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256" r:id="rId2"/>
    <p:sldId id="275" r:id="rId3"/>
    <p:sldId id="263" r:id="rId4"/>
    <p:sldId id="276" r:id="rId5"/>
    <p:sldId id="277" r:id="rId6"/>
    <p:sldId id="281" r:id="rId7"/>
    <p:sldId id="278" r:id="rId8"/>
    <p:sldId id="274" r:id="rId9"/>
    <p:sldId id="262" r:id="rId10"/>
    <p:sldId id="282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353E-7999-4E6D-86A5-DB0B673AC33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FC12-C6F7-459C-8D89-7203E53E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82FB-48BD-4A3E-9038-24933C789A95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A276-FD35-48A9-A368-DA626B024672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BD69-589A-4E47-9D5E-D2CA5027D602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066A-D5B6-4C89-830F-2DFFAED15724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8B6C-2A4D-4F3D-B0FC-4FF8F7DDE519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4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A86C-8CC9-4717-A5B7-EB9224562CD8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BD-C9B2-4406-AFAA-AE3026EA50D2}" type="datetime1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983B-54B5-498D-A486-351175EE190A}" type="datetime1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F558-1223-4546-9DAF-ACC27A2C9F62}" type="datetime1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- 17 FEB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753EEE-8176-453D-A2B2-D3E3A2FFB666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CCT magnet simulations - Pepitone - 17 FEB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18CF-8874-41AF-B29D-1E45BAD71DB9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AC3C8A-B22B-434E-B993-066DE0F30481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- 17 FEB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era">
            <a:extLst>
              <a:ext uri="{FF2B5EF4-FFF2-40B4-BE49-F238E27FC236}">
                <a16:creationId xmlns:a16="http://schemas.microsoft.com/office/drawing/2014/main" id="{705FD5A7-97DE-4AE4-A373-E4E0DACD2259}"/>
              </a:ext>
            </a:extLst>
          </p:cNvPr>
          <p:cNvGrpSpPr/>
          <p:nvPr userDrawn="1"/>
        </p:nvGrpSpPr>
        <p:grpSpPr>
          <a:xfrm>
            <a:off x="4743718" y="0"/>
            <a:ext cx="7448282" cy="683832"/>
            <a:chOff x="0" y="0"/>
            <a:chExt cx="9406326" cy="863600"/>
          </a:xfrm>
        </p:grpSpPr>
        <p:pic>
          <p:nvPicPr>
            <p:cNvPr id="12" name="Bildobjekt 4" descr="Bildobjekt 4">
              <a:extLst>
                <a:ext uri="{FF2B5EF4-FFF2-40B4-BE49-F238E27FC236}">
                  <a16:creationId xmlns:a16="http://schemas.microsoft.com/office/drawing/2014/main" id="{EFD8D848-244F-41B8-9E4E-8C159C403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2726" y="0"/>
              <a:ext cx="863601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.jpeg" descr="image1.jpeg">
              <a:extLst>
                <a:ext uri="{FF2B5EF4-FFF2-40B4-BE49-F238E27FC236}">
                  <a16:creationId xmlns:a16="http://schemas.microsoft.com/office/drawing/2014/main" id="{B35EB9D4-76D0-4EFE-8CC2-9E7EDDEB1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1600"/>
              <a:ext cx="1788294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5.png" descr="image5.png">
              <a:extLst>
                <a:ext uri="{FF2B5EF4-FFF2-40B4-BE49-F238E27FC236}">
                  <a16:creationId xmlns:a16="http://schemas.microsoft.com/office/drawing/2014/main" id="{DCAB3E24-F59F-48C0-BC70-B8D7683E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980" y="90759"/>
              <a:ext cx="6350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6.png" descr="image6.png">
              <a:extLst>
                <a:ext uri="{FF2B5EF4-FFF2-40B4-BE49-F238E27FC236}">
                  <a16:creationId xmlns:a16="http://schemas.microsoft.com/office/drawing/2014/main" id="{70A58F6C-B28C-442F-814F-DB589517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8355" y="471591"/>
              <a:ext cx="60452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1.gif" descr="image1.gif">
              <a:extLst>
                <a:ext uri="{FF2B5EF4-FFF2-40B4-BE49-F238E27FC236}">
                  <a16:creationId xmlns:a16="http://schemas.microsoft.com/office/drawing/2014/main" id="{8CED86A8-0740-4F07-8CBF-E36C4D6E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663" y="414441"/>
              <a:ext cx="157734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Graphic 11" descr="Graphic 11">
              <a:extLst>
                <a:ext uri="{FF2B5EF4-FFF2-40B4-BE49-F238E27FC236}">
                  <a16:creationId xmlns:a16="http://schemas.microsoft.com/office/drawing/2014/main" id="{900323BA-89C9-4F58-9263-6E9C2608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568" y="389041"/>
              <a:ext cx="19712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Lnu_Wordmark_Symbol_Kalmar_Vaxjo_rgb.png" descr="Lnu_Wordmark_Symbol_Kalmar_Vaxjo_rgb.png">
              <a:extLst>
                <a:ext uri="{FF2B5EF4-FFF2-40B4-BE49-F238E27FC236}">
                  <a16:creationId xmlns:a16="http://schemas.microsoft.com/office/drawing/2014/main" id="{53936221-BB3E-4541-A6E1-AD9662D20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851" y="414441"/>
              <a:ext cx="16903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52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4D16F-8402-48AA-9FD5-F291999B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533463"/>
            <a:ext cx="4101152" cy="3514294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CCT Superconducting Magnets</a:t>
            </a:r>
            <a:br>
              <a:rPr lang="en-US" sz="4400"/>
            </a:br>
            <a:endParaRPr lang="en-US" sz="4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35A41A-33DA-40B8-804B-D33C1C721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305" y="2569757"/>
            <a:ext cx="3988244" cy="1441706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17 Feb 2022</a:t>
            </a:r>
          </a:p>
          <a:p>
            <a:pPr algn="l"/>
            <a:r>
              <a:rPr lang="en-US" sz="3200" dirty="0"/>
              <a:t>Kévin Pepitone</a:t>
            </a:r>
          </a:p>
          <a:p>
            <a:pPr algn="l"/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BE2A0F-15EA-46E0-A6A3-B8A5A2B3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58675-2B4C-4DCE-BE2A-CA2B27F3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9" y="225133"/>
            <a:ext cx="4923942" cy="1573390"/>
          </a:xfrm>
          <a:prstGeom prst="rect">
            <a:avLst/>
          </a:prstGeom>
        </p:spPr>
      </p:pic>
      <p:grpSp>
        <p:nvGrpSpPr>
          <p:cNvPr id="16" name="Gruppera">
            <a:extLst>
              <a:ext uri="{FF2B5EF4-FFF2-40B4-BE49-F238E27FC236}">
                <a16:creationId xmlns:a16="http://schemas.microsoft.com/office/drawing/2014/main" id="{4607C7B3-D937-4C79-9720-E2D0E90C6B5B}"/>
              </a:ext>
            </a:extLst>
          </p:cNvPr>
          <p:cNvGrpSpPr/>
          <p:nvPr/>
        </p:nvGrpSpPr>
        <p:grpSpPr>
          <a:xfrm>
            <a:off x="2371859" y="4893708"/>
            <a:ext cx="7448282" cy="683832"/>
            <a:chOff x="0" y="0"/>
            <a:chExt cx="9406326" cy="863600"/>
          </a:xfrm>
        </p:grpSpPr>
        <p:pic>
          <p:nvPicPr>
            <p:cNvPr id="17" name="Bildobjekt 4" descr="Bildobjekt 4">
              <a:extLst>
                <a:ext uri="{FF2B5EF4-FFF2-40B4-BE49-F238E27FC236}">
                  <a16:creationId xmlns:a16="http://schemas.microsoft.com/office/drawing/2014/main" id="{D878B41E-0E96-4A7B-B516-CCE5456C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2726" y="0"/>
              <a:ext cx="863601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1.jpeg" descr="image1.jpeg">
              <a:extLst>
                <a:ext uri="{FF2B5EF4-FFF2-40B4-BE49-F238E27FC236}">
                  <a16:creationId xmlns:a16="http://schemas.microsoft.com/office/drawing/2014/main" id="{3CD3F30B-DA36-48A7-ACE9-97C6C270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1600"/>
              <a:ext cx="1788294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5.png" descr="image5.png">
              <a:extLst>
                <a:ext uri="{FF2B5EF4-FFF2-40B4-BE49-F238E27FC236}">
                  <a16:creationId xmlns:a16="http://schemas.microsoft.com/office/drawing/2014/main" id="{716621B5-24CE-44CF-B85E-C2D634327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980" y="90759"/>
              <a:ext cx="6350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6.png" descr="image6.png">
              <a:extLst>
                <a:ext uri="{FF2B5EF4-FFF2-40B4-BE49-F238E27FC236}">
                  <a16:creationId xmlns:a16="http://schemas.microsoft.com/office/drawing/2014/main" id="{4E0ADA56-3A2C-4E45-A0D1-C5301046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8355" y="471591"/>
              <a:ext cx="60452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1.gif" descr="image1.gif">
              <a:extLst>
                <a:ext uri="{FF2B5EF4-FFF2-40B4-BE49-F238E27FC236}">
                  <a16:creationId xmlns:a16="http://schemas.microsoft.com/office/drawing/2014/main" id="{C3646D1A-B00F-4E8D-9C14-3EA1350CF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4663" y="414441"/>
              <a:ext cx="157734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Graphic 11" descr="Graphic 11">
              <a:extLst>
                <a:ext uri="{FF2B5EF4-FFF2-40B4-BE49-F238E27FC236}">
                  <a16:creationId xmlns:a16="http://schemas.microsoft.com/office/drawing/2014/main" id="{FF7E0BFF-6D36-4796-BD5E-6A77369F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568" y="389041"/>
              <a:ext cx="19712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Lnu_Wordmark_Symbol_Kalmar_Vaxjo_rgb.png" descr="Lnu_Wordmark_Symbol_Kalmar_Vaxjo_rgb.png">
              <a:extLst>
                <a:ext uri="{FF2B5EF4-FFF2-40B4-BE49-F238E27FC236}">
                  <a16:creationId xmlns:a16="http://schemas.microsoft.com/office/drawing/2014/main" id="{006F9B16-D430-462B-AB32-632F7954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851" y="414441"/>
              <a:ext cx="1690327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215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45140" cy="1450757"/>
          </a:xfrm>
        </p:spPr>
        <p:txBody>
          <a:bodyPr/>
          <a:lstStyle/>
          <a:p>
            <a:r>
              <a:rPr lang="en-US" dirty="0"/>
              <a:t>Jungle of numbers 6.15 x 2.31 mm2 - CATIA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Aluminum shrinks 4 mm/m</a:t>
            </a:r>
          </a:p>
          <a:p>
            <a:r>
              <a:rPr lang="en-US" dirty="0">
                <a:solidFill>
                  <a:schemeClr val="tx1"/>
                </a:solidFill>
              </a:rPr>
              <a:t>Iron shrinks 2mm/m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Inner former inner radius = 35.15 mm</a:t>
            </a:r>
          </a:p>
          <a:p>
            <a:r>
              <a:rPr lang="en-US" dirty="0">
                <a:solidFill>
                  <a:schemeClr val="tx1"/>
                </a:solidFill>
              </a:rPr>
              <a:t>Channel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6.15</a:t>
            </a:r>
            <a:r>
              <a:rPr lang="en-US" dirty="0">
                <a:solidFill>
                  <a:schemeClr val="tx1"/>
                </a:solidFill>
              </a:rPr>
              <a:t> x 2.31 mm2 cable is 1.08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= Inner former inner radius +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2.35</a:t>
            </a:r>
            <a:r>
              <a:rPr lang="en-US" dirty="0">
                <a:solidFill>
                  <a:schemeClr val="tx1"/>
                </a:solidFill>
              </a:rPr>
              <a:t> mm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37.50</a:t>
            </a:r>
            <a:r>
              <a:rPr lang="en-US" dirty="0">
                <a:solidFill>
                  <a:schemeClr val="tx1"/>
                </a:solidFill>
              </a:rPr>
              <a:t>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6.15</a:t>
            </a:r>
            <a:r>
              <a:rPr lang="en-US" dirty="0">
                <a:solidFill>
                  <a:schemeClr val="tx1"/>
                </a:solidFill>
              </a:rPr>
              <a:t>) = 43.65 mm</a:t>
            </a:r>
          </a:p>
          <a:p>
            <a:r>
              <a:rPr lang="en-US" dirty="0">
                <a:solidFill>
                  <a:schemeClr val="tx1"/>
                </a:solidFill>
              </a:rPr>
              <a:t>Outer former inner radius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+ T former gap (= 0.7)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44.35</a:t>
            </a:r>
            <a:r>
              <a:rPr lang="en-US" dirty="0">
                <a:solidFill>
                  <a:schemeClr val="tx1"/>
                </a:solidFill>
              </a:rPr>
              <a:t>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= Outer former inner radius +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2.40</a:t>
            </a:r>
            <a:r>
              <a:rPr lang="en-US" dirty="0">
                <a:solidFill>
                  <a:schemeClr val="tx1"/>
                </a:solidFill>
              </a:rPr>
              <a:t> mm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46.75</a:t>
            </a:r>
            <a:r>
              <a:rPr lang="en-US" dirty="0">
                <a:solidFill>
                  <a:schemeClr val="tx1"/>
                </a:solidFill>
              </a:rPr>
              <a:t>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6.15</a:t>
            </a:r>
            <a:r>
              <a:rPr lang="en-US" dirty="0">
                <a:solidFill>
                  <a:schemeClr val="tx1"/>
                </a:solidFill>
              </a:rPr>
              <a:t>)= 52.90 mm 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+ T former gap (= 0.7) = 53.6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+ </a:t>
            </a:r>
            <a:r>
              <a:rPr lang="en-US" dirty="0" err="1">
                <a:solidFill>
                  <a:schemeClr val="tx1"/>
                </a:solidFill>
              </a:rPr>
              <a:t>Tsupport</a:t>
            </a:r>
            <a:r>
              <a:rPr lang="en-US" dirty="0">
                <a:solidFill>
                  <a:schemeClr val="tx1"/>
                </a:solidFill>
              </a:rPr>
              <a:t> (= 18.15 mm) = 71.85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+ </a:t>
            </a:r>
            <a:r>
              <a:rPr lang="en-US" dirty="0" err="1">
                <a:solidFill>
                  <a:schemeClr val="tx1"/>
                </a:solidFill>
              </a:rPr>
              <a:t>Tyoke</a:t>
            </a:r>
            <a:r>
              <a:rPr lang="en-US" dirty="0">
                <a:solidFill>
                  <a:schemeClr val="tx1"/>
                </a:solidFill>
              </a:rPr>
              <a:t> gap (= 1.6 mm) = 73.45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outer = 237.5 mm  </a:t>
            </a:r>
          </a:p>
          <a:p>
            <a:endParaRPr lang="en-US" dirty="0"/>
          </a:p>
          <a:p>
            <a:r>
              <a:rPr lang="en-US" dirty="0"/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7A6D1B0-1F1F-4550-855B-E31291C1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1845734"/>
            <a:ext cx="4983952" cy="4253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2752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1456-F987-4EE1-8A1D-9EACF9D3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6.15 x 2.31 mm2 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5637A-55CA-43DC-9AB1-FD903C5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AA220B-FF76-4D12-8C45-136C4564B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59" y="1979388"/>
            <a:ext cx="4261193" cy="3954485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FE17CE4-FE99-45AE-82E6-3070B79B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18" y="1884269"/>
            <a:ext cx="3615941" cy="39544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EB971F-9CED-482E-AA09-B454F3DA3966}"/>
              </a:ext>
            </a:extLst>
          </p:cNvPr>
          <p:cNvCxnSpPr>
            <a:cxnSpLocks/>
          </p:cNvCxnSpPr>
          <p:nvPr/>
        </p:nvCxnSpPr>
        <p:spPr>
          <a:xfrm flipH="1">
            <a:off x="9729413" y="2354094"/>
            <a:ext cx="922374" cy="24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73CB0D-9FB3-49DF-A520-C9C3D5AD9C98}"/>
              </a:ext>
            </a:extLst>
          </p:cNvPr>
          <p:cNvSpPr txBox="1"/>
          <p:nvPr/>
        </p:nvSpPr>
        <p:spPr>
          <a:xfrm>
            <a:off x="10348097" y="1984762"/>
            <a:ext cx="184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70.4 mm at warm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1D80F-2483-4BEB-9BAD-2012774273E4}"/>
              </a:ext>
            </a:extLst>
          </p:cNvPr>
          <p:cNvSpPr/>
          <p:nvPr/>
        </p:nvSpPr>
        <p:spPr>
          <a:xfrm>
            <a:off x="9229458" y="5084748"/>
            <a:ext cx="572568" cy="1367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DA528-0E57-418B-9D40-1560539B9EF1}"/>
              </a:ext>
            </a:extLst>
          </p:cNvPr>
          <p:cNvSpPr/>
          <p:nvPr/>
        </p:nvSpPr>
        <p:spPr>
          <a:xfrm>
            <a:off x="9203820" y="4088860"/>
            <a:ext cx="572568" cy="1367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3092B-6A7D-4DAA-B918-7FD6666B7019}"/>
              </a:ext>
            </a:extLst>
          </p:cNvPr>
          <p:cNvSpPr/>
          <p:nvPr/>
        </p:nvSpPr>
        <p:spPr>
          <a:xfrm>
            <a:off x="9212366" y="4362798"/>
            <a:ext cx="572568" cy="1367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9CB7C-D207-47E8-B241-4E35CC89955B}"/>
              </a:ext>
            </a:extLst>
          </p:cNvPr>
          <p:cNvSpPr/>
          <p:nvPr/>
        </p:nvSpPr>
        <p:spPr>
          <a:xfrm>
            <a:off x="8917535" y="5512836"/>
            <a:ext cx="1098135" cy="1367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719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916920" cy="1450757"/>
          </a:xfrm>
        </p:spPr>
        <p:txBody>
          <a:bodyPr/>
          <a:lstStyle/>
          <a:p>
            <a:r>
              <a:rPr lang="en-US" dirty="0"/>
              <a:t>Jungle of numbers 5.65 x 2.31 mm2 – at cold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1 - Inner former inner radius = 35 mm</a:t>
            </a:r>
          </a:p>
          <a:p>
            <a:r>
              <a:rPr lang="en-US" dirty="0">
                <a:solidFill>
                  <a:schemeClr val="tx1"/>
                </a:solidFill>
              </a:rPr>
              <a:t>Channel 5.65 x 2.31 mm2 cable is 1.08 mm</a:t>
            </a:r>
          </a:p>
          <a:p>
            <a:r>
              <a:rPr lang="en-US" dirty="0">
                <a:solidFill>
                  <a:schemeClr val="tx1"/>
                </a:solidFill>
              </a:rPr>
              <a:t>2 -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= Inner former inner radius + 2.85 mm = 37.85 mm</a:t>
            </a:r>
          </a:p>
          <a:p>
            <a:r>
              <a:rPr lang="en-US" dirty="0">
                <a:solidFill>
                  <a:schemeClr val="tx1"/>
                </a:solidFill>
              </a:rPr>
              <a:t>3 -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5.65) = 43.5 mm</a:t>
            </a:r>
          </a:p>
          <a:p>
            <a:r>
              <a:rPr lang="en-US" dirty="0">
                <a:solidFill>
                  <a:schemeClr val="tx1"/>
                </a:solidFill>
              </a:rPr>
              <a:t>4 - Outer former inner radius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+ T former gap (= 0.7) = 44.2 mm</a:t>
            </a:r>
          </a:p>
          <a:p>
            <a:r>
              <a:rPr lang="en-US" dirty="0">
                <a:solidFill>
                  <a:schemeClr val="tx1"/>
                </a:solidFill>
              </a:rPr>
              <a:t>5 -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= Outer former inner radius + 2.85 mm = 47.05 mm</a:t>
            </a:r>
          </a:p>
          <a:p>
            <a:r>
              <a:rPr lang="en-US" dirty="0">
                <a:solidFill>
                  <a:schemeClr val="tx1"/>
                </a:solidFill>
              </a:rPr>
              <a:t>6 -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5.65)= 52.7 mm </a:t>
            </a:r>
          </a:p>
          <a:p>
            <a:r>
              <a:rPr lang="en-US" dirty="0">
                <a:solidFill>
                  <a:schemeClr val="tx1"/>
                </a:solidFill>
              </a:rPr>
              <a:t>7 -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+ T former gap (= 0.7) = 53.4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+ </a:t>
            </a:r>
            <a:r>
              <a:rPr lang="en-US" dirty="0" err="1">
                <a:solidFill>
                  <a:schemeClr val="tx1"/>
                </a:solidFill>
              </a:rPr>
              <a:t>Tsupport</a:t>
            </a:r>
            <a:r>
              <a:rPr lang="en-US" dirty="0">
                <a:solidFill>
                  <a:schemeClr val="tx1"/>
                </a:solidFill>
              </a:rPr>
              <a:t> (= 18.15 mm) = 71.55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+ </a:t>
            </a:r>
            <a:r>
              <a:rPr lang="en-US" dirty="0" err="1">
                <a:solidFill>
                  <a:schemeClr val="tx1"/>
                </a:solidFill>
              </a:rPr>
              <a:t>Tyoke</a:t>
            </a:r>
            <a:r>
              <a:rPr lang="en-US" dirty="0">
                <a:solidFill>
                  <a:schemeClr val="tx1"/>
                </a:solidFill>
              </a:rPr>
              <a:t> gap (= 1.6 mm) = 73.15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outer = 237.0 mm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7A6D1B0-1F1F-4550-855B-E31291C1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1845734"/>
            <a:ext cx="4983952" cy="4253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E0B108-4197-42FD-9347-CB0C035F5429}"/>
              </a:ext>
            </a:extLst>
          </p:cNvPr>
          <p:cNvCxnSpPr/>
          <p:nvPr/>
        </p:nvCxnSpPr>
        <p:spPr>
          <a:xfrm flipH="1">
            <a:off x="5905144" y="3546501"/>
            <a:ext cx="5250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0211031-9402-4835-892F-31B0EEFDBD49}"/>
              </a:ext>
            </a:extLst>
          </p:cNvPr>
          <p:cNvSpPr/>
          <p:nvPr/>
        </p:nvSpPr>
        <p:spPr>
          <a:xfrm>
            <a:off x="10672481" y="3510501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AE1055-67A1-42BC-A4B0-ADD2EB4652F6}"/>
              </a:ext>
            </a:extLst>
          </p:cNvPr>
          <p:cNvSpPr/>
          <p:nvPr/>
        </p:nvSpPr>
        <p:spPr>
          <a:xfrm>
            <a:off x="10294656" y="3510501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819AF6-EEF7-40FA-8000-3C6DBF3F56F4}"/>
              </a:ext>
            </a:extLst>
          </p:cNvPr>
          <p:cNvSpPr/>
          <p:nvPr/>
        </p:nvSpPr>
        <p:spPr>
          <a:xfrm>
            <a:off x="8983381" y="350886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074A48-F420-43D4-B5EB-D243EFF21E1E}"/>
              </a:ext>
            </a:extLst>
          </p:cNvPr>
          <p:cNvSpPr/>
          <p:nvPr/>
        </p:nvSpPr>
        <p:spPr>
          <a:xfrm>
            <a:off x="8828785" y="350886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F88072-7BF2-42B3-849D-05BC2DE1B164}"/>
              </a:ext>
            </a:extLst>
          </p:cNvPr>
          <p:cNvSpPr/>
          <p:nvPr/>
        </p:nvSpPr>
        <p:spPr>
          <a:xfrm>
            <a:off x="8450960" y="350886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77F797-9523-4934-AABE-7EA1676B1268}"/>
              </a:ext>
            </a:extLst>
          </p:cNvPr>
          <p:cNvSpPr/>
          <p:nvPr/>
        </p:nvSpPr>
        <p:spPr>
          <a:xfrm>
            <a:off x="7139685" y="350886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938622-0633-4E80-A70D-EAF0764335F8}"/>
              </a:ext>
            </a:extLst>
          </p:cNvPr>
          <p:cNvSpPr/>
          <p:nvPr/>
        </p:nvSpPr>
        <p:spPr>
          <a:xfrm>
            <a:off x="6999695" y="3508863"/>
            <a:ext cx="72000" cy="7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45198-5363-40D5-AD9C-8679F5FB55EB}"/>
              </a:ext>
            </a:extLst>
          </p:cNvPr>
          <p:cNvSpPr txBox="1"/>
          <p:nvPr/>
        </p:nvSpPr>
        <p:spPr>
          <a:xfrm>
            <a:off x="10557638" y="3208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A8CFD-CB41-4F4F-8B0D-104D98882EAE}"/>
              </a:ext>
            </a:extLst>
          </p:cNvPr>
          <p:cNvSpPr txBox="1"/>
          <p:nvPr/>
        </p:nvSpPr>
        <p:spPr>
          <a:xfrm>
            <a:off x="10186780" y="3208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B5C281-59BC-4B1F-A2A0-8EBCC4EC834E}"/>
              </a:ext>
            </a:extLst>
          </p:cNvPr>
          <p:cNvSpPr txBox="1"/>
          <p:nvPr/>
        </p:nvSpPr>
        <p:spPr>
          <a:xfrm>
            <a:off x="8883072" y="316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LID4096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42608-8F57-45F0-A98F-A84483C4D85B}"/>
              </a:ext>
            </a:extLst>
          </p:cNvPr>
          <p:cNvSpPr txBox="1"/>
          <p:nvPr/>
        </p:nvSpPr>
        <p:spPr>
          <a:xfrm>
            <a:off x="8695655" y="3175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6CF8F9-8A5D-4DA3-BFD3-DC41EFF762A7}"/>
              </a:ext>
            </a:extLst>
          </p:cNvPr>
          <p:cNvSpPr txBox="1"/>
          <p:nvPr/>
        </p:nvSpPr>
        <p:spPr>
          <a:xfrm>
            <a:off x="8343084" y="3192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BE9D2-57A4-430B-9739-10A5705A082C}"/>
              </a:ext>
            </a:extLst>
          </p:cNvPr>
          <p:cNvSpPr txBox="1"/>
          <p:nvPr/>
        </p:nvSpPr>
        <p:spPr>
          <a:xfrm>
            <a:off x="7033211" y="3187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LID4096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FDDC8-5470-49F4-8432-AF86859884BB}"/>
              </a:ext>
            </a:extLst>
          </p:cNvPr>
          <p:cNvSpPr txBox="1"/>
          <p:nvPr/>
        </p:nvSpPr>
        <p:spPr>
          <a:xfrm>
            <a:off x="6881033" y="3199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450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635E-FD05-4993-A7BB-D77EA77C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F629-8FA2-46CF-B2D5-449658560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5.65 x 2.31 mm2 – First prototype</a:t>
            </a:r>
          </a:p>
          <a:p>
            <a:endParaRPr lang="en-US" dirty="0"/>
          </a:p>
          <a:p>
            <a:r>
              <a:rPr lang="en-US" dirty="0"/>
              <a:t>Channel 6.15 x 2.31 mm2 – Future…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49A85-4F33-4B61-A635-9F8C1DF9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</p:spTree>
    <p:extLst>
      <p:ext uri="{BB962C8B-B14F-4D97-AF65-F5344CB8AC3E}">
        <p14:creationId xmlns:p14="http://schemas.microsoft.com/office/powerpoint/2010/main" val="132830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D786-1A3A-4335-BF70-FB1BDE69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AB6D-BBB2-42D7-9941-C696673E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Pitch of 5.8 mm </a:t>
            </a:r>
          </a:p>
          <a:p>
            <a:r>
              <a:rPr lang="en-US" dirty="0">
                <a:solidFill>
                  <a:schemeClr val="tx1"/>
                </a:solidFill>
              </a:rPr>
              <a:t>Walls are minimum 0.3 mm</a:t>
            </a:r>
          </a:p>
          <a:p>
            <a:r>
              <a:rPr lang="en-US" dirty="0">
                <a:solidFill>
                  <a:schemeClr val="tx1"/>
                </a:solidFill>
              </a:rPr>
              <a:t>148 turns min to magnetic length of 857 mm</a:t>
            </a:r>
          </a:p>
          <a:p>
            <a:r>
              <a:rPr lang="en-US" dirty="0">
                <a:solidFill>
                  <a:schemeClr val="tx1"/>
                </a:solidFill>
              </a:rPr>
              <a:t>Total coil length of 1064 mm (to be confirmed with the model)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DBED9-937D-43D5-B9DF-1E1A9E19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</p:spTree>
    <p:extLst>
      <p:ext uri="{BB962C8B-B14F-4D97-AF65-F5344CB8AC3E}">
        <p14:creationId xmlns:p14="http://schemas.microsoft.com/office/powerpoint/2010/main" val="27777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9491-D20D-4B61-843F-4C9FA1A5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explanation 5.65 x 2.31 mm2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8D9C8-897A-432A-93B1-D8D87C9B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5105B-9D23-4184-BF68-EDBEA7E6655E}"/>
              </a:ext>
            </a:extLst>
          </p:cNvPr>
          <p:cNvSpPr txBox="1"/>
          <p:nvPr/>
        </p:nvSpPr>
        <p:spPr>
          <a:xfrm>
            <a:off x="6467478" y="1917519"/>
            <a:ext cx="39047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5.65 x 2.31 mm2</a:t>
            </a:r>
            <a:endParaRPr lang="LID4096" dirty="0"/>
          </a:p>
          <a:p>
            <a:endParaRPr lang="en-US" dirty="0"/>
          </a:p>
          <a:p>
            <a:r>
              <a:rPr lang="en-US" dirty="0"/>
              <a:t>0.05 mm gap cable-cable ; cable-former</a:t>
            </a:r>
          </a:p>
          <a:p>
            <a:endParaRPr lang="en-US" dirty="0"/>
          </a:p>
          <a:p>
            <a:r>
              <a:rPr lang="en-US" dirty="0"/>
              <a:t>Tolerance 0.05 mm</a:t>
            </a:r>
          </a:p>
          <a:p>
            <a:endParaRPr lang="en-US" dirty="0"/>
          </a:p>
          <a:p>
            <a:r>
              <a:rPr lang="en-US" dirty="0"/>
              <a:t>Cable 1.08 mm diameter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E4CD2E-BD0F-4444-8D1F-56738A34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28" y="1919457"/>
            <a:ext cx="3184017" cy="39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/>
              <a:t>Jungle of numbers 5.65 x 2.31 mm2 – at cold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Inner former inner radius = 35 mm</a:t>
            </a:r>
          </a:p>
          <a:p>
            <a:r>
              <a:rPr lang="en-US" dirty="0">
                <a:solidFill>
                  <a:schemeClr val="tx1"/>
                </a:solidFill>
              </a:rPr>
              <a:t>Channel 5.65 x 2.31 mm2 cable is 1.08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= Inner former inner radius + 2.85 mm = 37.85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5.65) = 43.5 mm</a:t>
            </a:r>
          </a:p>
          <a:p>
            <a:r>
              <a:rPr lang="en-US" dirty="0">
                <a:solidFill>
                  <a:schemeClr val="tx1"/>
                </a:solidFill>
              </a:rPr>
              <a:t>Outer former inner radius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+ T former gap (= 0.7) = 44.2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= Outer former inner radius + 2.85 mm = 47.05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5.65)= 52.7 mm 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+ T former gap (= 0.7) = 53.4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+ </a:t>
            </a:r>
            <a:r>
              <a:rPr lang="en-US" dirty="0" err="1">
                <a:solidFill>
                  <a:schemeClr val="tx1"/>
                </a:solidFill>
              </a:rPr>
              <a:t>Tsupport</a:t>
            </a:r>
            <a:r>
              <a:rPr lang="en-US" dirty="0">
                <a:solidFill>
                  <a:schemeClr val="tx1"/>
                </a:solidFill>
              </a:rPr>
              <a:t> (= 18.15 mm) = 71.55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+ </a:t>
            </a:r>
            <a:r>
              <a:rPr lang="en-US" dirty="0" err="1">
                <a:solidFill>
                  <a:schemeClr val="tx1"/>
                </a:solidFill>
              </a:rPr>
              <a:t>Tyoke</a:t>
            </a:r>
            <a:r>
              <a:rPr lang="en-US" dirty="0">
                <a:solidFill>
                  <a:schemeClr val="tx1"/>
                </a:solidFill>
              </a:rPr>
              <a:t> gap (= 1.6 mm) = 73.15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outer = 237.0 mm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7A6D1B0-1F1F-4550-855B-E31291C1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1845734"/>
            <a:ext cx="4983952" cy="4253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390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45140" cy="1450757"/>
          </a:xfrm>
        </p:spPr>
        <p:txBody>
          <a:bodyPr/>
          <a:lstStyle/>
          <a:p>
            <a:r>
              <a:rPr lang="en-US" dirty="0"/>
              <a:t>Jungle of numbers 5.65 x 2.31 mm2 - CATIA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Aluminum shrinks 4 mm/m</a:t>
            </a:r>
          </a:p>
          <a:p>
            <a:r>
              <a:rPr lang="en-US" dirty="0">
                <a:solidFill>
                  <a:schemeClr val="tx1"/>
                </a:solidFill>
              </a:rPr>
              <a:t>Iron shrinks 2mm/m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Inner former inner radius = 35.15 mm</a:t>
            </a:r>
          </a:p>
          <a:p>
            <a:r>
              <a:rPr lang="en-US" dirty="0">
                <a:solidFill>
                  <a:schemeClr val="tx1"/>
                </a:solidFill>
              </a:rPr>
              <a:t>Channel 5.65 x 2.31 mm2 cable is 1.08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= Inner former inner radius + 2.85 mm = 38.00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5.65) = 43.65 mm</a:t>
            </a:r>
          </a:p>
          <a:p>
            <a:r>
              <a:rPr lang="en-US" dirty="0">
                <a:solidFill>
                  <a:schemeClr val="tx1"/>
                </a:solidFill>
              </a:rPr>
              <a:t>Outer former inner radius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+ T former gap (= 0.7) = 44.35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= Outer former inner radius + 2.85 mm = 47.25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5.65)= 52.9 mm 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+ T former gap (= 0.7) = 53.6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+ </a:t>
            </a:r>
            <a:r>
              <a:rPr lang="en-US" dirty="0" err="1">
                <a:solidFill>
                  <a:schemeClr val="tx1"/>
                </a:solidFill>
              </a:rPr>
              <a:t>Tsupport</a:t>
            </a:r>
            <a:r>
              <a:rPr lang="en-US" dirty="0">
                <a:solidFill>
                  <a:schemeClr val="tx1"/>
                </a:solidFill>
              </a:rPr>
              <a:t> (= 18.25 mm) = 71.85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+ </a:t>
            </a:r>
            <a:r>
              <a:rPr lang="en-US" dirty="0" err="1">
                <a:solidFill>
                  <a:schemeClr val="tx1"/>
                </a:solidFill>
              </a:rPr>
              <a:t>Tyoke</a:t>
            </a:r>
            <a:r>
              <a:rPr lang="en-US" dirty="0">
                <a:solidFill>
                  <a:schemeClr val="tx1"/>
                </a:solidFill>
              </a:rPr>
              <a:t> gap (= 1.6 mm) = 73.45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outer = 237.5 mm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7A6D1B0-1F1F-4550-855B-E31291C1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1845734"/>
            <a:ext cx="4983952" cy="4253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96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able&#10;&#10;Description automatically generated">
            <a:extLst>
              <a:ext uri="{FF2B5EF4-FFF2-40B4-BE49-F238E27FC236}">
                <a16:creationId xmlns:a16="http://schemas.microsoft.com/office/drawing/2014/main" id="{2A6F7594-71F2-4E3B-A92D-40315A3A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85" y="1848456"/>
            <a:ext cx="3570454" cy="3753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F1456-F987-4EE1-8A1D-9EACF9D3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5.65 x 2.31 mm2 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5637A-55CA-43DC-9AB1-FD903C5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DAA220B-FF76-4D12-8C45-136C4564B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59" y="1979388"/>
            <a:ext cx="4261193" cy="3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5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9491-D20D-4B61-843F-4C9FA1A5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explanation 6.15 x 2.31 mm2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8D9C8-897A-432A-93B1-D8D87C9B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5105B-9D23-4184-BF68-EDBEA7E6655E}"/>
              </a:ext>
            </a:extLst>
          </p:cNvPr>
          <p:cNvSpPr txBox="1"/>
          <p:nvPr/>
        </p:nvSpPr>
        <p:spPr>
          <a:xfrm>
            <a:off x="6467478" y="1917519"/>
            <a:ext cx="47620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6.15 x 2.31 mm2</a:t>
            </a:r>
            <a:endParaRPr lang="LID4096" dirty="0"/>
          </a:p>
          <a:p>
            <a:endParaRPr lang="en-US" dirty="0"/>
          </a:p>
          <a:p>
            <a:r>
              <a:rPr lang="en-US" dirty="0"/>
              <a:t>0.05 mm gap cable-cable ; cable-former</a:t>
            </a:r>
          </a:p>
          <a:p>
            <a:r>
              <a:rPr lang="en-US" dirty="0"/>
              <a:t>0.5 mm on the top of the channel for more cable</a:t>
            </a:r>
          </a:p>
          <a:p>
            <a:endParaRPr lang="en-US" dirty="0"/>
          </a:p>
          <a:p>
            <a:r>
              <a:rPr lang="en-US" dirty="0"/>
              <a:t>Tolerance 0.05 mm</a:t>
            </a:r>
          </a:p>
          <a:p>
            <a:endParaRPr lang="en-US" dirty="0"/>
          </a:p>
          <a:p>
            <a:r>
              <a:rPr lang="en-US" dirty="0"/>
              <a:t>Cable 1.08 mm diameter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E6CD-BA26-4FA3-8529-1B245AE7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7519"/>
            <a:ext cx="3390139" cy="41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F812-4236-4A54-A6AB-2AE6042A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224260" cy="1450757"/>
          </a:xfrm>
        </p:spPr>
        <p:txBody>
          <a:bodyPr/>
          <a:lstStyle/>
          <a:p>
            <a:r>
              <a:rPr lang="en-US" dirty="0"/>
              <a:t>Jungle of numbers 6.15 x 2.31 mm2 – at cold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390FB-B6C2-48C7-82EE-C612B638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Inner former inner radius = 35 mm</a:t>
            </a:r>
          </a:p>
          <a:p>
            <a:r>
              <a:rPr lang="en-US" dirty="0">
                <a:solidFill>
                  <a:schemeClr val="tx1"/>
                </a:solidFill>
              </a:rPr>
              <a:t>Channel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6.15</a:t>
            </a:r>
            <a:r>
              <a:rPr lang="en-US" dirty="0">
                <a:solidFill>
                  <a:schemeClr val="tx1"/>
                </a:solidFill>
              </a:rPr>
              <a:t> x 2.31 mm2 cable is 1.08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= Inner former inner radius +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2.35</a:t>
            </a:r>
            <a:r>
              <a:rPr lang="en-US" dirty="0">
                <a:solidFill>
                  <a:schemeClr val="tx1"/>
                </a:solidFill>
              </a:rPr>
              <a:t> mm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37.35</a:t>
            </a:r>
            <a:r>
              <a:rPr lang="en-US" dirty="0">
                <a:solidFill>
                  <a:schemeClr val="tx1"/>
                </a:solidFill>
              </a:rPr>
              <a:t>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6.15</a:t>
            </a:r>
            <a:r>
              <a:rPr lang="en-US" dirty="0">
                <a:solidFill>
                  <a:schemeClr val="tx1"/>
                </a:solidFill>
              </a:rPr>
              <a:t>) = 43.5 mm</a:t>
            </a:r>
          </a:p>
          <a:p>
            <a:r>
              <a:rPr lang="en-US" dirty="0">
                <a:solidFill>
                  <a:schemeClr val="tx1"/>
                </a:solidFill>
              </a:rPr>
              <a:t>Outer former inner radius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1 outer + T former gap (= 0.7)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44.2</a:t>
            </a:r>
            <a:r>
              <a:rPr lang="en-US" dirty="0">
                <a:solidFill>
                  <a:schemeClr val="tx1"/>
                </a:solidFill>
              </a:rPr>
              <a:t>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= Outer former inner radius +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2.35</a:t>
            </a:r>
            <a:r>
              <a:rPr lang="en-US" dirty="0">
                <a:solidFill>
                  <a:schemeClr val="tx1"/>
                </a:solidFill>
              </a:rPr>
              <a:t> mm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46.55</a:t>
            </a:r>
            <a:r>
              <a:rPr lang="en-US" dirty="0">
                <a:solidFill>
                  <a:schemeClr val="tx1"/>
                </a:solidFill>
              </a:rPr>
              <a:t>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inner + </a:t>
            </a:r>
            <a:r>
              <a:rPr lang="en-US" dirty="0" err="1">
                <a:solidFill>
                  <a:schemeClr val="tx1"/>
                </a:solidFill>
              </a:rPr>
              <a:t>Tcoil</a:t>
            </a:r>
            <a:r>
              <a:rPr lang="en-US" dirty="0">
                <a:solidFill>
                  <a:schemeClr val="tx1"/>
                </a:solidFill>
              </a:rPr>
              <a:t> (=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6.15</a:t>
            </a:r>
            <a:r>
              <a:rPr lang="en-US" dirty="0">
                <a:solidFill>
                  <a:schemeClr val="tx1"/>
                </a:solidFill>
              </a:rPr>
              <a:t>)= 52.7 mm 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Rcoil</a:t>
            </a:r>
            <a:r>
              <a:rPr lang="en-US" dirty="0">
                <a:solidFill>
                  <a:schemeClr val="tx1"/>
                </a:solidFill>
              </a:rPr>
              <a:t> 2 outer + T former gap (= 0.7) = 53.4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inner + </a:t>
            </a:r>
            <a:r>
              <a:rPr lang="en-US" dirty="0" err="1">
                <a:solidFill>
                  <a:schemeClr val="tx1"/>
                </a:solidFill>
              </a:rPr>
              <a:t>Tsupport</a:t>
            </a:r>
            <a:r>
              <a:rPr lang="en-US" dirty="0">
                <a:solidFill>
                  <a:schemeClr val="tx1"/>
                </a:solidFill>
              </a:rPr>
              <a:t> (= 18.15 mm) = 71.55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inner = </a:t>
            </a:r>
            <a:r>
              <a:rPr lang="en-US" dirty="0" err="1">
                <a:solidFill>
                  <a:schemeClr val="tx1"/>
                </a:solidFill>
              </a:rPr>
              <a:t>Rsupport</a:t>
            </a:r>
            <a:r>
              <a:rPr lang="en-US" dirty="0">
                <a:solidFill>
                  <a:schemeClr val="tx1"/>
                </a:solidFill>
              </a:rPr>
              <a:t> outer + </a:t>
            </a:r>
            <a:r>
              <a:rPr lang="en-US" dirty="0" err="1">
                <a:solidFill>
                  <a:schemeClr val="tx1"/>
                </a:solidFill>
              </a:rPr>
              <a:t>Tyoke</a:t>
            </a:r>
            <a:r>
              <a:rPr lang="en-US" dirty="0">
                <a:solidFill>
                  <a:schemeClr val="tx1"/>
                </a:solidFill>
              </a:rPr>
              <a:t> gap (= 1.6 mm) = 73.15 mm</a:t>
            </a:r>
          </a:p>
          <a:p>
            <a:r>
              <a:rPr lang="en-US" dirty="0" err="1">
                <a:solidFill>
                  <a:schemeClr val="tx1"/>
                </a:solidFill>
              </a:rPr>
              <a:t>Ryoke</a:t>
            </a:r>
            <a:r>
              <a:rPr lang="en-US" dirty="0">
                <a:solidFill>
                  <a:schemeClr val="tx1"/>
                </a:solidFill>
              </a:rPr>
              <a:t> outer = 237.0 mm  </a:t>
            </a:r>
          </a:p>
          <a:p>
            <a:endParaRPr lang="en-US" dirty="0"/>
          </a:p>
          <a:p>
            <a:r>
              <a:rPr lang="en-US" dirty="0"/>
              <a:t>Tilt = 30 deg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7A771-DEBB-4DCB-AA02-9A76FEB1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- 17 FEB 2022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17A6D1B0-1F1F-4550-855B-E31291C1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4" y="1845734"/>
            <a:ext cx="4983952" cy="4253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96954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2404</TotalTime>
  <Words>1057</Words>
  <Application>Microsoft Office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CCT Superconducting Magnets </vt:lpstr>
      <vt:lpstr>Outline</vt:lpstr>
      <vt:lpstr>Important values</vt:lpstr>
      <vt:lpstr>Channels explanation 5.65 x 2.31 mm2</vt:lpstr>
      <vt:lpstr>Jungle of numbers 5.65 x 2.31 mm2 – at cold</vt:lpstr>
      <vt:lpstr>Jungle of numbers 5.65 x 2.31 mm2 - CATIA</vt:lpstr>
      <vt:lpstr>View 5.65 x 2.31 mm2 </vt:lpstr>
      <vt:lpstr>Channels explanation 6.15 x 2.31 mm2</vt:lpstr>
      <vt:lpstr>Jungle of numbers 6.15 x 2.31 mm2 – at cold </vt:lpstr>
      <vt:lpstr>Jungle of numbers 6.15 x 2.31 mm2 - CATIA</vt:lpstr>
      <vt:lpstr>View 6.15 x 2.31 mm2 </vt:lpstr>
      <vt:lpstr>Jungle of numbers 5.65 x 2.31 mm2 – at cold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 Superconducting Magnets</dc:title>
  <dc:creator>Kevin Pepitone</dc:creator>
  <cp:lastModifiedBy>Kevin Pepitone</cp:lastModifiedBy>
  <cp:revision>77</cp:revision>
  <dcterms:created xsi:type="dcterms:W3CDTF">2021-02-03T15:09:42Z</dcterms:created>
  <dcterms:modified xsi:type="dcterms:W3CDTF">2022-02-18T14:40:46Z</dcterms:modified>
</cp:coreProperties>
</file>