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93" r:id="rId2"/>
    <p:sldId id="353" r:id="rId3"/>
    <p:sldId id="354" r:id="rId4"/>
    <p:sldId id="355" r:id="rId5"/>
    <p:sldId id="356" r:id="rId6"/>
    <p:sldId id="358" r:id="rId7"/>
    <p:sldId id="361" r:id="rId8"/>
    <p:sldId id="360" r:id="rId9"/>
    <p:sldId id="365" r:id="rId10"/>
    <p:sldId id="363" r:id="rId11"/>
    <p:sldId id="359" r:id="rId12"/>
    <p:sldId id="370" r:id="rId13"/>
    <p:sldId id="344" r:id="rId14"/>
    <p:sldId id="369" r:id="rId15"/>
    <p:sldId id="371" r:id="rId16"/>
    <p:sldId id="367" r:id="rId17"/>
    <p:sldId id="368" r:id="rId18"/>
    <p:sldId id="296" r:id="rId19"/>
    <p:sldId id="372" r:id="rId20"/>
    <p:sldId id="334" r:id="rId21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E2FA"/>
    <a:srgbClr val="FFE48F"/>
    <a:srgbClr val="FFFF66"/>
    <a:srgbClr val="C98643"/>
    <a:srgbClr val="99FF66"/>
    <a:srgbClr val="CC66FF"/>
    <a:srgbClr val="FF505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0" autoAdjust="0"/>
    <p:restoredTop sz="98015" autoAdjust="0"/>
  </p:normalViewPr>
  <p:slideViewPr>
    <p:cSldViewPr snapToGrid="0">
      <p:cViewPr>
        <p:scale>
          <a:sx n="125" d="100"/>
          <a:sy n="125" d="100"/>
        </p:scale>
        <p:origin x="-1224" y="-72"/>
      </p:cViewPr>
      <p:guideLst>
        <p:guide orient="horz" pos="216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r\robonomi\Desktop\postprocess_studies-DWT%20-%20normal%20condition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r\robonomi\Desktop\postprocess_studies-DWT%20-%20normal%20condi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fr-FR" sz="1200"/>
              <a:t>Q bath [W] vs GN2 flow [mg/s]</a:t>
            </a: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TEST-fromTprofile</c:v>
          </c:tx>
          <c:spPr>
            <a:ln>
              <a:noFill/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POWERS!$D$6:$D$12</c:f>
              <c:numCache>
                <c:formatCode>General</c:formatCode>
                <c:ptCount val="7"/>
                <c:pt idx="0">
                  <c:v>0</c:v>
                </c:pt>
                <c:pt idx="1">
                  <c:v>104</c:v>
                </c:pt>
                <c:pt idx="2">
                  <c:v>146</c:v>
                </c:pt>
                <c:pt idx="3">
                  <c:v>208</c:v>
                </c:pt>
                <c:pt idx="4">
                  <c:v>208</c:v>
                </c:pt>
                <c:pt idx="5">
                  <c:v>208</c:v>
                </c:pt>
                <c:pt idx="6">
                  <c:v>250</c:v>
                </c:pt>
              </c:numCache>
            </c:numRef>
          </c:xVal>
          <c:yVal>
            <c:numRef>
              <c:f>POWERS!$E$6:$E$12</c:f>
              <c:numCache>
                <c:formatCode>0</c:formatCode>
                <c:ptCount val="7"/>
                <c:pt idx="0">
                  <c:v>-9.6457142857142841</c:v>
                </c:pt>
                <c:pt idx="1">
                  <c:v>-1.6457142857142857</c:v>
                </c:pt>
                <c:pt idx="2">
                  <c:v>-4.9371428571428568</c:v>
                </c:pt>
                <c:pt idx="3">
                  <c:v>-3.0171428571428569</c:v>
                </c:pt>
                <c:pt idx="4">
                  <c:v>-3.5657142857142854</c:v>
                </c:pt>
                <c:pt idx="5">
                  <c:v>-3.7028571428571433</c:v>
                </c:pt>
                <c:pt idx="6">
                  <c:v>-1.6457142857142857</c:v>
                </c:pt>
              </c:numCache>
            </c:numRef>
          </c:yVal>
          <c:smooth val="1"/>
        </c:ser>
        <c:ser>
          <c:idx val="1"/>
          <c:order val="1"/>
          <c:tx>
            <c:v>MATHCAD-fromBalance</c:v>
          </c:tx>
          <c:spPr>
            <a:ln>
              <a:noFill/>
            </a:ln>
          </c:spPr>
          <c:marker>
            <c:symbol val="diamond"/>
            <c:size val="5"/>
            <c:spPr>
              <a:solidFill>
                <a:srgbClr val="92D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POWERS!$D$6:$D$12</c:f>
              <c:numCache>
                <c:formatCode>General</c:formatCode>
                <c:ptCount val="7"/>
                <c:pt idx="0">
                  <c:v>0</c:v>
                </c:pt>
                <c:pt idx="1">
                  <c:v>104</c:v>
                </c:pt>
                <c:pt idx="2">
                  <c:v>146</c:v>
                </c:pt>
                <c:pt idx="3">
                  <c:v>208</c:v>
                </c:pt>
                <c:pt idx="4">
                  <c:v>208</c:v>
                </c:pt>
                <c:pt idx="5">
                  <c:v>208</c:v>
                </c:pt>
                <c:pt idx="6">
                  <c:v>250</c:v>
                </c:pt>
              </c:numCache>
            </c:numRef>
          </c:xVal>
          <c:yVal>
            <c:numRef>
              <c:f>POWERS!$H$6:$H$12</c:f>
              <c:numCache>
                <c:formatCode>0.0</c:formatCode>
                <c:ptCount val="7"/>
                <c:pt idx="0">
                  <c:v>-10.5</c:v>
                </c:pt>
                <c:pt idx="1">
                  <c:v>-2.4</c:v>
                </c:pt>
                <c:pt idx="2">
                  <c:v>-6.1</c:v>
                </c:pt>
                <c:pt idx="3">
                  <c:v>-2.2000000000000002</c:v>
                </c:pt>
                <c:pt idx="4">
                  <c:v>-2.2000000000000002</c:v>
                </c:pt>
                <c:pt idx="5">
                  <c:v>-2.7</c:v>
                </c:pt>
                <c:pt idx="6">
                  <c:v>-1.7</c:v>
                </c:pt>
              </c:numCache>
            </c:numRef>
          </c:yVal>
          <c:smooth val="1"/>
        </c:ser>
        <c:ser>
          <c:idx val="3"/>
          <c:order val="2"/>
          <c:tx>
            <c:v>ANSYS-react</c:v>
          </c:tx>
          <c:spPr>
            <a:ln>
              <a:noFill/>
            </a:ln>
          </c:spPr>
          <c:marker>
            <c:symbol val="circle"/>
            <c:size val="5"/>
            <c:spPr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</a:schemeClr>
                </a:solidFill>
              </a:ln>
            </c:spPr>
          </c:marker>
          <c:xVal>
            <c:numRef>
              <c:f>POWERS!$D$6:$D$12</c:f>
              <c:numCache>
                <c:formatCode>General</c:formatCode>
                <c:ptCount val="7"/>
                <c:pt idx="0">
                  <c:v>0</c:v>
                </c:pt>
                <c:pt idx="1">
                  <c:v>104</c:v>
                </c:pt>
                <c:pt idx="2">
                  <c:v>146</c:v>
                </c:pt>
                <c:pt idx="3">
                  <c:v>208</c:v>
                </c:pt>
                <c:pt idx="4">
                  <c:v>208</c:v>
                </c:pt>
                <c:pt idx="5">
                  <c:v>208</c:v>
                </c:pt>
                <c:pt idx="6">
                  <c:v>250</c:v>
                </c:pt>
              </c:numCache>
            </c:numRef>
          </c:xVal>
          <c:yVal>
            <c:numRef>
              <c:f>POWERS!$L$6:$L$12</c:f>
              <c:numCache>
                <c:formatCode>0</c:formatCode>
                <c:ptCount val="7"/>
                <c:pt idx="0">
                  <c:v>-13.2</c:v>
                </c:pt>
                <c:pt idx="1">
                  <c:v>-2.5</c:v>
                </c:pt>
                <c:pt idx="2">
                  <c:v>-6</c:v>
                </c:pt>
                <c:pt idx="5">
                  <c:v>-3.3</c:v>
                </c:pt>
                <c:pt idx="6">
                  <c:v>-2.9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739904"/>
        <c:axId val="77758464"/>
      </c:scatterChart>
      <c:valAx>
        <c:axId val="77739904"/>
        <c:scaling>
          <c:orientation val="minMax"/>
          <c:max val="30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high"/>
        <c:crossAx val="77758464"/>
        <c:crosses val="autoZero"/>
        <c:crossBetween val="midCat"/>
      </c:valAx>
      <c:valAx>
        <c:axId val="77758464"/>
        <c:scaling>
          <c:orientation val="minMax"/>
          <c:max val="0"/>
          <c:min val="-16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777399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fr-FR" sz="1200"/>
              <a:t>P heater</a:t>
            </a:r>
            <a:r>
              <a:rPr lang="fr-FR" sz="1200" baseline="0"/>
              <a:t> [W] vs GN2 flow [mg/s]</a:t>
            </a:r>
            <a:endParaRPr lang="fr-FR" sz="1200"/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5"/>
          <c:order val="0"/>
          <c:tx>
            <c:v>TEST-set</c:v>
          </c:tx>
          <c:spPr>
            <a:ln>
              <a:noFill/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POWERS!$D$6:$D$12</c:f>
              <c:numCache>
                <c:formatCode>General</c:formatCode>
                <c:ptCount val="7"/>
                <c:pt idx="0">
                  <c:v>0</c:v>
                </c:pt>
                <c:pt idx="1">
                  <c:v>104</c:v>
                </c:pt>
                <c:pt idx="2">
                  <c:v>146</c:v>
                </c:pt>
                <c:pt idx="3">
                  <c:v>208</c:v>
                </c:pt>
                <c:pt idx="4">
                  <c:v>208</c:v>
                </c:pt>
                <c:pt idx="5">
                  <c:v>208</c:v>
                </c:pt>
                <c:pt idx="6">
                  <c:v>250</c:v>
                </c:pt>
              </c:numCache>
            </c:numRef>
          </c:xVal>
          <c:yVal>
            <c:numRef>
              <c:f>POWERS!$F$6:$F$12</c:f>
              <c:numCache>
                <c:formatCode>0</c:formatCode>
                <c:ptCount val="7"/>
                <c:pt idx="0">
                  <c:v>10.227272727272727</c:v>
                </c:pt>
                <c:pt idx="1">
                  <c:v>27.272727272727273</c:v>
                </c:pt>
                <c:pt idx="2">
                  <c:v>17.045454545454547</c:v>
                </c:pt>
                <c:pt idx="3">
                  <c:v>27.272727272727273</c:v>
                </c:pt>
                <c:pt idx="4">
                  <c:v>44.31818181818182</c:v>
                </c:pt>
                <c:pt idx="5">
                  <c:v>40.909090909090907</c:v>
                </c:pt>
                <c:pt idx="6">
                  <c:v>40.909090909090907</c:v>
                </c:pt>
              </c:numCache>
            </c:numRef>
          </c:yVal>
          <c:smooth val="1"/>
        </c:ser>
        <c:ser>
          <c:idx val="1"/>
          <c:order val="1"/>
          <c:tx>
            <c:v>MATHCAD-fromBalance</c:v>
          </c:tx>
          <c:spPr>
            <a:ln>
              <a:noFill/>
            </a:ln>
          </c:spPr>
          <c:marker>
            <c:symbol val="diamond"/>
            <c:size val="5"/>
            <c:spPr>
              <a:solidFill>
                <a:srgbClr val="92D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POWERS!$D$6:$D$12</c:f>
              <c:numCache>
                <c:formatCode>General</c:formatCode>
                <c:ptCount val="7"/>
                <c:pt idx="0">
                  <c:v>0</c:v>
                </c:pt>
                <c:pt idx="1">
                  <c:v>104</c:v>
                </c:pt>
                <c:pt idx="2">
                  <c:v>146</c:v>
                </c:pt>
                <c:pt idx="3">
                  <c:v>208</c:v>
                </c:pt>
                <c:pt idx="4">
                  <c:v>208</c:v>
                </c:pt>
                <c:pt idx="5">
                  <c:v>208</c:v>
                </c:pt>
                <c:pt idx="6">
                  <c:v>250</c:v>
                </c:pt>
              </c:numCache>
            </c:numRef>
          </c:xVal>
          <c:yVal>
            <c:numRef>
              <c:f>POWERS!$J$6:$J$12</c:f>
              <c:numCache>
                <c:formatCode>General</c:formatCode>
                <c:ptCount val="7"/>
                <c:pt idx="0">
                  <c:v>9.6999999999999993</c:v>
                </c:pt>
                <c:pt idx="1">
                  <c:v>26.3</c:v>
                </c:pt>
                <c:pt idx="2">
                  <c:v>29.6</c:v>
                </c:pt>
                <c:pt idx="3">
                  <c:v>40.1</c:v>
                </c:pt>
                <c:pt idx="4">
                  <c:v>46.1</c:v>
                </c:pt>
                <c:pt idx="5">
                  <c:v>43.6</c:v>
                </c:pt>
                <c:pt idx="6">
                  <c:v>48</c:v>
                </c:pt>
              </c:numCache>
            </c:numRef>
          </c:yVal>
          <c:smooth val="1"/>
        </c:ser>
        <c:ser>
          <c:idx val="3"/>
          <c:order val="2"/>
          <c:tx>
            <c:v>ANSYS-react</c:v>
          </c:tx>
          <c:spPr>
            <a:ln>
              <a:noFill/>
            </a:ln>
          </c:spPr>
          <c:marker>
            <c:symbol val="circle"/>
            <c:size val="5"/>
            <c:spPr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</a:schemeClr>
                </a:solidFill>
              </a:ln>
            </c:spPr>
          </c:marker>
          <c:xVal>
            <c:numRef>
              <c:f>POWERS!$D$6:$D$12</c:f>
              <c:numCache>
                <c:formatCode>General</c:formatCode>
                <c:ptCount val="7"/>
                <c:pt idx="0">
                  <c:v>0</c:v>
                </c:pt>
                <c:pt idx="1">
                  <c:v>104</c:v>
                </c:pt>
                <c:pt idx="2">
                  <c:v>146</c:v>
                </c:pt>
                <c:pt idx="3">
                  <c:v>208</c:v>
                </c:pt>
                <c:pt idx="4">
                  <c:v>208</c:v>
                </c:pt>
                <c:pt idx="5">
                  <c:v>208</c:v>
                </c:pt>
                <c:pt idx="6">
                  <c:v>250</c:v>
                </c:pt>
              </c:numCache>
            </c:numRef>
          </c:xVal>
          <c:yVal>
            <c:numRef>
              <c:f>POWERS!$N$6:$N$12</c:f>
              <c:numCache>
                <c:formatCode>General</c:formatCode>
                <c:ptCount val="7"/>
                <c:pt idx="0" formatCode="0">
                  <c:v>10.4</c:v>
                </c:pt>
                <c:pt idx="1">
                  <c:v>26.4</c:v>
                </c:pt>
                <c:pt idx="2">
                  <c:v>29.1</c:v>
                </c:pt>
                <c:pt idx="5">
                  <c:v>43.4</c:v>
                </c:pt>
                <c:pt idx="6">
                  <c:v>37.4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783808"/>
        <c:axId val="77785728"/>
      </c:scatterChart>
      <c:valAx>
        <c:axId val="77783808"/>
        <c:scaling>
          <c:orientation val="minMax"/>
          <c:max val="30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77785728"/>
        <c:crosses val="autoZero"/>
        <c:crossBetween val="midCat"/>
      </c:valAx>
      <c:valAx>
        <c:axId val="77785728"/>
        <c:scaling>
          <c:orientation val="minMax"/>
          <c:max val="5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7778380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D36259A4-CF62-47CB-8C10-201FF2946998}" type="datetimeFigureOut">
              <a:rPr lang="en-GB" smtClean="0"/>
              <a:pPr/>
              <a:t>07/08/2014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D694FB5E-AFD9-4393-B65C-91555B37E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1867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0506" y="0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27BBEAE5-ED8F-4597-928E-E8228501D01A}" type="datetimeFigureOut">
              <a:rPr lang="en-GB" smtClean="0"/>
              <a:pPr/>
              <a:t>07/08/2014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599" y="4862015"/>
            <a:ext cx="5680103" cy="4605085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0506" y="9720755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5610FA86-7D9B-4290-B0DF-BE60E5E8DA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6453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212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smtClean="0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457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24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40" y="2999945"/>
            <a:ext cx="1102596" cy="109151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>
            <a:lvl1pPr marL="36576" indent="0">
              <a:buNone/>
              <a:defRPr/>
            </a:lvl1pPr>
          </a:lstStyle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6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6949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3" name="Image 2" descr="bande-02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" y="6124202"/>
            <a:ext cx="9144000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5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SPL SCM’s Heat Budget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10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48560" y="2223136"/>
            <a:ext cx="5892799" cy="4191000"/>
            <a:chOff x="3571874" y="2838449"/>
            <a:chExt cx="5445125" cy="384810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2" t="30427" r="23784" b="17033"/>
            <a:stretch/>
          </p:blipFill>
          <p:spPr bwMode="auto">
            <a:xfrm>
              <a:off x="3571874" y="2838449"/>
              <a:ext cx="5445125" cy="3848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733800" y="3038475"/>
              <a:ext cx="2771775" cy="392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457200" y="1325607"/>
            <a:ext cx="8226854" cy="298731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GB" sz="2400" i="1" smtClean="0"/>
              <a:t>SPL Short Cryomodule</a:t>
            </a:r>
          </a:p>
          <a:p>
            <a:r>
              <a:rPr lang="en-GB" sz="2400" smtClean="0"/>
              <a:t>Thermal load of each component</a:t>
            </a:r>
          </a:p>
          <a:p>
            <a:pPr>
              <a:buFont typeface="Symbol"/>
              <a:buChar char="Þ"/>
            </a:pPr>
            <a:r>
              <a:rPr lang="en-GB" sz="2400" smtClean="0">
                <a:solidFill>
                  <a:srgbClr val="FF0000"/>
                </a:solidFill>
              </a:rPr>
              <a:t>Assessed: Static and dynamic loads at every temperature level for cryogen inventory</a:t>
            </a:r>
          </a:p>
          <a:p>
            <a:pPr>
              <a:buFont typeface="Symbol"/>
              <a:buChar char="Þ"/>
            </a:pPr>
            <a:endParaRPr lang="en-GB" sz="2400" smtClean="0"/>
          </a:p>
        </p:txBody>
      </p:sp>
      <p:sp>
        <p:nvSpPr>
          <p:cNvPr id="10" name="TextBox 9"/>
          <p:cNvSpPr txBox="1"/>
          <p:nvPr/>
        </p:nvSpPr>
        <p:spPr>
          <a:xfrm>
            <a:off x="6214110" y="6423660"/>
            <a:ext cx="2169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From SPL SCM Working Group Workspace</a:t>
            </a:r>
            <a:endParaRPr lang="fr-FR" sz="800" i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2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Workspaces\m\msc-ci\SPL_mock-up\images\assem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42" b="11304"/>
          <a:stretch/>
        </p:blipFill>
        <p:spPr bwMode="auto">
          <a:xfrm>
            <a:off x="1468605" y="3517919"/>
            <a:ext cx="6206789" cy="31957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Mock-up in SMI2, CERN</a:t>
            </a:r>
            <a:endParaRPr lang="en-GB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11</a:t>
            </a:fld>
            <a:endParaRPr lang="en-GB" sz="1000" dirty="0">
              <a:solidFill>
                <a:schemeClr val="accent4"/>
              </a:solidFill>
            </a:endParaRPr>
          </a:p>
        </p:txBody>
      </p:sp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457200" y="1325606"/>
            <a:ext cx="8226854" cy="2431053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en-GB" sz="2400" i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Thermo-mechanical cold test of supporting system for SPL cryomodule</a:t>
            </a:r>
          </a:p>
          <a:p>
            <a:r>
              <a:rPr lang="en-GB" sz="24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Theoretical models adaptation; Safety valve sizing; Test planning/coordination; Intrumentation points definition</a:t>
            </a:r>
          </a:p>
          <a:p>
            <a:pPr>
              <a:buFont typeface="Symbol"/>
              <a:buChar char="Þ"/>
            </a:pPr>
            <a:r>
              <a:rPr lang="en-GB" sz="2400" smtClean="0">
                <a:solidFill>
                  <a:srgbClr val="FF0000"/>
                </a:solidFill>
              </a:rPr>
              <a:t>Proved: Agreement with theoretical prediction in many cooling conditions</a:t>
            </a:r>
            <a:endParaRPr lang="en-GB" sz="240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Picture 2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35463" r="23281" b="40736"/>
          <a:stretch/>
        </p:blipFill>
        <p:spPr bwMode="auto">
          <a:xfrm>
            <a:off x="2677318" y="4709161"/>
            <a:ext cx="4361507" cy="13182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71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chemeClr val="bg1">
                    <a:lumMod val="50000"/>
                  </a:schemeClr>
                </a:solidFill>
              </a:rPr>
              <a:t>SPL Working Group</a:t>
            </a: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12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457200" y="1325607"/>
            <a:ext cx="8226854" cy="2949214"/>
          </a:xfrm>
        </p:spPr>
        <p:txBody>
          <a:bodyPr>
            <a:normAutofit/>
          </a:bodyPr>
          <a:lstStyle/>
          <a:p>
            <a:r>
              <a:rPr lang="en-GB" sz="2400" i="1" smtClean="0">
                <a:solidFill>
                  <a:schemeClr val="bg1">
                    <a:lumMod val="50000"/>
                  </a:schemeClr>
                </a:solidFill>
              </a:rPr>
              <a:t>Scientific secretary of the SPL Working Group Meeting</a:t>
            </a:r>
          </a:p>
          <a:p>
            <a:r>
              <a:rPr lang="en-GB" sz="2400" smtClean="0">
                <a:solidFill>
                  <a:schemeClr val="bg1">
                    <a:lumMod val="50000"/>
                  </a:schemeClr>
                </a:solidFill>
              </a:rPr>
              <a:t>Monthly meeting organization; Minutes recording; Actions/tasks follow-up; Workspace management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" t="10751" r="2591" b="4327"/>
          <a:stretch/>
        </p:blipFill>
        <p:spPr bwMode="auto">
          <a:xfrm>
            <a:off x="1151116" y="2796540"/>
            <a:ext cx="6841768" cy="3748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47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5"/>
                </a:solidFill>
              </a:rPr>
              <a:t>SPL Project at CERN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chemeClr val="bg1">
                    <a:lumMod val="50000"/>
                  </a:schemeClr>
                </a:solidFill>
              </a:rPr>
              <a:t>Design/construction/test short 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version of </a:t>
            </a:r>
            <a:r>
              <a:rPr lang="en-GB" b="1">
                <a:solidFill>
                  <a:schemeClr val="bg1">
                    <a:lumMod val="50000"/>
                  </a:schemeClr>
                </a:solidFill>
              </a:rPr>
              <a:t>Superconducting Cryomodule for High Power Proton beam (</a:t>
            </a:r>
            <a:r>
              <a:rPr lang="en-GB" b="1" smtClean="0">
                <a:solidFill>
                  <a:schemeClr val="bg1">
                    <a:lumMod val="50000"/>
                  </a:schemeClr>
                </a:solidFill>
              </a:rPr>
              <a:t>SCM)</a:t>
            </a:r>
          </a:p>
          <a:p>
            <a:r>
              <a:rPr lang="en-GB" smtClean="0">
                <a:solidFill>
                  <a:schemeClr val="bg1">
                    <a:lumMod val="50000"/>
                  </a:schemeClr>
                </a:solidFill>
              </a:rPr>
              <a:t>Testing 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of </a:t>
            </a:r>
            <a:r>
              <a:rPr lang="en-GB" b="1">
                <a:solidFill>
                  <a:schemeClr val="bg1">
                    <a:lumMod val="50000"/>
                  </a:schemeClr>
                </a:solidFill>
              </a:rPr>
              <a:t>704 MHz </a:t>
            </a:r>
            <a:r>
              <a:rPr lang="en-GB" b="1" smtClean="0">
                <a:solidFill>
                  <a:schemeClr val="bg1">
                    <a:lumMod val="50000"/>
                  </a:schemeClr>
                </a:solidFill>
              </a:rPr>
              <a:t>SC cavities</a:t>
            </a:r>
          </a:p>
          <a:p>
            <a:r>
              <a:rPr lang="en-GB" smtClean="0">
                <a:solidFill>
                  <a:schemeClr val="bg1">
                    <a:lumMod val="50000"/>
                  </a:schemeClr>
                </a:solidFill>
              </a:rPr>
              <a:t>SCM foreseen 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to be </a:t>
            </a:r>
            <a:r>
              <a:rPr lang="en-GB" smtClean="0">
                <a:solidFill>
                  <a:schemeClr val="bg1">
                    <a:lumMod val="50000"/>
                  </a:schemeClr>
                </a:solidFill>
              </a:rPr>
              <a:t>built/tested 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in </a:t>
            </a:r>
            <a:r>
              <a:rPr lang="en-GB" b="1" smtClean="0">
                <a:solidFill>
                  <a:schemeClr val="bg1">
                    <a:lumMod val="50000"/>
                  </a:schemeClr>
                </a:solidFill>
              </a:rPr>
              <a:t>2014-15</a:t>
            </a:r>
          </a:p>
          <a:p>
            <a:r>
              <a:rPr lang="en-GB" smtClean="0">
                <a:solidFill>
                  <a:schemeClr val="bg1">
                    <a:lumMod val="50000"/>
                  </a:schemeClr>
                </a:solidFill>
              </a:rPr>
              <a:t>Design/production 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shared btw </a:t>
            </a:r>
            <a:r>
              <a:rPr lang="en-GB" b="1">
                <a:solidFill>
                  <a:schemeClr val="bg1">
                    <a:lumMod val="50000"/>
                  </a:schemeClr>
                </a:solidFill>
              </a:rPr>
              <a:t>CERN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b="1">
                <a:solidFill>
                  <a:schemeClr val="bg1">
                    <a:lumMod val="50000"/>
                  </a:schemeClr>
                </a:solidFill>
              </a:rPr>
              <a:t>CEA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b="1">
                <a:solidFill>
                  <a:schemeClr val="bg1">
                    <a:lumMod val="50000"/>
                  </a:schemeClr>
                </a:solidFill>
              </a:rPr>
              <a:t>CNRS and </a:t>
            </a:r>
            <a:r>
              <a:rPr lang="en-GB" b="1" smtClean="0">
                <a:solidFill>
                  <a:schemeClr val="bg1">
                    <a:lumMod val="50000"/>
                  </a:schemeClr>
                </a:solidFill>
              </a:rPr>
              <a:t>industry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13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79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chemeClr val="accent5"/>
                </a:solidFill>
              </a:rPr>
              <a:t>SPL Project at CERN</a:t>
            </a:r>
            <a:endParaRPr lang="en-GB">
              <a:solidFill>
                <a:schemeClr val="accent5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334" y="2016125"/>
            <a:ext cx="8577331" cy="3404255"/>
            <a:chOff x="283334" y="723900"/>
            <a:chExt cx="8577331" cy="3404255"/>
          </a:xfrm>
        </p:grpSpPr>
        <p:pic>
          <p:nvPicPr>
            <p:cNvPr id="11" name="Picture 2" descr="\\cern.ch\dfs\Users\v\vparma\Documents\Private\future activities\SPL\cryomodule design\CNRS\Axono CM SPL_CSP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" t="3771" r="1383" b="5033"/>
            <a:stretch/>
          </p:blipFill>
          <p:spPr bwMode="auto">
            <a:xfrm>
              <a:off x="283334" y="792527"/>
              <a:ext cx="8577331" cy="3335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009900" y="723900"/>
              <a:ext cx="4676775" cy="619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753226" y="2349500"/>
            <a:ext cx="2238374" cy="116955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smtClean="0"/>
              <a:t>SC Cavities</a:t>
            </a:r>
          </a:p>
          <a:p>
            <a:r>
              <a:rPr lang="en-GB" sz="1400" smtClean="0"/>
              <a:t>Design: </a:t>
            </a:r>
            <a:r>
              <a:rPr lang="en-GB" sz="1400"/>
              <a:t>CERN</a:t>
            </a:r>
            <a:endParaRPr lang="fr-FR" sz="1400"/>
          </a:p>
          <a:p>
            <a:r>
              <a:rPr lang="en-GB" sz="1400" smtClean="0"/>
              <a:t>Production: 5-cells, 1-cell in Nb and Cu produced by CERN and industry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80743" y="2171700"/>
            <a:ext cx="2315057" cy="7386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smtClean="0"/>
              <a:t>He tank</a:t>
            </a:r>
          </a:p>
          <a:p>
            <a:r>
              <a:rPr lang="en-GB" sz="1400" smtClean="0"/>
              <a:t>Design: CERN</a:t>
            </a:r>
          </a:p>
          <a:p>
            <a:r>
              <a:rPr lang="en-GB" sz="1400"/>
              <a:t>Production: </a:t>
            </a:r>
            <a:r>
              <a:rPr lang="en-GB" sz="1400" smtClean="0"/>
              <a:t>Industry (CEA)</a:t>
            </a:r>
            <a:endParaRPr lang="fr-FR" sz="1400"/>
          </a:p>
        </p:txBody>
      </p:sp>
      <p:sp>
        <p:nvSpPr>
          <p:cNvPr id="13" name="TextBox 12"/>
          <p:cNvSpPr txBox="1"/>
          <p:nvPr/>
        </p:nvSpPr>
        <p:spPr>
          <a:xfrm>
            <a:off x="133350" y="4025900"/>
            <a:ext cx="2457724" cy="7386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smtClean="0"/>
              <a:t>Mag. Shield</a:t>
            </a:r>
          </a:p>
          <a:p>
            <a:r>
              <a:rPr lang="en-GB" sz="1400" smtClean="0"/>
              <a:t>Design: CNRS (CERN spec)</a:t>
            </a:r>
          </a:p>
          <a:p>
            <a:r>
              <a:rPr lang="en-GB" sz="1400"/>
              <a:t>Production: </a:t>
            </a:r>
            <a:r>
              <a:rPr lang="en-GB" sz="1400" smtClean="0"/>
              <a:t>Industry</a:t>
            </a:r>
            <a:endParaRPr lang="fr-FR" sz="1400"/>
          </a:p>
        </p:txBody>
      </p:sp>
      <p:sp>
        <p:nvSpPr>
          <p:cNvPr id="14" name="TextBox 13"/>
          <p:cNvSpPr txBox="1"/>
          <p:nvPr/>
        </p:nvSpPr>
        <p:spPr>
          <a:xfrm>
            <a:off x="5365750" y="5289550"/>
            <a:ext cx="2881623" cy="9541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smtClean="0"/>
              <a:t>RF Power Coupler</a:t>
            </a:r>
          </a:p>
          <a:p>
            <a:r>
              <a:rPr lang="en-GB" sz="1400" smtClean="0"/>
              <a:t>Design: CERN (BE-RF, TE-MSC)</a:t>
            </a:r>
          </a:p>
          <a:p>
            <a:r>
              <a:rPr lang="en-GB" sz="1400" smtClean="0"/>
              <a:t>Production: CERN</a:t>
            </a:r>
          </a:p>
          <a:p>
            <a:r>
              <a:rPr lang="en-GB" sz="1400" smtClean="0"/>
              <a:t>Test: CEA (He, RF); </a:t>
            </a:r>
            <a:r>
              <a:rPr lang="en-GB" sz="1400" i="1" smtClean="0"/>
              <a:t>CERN (N</a:t>
            </a:r>
            <a:r>
              <a:rPr lang="en-GB" sz="1400" i="1" baseline="-25000" smtClean="0"/>
              <a:t>2</a:t>
            </a:r>
            <a:r>
              <a:rPr lang="en-GB" sz="1400" i="1" smtClean="0"/>
              <a:t>)</a:t>
            </a:r>
            <a:endParaRPr lang="fr-FR" sz="1400" i="1"/>
          </a:p>
        </p:txBody>
      </p:sp>
      <p:sp>
        <p:nvSpPr>
          <p:cNvPr id="15" name="TextBox 14"/>
          <p:cNvSpPr txBox="1"/>
          <p:nvPr/>
        </p:nvSpPr>
        <p:spPr>
          <a:xfrm>
            <a:off x="4784725" y="1704975"/>
            <a:ext cx="1893467" cy="9541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smtClean="0"/>
              <a:t>Intercavity supports</a:t>
            </a:r>
          </a:p>
          <a:p>
            <a:r>
              <a:rPr lang="en-GB" sz="1400" smtClean="0"/>
              <a:t>Design: CERN</a:t>
            </a:r>
          </a:p>
          <a:p>
            <a:r>
              <a:rPr lang="en-GB" sz="1400" smtClean="0"/>
              <a:t>Production: CERN</a:t>
            </a:r>
          </a:p>
          <a:p>
            <a:r>
              <a:rPr lang="en-GB" sz="1400" smtClean="0"/>
              <a:t>Test: CERN </a:t>
            </a:r>
            <a:r>
              <a:rPr lang="en-GB" sz="1400"/>
              <a:t>(N</a:t>
            </a:r>
            <a:r>
              <a:rPr lang="en-GB" sz="1400" baseline="-25000"/>
              <a:t>2</a:t>
            </a:r>
            <a:r>
              <a:rPr lang="en-GB" sz="1400"/>
              <a:t>)</a:t>
            </a:r>
            <a:endParaRPr lang="fr-FR" sz="1400"/>
          </a:p>
        </p:txBody>
      </p:sp>
      <p:sp>
        <p:nvSpPr>
          <p:cNvPr id="16" name="TextBox 15"/>
          <p:cNvSpPr txBox="1"/>
          <p:nvPr/>
        </p:nvSpPr>
        <p:spPr>
          <a:xfrm>
            <a:off x="2374900" y="5737225"/>
            <a:ext cx="2714625" cy="9541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smtClean="0"/>
              <a:t>Vacuum vessel</a:t>
            </a:r>
          </a:p>
          <a:p>
            <a:r>
              <a:rPr lang="en-GB" sz="1400" smtClean="0"/>
              <a:t>Design: CNRS</a:t>
            </a:r>
          </a:p>
          <a:p>
            <a:r>
              <a:rPr lang="en-GB" sz="1400" smtClean="0"/>
              <a:t>Production: Under procurement</a:t>
            </a:r>
          </a:p>
          <a:p>
            <a:r>
              <a:rPr lang="en-GB" sz="1400" smtClean="0"/>
              <a:t>(construction before April 2015)</a:t>
            </a:r>
            <a:endParaRPr lang="fr-FR" sz="1400"/>
          </a:p>
        </p:txBody>
      </p:sp>
      <p:cxnSp>
        <p:nvCxnSpPr>
          <p:cNvPr id="6" name="Straight Connector 5"/>
          <p:cNvCxnSpPr>
            <a:stCxn id="13" idx="0"/>
          </p:cNvCxnSpPr>
          <p:nvPr/>
        </p:nvCxnSpPr>
        <p:spPr>
          <a:xfrm flipV="1">
            <a:off x="1362212" y="3435350"/>
            <a:ext cx="428488" cy="59055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2"/>
          </p:cNvCxnSpPr>
          <p:nvPr/>
        </p:nvCxnSpPr>
        <p:spPr>
          <a:xfrm>
            <a:off x="3338272" y="2910364"/>
            <a:ext cx="195503" cy="642461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5" idx="2"/>
          </p:cNvCxnSpPr>
          <p:nvPr/>
        </p:nvCxnSpPr>
        <p:spPr>
          <a:xfrm>
            <a:off x="5731459" y="2659082"/>
            <a:ext cx="593141" cy="1560493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6" idx="0"/>
          </p:cNvCxnSpPr>
          <p:nvPr/>
        </p:nvCxnSpPr>
        <p:spPr>
          <a:xfrm flipV="1">
            <a:off x="3732213" y="4333875"/>
            <a:ext cx="1506537" cy="140335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4" idx="0"/>
          </p:cNvCxnSpPr>
          <p:nvPr/>
        </p:nvCxnSpPr>
        <p:spPr>
          <a:xfrm flipH="1" flipV="1">
            <a:off x="6210300" y="4438650"/>
            <a:ext cx="596262" cy="85090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" idx="2"/>
          </p:cNvCxnSpPr>
          <p:nvPr/>
        </p:nvCxnSpPr>
        <p:spPr>
          <a:xfrm flipH="1">
            <a:off x="7219950" y="3519051"/>
            <a:ext cx="652463" cy="716399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476375" y="4797425"/>
            <a:ext cx="1552576" cy="7386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smtClean="0"/>
              <a:t>Tuner</a:t>
            </a:r>
          </a:p>
          <a:p>
            <a:r>
              <a:rPr lang="en-GB" sz="1400" smtClean="0"/>
              <a:t>Design: CEA</a:t>
            </a:r>
          </a:p>
          <a:p>
            <a:r>
              <a:rPr lang="en-GB" sz="1400" smtClean="0"/>
              <a:t>Production: CEA</a:t>
            </a:r>
            <a:endParaRPr lang="fr-FR" sz="1400"/>
          </a:p>
        </p:txBody>
      </p:sp>
      <p:cxnSp>
        <p:nvCxnSpPr>
          <p:cNvPr id="43" name="Straight Connector 42"/>
          <p:cNvCxnSpPr>
            <a:stCxn id="42" idx="3"/>
          </p:cNvCxnSpPr>
          <p:nvPr/>
        </p:nvCxnSpPr>
        <p:spPr>
          <a:xfrm flipV="1">
            <a:off x="3028951" y="4067175"/>
            <a:ext cx="1543049" cy="1099582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-9524" y="1094422"/>
            <a:ext cx="8277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smtClean="0">
                <a:solidFill>
                  <a:schemeClr val="bg1">
                    <a:lumMod val="50000"/>
                  </a:schemeClr>
                </a:solidFill>
              </a:rPr>
              <a:t>SPL SCM – Superconducting Proton Linac, Short Cryomodule</a:t>
            </a:r>
          </a:p>
          <a:p>
            <a:pPr lvl="1"/>
            <a:r>
              <a:rPr lang="en-GB" sz="1600" smtClean="0">
                <a:solidFill>
                  <a:schemeClr val="bg1">
                    <a:lumMod val="50000"/>
                  </a:schemeClr>
                </a:solidFill>
              </a:rPr>
              <a:t>4 </a:t>
            </a:r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MW beam power accelerated up to 5 </a:t>
            </a:r>
            <a:r>
              <a:rPr lang="en-GB" sz="1600" smtClean="0">
                <a:solidFill>
                  <a:schemeClr val="bg1">
                    <a:lumMod val="50000"/>
                  </a:schemeClr>
                </a:solidFill>
              </a:rPr>
              <a:t>GeV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smtClean="0">
                <a:solidFill>
                  <a:schemeClr val="bg1">
                    <a:lumMod val="50000"/>
                  </a:schemeClr>
                </a:solidFill>
              </a:rPr>
              <a:t>Can be used for neutrino factories, etc.</a:t>
            </a:r>
            <a:endParaRPr lang="en-GB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14</a:t>
            </a:fld>
            <a:endParaRPr lang="en-GB" sz="1000" dirty="0">
              <a:solidFill>
                <a:schemeClr val="accent4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67575" y="6400800"/>
            <a:ext cx="15584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From SRF2013, Paris, France</a:t>
            </a:r>
            <a:endParaRPr lang="fr-FR" sz="800" i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2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Summary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Collaborations </a:t>
            </a:r>
          </a:p>
          <a:p>
            <a:pPr lvl="1"/>
            <a:r>
              <a:rPr lang="en-GB" smtClean="0"/>
              <a:t>TERA – CLIC (CERN), Switzerland</a:t>
            </a:r>
          </a:p>
          <a:p>
            <a:pPr lvl="1"/>
            <a:r>
              <a:rPr lang="en-GB" smtClean="0"/>
              <a:t>ESS, Sweden</a:t>
            </a:r>
          </a:p>
          <a:p>
            <a:pPr lvl="1"/>
            <a:r>
              <a:rPr lang="en-GB" smtClean="0"/>
              <a:t>CNRS, France</a:t>
            </a:r>
          </a:p>
          <a:p>
            <a:r>
              <a:rPr lang="en-GB" smtClean="0"/>
              <a:t>Contributions</a:t>
            </a:r>
          </a:p>
          <a:p>
            <a:pPr lvl="1"/>
            <a:r>
              <a:rPr lang="en-GB" smtClean="0"/>
              <a:t>Thermal design, Test coordination / Set-up, Data 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15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49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5114" r="15802" b="12784"/>
          <a:stretch/>
        </p:blipFill>
        <p:spPr bwMode="auto">
          <a:xfrm>
            <a:off x="399415" y="205616"/>
            <a:ext cx="8201025" cy="597001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0020" y="142875"/>
            <a:ext cx="8597900" cy="606742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7828" y="2590800"/>
            <a:ext cx="7759337" cy="981075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smtClean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335830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90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5833" r="17188" b="9000"/>
          <a:stretch/>
        </p:blipFill>
        <p:spPr bwMode="auto">
          <a:xfrm>
            <a:off x="5863389" y="3874169"/>
            <a:ext cx="3157571" cy="23933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SPL Supporting System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325606"/>
            <a:ext cx="4957011" cy="4667421"/>
          </a:xfrm>
        </p:spPr>
        <p:txBody>
          <a:bodyPr>
            <a:normAutofit fontScale="92500" lnSpcReduction="10000"/>
          </a:bodyPr>
          <a:lstStyle/>
          <a:p>
            <a:r>
              <a:rPr lang="en-GB" smtClean="0"/>
              <a:t>Features</a:t>
            </a:r>
            <a:endParaRPr lang="en-GB"/>
          </a:p>
          <a:p>
            <a:pPr lvl="1"/>
            <a:r>
              <a:rPr lang="en-GB" smtClean="0"/>
              <a:t>External </a:t>
            </a:r>
            <a:r>
              <a:rPr lang="en-GB"/>
              <a:t>conductors of main RF </a:t>
            </a:r>
            <a:r>
              <a:rPr lang="en-GB" smtClean="0"/>
              <a:t>couplers (DWT) </a:t>
            </a:r>
          </a:p>
          <a:p>
            <a:pPr marL="448056" lvl="1" indent="0">
              <a:buNone/>
            </a:pPr>
            <a:r>
              <a:rPr lang="en-GB"/>
              <a:t>	</a:t>
            </a:r>
            <a:r>
              <a:rPr lang="en-GB" smtClean="0"/>
              <a:t>+ Intercavity-supports (ICS) </a:t>
            </a:r>
          </a:p>
          <a:p>
            <a:pPr marL="448056" lvl="1" indent="0">
              <a:buNone/>
            </a:pPr>
            <a:r>
              <a:rPr lang="en-GB" smtClean="0"/>
              <a:t>=&gt; </a:t>
            </a:r>
            <a:r>
              <a:rPr lang="en-GB" u="sng" smtClean="0"/>
              <a:t>No space frame, no rods</a:t>
            </a:r>
            <a:endParaRPr lang="en-GB" u="sng"/>
          </a:p>
          <a:p>
            <a:r>
              <a:rPr lang="en-GB" smtClean="0"/>
              <a:t>Requirements</a:t>
            </a:r>
            <a:endParaRPr lang="en-GB"/>
          </a:p>
          <a:p>
            <a:pPr lvl="1"/>
            <a:r>
              <a:rPr lang="en-GB" smtClean="0"/>
              <a:t>Allow for longitudinal and transverse </a:t>
            </a:r>
            <a:r>
              <a:rPr lang="en-GB" b="1" smtClean="0"/>
              <a:t>thermal contractions</a:t>
            </a:r>
          </a:p>
          <a:p>
            <a:pPr lvl="1"/>
            <a:r>
              <a:rPr lang="en-GB" smtClean="0"/>
              <a:t>Ensure low </a:t>
            </a:r>
            <a:r>
              <a:rPr lang="en-GB" b="1" smtClean="0"/>
              <a:t>heat loads </a:t>
            </a:r>
            <a:r>
              <a:rPr lang="en-GB" smtClean="0"/>
              <a:t>to the cold mass =&gt; </a:t>
            </a:r>
            <a:r>
              <a:rPr lang="en-GB" u="sng" smtClean="0"/>
              <a:t>Active gas cooling of DWT</a:t>
            </a:r>
            <a:endParaRPr lang="en-GB" u="sng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9836C6F-1BD7-44E2-84F2-6CC90EEA33C3}" type="slidenum">
              <a:rPr lang="en-GB" sz="1000" smtClean="0">
                <a:solidFill>
                  <a:schemeClr val="accent4"/>
                </a:solidFill>
              </a:rPr>
              <a:t>18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58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3" t="9000" r="35625" b="13000"/>
          <a:stretch/>
        </p:blipFill>
        <p:spPr bwMode="auto">
          <a:xfrm>
            <a:off x="5603748" y="1052736"/>
            <a:ext cx="2104483" cy="29710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4173166" y="2204864"/>
            <a:ext cx="1622970" cy="129774"/>
          </a:xfrm>
          <a:prstGeom prst="straightConnector1">
            <a:avLst/>
          </a:prstGeom>
          <a:ln w="38100">
            <a:solidFill>
              <a:schemeClr val="tx1">
                <a:lumMod val="40000"/>
                <a:lumOff val="6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4932040" y="2924944"/>
            <a:ext cx="1152128" cy="1584176"/>
          </a:xfrm>
          <a:prstGeom prst="straightConnector1">
            <a:avLst/>
          </a:prstGeom>
          <a:ln w="38100">
            <a:solidFill>
              <a:schemeClr val="tx1">
                <a:lumMod val="40000"/>
                <a:lumOff val="6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30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Mock-up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19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457200" y="1325606"/>
            <a:ext cx="8226854" cy="4667421"/>
          </a:xfrm>
        </p:spPr>
        <p:txBody>
          <a:bodyPr>
            <a:normAutofit/>
          </a:bodyPr>
          <a:lstStyle/>
          <a:p>
            <a:r>
              <a:rPr lang="en-GB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…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 t="28312" r="11248" b="16103"/>
          <a:stretch/>
        </p:blipFill>
        <p:spPr bwMode="auto">
          <a:xfrm>
            <a:off x="508000" y="1244600"/>
            <a:ext cx="4762500" cy="27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8" t="17843" r="14093" b="16470"/>
          <a:stretch/>
        </p:blipFill>
        <p:spPr bwMode="auto">
          <a:xfrm>
            <a:off x="3073400" y="2349500"/>
            <a:ext cx="60706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87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>
                <a:solidFill>
                  <a:schemeClr val="accent5"/>
                </a:solidFill>
              </a:rPr>
              <a:t>My Working Experience at CERN</a:t>
            </a:r>
            <a:br>
              <a:rPr lang="en-GB" smtClean="0">
                <a:solidFill>
                  <a:schemeClr val="accent5"/>
                </a:solidFill>
              </a:rPr>
            </a:br>
            <a:r>
              <a:rPr lang="en-GB" smtClean="0">
                <a:solidFill>
                  <a:schemeClr val="accent5"/>
                </a:solidFill>
              </a:rPr>
              <a:t>2009-2014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Rossana</a:t>
            </a:r>
            <a:r>
              <a:rPr lang="en-GB" dirty="0" smtClean="0"/>
              <a:t> Bonomi </a:t>
            </a:r>
          </a:p>
          <a:p>
            <a:r>
              <a:rPr lang="en-GB" sz="1200" dirty="0" smtClean="0">
                <a:solidFill>
                  <a:schemeClr val="accent6"/>
                </a:solidFill>
              </a:rPr>
              <a:t>Rossana.Bonomi@cern.ch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pic>
        <p:nvPicPr>
          <p:cNvPr id="6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90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42"/>
          <p:cNvCxnSpPr>
            <a:endCxn id="34" idx="3"/>
          </p:cNvCxnSpPr>
          <p:nvPr/>
        </p:nvCxnSpPr>
        <p:spPr>
          <a:xfrm flipH="1">
            <a:off x="4427417" y="3978466"/>
            <a:ext cx="487483" cy="683764"/>
          </a:xfrm>
          <a:prstGeom prst="straightConnector1">
            <a:avLst/>
          </a:prstGeom>
          <a:ln w="38100">
            <a:solidFill>
              <a:schemeClr val="accent3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DWT – Exchanged Powers *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1C27D1C-32CC-49DC-BEAF-FF29D42CB2B4}" type="slidenum">
              <a:rPr lang="en-GB" sz="1000" smtClean="0">
                <a:solidFill>
                  <a:schemeClr val="accent4"/>
                </a:solidFill>
              </a:rPr>
              <a:t>20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10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729861"/>
              </p:ext>
            </p:extLst>
          </p:nvPr>
        </p:nvGraphicFramePr>
        <p:xfrm>
          <a:off x="179512" y="1820156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8667844"/>
              </p:ext>
            </p:extLst>
          </p:nvPr>
        </p:nvGraphicFramePr>
        <p:xfrm>
          <a:off x="4572000" y="1914198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7171" name="Group 7170"/>
          <p:cNvGrpSpPr/>
          <p:nvPr/>
        </p:nvGrpSpPr>
        <p:grpSpPr>
          <a:xfrm>
            <a:off x="6558338" y="3118475"/>
            <a:ext cx="1940478" cy="1077980"/>
            <a:chOff x="6558338" y="3111170"/>
            <a:chExt cx="1940478" cy="1077980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7380312" y="3429000"/>
              <a:ext cx="288032" cy="467984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876256" y="3789040"/>
              <a:ext cx="1622560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b="1" smtClean="0">
                  <a:solidFill>
                    <a:schemeClr val="accent5"/>
                  </a:solidFill>
                </a:rPr>
                <a:t>TRANSIENT NOT OVER</a:t>
              </a:r>
            </a:p>
            <a:p>
              <a:pPr algn="ctr"/>
              <a:r>
                <a:rPr lang="en-GB" sz="1000" b="1" smtClean="0">
                  <a:solidFill>
                    <a:schemeClr val="accent5"/>
                  </a:solidFill>
                </a:rPr>
                <a:t>(cases 2, 3)</a:t>
              </a:r>
              <a:endParaRPr lang="fr-FR" sz="1000" b="1">
                <a:solidFill>
                  <a:schemeClr val="accent5"/>
                </a:solidFill>
              </a:endParaRPr>
            </a:p>
          </p:txBody>
        </p:sp>
        <p:sp>
          <p:nvSpPr>
            <p:cNvPr id="7168" name="Oval 7167"/>
            <p:cNvSpPr/>
            <p:nvPr/>
          </p:nvSpPr>
          <p:spPr>
            <a:xfrm rot="20427845">
              <a:off x="6558338" y="3111170"/>
              <a:ext cx="1080120" cy="43787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803" y="5962325"/>
            <a:ext cx="6312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6"/>
                </a:solidFill>
              </a:rPr>
              <a:t>* </a:t>
            </a:r>
            <a:r>
              <a:rPr lang="en-GB" sz="1000">
                <a:solidFill>
                  <a:schemeClr val="accent6"/>
                </a:solidFill>
              </a:rPr>
              <a:t>Pt100 accuracy: &lt; ±1 </a:t>
            </a:r>
            <a:r>
              <a:rPr lang="en-GB" sz="1000" smtClean="0">
                <a:solidFill>
                  <a:schemeClr val="accent6"/>
                </a:solidFill>
              </a:rPr>
              <a:t>deg; Thermocouple type E accuracy: </a:t>
            </a:r>
            <a:r>
              <a:rPr lang="en-GB" sz="1000">
                <a:solidFill>
                  <a:schemeClr val="accent6"/>
                </a:solidFill>
              </a:rPr>
              <a:t>&lt; </a:t>
            </a:r>
            <a:r>
              <a:rPr lang="en-GB" sz="1000" smtClean="0">
                <a:solidFill>
                  <a:schemeClr val="accent6"/>
                </a:solidFill>
              </a:rPr>
              <a:t>±2 </a:t>
            </a:r>
            <a:r>
              <a:rPr lang="en-GB" sz="1000">
                <a:solidFill>
                  <a:schemeClr val="accent6"/>
                </a:solidFill>
              </a:rPr>
              <a:t>deg</a:t>
            </a:r>
            <a:r>
              <a:rPr lang="en-GB" sz="1000" smtClean="0">
                <a:solidFill>
                  <a:schemeClr val="accent6"/>
                </a:solidFill>
              </a:rPr>
              <a:t>. Data from various days in April 2014. </a:t>
            </a:r>
            <a:endParaRPr lang="fr-FR" sz="1000">
              <a:solidFill>
                <a:schemeClr val="accent6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7543" y="2876247"/>
            <a:ext cx="4571597" cy="1909093"/>
            <a:chOff x="467543" y="2898281"/>
            <a:chExt cx="4571597" cy="1909093"/>
          </a:xfrm>
        </p:grpSpPr>
        <p:grpSp>
          <p:nvGrpSpPr>
            <p:cNvPr id="7169" name="Group 7168"/>
            <p:cNvGrpSpPr/>
            <p:nvPr/>
          </p:nvGrpSpPr>
          <p:grpSpPr>
            <a:xfrm>
              <a:off x="467543" y="2898281"/>
              <a:ext cx="3959874" cy="1909093"/>
              <a:chOff x="467543" y="2890976"/>
              <a:chExt cx="3959874" cy="1909093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>
                <a:off x="1835696" y="2890976"/>
                <a:ext cx="0" cy="756000"/>
              </a:xfrm>
              <a:prstGeom prst="straightConnector1">
                <a:avLst/>
              </a:prstGeom>
              <a:ln w="38100">
                <a:solidFill>
                  <a:schemeClr val="tx1">
                    <a:lumMod val="40000"/>
                    <a:lumOff val="60000"/>
                  </a:schemeClr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2339752" y="3231756"/>
                <a:ext cx="0" cy="432000"/>
              </a:xfrm>
              <a:prstGeom prst="straightConnector1">
                <a:avLst/>
              </a:prstGeom>
              <a:ln w="38100">
                <a:solidFill>
                  <a:schemeClr val="tx1">
                    <a:lumMod val="40000"/>
                    <a:lumOff val="60000"/>
                  </a:schemeClr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3131840" y="2998000"/>
                <a:ext cx="0" cy="648000"/>
              </a:xfrm>
              <a:prstGeom prst="straightConnector1">
                <a:avLst/>
              </a:prstGeom>
              <a:ln w="38100">
                <a:solidFill>
                  <a:schemeClr val="tx1">
                    <a:lumMod val="40000"/>
                    <a:lumOff val="60000"/>
                  </a:schemeClr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3635896" y="2945228"/>
                <a:ext cx="0" cy="720000"/>
              </a:xfrm>
              <a:prstGeom prst="straightConnector1">
                <a:avLst/>
              </a:prstGeom>
              <a:ln w="38100">
                <a:solidFill>
                  <a:schemeClr val="tx1">
                    <a:lumMod val="40000"/>
                    <a:lumOff val="60000"/>
                  </a:schemeClr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TextBox 1"/>
              <p:cNvSpPr txBox="1"/>
              <p:nvPr/>
            </p:nvSpPr>
            <p:spPr>
              <a:xfrm>
                <a:off x="1115616" y="3614827"/>
                <a:ext cx="2954655" cy="246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000" b="1" smtClean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Tgas,in = 84 K	  114 K              90 K       84 K	</a:t>
                </a:r>
                <a:endParaRPr lang="fr-FR" sz="1000" b="1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  <p:cxnSp>
            <p:nvCxnSpPr>
              <p:cNvPr id="35" name="Straight Arrow Connector 34"/>
              <p:cNvCxnSpPr>
                <a:endCxn id="34" idx="1"/>
              </p:cNvCxnSpPr>
              <p:nvPr/>
            </p:nvCxnSpPr>
            <p:spPr>
              <a:xfrm>
                <a:off x="705678" y="3849080"/>
                <a:ext cx="2626567" cy="827879"/>
              </a:xfrm>
              <a:prstGeom prst="straightConnector1">
                <a:avLst/>
              </a:prstGeom>
              <a:ln w="38100">
                <a:solidFill>
                  <a:schemeClr val="accent3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>
                <a:off x="467543" y="3284984"/>
                <a:ext cx="216025" cy="722991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332245" y="4553848"/>
                <a:ext cx="1095172" cy="246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000" b="1" smtClean="0">
                    <a:solidFill>
                      <a:schemeClr val="accent5"/>
                    </a:solidFill>
                  </a:rPr>
                  <a:t>NO GAS COOL</a:t>
                </a:r>
                <a:endParaRPr lang="fr-FR" sz="1000" b="1">
                  <a:solidFill>
                    <a:schemeClr val="accent5"/>
                  </a:solidFill>
                </a:endParaRPr>
              </a:p>
            </p:txBody>
          </p:sp>
        </p:grpSp>
        <p:sp>
          <p:nvSpPr>
            <p:cNvPr id="44" name="Oval 43"/>
            <p:cNvSpPr/>
            <p:nvPr/>
          </p:nvSpPr>
          <p:spPr>
            <a:xfrm>
              <a:off x="4824196" y="3583834"/>
              <a:ext cx="214944" cy="381879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21304" y="4109324"/>
            <a:ext cx="2508120" cy="2193109"/>
            <a:chOff x="3749805" y="4516506"/>
            <a:chExt cx="2508120" cy="2193109"/>
          </a:xfrm>
        </p:grpSpPr>
        <p:pic>
          <p:nvPicPr>
            <p:cNvPr id="21" name="Picture 2" descr="C:\Users\robonomi\AppData\Local\Microsoft\Windows\Temporary Internet Files\Content.IE5\BLJ3XJ2T\MP900448452[1]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8" t="6730" r="6156" b="9135"/>
            <a:stretch/>
          </p:blipFill>
          <p:spPr bwMode="auto">
            <a:xfrm>
              <a:off x="3749805" y="4516506"/>
              <a:ext cx="2508120" cy="2057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 rot="21038173">
              <a:off x="3945659" y="4955289"/>
              <a:ext cx="19063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u="sng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Heater Power</a:t>
              </a:r>
              <a:endParaRPr lang="en-GB" u="sng" smtClean="0">
                <a:solidFill>
                  <a:schemeClr val="tx2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endParaRPr>
            </a:p>
            <a:p>
              <a:pPr algn="ctr"/>
              <a:r>
                <a:rPr lang="en-GB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Good agreement for </a:t>
              </a:r>
              <a:r>
                <a:rPr lang="en-GB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fully developed steady </a:t>
              </a:r>
              <a:r>
                <a:rPr lang="en-GB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conditions; Increases with flow</a:t>
              </a:r>
            </a:p>
            <a:p>
              <a:pPr algn="ctr"/>
              <a:endParaRPr lang="fr-FR">
                <a:solidFill>
                  <a:schemeClr val="tx2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7961" y="3668997"/>
            <a:ext cx="2960017" cy="2324735"/>
            <a:chOff x="3456039" y="4571904"/>
            <a:chExt cx="2960017" cy="2324735"/>
          </a:xfrm>
        </p:grpSpPr>
        <p:pic>
          <p:nvPicPr>
            <p:cNvPr id="24" name="Picture 2" descr="C:\Users\robonomi\AppData\Local\Microsoft\Windows\Temporary Internet Files\Content.IE5\BLJ3XJ2T\MP900448452[1]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8" t="6730" r="6156" b="9135"/>
            <a:stretch/>
          </p:blipFill>
          <p:spPr bwMode="auto">
            <a:xfrm>
              <a:off x="3456039" y="4571904"/>
              <a:ext cx="2960017" cy="2324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 rot="21038173">
              <a:off x="3616288" y="5090137"/>
              <a:ext cx="242745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u="sng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Heat to Bath</a:t>
              </a:r>
              <a:endParaRPr lang="en-GB" u="sng" smtClean="0">
                <a:solidFill>
                  <a:schemeClr val="tx2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endParaRPr>
            </a:p>
            <a:p>
              <a:pPr algn="ctr"/>
              <a:r>
                <a:rPr lang="en-GB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General good agreement; Small loads already with low flows;</a:t>
              </a:r>
            </a:p>
            <a:p>
              <a:pPr algn="ctr"/>
              <a:r>
                <a:rPr lang="en-GB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Strongly depends on gas T at inlet</a:t>
              </a:r>
              <a:endParaRPr lang="fr-FR">
                <a:solidFill>
                  <a:schemeClr val="tx2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4" t="61333" r="12917" b="30000"/>
          <a:stretch/>
        </p:blipFill>
        <p:spPr bwMode="auto">
          <a:xfrm>
            <a:off x="3680654" y="1207860"/>
            <a:ext cx="1782692" cy="9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06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6" t="4250" r="14375" b="9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3</a:t>
            </a:fld>
            <a:endParaRPr lang="en-GB" sz="1000" dirty="0">
              <a:solidFill>
                <a:schemeClr val="accent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Who am I ?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chemeClr val="bg1">
                    <a:lumMod val="50000"/>
                  </a:schemeClr>
                </a:solidFill>
              </a:rPr>
              <a:t>Rossana Bonomi</a:t>
            </a:r>
          </a:p>
          <a:p>
            <a:r>
              <a:rPr lang="en-GB" smtClean="0"/>
              <a:t>Energy Engineer (Politecnico of Turin, IT)</a:t>
            </a:r>
          </a:p>
          <a:p>
            <a:endParaRPr lang="en-GB" smtClean="0"/>
          </a:p>
          <a:p>
            <a:r>
              <a:rPr lang="en-GB" smtClean="0"/>
              <a:t>2 positions at CERN (Geneva, CH)</a:t>
            </a:r>
          </a:p>
          <a:p>
            <a:pPr lvl="1"/>
            <a:r>
              <a:rPr lang="en-GB" smtClean="0"/>
              <a:t>2009-2011	as Ph.D. student</a:t>
            </a:r>
          </a:p>
          <a:p>
            <a:pPr lvl="1"/>
            <a:r>
              <a:rPr lang="en-GB" smtClean="0"/>
              <a:t>2011-2014	as CERN-ESS fellow</a:t>
            </a:r>
          </a:p>
          <a:p>
            <a:r>
              <a:rPr lang="en-GB" smtClean="0"/>
              <a:t>Theoretical and experimental studies of accelerators / components </a:t>
            </a:r>
            <a:r>
              <a:rPr lang="en-GB"/>
              <a:t>(“warm” and “cold”)</a:t>
            </a: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48083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457200" y="1325607"/>
            <a:ext cx="8226854" cy="1046118"/>
          </a:xfrm>
        </p:spPr>
        <p:txBody>
          <a:bodyPr>
            <a:normAutofit/>
          </a:bodyPr>
          <a:lstStyle/>
          <a:p>
            <a:r>
              <a:rPr lang="en-GB" sz="2400" smtClean="0">
                <a:solidFill>
                  <a:schemeClr val="bg1">
                    <a:lumMod val="50000"/>
                  </a:schemeClr>
                </a:solidFill>
              </a:rPr>
              <a:t>TERA Foundation (CERN)</a:t>
            </a:r>
          </a:p>
          <a:p>
            <a:pPr lvl="1"/>
            <a:r>
              <a:rPr lang="en-GB" sz="2400" smtClean="0">
                <a:solidFill>
                  <a:schemeClr val="bg1">
                    <a:lumMod val="50000"/>
                  </a:schemeClr>
                </a:solidFill>
              </a:rPr>
              <a:t>Accelerators for tumor treatment with hadrons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Ph.D. Student at TERA (2009-11)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4</a:t>
            </a:fld>
            <a:endParaRPr lang="en-GB" sz="1000" dirty="0">
              <a:solidFill>
                <a:schemeClr val="accent4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29556" y="2818413"/>
            <a:ext cx="3606800" cy="3430086"/>
            <a:chOff x="5329556" y="3085113"/>
            <a:chExt cx="3606800" cy="3430086"/>
          </a:xfrm>
        </p:grpSpPr>
        <p:pic>
          <p:nvPicPr>
            <p:cNvPr id="8" name="Picture 1" descr="C:\RosSaNa\RoSSaNa_C\CeRn_TeRa\ImAgEs\Sband\SbandPics\TESTcavity_Tuning\P1000018.JPG"/>
            <p:cNvPicPr>
              <a:picLocks noChangeAspect="1" noChangeArrowheads="1"/>
            </p:cNvPicPr>
            <p:nvPr/>
          </p:nvPicPr>
          <p:blipFill>
            <a:blip r:embed="rId4" cstate="print">
              <a:lum bright="10000"/>
            </a:blip>
            <a:srcRect l="5408" t="10811" r="33287" b="19212"/>
            <a:stretch>
              <a:fillRect/>
            </a:stretch>
          </p:blipFill>
          <p:spPr bwMode="auto">
            <a:xfrm>
              <a:off x="5389820" y="3085113"/>
              <a:ext cx="3531180" cy="302300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5829828" y="5390283"/>
              <a:ext cx="2672526" cy="64633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mtClean="0"/>
                <a:t>High-gradient</a:t>
              </a:r>
            </a:p>
            <a:p>
              <a:pPr algn="ctr"/>
              <a:r>
                <a:rPr lang="en-GB" smtClean="0"/>
                <a:t>S-band single-cell cavity</a:t>
              </a:r>
              <a:endParaRPr lang="fr-FR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29556" y="6176645"/>
              <a:ext cx="360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i="1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R. Bonomi, “Thermo-structural study and experimental analysis  of accelerating structures for  hadrontherapy linacs.”, Ph.D. Thesis, 2011</a:t>
              </a:r>
              <a:endParaRPr lang="fr-FR" sz="800" i="1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4" name="Content Placeholder 5"/>
          <p:cNvSpPr txBox="1">
            <a:spLocks/>
          </p:cNvSpPr>
          <p:nvPr/>
        </p:nvSpPr>
        <p:spPr>
          <a:xfrm>
            <a:off x="457200" y="2230481"/>
            <a:ext cx="4981575" cy="408459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GB" sz="2400" i="1" smtClean="0"/>
              <a:t>Cavities for Medical High-Gradient Linacs</a:t>
            </a:r>
          </a:p>
          <a:p>
            <a:r>
              <a:rPr lang="en-GB" sz="2400" smtClean="0"/>
              <a:t>Cooling system design, Frequency shift prediction</a:t>
            </a:r>
          </a:p>
          <a:p>
            <a:r>
              <a:rPr lang="en-GB" sz="2400" smtClean="0"/>
              <a:t>Pulsed surface heating (Geometry-fields optimization)</a:t>
            </a:r>
          </a:p>
          <a:p>
            <a:r>
              <a:rPr lang="en-GB" sz="2400" smtClean="0"/>
              <a:t>Instrumentation development, Experimental validation </a:t>
            </a:r>
          </a:p>
          <a:p>
            <a:pPr>
              <a:buFont typeface="Symbol"/>
              <a:buChar char="Þ"/>
            </a:pPr>
            <a:r>
              <a:rPr lang="en-GB" sz="2400" smtClean="0">
                <a:solidFill>
                  <a:srgbClr val="FF0000"/>
                </a:solidFill>
              </a:rPr>
              <a:t>Proved: Thermal performance at high gradient operation</a:t>
            </a:r>
          </a:p>
          <a:p>
            <a:pPr>
              <a:buFont typeface="Symbol"/>
              <a:buChar char="Þ"/>
            </a:pPr>
            <a:endParaRPr lang="en-GB" sz="2400" smtClean="0"/>
          </a:p>
        </p:txBody>
      </p:sp>
    </p:spTree>
    <p:extLst>
      <p:ext uri="{BB962C8B-B14F-4D97-AF65-F5344CB8AC3E}">
        <p14:creationId xmlns:p14="http://schemas.microsoft.com/office/powerpoint/2010/main" val="169679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17985" r="23750" b="47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5</a:t>
            </a:fld>
            <a:endParaRPr lang="en-GB" sz="1000" dirty="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100" smtClean="0"/>
              <a:t>CERN-ESS Fellow (2011-14)</a:t>
            </a:r>
            <a:endParaRPr lang="en-GB" sz="4100"/>
          </a:p>
        </p:txBody>
      </p:sp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457200" y="1325606"/>
            <a:ext cx="8226854" cy="4667421"/>
          </a:xfrm>
        </p:spPr>
        <p:txBody>
          <a:bodyPr>
            <a:normAutofit/>
          </a:bodyPr>
          <a:lstStyle/>
          <a:p>
            <a:r>
              <a:rPr lang="en-GB" sz="2400" smtClean="0">
                <a:solidFill>
                  <a:schemeClr val="bg1">
                    <a:lumMod val="50000"/>
                  </a:schemeClr>
                </a:solidFill>
              </a:rPr>
              <a:t>TE-MSC-CMI (CERN)</a:t>
            </a:r>
          </a:p>
          <a:p>
            <a:pPr lvl="1"/>
            <a:r>
              <a:rPr lang="en-GB" sz="2400" smtClean="0">
                <a:solidFill>
                  <a:schemeClr val="bg1">
                    <a:lumMod val="50000"/>
                  </a:schemeClr>
                </a:solidFill>
              </a:rPr>
              <a:t>Technology Dep.</a:t>
            </a:r>
          </a:p>
          <a:p>
            <a:pPr lvl="1"/>
            <a:r>
              <a:rPr lang="en-GB" sz="2400" smtClean="0">
                <a:solidFill>
                  <a:schemeClr val="bg1">
                    <a:lumMod val="50000"/>
                  </a:schemeClr>
                </a:solidFill>
              </a:rPr>
              <a:t>Magnets, Superconductors, Cryostats Gr.</a:t>
            </a:r>
          </a:p>
          <a:p>
            <a:pPr lvl="1"/>
            <a:r>
              <a:rPr lang="en-GB" sz="2400" smtClean="0">
                <a:solidFill>
                  <a:schemeClr val="bg1">
                    <a:lumMod val="50000"/>
                  </a:schemeClr>
                </a:solidFill>
              </a:rPr>
              <a:t>Cryostats, Machine Integration Sec.</a:t>
            </a:r>
          </a:p>
          <a:p>
            <a:pPr lvl="1"/>
            <a:endParaRPr lang="en-GB" sz="2400" smtClean="0"/>
          </a:p>
          <a:p>
            <a:pPr lvl="1"/>
            <a:r>
              <a:rPr lang="en-GB" sz="2400" smtClean="0"/>
              <a:t>Thermal design (SPL Project)</a:t>
            </a:r>
          </a:p>
          <a:p>
            <a:pPr lvl="1"/>
            <a:r>
              <a:rPr lang="en-GB" sz="2400" smtClean="0"/>
              <a:t>Experimental </a:t>
            </a:r>
            <a:r>
              <a:rPr lang="en-GB" sz="2400"/>
              <a:t>validation with full-size </a:t>
            </a:r>
            <a:r>
              <a:rPr lang="en-GB" sz="2400" smtClean="0"/>
              <a:t>cryogenic mock-up</a:t>
            </a:r>
          </a:p>
        </p:txBody>
      </p:sp>
    </p:spTree>
    <p:extLst>
      <p:ext uri="{BB962C8B-B14F-4D97-AF65-F5344CB8AC3E}">
        <p14:creationId xmlns:p14="http://schemas.microsoft.com/office/powerpoint/2010/main" val="4362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Neck Cooling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6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t="27084" r="51432" b="32552"/>
          <a:stretch/>
        </p:blipFill>
        <p:spPr bwMode="auto">
          <a:xfrm>
            <a:off x="4775235" y="3169920"/>
            <a:ext cx="4126829" cy="26898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669280" y="5888176"/>
            <a:ext cx="33045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i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R. Bonomi, “Neck cooling: theoretical thermal performance”, 2013</a:t>
            </a:r>
            <a:endParaRPr lang="fr-FR" sz="800" i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3410" y="5779770"/>
            <a:ext cx="1556836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800" i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Courtesy of V. Parma (CERN)</a:t>
            </a:r>
            <a:endParaRPr lang="fr-FR" sz="800" i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4375" y="3344089"/>
            <a:ext cx="3177893" cy="2490918"/>
            <a:chOff x="561975" y="3359329"/>
            <a:chExt cx="3177893" cy="2490918"/>
          </a:xfrm>
        </p:grpSpPr>
        <p:grpSp>
          <p:nvGrpSpPr>
            <p:cNvPr id="6" name="Group 5"/>
            <p:cNvGrpSpPr/>
            <p:nvPr/>
          </p:nvGrpSpPr>
          <p:grpSpPr>
            <a:xfrm>
              <a:off x="561975" y="3359329"/>
              <a:ext cx="3177893" cy="2490918"/>
              <a:chOff x="1981200" y="1103668"/>
              <a:chExt cx="4335556" cy="3407148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3657600" y="1524000"/>
                <a:ext cx="304800" cy="25908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1981200" y="4114800"/>
                <a:ext cx="3886200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981200" y="41910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2133600" y="42672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981200" y="4343400"/>
                <a:ext cx="3886200" cy="0"/>
              </a:xfrm>
              <a:prstGeom prst="line">
                <a:avLst/>
              </a:prstGeom>
              <a:ln w="22225"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981200" y="1524000"/>
                <a:ext cx="3886200" cy="0"/>
              </a:xfrm>
              <a:prstGeom prst="line">
                <a:avLst/>
              </a:prstGeom>
              <a:ln w="38100" cmpd="sng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3898310" y="4174028"/>
                <a:ext cx="873033" cy="3367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Q @ 2K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660444" y="1103668"/>
                <a:ext cx="1723758" cy="336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/>
                  <a:t>Room temp (300K)</a:t>
                </a:r>
                <a:endParaRPr lang="en-US" sz="1000" dirty="0" smtClean="0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3657600" y="2674170"/>
                <a:ext cx="1676400" cy="0"/>
              </a:xfrm>
              <a:prstGeom prst="line">
                <a:avLst/>
              </a:prstGeom>
              <a:ln w="222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657600" y="3742382"/>
                <a:ext cx="1676400" cy="0"/>
              </a:xfrm>
              <a:prstGeom prst="line">
                <a:avLst/>
              </a:prstGeom>
              <a:ln w="222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5406005" y="3291145"/>
                <a:ext cx="873033" cy="336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Q @ 8K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347497" y="2222560"/>
                <a:ext cx="969259" cy="336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Q </a:t>
                </a:r>
                <a:r>
                  <a:rPr lang="en-US" sz="1000" smtClean="0"/>
                  <a:t>@ 80K</a:t>
                </a:r>
                <a:endParaRPr lang="en-US" sz="1000" dirty="0" smtClean="0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4419600" y="1525209"/>
                <a:ext cx="0" cy="2224037"/>
              </a:xfrm>
              <a:prstGeom prst="straightConnector1">
                <a:avLst/>
              </a:prstGeom>
              <a:ln w="15875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5105400" y="1525209"/>
                <a:ext cx="1" cy="1159829"/>
              </a:xfrm>
              <a:prstGeom prst="straightConnector1">
                <a:avLst/>
              </a:prstGeom>
              <a:ln w="15875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Down Arrow 22"/>
              <p:cNvSpPr/>
              <p:nvPr/>
            </p:nvSpPr>
            <p:spPr>
              <a:xfrm>
                <a:off x="3752850" y="1524000"/>
                <a:ext cx="114300" cy="622642"/>
              </a:xfrm>
              <a:prstGeom prst="downArrow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/>
              </a:p>
            </p:txBody>
          </p:sp>
          <p:sp>
            <p:nvSpPr>
              <p:cNvPr id="24" name="Down Arrow 23"/>
              <p:cNvSpPr/>
              <p:nvPr/>
            </p:nvSpPr>
            <p:spPr>
              <a:xfrm rot="-5400000">
                <a:off x="5538265" y="2487155"/>
                <a:ext cx="114300" cy="395161"/>
              </a:xfrm>
              <a:prstGeom prst="downArrow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/>
              </a:p>
            </p:txBody>
          </p:sp>
          <p:sp>
            <p:nvSpPr>
              <p:cNvPr id="25" name="Down Arrow 24"/>
              <p:cNvSpPr/>
              <p:nvPr/>
            </p:nvSpPr>
            <p:spPr>
              <a:xfrm rot="-5400000">
                <a:off x="5538263" y="3551665"/>
                <a:ext cx="114300" cy="395161"/>
              </a:xfrm>
              <a:prstGeom prst="downArrow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/>
              </a:p>
            </p:txBody>
          </p:sp>
          <p:sp>
            <p:nvSpPr>
              <p:cNvPr id="26" name="Down Arrow 25"/>
              <p:cNvSpPr/>
              <p:nvPr/>
            </p:nvSpPr>
            <p:spPr>
              <a:xfrm>
                <a:off x="3752850" y="3977235"/>
                <a:ext cx="114300" cy="387521"/>
              </a:xfrm>
              <a:prstGeom prst="downArrow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/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>
                <a:off x="2743200" y="1524000"/>
                <a:ext cx="0" cy="2590800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 rot="16200000">
                <a:off x="2276542" y="2658306"/>
                <a:ext cx="726201" cy="335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/>
                  <a:t>length</a:t>
                </a:r>
                <a:endParaRPr lang="en-GB" sz="10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6200000">
                <a:off x="4965570" y="1641760"/>
                <a:ext cx="681259" cy="335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smtClean="0"/>
                  <a:t>x</a:t>
                </a:r>
                <a:r>
                  <a:rPr lang="en-US" sz="1000" baseline="-25000" smtClean="0"/>
                  <a:t>1</a:t>
                </a:r>
                <a:r>
                  <a:rPr lang="en-US" sz="1000" smtClean="0"/>
                  <a:t> </a:t>
                </a:r>
                <a:endParaRPr lang="en-GB" sz="10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6200000">
                <a:off x="4229025" y="2906181"/>
                <a:ext cx="664506" cy="335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smtClean="0"/>
                  <a:t>x</a:t>
                </a:r>
                <a:r>
                  <a:rPr lang="en-US" sz="1000" baseline="-25000" smtClean="0"/>
                  <a:t>2 </a:t>
                </a:r>
                <a:endParaRPr lang="en-GB" sz="10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1618449" y="4623070"/>
              <a:ext cx="5951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mtClean="0"/>
                <a:t>Cross section</a:t>
              </a:r>
              <a:endParaRPr lang="en-GB" sz="1000" dirty="0"/>
            </a:p>
          </p:txBody>
        </p:sp>
      </p:grpSp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457200" y="1325607"/>
            <a:ext cx="8226854" cy="221769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GB" sz="2400" i="1" smtClean="0"/>
              <a:t>Generic Component Acting as “Thermal Bridge”</a:t>
            </a:r>
          </a:p>
          <a:p>
            <a:r>
              <a:rPr lang="en-GB" sz="2400" smtClean="0"/>
              <a:t>Heat conducted to cold bath for different cooling layouts</a:t>
            </a:r>
          </a:p>
          <a:p>
            <a:pPr>
              <a:buFont typeface="Symbol"/>
              <a:buChar char="Þ"/>
            </a:pPr>
            <a:r>
              <a:rPr lang="en-GB" sz="2400" smtClean="0">
                <a:solidFill>
                  <a:srgbClr val="FF0000"/>
                </a:solidFill>
              </a:rPr>
              <a:t>Useful for: Type of cooling definition w.r.t. heat load requirement and geometry</a:t>
            </a:r>
          </a:p>
          <a:p>
            <a:endParaRPr lang="en-GB" sz="2400" smtClean="0"/>
          </a:p>
        </p:txBody>
      </p:sp>
    </p:spTree>
    <p:extLst>
      <p:ext uri="{BB962C8B-B14F-4D97-AF65-F5344CB8AC3E}">
        <p14:creationId xmlns:p14="http://schemas.microsoft.com/office/powerpoint/2010/main" val="244877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Heat Transfer Through MLI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7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457200" y="1325606"/>
            <a:ext cx="8244840" cy="4667421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GB" sz="2400" i="1" smtClean="0"/>
              <a:t>Generic Cryostat</a:t>
            </a:r>
          </a:p>
          <a:p>
            <a:r>
              <a:rPr lang="en-GB" sz="2400" smtClean="0"/>
              <a:t>Thermal loads to cold mass covered by MLI (spacers conduction, radiation, residual gas conduction)</a:t>
            </a:r>
          </a:p>
          <a:p>
            <a:pPr>
              <a:buFont typeface="Symbol"/>
              <a:buChar char="Þ"/>
            </a:pPr>
            <a:r>
              <a:rPr lang="en-GB" sz="2400" smtClean="0">
                <a:solidFill>
                  <a:srgbClr val="FF0000"/>
                </a:solidFill>
              </a:rPr>
              <a:t>Useful for: Cryostat’s thermal design (cold screen?)</a:t>
            </a:r>
          </a:p>
          <a:p>
            <a:endParaRPr lang="en-GB" sz="2400" smtClean="0"/>
          </a:p>
          <a:p>
            <a:endParaRPr lang="en-GB" sz="2400" smtClean="0"/>
          </a:p>
        </p:txBody>
      </p:sp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30"/>
          <a:stretch/>
        </p:blipFill>
        <p:spPr bwMode="auto">
          <a:xfrm>
            <a:off x="272616" y="3371533"/>
            <a:ext cx="4299384" cy="2390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928890" y="3483928"/>
            <a:ext cx="3957936" cy="2922585"/>
            <a:chOff x="5033665" y="3859214"/>
            <a:chExt cx="3957936" cy="2922585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8" t="34528" r="51199" b="23100"/>
            <a:stretch/>
          </p:blipFill>
          <p:spPr bwMode="auto">
            <a:xfrm>
              <a:off x="5033665" y="4124324"/>
              <a:ext cx="3957936" cy="2657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8" t="24985" r="51199" b="70940"/>
            <a:stretch/>
          </p:blipFill>
          <p:spPr bwMode="auto">
            <a:xfrm>
              <a:off x="5033665" y="3859214"/>
              <a:ext cx="3957936" cy="2555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35280" y="5732145"/>
            <a:ext cx="4143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P. Lebrun et al., “Does one need a 4.5K screen in cryostats of superconducting accelerator devices operating in superfluid helium?”</a:t>
            </a:r>
            <a:endParaRPr lang="fr-FR" sz="800" i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43946" y="6449060"/>
            <a:ext cx="27955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i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R. Bonomi, “Heat transfer through MLI”, 2014</a:t>
            </a:r>
            <a:endParaRPr lang="fr-FR" sz="800" i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56126" t="53234" r="26150" b="18906"/>
          <a:stretch/>
        </p:blipFill>
        <p:spPr bwMode="auto">
          <a:xfrm>
            <a:off x="7688607" y="441959"/>
            <a:ext cx="1238790" cy="13646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527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t="22000" r="36979" b="14333"/>
          <a:stretch/>
        </p:blipFill>
        <p:spPr bwMode="auto">
          <a:xfrm>
            <a:off x="0" y="2838450"/>
            <a:ext cx="3777535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457200" y="1325607"/>
            <a:ext cx="8226854" cy="183669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GB" sz="2400" i="1" smtClean="0"/>
              <a:t>CWT of the SPL Short Cryomodule</a:t>
            </a:r>
          </a:p>
          <a:p>
            <a:r>
              <a:rPr lang="en-GB" sz="2400" smtClean="0"/>
              <a:t>Contributions to heat load (conduction, radiation)</a:t>
            </a:r>
          </a:p>
          <a:p>
            <a:pPr>
              <a:buFont typeface="Symbol"/>
              <a:buChar char="Þ"/>
            </a:pPr>
            <a:r>
              <a:rPr lang="en-GB" sz="2400" smtClean="0">
                <a:solidFill>
                  <a:srgbClr val="FF0000"/>
                </a:solidFill>
              </a:rPr>
              <a:t>Defined: Optimal thermal shield position </a:t>
            </a:r>
          </a:p>
          <a:p>
            <a:pPr lvl="1"/>
            <a:endParaRPr lang="en-GB" sz="240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Cold-Warm Transition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8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6000" r="21876" b="12750"/>
          <a:stretch/>
        </p:blipFill>
        <p:spPr bwMode="auto">
          <a:xfrm>
            <a:off x="4087908" y="3048000"/>
            <a:ext cx="4953856" cy="32137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317990" y="6327140"/>
            <a:ext cx="37320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i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R. Bonomi, “Cold-warm transition thermal study”, 2012</a:t>
            </a:r>
            <a:endParaRPr lang="fr-FR" sz="800" i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8655" y="6297930"/>
            <a:ext cx="171232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800" i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Courtesy of S. Rousselot (CNRS)</a:t>
            </a:r>
            <a:endParaRPr lang="fr-FR" sz="800" i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9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t="19509" r="55368" b="53006"/>
          <a:stretch/>
        </p:blipFill>
        <p:spPr bwMode="auto">
          <a:xfrm>
            <a:off x="5937008" y="1142999"/>
            <a:ext cx="3092055" cy="14135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Double Wall Tube for FPC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9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12920" y="6005195"/>
            <a:ext cx="1943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i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R. Bonomi, “A simulation tool for steady state thermal performance applied to the SPL double-walled tube RF power coupler”, CERN-ACC-NOTE 2014</a:t>
            </a:r>
            <a:endParaRPr lang="fr-FR" sz="800" i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101" name="Picture 5" descr="C:\RosSaNa\RoSSaNa_C\BONOMIfellow\MYrep\coupler\report_coupler\immagini\case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18" y="2599372"/>
            <a:ext cx="1830650" cy="16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RosSaNa\RoSSaNa_C\BONOMIfellow\MYrep\coupler\report_coupler\immagini\rf_positions_open-shor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214" y="4817000"/>
            <a:ext cx="2752725" cy="18771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RosSaNa\RoSSaNa_C\BONOMIfellow\MYcodes\_ansys\FOLDER-spl-coupler\SPLpower_coupler-OK\real-imported_1MW_01du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685" y="3738855"/>
            <a:ext cx="2160000" cy="27007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RosSaNa\RoSSaNa_C\BONOMIfellow\MYrep\coupler\report_coupler\immagini\case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3067022"/>
            <a:ext cx="1813803" cy="16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RosSaNa\RoSSaNa_C\BONOMIfellow\MYcodes\_ansys\FOLDER-spl-coupler\copy_spl_coupler\pics_6febb\streamline2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42"/>
          <a:stretch/>
        </p:blipFill>
        <p:spPr bwMode="auto">
          <a:xfrm>
            <a:off x="3906203" y="3830002"/>
            <a:ext cx="1625917" cy="21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66687" y="3753460"/>
            <a:ext cx="1657839" cy="2700000"/>
            <a:chOff x="677227" y="4088740"/>
            <a:chExt cx="1657839" cy="2700000"/>
          </a:xfrm>
        </p:grpSpPr>
        <p:pic>
          <p:nvPicPr>
            <p:cNvPr id="4105" name="Picture 9" descr="C:\RosSaNa\RoSSaNa_C\BONOMIfellow\MYcodes\_ansys\FOLDER-spl-coupler\SPLpower_coupler-OK\HFSS-Hfield_1MW_100dut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49"/>
            <a:stretch/>
          </p:blipFill>
          <p:spPr bwMode="auto">
            <a:xfrm>
              <a:off x="883920" y="4088740"/>
              <a:ext cx="1451146" cy="27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RosSaNa\RoSSaNa_C\BONOMIfellow\MYcodes\_ansys\FOLDER-spl-coupler\SPLpower_coupler-OK\HFSS-Hfield_1MW_100dut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872" b="57266"/>
            <a:stretch/>
          </p:blipFill>
          <p:spPr bwMode="auto">
            <a:xfrm>
              <a:off x="677227" y="4896460"/>
              <a:ext cx="519113" cy="1153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7" t="30110" r="20576" b="28850"/>
          <a:stretch/>
        </p:blipFill>
        <p:spPr bwMode="auto">
          <a:xfrm rot="5400000">
            <a:off x="1220794" y="5115861"/>
            <a:ext cx="1945343" cy="13713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457200" y="1325607"/>
            <a:ext cx="5516880" cy="360453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GB" sz="2000" i="1" smtClean="0"/>
              <a:t>SPL Fundamental Power Coupler</a:t>
            </a:r>
          </a:p>
          <a:p>
            <a:r>
              <a:rPr lang="en-GB" sz="2000" smtClean="0"/>
              <a:t>Analytical/Numerical studies of temperature profile and exchanged powers of FPC’s outer conductor</a:t>
            </a:r>
          </a:p>
          <a:p>
            <a:pPr>
              <a:buFont typeface="Symbol"/>
              <a:buChar char="Þ"/>
            </a:pPr>
            <a:r>
              <a:rPr lang="en-GB" sz="2000" smtClean="0">
                <a:solidFill>
                  <a:srgbClr val="FF0000"/>
                </a:solidFill>
              </a:rPr>
              <a:t>Assessed: Need of gas cooling; DWT theoretical thermal performance (static and dynamic)</a:t>
            </a:r>
          </a:p>
        </p:txBody>
      </p:sp>
    </p:spTree>
    <p:extLst>
      <p:ext uri="{BB962C8B-B14F-4D97-AF65-F5344CB8AC3E}">
        <p14:creationId xmlns:p14="http://schemas.microsoft.com/office/powerpoint/2010/main" val="54061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Pre╠üsentation2">
  <a:themeElements>
    <a:clrScheme name="Colors CERN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CERNPre╠üsentation2</Template>
  <TotalTime>9001</TotalTime>
  <Words>832</Words>
  <Application>Microsoft Office PowerPoint</Application>
  <PresentationFormat>On-screen Show (4:3)</PresentationFormat>
  <Paragraphs>154</Paragraphs>
  <Slides>20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CERNPre╠üsentation2</vt:lpstr>
      <vt:lpstr>PowerPoint Presentation</vt:lpstr>
      <vt:lpstr>My Working Experience at CERN 2009-2014</vt:lpstr>
      <vt:lpstr>Who am I ?</vt:lpstr>
      <vt:lpstr>Ph.D. Student at TERA (2009-11)</vt:lpstr>
      <vt:lpstr>CERN-ESS Fellow (2011-14)</vt:lpstr>
      <vt:lpstr>Neck Cooling</vt:lpstr>
      <vt:lpstr>Heat Transfer Through MLI</vt:lpstr>
      <vt:lpstr>Cold-Warm Transition</vt:lpstr>
      <vt:lpstr>Double Wall Tube for FPC</vt:lpstr>
      <vt:lpstr>SPL SCM’s Heat Budget</vt:lpstr>
      <vt:lpstr>Mock-up in SMI2, CERN</vt:lpstr>
      <vt:lpstr>SPL Working Group</vt:lpstr>
      <vt:lpstr>SPL Project at CERN</vt:lpstr>
      <vt:lpstr>SPL Project at CERN</vt:lpstr>
      <vt:lpstr>Summary</vt:lpstr>
      <vt:lpstr>PowerPoint Presentation</vt:lpstr>
      <vt:lpstr>PowerPoint Presentation</vt:lpstr>
      <vt:lpstr>SPL Supporting System</vt:lpstr>
      <vt:lpstr>Mock-up</vt:lpstr>
      <vt:lpstr>DWT – Exchanged Powers *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Rossana Bonomi</dc:creator>
  <cp:lastModifiedBy>Rocio Santiago Kern</cp:lastModifiedBy>
  <cp:revision>841</cp:revision>
  <cp:lastPrinted>2014-05-13T14:07:58Z</cp:lastPrinted>
  <dcterms:created xsi:type="dcterms:W3CDTF">2012-11-14T08:58:35Z</dcterms:created>
  <dcterms:modified xsi:type="dcterms:W3CDTF">2014-08-07T09:50:29Z</dcterms:modified>
</cp:coreProperties>
</file>