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257" r:id="rId2"/>
    <p:sldId id="317" r:id="rId3"/>
    <p:sldId id="321" r:id="rId4"/>
    <p:sldId id="315" r:id="rId5"/>
    <p:sldId id="325" r:id="rId6"/>
    <p:sldId id="322" r:id="rId7"/>
    <p:sldId id="323" r:id="rId8"/>
    <p:sldId id="324" r:id="rId9"/>
    <p:sldId id="316" r:id="rId10"/>
    <p:sldId id="326" r:id="rId11"/>
    <p:sldId id="319" r:id="rId12"/>
    <p:sldId id="327" r:id="rId13"/>
    <p:sldId id="328" r:id="rId14"/>
    <p:sldId id="329" r:id="rId15"/>
  </p:sldIdLst>
  <p:sldSz cx="9144000" cy="6858000" type="screen4x3"/>
  <p:notesSz cx="6858000" cy="9144000"/>
  <p:defaultTextStyle>
    <a:defPPr>
      <a:defRPr lang="sv-SE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ykhailo Zhovner" initials="MZ" lastIdx="0" clrIdx="0">
    <p:extLst>
      <p:ext uri="{19B8F6BF-5375-455C-9EA6-DF929625EA0E}">
        <p15:presenceInfo xmlns:p15="http://schemas.microsoft.com/office/powerpoint/2012/main" userId="S-1-5-21-1774431583-4023024350-2099909138-85721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61AAD2"/>
    <a:srgbClr val="7E527E"/>
    <a:srgbClr val="5A5AFF"/>
    <a:srgbClr val="FF9900"/>
    <a:srgbClr val="107AC0"/>
    <a:srgbClr val="0000FF"/>
    <a:srgbClr val="92D050"/>
    <a:srgbClr val="FF00FF"/>
    <a:srgbClr val="00B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49" autoAdjust="0"/>
    <p:restoredTop sz="97760" autoAdjust="0"/>
  </p:normalViewPr>
  <p:slideViewPr>
    <p:cSldViewPr>
      <p:cViewPr varScale="1">
        <p:scale>
          <a:sx n="123" d="100"/>
          <a:sy n="123" d="100"/>
        </p:scale>
        <p:origin x="103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charset="0"/>
                <a:ea typeface="ＭＳ Ｐゴシック" pitchFamily="1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charset="0"/>
                <a:ea typeface="ＭＳ Ｐゴシック" pitchFamily="1" charset="-128"/>
              </a:defRPr>
            </a:lvl1pPr>
          </a:lstStyle>
          <a:p>
            <a:pPr>
              <a:defRPr/>
            </a:pPr>
            <a:fld id="{1E89756A-6A5D-4DF2-A66B-CB5306FD46F4}" type="datetime1">
              <a:rPr lang="en-US"/>
              <a:pPr>
                <a:defRPr/>
              </a:pPr>
              <a:t>10/20/2022</a:t>
            </a:fld>
            <a:endParaRPr lang="en-US"/>
          </a:p>
        </p:txBody>
      </p:sp>
      <p:sp>
        <p:nvSpPr>
          <p:cNvPr id="1229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charset="0"/>
                <a:ea typeface="ＭＳ Ｐゴシック" pitchFamily="1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29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fld id="{A328D3F0-C4E6-4079-BC0C-BE0FDC85748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charset="0"/>
                <a:ea typeface="ＭＳ Ｐゴシック" pitchFamily="1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charset="0"/>
                <a:ea typeface="ＭＳ Ｐゴシック" pitchFamily="1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 noProof="0"/>
              <a:t>Klicka här för att ändra format på bakgrundstexten</a:t>
            </a:r>
          </a:p>
          <a:p>
            <a:pPr lvl="1"/>
            <a:r>
              <a:rPr lang="sv-SE" noProof="0"/>
              <a:t>Nivå två</a:t>
            </a:r>
          </a:p>
          <a:p>
            <a:pPr lvl="2"/>
            <a:r>
              <a:rPr lang="sv-SE" noProof="0"/>
              <a:t>Nivå tre</a:t>
            </a:r>
          </a:p>
          <a:p>
            <a:pPr lvl="3"/>
            <a:r>
              <a:rPr lang="sv-SE" noProof="0"/>
              <a:t>Nivå fyra</a:t>
            </a:r>
          </a:p>
          <a:p>
            <a:pPr lvl="4"/>
            <a:r>
              <a:rPr lang="sv-SE" noProof="0"/>
              <a:t>Nivå fem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charset="0"/>
                <a:ea typeface="ＭＳ Ｐゴシック" pitchFamily="1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fld id="{C6672C54-7340-4648-835C-EE958B04B397}" type="slidenum">
              <a:rPr lang="sv-SE" altLang="en-US"/>
              <a:pPr/>
              <a:t>‹#›</a:t>
            </a:fld>
            <a:endParaRPr lang="sv-SE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1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51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85FAED8C-A5D4-4BDA-BC09-E37BC3567CBC}" type="slidenum">
              <a:rPr lang="sv-SE" altLang="en-US"/>
              <a:pPr>
                <a:spcBef>
                  <a:spcPct val="0"/>
                </a:spcBef>
              </a:pPr>
              <a:t>1</a:t>
            </a:fld>
            <a:endParaRPr lang="sv-SE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4" descr="gråbår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404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11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pic>
        <p:nvPicPr>
          <p:cNvPr id="6" name="Picture 13" descr="FREIA_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74613"/>
            <a:ext cx="2592388" cy="126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 anchor="ctr" anchorCtr="1"/>
          <a:lstStyle>
            <a:lvl1pPr>
              <a:defRPr smtClean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388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2063750"/>
          </a:xfrm>
        </p:spPr>
        <p:txBody>
          <a:bodyPr/>
          <a:lstStyle>
            <a:lvl1pPr marL="0" indent="0" algn="ctr">
              <a:buFontTx/>
              <a:buNone/>
              <a:defRPr smtClean="0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250825" y="6453188"/>
            <a:ext cx="1120775" cy="268287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A0F7EA3-640F-4D6D-A7A1-21AECB8B62C6}" type="datetime1">
              <a:rPr lang="ja-JP" altLang="en-US" smtClean="0"/>
              <a:t>2022/10/20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1371600" y="6453188"/>
            <a:ext cx="6800850" cy="268287"/>
          </a:xfrm>
        </p:spPr>
        <p:txBody>
          <a:bodyPr/>
          <a:lstStyle>
            <a:lvl1pPr algn="ctr">
              <a:defRPr smtClean="0"/>
            </a:lvl1pPr>
          </a:lstStyle>
          <a:p>
            <a:pPr>
              <a:defRPr/>
            </a:pPr>
            <a:r>
              <a:rPr lang="en-US"/>
              <a:t>A. Miyazaki, ESS meeting W22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172450" y="6453188"/>
            <a:ext cx="720725" cy="268287"/>
          </a:xfrm>
        </p:spPr>
        <p:txBody>
          <a:bodyPr/>
          <a:lstStyle>
            <a:lvl1pPr>
              <a:defRPr/>
            </a:lvl1pPr>
          </a:lstStyle>
          <a:p>
            <a:fld id="{6A47EA55-C1C4-4C3F-9B21-4BAAFC4FB9C2}" type="slidenum">
              <a:rPr lang="sv-SE" altLang="en-US"/>
              <a:pPr/>
              <a:t>‹#›</a:t>
            </a:fld>
            <a:endParaRPr lang="sv-SE" altLang="en-US"/>
          </a:p>
        </p:txBody>
      </p:sp>
    </p:spTree>
    <p:extLst>
      <p:ext uri="{BB962C8B-B14F-4D97-AF65-F5344CB8AC3E}">
        <p14:creationId xmlns:p14="http://schemas.microsoft.com/office/powerpoint/2010/main" val="5156621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2B463C-F6F7-4CFC-B0E7-057FD5FF762F}" type="datetime1">
              <a:rPr lang="ja-JP" altLang="en-US" smtClean="0"/>
              <a:t>2022/10/20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A. Miyazaki, ESS meeting W22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0C115E6-9F4A-403D-8599-C906C0C45D58}" type="slidenum">
              <a:rPr lang="sv-SE" altLang="en-US"/>
              <a:pPr/>
              <a:t>‹#›</a:t>
            </a:fld>
            <a:endParaRPr lang="sv-SE" altLang="en-US"/>
          </a:p>
        </p:txBody>
      </p:sp>
    </p:spTree>
    <p:extLst>
      <p:ext uri="{BB962C8B-B14F-4D97-AF65-F5344CB8AC3E}">
        <p14:creationId xmlns:p14="http://schemas.microsoft.com/office/powerpoint/2010/main" val="35339343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251520" y="1052736"/>
            <a:ext cx="4110930" cy="5256584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 dirty="0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760138" y="1052736"/>
            <a:ext cx="4132342" cy="5256584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9EBB75-657D-4547-ACA3-911E6B5DADA6}" type="datetime1">
              <a:rPr lang="ja-JP" altLang="en-US" smtClean="0"/>
              <a:t>2022/10/20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A. Miyazaki, ESS meeting W22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F219D92-ABB5-41CB-B64D-2D025C1B0AFC}" type="slidenum">
              <a:rPr lang="sv-SE" altLang="en-US"/>
              <a:pPr/>
              <a:t>‹#›</a:t>
            </a:fld>
            <a:endParaRPr lang="sv-SE" altLang="en-US"/>
          </a:p>
        </p:txBody>
      </p:sp>
    </p:spTree>
    <p:extLst>
      <p:ext uri="{BB962C8B-B14F-4D97-AF65-F5344CB8AC3E}">
        <p14:creationId xmlns:p14="http://schemas.microsoft.com/office/powerpoint/2010/main" val="9081155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251520" y="1052737"/>
            <a:ext cx="4123630" cy="504056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251353" y="1556792"/>
            <a:ext cx="4127747" cy="4752528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 dirty="0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4760138" y="1052737"/>
            <a:ext cx="4060334" cy="504056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4760138" y="1556792"/>
            <a:ext cx="4060334" cy="4752528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 dirty="0"/>
          </a:p>
        </p:txBody>
      </p:sp>
      <p:sp>
        <p:nvSpPr>
          <p:cNvPr id="10" name="Rubrik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A52AAB-9932-471D-AC56-B0D7ED04F848}" type="datetime1">
              <a:rPr lang="ja-JP" altLang="en-US" smtClean="0"/>
              <a:t>2022/10/20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A. Miyazaki, ESS meeting W22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F6A2459-8FE9-4122-B97E-95F84E8E14AE}" type="slidenum">
              <a:rPr lang="sv-SE" altLang="en-US"/>
              <a:pPr/>
              <a:t>‹#›</a:t>
            </a:fld>
            <a:endParaRPr lang="sv-SE" altLang="en-US"/>
          </a:p>
        </p:txBody>
      </p:sp>
    </p:spTree>
    <p:extLst>
      <p:ext uri="{BB962C8B-B14F-4D97-AF65-F5344CB8AC3E}">
        <p14:creationId xmlns:p14="http://schemas.microsoft.com/office/powerpoint/2010/main" val="32248426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D45074-5236-4934-A5FF-C67F7AD6CBC7}" type="datetime1">
              <a:rPr lang="ja-JP" altLang="en-US" smtClean="0"/>
              <a:t>2022/10/20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A. Miyazaki, ESS meeting W22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0380E8-E140-4F38-9124-D7DF35BB3D02}" type="slidenum">
              <a:rPr lang="sv-SE" altLang="en-US"/>
              <a:pPr/>
              <a:t>‹#›</a:t>
            </a:fld>
            <a:endParaRPr lang="sv-SE" altLang="en-US"/>
          </a:p>
        </p:txBody>
      </p:sp>
    </p:spTree>
    <p:extLst>
      <p:ext uri="{BB962C8B-B14F-4D97-AF65-F5344CB8AC3E}">
        <p14:creationId xmlns:p14="http://schemas.microsoft.com/office/powerpoint/2010/main" val="822809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FB8CBE-2EE2-485D-B478-36A8E778C8C8}" type="datetime1">
              <a:rPr lang="ja-JP" altLang="en-US" smtClean="0"/>
              <a:t>2022/10/20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A. Miyazaki, ESS meeting W22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524CBCC-3CE0-4DEC-9071-6A32C75071F2}" type="slidenum">
              <a:rPr lang="sv-SE" altLang="en-US"/>
              <a:pPr/>
              <a:t>‹#›</a:t>
            </a:fld>
            <a:endParaRPr lang="sv-SE" altLang="en-US"/>
          </a:p>
        </p:txBody>
      </p:sp>
    </p:spTree>
    <p:extLst>
      <p:ext uri="{BB962C8B-B14F-4D97-AF65-F5344CB8AC3E}">
        <p14:creationId xmlns:p14="http://schemas.microsoft.com/office/powerpoint/2010/main" val="8391951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1371600" y="1447799"/>
            <a:ext cx="7196138" cy="388620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sv-SE" noProof="0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1371600" y="5410200"/>
            <a:ext cx="7196138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Rubrik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6AFB2B-587A-48EA-B9C7-8F1CB9CFC871}" type="datetime1">
              <a:rPr lang="ja-JP" altLang="en-US" smtClean="0"/>
              <a:t>2022/10/20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A. Miyazaki, ESS meeting W22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946E545-9B27-487A-8E22-BB530377193D}" type="slidenum">
              <a:rPr lang="sv-SE" altLang="en-US"/>
              <a:pPr/>
              <a:t>‹#›</a:t>
            </a:fld>
            <a:endParaRPr lang="sv-SE" altLang="en-US"/>
          </a:p>
        </p:txBody>
      </p:sp>
    </p:spTree>
    <p:extLst>
      <p:ext uri="{BB962C8B-B14F-4D97-AF65-F5344CB8AC3E}">
        <p14:creationId xmlns:p14="http://schemas.microsoft.com/office/powerpoint/2010/main" val="36242640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4" descr="gråbård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00" y="0"/>
            <a:ext cx="5651500" cy="86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14" descr="gråbård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651500" cy="86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042988" y="188913"/>
            <a:ext cx="767715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sv-SE" altLang="en-US"/>
              <a:t>Klicka här för att ändra format</a:t>
            </a:r>
          </a:p>
        </p:txBody>
      </p:sp>
      <p:sp>
        <p:nvSpPr>
          <p:cNvPr id="102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50825" y="981075"/>
            <a:ext cx="8642350" cy="532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 altLang="en-US"/>
              <a:t>Klicka här för att ändra format på bakgrundstexten</a:t>
            </a:r>
          </a:p>
          <a:p>
            <a:pPr lvl="1"/>
            <a:r>
              <a:rPr lang="sv-SE" altLang="en-US"/>
              <a:t>Nivå två</a:t>
            </a:r>
          </a:p>
          <a:p>
            <a:pPr lvl="2"/>
            <a:r>
              <a:rPr lang="sv-SE" altLang="en-US"/>
              <a:t>Nivå tre</a:t>
            </a:r>
          </a:p>
          <a:p>
            <a:pPr lvl="3"/>
            <a:r>
              <a:rPr lang="sv-SE" altLang="en-US"/>
              <a:t>Nivå fyra</a:t>
            </a:r>
          </a:p>
          <a:p>
            <a:pPr lvl="4"/>
            <a:r>
              <a:rPr lang="sv-SE" altLang="en-US"/>
              <a:t>Nivå fem</a:t>
            </a:r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250825" y="6453188"/>
            <a:ext cx="1081088" cy="25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 smtClean="0">
                <a:latin typeface="Arial" charset="0"/>
                <a:ea typeface="ＭＳ Ｐゴシック" pitchFamily="1" charset="-128"/>
              </a:defRPr>
            </a:lvl1pPr>
          </a:lstStyle>
          <a:p>
            <a:pPr>
              <a:defRPr/>
            </a:pPr>
            <a:fld id="{9B6F6842-BB3B-434B-8947-CD787B1F5C9C}" type="datetime1">
              <a:rPr lang="ja-JP" altLang="en-US" smtClean="0"/>
              <a:t>2022/10/20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331913" y="6453188"/>
            <a:ext cx="6911975" cy="25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 smtClean="0">
                <a:latin typeface="Arial" charset="0"/>
                <a:ea typeface="ＭＳ Ｐゴシック" pitchFamily="1" charset="-128"/>
              </a:defRPr>
            </a:lvl1pPr>
          </a:lstStyle>
          <a:p>
            <a:pPr>
              <a:defRPr/>
            </a:pPr>
            <a:r>
              <a:rPr lang="en-US"/>
              <a:t>A. Miyazaki, ESS meeting W22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243888" y="6453188"/>
            <a:ext cx="649287" cy="25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fld id="{F720B9AA-C7A0-4A82-8D64-B4781376EB13}" type="slidenum">
              <a:rPr lang="sv-SE" altLang="en-US"/>
              <a:pPr/>
              <a:t>‹#›</a:t>
            </a:fld>
            <a:endParaRPr lang="sv-SE" altLang="en-US"/>
          </a:p>
        </p:txBody>
      </p:sp>
      <p:sp>
        <p:nvSpPr>
          <p:cNvPr id="1033" name="Rectangle 1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pic>
        <p:nvPicPr>
          <p:cNvPr id="1034" name="Picture 10" descr="FREIA_logo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5075" y="115888"/>
            <a:ext cx="1450975" cy="709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9pPr>
    </p:titleStyle>
    <p:bodyStyle>
      <a:lvl1pPr marL="176213" indent="-176213" algn="l" rtl="0" eaLnBrk="1" fontAlgn="base" hangingPunct="1">
        <a:spcBef>
          <a:spcPct val="35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444500" indent="-268288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2pPr>
      <a:lvl3pPr marL="628650" indent="-184150" algn="l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+mn-ea"/>
        </a:defRPr>
      </a:lvl3pPr>
      <a:lvl4pPr marL="896938" indent="-268288" algn="l" rtl="0" eaLnBrk="1" fontAlgn="base" hangingPunct="1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  <a:ea typeface="+mn-ea"/>
        </a:defRPr>
      </a:lvl4pPr>
      <a:lvl5pPr marL="1073150" indent="-176213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sv-S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G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0.png"/><Relationship Id="rId9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6"/>
          <p:cNvSpPr>
            <a:spLocks noGrp="1" noChangeArrowheads="1"/>
          </p:cNvSpPr>
          <p:nvPr>
            <p:ph type="ctrTitle"/>
          </p:nvPr>
        </p:nvSpPr>
        <p:spPr>
          <a:xfrm>
            <a:off x="685800" y="1557338"/>
            <a:ext cx="7772400" cy="2592387"/>
          </a:xfrm>
        </p:spPr>
        <p:txBody>
          <a:bodyPr anchorCtr="0"/>
          <a:lstStyle/>
          <a:p>
            <a:pPr algn="ctr"/>
            <a:r>
              <a:rPr lang="en-US" altLang="en-US" dirty="0"/>
              <a:t>ESS weekly meeting (2022 W42)</a:t>
            </a:r>
          </a:p>
        </p:txBody>
      </p:sp>
      <p:sp>
        <p:nvSpPr>
          <p:cNvPr id="3075" name="Rectangle 7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221163"/>
            <a:ext cx="6400800" cy="1728787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dirty="0">
                <a:solidFill>
                  <a:srgbClr val="0000FF"/>
                </a:solidFill>
              </a:rPr>
              <a:t>M. Zhovner et al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60DA11-E758-4CDA-946E-0A760281AC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068960"/>
            <a:ext cx="9144000" cy="504825"/>
          </a:xfrm>
        </p:spPr>
        <p:txBody>
          <a:bodyPr/>
          <a:lstStyle/>
          <a:p>
            <a:pPr algn="ctr"/>
            <a:r>
              <a:rPr lang="en-US" dirty="0"/>
              <a:t>Backup slides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07C6873-F342-4E3C-9FC5-6660D89CE1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380E8-E140-4F38-9124-D7DF35BB3D02}" type="slidenum">
              <a:rPr lang="sv-SE" altLang="en-US" smtClean="0"/>
              <a:pPr/>
              <a:t>10</a:t>
            </a:fld>
            <a:endParaRPr lang="sv-SE" altLang="en-US"/>
          </a:p>
        </p:txBody>
      </p:sp>
    </p:spTree>
    <p:extLst>
      <p:ext uri="{BB962C8B-B14F-4D97-AF65-F5344CB8AC3E}">
        <p14:creationId xmlns:p14="http://schemas.microsoft.com/office/powerpoint/2010/main" val="8644276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CM12: CERNOX issue investigation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01975" y="5222418"/>
            <a:ext cx="8391200" cy="1158910"/>
          </a:xfrm>
        </p:spPr>
        <p:txBody>
          <a:bodyPr/>
          <a:lstStyle/>
          <a:p>
            <a:r>
              <a:rPr lang="en-US" dirty="0"/>
              <a:t>TT04 … TT09 showed higher temperature then expected from pressure reading of He circuit.</a:t>
            </a:r>
          </a:p>
          <a:p>
            <a:r>
              <a:rPr lang="en-US" dirty="0"/>
              <a:t>Was performed swapping of sensor reading channels  - Same result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380E8-E140-4F38-9124-D7DF35BB3D02}" type="slidenum">
              <a:rPr lang="sv-SE" altLang="en-US" smtClean="0"/>
              <a:pPr/>
              <a:t>11</a:t>
            </a:fld>
            <a:endParaRPr lang="sv-SE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19D6AAB-02B3-42FC-804E-637FE3FE87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2988" y="950173"/>
            <a:ext cx="6612612" cy="420016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02FF688-987F-4E3E-91AF-473980D38676}"/>
              </a:ext>
            </a:extLst>
          </p:cNvPr>
          <p:cNvSpPr/>
          <p:nvPr/>
        </p:nvSpPr>
        <p:spPr bwMode="auto">
          <a:xfrm>
            <a:off x="3302668" y="2276872"/>
            <a:ext cx="405236" cy="288032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6365BD1-A36A-4565-8200-778FC9109475}"/>
              </a:ext>
            </a:extLst>
          </p:cNvPr>
          <p:cNvSpPr/>
          <p:nvPr/>
        </p:nvSpPr>
        <p:spPr bwMode="auto">
          <a:xfrm>
            <a:off x="4067944" y="3212976"/>
            <a:ext cx="405236" cy="288032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8118C7C-4685-461E-923D-347D16B68022}"/>
              </a:ext>
            </a:extLst>
          </p:cNvPr>
          <p:cNvSpPr/>
          <p:nvPr/>
        </p:nvSpPr>
        <p:spPr bwMode="auto">
          <a:xfrm>
            <a:off x="4694484" y="3212976"/>
            <a:ext cx="405236" cy="288032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B29397B-4565-4311-82C9-A1267C46037B}"/>
              </a:ext>
            </a:extLst>
          </p:cNvPr>
          <p:cNvSpPr/>
          <p:nvPr/>
        </p:nvSpPr>
        <p:spPr bwMode="auto">
          <a:xfrm>
            <a:off x="5422978" y="2276872"/>
            <a:ext cx="405236" cy="288032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F0C0748-4510-4815-B454-BF10E691FF7E}"/>
              </a:ext>
            </a:extLst>
          </p:cNvPr>
          <p:cNvSpPr/>
          <p:nvPr/>
        </p:nvSpPr>
        <p:spPr bwMode="auto">
          <a:xfrm>
            <a:off x="5652771" y="1268760"/>
            <a:ext cx="405236" cy="288032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7F2A927-6F8F-4C78-B0D5-5DEDF0B40A1C}"/>
              </a:ext>
            </a:extLst>
          </p:cNvPr>
          <p:cNvSpPr/>
          <p:nvPr/>
        </p:nvSpPr>
        <p:spPr bwMode="auto">
          <a:xfrm>
            <a:off x="5220360" y="1823274"/>
            <a:ext cx="405236" cy="288032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132258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9592" y="260648"/>
            <a:ext cx="6841380" cy="504825"/>
          </a:xfrm>
        </p:spPr>
        <p:txBody>
          <a:bodyPr/>
          <a:lstStyle/>
          <a:p>
            <a:r>
              <a:rPr lang="en-US" sz="2400" dirty="0"/>
              <a:t>CM1</a:t>
            </a:r>
            <a:r>
              <a:rPr lang="ru-UA" sz="2400" dirty="0"/>
              <a:t>2</a:t>
            </a:r>
            <a:r>
              <a:rPr lang="en-US" sz="2400" dirty="0"/>
              <a:t>: Constant resistors connected to CABTF (TT04 channel)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0" y="4293096"/>
            <a:ext cx="4321175" cy="2088232"/>
          </a:xfrm>
        </p:spPr>
        <p:txBody>
          <a:bodyPr/>
          <a:lstStyle/>
          <a:p>
            <a:r>
              <a:rPr lang="en-US" dirty="0"/>
              <a:t>Resistors connected to the end of signal line through ESS test box.</a:t>
            </a:r>
          </a:p>
          <a:p>
            <a:r>
              <a:rPr lang="en-US" dirty="0"/>
              <a:t>Voltage drop on resistors 15 mV.</a:t>
            </a:r>
          </a:p>
          <a:p>
            <a:r>
              <a:rPr lang="en-US" dirty="0"/>
              <a:t>Current through1.5 </a:t>
            </a:r>
            <a:r>
              <a:rPr lang="en-US" dirty="0" err="1"/>
              <a:t>kOhm</a:t>
            </a:r>
            <a:r>
              <a:rPr lang="en-US" dirty="0"/>
              <a:t> is 10 </a:t>
            </a:r>
            <a:r>
              <a:rPr lang="en-US" dirty="0" err="1"/>
              <a:t>uA</a:t>
            </a:r>
            <a:r>
              <a:rPr lang="en-US" dirty="0"/>
              <a:t>.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380E8-E140-4F38-9124-D7DF35BB3D02}" type="slidenum">
              <a:rPr lang="sv-SE" altLang="en-US" smtClean="0"/>
              <a:pPr/>
              <a:t>12</a:t>
            </a:fld>
            <a:endParaRPr lang="sv-SE" altLang="en-US"/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C25C26A9-4BA1-4ADB-8712-25F332F1BD4A}"/>
              </a:ext>
            </a:extLst>
          </p:cNvPr>
          <p:cNvSpPr txBox="1">
            <a:spLocks/>
          </p:cNvSpPr>
          <p:nvPr/>
        </p:nvSpPr>
        <p:spPr bwMode="auto">
          <a:xfrm>
            <a:off x="1547664" y="904295"/>
            <a:ext cx="1368152" cy="288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176213" indent="-176213" algn="l" rtl="0" eaLnBrk="1" fontAlgn="base" hangingPunct="1">
              <a:spcBef>
                <a:spcPct val="35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44500" indent="-268288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2pPr>
            <a:lvl3pPr marL="628650" indent="-18415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3pPr>
            <a:lvl4pPr marL="896938" indent="-268288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ea typeface="+mn-ea"/>
              </a:defRPr>
            </a:lvl4pPr>
            <a:lvl5pPr marL="1073150" indent="-17621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None/>
            </a:pPr>
            <a:r>
              <a:rPr lang="en-US" kern="0" dirty="0"/>
              <a:t>1.5 </a:t>
            </a:r>
            <a:r>
              <a:rPr lang="en-US" kern="0" dirty="0" err="1"/>
              <a:t>kOhm</a:t>
            </a:r>
            <a:endParaRPr lang="en-US" kern="0" dirty="0"/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E4915988-6922-4CBF-BC3A-26A409813AFF}"/>
              </a:ext>
            </a:extLst>
          </p:cNvPr>
          <p:cNvSpPr txBox="1">
            <a:spLocks/>
          </p:cNvSpPr>
          <p:nvPr/>
        </p:nvSpPr>
        <p:spPr bwMode="auto">
          <a:xfrm>
            <a:off x="5724128" y="882225"/>
            <a:ext cx="1368152" cy="288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176213" indent="-176213" algn="l" rtl="0" eaLnBrk="1" fontAlgn="base" hangingPunct="1">
              <a:spcBef>
                <a:spcPct val="35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44500" indent="-268288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2pPr>
            <a:lvl3pPr marL="628650" indent="-18415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3pPr>
            <a:lvl4pPr marL="896938" indent="-268288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ea typeface="+mn-ea"/>
              </a:defRPr>
            </a:lvl4pPr>
            <a:lvl5pPr marL="1073150" indent="-17621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None/>
            </a:pPr>
            <a:r>
              <a:rPr lang="en-US" kern="0" dirty="0"/>
              <a:t>7.2 </a:t>
            </a:r>
            <a:r>
              <a:rPr lang="en-US" kern="0" dirty="0" err="1"/>
              <a:t>kOhm</a:t>
            </a:r>
            <a:endParaRPr lang="en-US" kern="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E4F40FD-2A7A-4519-819E-E33FAA6D83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625" t="33201" r="10625" b="16322"/>
          <a:stretch/>
        </p:blipFill>
        <p:spPr>
          <a:xfrm>
            <a:off x="486766" y="1440937"/>
            <a:ext cx="3672408" cy="176550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0309E7B-843E-4CF2-84F2-9C3357E8189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263" t="30228" r="7476" b="14489"/>
          <a:stretch/>
        </p:blipFill>
        <p:spPr>
          <a:xfrm>
            <a:off x="4655963" y="1440937"/>
            <a:ext cx="3587925" cy="176550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CD62EEA-343C-45B0-8A88-413E8B96DBC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926" t="44750" r="22438" b="45800"/>
          <a:stretch/>
        </p:blipFill>
        <p:spPr>
          <a:xfrm>
            <a:off x="507199" y="3495137"/>
            <a:ext cx="3651975" cy="42685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E4F862A-93AB-4F60-BA24-1E43C12CDED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925" t="55250" r="24013" b="36350"/>
          <a:stretch/>
        </p:blipFill>
        <p:spPr>
          <a:xfrm>
            <a:off x="4655963" y="3495137"/>
            <a:ext cx="3968113" cy="423265"/>
          </a:xfrm>
          <a:prstGeom prst="rect">
            <a:avLst/>
          </a:prstGeom>
        </p:spPr>
      </p:pic>
      <p:sp>
        <p:nvSpPr>
          <p:cNvPr id="22" name="Content Placeholder 3">
            <a:extLst>
              <a:ext uri="{FF2B5EF4-FFF2-40B4-BE49-F238E27FC236}">
                <a16:creationId xmlns:a16="http://schemas.microsoft.com/office/drawing/2014/main" id="{ED33AB21-E1DF-46CA-9094-7C5F531F78B3}"/>
              </a:ext>
            </a:extLst>
          </p:cNvPr>
          <p:cNvSpPr txBox="1">
            <a:spLocks/>
          </p:cNvSpPr>
          <p:nvPr/>
        </p:nvSpPr>
        <p:spPr bwMode="auto">
          <a:xfrm>
            <a:off x="2915816" y="1130835"/>
            <a:ext cx="3024336" cy="222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176213" indent="-176213" algn="l" rtl="0" eaLnBrk="1" fontAlgn="base" hangingPunct="1">
              <a:spcBef>
                <a:spcPct val="35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44500" indent="-268288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2pPr>
            <a:lvl3pPr marL="628650" indent="-18415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3pPr>
            <a:lvl4pPr marL="896938" indent="-268288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ea typeface="+mn-ea"/>
              </a:defRPr>
            </a:lvl4pPr>
            <a:lvl5pPr marL="1073150" indent="-17621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None/>
            </a:pPr>
            <a:r>
              <a:rPr lang="en-US" sz="1200" kern="0" dirty="0"/>
              <a:t>Resistance measured by 4W multimeter</a:t>
            </a:r>
          </a:p>
        </p:txBody>
      </p:sp>
      <p:sp>
        <p:nvSpPr>
          <p:cNvPr id="23" name="Content Placeholder 3">
            <a:extLst>
              <a:ext uri="{FF2B5EF4-FFF2-40B4-BE49-F238E27FC236}">
                <a16:creationId xmlns:a16="http://schemas.microsoft.com/office/drawing/2014/main" id="{7B4B5BB5-F653-473C-95C1-BA9ED7767290}"/>
              </a:ext>
            </a:extLst>
          </p:cNvPr>
          <p:cNvSpPr txBox="1">
            <a:spLocks/>
          </p:cNvSpPr>
          <p:nvPr/>
        </p:nvSpPr>
        <p:spPr bwMode="auto">
          <a:xfrm>
            <a:off x="2808114" y="3257830"/>
            <a:ext cx="3024336" cy="222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176213" indent="-176213" algn="l" rtl="0" eaLnBrk="1" fontAlgn="base" hangingPunct="1">
              <a:spcBef>
                <a:spcPct val="35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44500" indent="-268288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2pPr>
            <a:lvl3pPr marL="628650" indent="-18415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3pPr>
            <a:lvl4pPr marL="896938" indent="-268288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ea typeface="+mn-ea"/>
              </a:defRPr>
            </a:lvl4pPr>
            <a:lvl5pPr marL="1073150" indent="-17621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None/>
            </a:pPr>
            <a:r>
              <a:rPr lang="en-US" sz="1200" kern="0" dirty="0"/>
              <a:t>Resistance measured by control system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A6C3A203-281F-4FC6-975F-D68A5F6B010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1719" r="21619" b="7466"/>
          <a:stretch/>
        </p:blipFill>
        <p:spPr>
          <a:xfrm>
            <a:off x="521804" y="4014939"/>
            <a:ext cx="3419872" cy="2644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6963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9592" y="260648"/>
            <a:ext cx="6841380" cy="504825"/>
          </a:xfrm>
        </p:spPr>
        <p:txBody>
          <a:bodyPr/>
          <a:lstStyle/>
          <a:p>
            <a:r>
              <a:rPr lang="en-US" sz="2400" dirty="0"/>
              <a:t>CM1</a:t>
            </a:r>
            <a:r>
              <a:rPr lang="ru-UA" sz="2400" dirty="0"/>
              <a:t>2</a:t>
            </a:r>
            <a:r>
              <a:rPr lang="en-US" sz="2400" dirty="0"/>
              <a:t>: Constant resistors connected to CABTF (TT04 channel 7.2kOhm)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380E8-E140-4F38-9124-D7DF35BB3D02}" type="slidenum">
              <a:rPr lang="sv-SE" altLang="en-US" smtClean="0"/>
              <a:pPr/>
              <a:t>13</a:t>
            </a:fld>
            <a:endParaRPr lang="sv-SE" alt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27CA850-37E1-4569-9A53-6157CA3CD3A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517"/>
          <a:stretch/>
        </p:blipFill>
        <p:spPr>
          <a:xfrm>
            <a:off x="743598" y="901062"/>
            <a:ext cx="7286129" cy="3600400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93810" y="5173564"/>
            <a:ext cx="4929026" cy="1684436"/>
          </a:xfrm>
        </p:spPr>
        <p:txBody>
          <a:bodyPr/>
          <a:lstStyle/>
          <a:p>
            <a:r>
              <a:rPr lang="en-US" dirty="0"/>
              <a:t>Only one “sensor” connected to CABTF.</a:t>
            </a:r>
          </a:p>
          <a:p>
            <a:r>
              <a:rPr lang="en-US" dirty="0"/>
              <a:t>Every minute the drops in resistance are visible.</a:t>
            </a:r>
          </a:p>
          <a:p>
            <a:r>
              <a:rPr lang="en-US" dirty="0"/>
              <a:t>No clear visible spikes in archive data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F608FD5-3CD7-43A9-BA97-A6A3013CA2C9}"/>
              </a:ext>
            </a:extLst>
          </p:cNvPr>
          <p:cNvSpPr txBox="1"/>
          <p:nvPr/>
        </p:nvSpPr>
        <p:spPr>
          <a:xfrm>
            <a:off x="4342530" y="849648"/>
            <a:ext cx="1326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FF0000"/>
                </a:solidFill>
              </a:rPr>
              <a:t>Resistance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DC6D91B-1332-4352-90BD-F7B605595F90}"/>
              </a:ext>
            </a:extLst>
          </p:cNvPr>
          <p:cNvSpPr txBox="1"/>
          <p:nvPr/>
        </p:nvSpPr>
        <p:spPr>
          <a:xfrm>
            <a:off x="4265553" y="3965008"/>
            <a:ext cx="1479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0000FF"/>
                </a:solidFill>
              </a:rPr>
              <a:t>Temperature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5DF00F4-9547-4D48-90A7-2AC45F589C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5531" y="5092916"/>
            <a:ext cx="4076916" cy="172804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8DB8090-4E83-4216-A049-7B894BBCD586}"/>
              </a:ext>
            </a:extLst>
          </p:cNvPr>
          <p:cNvSpPr txBox="1"/>
          <p:nvPr/>
        </p:nvSpPr>
        <p:spPr>
          <a:xfrm>
            <a:off x="6591573" y="6353279"/>
            <a:ext cx="138050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rgbClr val="107AC0"/>
                </a:solidFill>
              </a:rPr>
              <a:t>22 Sep 2022. ~2.5K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BB5266D-967E-4722-8676-005516E74F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6876" y="4572676"/>
            <a:ext cx="7262851" cy="581339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8DC87580-A492-44FC-BA1B-AC38302609D3}"/>
              </a:ext>
            </a:extLst>
          </p:cNvPr>
          <p:cNvGrpSpPr/>
          <p:nvPr/>
        </p:nvGrpSpPr>
        <p:grpSpPr>
          <a:xfrm>
            <a:off x="5436096" y="6591336"/>
            <a:ext cx="1383631" cy="112510"/>
            <a:chOff x="5436096" y="6591336"/>
            <a:chExt cx="1383631" cy="112510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DFEF4A41-E005-4D72-920A-98319C0ADD45}"/>
                </a:ext>
              </a:extLst>
            </p:cNvPr>
            <p:cNvCxnSpPr/>
            <p:nvPr/>
          </p:nvCxnSpPr>
          <p:spPr bwMode="auto">
            <a:xfrm>
              <a:off x="5436096" y="6597352"/>
              <a:ext cx="0" cy="10649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4FDEF5E8-5AAA-4DF5-99BB-7D49FE709A52}"/>
                </a:ext>
              </a:extLst>
            </p:cNvPr>
            <p:cNvCxnSpPr/>
            <p:nvPr/>
          </p:nvCxnSpPr>
          <p:spPr bwMode="auto">
            <a:xfrm>
              <a:off x="5899312" y="6597352"/>
              <a:ext cx="0" cy="10649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709707BD-B9FC-49BD-821B-060B526A1206}"/>
                </a:ext>
              </a:extLst>
            </p:cNvPr>
            <p:cNvCxnSpPr/>
            <p:nvPr/>
          </p:nvCxnSpPr>
          <p:spPr bwMode="auto">
            <a:xfrm>
              <a:off x="6362527" y="6591336"/>
              <a:ext cx="0" cy="10649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F90812DA-C3D7-4C56-9903-B629C106B777}"/>
                </a:ext>
              </a:extLst>
            </p:cNvPr>
            <p:cNvCxnSpPr/>
            <p:nvPr/>
          </p:nvCxnSpPr>
          <p:spPr bwMode="auto">
            <a:xfrm>
              <a:off x="6819727" y="6597351"/>
              <a:ext cx="0" cy="10649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2ECDC7A2-9334-4EBC-AD9C-2EEE8F8546C0}"/>
              </a:ext>
            </a:extLst>
          </p:cNvPr>
          <p:cNvGrpSpPr/>
          <p:nvPr/>
        </p:nvGrpSpPr>
        <p:grpSpPr>
          <a:xfrm>
            <a:off x="7324589" y="6593090"/>
            <a:ext cx="1383631" cy="112510"/>
            <a:chOff x="5436096" y="6591336"/>
            <a:chExt cx="1383631" cy="112510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0A66F628-3F71-4B2B-A5F7-FB1F33E57727}"/>
                </a:ext>
              </a:extLst>
            </p:cNvPr>
            <p:cNvCxnSpPr/>
            <p:nvPr/>
          </p:nvCxnSpPr>
          <p:spPr bwMode="auto">
            <a:xfrm>
              <a:off x="5436096" y="6597352"/>
              <a:ext cx="0" cy="10649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7CC70F9C-4C40-4B35-BF79-AB73E224D470}"/>
                </a:ext>
              </a:extLst>
            </p:cNvPr>
            <p:cNvCxnSpPr/>
            <p:nvPr/>
          </p:nvCxnSpPr>
          <p:spPr bwMode="auto">
            <a:xfrm>
              <a:off x="5899312" y="6597352"/>
              <a:ext cx="0" cy="10649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B00B4F33-C02F-4941-903D-3F38E6B0CF75}"/>
                </a:ext>
              </a:extLst>
            </p:cNvPr>
            <p:cNvCxnSpPr/>
            <p:nvPr/>
          </p:nvCxnSpPr>
          <p:spPr bwMode="auto">
            <a:xfrm>
              <a:off x="6362527" y="6591336"/>
              <a:ext cx="0" cy="10649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38620714-7502-4BAE-9ED0-2A8CA640DF73}"/>
                </a:ext>
              </a:extLst>
            </p:cNvPr>
            <p:cNvCxnSpPr/>
            <p:nvPr/>
          </p:nvCxnSpPr>
          <p:spPr bwMode="auto">
            <a:xfrm>
              <a:off x="6819727" y="6597351"/>
              <a:ext cx="0" cy="10649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16360653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9592" y="260648"/>
            <a:ext cx="6841380" cy="504825"/>
          </a:xfrm>
        </p:spPr>
        <p:txBody>
          <a:bodyPr/>
          <a:lstStyle/>
          <a:p>
            <a:r>
              <a:rPr lang="en-US" sz="2400" dirty="0"/>
              <a:t>CM1</a:t>
            </a:r>
            <a:r>
              <a:rPr lang="ru-UA" sz="2400" dirty="0"/>
              <a:t>2</a:t>
            </a:r>
            <a:r>
              <a:rPr lang="en-US" sz="2400" dirty="0"/>
              <a:t>: Constant resistors connected to CABTF (TT04 channel)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51520" y="4534565"/>
            <a:ext cx="8641655" cy="1198691"/>
          </a:xfrm>
        </p:spPr>
        <p:txBody>
          <a:bodyPr/>
          <a:lstStyle/>
          <a:p>
            <a:r>
              <a:rPr lang="en-US" sz="1800" dirty="0"/>
              <a:t>Voltage across resistor drop down +15mV → 0mV for 160ms with 1Hz repetition.</a:t>
            </a:r>
          </a:p>
          <a:p>
            <a:r>
              <a:rPr lang="en-US" sz="1800" dirty="0"/>
              <a:t>Visible transient effect: +15mV→ -100mV → 0mV; 0mV → +140mV → +15mV.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380E8-E140-4F38-9124-D7DF35BB3D02}" type="slidenum">
              <a:rPr lang="sv-SE" altLang="en-US" smtClean="0"/>
              <a:pPr/>
              <a:t>14</a:t>
            </a:fld>
            <a:endParaRPr lang="sv-SE" altLang="en-US"/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E4915988-6922-4CBF-BC3A-26A409813AFF}"/>
              </a:ext>
            </a:extLst>
          </p:cNvPr>
          <p:cNvSpPr txBox="1">
            <a:spLocks/>
          </p:cNvSpPr>
          <p:nvPr/>
        </p:nvSpPr>
        <p:spPr bwMode="auto">
          <a:xfrm>
            <a:off x="1403648" y="917052"/>
            <a:ext cx="6553348" cy="288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176213" indent="-176213" algn="l" rtl="0" eaLnBrk="1" fontAlgn="base" hangingPunct="1">
              <a:spcBef>
                <a:spcPct val="35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44500" indent="-268288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2pPr>
            <a:lvl3pPr marL="628650" indent="-18415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3pPr>
            <a:lvl4pPr marL="896938" indent="-268288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ea typeface="+mn-ea"/>
              </a:defRPr>
            </a:lvl4pPr>
            <a:lvl5pPr marL="1073150" indent="-17621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None/>
            </a:pPr>
            <a:r>
              <a:rPr lang="en-US" kern="0" dirty="0"/>
              <a:t>Closer looks to change of voltage across resistor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FE49238-2468-448A-832D-B7B87EC997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0" y="1329851"/>
            <a:ext cx="9144000" cy="307994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83D1FF2-2D5A-4190-B24F-260E6088C533}"/>
              </a:ext>
            </a:extLst>
          </p:cNvPr>
          <p:cNvSpPr txBox="1"/>
          <p:nvPr/>
        </p:nvSpPr>
        <p:spPr>
          <a:xfrm>
            <a:off x="250825" y="5657968"/>
            <a:ext cx="8569647" cy="7233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u="sng" dirty="0"/>
              <a:t>Goal: Compare measurement result with another CABTF unit. More carefully look to resistance value at real operation.</a:t>
            </a:r>
          </a:p>
        </p:txBody>
      </p:sp>
    </p:spTree>
    <p:extLst>
      <p:ext uri="{BB962C8B-B14F-4D97-AF65-F5344CB8AC3E}">
        <p14:creationId xmlns:p14="http://schemas.microsoft.com/office/powerpoint/2010/main" val="32283985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E37005A-BCB6-4FCD-91D9-18AE8FB50F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29589"/>
            <a:ext cx="9144000" cy="539882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CM10_2: General planning update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380E8-E140-4F38-9124-D7DF35BB3D02}" type="slidenum">
              <a:rPr lang="sv-SE" altLang="en-US" smtClean="0"/>
              <a:pPr/>
              <a:t>2</a:t>
            </a:fld>
            <a:endParaRPr lang="sv-SE" alt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9E3D2AB-31F8-4589-8DD2-07FC30B79678}"/>
              </a:ext>
            </a:extLst>
          </p:cNvPr>
          <p:cNvSpPr/>
          <p:nvPr/>
        </p:nvSpPr>
        <p:spPr bwMode="auto">
          <a:xfrm>
            <a:off x="4863515" y="2273968"/>
            <a:ext cx="1304735" cy="1251284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0E816C87-8742-4624-B8AB-3A1D814EC1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6" y="6381328"/>
            <a:ext cx="9144000" cy="395796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sz="1800" dirty="0"/>
              <a:t>CM09 arrival to FREIA for 2</a:t>
            </a:r>
            <a:r>
              <a:rPr lang="en-US" sz="1800" baseline="30000" dirty="0"/>
              <a:t>nd</a:t>
            </a:r>
            <a:r>
              <a:rPr lang="en-US" sz="1800" dirty="0"/>
              <a:t> run</a:t>
            </a:r>
            <a:r>
              <a:rPr lang="sv-SE" sz="1800" dirty="0"/>
              <a:t>.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7162184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3608" y="152400"/>
            <a:ext cx="7677150" cy="504825"/>
          </a:xfrm>
        </p:spPr>
        <p:txBody>
          <a:bodyPr/>
          <a:lstStyle/>
          <a:p>
            <a:r>
              <a:rPr lang="en-US" dirty="0"/>
              <a:t>Preamplifier arrival and maintenance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380E8-E140-4F38-9124-D7DF35BB3D02}" type="slidenum">
              <a:rPr lang="sv-SE" altLang="en-US" smtClean="0"/>
              <a:pPr/>
              <a:t>3</a:t>
            </a:fld>
            <a:endParaRPr lang="sv-SE" alt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C89CCEE-57C6-431A-A047-20C3AA8AA3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496" y="871062"/>
            <a:ext cx="5472608" cy="2269906"/>
          </a:xfrm>
        </p:spPr>
        <p:txBody>
          <a:bodyPr/>
          <a:lstStyle/>
          <a:p>
            <a:r>
              <a:rPr lang="en-US" sz="1100" dirty="0"/>
              <a:t>Was replaced PS2 and PS1.</a:t>
            </a:r>
          </a:p>
          <a:p>
            <a:r>
              <a:rPr lang="en-US" sz="1100" dirty="0"/>
              <a:t>E-sys connected to the load.</a:t>
            </a:r>
          </a:p>
          <a:p>
            <a:r>
              <a:rPr lang="en-US" sz="1100" dirty="0"/>
              <a:t>At low power (~10kw) all final stages was OK and consume same current from PS (~2A).</a:t>
            </a:r>
          </a:p>
          <a:p>
            <a:r>
              <a:rPr lang="en-US" sz="1100" dirty="0"/>
              <a:t>When power was increased to 50kW, Final2 current consuming started deviate and decrease around 10% from others.</a:t>
            </a:r>
          </a:p>
          <a:p>
            <a:r>
              <a:rPr lang="en-US" sz="1100" dirty="0"/>
              <a:t>When power was increased to 110kW, Final2 start show P.SUPPLY.FAULT error.</a:t>
            </a:r>
          </a:p>
          <a:p>
            <a:r>
              <a:rPr lang="en-US" sz="1100" dirty="0"/>
              <a:t>After some time error was cleared itself but current consuming of Final2 is degraded down to 2A.</a:t>
            </a:r>
          </a:p>
          <a:p>
            <a:endParaRPr lang="en-US" sz="11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5F36FD7-1776-4997-A6BC-25197D10E7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44" t="7178" r="4277"/>
          <a:stretch/>
        </p:blipFill>
        <p:spPr>
          <a:xfrm>
            <a:off x="5652120" y="1043957"/>
            <a:ext cx="3372008" cy="251124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1F30230-B931-4B59-A663-87739A357C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925" t="16401" r="11413" b="11151"/>
          <a:stretch/>
        </p:blipFill>
        <p:spPr>
          <a:xfrm>
            <a:off x="5652120" y="3642886"/>
            <a:ext cx="3372008" cy="2556797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2AF03A36-01DA-4FF0-86BE-8310C6180EE7}"/>
              </a:ext>
            </a:extLst>
          </p:cNvPr>
          <p:cNvGrpSpPr/>
          <p:nvPr/>
        </p:nvGrpSpPr>
        <p:grpSpPr>
          <a:xfrm>
            <a:off x="899592" y="2971968"/>
            <a:ext cx="3931083" cy="3866533"/>
            <a:chOff x="425600" y="2292467"/>
            <a:chExt cx="4392609" cy="4320481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64A86B2A-9CD8-4496-ADBC-60E69C41B97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5600" y="2292467"/>
              <a:ext cx="4392609" cy="4320481"/>
            </a:xfrm>
            <a:prstGeom prst="rect">
              <a:avLst/>
            </a:prstGeom>
          </p:spPr>
        </p:pic>
        <p:sp>
          <p:nvSpPr>
            <p:cNvPr id="16" name="Multiplication Sign 15">
              <a:extLst>
                <a:ext uri="{FF2B5EF4-FFF2-40B4-BE49-F238E27FC236}">
                  <a16:creationId xmlns:a16="http://schemas.microsoft.com/office/drawing/2014/main" id="{522B5EF4-2804-42B3-8BC8-6739D8B3F0AE}"/>
                </a:ext>
              </a:extLst>
            </p:cNvPr>
            <p:cNvSpPr/>
            <p:nvPr/>
          </p:nvSpPr>
          <p:spPr bwMode="auto">
            <a:xfrm>
              <a:off x="3635896" y="4927005"/>
              <a:ext cx="216024" cy="216024"/>
            </a:xfrm>
            <a:prstGeom prst="mathMultiply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7" name="Multiplication Sign 16">
              <a:extLst>
                <a:ext uri="{FF2B5EF4-FFF2-40B4-BE49-F238E27FC236}">
                  <a16:creationId xmlns:a16="http://schemas.microsoft.com/office/drawing/2014/main" id="{2FD54FF7-4916-4EFB-9682-293F72F0040D}"/>
                </a:ext>
              </a:extLst>
            </p:cNvPr>
            <p:cNvSpPr/>
            <p:nvPr/>
          </p:nvSpPr>
          <p:spPr bwMode="auto">
            <a:xfrm>
              <a:off x="1403648" y="5229200"/>
              <a:ext cx="216024" cy="216024"/>
            </a:xfrm>
            <a:prstGeom prst="mathMultiply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0" name="Multiplication Sign 19">
              <a:extLst>
                <a:ext uri="{FF2B5EF4-FFF2-40B4-BE49-F238E27FC236}">
                  <a16:creationId xmlns:a16="http://schemas.microsoft.com/office/drawing/2014/main" id="{9A20FC77-4B30-4904-8AE1-7F758FF6C663}"/>
                </a:ext>
              </a:extLst>
            </p:cNvPr>
            <p:cNvSpPr/>
            <p:nvPr/>
          </p:nvSpPr>
          <p:spPr bwMode="auto">
            <a:xfrm>
              <a:off x="3635896" y="5537202"/>
              <a:ext cx="216024" cy="216024"/>
            </a:xfrm>
            <a:prstGeom prst="mathMultiply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1" name="Multiplication Sign 20">
              <a:extLst>
                <a:ext uri="{FF2B5EF4-FFF2-40B4-BE49-F238E27FC236}">
                  <a16:creationId xmlns:a16="http://schemas.microsoft.com/office/drawing/2014/main" id="{7A019512-D007-40C3-AE1B-E00F4B3DBE32}"/>
                </a:ext>
              </a:extLst>
            </p:cNvPr>
            <p:cNvSpPr/>
            <p:nvPr/>
          </p:nvSpPr>
          <p:spPr bwMode="auto">
            <a:xfrm>
              <a:off x="1403648" y="4609321"/>
              <a:ext cx="216024" cy="216024"/>
            </a:xfrm>
            <a:prstGeom prst="mathMultiply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568907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CM10 2</a:t>
            </a:r>
            <a:r>
              <a:rPr lang="en-US" baseline="30000" dirty="0"/>
              <a:t>nd</a:t>
            </a:r>
            <a:r>
              <a:rPr lang="en-US" dirty="0"/>
              <a:t>: CTS at home position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380E8-E140-4F38-9124-D7DF35BB3D02}" type="slidenum">
              <a:rPr lang="sv-SE" altLang="en-US" smtClean="0"/>
              <a:pPr/>
              <a:t>4</a:t>
            </a:fld>
            <a:endParaRPr lang="sv-SE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8B2109D-DE27-4862-A8AB-C12D067195E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3956" r="62600"/>
          <a:stretch/>
        </p:blipFill>
        <p:spPr>
          <a:xfrm>
            <a:off x="107504" y="2708920"/>
            <a:ext cx="3419872" cy="274288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19C459F-FE77-4E24-B61C-576AD6BF70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2195" y="2708920"/>
            <a:ext cx="5228266" cy="274288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B517792-5BB3-4FB1-9A69-2FBD16832092}"/>
              </a:ext>
            </a:extLst>
          </p:cNvPr>
          <p:cNvSpPr/>
          <p:nvPr/>
        </p:nvSpPr>
        <p:spPr bwMode="auto">
          <a:xfrm>
            <a:off x="3722195" y="4941168"/>
            <a:ext cx="5228266" cy="504825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23589DB7-C4FD-425F-AF18-DB65EBB28F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3539" y="1138033"/>
            <a:ext cx="8756922" cy="1154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Using Beckhoff driver. Go back by 10 turns at a time until Low limit goes on MTR(1/2). 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Then it is not possible to continue negative.</a:t>
            </a:r>
            <a:b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</a:b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Use the offset variable ESSPMAC:MTR(1/2).OFF to start at 0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en-US" alt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52361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CM10 2</a:t>
            </a:r>
            <a:r>
              <a:rPr lang="en-US" baseline="30000" dirty="0"/>
              <a:t>nd</a:t>
            </a:r>
            <a:r>
              <a:rPr lang="en-US" dirty="0"/>
              <a:t>: Coupler cooling line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380E8-E140-4F38-9124-D7DF35BB3D02}" type="slidenum">
              <a:rPr lang="sv-SE" altLang="en-US" smtClean="0"/>
              <a:pPr/>
              <a:t>5</a:t>
            </a:fld>
            <a:endParaRPr lang="sv-SE" altLang="en-US"/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23589DB7-C4FD-425F-AF18-DB65EBB28F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6253" y="765505"/>
            <a:ext cx="8756922" cy="1154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When we connecter and run water circulation in couplers cooling system – Filter in coupler 2 return line was colored to blue. Probably by cupper oxidation.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600" dirty="0">
                <a:solidFill>
                  <a:srgbClr val="FF0000"/>
                </a:solidFill>
                <a:latin typeface="Arial Unicode MS"/>
              </a:rPr>
              <a:t>We need to improve the coupler draying procedure!</a:t>
            </a:r>
            <a:endParaRPr kumimoji="0" lang="en-US" altLang="en-US" sz="16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AF8901A-70DE-4382-8DCF-409EBB7AE0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0682" y="1991947"/>
            <a:ext cx="5148064" cy="364191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B3E2EC4-4C71-45D6-A56D-276398690CF5}"/>
              </a:ext>
            </a:extLst>
          </p:cNvPr>
          <p:cNvSpPr txBox="1"/>
          <p:nvPr/>
        </p:nvSpPr>
        <p:spPr>
          <a:xfrm>
            <a:off x="323528" y="5745302"/>
            <a:ext cx="83966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Also, during warm FPC conditioning the water flow guard was stacked in same line.</a:t>
            </a:r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01EB340F-C2F3-4F8E-A41F-1B61C7F6C9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5758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68F23E-7C44-4210-A3C9-6B50D2E9E7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8" y="836712"/>
            <a:ext cx="8642350" cy="287734"/>
          </a:xfrm>
        </p:spPr>
        <p:txBody>
          <a:bodyPr/>
          <a:lstStyle/>
          <a:p>
            <a:r>
              <a:rPr lang="en-US" sz="1400" dirty="0"/>
              <a:t>It was 3rd coupler conditioning for this CM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2471C8-E4F6-4CAB-8174-9FE9BE9B0B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C115E6-9F4A-403D-8599-C906C0C45D58}" type="slidenum">
              <a:rPr lang="sv-SE" altLang="en-US" smtClean="0"/>
              <a:pPr/>
              <a:t>6</a:t>
            </a:fld>
            <a:endParaRPr lang="sv-SE" alt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EB0BBBE-319A-4CBE-BAF5-65303E6AAD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2988" y="188913"/>
            <a:ext cx="7677150" cy="504825"/>
          </a:xfrm>
        </p:spPr>
        <p:txBody>
          <a:bodyPr/>
          <a:lstStyle/>
          <a:p>
            <a:r>
              <a:rPr lang="en-US" dirty="0"/>
              <a:t>CM10 2</a:t>
            </a:r>
            <a:r>
              <a:rPr lang="en-US" baseline="30000" dirty="0"/>
              <a:t>nd</a:t>
            </a:r>
            <a:r>
              <a:rPr lang="en-US" dirty="0"/>
              <a:t>: warm coupler conditioning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E72AE55-8B65-4B35-8BF5-6DE4149AA4B2}"/>
              </a:ext>
            </a:extLst>
          </p:cNvPr>
          <p:cNvGrpSpPr/>
          <p:nvPr/>
        </p:nvGrpSpPr>
        <p:grpSpPr>
          <a:xfrm>
            <a:off x="501650" y="1124446"/>
            <a:ext cx="8140700" cy="3672408"/>
            <a:chOff x="498746" y="1471368"/>
            <a:chExt cx="8140700" cy="367240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D42B352-6BBC-4FE8-B0D8-10F42C0F14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486" t="1509" r="5486" b="4851"/>
            <a:stretch/>
          </p:blipFill>
          <p:spPr>
            <a:xfrm>
              <a:off x="498746" y="1471368"/>
              <a:ext cx="8140700" cy="3672408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2999C4B-5151-4B07-9D61-26755AEF5090}"/>
                </a:ext>
              </a:extLst>
            </p:cNvPr>
            <p:cNvSpPr txBox="1"/>
            <p:nvPr/>
          </p:nvSpPr>
          <p:spPr>
            <a:xfrm>
              <a:off x="1433727" y="1710153"/>
              <a:ext cx="1774845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/>
                <a:t>Software interlock tripped</a:t>
              </a:r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4E5A2531-58D1-43E4-858B-CC9003316362}"/>
                </a:ext>
              </a:extLst>
            </p:cNvPr>
            <p:cNvCxnSpPr/>
            <p:nvPr/>
          </p:nvCxnSpPr>
          <p:spPr bwMode="auto">
            <a:xfrm flipH="1">
              <a:off x="1433727" y="1858678"/>
              <a:ext cx="72008" cy="144016"/>
            </a:xfrm>
            <a:prstGeom prst="straightConnector1">
              <a:avLst/>
            </a:prstGeom>
            <a:ln>
              <a:headEnd type="none" w="med" len="med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0216F03-4AEE-495D-8508-152A997AE851}"/>
                </a:ext>
              </a:extLst>
            </p:cNvPr>
            <p:cNvSpPr txBox="1"/>
            <p:nvPr/>
          </p:nvSpPr>
          <p:spPr>
            <a:xfrm>
              <a:off x="5436096" y="2483405"/>
              <a:ext cx="2356735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/>
                <a:t>Water guard in coupler cooling line</a:t>
              </a:r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335619D9-21E7-4D05-AA77-C98843B731A3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5688033" y="2745015"/>
              <a:ext cx="0" cy="311419"/>
            </a:xfrm>
            <a:prstGeom prst="straightConnector1">
              <a:avLst/>
            </a:prstGeom>
            <a:ln>
              <a:headEnd type="none" w="med" len="med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B3F8E6C5-6C8A-45E5-9C9C-E610E52E1F94}"/>
                </a:ext>
              </a:extLst>
            </p:cNvPr>
            <p:cNvSpPr txBox="1"/>
            <p:nvPr/>
          </p:nvSpPr>
          <p:spPr>
            <a:xfrm>
              <a:off x="2221480" y="2165264"/>
              <a:ext cx="234391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Conditioning time: ~10h</a:t>
              </a: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8A3A316E-E64A-4D88-BC4C-F7BFC774D4C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582" r="7690"/>
          <a:stretch/>
        </p:blipFill>
        <p:spPr>
          <a:xfrm>
            <a:off x="5652120" y="4907558"/>
            <a:ext cx="2663776" cy="191902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5A32EC6-1E0A-4550-97F8-DC1DED1C57F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051" r="9056"/>
          <a:stretch/>
        </p:blipFill>
        <p:spPr>
          <a:xfrm>
            <a:off x="828104" y="4917564"/>
            <a:ext cx="4392488" cy="1915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0021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68F23E-7C44-4210-A3C9-6B50D2E9E7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4643692"/>
            <a:ext cx="8642350" cy="287734"/>
          </a:xfrm>
        </p:spPr>
        <p:txBody>
          <a:bodyPr/>
          <a:lstStyle/>
          <a:p>
            <a:r>
              <a:rPr lang="en-US" sz="1400" dirty="0"/>
              <a:t>CM10 2</a:t>
            </a:r>
            <a:r>
              <a:rPr lang="en-US" sz="1400" baseline="30000" dirty="0"/>
              <a:t>nd </a:t>
            </a:r>
            <a:r>
              <a:rPr lang="en-US" sz="1400" dirty="0"/>
              <a:t> run ~10h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2471C8-E4F6-4CAB-8174-9FE9BE9B0B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C115E6-9F4A-403D-8599-C906C0C45D58}" type="slidenum">
              <a:rPr lang="sv-SE" altLang="en-US" smtClean="0"/>
              <a:pPr/>
              <a:t>7</a:t>
            </a:fld>
            <a:endParaRPr lang="sv-SE" alt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EB0BBBE-319A-4CBE-BAF5-65303E6AAD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2988" y="188913"/>
            <a:ext cx="7677150" cy="504825"/>
          </a:xfrm>
        </p:spPr>
        <p:txBody>
          <a:bodyPr/>
          <a:lstStyle/>
          <a:p>
            <a:r>
              <a:rPr lang="en-US" dirty="0"/>
              <a:t>CM10 1</a:t>
            </a:r>
            <a:r>
              <a:rPr lang="en-US" baseline="30000" dirty="0"/>
              <a:t>st</a:t>
            </a:r>
            <a:r>
              <a:rPr lang="en-US" dirty="0"/>
              <a:t> vs 2</a:t>
            </a:r>
            <a:r>
              <a:rPr lang="en-US" baseline="30000" dirty="0"/>
              <a:t>nd</a:t>
            </a:r>
            <a:r>
              <a:rPr lang="en-US" dirty="0"/>
              <a:t> run of warm FPC cond.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A3A316E-E64A-4D88-BC4C-F7BFC774D4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582" r="7690"/>
          <a:stretch/>
        </p:blipFill>
        <p:spPr>
          <a:xfrm>
            <a:off x="4229935" y="4900826"/>
            <a:ext cx="2046000" cy="147396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5A32EC6-1E0A-4550-97F8-DC1DED1C57F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051" r="57565"/>
          <a:stretch/>
        </p:blipFill>
        <p:spPr>
          <a:xfrm>
            <a:off x="6189950" y="4886737"/>
            <a:ext cx="1377914" cy="147396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482FD27-F243-4EBA-9FB7-58F7DF2042F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900" t="2262" r="5486" b="27967"/>
          <a:stretch/>
        </p:blipFill>
        <p:spPr>
          <a:xfrm>
            <a:off x="29629" y="4955879"/>
            <a:ext cx="4221067" cy="1425449"/>
          </a:xfrm>
          <a:prstGeom prst="rect">
            <a:avLst/>
          </a:prstGeom>
        </p:spPr>
      </p:pic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331E248A-A330-45C3-BAF4-C19160B1C3A1}"/>
              </a:ext>
            </a:extLst>
          </p:cNvPr>
          <p:cNvSpPr txBox="1">
            <a:spLocks/>
          </p:cNvSpPr>
          <p:nvPr/>
        </p:nvSpPr>
        <p:spPr bwMode="auto">
          <a:xfrm>
            <a:off x="9941" y="972894"/>
            <a:ext cx="8642350" cy="2877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176213" indent="-176213" algn="l" rtl="0" eaLnBrk="1" fontAlgn="base" hangingPunct="1">
              <a:spcBef>
                <a:spcPct val="35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44500" indent="-268288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2pPr>
            <a:lvl3pPr marL="628650" indent="-18415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3pPr>
            <a:lvl4pPr marL="896938" indent="-268288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ea typeface="+mn-ea"/>
              </a:defRPr>
            </a:lvl4pPr>
            <a:lvl5pPr marL="1073150" indent="-17621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US" sz="1400" kern="0" dirty="0"/>
              <a:t>CM10 1</a:t>
            </a:r>
            <a:r>
              <a:rPr lang="en-US" sz="1400" kern="0" baseline="30000" dirty="0"/>
              <a:t>st</a:t>
            </a:r>
            <a:r>
              <a:rPr lang="en-US" sz="1400" kern="0" dirty="0"/>
              <a:t> run 1</a:t>
            </a:r>
            <a:r>
              <a:rPr lang="en-US" sz="1400" kern="0" baseline="30000" dirty="0"/>
              <a:t>st</a:t>
            </a:r>
            <a:r>
              <a:rPr lang="en-US" sz="1400" kern="0" dirty="0"/>
              <a:t> conditioning</a:t>
            </a:r>
            <a:r>
              <a:rPr lang="en-US" sz="1400" kern="0" baseline="30000" dirty="0"/>
              <a:t> </a:t>
            </a:r>
            <a:r>
              <a:rPr lang="en-US" sz="1400" kern="0" dirty="0"/>
              <a:t> ~12h + 1h </a:t>
            </a:r>
            <a:r>
              <a:rPr lang="en-US" sz="1400" kern="0" dirty="0" err="1"/>
              <a:t>autocycling</a:t>
            </a:r>
            <a:endParaRPr lang="en-US" sz="1400" kern="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6993E1B-2513-4CD9-9C75-8ACD6EE2735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900" t="2262" r="5486" b="27967"/>
          <a:stretch/>
        </p:blipFill>
        <p:spPr>
          <a:xfrm>
            <a:off x="9941" y="1260628"/>
            <a:ext cx="4243069" cy="143287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B36C95A-357F-4A83-8A45-9514A6664021}"/>
              </a:ext>
            </a:extLst>
          </p:cNvPr>
          <p:cNvSpPr txBox="1"/>
          <p:nvPr/>
        </p:nvSpPr>
        <p:spPr>
          <a:xfrm>
            <a:off x="599588" y="1977067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50us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47AF05C-DEF8-4D11-84B6-A456551FC2C5}"/>
              </a:ext>
            </a:extLst>
          </p:cNvPr>
          <p:cNvSpPr txBox="1"/>
          <p:nvPr/>
        </p:nvSpPr>
        <p:spPr>
          <a:xfrm>
            <a:off x="636466" y="5251296"/>
            <a:ext cx="813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500us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190C93BC-1C55-43A0-B595-A4539160DA3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582" r="7472" b="1591"/>
          <a:stretch/>
        </p:blipFill>
        <p:spPr>
          <a:xfrm>
            <a:off x="4217809" y="1260628"/>
            <a:ext cx="2026202" cy="143287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9C10358-3321-4BCF-8522-5A5A2CF47C4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9051" r="57270"/>
          <a:stretch/>
        </p:blipFill>
        <p:spPr>
          <a:xfrm>
            <a:off x="6176707" y="1163502"/>
            <a:ext cx="1442971" cy="153000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B068B411-F3EF-482D-B092-5597D3887B3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5139" r="9051"/>
          <a:stretch/>
        </p:blipFill>
        <p:spPr>
          <a:xfrm>
            <a:off x="7619678" y="1163502"/>
            <a:ext cx="1534263" cy="1530005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6901C2CC-C249-4F36-8BDA-82A1DFA11139}"/>
              </a:ext>
            </a:extLst>
          </p:cNvPr>
          <p:cNvSpPr txBox="1"/>
          <p:nvPr/>
        </p:nvSpPr>
        <p:spPr>
          <a:xfrm>
            <a:off x="4719454" y="1662128"/>
            <a:ext cx="9092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&lt;50kW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294DD16-2404-44FE-B0BC-36007C2A5B5B}"/>
              </a:ext>
            </a:extLst>
          </p:cNvPr>
          <p:cNvSpPr txBox="1"/>
          <p:nvPr/>
        </p:nvSpPr>
        <p:spPr>
          <a:xfrm>
            <a:off x="6700966" y="1523628"/>
            <a:ext cx="8066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</a:rPr>
              <a:t>~6E-7</a:t>
            </a:r>
          </a:p>
          <a:p>
            <a:r>
              <a:rPr lang="en-US" sz="1800" dirty="0">
                <a:solidFill>
                  <a:schemeClr val="bg1"/>
                </a:solidFill>
              </a:rPr>
              <a:t>mbar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2F05203-3F83-44BB-B337-0898AA8FC5BA}"/>
              </a:ext>
            </a:extLst>
          </p:cNvPr>
          <p:cNvSpPr txBox="1"/>
          <p:nvPr/>
        </p:nvSpPr>
        <p:spPr>
          <a:xfrm>
            <a:off x="7983494" y="1523628"/>
            <a:ext cx="8066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</a:rPr>
              <a:t>~6E-7</a:t>
            </a:r>
          </a:p>
          <a:p>
            <a:r>
              <a:rPr lang="en-US" sz="1800" dirty="0">
                <a:solidFill>
                  <a:schemeClr val="bg1"/>
                </a:solidFill>
              </a:rPr>
              <a:t>mbar</a:t>
            </a:r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007721B9-8F98-4DFA-A6E7-A8419C1087AB}"/>
              </a:ext>
            </a:extLst>
          </p:cNvPr>
          <p:cNvSpPr txBox="1">
            <a:spLocks/>
          </p:cNvSpPr>
          <p:nvPr/>
        </p:nvSpPr>
        <p:spPr bwMode="auto">
          <a:xfrm>
            <a:off x="-17779" y="2829038"/>
            <a:ext cx="8642350" cy="2877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176213" indent="-176213" algn="l" rtl="0" eaLnBrk="1" fontAlgn="base" hangingPunct="1">
              <a:spcBef>
                <a:spcPct val="35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44500" indent="-268288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2pPr>
            <a:lvl3pPr marL="628650" indent="-18415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3pPr>
            <a:lvl4pPr marL="896938" indent="-268288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ea typeface="+mn-ea"/>
              </a:defRPr>
            </a:lvl4pPr>
            <a:lvl5pPr marL="1073150" indent="-17621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US" sz="1400" kern="0" dirty="0"/>
              <a:t>CM10 1</a:t>
            </a:r>
            <a:r>
              <a:rPr lang="en-US" sz="1400" kern="0" baseline="30000" dirty="0"/>
              <a:t>st</a:t>
            </a:r>
            <a:r>
              <a:rPr lang="en-US" sz="1400" kern="0" dirty="0"/>
              <a:t> run 2</a:t>
            </a:r>
            <a:r>
              <a:rPr lang="en-US" sz="1400" kern="0" baseline="30000" dirty="0"/>
              <a:t>nd</a:t>
            </a:r>
            <a:r>
              <a:rPr lang="en-US" sz="1400" kern="0" dirty="0"/>
              <a:t> conditioning after warmup (stack stepper motor)</a:t>
            </a:r>
            <a:r>
              <a:rPr lang="en-US" sz="1400" kern="0" baseline="30000" dirty="0"/>
              <a:t> </a:t>
            </a:r>
            <a:r>
              <a:rPr lang="en-US" sz="1400" kern="0" dirty="0"/>
              <a:t> ~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0BC899A0-6939-478E-801A-09596FDC98B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486" r="5486" b="29803"/>
          <a:stretch/>
        </p:blipFill>
        <p:spPr>
          <a:xfrm>
            <a:off x="85409" y="3124839"/>
            <a:ext cx="4104680" cy="138811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6F434248-2B76-48A7-9275-3298EE698582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5582" r="7472"/>
          <a:stretch/>
        </p:blipFill>
        <p:spPr>
          <a:xfrm>
            <a:off x="4190089" y="3148181"/>
            <a:ext cx="2026202" cy="1456043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EDA9FE08-BDBC-4C4C-9249-9831E6B06412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8263" r="57248"/>
          <a:stretch/>
        </p:blipFill>
        <p:spPr>
          <a:xfrm>
            <a:off x="6119244" y="3110660"/>
            <a:ext cx="1467270" cy="1519287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DAB6438E-C360-4B5D-A39B-AD66B6123F91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54280" r="9050"/>
          <a:stretch/>
        </p:blipFill>
        <p:spPr>
          <a:xfrm>
            <a:off x="7586514" y="3110659"/>
            <a:ext cx="1560054" cy="1519287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58F15AB8-0FC1-45BE-9893-F688F96CBCC6}"/>
              </a:ext>
            </a:extLst>
          </p:cNvPr>
          <p:cNvSpPr txBox="1"/>
          <p:nvPr/>
        </p:nvSpPr>
        <p:spPr>
          <a:xfrm>
            <a:off x="6592256" y="3495730"/>
            <a:ext cx="8066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</a:rPr>
              <a:t>~8E-8</a:t>
            </a:r>
          </a:p>
          <a:p>
            <a:r>
              <a:rPr lang="en-US" sz="1800" dirty="0">
                <a:solidFill>
                  <a:schemeClr val="bg1"/>
                </a:solidFill>
              </a:rPr>
              <a:t>mbar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D2FF7E8-111C-4201-AB5C-9D782E9EF3DB}"/>
              </a:ext>
            </a:extLst>
          </p:cNvPr>
          <p:cNvSpPr txBox="1"/>
          <p:nvPr/>
        </p:nvSpPr>
        <p:spPr>
          <a:xfrm>
            <a:off x="7839134" y="3495730"/>
            <a:ext cx="9989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</a:rPr>
              <a:t>~7.6E-8</a:t>
            </a:r>
          </a:p>
          <a:p>
            <a:r>
              <a:rPr lang="en-US" sz="1800" dirty="0">
                <a:solidFill>
                  <a:schemeClr val="bg1"/>
                </a:solidFill>
              </a:rPr>
              <a:t>mbar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A2E9E6D9-DD2F-4560-A5D6-D225F1146A5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5052" r="9056"/>
          <a:stretch/>
        </p:blipFill>
        <p:spPr>
          <a:xfrm>
            <a:off x="7615528" y="4886736"/>
            <a:ext cx="1481465" cy="1473969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16D844AC-722C-4F6E-A327-F13D14CAA3C0}"/>
              </a:ext>
            </a:extLst>
          </p:cNvPr>
          <p:cNvSpPr txBox="1"/>
          <p:nvPr/>
        </p:nvSpPr>
        <p:spPr>
          <a:xfrm>
            <a:off x="6576051" y="5300554"/>
            <a:ext cx="8066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</a:rPr>
              <a:t>~6E-7</a:t>
            </a:r>
          </a:p>
          <a:p>
            <a:r>
              <a:rPr lang="en-US" sz="1800" dirty="0">
                <a:solidFill>
                  <a:schemeClr val="bg1"/>
                </a:solidFill>
              </a:rPr>
              <a:t>mbar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B315C4A-F8B1-4B03-A188-F34B2C92C0CE}"/>
              </a:ext>
            </a:extLst>
          </p:cNvPr>
          <p:cNvSpPr txBox="1"/>
          <p:nvPr/>
        </p:nvSpPr>
        <p:spPr>
          <a:xfrm>
            <a:off x="7943688" y="5300554"/>
            <a:ext cx="8066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</a:rPr>
              <a:t>~6E-7</a:t>
            </a:r>
          </a:p>
          <a:p>
            <a:r>
              <a:rPr lang="en-US" sz="1800" dirty="0">
                <a:solidFill>
                  <a:schemeClr val="bg1"/>
                </a:solidFill>
              </a:rPr>
              <a:t>mbar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90D3867C-E489-4F94-8222-713330B0D845}"/>
              </a:ext>
            </a:extLst>
          </p:cNvPr>
          <p:cNvSpPr txBox="1"/>
          <p:nvPr/>
        </p:nvSpPr>
        <p:spPr>
          <a:xfrm>
            <a:off x="4709513" y="5332054"/>
            <a:ext cx="9092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&lt;60kW</a:t>
            </a:r>
          </a:p>
        </p:txBody>
      </p:sp>
    </p:spTree>
    <p:extLst>
      <p:ext uri="{BB962C8B-B14F-4D97-AF65-F5344CB8AC3E}">
        <p14:creationId xmlns:p14="http://schemas.microsoft.com/office/powerpoint/2010/main" val="38581214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F80AB7-AF6B-4BE8-992C-9DF4CF7AF7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CM10 2</a:t>
            </a:r>
            <a:r>
              <a:rPr lang="en-US" baseline="30000" dirty="0"/>
              <a:t>nd </a:t>
            </a:r>
            <a:r>
              <a:rPr lang="en-US" dirty="0"/>
              <a:t> RGA data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787945-4AE9-474B-A2B1-2A8C36334F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C115E6-9F4A-403D-8599-C906C0C45D58}" type="slidenum">
              <a:rPr lang="sv-SE" altLang="en-US" smtClean="0"/>
              <a:pPr/>
              <a:t>8</a:t>
            </a:fld>
            <a:endParaRPr lang="sv-SE" alt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38A60B8-C69B-4D2B-AE5F-CFFBA7B928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81914"/>
            <a:ext cx="9144000" cy="457409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61D08DE-27C8-4EB8-89FD-C7B90E085C47}"/>
              </a:ext>
            </a:extLst>
          </p:cNvPr>
          <p:cNvSpPr txBox="1"/>
          <p:nvPr/>
        </p:nvSpPr>
        <p:spPr>
          <a:xfrm>
            <a:off x="5076056" y="2683659"/>
            <a:ext cx="1944216" cy="430887"/>
          </a:xfrm>
          <a:prstGeom prst="rect">
            <a:avLst/>
          </a:prstGeom>
          <a:ln w="95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100" dirty="0"/>
              <a:t>O2 started anticorrelate with other gases (23 and 33 kW)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BCA50543-9D24-4997-9FE8-C83F19E18D7A}"/>
              </a:ext>
            </a:extLst>
          </p:cNvPr>
          <p:cNvCxnSpPr>
            <a:cxnSpLocks/>
          </p:cNvCxnSpPr>
          <p:nvPr/>
        </p:nvCxnSpPr>
        <p:spPr bwMode="auto">
          <a:xfrm>
            <a:off x="5183977" y="3114546"/>
            <a:ext cx="0" cy="311419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1737B822-0974-466F-854D-BAD31728EF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1206B93-9785-4229-AE6B-6A0483D812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4321" y="1412777"/>
            <a:ext cx="6118058" cy="1126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6450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CM10, CM09, CM13 Planning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380E8-E140-4F38-9124-D7DF35BB3D02}" type="slidenum">
              <a:rPr lang="sv-SE" altLang="en-US" smtClean="0"/>
              <a:pPr/>
              <a:t>9</a:t>
            </a:fld>
            <a:endParaRPr lang="sv-SE" altLang="en-US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82C0C6CD-E159-45AA-8CCA-B4004040F8ED}"/>
              </a:ext>
            </a:extLst>
          </p:cNvPr>
          <p:cNvSpPr txBox="1">
            <a:spLocks/>
          </p:cNvSpPr>
          <p:nvPr/>
        </p:nvSpPr>
        <p:spPr>
          <a:xfrm>
            <a:off x="239005" y="5648930"/>
            <a:ext cx="8382435" cy="972345"/>
          </a:xfrm>
          <a:prstGeom prst="rect">
            <a:avLst/>
          </a:prstGeom>
        </p:spPr>
        <p:txBody>
          <a:bodyPr/>
          <a:lstStyle>
            <a:lvl1pPr marL="176213" indent="-176213" algn="l" rtl="0" eaLnBrk="1" fontAlgn="base" hangingPunct="1">
              <a:spcBef>
                <a:spcPct val="35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44500" indent="-268288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2pPr>
            <a:lvl3pPr marL="628650" indent="-18415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3pPr>
            <a:lvl4pPr marL="896938" indent="-268288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ea typeface="+mn-ea"/>
              </a:defRPr>
            </a:lvl4pPr>
            <a:lvl5pPr marL="1073150" indent="-17621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US" sz="1800" kern="0" dirty="0"/>
              <a:t>CM12 arrived to ESS.</a:t>
            </a:r>
          </a:p>
          <a:p>
            <a:r>
              <a:rPr lang="en-US" sz="1800" kern="0" dirty="0"/>
              <a:t>CM10_2</a:t>
            </a:r>
            <a:r>
              <a:rPr lang="en-US" sz="1800" kern="0" baseline="30000" dirty="0"/>
              <a:t>nd</a:t>
            </a:r>
            <a:r>
              <a:rPr lang="en-US" sz="1800" kern="0" dirty="0"/>
              <a:t> </a:t>
            </a:r>
          </a:p>
          <a:p>
            <a:r>
              <a:rPr lang="en-US" sz="1800" kern="0" dirty="0"/>
              <a:t>CM13 arrival date?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3D4E0C1-81C1-47D7-8BF3-C09986A328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862855"/>
            <a:ext cx="8068541" cy="470128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auto">
          <a:xfrm>
            <a:off x="1403648" y="862855"/>
            <a:ext cx="720080" cy="4701282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33259626"/>
      </p:ext>
    </p:extLst>
  </p:cSld>
  <p:clrMapOvr>
    <a:masterClrMapping/>
  </p:clrMapOvr>
</p:sld>
</file>

<file path=ppt/theme/theme1.xml><?xml version="1.0" encoding="utf-8"?>
<a:theme xmlns:a="http://schemas.openxmlformats.org/drawingml/2006/main" name="FREIA Presentation">
  <a:themeElements>
    <a:clrScheme name="">
      <a:dk1>
        <a:srgbClr val="000000"/>
      </a:dk1>
      <a:lt1>
        <a:srgbClr val="FFFFFF"/>
      </a:lt1>
      <a:dk2>
        <a:srgbClr val="666666"/>
      </a:dk2>
      <a:lt2>
        <a:srgbClr val="B3B3B3"/>
      </a:lt2>
      <a:accent1>
        <a:srgbClr val="C7D6EA"/>
      </a:accent1>
      <a:accent2>
        <a:srgbClr val="F9E7C9"/>
      </a:accent2>
      <a:accent3>
        <a:srgbClr val="FFFFFF"/>
      </a:accent3>
      <a:accent4>
        <a:srgbClr val="000000"/>
      </a:accent4>
      <a:accent5>
        <a:srgbClr val="E0E8F3"/>
      </a:accent5>
      <a:accent6>
        <a:srgbClr val="E2D1B6"/>
      </a:accent6>
      <a:hlink>
        <a:srgbClr val="B9D3C6"/>
      </a:hlink>
      <a:folHlink>
        <a:srgbClr val="990000"/>
      </a:folHlink>
    </a:clrScheme>
    <a:fontScheme name="Tom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sv-SE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sv-SE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lnDef>
  </a:objectDefaults>
  <a:extraClrSchemeLst>
    <a:extraClrScheme>
      <a:clrScheme name="Tom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om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om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om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om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om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om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om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om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om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om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om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sentation2" id="{EE6B9B95-86CE-42A4-9044-602A11D54756}" vid="{2526F895-7F7C-4B6D-8E49-25D9BCAD7E3E}"/>
    </a:ext>
  </a:extLst>
</a:theme>
</file>

<file path=ppt/theme/theme2.xml><?xml version="1.0" encoding="utf-8"?>
<a:theme xmlns:a="http://schemas.openxmlformats.org/drawingml/2006/main" name="Office-t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FREIA presentation</Template>
  <TotalTime>31687</TotalTime>
  <Words>570</Words>
  <Application>Microsoft Office PowerPoint</Application>
  <PresentationFormat>On-screen Show (4:3)</PresentationFormat>
  <Paragraphs>87</Paragraphs>
  <Slides>14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ＭＳ Ｐゴシック</vt:lpstr>
      <vt:lpstr>Arial</vt:lpstr>
      <vt:lpstr>Arial Unicode MS</vt:lpstr>
      <vt:lpstr>FREIA Presentation</vt:lpstr>
      <vt:lpstr>ESS weekly meeting (2022 W42)</vt:lpstr>
      <vt:lpstr>CM10_2: General planning update</vt:lpstr>
      <vt:lpstr>Preamplifier arrival and maintenance</vt:lpstr>
      <vt:lpstr>CM10 2nd: CTS at home position </vt:lpstr>
      <vt:lpstr>CM10 2nd: Coupler cooling line</vt:lpstr>
      <vt:lpstr>CM10 2nd: warm coupler conditioning</vt:lpstr>
      <vt:lpstr>CM10 1st vs 2nd run of warm FPC cond.</vt:lpstr>
      <vt:lpstr>CM10 2nd  RGA data</vt:lpstr>
      <vt:lpstr>CM10, CM09, CM13 Planning</vt:lpstr>
      <vt:lpstr>Backup slides</vt:lpstr>
      <vt:lpstr>CM12: CERNOX issue investigation</vt:lpstr>
      <vt:lpstr>CM12: Constant resistors connected to CABTF (TT04 channel)</vt:lpstr>
      <vt:lpstr>CM12: Constant resistors connected to CABTF (TT04 channel 7.2kOhm)</vt:lpstr>
      <vt:lpstr>CM12: Constant resistors connected to CABTF (TT04 channel)</vt:lpstr>
    </vt:vector>
  </TitlesOfParts>
  <Company>Uppsala Uni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Akira Miyazaki</dc:creator>
  <cp:lastModifiedBy>Iaroslava Profatilova</cp:lastModifiedBy>
  <cp:revision>1660</cp:revision>
  <cp:lastPrinted>2008-11-17T14:20:44Z</cp:lastPrinted>
  <dcterms:created xsi:type="dcterms:W3CDTF">2021-04-24T06:02:39Z</dcterms:created>
  <dcterms:modified xsi:type="dcterms:W3CDTF">2022-10-20T12:57:32Z</dcterms:modified>
</cp:coreProperties>
</file>