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317" r:id="rId3"/>
    <p:sldId id="324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16" r:id="rId12"/>
  </p:sldIdLst>
  <p:sldSz cx="9144000" cy="6858000" type="screen4x3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khailo Zhovner" initials="MZ" lastIdx="0" clrIdx="0">
    <p:extLst>
      <p:ext uri="{19B8F6BF-5375-455C-9EA6-DF929625EA0E}">
        <p15:presenceInfo xmlns:p15="http://schemas.microsoft.com/office/powerpoint/2012/main" userId="S-1-5-21-1774431583-4023024350-2099909138-8572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61AAD2"/>
    <a:srgbClr val="7E527E"/>
    <a:srgbClr val="5A5AFF"/>
    <a:srgbClr val="FF9900"/>
    <a:srgbClr val="107AC0"/>
    <a:srgbClr val="0000FF"/>
    <a:srgbClr val="92D05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9" autoAdjust="0"/>
    <p:restoredTop sz="97760" autoAdjust="0"/>
  </p:normalViewPr>
  <p:slideViewPr>
    <p:cSldViewPr>
      <p:cViewPr varScale="1">
        <p:scale>
          <a:sx n="159" d="100"/>
          <a:sy n="159" d="100"/>
        </p:scale>
        <p:origin x="167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1E89756A-6A5D-4DF2-A66B-CB5306FD46F4}" type="datetime1">
              <a:rPr lang="en-US"/>
              <a:pPr>
                <a:defRPr/>
              </a:pPr>
              <a:t>10/27/2022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A328D3F0-C4E6-4079-BC0C-BE0FDC8574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6672C54-7340-4648-835C-EE958B04B397}" type="slidenum">
              <a:rPr lang="sv-SE" altLang="en-US"/>
              <a:pPr/>
              <a:t>‹#›</a:t>
            </a:fld>
            <a:endParaRPr lang="sv-S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5FAED8C-A5D4-4BDA-BC09-E37BC3567CBC}" type="slidenum">
              <a:rPr lang="sv-SE" altLang="en-US"/>
              <a:pPr>
                <a:spcBef>
                  <a:spcPct val="0"/>
                </a:spcBef>
              </a:pPr>
              <a:t>1</a:t>
            </a:fld>
            <a:endParaRPr lang="sv-SE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gråbå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6" name="Picture 13" descr="FREI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4613"/>
            <a:ext cx="25923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 anchorCtr="1"/>
          <a:lstStyle>
            <a:lvl1pPr>
              <a:defRPr smtClean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063750"/>
          </a:xfr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453188"/>
            <a:ext cx="1120775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0F7EA3-640F-4D6D-A7A1-21AECB8B62C6}" type="datetime1">
              <a:rPr lang="ja-JP" altLang="en-US" smtClean="0"/>
              <a:t>2022/10/27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453188"/>
            <a:ext cx="6800850" cy="268287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453188"/>
            <a:ext cx="720725" cy="268287"/>
          </a:xfrm>
        </p:spPr>
        <p:txBody>
          <a:bodyPr/>
          <a:lstStyle>
            <a:lvl1pPr>
              <a:defRPr/>
            </a:lvl1pPr>
          </a:lstStyle>
          <a:p>
            <a:fld id="{6A47EA55-C1C4-4C3F-9B21-4BAAFC4FB9C2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51566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B463C-F6F7-4CFC-B0E7-057FD5FF762F}" type="datetime1">
              <a:rPr lang="ja-JP" altLang="en-US" smtClean="0"/>
              <a:t>2022/10/27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115E6-9F4A-403D-8599-C906C0C45D58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53393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110930" cy="525658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132342" cy="525658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EBB75-657D-4547-ACA3-911E6B5DADA6}" type="datetime1">
              <a:rPr lang="ja-JP" altLang="en-US" smtClean="0"/>
              <a:t>2022/10/27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19D92-ABB5-41CB-B64D-2D025C1B0AFC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908115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1052737"/>
            <a:ext cx="4123630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556792"/>
            <a:ext cx="4127747" cy="475252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1052737"/>
            <a:ext cx="4060334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556792"/>
            <a:ext cx="4060334" cy="475252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52AAB-9932-471D-AC56-B0D7ED04F848}" type="datetime1">
              <a:rPr lang="ja-JP" altLang="en-US" smtClean="0"/>
              <a:t>2022/10/27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6A2459-8FE9-4122-B97E-95F84E8E14AE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224842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45074-5236-4934-A5FF-C67F7AD6CBC7}" type="datetime1">
              <a:rPr lang="ja-JP" altLang="en-US" smtClean="0"/>
              <a:t>2022/10/27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380E8-E140-4F38-9124-D7DF35BB3D02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8228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B8CBE-2EE2-485D-B478-36A8E778C8C8}" type="datetime1">
              <a:rPr lang="ja-JP" altLang="en-US" smtClean="0"/>
              <a:t>2022/10/27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4CBCC-3CE0-4DEC-9071-6A32C75071F2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83919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FB2B-587A-48EA-B9C7-8F1CB9CFC871}" type="datetime1">
              <a:rPr lang="ja-JP" altLang="en-US" smtClean="0"/>
              <a:t>2022/10/27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6E545-9B27-487A-8E22-BB530377193D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62426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Klicka här för att ändra format på bakgrundstexten</a:t>
            </a:r>
          </a:p>
          <a:p>
            <a:pPr lvl="1"/>
            <a:r>
              <a:rPr lang="sv-SE" altLang="en-US"/>
              <a:t>Nivå två</a:t>
            </a:r>
          </a:p>
          <a:p>
            <a:pPr lvl="2"/>
            <a:r>
              <a:rPr lang="sv-SE" altLang="en-US"/>
              <a:t>Nivå tre</a:t>
            </a:r>
          </a:p>
          <a:p>
            <a:pPr lvl="3"/>
            <a:r>
              <a:rPr lang="sv-SE" altLang="en-US"/>
              <a:t>Nivå fyra</a:t>
            </a:r>
          </a:p>
          <a:p>
            <a:pPr lvl="4"/>
            <a:r>
              <a:rPr lang="sv-SE" altLang="en-US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081088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9B6F6842-BB3B-434B-8947-CD787B1F5C9C}" type="datetime1">
              <a:rPr lang="ja-JP" altLang="en-US" smtClean="0"/>
              <a:t>2022/10/27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453188"/>
            <a:ext cx="69119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720B9AA-C7A0-4A82-8D64-B4781376EB13}" type="slidenum">
              <a:rPr lang="sv-SE" altLang="en-US"/>
              <a:pPr/>
              <a:t>‹#›</a:t>
            </a:fld>
            <a:endParaRPr lang="sv-SE" altLang="en-US"/>
          </a:p>
        </p:txBody>
      </p:sp>
      <p:sp>
        <p:nvSpPr>
          <p:cNvPr id="1033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034" name="Picture 10" descr="FREIA_log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75" y="115888"/>
            <a:ext cx="145097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1" fontAlgn="base" hangingPunct="1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828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628650" indent="-18415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896938" indent="-268288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073150" indent="-176213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557338"/>
            <a:ext cx="7772400" cy="2592387"/>
          </a:xfrm>
        </p:spPr>
        <p:txBody>
          <a:bodyPr anchorCtr="0"/>
          <a:lstStyle/>
          <a:p>
            <a:pPr algn="ctr"/>
            <a:r>
              <a:rPr lang="en-US" altLang="en-US" dirty="0"/>
              <a:t>ESS weekly meeting (2022 W43)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21163"/>
            <a:ext cx="6400800" cy="17287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0000FF"/>
                </a:solidFill>
              </a:rPr>
              <a:t>M. Zhovner et 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80AB7-AF6B-4BE8-992C-9DF4CF7A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 sect. A communication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87945-4AE9-474B-A2B1-2A8C3633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15E6-9F4A-403D-8599-C906C0C45D58}" type="slidenum">
              <a:rPr lang="sv-SE" altLang="en-US" smtClean="0"/>
              <a:pPr/>
              <a:t>10</a:t>
            </a:fld>
            <a:endParaRPr lang="sv-SE" alt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074180-2951-4E23-B057-C4ED2C0290E8}"/>
              </a:ext>
            </a:extLst>
          </p:cNvPr>
          <p:cNvGrpSpPr/>
          <p:nvPr/>
        </p:nvGrpSpPr>
        <p:grpSpPr>
          <a:xfrm>
            <a:off x="4932040" y="1052736"/>
            <a:ext cx="3024336" cy="3633899"/>
            <a:chOff x="4427984" y="951493"/>
            <a:chExt cx="2880320" cy="34928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191817-AEDF-4087-A5BC-CDE3649EE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051"/>
            <a:stretch/>
          </p:blipFill>
          <p:spPr>
            <a:xfrm rot="5400000">
              <a:off x="4121721" y="1257756"/>
              <a:ext cx="3492845" cy="2880320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1686B89-2A89-476C-9EA9-AC3327743461}"/>
                </a:ext>
              </a:extLst>
            </p:cNvPr>
            <p:cNvSpPr/>
            <p:nvPr/>
          </p:nvSpPr>
          <p:spPr bwMode="auto">
            <a:xfrm>
              <a:off x="4500927" y="1005659"/>
              <a:ext cx="819208" cy="3145007"/>
            </a:xfrm>
            <a:custGeom>
              <a:avLst/>
              <a:gdLst>
                <a:gd name="connsiteX0" fmla="*/ 583531 w 1046747"/>
                <a:gd name="connsiteY0" fmla="*/ 36095 h 4018548"/>
                <a:gd name="connsiteX1" fmla="*/ 577515 w 1046747"/>
                <a:gd name="connsiteY1" fmla="*/ 595563 h 4018548"/>
                <a:gd name="connsiteX2" fmla="*/ 0 w 1046747"/>
                <a:gd name="connsiteY2" fmla="*/ 914400 h 4018548"/>
                <a:gd name="connsiteX3" fmla="*/ 36094 w 1046747"/>
                <a:gd name="connsiteY3" fmla="*/ 4018548 h 4018548"/>
                <a:gd name="connsiteX4" fmla="*/ 932447 w 1046747"/>
                <a:gd name="connsiteY4" fmla="*/ 4012532 h 4018548"/>
                <a:gd name="connsiteX5" fmla="*/ 902368 w 1046747"/>
                <a:gd name="connsiteY5" fmla="*/ 3332748 h 4018548"/>
                <a:gd name="connsiteX6" fmla="*/ 631657 w 1046747"/>
                <a:gd name="connsiteY6" fmla="*/ 3356811 h 4018548"/>
                <a:gd name="connsiteX7" fmla="*/ 613610 w 1046747"/>
                <a:gd name="connsiteY7" fmla="*/ 3218448 h 4018548"/>
                <a:gd name="connsiteX8" fmla="*/ 854242 w 1046747"/>
                <a:gd name="connsiteY8" fmla="*/ 2749216 h 4018548"/>
                <a:gd name="connsiteX9" fmla="*/ 848226 w 1046747"/>
                <a:gd name="connsiteY9" fmla="*/ 1852863 h 4018548"/>
                <a:gd name="connsiteX10" fmla="*/ 348915 w 1046747"/>
                <a:gd name="connsiteY10" fmla="*/ 1858879 h 4018548"/>
                <a:gd name="connsiteX11" fmla="*/ 342900 w 1046747"/>
                <a:gd name="connsiteY11" fmla="*/ 1070811 h 4018548"/>
                <a:gd name="connsiteX12" fmla="*/ 1046747 w 1046747"/>
                <a:gd name="connsiteY12" fmla="*/ 589548 h 4018548"/>
                <a:gd name="connsiteX13" fmla="*/ 1034715 w 1046747"/>
                <a:gd name="connsiteY13" fmla="*/ 0 h 4018548"/>
                <a:gd name="connsiteX14" fmla="*/ 583531 w 1046747"/>
                <a:gd name="connsiteY14" fmla="*/ 36095 h 401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6747" h="4018548">
                  <a:moveTo>
                    <a:pt x="583531" y="36095"/>
                  </a:moveTo>
                  <a:cubicBezTo>
                    <a:pt x="581526" y="222584"/>
                    <a:pt x="579520" y="409074"/>
                    <a:pt x="577515" y="595563"/>
                  </a:cubicBezTo>
                  <a:lnTo>
                    <a:pt x="0" y="914400"/>
                  </a:lnTo>
                  <a:lnTo>
                    <a:pt x="36094" y="4018548"/>
                  </a:lnTo>
                  <a:lnTo>
                    <a:pt x="932447" y="4012532"/>
                  </a:lnTo>
                  <a:lnTo>
                    <a:pt x="902368" y="3332748"/>
                  </a:lnTo>
                  <a:lnTo>
                    <a:pt x="631657" y="3356811"/>
                  </a:lnTo>
                  <a:lnTo>
                    <a:pt x="613610" y="3218448"/>
                  </a:lnTo>
                  <a:lnTo>
                    <a:pt x="854242" y="2749216"/>
                  </a:lnTo>
                  <a:cubicBezTo>
                    <a:pt x="852237" y="2450432"/>
                    <a:pt x="850231" y="2151647"/>
                    <a:pt x="848226" y="1852863"/>
                  </a:cubicBezTo>
                  <a:lnTo>
                    <a:pt x="348915" y="1858879"/>
                  </a:lnTo>
                  <a:lnTo>
                    <a:pt x="342900" y="1070811"/>
                  </a:lnTo>
                  <a:lnTo>
                    <a:pt x="1046747" y="589548"/>
                  </a:lnTo>
                  <a:lnTo>
                    <a:pt x="1034715" y="0"/>
                  </a:lnTo>
                  <a:lnTo>
                    <a:pt x="583531" y="36095"/>
                  </a:lnTo>
                  <a:close/>
                </a:path>
              </a:pathLst>
            </a:cu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0747B39-460D-4456-AA12-69A7F7E28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83" y="4749858"/>
            <a:ext cx="8100392" cy="20024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755C5F-9B0C-4873-8654-598B14886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052736"/>
            <a:ext cx="3384376" cy="36338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BE761DD-F7BC-4E91-840D-955225138F35}"/>
              </a:ext>
            </a:extLst>
          </p:cNvPr>
          <p:cNvSpPr/>
          <p:nvPr/>
        </p:nvSpPr>
        <p:spPr bwMode="auto">
          <a:xfrm>
            <a:off x="1187624" y="1052736"/>
            <a:ext cx="1728192" cy="3633899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4303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CM10, CM09, CM13 Planning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11</a:t>
            </a:fld>
            <a:endParaRPr lang="sv-SE" alt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2C0C6CD-E159-45AA-8CCA-B4004040F8ED}"/>
              </a:ext>
            </a:extLst>
          </p:cNvPr>
          <p:cNvSpPr txBox="1">
            <a:spLocks/>
          </p:cNvSpPr>
          <p:nvPr/>
        </p:nvSpPr>
        <p:spPr>
          <a:xfrm>
            <a:off x="239005" y="5648930"/>
            <a:ext cx="8382435" cy="972345"/>
          </a:xfrm>
          <a:prstGeom prst="rect">
            <a:avLst/>
          </a:prstGeom>
        </p:spPr>
        <p:txBody>
          <a:bodyPr/>
          <a:lstStyle>
            <a:lvl1pPr marL="176213" indent="-176213" algn="l" rtl="0" eaLnBrk="1" fontAlgn="base" hangingPunct="1"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628650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896938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731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/>
              <a:t>CM12 arrived to ESS.</a:t>
            </a:r>
          </a:p>
          <a:p>
            <a:r>
              <a:rPr lang="en-US" sz="1800" kern="0" dirty="0"/>
              <a:t>CM10_2</a:t>
            </a:r>
            <a:r>
              <a:rPr lang="en-US" sz="1800" kern="0" baseline="30000" dirty="0"/>
              <a:t>nd</a:t>
            </a:r>
            <a:r>
              <a:rPr lang="en-US" sz="1800" kern="0" dirty="0"/>
              <a:t> </a:t>
            </a:r>
          </a:p>
          <a:p>
            <a:r>
              <a:rPr lang="en-US" sz="1800" kern="0" dirty="0"/>
              <a:t>CM13 arrival date?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4E0C1-81C1-47D7-8BF3-C09986A3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62855"/>
            <a:ext cx="8068541" cy="47012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619672" y="862855"/>
            <a:ext cx="473823" cy="470128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3259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6E4DA7-9102-44E6-BC57-821EAF569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55"/>
            <a:ext cx="9144000" cy="3979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CM10_2: General planning update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2</a:t>
            </a:fld>
            <a:endParaRPr lang="sv-SE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E3D2AB-31F8-4589-8DD2-07FC30B79678}"/>
              </a:ext>
            </a:extLst>
          </p:cNvPr>
          <p:cNvSpPr/>
          <p:nvPr/>
        </p:nvSpPr>
        <p:spPr bwMode="auto">
          <a:xfrm>
            <a:off x="4881563" y="3068960"/>
            <a:ext cx="1274613" cy="100811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E816C87-8742-4624-B8AB-3A1D814EC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6" y="6381328"/>
            <a:ext cx="9144000" cy="39579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dirty="0"/>
              <a:t>CM09 arrival to FREIA for 2</a:t>
            </a:r>
            <a:r>
              <a:rPr lang="en-US" sz="1800" baseline="30000" dirty="0"/>
              <a:t>nd</a:t>
            </a:r>
            <a:r>
              <a:rPr lang="en-US" sz="1800" dirty="0"/>
              <a:t> run</a:t>
            </a:r>
            <a:r>
              <a:rPr lang="sv-SE" sz="1800" dirty="0"/>
              <a:t>.</a:t>
            </a:r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C453C9-FA0B-46D9-9DC4-3486FAC6D531}"/>
              </a:ext>
            </a:extLst>
          </p:cNvPr>
          <p:cNvSpPr/>
          <p:nvPr/>
        </p:nvSpPr>
        <p:spPr bwMode="auto">
          <a:xfrm>
            <a:off x="4908884" y="3603458"/>
            <a:ext cx="599220" cy="246647"/>
          </a:xfrm>
          <a:prstGeom prst="rect">
            <a:avLst/>
          </a:prstGeom>
          <a:solidFill>
            <a:srgbClr val="FFFF00">
              <a:alpha val="4196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6218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80AB7-AF6B-4BE8-992C-9DF4CF7A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CM09 2</a:t>
            </a:r>
            <a:r>
              <a:rPr lang="en-US" baseline="30000" dirty="0"/>
              <a:t>nd </a:t>
            </a:r>
            <a:r>
              <a:rPr lang="en-US" dirty="0"/>
              <a:t> Arrive to FREIA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87945-4AE9-474B-A2B1-2A8C3633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15E6-9F4A-403D-8599-C906C0C45D58}" type="slidenum">
              <a:rPr lang="sv-SE" altLang="en-US" smtClean="0"/>
              <a:pPr/>
              <a:t>3</a:t>
            </a:fld>
            <a:endParaRPr lang="sv-SE" alt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A8A653-50F6-4C1A-9696-541491668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125538"/>
            <a:ext cx="3995737" cy="532765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4E061E-9BF9-4422-8584-691FBF23B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" t="43104"/>
          <a:stretch/>
        </p:blipFill>
        <p:spPr>
          <a:xfrm>
            <a:off x="4493822" y="1125538"/>
            <a:ext cx="4505080" cy="23762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D56E86-0FDE-4738-B206-94756023F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822" y="3789363"/>
            <a:ext cx="4505080" cy="169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4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80AB7-AF6B-4BE8-992C-9DF4CF7A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CM09 2</a:t>
            </a:r>
            <a:r>
              <a:rPr lang="en-US" baseline="30000" dirty="0"/>
              <a:t>nd </a:t>
            </a:r>
            <a:r>
              <a:rPr lang="en-US" dirty="0"/>
              <a:t> Reception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87945-4AE9-474B-A2B1-2A8C3633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15E6-9F4A-403D-8599-C906C0C45D58}" type="slidenum">
              <a:rPr lang="sv-SE" altLang="en-US" smtClean="0"/>
              <a:pPr/>
              <a:t>4</a:t>
            </a:fld>
            <a:endParaRPr lang="sv-SE" alt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6B591E9-AD88-4EC4-84E0-493C44997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5882407"/>
            <a:ext cx="8642350" cy="863500"/>
          </a:xfrm>
        </p:spPr>
        <p:txBody>
          <a:bodyPr/>
          <a:lstStyle/>
          <a:p>
            <a:r>
              <a:rPr lang="en-US" dirty="0"/>
              <a:t>All sensors and internal devises looks good.</a:t>
            </a:r>
          </a:p>
          <a:p>
            <a:r>
              <a:rPr lang="en-US" dirty="0"/>
              <a:t>No shorts to the ground.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98F29-A8D6-4380-B163-A37B71CA8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32" y="980728"/>
            <a:ext cx="4312107" cy="3240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99E7E1-9A84-47C7-A86D-A9753804D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969" y="982543"/>
            <a:ext cx="4312107" cy="3240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F74C7F-B299-4924-85AC-4221412F189D}"/>
              </a:ext>
            </a:extLst>
          </p:cNvPr>
          <p:cNvSpPr txBox="1"/>
          <p:nvPr/>
        </p:nvSpPr>
        <p:spPr>
          <a:xfrm>
            <a:off x="1763688" y="4277245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CavIN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C8A9A7-3C6E-4A82-8017-B7F0471C655E}"/>
              </a:ext>
            </a:extLst>
          </p:cNvPr>
          <p:cNvSpPr txBox="1"/>
          <p:nvPr/>
        </p:nvSpPr>
        <p:spPr>
          <a:xfrm>
            <a:off x="5998048" y="4277245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CavOUT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85AA5-3B52-4672-A022-1866E93D20BD}"/>
              </a:ext>
            </a:extLst>
          </p:cNvPr>
          <p:cNvSpPr txBox="1"/>
          <p:nvPr/>
        </p:nvSpPr>
        <p:spPr>
          <a:xfrm>
            <a:off x="1090057" y="4743394"/>
            <a:ext cx="2528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fc = 351.574 MHz</a:t>
            </a:r>
          </a:p>
          <a:p>
            <a:pPr algn="ctr"/>
            <a:r>
              <a:rPr lang="en-US" sz="1600" dirty="0"/>
              <a:t>BW = 39.67 kHz</a:t>
            </a:r>
          </a:p>
          <a:p>
            <a:pPr algn="ctr"/>
            <a:r>
              <a:rPr lang="en-US" sz="1600" dirty="0"/>
              <a:t>S</a:t>
            </a:r>
            <a:r>
              <a:rPr lang="en-US" sz="1050" dirty="0"/>
              <a:t>12/21</a:t>
            </a:r>
            <a:r>
              <a:rPr lang="en-US" sz="1600" dirty="0"/>
              <a:t> = -83.8 / -83.7 dBm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5C7545-8E4C-435D-BA23-188DC250BD0C}"/>
              </a:ext>
            </a:extLst>
          </p:cNvPr>
          <p:cNvSpPr txBox="1"/>
          <p:nvPr/>
        </p:nvSpPr>
        <p:spPr>
          <a:xfrm>
            <a:off x="5499708" y="4743394"/>
            <a:ext cx="2528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fc = 351.559 MHz</a:t>
            </a:r>
          </a:p>
          <a:p>
            <a:pPr algn="ctr"/>
            <a:r>
              <a:rPr lang="en-US" sz="1600" dirty="0"/>
              <a:t>BW = 38.987 kHz</a:t>
            </a:r>
          </a:p>
          <a:p>
            <a:pPr algn="ctr"/>
            <a:r>
              <a:rPr lang="en-US" sz="1600" dirty="0"/>
              <a:t>S</a:t>
            </a:r>
            <a:r>
              <a:rPr lang="en-US" sz="1100" dirty="0"/>
              <a:t>12/21</a:t>
            </a:r>
            <a:r>
              <a:rPr lang="en-US" sz="1600" dirty="0"/>
              <a:t> = -83.4 / -83.4 dBm</a:t>
            </a:r>
          </a:p>
        </p:txBody>
      </p:sp>
    </p:spTree>
    <p:extLst>
      <p:ext uri="{BB962C8B-B14F-4D97-AF65-F5344CB8AC3E}">
        <p14:creationId xmlns:p14="http://schemas.microsoft.com/office/powerpoint/2010/main" val="1708303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80AB7-AF6B-4BE8-992C-9DF4CF7A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CM10 2</a:t>
            </a:r>
            <a:r>
              <a:rPr lang="en-US" baseline="30000" dirty="0"/>
              <a:t>nd </a:t>
            </a:r>
            <a:r>
              <a:rPr lang="en-US" dirty="0"/>
              <a:t> 4K cooldown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87945-4AE9-474B-A2B1-2A8C3633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15E6-9F4A-403D-8599-C906C0C45D58}" type="slidenum">
              <a:rPr lang="sv-SE" altLang="en-US" smtClean="0"/>
              <a:pPr/>
              <a:t>5</a:t>
            </a:fld>
            <a:endParaRPr lang="sv-SE" alt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6B591E9-AD88-4EC4-84E0-493C44997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4683388"/>
            <a:ext cx="4896544" cy="2007794"/>
          </a:xfrm>
        </p:spPr>
        <p:txBody>
          <a:bodyPr/>
          <a:lstStyle/>
          <a:p>
            <a:r>
              <a:rPr lang="en-US" sz="1800" dirty="0"/>
              <a:t>Spend weekend for N2 precooling.</a:t>
            </a:r>
          </a:p>
          <a:p>
            <a:r>
              <a:rPr lang="en-US" sz="1800" dirty="0"/>
              <a:t>Start He cooldown with limitation of filling rate to fill up </a:t>
            </a:r>
            <a:r>
              <a:rPr lang="en-US" sz="1800" dirty="0" err="1"/>
              <a:t>LHe</a:t>
            </a:r>
            <a:r>
              <a:rPr lang="en-US" sz="1800" dirty="0"/>
              <a:t> Dewar.</a:t>
            </a:r>
          </a:p>
          <a:p>
            <a:r>
              <a:rPr lang="sv-SE" sz="1800" dirty="0"/>
              <a:t>T</a:t>
            </a:r>
            <a:r>
              <a:rPr lang="en-US" sz="1800" dirty="0"/>
              <a:t>o avoid fluctuation of He gas flow -&gt; LT01 setpoint = 38 cm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B3DC08-7766-48C7-9426-4F34AEEE0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712"/>
            <a:ext cx="9144000" cy="3364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4F8367-AA52-493F-A7A3-8BC8EFED59AD}"/>
              </a:ext>
            </a:extLst>
          </p:cNvPr>
          <p:cNvSpPr txBox="1"/>
          <p:nvPr/>
        </p:nvSpPr>
        <p:spPr>
          <a:xfrm>
            <a:off x="2915816" y="1133948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N2 precooling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29957B-8973-46CE-A173-6BB98A52EB14}"/>
              </a:ext>
            </a:extLst>
          </p:cNvPr>
          <p:cNvSpPr txBox="1"/>
          <p:nvPr/>
        </p:nvSpPr>
        <p:spPr>
          <a:xfrm>
            <a:off x="6516216" y="1180115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He cooling with flow limitation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3C7CCAF-8D76-4018-8594-4100F13EE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358" y="4221087"/>
            <a:ext cx="4256641" cy="264292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B4241AE-CC56-44CD-93B0-867F00AEEE53}"/>
              </a:ext>
            </a:extLst>
          </p:cNvPr>
          <p:cNvSpPr/>
          <p:nvPr/>
        </p:nvSpPr>
        <p:spPr>
          <a:xfrm>
            <a:off x="6302630" y="4269251"/>
            <a:ext cx="1968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err="1"/>
              <a:t>CavIN</a:t>
            </a:r>
            <a:r>
              <a:rPr lang="fr-FR" sz="1100" dirty="0"/>
              <a:t>:     352,138400 MHz</a:t>
            </a:r>
          </a:p>
          <a:p>
            <a:r>
              <a:rPr lang="fr-FR" sz="1100" dirty="0" err="1"/>
              <a:t>CavOUT</a:t>
            </a:r>
            <a:r>
              <a:rPr lang="fr-FR" sz="1100" dirty="0"/>
              <a:t>: 352,114500 MHz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36595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80AB7-AF6B-4BE8-992C-9DF4CF7A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CM10 2</a:t>
            </a:r>
            <a:r>
              <a:rPr lang="en-US" baseline="30000" dirty="0"/>
              <a:t>nd </a:t>
            </a:r>
            <a:r>
              <a:rPr lang="en-US" dirty="0"/>
              <a:t> 2K pumping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87945-4AE9-474B-A2B1-2A8C3633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15E6-9F4A-403D-8599-C906C0C45D58}" type="slidenum">
              <a:rPr lang="sv-SE" altLang="en-US" smtClean="0"/>
              <a:pPr/>
              <a:t>6</a:t>
            </a:fld>
            <a:endParaRPr lang="sv-SE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8357A4-EF01-474F-B697-377DEA4BE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1"/>
          <a:stretch/>
        </p:blipFill>
        <p:spPr>
          <a:xfrm>
            <a:off x="406794" y="882298"/>
            <a:ext cx="8017982" cy="4396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F465EC-AC7F-4FA5-91B2-C0DA569F4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79"/>
          <a:stretch/>
        </p:blipFill>
        <p:spPr>
          <a:xfrm>
            <a:off x="272168" y="5279136"/>
            <a:ext cx="4511641" cy="1462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0D7B61-DF28-445A-9E81-F88CDC9E84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732"/>
          <a:stretch/>
        </p:blipFill>
        <p:spPr>
          <a:xfrm>
            <a:off x="4283968" y="5301208"/>
            <a:ext cx="4219151" cy="13122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4856F8-183C-4019-B45C-33E3FE133815}"/>
              </a:ext>
            </a:extLst>
          </p:cNvPr>
          <p:cNvSpPr/>
          <p:nvPr/>
        </p:nvSpPr>
        <p:spPr>
          <a:xfrm>
            <a:off x="4437187" y="3198168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565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80AB7-AF6B-4BE8-992C-9DF4CF7A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CM10 2</a:t>
            </a:r>
            <a:r>
              <a:rPr lang="en-US" baseline="30000" dirty="0"/>
              <a:t>nd </a:t>
            </a:r>
            <a:r>
              <a:rPr lang="en-US" dirty="0"/>
              <a:t> f vs 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87945-4AE9-474B-A2B1-2A8C3633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15E6-9F4A-403D-8599-C906C0C45D58}" type="slidenum">
              <a:rPr lang="sv-SE" altLang="en-US" smtClean="0"/>
              <a:pPr/>
              <a:t>7</a:t>
            </a:fld>
            <a:endParaRPr lang="sv-SE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306D63-37E0-4730-8393-2787288C5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78152"/>
            <a:ext cx="4201535" cy="28803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7F3E18-B8F4-4307-B2ED-9F6767332BEB}"/>
              </a:ext>
            </a:extLst>
          </p:cNvPr>
          <p:cNvSpPr/>
          <p:nvPr/>
        </p:nvSpPr>
        <p:spPr>
          <a:xfrm>
            <a:off x="971600" y="5085184"/>
            <a:ext cx="2375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13,193 Hz/mbar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745781-9E79-4DBE-8C46-F4E4A0ED6C7D}"/>
              </a:ext>
            </a:extLst>
          </p:cNvPr>
          <p:cNvSpPr txBox="1"/>
          <p:nvPr/>
        </p:nvSpPr>
        <p:spPr>
          <a:xfrm>
            <a:off x="1763688" y="4277245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CavIN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C5B141-75F4-4D7A-B56B-1DDCCEF57A07}"/>
              </a:ext>
            </a:extLst>
          </p:cNvPr>
          <p:cNvSpPr txBox="1"/>
          <p:nvPr/>
        </p:nvSpPr>
        <p:spPr>
          <a:xfrm>
            <a:off x="5998048" y="4277245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CavOUT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D4A0D9-B67B-4B85-8FF7-6E045EAA1A8E}"/>
              </a:ext>
            </a:extLst>
          </p:cNvPr>
          <p:cNvSpPr/>
          <p:nvPr/>
        </p:nvSpPr>
        <p:spPr>
          <a:xfrm>
            <a:off x="5501117" y="5085183"/>
            <a:ext cx="2375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16,250 Hz/mbar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621DB4-1C4F-4A23-B2C9-2C8A4D331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256" y="1372843"/>
            <a:ext cx="419787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0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80AB7-AF6B-4BE8-992C-9DF4CF7A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CM10 2</a:t>
            </a:r>
            <a:r>
              <a:rPr lang="en-US" baseline="30000" dirty="0"/>
              <a:t>nd </a:t>
            </a:r>
            <a:r>
              <a:rPr lang="en-US" dirty="0"/>
              <a:t> Cavities at 2K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87945-4AE9-474B-A2B1-2A8C3633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15E6-9F4A-403D-8599-C906C0C45D58}" type="slidenum">
              <a:rPr lang="sv-SE" altLang="en-US" smtClean="0"/>
              <a:pPr/>
              <a:t>8</a:t>
            </a:fld>
            <a:endParaRPr lang="sv-SE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911EB-D4F0-4B50-BDDC-9AA3DD3A2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936557"/>
            <a:ext cx="7677150" cy="57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90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80AB7-AF6B-4BE8-992C-9DF4CF7AF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52400"/>
            <a:ext cx="7677150" cy="504825"/>
          </a:xfrm>
        </p:spPr>
        <p:txBody>
          <a:bodyPr/>
          <a:lstStyle/>
          <a:p>
            <a:r>
              <a:rPr lang="en-US" sz="2400" dirty="0"/>
              <a:t>CM10 2</a:t>
            </a:r>
            <a:r>
              <a:rPr lang="en-US" sz="2400" baseline="30000" dirty="0"/>
              <a:t>nd </a:t>
            </a:r>
            <a:r>
              <a:rPr lang="en-US" sz="2400" dirty="0"/>
              <a:t> Cavities temperatures at 2K and 4K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87945-4AE9-474B-A2B1-2A8C3633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15E6-9F4A-403D-8599-C906C0C45D58}" type="slidenum">
              <a:rPr lang="sv-SE" altLang="en-US" smtClean="0"/>
              <a:pPr/>
              <a:t>9</a:t>
            </a:fld>
            <a:endParaRPr lang="sv-SE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B571CB-4F78-4ACA-9DC2-609A93D4D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97" y="916275"/>
            <a:ext cx="7832605" cy="594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67601"/>
      </p:ext>
    </p:extLst>
  </p:cSld>
  <p:clrMapOvr>
    <a:masterClrMapping/>
  </p:clrMapOvr>
</p:sld>
</file>

<file path=ppt/theme/theme1.xml><?xml version="1.0" encoding="utf-8"?>
<a:theme xmlns:a="http://schemas.openxmlformats.org/drawingml/2006/main" name="FREIA Presentation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EE6B9B95-86CE-42A4-9044-602A11D54756}" vid="{2526F895-7F7C-4B6D-8E49-25D9BCAD7E3E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FREIA presentation</Template>
  <TotalTime>31985</TotalTime>
  <Words>201</Words>
  <Application>Microsoft Office PowerPoint</Application>
  <PresentationFormat>On-screen Show (4:3)</PresentationFormat>
  <Paragraphs>49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MS PGothic</vt:lpstr>
      <vt:lpstr>Arial</vt:lpstr>
      <vt:lpstr>FREIA Presentation</vt:lpstr>
      <vt:lpstr>ESS weekly meeting (2022 W43)</vt:lpstr>
      <vt:lpstr>CM10_2: General planning update</vt:lpstr>
      <vt:lpstr>CM09 2nd  Arrive to FREIA</vt:lpstr>
      <vt:lpstr>CM09 2nd  Reception test</vt:lpstr>
      <vt:lpstr>CM10 2nd  4K cooldown</vt:lpstr>
      <vt:lpstr>CM10 2nd  2K pumping</vt:lpstr>
      <vt:lpstr>CM10 2nd  f vs P</vt:lpstr>
      <vt:lpstr>CM10 2nd  Cavities at 2K</vt:lpstr>
      <vt:lpstr>CM10 2nd  Cavities temperatures at 2K and 4K</vt:lpstr>
      <vt:lpstr>DB sect. A communication problem</vt:lpstr>
      <vt:lpstr>CM10, CM09, CM13 Planning</vt:lpstr>
    </vt:vector>
  </TitlesOfParts>
  <Company>Uppsala Uni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Akira Miyazaki</dc:creator>
  <cp:lastModifiedBy>Mykhailo Zhovner</cp:lastModifiedBy>
  <cp:revision>1673</cp:revision>
  <cp:lastPrinted>2008-11-17T14:20:44Z</cp:lastPrinted>
  <dcterms:created xsi:type="dcterms:W3CDTF">2021-04-24T06:02:39Z</dcterms:created>
  <dcterms:modified xsi:type="dcterms:W3CDTF">2022-10-27T14:56:41Z</dcterms:modified>
</cp:coreProperties>
</file>