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39" r:id="rId3"/>
    <p:sldId id="340" r:id="rId4"/>
    <p:sldId id="349" r:id="rId5"/>
    <p:sldId id="341" r:id="rId6"/>
    <p:sldId id="351" r:id="rId7"/>
    <p:sldId id="350" r:id="rId8"/>
    <p:sldId id="348" r:id="rId9"/>
    <p:sldId id="352" r:id="rId10"/>
    <p:sldId id="353" r:id="rId11"/>
    <p:sldId id="354" r:id="rId12"/>
    <p:sldId id="355" r:id="rId13"/>
    <p:sldId id="356" r:id="rId14"/>
    <p:sldId id="357" r:id="rId15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khailo Zhovner" initials="MZ" lastIdx="0" clrIdx="0">
    <p:extLst>
      <p:ext uri="{19B8F6BF-5375-455C-9EA6-DF929625EA0E}">
        <p15:presenceInfo xmlns:p15="http://schemas.microsoft.com/office/powerpoint/2012/main" userId="S-1-5-21-1774431583-4023024350-2099909138-857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FF"/>
    <a:srgbClr val="FF0000"/>
    <a:srgbClr val="0000FF"/>
    <a:srgbClr val="FF00FF"/>
    <a:srgbClr val="FF9900"/>
    <a:srgbClr val="107AC0"/>
    <a:srgbClr val="FFFF00"/>
    <a:srgbClr val="61AAD2"/>
    <a:srgbClr val="7E527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95878" autoAdjust="0"/>
  </p:normalViewPr>
  <p:slideViewPr>
    <p:cSldViewPr>
      <p:cViewPr varScale="1">
        <p:scale>
          <a:sx n="152" d="100"/>
          <a:sy n="152" d="100"/>
        </p:scale>
        <p:origin x="18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1E89756A-6A5D-4DF2-A66B-CB5306FD46F4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328D3F0-C4E6-4079-BC0C-BE0FDC857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6672C54-7340-4648-835C-EE958B04B397}" type="slidenum">
              <a:rPr lang="sv-SE" altLang="en-US"/>
              <a:pPr/>
              <a:t>‹#›</a:t>
            </a:fld>
            <a:endParaRPr lang="sv-S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FAED8C-A5D4-4BDA-BC09-E37BC3567CBC}" type="slidenum">
              <a:rPr lang="sv-SE" altLang="en-US"/>
              <a:pPr>
                <a:spcBef>
                  <a:spcPct val="0"/>
                </a:spcBef>
              </a:pPr>
              <a:t>1</a:t>
            </a:fld>
            <a:endParaRPr lang="sv-SE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" name="Picture 13" descr="FREI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1"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120775" cy="2682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0F7EA3-640F-4D6D-A7A1-21AECB8B62C6}" type="datetime1">
              <a:rPr lang="ja-JP" altLang="en-US" smtClean="0"/>
              <a:t>2023/5/4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453188"/>
            <a:ext cx="6800850" cy="268287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/>
            </a:lvl1pPr>
          </a:lstStyle>
          <a:p>
            <a:fld id="{6A47EA55-C1C4-4C3F-9B21-4BAAFC4FB9C2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51566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463C-F6F7-4CFC-B0E7-057FD5FF762F}" type="datetime1">
              <a:rPr lang="ja-JP" altLang="en-US" smtClean="0"/>
              <a:t>2023/5/4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115E6-9F4A-403D-8599-C906C0C45D58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53393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EBB75-657D-4547-ACA3-911E6B5DADA6}" type="datetime1">
              <a:rPr lang="ja-JP" altLang="en-US" smtClean="0"/>
              <a:t>2023/5/4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19D92-ABB5-41CB-B64D-2D025C1B0AFC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90811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52AAB-9932-471D-AC56-B0D7ED04F848}" type="datetime1">
              <a:rPr lang="ja-JP" altLang="en-US" smtClean="0"/>
              <a:t>2023/5/4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A2459-8FE9-4122-B97E-95F84E8E14AE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22484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45074-5236-4934-A5FF-C67F7AD6CBC7}" type="datetime1">
              <a:rPr lang="ja-JP" altLang="en-US" smtClean="0"/>
              <a:t>2023/5/4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380E8-E140-4F38-9124-D7DF35BB3D02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8228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B8CBE-2EE2-485D-B478-36A8E778C8C8}" type="datetime1">
              <a:rPr lang="ja-JP" altLang="en-US" smtClean="0"/>
              <a:t>2023/5/4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4CBCC-3CE0-4DEC-9071-6A32C75071F2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83919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FB2B-587A-48EA-B9C7-8F1CB9CFC871}" type="datetime1">
              <a:rPr lang="ja-JP" altLang="en-US" smtClean="0"/>
              <a:t>2023/5/4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6E545-9B27-487A-8E22-BB530377193D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62426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0810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B6F6842-BB3B-434B-8947-CD787B1F5C9C}" type="datetime1">
              <a:rPr lang="ja-JP" altLang="en-US" smtClean="0"/>
              <a:t>2023/5/4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453188"/>
            <a:ext cx="6911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720B9AA-C7A0-4A82-8D64-B4781376EB13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34" name="Picture 10" descr="FREIA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1" fontAlgn="base" hangingPunct="1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82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628650" indent="-1841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896938" indent="-268288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073150" indent="-176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freia.physics.uu.se/FREIAelog/show.jsp?dir=/2022/33/17.08&amp;pos=2022-08-17T10:58:20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eia.physics.uu.se/FREIAelog/show.jsp?dir=/2022/33/17.08&amp;pos=2022-08-17T10:58:20" TargetMode="External"/><Relationship Id="rId2" Type="http://schemas.openxmlformats.org/officeDocument/2006/relationships/hyperlink" Target="http://freia.physics.uu.se/FREIAelog/show.jsp?dir=/2022/33/18.08&amp;pos=2022-08-18T09:33:3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2592387"/>
          </a:xfrm>
        </p:spPr>
        <p:txBody>
          <a:bodyPr anchorCtr="0"/>
          <a:lstStyle/>
          <a:p>
            <a:pPr algn="ctr"/>
            <a:r>
              <a:rPr lang="en-US" altLang="en-US" dirty="0"/>
              <a:t>ESS weekly meeting (2023 W18)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725144"/>
            <a:ext cx="6400800" cy="1728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FF"/>
                </a:solidFill>
              </a:rPr>
              <a:t>M. Zhovner et 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230B0B-D41F-475F-B03D-715EFD735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83755"/>
            <a:ext cx="8052668" cy="5254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planning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10</a:t>
            </a:fld>
            <a:endParaRPr lang="sv-SE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6C02C-7D09-49FB-8FA9-9816710F7EFC}"/>
              </a:ext>
            </a:extLst>
          </p:cNvPr>
          <p:cNvSpPr txBox="1"/>
          <p:nvPr/>
        </p:nvSpPr>
        <p:spPr>
          <a:xfrm>
            <a:off x="4769445" y="1914124"/>
            <a:ext cx="1026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We are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4570B-E829-4E97-B9F7-728F39576956}"/>
              </a:ext>
            </a:extLst>
          </p:cNvPr>
          <p:cNvSpPr/>
          <p:nvPr/>
        </p:nvSpPr>
        <p:spPr bwMode="auto">
          <a:xfrm>
            <a:off x="4728429" y="2173486"/>
            <a:ext cx="1067707" cy="63617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AD7AF-02A0-40EC-BF76-95E9D5EDE96F}"/>
              </a:ext>
            </a:extLst>
          </p:cNvPr>
          <p:cNvSpPr txBox="1"/>
          <p:nvPr/>
        </p:nvSpPr>
        <p:spPr>
          <a:xfrm>
            <a:off x="191220" y="6083856"/>
            <a:ext cx="58336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MP conditioning is planned to May 9th</a:t>
            </a:r>
            <a:r>
              <a:rPr lang="sv-SE" sz="1400" dirty="0"/>
              <a:t>. Cecilia </a:t>
            </a:r>
            <a:r>
              <a:rPr lang="sv-SE" sz="1400" dirty="0" err="1"/>
              <a:t>will</a:t>
            </a:r>
            <a:r>
              <a:rPr lang="sv-SE" sz="1400" dirty="0"/>
              <a:t> </a:t>
            </a:r>
            <a:r>
              <a:rPr lang="sv-SE" sz="1400" dirty="0" err="1"/>
              <a:t>join</a:t>
            </a:r>
            <a:r>
              <a:rPr lang="sv-SE" sz="1400" dirty="0"/>
              <a:t> it.</a:t>
            </a:r>
            <a:endParaRPr lang="en-US" sz="1400" dirty="0"/>
          </a:p>
          <a:p>
            <a:r>
              <a:rPr lang="en-US" sz="1400" dirty="0"/>
              <a:t>Akira will be in Uppsala from May 2</a:t>
            </a:r>
            <a:r>
              <a:rPr lang="en-US" sz="1400" baseline="30000" dirty="0"/>
              <a:t>nd </a:t>
            </a:r>
            <a:r>
              <a:rPr lang="en-US" sz="1400" dirty="0"/>
              <a:t>to May 10</a:t>
            </a:r>
            <a:r>
              <a:rPr lang="en-US" sz="1400" baseline="30000" dirty="0"/>
              <a:t>th</a:t>
            </a:r>
          </a:p>
          <a:p>
            <a:r>
              <a:rPr lang="en-US" sz="1400" dirty="0"/>
              <a:t>The cryogenic time plan to be extended to W20 for Nuno, but it is short.</a:t>
            </a:r>
          </a:p>
        </p:txBody>
      </p:sp>
    </p:spTree>
    <p:extLst>
      <p:ext uri="{BB962C8B-B14F-4D97-AF65-F5344CB8AC3E}">
        <p14:creationId xmlns:p14="http://schemas.microsoft.com/office/powerpoint/2010/main" val="403570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591" y="188640"/>
            <a:ext cx="7677150" cy="504825"/>
          </a:xfrm>
        </p:spPr>
        <p:txBody>
          <a:bodyPr/>
          <a:lstStyle/>
          <a:p>
            <a:r>
              <a:rPr lang="en-US" dirty="0"/>
              <a:t>CM11: Bad-looking </a:t>
            </a:r>
            <a:r>
              <a:rPr lang="en-US" dirty="0" err="1"/>
              <a:t>CavIN</a:t>
            </a:r>
            <a:r>
              <a:rPr lang="en-US" dirty="0"/>
              <a:t> coupler flange.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11</a:t>
            </a:fld>
            <a:endParaRPr lang="sv-SE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643874-63E3-48F7-A955-DA81CCA279C1}"/>
              </a:ext>
            </a:extLst>
          </p:cNvPr>
          <p:cNvSpPr/>
          <p:nvPr/>
        </p:nvSpPr>
        <p:spPr>
          <a:xfrm>
            <a:off x="359531" y="908720"/>
            <a:ext cx="85336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</a:rPr>
              <a:t>IFJ is performing the mechanical inspection of CM11.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</a:rPr>
              <a:t>The coupler flange of CAVIN is in really bad conditions and there is a substantial deviation in the position of the coupler He outlet pipe.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</a:rPr>
              <a:t>We will raise an NCR, but share the images. Please comment if you see problems on proceeding.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</a:rPr>
              <a:t>It’s not clear if it is a mechanical damage (more likely though) or RF erosion.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</a:rPr>
              <a:t>Anything abnormal during processing or operation beside what is in the brief report?</a:t>
            </a:r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965F09C5-29D5-451A-9136-651847E4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3" y="275078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2">
            <a:extLst>
              <a:ext uri="{FF2B5EF4-FFF2-40B4-BE49-F238E27FC236}">
                <a16:creationId xmlns:a16="http://schemas.microsoft.com/office/drawing/2014/main" id="{6F9DF229-029B-4970-80DD-6C7EB2C9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35" y="275078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 descr="image003">
            <a:extLst>
              <a:ext uri="{FF2B5EF4-FFF2-40B4-BE49-F238E27FC236}">
                <a16:creationId xmlns:a16="http://schemas.microsoft.com/office/drawing/2014/main" id="{36F58CC4-706A-4AC2-9DEB-F2C3CA943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3372" y="31900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12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591" y="188640"/>
            <a:ext cx="7677150" cy="504825"/>
          </a:xfrm>
        </p:spPr>
        <p:txBody>
          <a:bodyPr/>
          <a:lstStyle/>
          <a:p>
            <a:r>
              <a:rPr lang="en-US" dirty="0"/>
              <a:t>CM11: Bad-looking </a:t>
            </a:r>
            <a:r>
              <a:rPr lang="en-US" dirty="0" err="1"/>
              <a:t>CavIN</a:t>
            </a:r>
            <a:r>
              <a:rPr lang="en-US" dirty="0"/>
              <a:t> coupler flange.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12</a:t>
            </a:fld>
            <a:endParaRPr lang="sv-SE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16F0F-8938-4204-9385-9625A7AD9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209"/>
            <a:ext cx="9144000" cy="335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7F7CF-73DA-4FB1-A235-B8E901C41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9144000" cy="40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8D39D8-239B-432C-B65E-55410B6F737F}"/>
              </a:ext>
            </a:extLst>
          </p:cNvPr>
          <p:cNvSpPr txBox="1"/>
          <p:nvPr/>
        </p:nvSpPr>
        <p:spPr>
          <a:xfrm>
            <a:off x="35496" y="1682118"/>
            <a:ext cx="9108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dirty="0"/>
              <a:t>Went to standby 2022.06.10 due to </a:t>
            </a:r>
            <a:r>
              <a:rPr lang="en-US" sz="1400" dirty="0" err="1"/>
              <a:t>dewar</a:t>
            </a:r>
            <a:r>
              <a:rPr lang="en-US" sz="1400" dirty="0"/>
              <a:t> level low. Restarted cooling 2022.06.13. Warmed up fully because wanted to avoid Q-disease </a:t>
            </a:r>
          </a:p>
          <a:p>
            <a:r>
              <a:rPr lang="en-US" sz="1400" dirty="0"/>
              <a:t>3.      Power cut 2022.08.22. Lost He to air. Went to standby mode. 2022.08.24 back to cooling and 2K operation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B6513-CA6C-4C51-B817-89F0EEF45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262" b="56575"/>
          <a:stretch/>
        </p:blipFill>
        <p:spPr>
          <a:xfrm>
            <a:off x="35496" y="2588632"/>
            <a:ext cx="2627784" cy="2524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FD4AD-4BEE-4A30-A3E5-84DF829409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125"/>
          <a:stretch/>
        </p:blipFill>
        <p:spPr>
          <a:xfrm>
            <a:off x="35496" y="2847740"/>
            <a:ext cx="5292080" cy="581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764A82-7B09-4C56-AB0A-403D6DC7F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2588632"/>
            <a:ext cx="2643758" cy="3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1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591" y="188640"/>
            <a:ext cx="7677150" cy="504825"/>
          </a:xfrm>
        </p:spPr>
        <p:txBody>
          <a:bodyPr/>
          <a:lstStyle/>
          <a:p>
            <a:r>
              <a:rPr lang="en-US" dirty="0"/>
              <a:t>CM11: Bad-looking </a:t>
            </a:r>
            <a:r>
              <a:rPr lang="en-US" dirty="0" err="1"/>
              <a:t>CavIN</a:t>
            </a:r>
            <a:r>
              <a:rPr lang="en-US" dirty="0"/>
              <a:t> coupler flange.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13</a:t>
            </a:fld>
            <a:endParaRPr lang="sv-SE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C63E2-11E4-414E-B0AD-BED2B6DF35C0}"/>
              </a:ext>
            </a:extLst>
          </p:cNvPr>
          <p:cNvSpPr txBox="1"/>
          <p:nvPr/>
        </p:nvSpPr>
        <p:spPr>
          <a:xfrm>
            <a:off x="251520" y="1052736"/>
            <a:ext cx="7313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5A5A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2022-08-17</a:t>
            </a:r>
            <a:r>
              <a:rPr lang="en-US" sz="1600" dirty="0"/>
              <a:t>  CM11: Condensed water found on CAV IN ceramic window flange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479474B-3FF8-4C47-8AF1-61D4919D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82" y="1419835"/>
            <a:ext cx="25795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EH12 is set to 154 W (24.46 V and 6.32 A)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EH22 is set to 116 W (21.94 V and 5.30 A)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8DF808-73EF-44FC-853F-30958A58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494355"/>
            <a:ext cx="2579526" cy="19346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0E4B31-0DBD-4574-8402-3A7C02B2629C}"/>
              </a:ext>
            </a:extLst>
          </p:cNvPr>
          <p:cNvSpPr txBox="1"/>
          <p:nvPr/>
        </p:nvSpPr>
        <p:spPr>
          <a:xfrm>
            <a:off x="251520" y="3563192"/>
            <a:ext cx="352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A5A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2022-08-17</a:t>
            </a:r>
            <a:r>
              <a:rPr lang="en-US" sz="1600" dirty="0"/>
              <a:t>  CM11: No water found inside the waveguides or on the ceramic window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CE6F05-EB8D-42AB-9C5E-E01E8D02E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456157"/>
            <a:ext cx="2880320" cy="21602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E2A1BE4-C164-4561-8143-BE8D5347187F}"/>
              </a:ext>
            </a:extLst>
          </p:cNvPr>
          <p:cNvSpPr/>
          <p:nvPr/>
        </p:nvSpPr>
        <p:spPr>
          <a:xfrm>
            <a:off x="286576" y="1819945"/>
            <a:ext cx="3709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We will keep CAVIN non-powered by the evening and will check the condensation again.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8D3BF3-D6C6-47A1-AA5F-3583DFAEC5F7}"/>
              </a:ext>
            </a:extLst>
          </p:cNvPr>
          <p:cNvSpPr txBox="1"/>
          <p:nvPr/>
        </p:nvSpPr>
        <p:spPr>
          <a:xfrm>
            <a:off x="4139952" y="356319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A5A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2022-08-</a:t>
            </a:r>
            <a:r>
              <a:rPr lang="en-US" sz="1600" dirty="0">
                <a:solidFill>
                  <a:srgbClr val="5A5AFF"/>
                </a:solidFill>
              </a:rPr>
              <a:t>18</a:t>
            </a:r>
            <a:r>
              <a:rPr lang="en-US" sz="1600" dirty="0"/>
              <a:t>  CM11: Try to remove remaining water drops in CAVIN with a heat-gun and compressed air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37637D-E3D7-4A44-AEFB-63ECEB063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4670289"/>
            <a:ext cx="2880320" cy="1920783"/>
          </a:xfrm>
          <a:prstGeom prst="rect">
            <a:avLst/>
          </a:prstGeom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id="{6D8078D4-2581-4AA5-A7B0-6134D61B6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4186662"/>
            <a:ext cx="4896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We will keep CAVIN non-powered by the evening and will check the condensation again.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4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591" y="188640"/>
            <a:ext cx="7677150" cy="504825"/>
          </a:xfrm>
        </p:spPr>
        <p:txBody>
          <a:bodyPr/>
          <a:lstStyle/>
          <a:p>
            <a:r>
              <a:rPr lang="en-US" dirty="0"/>
              <a:t>CM11: Bad-looking </a:t>
            </a:r>
            <a:r>
              <a:rPr lang="en-US" dirty="0" err="1"/>
              <a:t>CavIN</a:t>
            </a:r>
            <a:r>
              <a:rPr lang="en-US" dirty="0"/>
              <a:t> coupler flange.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14</a:t>
            </a:fld>
            <a:endParaRPr lang="sv-SE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C63E2-11E4-414E-B0AD-BED2B6DF35C0}"/>
              </a:ext>
            </a:extLst>
          </p:cNvPr>
          <p:cNvSpPr txBox="1"/>
          <p:nvPr/>
        </p:nvSpPr>
        <p:spPr>
          <a:xfrm>
            <a:off x="251520" y="1052736"/>
            <a:ext cx="7162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5A5A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2022-08-18</a:t>
            </a:r>
            <a:r>
              <a:rPr lang="en-US" sz="1600" dirty="0"/>
              <a:t>  CM11: change CAVIN's coupler flange target temperature by 5C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CB23337-BBDD-4F26-8784-0F886C1B6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84784"/>
            <a:ext cx="57743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We have condensation in CAVIN's flange above the doorknob: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A5AFF"/>
                </a:solidFill>
                <a:effectLst/>
                <a:latin typeface="Arial Unicode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http://freia.physics.uu.se/FREIAelog/show.jsp?dir=/2022/33/17.08&amp;pos=2022-08-17T10:58:20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MZ checked the temperature by an IR sensor and its temperature was 11C while CAVOUT's flange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was 23C.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The CAVIN's pt100 (TT120) shows the same value as CAVOUT (TT220).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We doubt TT120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We changed the regulation temperature of EH12 from 290K &lt; T &lt; 295K to 295K &lt; T &lt; 300K.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The directly measured temperature became 18C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CAFBF-B0C5-4C1B-A6B5-3D7B68ADD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3191309"/>
            <a:ext cx="6920503" cy="35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1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7D4E29-1D58-4DBF-9ED5-3009B1808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398"/>
            <a:ext cx="9144000" cy="3515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planning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2</a:t>
            </a:fld>
            <a:endParaRPr lang="sv-SE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9729" y="34781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We are here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7740352" y="3605974"/>
            <a:ext cx="1" cy="676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92375" y="4830731"/>
            <a:ext cx="8528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CM13 is in Uppsala, warm conditioning done, Cooling down in progress.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CM14 expected delivery time is middle of October 2023.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8" y="2957967"/>
            <a:ext cx="266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Expected CM14 test.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Last information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 bwMode="auto">
          <a:xfrm>
            <a:off x="3347864" y="3847492"/>
            <a:ext cx="79748" cy="373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3CF1A90-07EE-4A15-B74C-3415ABF88812}"/>
              </a:ext>
            </a:extLst>
          </p:cNvPr>
          <p:cNvSpPr/>
          <p:nvPr/>
        </p:nvSpPr>
        <p:spPr bwMode="auto">
          <a:xfrm>
            <a:off x="3347864" y="1377692"/>
            <a:ext cx="159496" cy="1735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AFC0EE-E04F-418B-8B9A-575CAE8555DE}"/>
              </a:ext>
            </a:extLst>
          </p:cNvPr>
          <p:cNvSpPr/>
          <p:nvPr/>
        </p:nvSpPr>
        <p:spPr bwMode="auto">
          <a:xfrm>
            <a:off x="7308304" y="1380938"/>
            <a:ext cx="159496" cy="17352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20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230B0B-D41F-475F-B03D-715EFD735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83755"/>
            <a:ext cx="8052668" cy="5254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planning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3</a:t>
            </a:fld>
            <a:endParaRPr lang="sv-SE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6C02C-7D09-49FB-8FA9-9816710F7EFC}"/>
              </a:ext>
            </a:extLst>
          </p:cNvPr>
          <p:cNvSpPr txBox="1"/>
          <p:nvPr/>
        </p:nvSpPr>
        <p:spPr>
          <a:xfrm>
            <a:off x="4848565" y="1867516"/>
            <a:ext cx="1026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We are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4570B-E829-4E97-B9F7-728F39576956}"/>
              </a:ext>
            </a:extLst>
          </p:cNvPr>
          <p:cNvSpPr/>
          <p:nvPr/>
        </p:nvSpPr>
        <p:spPr bwMode="auto">
          <a:xfrm>
            <a:off x="4716016" y="2204864"/>
            <a:ext cx="1080120" cy="63617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AD7AF-02A0-40EC-BF76-95E9D5EDE96F}"/>
              </a:ext>
            </a:extLst>
          </p:cNvPr>
          <p:cNvSpPr txBox="1"/>
          <p:nvPr/>
        </p:nvSpPr>
        <p:spPr>
          <a:xfrm>
            <a:off x="191220" y="6083856"/>
            <a:ext cx="58336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MP conditioning is planned to May 9th</a:t>
            </a:r>
            <a:r>
              <a:rPr lang="sv-SE" sz="1400" dirty="0"/>
              <a:t>. Cecilia </a:t>
            </a:r>
            <a:r>
              <a:rPr lang="sv-SE" sz="1400" dirty="0" err="1"/>
              <a:t>will</a:t>
            </a:r>
            <a:r>
              <a:rPr lang="sv-SE" sz="1400" dirty="0"/>
              <a:t> </a:t>
            </a:r>
            <a:r>
              <a:rPr lang="sv-SE" sz="1400" dirty="0" err="1"/>
              <a:t>join</a:t>
            </a:r>
            <a:r>
              <a:rPr lang="sv-SE" sz="1400" dirty="0"/>
              <a:t> it.</a:t>
            </a:r>
            <a:endParaRPr lang="en-US" sz="1400" dirty="0"/>
          </a:p>
          <a:p>
            <a:r>
              <a:rPr lang="en-US" sz="1400" dirty="0"/>
              <a:t>Akira will be in Uppsala from May 2</a:t>
            </a:r>
            <a:r>
              <a:rPr lang="en-US" sz="1400" baseline="30000" dirty="0"/>
              <a:t>nd </a:t>
            </a:r>
            <a:r>
              <a:rPr lang="en-US" sz="1400" dirty="0"/>
              <a:t>to May 10</a:t>
            </a:r>
            <a:r>
              <a:rPr lang="en-US" sz="1400" baseline="30000" dirty="0"/>
              <a:t>th</a:t>
            </a:r>
          </a:p>
          <a:p>
            <a:r>
              <a:rPr lang="en-US" sz="1400" dirty="0"/>
              <a:t>The cryogenic time plan to be extended to W20 for Nuno, but it is short.</a:t>
            </a:r>
          </a:p>
        </p:txBody>
      </p:sp>
    </p:spTree>
    <p:extLst>
      <p:ext uri="{BB962C8B-B14F-4D97-AF65-F5344CB8AC3E}">
        <p14:creationId xmlns:p14="http://schemas.microsoft.com/office/powerpoint/2010/main" val="792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22CC-87E5-4253-9CA6-68996136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CM13 family tree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101B05-8E5E-4102-8FE2-7E6EBE4B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4</a:t>
            </a:fld>
            <a:endParaRPr lang="sv-SE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FAAD0-9AE5-4650-B405-B0902C5C8251}"/>
              </a:ext>
            </a:extLst>
          </p:cNvPr>
          <p:cNvSpPr txBox="1"/>
          <p:nvPr/>
        </p:nvSpPr>
        <p:spPr>
          <a:xfrm>
            <a:off x="357328" y="553341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CM13 equipped by cavity string from CM09.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1B64F-8442-414C-9984-9042E33B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5" y="997499"/>
            <a:ext cx="9144000" cy="43548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C4ECBE-4BFA-498E-9465-E1129E001FC3}"/>
              </a:ext>
            </a:extLst>
          </p:cNvPr>
          <p:cNvSpPr/>
          <p:nvPr/>
        </p:nvSpPr>
        <p:spPr bwMode="auto">
          <a:xfrm>
            <a:off x="4355976" y="5190008"/>
            <a:ext cx="3722275" cy="1513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29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22CC-87E5-4253-9CA6-68996136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CM09 Warm conditioning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101B05-8E5E-4102-8FE2-7E6EBE4B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5</a:t>
            </a:fld>
            <a:endParaRPr lang="sv-SE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975155-5967-4E68-AC0A-9D9D851B6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3" y="1484784"/>
            <a:ext cx="3417675" cy="3024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A7E49D-5019-452D-8CA6-B0C3DE2E77CE}"/>
              </a:ext>
            </a:extLst>
          </p:cNvPr>
          <p:cNvSpPr txBox="1"/>
          <p:nvPr/>
        </p:nvSpPr>
        <p:spPr>
          <a:xfrm>
            <a:off x="465600" y="952652"/>
            <a:ext cx="255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CM09: only &lt; 2 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91861-97A5-4DF9-B109-F5D2ED5BC415}"/>
              </a:ext>
            </a:extLst>
          </p:cNvPr>
          <p:cNvSpPr txBox="1"/>
          <p:nvPr/>
        </p:nvSpPr>
        <p:spPr>
          <a:xfrm>
            <a:off x="327695" y="4647270"/>
            <a:ext cx="283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STR-10</a:t>
            </a:r>
          </a:p>
          <a:p>
            <a:r>
              <a:rPr lang="en-US" sz="1200" dirty="0"/>
              <a:t>Coupler-27 (CAVIN)</a:t>
            </a:r>
          </a:p>
          <a:p>
            <a:r>
              <a:rPr lang="en-US" sz="1200" dirty="0"/>
              <a:t>Coupler-28 (CAVOUT)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B7F60A-3293-4FD0-901C-079AE145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94" y="1196752"/>
            <a:ext cx="5629935" cy="42986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C2FC11-DD63-4504-B920-002D825174BC}"/>
              </a:ext>
            </a:extLst>
          </p:cNvPr>
          <p:cNvSpPr txBox="1"/>
          <p:nvPr/>
        </p:nvSpPr>
        <p:spPr>
          <a:xfrm>
            <a:off x="331948" y="5499081"/>
            <a:ext cx="8043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32 </a:t>
            </a:r>
            <a:r>
              <a:rPr lang="en-US" sz="1400" dirty="0" err="1"/>
              <a:t>amu</a:t>
            </a:r>
            <a:r>
              <a:rPr lang="en-US" sz="1400" dirty="0"/>
              <a:t> signal (one candidate is O</a:t>
            </a:r>
            <a:r>
              <a:rPr lang="en-US" sz="1400" baseline="-25000" dirty="0"/>
              <a:t>2</a:t>
            </a:r>
            <a:r>
              <a:rPr lang="en-US" sz="1400" dirty="0"/>
              <a:t>) appeared from the shortest pulse 50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This signal is often observed in longer pulse length (&gt;1 </a:t>
            </a:r>
            <a:r>
              <a:rPr lang="en-US" sz="1400" dirty="0" err="1"/>
              <a:t>ms</a:t>
            </a:r>
            <a:r>
              <a:rPr lang="en-US" sz="1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This signal is anti-correlated to other molecules (H</a:t>
            </a:r>
            <a:r>
              <a:rPr lang="en-US" sz="1400" baseline="-25000" dirty="0"/>
              <a:t>2</a:t>
            </a:r>
            <a:r>
              <a:rPr lang="en-US" sz="1400" dirty="0"/>
              <a:t>, CH</a:t>
            </a:r>
            <a:r>
              <a:rPr lang="en-US" sz="1400" baseline="-25000" dirty="0"/>
              <a:t>4</a:t>
            </a:r>
            <a:r>
              <a:rPr lang="en-US" sz="1400" dirty="0"/>
              <a:t>, 28 </a:t>
            </a:r>
            <a:r>
              <a:rPr lang="en-US" sz="1400" dirty="0" err="1"/>
              <a:t>amu</a:t>
            </a:r>
            <a:r>
              <a:rPr lang="en-US" sz="1400" dirty="0"/>
              <a:t>, CO</a:t>
            </a:r>
            <a:r>
              <a:rPr lang="en-US" sz="1400" baseline="-25000" dirty="0"/>
              <a:t>2</a:t>
            </a:r>
            <a:r>
              <a:rPr lang="en-US" sz="1400" dirty="0"/>
              <a:t>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Any relation to the fast conditioning??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A1AA59-58BA-424C-BE88-34A184022FAF}"/>
              </a:ext>
            </a:extLst>
          </p:cNvPr>
          <p:cNvSpPr/>
          <p:nvPr/>
        </p:nvSpPr>
        <p:spPr>
          <a:xfrm>
            <a:off x="327695" y="65201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A. Miyazaki. ESS weekly meeting (2022 W11)</a:t>
            </a:r>
          </a:p>
        </p:txBody>
      </p:sp>
    </p:spTree>
    <p:extLst>
      <p:ext uri="{BB962C8B-B14F-4D97-AF65-F5344CB8AC3E}">
        <p14:creationId xmlns:p14="http://schemas.microsoft.com/office/powerpoint/2010/main" val="378112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22CC-87E5-4253-9CA6-68996136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CM13 Warm conditioning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101B05-8E5E-4102-8FE2-7E6EBE4B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6</a:t>
            </a:fld>
            <a:endParaRPr lang="sv-SE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DF8F0-B6F9-4CCE-93EB-B5349B17B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6157"/>
            <a:ext cx="9144000" cy="3921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4068CE-24DC-4AD4-8250-27DE09203851}"/>
              </a:ext>
            </a:extLst>
          </p:cNvPr>
          <p:cNvSpPr txBox="1"/>
          <p:nvPr/>
        </p:nvSpPr>
        <p:spPr>
          <a:xfrm>
            <a:off x="1115616" y="3356992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~102h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C6D6B7-C738-4AB0-A065-D1FBE7D34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1" r="9051"/>
          <a:stretch/>
        </p:blipFill>
        <p:spPr>
          <a:xfrm>
            <a:off x="107504" y="895273"/>
            <a:ext cx="4680520" cy="2040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7DF90-8AE0-48A2-B95C-7D39A35501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2" r="7472"/>
          <a:stretch/>
        </p:blipFill>
        <p:spPr>
          <a:xfrm>
            <a:off x="5364088" y="895273"/>
            <a:ext cx="2952328" cy="21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22CC-87E5-4253-9CA6-68996136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CM13 Warm conditioning. RGA.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101B05-8E5E-4102-8FE2-7E6EBE4B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7</a:t>
            </a:fld>
            <a:endParaRPr lang="sv-SE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DF8F0-B6F9-4CCE-93EB-B5349B17B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0" b="32351"/>
          <a:stretch/>
        </p:blipFill>
        <p:spPr>
          <a:xfrm>
            <a:off x="323635" y="916461"/>
            <a:ext cx="8496730" cy="2619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2BE49-0B48-4A26-9A58-DDE8B34B2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r="7932"/>
          <a:stretch/>
        </p:blipFill>
        <p:spPr>
          <a:xfrm>
            <a:off x="0" y="3717032"/>
            <a:ext cx="9135328" cy="28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A87E-39BC-449D-85F2-F07231D3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CM13 4K </a:t>
            </a:r>
            <a:r>
              <a:rPr lang="sv-SE" dirty="0" err="1"/>
              <a:t>cooling</a:t>
            </a:r>
            <a:r>
              <a:rPr lang="sv-SE" dirty="0"/>
              <a:t> down progress 1/2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7E2F9-BFCD-4403-B312-D701E5D1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8</a:t>
            </a:fld>
            <a:endParaRPr lang="sv-SE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B3B1B-16BD-4611-8C58-B0425D2BE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207"/>
            <a:ext cx="9144000" cy="424542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777BFE-2167-4025-892F-2C7AE8224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025398"/>
              </p:ext>
            </p:extLst>
          </p:nvPr>
        </p:nvGraphicFramePr>
        <p:xfrm>
          <a:off x="1763688" y="5378767"/>
          <a:ext cx="5184617" cy="12903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77296406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0280335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252328651"/>
                    </a:ext>
                  </a:extLst>
                </a:gridCol>
                <a:gridCol w="1584217">
                  <a:extLst>
                    <a:ext uri="{9D8B030D-6E8A-4147-A177-3AD203B41FA5}">
                      <a16:colId xmlns:a16="http://schemas.microsoft.com/office/drawing/2014/main" val="1352488337"/>
                    </a:ext>
                  </a:extLst>
                </a:gridCol>
              </a:tblGrid>
              <a:tr h="2215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</a:t>
                      </a:r>
                      <a:r>
                        <a:rPr lang="en-US" sz="1000" baseline="-25000" dirty="0"/>
                        <a:t>c</a:t>
                      </a:r>
                      <a:r>
                        <a:rPr lang="en-US" sz="1000" dirty="0"/>
                        <a:t> [MHz]</a:t>
                      </a:r>
                    </a:p>
                    <a:p>
                      <a:r>
                        <a:rPr lang="en-US" sz="1000" dirty="0"/>
                        <a:t>Reception, “300K”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</a:t>
                      </a:r>
                      <a:r>
                        <a:rPr lang="en-US" sz="1000" baseline="-25000" dirty="0"/>
                        <a:t>c</a:t>
                      </a:r>
                      <a:r>
                        <a:rPr lang="en-US" sz="1000" dirty="0"/>
                        <a:t> [MHz]</a:t>
                      </a:r>
                    </a:p>
                    <a:p>
                      <a:r>
                        <a:rPr lang="en-US" sz="1000" dirty="0"/>
                        <a:t>N2 precooling, ~230K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</a:t>
                      </a:r>
                      <a:r>
                        <a:rPr lang="en-US" sz="1000" baseline="-25000" dirty="0"/>
                        <a:t>c</a:t>
                      </a:r>
                      <a:r>
                        <a:rPr lang="en-US" sz="1000" dirty="0"/>
                        <a:t> [MHz]</a:t>
                      </a:r>
                    </a:p>
                    <a:p>
                      <a:r>
                        <a:rPr lang="en-US" sz="1000" dirty="0"/>
                        <a:t>4K cooling down, ~20K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41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CavIN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351.5790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351.6975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352.1600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0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CavOut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351.5855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351.6975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352.1575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163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0D67D4B-057C-43E3-8D5E-17861F3C7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" t="5846" r="89133" b="78889"/>
          <a:stretch/>
        </p:blipFill>
        <p:spPr>
          <a:xfrm>
            <a:off x="185236" y="1196752"/>
            <a:ext cx="186113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6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617329-F2FA-4D97-B352-227F0CA53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3981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BA87E-39BC-449D-85F2-F07231D3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CM13 4K </a:t>
            </a:r>
            <a:r>
              <a:rPr lang="sv-SE" dirty="0" err="1"/>
              <a:t>cooling</a:t>
            </a:r>
            <a:r>
              <a:rPr lang="sv-SE" dirty="0"/>
              <a:t> down progress 2/2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7E2F9-BFCD-4403-B312-D701E5D1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9</a:t>
            </a:fld>
            <a:endParaRPr lang="sv-SE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367C5-5AF2-47A1-9926-2B9069F27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6"/>
          <a:stretch/>
        </p:blipFill>
        <p:spPr>
          <a:xfrm>
            <a:off x="6020051" y="1124744"/>
            <a:ext cx="2223837" cy="1514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BA7CCF-73BF-4566-92CB-AC24F8744C42}"/>
              </a:ext>
            </a:extLst>
          </p:cNvPr>
          <p:cNvSpPr txBox="1"/>
          <p:nvPr/>
        </p:nvSpPr>
        <p:spPr>
          <a:xfrm>
            <a:off x="179512" y="2276872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2">
                    <a:lumMod val="75000"/>
                  </a:schemeClr>
                </a:solidFill>
              </a:rPr>
              <a:t>LHe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dewier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F4655-9403-4ADA-9BB6-570512AAFE4D}"/>
              </a:ext>
            </a:extLst>
          </p:cNvPr>
          <p:cNvSpPr txBox="1"/>
          <p:nvPr/>
        </p:nvSpPr>
        <p:spPr>
          <a:xfrm>
            <a:off x="3563888" y="1558921"/>
            <a:ext cx="117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7030A0"/>
                </a:solidFill>
              </a:rPr>
              <a:t>LHe</a:t>
            </a:r>
            <a:r>
              <a:rPr lang="en-US" sz="1800" dirty="0">
                <a:solidFill>
                  <a:srgbClr val="7030A0"/>
                </a:solidFill>
              </a:rPr>
              <a:t> level in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28E1A-5C2E-45A3-ACE4-4BFC6360543B}"/>
              </a:ext>
            </a:extLst>
          </p:cNvPr>
          <p:cNvSpPr txBox="1"/>
          <p:nvPr/>
        </p:nvSpPr>
        <p:spPr>
          <a:xfrm>
            <a:off x="4067944" y="3913386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standby mode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79DC51-DCEE-4606-B71D-BD34E8A2BDD8}"/>
              </a:ext>
            </a:extLst>
          </p:cNvPr>
          <p:cNvCxnSpPr>
            <a:cxnSpLocks/>
          </p:cNvCxnSpPr>
          <p:nvPr/>
        </p:nvCxnSpPr>
        <p:spPr bwMode="auto">
          <a:xfrm flipH="1">
            <a:off x="4211960" y="4293096"/>
            <a:ext cx="144016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5E3858-D3F3-448D-8849-CF1F9B30C5A2}"/>
              </a:ext>
            </a:extLst>
          </p:cNvPr>
          <p:cNvSpPr txBox="1"/>
          <p:nvPr/>
        </p:nvSpPr>
        <p:spPr>
          <a:xfrm>
            <a:off x="179512" y="558917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Now </a:t>
            </a:r>
            <a:r>
              <a:rPr lang="en-US" sz="1800" dirty="0" err="1"/>
              <a:t>Cryoplant</a:t>
            </a:r>
            <a:r>
              <a:rPr lang="en-US" sz="1800" dirty="0"/>
              <a:t> back to normal operation. Start filling up </a:t>
            </a:r>
            <a:r>
              <a:rPr lang="en-US" sz="1800" dirty="0" err="1"/>
              <a:t>LHe</a:t>
            </a:r>
            <a:r>
              <a:rPr lang="en-US" sz="1800" dirty="0"/>
              <a:t> dewier.</a:t>
            </a:r>
          </a:p>
        </p:txBody>
      </p:sp>
    </p:spTree>
    <p:extLst>
      <p:ext uri="{BB962C8B-B14F-4D97-AF65-F5344CB8AC3E}">
        <p14:creationId xmlns:p14="http://schemas.microsoft.com/office/powerpoint/2010/main" val="3535629651"/>
      </p:ext>
    </p:extLst>
  </p:cSld>
  <p:clrMapOvr>
    <a:masterClrMapping/>
  </p:clrMapOvr>
</p:sld>
</file>

<file path=ppt/theme/theme1.xml><?xml version="1.0" encoding="utf-8"?>
<a:theme xmlns:a="http://schemas.openxmlformats.org/drawingml/2006/main" name="FREIA Presentation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EE6B9B95-86CE-42A4-9044-602A11D54756}" vid="{2526F895-7F7C-4B6D-8E49-25D9BCAD7E3E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FREIA presentation</Template>
  <TotalTime>37876</TotalTime>
  <Words>708</Words>
  <Application>Microsoft Office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Arial Unicode MS</vt:lpstr>
      <vt:lpstr>Calibri</vt:lpstr>
      <vt:lpstr>FREIA Presentation</vt:lpstr>
      <vt:lpstr>ESS weekly meeting (2023 W18)</vt:lpstr>
      <vt:lpstr>Global planning</vt:lpstr>
      <vt:lpstr>Local planning</vt:lpstr>
      <vt:lpstr>CM13 family tree</vt:lpstr>
      <vt:lpstr>CM09 Warm conditioning</vt:lpstr>
      <vt:lpstr>CM13 Warm conditioning</vt:lpstr>
      <vt:lpstr>CM13 Warm conditioning. RGA.</vt:lpstr>
      <vt:lpstr>CM13 4K cooling down progress 1/2</vt:lpstr>
      <vt:lpstr>CM13 4K cooling down progress 2/2</vt:lpstr>
      <vt:lpstr>Local planning</vt:lpstr>
      <vt:lpstr>CM11: Bad-looking CavIN coupler flange. </vt:lpstr>
      <vt:lpstr>CM11: Bad-looking CavIN coupler flange. </vt:lpstr>
      <vt:lpstr>CM11: Bad-looking CavIN coupler flange. </vt:lpstr>
      <vt:lpstr>CM11: Bad-looking CavIN coupler flange. </vt:lpstr>
    </vt:vector>
  </TitlesOfParts>
  <Company>Uppsala Uni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Akira Miyazaki</dc:creator>
  <cp:lastModifiedBy>Mykhailo Zhovner</cp:lastModifiedBy>
  <cp:revision>1902</cp:revision>
  <cp:lastPrinted>2008-11-17T14:20:44Z</cp:lastPrinted>
  <dcterms:created xsi:type="dcterms:W3CDTF">2021-04-24T06:02:39Z</dcterms:created>
  <dcterms:modified xsi:type="dcterms:W3CDTF">2023-05-04T12:54:38Z</dcterms:modified>
</cp:coreProperties>
</file>