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339" r:id="rId3"/>
    <p:sldId id="340" r:id="rId4"/>
    <p:sldId id="342" r:id="rId5"/>
    <p:sldId id="345" r:id="rId6"/>
    <p:sldId id="346" r:id="rId7"/>
    <p:sldId id="341" r:id="rId8"/>
    <p:sldId id="343" r:id="rId9"/>
    <p:sldId id="347" r:id="rId10"/>
    <p:sldId id="348" r:id="rId11"/>
    <p:sldId id="352" r:id="rId12"/>
    <p:sldId id="349" r:id="rId13"/>
    <p:sldId id="350" r:id="rId14"/>
    <p:sldId id="351" r:id="rId15"/>
    <p:sldId id="344" r:id="rId16"/>
    <p:sldId id="354" r:id="rId17"/>
    <p:sldId id="353" r:id="rId18"/>
    <p:sldId id="355" r:id="rId19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khailo Zhovner" initials="MZ" lastIdx="0" clrIdx="0">
    <p:extLst>
      <p:ext uri="{19B8F6BF-5375-455C-9EA6-DF929625EA0E}">
        <p15:presenceInfo xmlns:p15="http://schemas.microsoft.com/office/powerpoint/2012/main" userId="S-1-5-21-1774431583-4023024350-2099909138-8572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DDBFA"/>
    <a:srgbClr val="0000FF"/>
    <a:srgbClr val="5A5AFF"/>
    <a:srgbClr val="FF0000"/>
    <a:srgbClr val="FF9900"/>
    <a:srgbClr val="107AC0"/>
    <a:srgbClr val="FFFF00"/>
    <a:srgbClr val="61AAD2"/>
    <a:srgbClr val="7E5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9" autoAdjust="0"/>
    <p:restoredTop sz="95878" autoAdjust="0"/>
  </p:normalViewPr>
  <p:slideViewPr>
    <p:cSldViewPr>
      <p:cViewPr varScale="1">
        <p:scale>
          <a:sx n="106" d="100"/>
          <a:sy n="106" d="100"/>
        </p:scale>
        <p:origin x="15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1E89756A-6A5D-4DF2-A66B-CB5306FD46F4}" type="datetime1">
              <a:rPr lang="en-US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328D3F0-C4E6-4079-BC0C-BE0FDC8574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6672C54-7340-4648-835C-EE958B04B397}" type="slidenum">
              <a:rPr lang="sv-SE" altLang="en-US"/>
              <a:pPr/>
              <a:t>‹#›</a:t>
            </a:fld>
            <a:endParaRPr lang="sv-S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5FAED8C-A5D4-4BDA-BC09-E37BC3567CBC}" type="slidenum">
              <a:rPr lang="sv-SE" altLang="en-US"/>
              <a:pPr>
                <a:spcBef>
                  <a:spcPct val="0"/>
                </a:spcBef>
              </a:pPr>
              <a:t>1</a:t>
            </a:fld>
            <a:endParaRPr lang="sv-SE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gråbå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6" name="Picture 13" descr="FREIA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 anchorCtr="1"/>
          <a:lstStyle>
            <a:lvl1pPr>
              <a:defRPr smtClea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06375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453188"/>
            <a:ext cx="1120775" cy="2682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0F7EA3-640F-4D6D-A7A1-21AECB8B62C6}" type="datetime1">
              <a:rPr lang="ja-JP" altLang="en-US" smtClean="0"/>
              <a:t>2023/5/11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453188"/>
            <a:ext cx="6800850" cy="268287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/>
              <a:t>A. Miyazaki, ESS meeting W22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72450" y="6453188"/>
            <a:ext cx="720725" cy="268287"/>
          </a:xfrm>
        </p:spPr>
        <p:txBody>
          <a:bodyPr/>
          <a:lstStyle>
            <a:lvl1pPr>
              <a:defRPr/>
            </a:lvl1pPr>
          </a:lstStyle>
          <a:p>
            <a:fld id="{6A47EA55-C1C4-4C3F-9B21-4BAAFC4FB9C2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51566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B463C-F6F7-4CFC-B0E7-057FD5FF762F}" type="datetime1">
              <a:rPr lang="ja-JP" altLang="en-US" smtClean="0"/>
              <a:t>2023/5/11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Miyazaki, ESS meeting W22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115E6-9F4A-403D-8599-C906C0C45D58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53393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110930" cy="52565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60138" y="1052736"/>
            <a:ext cx="4132342" cy="52565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EBB75-657D-4547-ACA3-911E6B5DADA6}" type="datetime1">
              <a:rPr lang="ja-JP" altLang="en-US" smtClean="0"/>
              <a:t>2023/5/11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Miyazaki, ESS meeting W22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19D92-ABB5-41CB-B64D-2D025C1B0AFC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90811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052737"/>
            <a:ext cx="4123630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353" y="1556792"/>
            <a:ext cx="4127747" cy="47525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60138" y="1052737"/>
            <a:ext cx="4060334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60138" y="1556792"/>
            <a:ext cx="4060334" cy="47525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52AAB-9932-471D-AC56-B0D7ED04F848}" type="datetime1">
              <a:rPr lang="ja-JP" altLang="en-US" smtClean="0"/>
              <a:t>2023/5/11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Miyazaki, ESS meeting W22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A2459-8FE9-4122-B97E-95F84E8E14AE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22484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45074-5236-4934-A5FF-C67F7AD6CBC7}" type="datetime1">
              <a:rPr lang="ja-JP" altLang="en-US" smtClean="0"/>
              <a:t>2023/5/11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Miyazaki, ESS meeting W22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380E8-E140-4F38-9124-D7DF35BB3D02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8228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B8CBE-2EE2-485D-B478-36A8E778C8C8}" type="datetime1">
              <a:rPr lang="ja-JP" altLang="en-US" smtClean="0"/>
              <a:t>2023/5/11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Miyazaki, ESS meeting W22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4CBCC-3CE0-4DEC-9071-6A32C75071F2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83919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71600" y="1447799"/>
            <a:ext cx="7196138" cy="3886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71600" y="5410200"/>
            <a:ext cx="71961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AFB2B-587A-48EA-B9C7-8F1CB9CFC871}" type="datetime1">
              <a:rPr lang="ja-JP" altLang="en-US" smtClean="0"/>
              <a:t>2023/5/11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Miyazaki, ESS meeting W22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6E545-9B27-487A-8E22-BB530377193D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62426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gråbår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56515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4" descr="gråbår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15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88913"/>
            <a:ext cx="7677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/>
              <a:t>Klicka här för att ändra format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6423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/>
              <a:t>Klicka här för att ändra format på bakgrundstexten</a:t>
            </a:r>
          </a:p>
          <a:p>
            <a:pPr lvl="1"/>
            <a:r>
              <a:rPr lang="sv-SE" altLang="en-US"/>
              <a:t>Nivå två</a:t>
            </a:r>
          </a:p>
          <a:p>
            <a:pPr lvl="2"/>
            <a:r>
              <a:rPr lang="sv-SE" altLang="en-US"/>
              <a:t>Nivå tre</a:t>
            </a:r>
          </a:p>
          <a:p>
            <a:pPr lvl="3"/>
            <a:r>
              <a:rPr lang="sv-SE" altLang="en-US"/>
              <a:t>Nivå fyra</a:t>
            </a:r>
          </a:p>
          <a:p>
            <a:pPr lvl="4"/>
            <a:r>
              <a:rPr lang="sv-SE" altLang="en-US"/>
              <a:t>Nivå fem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53188"/>
            <a:ext cx="108108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9B6F6842-BB3B-434B-8947-CD787B1F5C9C}" type="datetime1">
              <a:rPr lang="ja-JP" altLang="en-US" smtClean="0"/>
              <a:t>2023/5/11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1913" y="6453188"/>
            <a:ext cx="69119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/>
              <a:t>A. Miyazaki, ESS meeting W22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453188"/>
            <a:ext cx="6492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720B9AA-C7A0-4A82-8D64-B4781376EB13}" type="slidenum">
              <a:rPr lang="sv-SE" altLang="en-US"/>
              <a:pPr/>
              <a:t>‹#›</a:t>
            </a:fld>
            <a:endParaRPr lang="sv-SE" altLang="en-US"/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034" name="Picture 10" descr="FREIA_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5" y="115888"/>
            <a:ext cx="145097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76213" indent="-176213" algn="l" rtl="0" eaLnBrk="1" fontAlgn="base" hangingPunct="1"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828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628650" indent="-1841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896938" indent="-268288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073150" indent="-1762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557338"/>
            <a:ext cx="7772400" cy="2592387"/>
          </a:xfrm>
        </p:spPr>
        <p:txBody>
          <a:bodyPr anchorCtr="0"/>
          <a:lstStyle/>
          <a:p>
            <a:pPr algn="ctr"/>
            <a:r>
              <a:rPr lang="en-US" altLang="en-US" dirty="0"/>
              <a:t>ESS weekly meeting (2023 W19)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4725144"/>
            <a:ext cx="6400800" cy="1728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FF"/>
                </a:solidFill>
              </a:rPr>
              <a:t>M. Zhovner et 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CTS test. Stepper motor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10</a:t>
            </a:fld>
            <a:endParaRPr lang="sv-SE" alt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AEA50A-CA72-58BE-6CD4-8808BB585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1484784"/>
            <a:ext cx="3850435" cy="2351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ACAAC2-E66A-E3E3-5E7E-53028E97F720}"/>
              </a:ext>
            </a:extLst>
          </p:cNvPr>
          <p:cNvSpPr txBox="1"/>
          <p:nvPr/>
        </p:nvSpPr>
        <p:spPr>
          <a:xfrm>
            <a:off x="158685" y="1052736"/>
            <a:ext cx="4180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Single back lash in CTS1 at ~1100 turns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7EFADE-03A7-DD5F-4C1C-5D538BAB4F33}"/>
              </a:ext>
            </a:extLst>
          </p:cNvPr>
          <p:cNvSpPr txBox="1"/>
          <p:nvPr/>
        </p:nvSpPr>
        <p:spPr>
          <a:xfrm>
            <a:off x="158685" y="4149080"/>
            <a:ext cx="41801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CTS2 takes time to release limit indicator during first homing procedure.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Some time during homing procedure motors hit limit switch and, on the way back (26.5 turns) it dint stop.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F86382D-C24F-ABF8-12D7-72AE22A78E91}"/>
              </a:ext>
            </a:extLst>
          </p:cNvPr>
          <p:cNvCxnSpPr/>
          <p:nvPr/>
        </p:nvCxnSpPr>
        <p:spPr bwMode="auto">
          <a:xfrm>
            <a:off x="4499992" y="1124744"/>
            <a:ext cx="0" cy="53284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6FA68F-E30D-80E3-5E5A-4E71A781C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124" y="2697148"/>
            <a:ext cx="4236191" cy="18167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14B8DB-4105-7361-10AC-4C1D0294F31E}"/>
              </a:ext>
            </a:extLst>
          </p:cNvPr>
          <p:cNvSpPr txBox="1"/>
          <p:nvPr/>
        </p:nvSpPr>
        <p:spPr>
          <a:xfrm>
            <a:off x="4629193" y="1044642"/>
            <a:ext cx="4263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After homing procedure, we move CTS2 3192 turns to rich target frequency. To move tuner back we 0 (zero) to “Set position” and motor stop by hitting limit switch and still left 3.8 turns.</a:t>
            </a:r>
          </a:p>
        </p:txBody>
      </p:sp>
    </p:spTree>
    <p:extLst>
      <p:ext uri="{BB962C8B-B14F-4D97-AF65-F5344CB8AC3E}">
        <p14:creationId xmlns:p14="http://schemas.microsoft.com/office/powerpoint/2010/main" val="1989533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CTS test. Operation cycles.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11</a:t>
            </a:fld>
            <a:endParaRPr lang="sv-SE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4F389-E791-A937-F81B-ADFFAF0E1406}"/>
              </a:ext>
            </a:extLst>
          </p:cNvPr>
          <p:cNvSpPr txBox="1"/>
          <p:nvPr/>
        </p:nvSpPr>
        <p:spPr>
          <a:xfrm>
            <a:off x="323528" y="1052736"/>
            <a:ext cx="245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11 May </a:t>
            </a:r>
            <a:r>
              <a:rPr lang="en-US" sz="2000" dirty="0"/>
              <a:t>11:45</a:t>
            </a:r>
            <a:r>
              <a:rPr lang="en-US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DF6B7E-4AE6-E162-BE8E-1D8FC5D36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3" y="1772633"/>
            <a:ext cx="8794242" cy="49458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EEDAB0-C2F5-BE50-0A02-809042B86240}"/>
              </a:ext>
            </a:extLst>
          </p:cNvPr>
          <p:cNvSpPr txBox="1"/>
          <p:nvPr/>
        </p:nvSpPr>
        <p:spPr>
          <a:xfrm>
            <a:off x="2916241" y="1083513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 full cycles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B19F9D-3CFC-73A2-07B1-280B233D4F54}"/>
              </a:ext>
            </a:extLst>
          </p:cNvPr>
          <p:cNvSpPr txBox="1"/>
          <p:nvPr/>
        </p:nvSpPr>
        <p:spPr>
          <a:xfrm>
            <a:off x="4283968" y="1083513"/>
            <a:ext cx="4075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+ 1 full cycle to the end of the day</a:t>
            </a:r>
          </a:p>
        </p:txBody>
      </p:sp>
    </p:spTree>
    <p:extLst>
      <p:ext uri="{BB962C8B-B14F-4D97-AF65-F5344CB8AC3E}">
        <p14:creationId xmlns:p14="http://schemas.microsoft.com/office/powerpoint/2010/main" val="4245070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CTS test. </a:t>
            </a:r>
            <a:r>
              <a:rPr lang="sv-SE" dirty="0" err="1"/>
              <a:t>Piezzos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12</a:t>
            </a:fld>
            <a:endParaRPr lang="sv-SE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84401-963B-E9FA-4612-A26EE6E89419}"/>
              </a:ext>
            </a:extLst>
          </p:cNvPr>
          <p:cNvSpPr txBox="1"/>
          <p:nvPr/>
        </p:nvSpPr>
        <p:spPr>
          <a:xfrm>
            <a:off x="4143222" y="836712"/>
            <a:ext cx="4576916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00" dirty="0"/>
          </a:p>
          <a:p>
            <a:r>
              <a:rPr lang="en-US" sz="1400" dirty="0"/>
              <a:t>CTS1 </a:t>
            </a:r>
          </a:p>
          <a:p>
            <a:r>
              <a:rPr lang="en-US" sz="1400" dirty="0"/>
              <a:t>PZ10</a:t>
            </a:r>
          </a:p>
          <a:p>
            <a:r>
              <a:rPr lang="en-US" sz="1400" dirty="0"/>
              <a:t>tuning range bp		688.692 Hz</a:t>
            </a:r>
          </a:p>
          <a:p>
            <a:r>
              <a:rPr lang="en-US" sz="1400" dirty="0"/>
              <a:t>tuning range up		533.2305556 Hz</a:t>
            </a:r>
          </a:p>
          <a:p>
            <a:endParaRPr lang="en-US" sz="1400" dirty="0"/>
          </a:p>
          <a:p>
            <a:r>
              <a:rPr lang="en-US" sz="1400" dirty="0"/>
              <a:t>PZ11</a:t>
            </a:r>
          </a:p>
          <a:p>
            <a:r>
              <a:rPr lang="en-US" sz="1400" dirty="0"/>
              <a:t>tuning range bp		732.4498889 Hz</a:t>
            </a:r>
          </a:p>
          <a:p>
            <a:r>
              <a:rPr lang="en-US" sz="1400" dirty="0"/>
              <a:t>tuning range up		582.0458889 Hz</a:t>
            </a:r>
          </a:p>
          <a:p>
            <a:endParaRPr lang="en-US" sz="1400" dirty="0"/>
          </a:p>
          <a:p>
            <a:r>
              <a:rPr lang="en-US" sz="1400" dirty="0"/>
              <a:t>PZ10+PZ11</a:t>
            </a:r>
          </a:p>
          <a:p>
            <a:r>
              <a:rPr lang="en-US" sz="1400" b="1" dirty="0"/>
              <a:t>tuning range bp		1327.249333 Hz</a:t>
            </a:r>
          </a:p>
          <a:p>
            <a:r>
              <a:rPr lang="en-US" sz="1400" b="1" dirty="0"/>
              <a:t>tuning range up		983.7828889 Hz</a:t>
            </a:r>
          </a:p>
          <a:p>
            <a:endParaRPr lang="en-US" sz="1400" dirty="0"/>
          </a:p>
          <a:p>
            <a:r>
              <a:rPr lang="en-US" sz="1400" dirty="0"/>
              <a:t>CTS2</a:t>
            </a:r>
          </a:p>
          <a:p>
            <a:r>
              <a:rPr lang="en-US" sz="1400" dirty="0"/>
              <a:t>PZ20</a:t>
            </a:r>
          </a:p>
          <a:p>
            <a:r>
              <a:rPr lang="en-US" sz="1400" dirty="0"/>
              <a:t>tuning range bp		712.7758889 Hz</a:t>
            </a:r>
          </a:p>
          <a:p>
            <a:r>
              <a:rPr lang="en-US" sz="1400" dirty="0"/>
              <a:t>tuning range up		549.6232222 Hz</a:t>
            </a:r>
          </a:p>
          <a:p>
            <a:endParaRPr lang="en-US" sz="1400" dirty="0"/>
          </a:p>
          <a:p>
            <a:r>
              <a:rPr lang="en-US" sz="1400" dirty="0"/>
              <a:t>PZ21</a:t>
            </a:r>
          </a:p>
          <a:p>
            <a:r>
              <a:rPr lang="en-US" sz="1400" dirty="0"/>
              <a:t>tuning range bp		659.8904444 Hz</a:t>
            </a:r>
          </a:p>
          <a:p>
            <a:r>
              <a:rPr lang="en-US" sz="1400" dirty="0"/>
              <a:t>tuning range up		488.6015556 Hz</a:t>
            </a:r>
          </a:p>
          <a:p>
            <a:endParaRPr lang="en-US" sz="1400" dirty="0"/>
          </a:p>
          <a:p>
            <a:r>
              <a:rPr lang="en-US" sz="1400" dirty="0"/>
              <a:t>PZ20+PZ21</a:t>
            </a:r>
          </a:p>
          <a:p>
            <a:r>
              <a:rPr lang="en-US" sz="1400" b="1" dirty="0"/>
              <a:t>tuning range bp		1223.645 Hz</a:t>
            </a:r>
          </a:p>
          <a:p>
            <a:r>
              <a:rPr lang="en-US" sz="1400" b="1" dirty="0"/>
              <a:t>tuning range up		903.1206667 Hz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B20546-7908-51B8-85D1-B8609F213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3177298" cy="27265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025589-C45C-B021-8ACB-B6FFF7983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003495"/>
            <a:ext cx="3177298" cy="239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47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Cavities conditioning.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13</a:t>
            </a:fld>
            <a:endParaRPr lang="sv-SE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2E09B9-558F-88B4-FCE5-85EC722EEDD5}"/>
              </a:ext>
            </a:extLst>
          </p:cNvPr>
          <p:cNvSpPr txBox="1"/>
          <p:nvPr/>
        </p:nvSpPr>
        <p:spPr>
          <a:xfrm>
            <a:off x="451705" y="919552"/>
            <a:ext cx="824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found uncertainty in Qt value between CM09 and CM13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081647-77F4-CAA3-1FC2-F0F14E607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25" y="1772446"/>
            <a:ext cx="4587638" cy="41075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533974-6CE6-6D93-B461-3ACD09BD3110}"/>
              </a:ext>
            </a:extLst>
          </p:cNvPr>
          <p:cNvSpPr txBox="1"/>
          <p:nvPr/>
        </p:nvSpPr>
        <p:spPr>
          <a:xfrm>
            <a:off x="2987824" y="1315799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CM09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7069D75-09EE-D27D-8353-93539ACF69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06"/>
          <a:stretch/>
        </p:blipFill>
        <p:spPr>
          <a:xfrm>
            <a:off x="5076056" y="1772446"/>
            <a:ext cx="2781541" cy="41075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4E5F869-09B3-7F43-65F8-3F36CB438EFF}"/>
              </a:ext>
            </a:extLst>
          </p:cNvPr>
          <p:cNvSpPr txBox="1"/>
          <p:nvPr/>
        </p:nvSpPr>
        <p:spPr>
          <a:xfrm>
            <a:off x="5963322" y="1315799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CM13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D3EBB1-7913-6067-1230-F997D3A52DFE}"/>
              </a:ext>
            </a:extLst>
          </p:cNvPr>
          <p:cNvSpPr txBox="1"/>
          <p:nvPr/>
        </p:nvSpPr>
        <p:spPr>
          <a:xfrm>
            <a:off x="1925349" y="6207422"/>
            <a:ext cx="314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 from IJC Lab: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498A57-F568-DB2D-84D6-E359E2DF1279}"/>
              </a:ext>
            </a:extLst>
          </p:cNvPr>
          <p:cNvSpPr txBox="1"/>
          <p:nvPr/>
        </p:nvSpPr>
        <p:spPr>
          <a:xfrm>
            <a:off x="5144615" y="6227537"/>
            <a:ext cx="1309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2.30E11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E4BE81-0FD8-735C-8A58-8FF30D0C8A08}"/>
              </a:ext>
            </a:extLst>
          </p:cNvPr>
          <p:cNvSpPr txBox="1"/>
          <p:nvPr/>
        </p:nvSpPr>
        <p:spPr>
          <a:xfrm>
            <a:off x="6529661" y="6207421"/>
            <a:ext cx="1309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1.85E11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BA11AA9-35CB-1881-D8E6-3C4322DF46CC}"/>
              </a:ext>
            </a:extLst>
          </p:cNvPr>
          <p:cNvSpPr/>
          <p:nvPr/>
        </p:nvSpPr>
        <p:spPr bwMode="auto">
          <a:xfrm>
            <a:off x="1763688" y="6093296"/>
            <a:ext cx="6075562" cy="6123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9308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602" y="201323"/>
            <a:ext cx="7677150" cy="504825"/>
          </a:xfrm>
        </p:spPr>
        <p:txBody>
          <a:bodyPr/>
          <a:lstStyle/>
          <a:p>
            <a:r>
              <a:rPr lang="en-US" sz="2400" dirty="0"/>
              <a:t>Cavities conditioning. We reached 9 and 12 MV/m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14</a:t>
            </a:fld>
            <a:endParaRPr lang="sv-SE" alt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D6E707-28AB-3E4B-01C1-83EC25D41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38" t="60805" r="23225" b="13604"/>
          <a:stretch/>
        </p:blipFill>
        <p:spPr>
          <a:xfrm>
            <a:off x="279104" y="3566944"/>
            <a:ext cx="4236107" cy="15561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7D71B1-1D0D-AA29-018F-3B415634B2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24" t="65795" r="22439" b="10420"/>
          <a:stretch/>
        </p:blipFill>
        <p:spPr>
          <a:xfrm>
            <a:off x="4628791" y="3554368"/>
            <a:ext cx="4227595" cy="15561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90019AD-C286-6FD6-960F-84A52EED1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1" y="5163073"/>
            <a:ext cx="4236107" cy="16366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02AECB2-1D61-53CF-423B-C07D18A50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987" y="5203351"/>
            <a:ext cx="4339765" cy="155612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3D8756-F58C-1B6C-7537-2A0363E29A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077" y="902824"/>
            <a:ext cx="3857688" cy="21937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D313A63-42A8-8713-2D52-778BE47E3A02}"/>
              </a:ext>
            </a:extLst>
          </p:cNvPr>
          <p:cNvSpPr txBox="1"/>
          <p:nvPr/>
        </p:nvSpPr>
        <p:spPr>
          <a:xfrm>
            <a:off x="1788791" y="3105279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CavIN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A217AB-2C52-4FDA-9A3C-47152732BFDD}"/>
              </a:ext>
            </a:extLst>
          </p:cNvPr>
          <p:cNvSpPr txBox="1"/>
          <p:nvPr/>
        </p:nvSpPr>
        <p:spPr>
          <a:xfrm>
            <a:off x="6116998" y="3113949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CavOUT</a:t>
            </a:r>
            <a:endParaRPr lang="en-US" b="1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243795F-BB5C-C0AB-E7A2-329CF5157192}"/>
              </a:ext>
            </a:extLst>
          </p:cNvPr>
          <p:cNvCxnSpPr/>
          <p:nvPr/>
        </p:nvCxnSpPr>
        <p:spPr bwMode="auto">
          <a:xfrm>
            <a:off x="334077" y="3105279"/>
            <a:ext cx="855909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AD59C19-9D63-06A4-5EB9-CEF8E5CE5370}"/>
              </a:ext>
            </a:extLst>
          </p:cNvPr>
          <p:cNvSpPr txBox="1"/>
          <p:nvPr/>
        </p:nvSpPr>
        <p:spPr>
          <a:xfrm>
            <a:off x="813320" y="1437843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1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E0C3223-8862-09A4-E730-FE6D966071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8791" y="877593"/>
            <a:ext cx="3857688" cy="219483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3024642-5FDE-1E46-8F3E-6D94FB5F3482}"/>
              </a:ext>
            </a:extLst>
          </p:cNvPr>
          <p:cNvSpPr txBox="1"/>
          <p:nvPr/>
        </p:nvSpPr>
        <p:spPr>
          <a:xfrm>
            <a:off x="4881563" y="1437843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2</a:t>
            </a:r>
          </a:p>
        </p:txBody>
      </p:sp>
    </p:spTree>
    <p:extLst>
      <p:ext uri="{BB962C8B-B14F-4D97-AF65-F5344CB8AC3E}">
        <p14:creationId xmlns:p14="http://schemas.microsoft.com/office/powerpoint/2010/main" val="2779196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LFD at 9 MV/m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15</a:t>
            </a:fld>
            <a:endParaRPr lang="sv-SE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055105-375A-4FDE-5DED-2D57A7960890}"/>
              </a:ext>
            </a:extLst>
          </p:cNvPr>
          <p:cNvSpPr txBox="1"/>
          <p:nvPr/>
        </p:nvSpPr>
        <p:spPr>
          <a:xfrm>
            <a:off x="1547664" y="908720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CavIN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666C3-EA9F-C2F3-6EC6-4A30A6A6FF16}"/>
              </a:ext>
            </a:extLst>
          </p:cNvPr>
          <p:cNvSpPr txBox="1"/>
          <p:nvPr/>
        </p:nvSpPr>
        <p:spPr>
          <a:xfrm>
            <a:off x="5875871" y="917390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CavOUT</a:t>
            </a:r>
            <a:endParaRPr lang="en-US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8C110F-9290-82B5-AF5D-BE5F588AED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39" r="58662" b="15888"/>
          <a:stretch/>
        </p:blipFill>
        <p:spPr>
          <a:xfrm>
            <a:off x="87528" y="1379055"/>
            <a:ext cx="4652823" cy="36341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7C3060-CC90-6615-13B1-22581F769D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8" t="19338" r="57875" b="21165"/>
          <a:stretch/>
        </p:blipFill>
        <p:spPr>
          <a:xfrm>
            <a:off x="4811545" y="1379055"/>
            <a:ext cx="4315145" cy="3634121"/>
          </a:xfrm>
          <a:prstGeom prst="rect">
            <a:avLst/>
          </a:prstGeom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BC1CC992-839A-E2B6-60AA-5B88E25A44D2}"/>
              </a:ext>
            </a:extLst>
          </p:cNvPr>
          <p:cNvCxnSpPr/>
          <p:nvPr/>
        </p:nvCxnSpPr>
        <p:spPr bwMode="auto">
          <a:xfrm flipV="1">
            <a:off x="1187624" y="3861048"/>
            <a:ext cx="0" cy="2160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5CD59C3-8793-5F5A-C7C5-B9BFBBF859A0}"/>
              </a:ext>
            </a:extLst>
          </p:cNvPr>
          <p:cNvCxnSpPr/>
          <p:nvPr/>
        </p:nvCxnSpPr>
        <p:spPr bwMode="auto">
          <a:xfrm flipV="1">
            <a:off x="5875871" y="3645024"/>
            <a:ext cx="0" cy="2160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C1DCF663-C844-2F33-093D-0048A41E9243}"/>
              </a:ext>
            </a:extLst>
          </p:cNvPr>
          <p:cNvCxnSpPr>
            <a:cxnSpLocks/>
          </p:cNvCxnSpPr>
          <p:nvPr/>
        </p:nvCxnSpPr>
        <p:spPr bwMode="auto">
          <a:xfrm>
            <a:off x="5458000" y="3993784"/>
            <a:ext cx="0" cy="20764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70601D48-E576-E1AE-E919-F2CE17124888}"/>
              </a:ext>
            </a:extLst>
          </p:cNvPr>
          <p:cNvCxnSpPr>
            <a:cxnSpLocks/>
          </p:cNvCxnSpPr>
          <p:nvPr/>
        </p:nvCxnSpPr>
        <p:spPr bwMode="auto">
          <a:xfrm>
            <a:off x="755576" y="4365104"/>
            <a:ext cx="0" cy="20764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9998520-3116-959B-1F61-F4F27B6DE58F}"/>
              </a:ext>
            </a:extLst>
          </p:cNvPr>
          <p:cNvSpPr txBox="1"/>
          <p:nvPr/>
        </p:nvSpPr>
        <p:spPr>
          <a:xfrm>
            <a:off x="340734" y="5002560"/>
            <a:ext cx="188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|</a:t>
            </a:r>
            <a:r>
              <a:rPr lang="en-US" b="1" dirty="0" err="1"/>
              <a:t>df</a:t>
            </a:r>
            <a:r>
              <a:rPr lang="en-US" b="1" dirty="0"/>
              <a:t>| = 425Hz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9EACB7-BDDC-33DB-9C40-9D192A2CEC6C}"/>
              </a:ext>
            </a:extLst>
          </p:cNvPr>
          <p:cNvSpPr txBox="1"/>
          <p:nvPr/>
        </p:nvSpPr>
        <p:spPr>
          <a:xfrm>
            <a:off x="4797102" y="5013176"/>
            <a:ext cx="188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|</a:t>
            </a:r>
            <a:r>
              <a:rPr lang="en-US" b="1" dirty="0" err="1"/>
              <a:t>df</a:t>
            </a:r>
            <a:r>
              <a:rPr lang="en-US" b="1" dirty="0"/>
              <a:t>| = 420Hz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6DA529-2D71-0082-F5FA-60AB3C3081A6}"/>
              </a:ext>
            </a:extLst>
          </p:cNvPr>
          <p:cNvSpPr txBox="1"/>
          <p:nvPr/>
        </p:nvSpPr>
        <p:spPr>
          <a:xfrm>
            <a:off x="344242" y="5563731"/>
            <a:ext cx="42277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PZ10+PZ11</a:t>
            </a:r>
          </a:p>
          <a:p>
            <a:r>
              <a:rPr lang="en-US" sz="2000" b="1" dirty="0"/>
              <a:t>tuning range bp  1327.249333 Hz</a:t>
            </a:r>
          </a:p>
          <a:p>
            <a:r>
              <a:rPr lang="en-US" sz="2000" b="1" dirty="0"/>
              <a:t>tuning range up  983.7828889 Hz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BCECC5-4767-C6A3-257E-8E1F1D2FAA4F}"/>
              </a:ext>
            </a:extLst>
          </p:cNvPr>
          <p:cNvSpPr txBox="1"/>
          <p:nvPr/>
        </p:nvSpPr>
        <p:spPr>
          <a:xfrm>
            <a:off x="4797102" y="5563730"/>
            <a:ext cx="41557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PZ20+PZ21</a:t>
            </a:r>
          </a:p>
          <a:p>
            <a:r>
              <a:rPr lang="en-US" sz="2000" b="1" dirty="0"/>
              <a:t>tuning range bp 1223.645 Hz</a:t>
            </a:r>
          </a:p>
          <a:p>
            <a:r>
              <a:rPr lang="en-US" sz="2000" b="1" dirty="0"/>
              <a:t>tuning range up 903.1206667 Hz</a:t>
            </a:r>
          </a:p>
        </p:txBody>
      </p:sp>
    </p:spTree>
    <p:extLst>
      <p:ext uri="{BB962C8B-B14F-4D97-AF65-F5344CB8AC3E}">
        <p14:creationId xmlns:p14="http://schemas.microsoft.com/office/powerpoint/2010/main" val="113755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Heat </a:t>
            </a:r>
            <a:r>
              <a:rPr lang="sv-SE" dirty="0" err="1"/>
              <a:t>loads</a:t>
            </a:r>
            <a:endParaRPr lang="sv-SE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A4D8231-1851-5E91-0712-DFF2D6301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40" y="4365104"/>
            <a:ext cx="1835696" cy="954107"/>
          </a:xfrm>
          <a:prstGeom prst="rect">
            <a:avLst/>
          </a:prstGeom>
          <a:solidFill>
            <a:srgbClr val="EDF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CV551 = 80%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CV01 = 0%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CV03 = 20-30%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CV04 =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reg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083E6FC-3654-5CEF-937D-3153FD2D2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3" y="1052736"/>
            <a:ext cx="9144000" cy="306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59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Tasks from Nuno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17</a:t>
            </a:fld>
            <a:endParaRPr lang="sv-SE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57" y="908720"/>
            <a:ext cx="8698218" cy="530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2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48292"/>
            <a:ext cx="8064896" cy="5153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planning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18</a:t>
            </a:fld>
            <a:endParaRPr lang="sv-SE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66C02C-7D09-49FB-8FA9-9816710F7EFC}"/>
              </a:ext>
            </a:extLst>
          </p:cNvPr>
          <p:cNvSpPr txBox="1"/>
          <p:nvPr/>
        </p:nvSpPr>
        <p:spPr>
          <a:xfrm>
            <a:off x="4490702" y="1898263"/>
            <a:ext cx="1026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We are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4570B-E829-4E97-B9F7-728F39576956}"/>
              </a:ext>
            </a:extLst>
          </p:cNvPr>
          <p:cNvSpPr/>
          <p:nvPr/>
        </p:nvSpPr>
        <p:spPr bwMode="auto">
          <a:xfrm>
            <a:off x="4427984" y="2204864"/>
            <a:ext cx="1152128" cy="65717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CAD7AF-02A0-40EC-BF76-95E9D5EDE96F}"/>
              </a:ext>
            </a:extLst>
          </p:cNvPr>
          <p:cNvSpPr txBox="1"/>
          <p:nvPr/>
        </p:nvSpPr>
        <p:spPr>
          <a:xfrm>
            <a:off x="191220" y="6083856"/>
            <a:ext cx="559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Akira nd Cecilia were in FREIA this week. </a:t>
            </a:r>
            <a:endParaRPr lang="en-US" sz="1400" baseline="30000" dirty="0"/>
          </a:p>
          <a:p>
            <a:r>
              <a:rPr lang="en-US" sz="1400" dirty="0"/>
              <a:t>The cryogenic time plan to be extended to W20 for </a:t>
            </a:r>
            <a:r>
              <a:rPr lang="en-US" sz="1400" dirty="0" err="1"/>
              <a:t>cryo</a:t>
            </a:r>
            <a:r>
              <a:rPr lang="en-US" sz="1400" dirty="0"/>
              <a:t> failure tests.</a:t>
            </a:r>
          </a:p>
        </p:txBody>
      </p:sp>
    </p:spTree>
    <p:extLst>
      <p:ext uri="{BB962C8B-B14F-4D97-AF65-F5344CB8AC3E}">
        <p14:creationId xmlns:p14="http://schemas.microsoft.com/office/powerpoint/2010/main" val="156960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7D4E29-1D58-4DBF-9ED5-3009B1808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2398"/>
            <a:ext cx="9144000" cy="3515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planning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2</a:t>
            </a:fld>
            <a:endParaRPr lang="sv-SE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350382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We are here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 bwMode="auto">
          <a:xfrm flipH="1">
            <a:off x="7740352" y="3605974"/>
            <a:ext cx="1" cy="6764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92375" y="4830731"/>
            <a:ext cx="8528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CM13 is in Uppsala, warm conditioning done, Cool state in a progress.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CM14 expected delivery time is middle of October 2023.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8188" y="2957967"/>
            <a:ext cx="2664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</a:rPr>
              <a:t>Expected CM14 test.</a:t>
            </a:r>
          </a:p>
          <a:p>
            <a:r>
              <a:rPr lang="en-US" sz="1800" b="1" dirty="0">
                <a:solidFill>
                  <a:srgbClr val="0000FF"/>
                </a:solidFill>
              </a:rPr>
              <a:t>Last information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 bwMode="auto">
          <a:xfrm>
            <a:off x="3512401" y="3829259"/>
            <a:ext cx="79748" cy="3735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3CF1A90-07EE-4A15-B74C-3415ABF88812}"/>
              </a:ext>
            </a:extLst>
          </p:cNvPr>
          <p:cNvSpPr/>
          <p:nvPr/>
        </p:nvSpPr>
        <p:spPr bwMode="auto">
          <a:xfrm>
            <a:off x="3512401" y="1380937"/>
            <a:ext cx="159496" cy="17352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AFC0EE-E04F-418B-8B9A-575CAE8555DE}"/>
              </a:ext>
            </a:extLst>
          </p:cNvPr>
          <p:cNvSpPr/>
          <p:nvPr/>
        </p:nvSpPr>
        <p:spPr bwMode="auto">
          <a:xfrm>
            <a:off x="7308304" y="1380938"/>
            <a:ext cx="159496" cy="173523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420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48292"/>
            <a:ext cx="8064896" cy="5153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planning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3</a:t>
            </a:fld>
            <a:endParaRPr lang="sv-SE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66C02C-7D09-49FB-8FA9-9816710F7EFC}"/>
              </a:ext>
            </a:extLst>
          </p:cNvPr>
          <p:cNvSpPr txBox="1"/>
          <p:nvPr/>
        </p:nvSpPr>
        <p:spPr>
          <a:xfrm>
            <a:off x="4490702" y="1898263"/>
            <a:ext cx="1026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We are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4570B-E829-4E97-B9F7-728F39576956}"/>
              </a:ext>
            </a:extLst>
          </p:cNvPr>
          <p:cNvSpPr/>
          <p:nvPr/>
        </p:nvSpPr>
        <p:spPr bwMode="auto">
          <a:xfrm>
            <a:off x="4427984" y="2204864"/>
            <a:ext cx="1152128" cy="65717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CAD7AF-02A0-40EC-BF76-95E9D5EDE96F}"/>
              </a:ext>
            </a:extLst>
          </p:cNvPr>
          <p:cNvSpPr txBox="1"/>
          <p:nvPr/>
        </p:nvSpPr>
        <p:spPr>
          <a:xfrm>
            <a:off x="191220" y="6083856"/>
            <a:ext cx="559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Akira nd Cecilia were in FREIA this week. </a:t>
            </a:r>
            <a:endParaRPr lang="en-US" sz="1400" baseline="30000" dirty="0"/>
          </a:p>
          <a:p>
            <a:r>
              <a:rPr lang="en-US" sz="1400" dirty="0"/>
              <a:t>The cryogenic time plan to be extended to W20 for </a:t>
            </a:r>
            <a:r>
              <a:rPr lang="en-US" sz="1400" dirty="0" err="1"/>
              <a:t>cryo</a:t>
            </a:r>
            <a:r>
              <a:rPr lang="en-US" sz="1400" dirty="0"/>
              <a:t> failure tests.</a:t>
            </a:r>
          </a:p>
        </p:txBody>
      </p:sp>
    </p:spTree>
    <p:extLst>
      <p:ext uri="{BB962C8B-B14F-4D97-AF65-F5344CB8AC3E}">
        <p14:creationId xmlns:p14="http://schemas.microsoft.com/office/powerpoint/2010/main" val="792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down to 2K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4</a:t>
            </a:fld>
            <a:endParaRPr lang="sv-SE" alt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EEA843-FA85-751C-DF18-A860B00CAB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51"/>
          <a:stretch/>
        </p:blipFill>
        <p:spPr>
          <a:xfrm>
            <a:off x="0" y="908721"/>
            <a:ext cx="9144000" cy="43204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FDBF5C-5A51-D83A-6071-2811A3192859}"/>
              </a:ext>
            </a:extLst>
          </p:cNvPr>
          <p:cNvSpPr txBox="1"/>
          <p:nvPr/>
        </p:nvSpPr>
        <p:spPr>
          <a:xfrm>
            <a:off x="611560" y="4221088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Stand-by</a:t>
            </a:r>
            <a:endParaRPr lang="ru-RU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37D3D7-CCBC-140D-B6CC-B60B34322B7B}"/>
              </a:ext>
            </a:extLst>
          </p:cNvPr>
          <p:cNvSpPr txBox="1"/>
          <p:nvPr/>
        </p:nvSpPr>
        <p:spPr>
          <a:xfrm>
            <a:off x="3059832" y="3013501"/>
            <a:ext cx="1585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4K</a:t>
            </a:r>
          </a:p>
          <a:p>
            <a:pPr algn="ctr"/>
            <a:r>
              <a:rPr lang="en-US" b="1" dirty="0"/>
              <a:t>operation</a:t>
            </a:r>
            <a:endParaRPr lang="ru-RU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846F6A-3C1A-CBAF-B3F2-A5DB58EC33B9}"/>
              </a:ext>
            </a:extLst>
          </p:cNvPr>
          <p:cNvSpPr txBox="1"/>
          <p:nvPr/>
        </p:nvSpPr>
        <p:spPr>
          <a:xfrm>
            <a:off x="6155661" y="3805589"/>
            <a:ext cx="1585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2K</a:t>
            </a:r>
          </a:p>
          <a:p>
            <a:pPr algn="ctr"/>
            <a:r>
              <a:rPr lang="en-US" b="1" dirty="0"/>
              <a:t>operation</a:t>
            </a:r>
            <a:endParaRPr lang="ru-RU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3246C7-7422-B43E-395C-43388BC26B8C}"/>
              </a:ext>
            </a:extLst>
          </p:cNvPr>
          <p:cNvSpPr txBox="1"/>
          <p:nvPr/>
        </p:nvSpPr>
        <p:spPr>
          <a:xfrm>
            <a:off x="5292080" y="2444345"/>
            <a:ext cx="1960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2K pumping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D0CACAFF-1133-714E-3986-C03F3D978CEF}"/>
              </a:ext>
            </a:extLst>
          </p:cNvPr>
          <p:cNvCxnSpPr>
            <a:cxnSpLocks/>
          </p:cNvCxnSpPr>
          <p:nvPr/>
        </p:nvCxnSpPr>
        <p:spPr bwMode="auto">
          <a:xfrm flipH="1">
            <a:off x="5004048" y="2906010"/>
            <a:ext cx="576064" cy="7390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5111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Cold FPC conditioning at 4K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5</a:t>
            </a:fld>
            <a:endParaRPr lang="sv-SE" alt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39D1ED-E5D4-8013-4E54-24EB5DDBC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" y="908720"/>
            <a:ext cx="9144000" cy="38466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107F59-84B1-44FE-ECC5-2C5EF722A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017371"/>
            <a:ext cx="1874682" cy="952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CB9AFA-572E-7DF5-9F7D-1864F10B5FA7}"/>
              </a:ext>
            </a:extLst>
          </p:cNvPr>
          <p:cNvSpPr txBox="1"/>
          <p:nvPr/>
        </p:nvSpPr>
        <p:spPr>
          <a:xfrm>
            <a:off x="2580614" y="5071631"/>
            <a:ext cx="6284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took less then 1h.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Still visible outgassing below 3.5E-9 mbar.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70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Cold FPC conditioning. RGA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6</a:t>
            </a:fld>
            <a:endParaRPr lang="sv-SE" alt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4DAEBC-69E4-DDF6-F96C-415C7DCA0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8" r="7476"/>
          <a:stretch/>
        </p:blipFill>
        <p:spPr>
          <a:xfrm>
            <a:off x="0" y="728920"/>
            <a:ext cx="9144000" cy="514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7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sensitivity  (f vs P)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7</a:t>
            </a:fld>
            <a:endParaRPr lang="sv-SE" alt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C4C793-06C8-27A9-B207-E7EF13C1A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9144000" cy="4621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84EE73-5B26-71C0-3B5D-284511C3B478}"/>
              </a:ext>
            </a:extLst>
          </p:cNvPr>
          <p:cNvSpPr txBox="1"/>
          <p:nvPr/>
        </p:nvSpPr>
        <p:spPr>
          <a:xfrm>
            <a:off x="251520" y="5821233"/>
            <a:ext cx="7538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cryomodule CM09</a:t>
            </a:r>
            <a:r>
              <a:rPr lang="sv-SE" sz="2000" dirty="0"/>
              <a:t>: </a:t>
            </a:r>
            <a:r>
              <a:rPr lang="sv-SE" sz="2000" dirty="0">
                <a:solidFill>
                  <a:srgbClr val="FF0000"/>
                </a:solidFill>
              </a:rPr>
              <a:t>CavIN 20Hz/</a:t>
            </a:r>
            <a:r>
              <a:rPr lang="sv-SE" sz="2000" dirty="0" err="1">
                <a:solidFill>
                  <a:srgbClr val="FF0000"/>
                </a:solidFill>
              </a:rPr>
              <a:t>mbar</a:t>
            </a:r>
            <a:r>
              <a:rPr lang="sv-SE" sz="2000" dirty="0"/>
              <a:t>, </a:t>
            </a:r>
            <a:r>
              <a:rPr lang="sv-SE" sz="2000" dirty="0" err="1">
                <a:solidFill>
                  <a:srgbClr val="0000FF"/>
                </a:solidFill>
              </a:rPr>
              <a:t>CavOUT</a:t>
            </a:r>
            <a:r>
              <a:rPr lang="sv-SE" sz="2000" dirty="0">
                <a:solidFill>
                  <a:srgbClr val="0000FF"/>
                </a:solidFill>
              </a:rPr>
              <a:t> 11.3Hz/</a:t>
            </a:r>
            <a:r>
              <a:rPr lang="sv-SE" sz="2000" dirty="0" err="1">
                <a:solidFill>
                  <a:srgbClr val="0000FF"/>
                </a:solidFill>
              </a:rPr>
              <a:t>mbar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14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CM13 </a:t>
            </a:r>
            <a:r>
              <a:rPr lang="sv-SE" dirty="0" err="1"/>
              <a:t>cavities</a:t>
            </a:r>
            <a:r>
              <a:rPr lang="sv-SE" dirty="0"/>
              <a:t> at 2K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8</a:t>
            </a:fld>
            <a:endParaRPr lang="sv-SE" altLang="en-US" dirty="0"/>
          </a:p>
        </p:txBody>
      </p:sp>
      <p:pic>
        <p:nvPicPr>
          <p:cNvPr id="6" name="Рисунок 5" descr="Изображение выглядит как текст, снимок экрана, График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8E8A6042-0F5B-A307-914A-90ADD8F31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30" r="14819" b="3567"/>
          <a:stretch/>
        </p:blipFill>
        <p:spPr>
          <a:xfrm>
            <a:off x="6936" y="1124744"/>
            <a:ext cx="5604387" cy="4326193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4E190B6-9337-A23A-45C8-FB615B7F69B5}"/>
              </a:ext>
            </a:extLst>
          </p:cNvPr>
          <p:cNvSpPr/>
          <p:nvPr/>
        </p:nvSpPr>
        <p:spPr bwMode="auto">
          <a:xfrm>
            <a:off x="5724128" y="1124744"/>
            <a:ext cx="3267241" cy="2088232"/>
          </a:xfrm>
          <a:prstGeom prst="roundRect">
            <a:avLst>
              <a:gd name="adj" fmla="val 4896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61B26F4-7DD1-3F7C-9521-C9F036FDA46F}"/>
              </a:ext>
            </a:extLst>
          </p:cNvPr>
          <p:cNvSpPr/>
          <p:nvPr/>
        </p:nvSpPr>
        <p:spPr bwMode="auto">
          <a:xfrm>
            <a:off x="5724128" y="3284985"/>
            <a:ext cx="3267241" cy="2088232"/>
          </a:xfrm>
          <a:prstGeom prst="roundRect">
            <a:avLst>
              <a:gd name="adj" fmla="val 4896"/>
            </a:avLst>
          </a:prstGeom>
          <a:solidFill>
            <a:srgbClr val="FDDB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675518-A69D-A99E-1FAE-271048C7AB1F}"/>
              </a:ext>
            </a:extLst>
          </p:cNvPr>
          <p:cNvSpPr txBox="1"/>
          <p:nvPr/>
        </p:nvSpPr>
        <p:spPr>
          <a:xfrm>
            <a:off x="5725922" y="1124744"/>
            <a:ext cx="326724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CavIN</a:t>
            </a:r>
          </a:p>
          <a:p>
            <a:r>
              <a:rPr lang="en-US" dirty="0"/>
              <a:t>352.1334MHz -77.7dB</a:t>
            </a:r>
          </a:p>
          <a:p>
            <a:r>
              <a:rPr lang="en-US" dirty="0"/>
              <a:t>BW: 1952Hz</a:t>
            </a:r>
          </a:p>
          <a:p>
            <a:r>
              <a:rPr lang="en-US" dirty="0"/>
              <a:t>Ql: 180416</a:t>
            </a:r>
          </a:p>
          <a:p>
            <a:r>
              <a:rPr lang="en-US" dirty="0"/>
              <a:t>S11 pick-up: -2.716dB</a:t>
            </a:r>
          </a:p>
          <a:p>
            <a:endParaRPr lang="en-US" dirty="0"/>
          </a:p>
          <a:p>
            <a:r>
              <a:rPr lang="en-US" dirty="0" err="1">
                <a:solidFill>
                  <a:srgbClr val="FF00FF"/>
                </a:solidFill>
              </a:rPr>
              <a:t>CavOUT</a:t>
            </a:r>
            <a:endParaRPr lang="en-US" dirty="0">
              <a:solidFill>
                <a:srgbClr val="FF00FF"/>
              </a:solidFill>
            </a:endParaRPr>
          </a:p>
          <a:p>
            <a:r>
              <a:rPr lang="en-US" dirty="0"/>
              <a:t>352,1400MHz -74.2dB</a:t>
            </a:r>
          </a:p>
          <a:p>
            <a:r>
              <a:rPr lang="en-US" dirty="0"/>
              <a:t>BW: 1950Hz</a:t>
            </a:r>
          </a:p>
          <a:p>
            <a:r>
              <a:rPr lang="en-US" dirty="0"/>
              <a:t>Ql: 180590</a:t>
            </a:r>
          </a:p>
          <a:p>
            <a:r>
              <a:rPr lang="en-US" dirty="0"/>
              <a:t>S11 pick-up: -2.490dB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E397AF-F738-B257-4AC0-BFCB255B71A5}"/>
              </a:ext>
            </a:extLst>
          </p:cNvPr>
          <p:cNvSpPr txBox="1"/>
          <p:nvPr/>
        </p:nvSpPr>
        <p:spPr>
          <a:xfrm>
            <a:off x="164669" y="5818336"/>
            <a:ext cx="7759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cryomodule CM09</a:t>
            </a:r>
            <a:r>
              <a:rPr lang="sv-SE" sz="2000" dirty="0"/>
              <a:t>: </a:t>
            </a:r>
            <a:r>
              <a:rPr lang="sv-SE" sz="2000" dirty="0" err="1"/>
              <a:t>CavIN</a:t>
            </a:r>
            <a:r>
              <a:rPr lang="sv-SE" sz="2000" dirty="0"/>
              <a:t> 352.1264 Hz, </a:t>
            </a:r>
            <a:r>
              <a:rPr lang="sv-SE" sz="2000" dirty="0" err="1"/>
              <a:t>CavOUT</a:t>
            </a:r>
            <a:r>
              <a:rPr lang="sv-SE" sz="2000" dirty="0"/>
              <a:t> 352.1313 Hz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0304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CTS test. Stepper motors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0E8-E140-4F38-9124-D7DF35BB3D02}" type="slidenum">
              <a:rPr lang="sv-SE" altLang="en-US" smtClean="0"/>
              <a:pPr/>
              <a:t>9</a:t>
            </a:fld>
            <a:endParaRPr lang="sv-SE" alt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189BE4-C627-2D6E-3D54-25EB6EC5E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" y="1052736"/>
            <a:ext cx="4792639" cy="3128269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EFF407B-DAFE-0CCB-E023-4A3B84E5C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44363"/>
              </p:ext>
            </p:extLst>
          </p:nvPr>
        </p:nvGraphicFramePr>
        <p:xfrm>
          <a:off x="116381" y="4181005"/>
          <a:ext cx="4792640" cy="1268844"/>
        </p:xfrm>
        <a:graphic>
          <a:graphicData uri="http://schemas.openxmlformats.org/drawingml/2006/table">
            <a:tbl>
              <a:tblPr/>
              <a:tblGrid>
                <a:gridCol w="2396320">
                  <a:extLst>
                    <a:ext uri="{9D8B030D-6E8A-4147-A177-3AD203B41FA5}">
                      <a16:colId xmlns:a16="http://schemas.microsoft.com/office/drawing/2014/main" val="4183427371"/>
                    </a:ext>
                  </a:extLst>
                </a:gridCol>
                <a:gridCol w="2396320">
                  <a:extLst>
                    <a:ext uri="{9D8B030D-6E8A-4147-A177-3AD203B41FA5}">
                      <a16:colId xmlns:a16="http://schemas.microsoft.com/office/drawing/2014/main" val="2690200727"/>
                    </a:ext>
                  </a:extLst>
                </a:gridCol>
              </a:tblGrid>
              <a:tr h="422948">
                <a:tc>
                  <a:txBody>
                    <a:bodyPr/>
                    <a:lstStyle/>
                    <a:p>
                      <a:r>
                        <a:rPr lang="sv-SE" sz="1400">
                          <a:effectLst/>
                        </a:rPr>
                        <a:t>CTS1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effectLst/>
                        </a:rPr>
                        <a:t>CTS2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650127"/>
                  </a:ext>
                </a:extLst>
              </a:tr>
              <a:tr h="422948">
                <a:tc>
                  <a:txBody>
                    <a:bodyPr/>
                    <a:lstStyle/>
                    <a:p>
                      <a:r>
                        <a:rPr lang="sv-SE" sz="1400">
                          <a:effectLst/>
                        </a:rPr>
                        <a:t>Hz/step = 0.171223958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effectLst/>
                        </a:rPr>
                        <a:t>Hz/step = 0.15390625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35634"/>
                  </a:ext>
                </a:extLst>
              </a:tr>
              <a:tr h="422948">
                <a:tc>
                  <a:txBody>
                    <a:bodyPr/>
                    <a:lstStyle/>
                    <a:p>
                      <a:r>
                        <a:rPr lang="sv-SE" sz="1400">
                          <a:effectLst/>
                        </a:rPr>
                        <a:t>kHZ/mm = 87.66666667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 err="1">
                          <a:effectLst/>
                        </a:rPr>
                        <a:t>kHZ</a:t>
                      </a:r>
                      <a:r>
                        <a:rPr lang="sv-SE" sz="1400" dirty="0">
                          <a:effectLst/>
                        </a:rPr>
                        <a:t>/mm = 78.8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5048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057AAC3-94CE-C58D-6098-123901A7B40F}"/>
              </a:ext>
            </a:extLst>
          </p:cNvPr>
          <p:cNvSpPr txBox="1"/>
          <p:nvPr/>
        </p:nvSpPr>
        <p:spPr>
          <a:xfrm>
            <a:off x="116381" y="5517232"/>
            <a:ext cx="304540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Target frequency:</a:t>
            </a:r>
          </a:p>
          <a:p>
            <a:r>
              <a:rPr lang="en-US" sz="1400" dirty="0"/>
              <a:t>CTS1 = 3120 turns, 624000 steps</a:t>
            </a:r>
          </a:p>
          <a:p>
            <a:r>
              <a:rPr lang="en-US" sz="1400" dirty="0"/>
              <a:t>CTS2 = 3192 turns, 638400 steps</a:t>
            </a:r>
            <a:endParaRPr lang="ru-RU" sz="1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1583E6-41B5-AE60-B229-99917B21D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659" y="1124744"/>
            <a:ext cx="4362653" cy="27723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B72F9D0-3A8B-E551-6064-68CB671A8D9C}"/>
              </a:ext>
            </a:extLst>
          </p:cNvPr>
          <p:cNvSpPr txBox="1"/>
          <p:nvPr/>
        </p:nvSpPr>
        <p:spPr>
          <a:xfrm>
            <a:off x="5076056" y="4030597"/>
            <a:ext cx="38171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Temperature (TT11, TT21) increase:</a:t>
            </a:r>
          </a:p>
          <a:p>
            <a:r>
              <a:rPr lang="en-US" sz="1600" dirty="0"/>
              <a:t>CTS1 ~20 K</a:t>
            </a:r>
          </a:p>
          <a:p>
            <a:r>
              <a:rPr lang="en-US" sz="1600" dirty="0"/>
              <a:t>CTS2 ~17 K</a:t>
            </a:r>
          </a:p>
          <a:p>
            <a:endParaRPr lang="en-US" sz="1600" dirty="0"/>
          </a:p>
          <a:p>
            <a:r>
              <a:rPr lang="en-US" sz="1600" dirty="0"/>
              <a:t>Roughly factor of 2 higher increase than previous CM's.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77619174"/>
      </p:ext>
    </p:extLst>
  </p:cSld>
  <p:clrMapOvr>
    <a:masterClrMapping/>
  </p:clrMapOvr>
</p:sld>
</file>

<file path=ppt/theme/theme1.xml><?xml version="1.0" encoding="utf-8"?>
<a:theme xmlns:a="http://schemas.openxmlformats.org/drawingml/2006/main" name="FREIA Presentation">
  <a:themeElements>
    <a:clrScheme name="">
      <a:dk1>
        <a:srgbClr val="000000"/>
      </a:dk1>
      <a:lt1>
        <a:srgbClr val="FFFFFF"/>
      </a:lt1>
      <a:dk2>
        <a:srgbClr val="666666"/>
      </a:dk2>
      <a:lt2>
        <a:srgbClr val="B3B3B3"/>
      </a:lt2>
      <a:accent1>
        <a:srgbClr val="C7D6EA"/>
      </a:accent1>
      <a:accent2>
        <a:srgbClr val="F9E7C9"/>
      </a:accent2>
      <a:accent3>
        <a:srgbClr val="FFFFFF"/>
      </a:accent3>
      <a:accent4>
        <a:srgbClr val="000000"/>
      </a:accent4>
      <a:accent5>
        <a:srgbClr val="E0E8F3"/>
      </a:accent5>
      <a:accent6>
        <a:srgbClr val="E2D1B6"/>
      </a:accent6>
      <a:hlink>
        <a:srgbClr val="B9D3C6"/>
      </a:hlink>
      <a:folHlink>
        <a:srgbClr val="990000"/>
      </a:folHlink>
    </a:clrScheme>
    <a:fontScheme name="Tom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EE6B9B95-86CE-42A4-9044-602A11D54756}" vid="{2526F895-7F7C-4B6D-8E49-25D9BCAD7E3E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FREIA presentation</Template>
  <TotalTime>38180</TotalTime>
  <Words>611</Words>
  <Application>Microsoft Office PowerPoint</Application>
  <PresentationFormat>On-screen Show (4:3)</PresentationFormat>
  <Paragraphs>138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ＭＳ Ｐゴシック</vt:lpstr>
      <vt:lpstr>Arial</vt:lpstr>
      <vt:lpstr>Arial Unicode MS</vt:lpstr>
      <vt:lpstr>FREIA Presentation</vt:lpstr>
      <vt:lpstr>ESS weekly meeting (2023 W19)</vt:lpstr>
      <vt:lpstr>Global planning</vt:lpstr>
      <vt:lpstr>Local planning</vt:lpstr>
      <vt:lpstr>Cooling down to 2K</vt:lpstr>
      <vt:lpstr>Cold FPC conditioning at 4K</vt:lpstr>
      <vt:lpstr>Cold FPC conditioning. RGA data</vt:lpstr>
      <vt:lpstr>Pressure sensitivity  (f vs P)</vt:lpstr>
      <vt:lpstr>CM13 cavities at 2K</vt:lpstr>
      <vt:lpstr>CTS test. Stepper motors</vt:lpstr>
      <vt:lpstr>CTS test. Stepper motor</vt:lpstr>
      <vt:lpstr>CTS test. Operation cycles. </vt:lpstr>
      <vt:lpstr>CTS test. Piezzos</vt:lpstr>
      <vt:lpstr>Cavities conditioning.</vt:lpstr>
      <vt:lpstr>Cavities conditioning. We reached 9 and 12 MV/m </vt:lpstr>
      <vt:lpstr>LFD at 9 MV/m</vt:lpstr>
      <vt:lpstr>Heat loads</vt:lpstr>
      <vt:lpstr>Tasks from Nuno</vt:lpstr>
      <vt:lpstr>Local planning</vt:lpstr>
    </vt:vector>
  </TitlesOfParts>
  <Company>Uppsala Uni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Akira Miyazaki</dc:creator>
  <cp:lastModifiedBy>Iaroslava Profatilova</cp:lastModifiedBy>
  <cp:revision>1919</cp:revision>
  <cp:lastPrinted>2008-11-17T14:20:44Z</cp:lastPrinted>
  <dcterms:created xsi:type="dcterms:W3CDTF">2021-04-24T06:02:39Z</dcterms:created>
  <dcterms:modified xsi:type="dcterms:W3CDTF">2023-05-11T12:08:13Z</dcterms:modified>
</cp:coreProperties>
</file>