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18"/>
  </p:notesMasterIdLst>
  <p:handoutMasterIdLst>
    <p:handoutMasterId r:id="rId19"/>
  </p:handoutMasterIdLst>
  <p:sldIdLst>
    <p:sldId id="257" r:id="rId2"/>
    <p:sldId id="339" r:id="rId3"/>
    <p:sldId id="340" r:id="rId4"/>
    <p:sldId id="348" r:id="rId5"/>
    <p:sldId id="353" r:id="rId6"/>
    <p:sldId id="354" r:id="rId7"/>
    <p:sldId id="360" r:id="rId8"/>
    <p:sldId id="361" r:id="rId9"/>
    <p:sldId id="358" r:id="rId10"/>
    <p:sldId id="359" r:id="rId11"/>
    <p:sldId id="362" r:id="rId12"/>
    <p:sldId id="346" r:id="rId13"/>
    <p:sldId id="363" r:id="rId14"/>
    <p:sldId id="356" r:id="rId15"/>
    <p:sldId id="357" r:id="rId16"/>
    <p:sldId id="355" r:id="rId17"/>
  </p:sldIdLst>
  <p:sldSz cx="9144000" cy="6858000" type="screen4x3"/>
  <p:notesSz cx="6858000" cy="9144000"/>
  <p:defaultTextStyle>
    <a:defPPr>
      <a:defRPr lang="sv-SE"/>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ykhailo Zhovner" initials="MZ" lastIdx="0" clrIdx="0">
    <p:extLst>
      <p:ext uri="{19B8F6BF-5375-455C-9EA6-DF929625EA0E}">
        <p15:presenceInfo xmlns:p15="http://schemas.microsoft.com/office/powerpoint/2012/main" userId="S-1-5-21-1774431583-4023024350-2099909138-8572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7AC0"/>
    <a:srgbClr val="FFFF00"/>
    <a:srgbClr val="FF0000"/>
    <a:srgbClr val="006DF0"/>
    <a:srgbClr val="FF00FF"/>
    <a:srgbClr val="0000FF"/>
    <a:srgbClr val="FDDBFA"/>
    <a:srgbClr val="5A5AFF"/>
    <a:srgbClr val="FF9900"/>
    <a:srgbClr val="61AA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49" autoAdjust="0"/>
    <p:restoredTop sz="95878" autoAdjust="0"/>
  </p:normalViewPr>
  <p:slideViewPr>
    <p:cSldViewPr>
      <p:cViewPr varScale="1">
        <p:scale>
          <a:sx n="106" d="100"/>
          <a:sy n="106" d="100"/>
        </p:scale>
        <p:origin x="1548" y="10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ea typeface="ＭＳ Ｐゴシック" pitchFamily="1" charset="-128"/>
              </a:defRPr>
            </a:lvl1pPr>
          </a:lstStyle>
          <a:p>
            <a:pPr>
              <a:defRPr/>
            </a:pPr>
            <a:endParaRPr lang="en-US"/>
          </a:p>
        </p:txBody>
      </p:sp>
      <p:sp>
        <p:nvSpPr>
          <p:cNvPr id="1229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pitchFamily="1" charset="-128"/>
              </a:defRPr>
            </a:lvl1pPr>
          </a:lstStyle>
          <a:p>
            <a:pPr>
              <a:defRPr/>
            </a:pPr>
            <a:fld id="{1E89756A-6A5D-4DF2-A66B-CB5306FD46F4}" type="datetime1">
              <a:rPr lang="en-US"/>
              <a:pPr>
                <a:defRPr/>
              </a:pPr>
              <a:t>5/26/2023</a:t>
            </a:fld>
            <a:endParaRPr lang="en-US"/>
          </a:p>
        </p:txBody>
      </p:sp>
      <p:sp>
        <p:nvSpPr>
          <p:cNvPr id="1229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ea typeface="ＭＳ Ｐゴシック" pitchFamily="1" charset="-128"/>
              </a:defRPr>
            </a:lvl1pPr>
          </a:lstStyle>
          <a:p>
            <a:pPr>
              <a:defRPr/>
            </a:pPr>
            <a:endParaRPr lang="en-US"/>
          </a:p>
        </p:txBody>
      </p:sp>
      <p:sp>
        <p:nvSpPr>
          <p:cNvPr id="1229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A328D3F0-C4E6-4079-BC0C-BE0FDC857480}"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charset="0"/>
                <a:ea typeface="ＭＳ Ｐゴシック" pitchFamily="1" charset="-128"/>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pitchFamily="1" charset="-128"/>
              </a:defRPr>
            </a:lvl1pPr>
          </a:lstStyle>
          <a:p>
            <a:pPr>
              <a:defRPr/>
            </a:pPr>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charset="0"/>
                <a:ea typeface="ＭＳ Ｐゴシック" pitchFamily="1" charset="-128"/>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vl1pPr>
          </a:lstStyle>
          <a:p>
            <a:fld id="{C6672C54-7340-4648-835C-EE958B04B397}" type="slidenum">
              <a:rPr lang="sv-SE" altLang="en-US"/>
              <a:pPr/>
              <a:t>‹#›</a:t>
            </a:fld>
            <a:endParaRPr lang="sv-SE"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latin typeface="Arial" panose="020B0604020202020204" pitchFamily="34" charset="0"/>
              <a:ea typeface="ＭＳ Ｐゴシック" panose="020B0600070205080204" pitchFamily="34" charset="-128"/>
            </a:endParaRPr>
          </a:p>
        </p:txBody>
      </p:sp>
      <p:sp>
        <p:nvSpPr>
          <p:cNvPr id="5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5FAED8C-A5D4-4BDA-BC09-E37BC3567CBC}" type="slidenum">
              <a:rPr lang="sv-SE" altLang="en-US"/>
              <a:pPr>
                <a:spcBef>
                  <a:spcPct val="0"/>
                </a:spcBef>
              </a:pPr>
              <a:t>1</a:t>
            </a:fld>
            <a:endParaRPr lang="sv-SE"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672C54-7340-4648-835C-EE958B04B397}" type="slidenum">
              <a:rPr lang="sv-SE" altLang="en-US" smtClean="0"/>
              <a:pPr/>
              <a:t>13</a:t>
            </a:fld>
            <a:endParaRPr lang="sv-SE" altLang="en-US"/>
          </a:p>
        </p:txBody>
      </p:sp>
    </p:spTree>
    <p:extLst>
      <p:ext uri="{BB962C8B-B14F-4D97-AF65-F5344CB8AC3E}">
        <p14:creationId xmlns:p14="http://schemas.microsoft.com/office/powerpoint/2010/main" val="34055696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4" descr="gråbå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6" name="Picture 13" descr="FREIA_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74613"/>
            <a:ext cx="2592388"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2"/>
          <p:cNvSpPr>
            <a:spLocks noGrp="1" noChangeArrowheads="1"/>
          </p:cNvSpPr>
          <p:nvPr>
            <p:ph type="ctrTitle"/>
          </p:nvPr>
        </p:nvSpPr>
        <p:spPr>
          <a:xfrm>
            <a:off x="685800" y="2130425"/>
            <a:ext cx="7772400" cy="1470025"/>
          </a:xfrm>
        </p:spPr>
        <p:txBody>
          <a:bodyPr anchor="ctr" anchorCtr="1"/>
          <a:lstStyle>
            <a:lvl1pPr>
              <a:defRPr smtClean="0"/>
            </a:lvl1pPr>
          </a:lstStyle>
          <a:p>
            <a:r>
              <a:rPr lang="en-US"/>
              <a:t>Click to edit Master title style</a:t>
            </a:r>
          </a:p>
        </p:txBody>
      </p:sp>
      <p:sp>
        <p:nvSpPr>
          <p:cNvPr id="16388" name="Rectangle 3"/>
          <p:cNvSpPr>
            <a:spLocks noGrp="1" noChangeArrowheads="1"/>
          </p:cNvSpPr>
          <p:nvPr>
            <p:ph type="subTitle" idx="1"/>
          </p:nvPr>
        </p:nvSpPr>
        <p:spPr>
          <a:xfrm>
            <a:off x="1371600" y="3886200"/>
            <a:ext cx="6400800" cy="2063750"/>
          </a:xfrm>
        </p:spPr>
        <p:txBody>
          <a:bodyPr/>
          <a:lstStyle>
            <a:lvl1pPr marL="0" indent="0" algn="ctr">
              <a:buFontTx/>
              <a:buNone/>
              <a:defRPr smtClean="0"/>
            </a:lvl1pPr>
          </a:lstStyle>
          <a:p>
            <a:r>
              <a:rPr lang="en-US"/>
              <a:t>Click to edit Master subtitle style</a:t>
            </a:r>
          </a:p>
        </p:txBody>
      </p:sp>
      <p:sp>
        <p:nvSpPr>
          <p:cNvPr id="7" name="Rectangle 4"/>
          <p:cNvSpPr>
            <a:spLocks noGrp="1" noChangeArrowheads="1"/>
          </p:cNvSpPr>
          <p:nvPr>
            <p:ph type="dt" sz="half" idx="10"/>
          </p:nvPr>
        </p:nvSpPr>
        <p:spPr>
          <a:xfrm>
            <a:off x="250825" y="6453188"/>
            <a:ext cx="1120775" cy="268287"/>
          </a:xfrm>
        </p:spPr>
        <p:txBody>
          <a:bodyPr/>
          <a:lstStyle>
            <a:lvl1pPr>
              <a:defRPr smtClean="0"/>
            </a:lvl1pPr>
          </a:lstStyle>
          <a:p>
            <a:pPr>
              <a:defRPr/>
            </a:pPr>
            <a:fld id="{1A0F7EA3-640F-4D6D-A7A1-21AECB8B62C6}" type="datetime1">
              <a:rPr lang="ja-JP" altLang="en-US" smtClean="0"/>
              <a:t>2023/5/26</a:t>
            </a:fld>
            <a:endParaRPr lang="en-US"/>
          </a:p>
        </p:txBody>
      </p:sp>
      <p:sp>
        <p:nvSpPr>
          <p:cNvPr id="8" name="Rectangle 5"/>
          <p:cNvSpPr>
            <a:spLocks noGrp="1" noChangeArrowheads="1"/>
          </p:cNvSpPr>
          <p:nvPr>
            <p:ph type="ftr" sz="quarter" idx="11"/>
          </p:nvPr>
        </p:nvSpPr>
        <p:spPr>
          <a:xfrm>
            <a:off x="1371600" y="6453188"/>
            <a:ext cx="6800850" cy="268287"/>
          </a:xfrm>
        </p:spPr>
        <p:txBody>
          <a:bodyPr/>
          <a:lstStyle>
            <a:lvl1pPr algn="ctr">
              <a:defRPr smtClean="0"/>
            </a:lvl1pPr>
          </a:lstStyle>
          <a:p>
            <a:pPr>
              <a:defRPr/>
            </a:pPr>
            <a:r>
              <a:rPr lang="en-US"/>
              <a:t>A. Miyazaki, ESS meeting W22</a:t>
            </a:r>
          </a:p>
        </p:txBody>
      </p:sp>
      <p:sp>
        <p:nvSpPr>
          <p:cNvPr id="9" name="Rectangle 6"/>
          <p:cNvSpPr>
            <a:spLocks noGrp="1" noChangeArrowheads="1"/>
          </p:cNvSpPr>
          <p:nvPr>
            <p:ph type="sldNum" sz="quarter" idx="12"/>
          </p:nvPr>
        </p:nvSpPr>
        <p:spPr>
          <a:xfrm>
            <a:off x="8172450" y="6453188"/>
            <a:ext cx="720725" cy="268287"/>
          </a:xfrm>
        </p:spPr>
        <p:txBody>
          <a:bodyPr/>
          <a:lstStyle>
            <a:lvl1pPr>
              <a:defRPr/>
            </a:lvl1pPr>
          </a:lstStyle>
          <a:p>
            <a:fld id="{6A47EA55-C1C4-4C3F-9B21-4BAAFC4FB9C2}" type="slidenum">
              <a:rPr lang="sv-SE" altLang="en-US"/>
              <a:pPr/>
              <a:t>‹#›</a:t>
            </a:fld>
            <a:endParaRPr lang="sv-SE" altLang="en-US"/>
          </a:p>
        </p:txBody>
      </p:sp>
    </p:spTree>
    <p:extLst>
      <p:ext uri="{BB962C8B-B14F-4D97-AF65-F5344CB8AC3E}">
        <p14:creationId xmlns:p14="http://schemas.microsoft.com/office/powerpoint/2010/main" val="515662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a:t>Click to edit Master title style</a:t>
            </a:r>
            <a:endParaRPr lang="sv-SE"/>
          </a:p>
        </p:txBody>
      </p:sp>
      <p:sp>
        <p:nvSpPr>
          <p:cNvPr id="3" name="Platshållare för innehåll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Rectangle 4"/>
          <p:cNvSpPr>
            <a:spLocks noGrp="1" noChangeArrowheads="1"/>
          </p:cNvSpPr>
          <p:nvPr>
            <p:ph type="dt" sz="half" idx="10"/>
          </p:nvPr>
        </p:nvSpPr>
        <p:spPr>
          <a:ln/>
        </p:spPr>
        <p:txBody>
          <a:bodyPr/>
          <a:lstStyle>
            <a:lvl1pPr>
              <a:defRPr/>
            </a:lvl1pPr>
          </a:lstStyle>
          <a:p>
            <a:pPr>
              <a:defRPr/>
            </a:pPr>
            <a:fld id="{792B463C-F6F7-4CFC-B0E7-057FD5FF762F}" type="datetime1">
              <a:rPr lang="ja-JP" altLang="en-US" smtClean="0"/>
              <a:t>2023/5/26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A. Miyazaki, ESS meeting W22</a:t>
            </a:r>
          </a:p>
        </p:txBody>
      </p:sp>
      <p:sp>
        <p:nvSpPr>
          <p:cNvPr id="6" name="Rectangle 6"/>
          <p:cNvSpPr>
            <a:spLocks noGrp="1" noChangeArrowheads="1"/>
          </p:cNvSpPr>
          <p:nvPr>
            <p:ph type="sldNum" sz="quarter" idx="12"/>
          </p:nvPr>
        </p:nvSpPr>
        <p:spPr>
          <a:ln/>
        </p:spPr>
        <p:txBody>
          <a:bodyPr/>
          <a:lstStyle>
            <a:lvl1pPr>
              <a:defRPr/>
            </a:lvl1pPr>
          </a:lstStyle>
          <a:p>
            <a:fld id="{90C115E6-9F4A-403D-8599-C906C0C45D58}" type="slidenum">
              <a:rPr lang="sv-SE" altLang="en-US"/>
              <a:pPr/>
              <a:t>‹#›</a:t>
            </a:fld>
            <a:endParaRPr lang="sv-SE" altLang="en-US"/>
          </a:p>
        </p:txBody>
      </p:sp>
    </p:spTree>
    <p:extLst>
      <p:ext uri="{BB962C8B-B14F-4D97-AF65-F5344CB8AC3E}">
        <p14:creationId xmlns:p14="http://schemas.microsoft.com/office/powerpoint/2010/main" val="3533934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a:t>Click to edit Master title style</a:t>
            </a:r>
            <a:endParaRPr lang="sv-SE"/>
          </a:p>
        </p:txBody>
      </p:sp>
      <p:sp>
        <p:nvSpPr>
          <p:cNvPr id="3" name="Platshållare för innehåll 2"/>
          <p:cNvSpPr>
            <a:spLocks noGrp="1"/>
          </p:cNvSpPr>
          <p:nvPr>
            <p:ph sz="half" idx="1"/>
          </p:nvPr>
        </p:nvSpPr>
        <p:spPr>
          <a:xfrm>
            <a:off x="251520" y="1052736"/>
            <a:ext cx="4110930" cy="5256584"/>
          </a:xfrm>
        </p:spPr>
        <p:txBody>
          <a:bodyPr/>
          <a:lstStyle>
            <a:lvl1pPr>
              <a:defRPr sz="20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innehåll 3"/>
          <p:cNvSpPr>
            <a:spLocks noGrp="1"/>
          </p:cNvSpPr>
          <p:nvPr>
            <p:ph sz="half" idx="2"/>
          </p:nvPr>
        </p:nvSpPr>
        <p:spPr>
          <a:xfrm>
            <a:off x="4760138" y="1052736"/>
            <a:ext cx="4132342" cy="5256584"/>
          </a:xfrm>
        </p:spPr>
        <p:txBody>
          <a:bodyPr/>
          <a:lstStyle>
            <a:lvl1pPr>
              <a:defRPr sz="20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5" name="Rectangle 4"/>
          <p:cNvSpPr>
            <a:spLocks noGrp="1" noChangeArrowheads="1"/>
          </p:cNvSpPr>
          <p:nvPr>
            <p:ph type="dt" sz="half" idx="10"/>
          </p:nvPr>
        </p:nvSpPr>
        <p:spPr>
          <a:ln/>
        </p:spPr>
        <p:txBody>
          <a:bodyPr/>
          <a:lstStyle>
            <a:lvl1pPr>
              <a:defRPr/>
            </a:lvl1pPr>
          </a:lstStyle>
          <a:p>
            <a:pPr>
              <a:defRPr/>
            </a:pPr>
            <a:fld id="{1C9EBB75-657D-4547-ACA3-911E6B5DADA6}" type="datetime1">
              <a:rPr lang="ja-JP" altLang="en-US" smtClean="0"/>
              <a:t>2023/5/26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A. Miyazaki, ESS meeting W22</a:t>
            </a:r>
          </a:p>
        </p:txBody>
      </p:sp>
      <p:sp>
        <p:nvSpPr>
          <p:cNvPr id="7" name="Rectangle 6"/>
          <p:cNvSpPr>
            <a:spLocks noGrp="1" noChangeArrowheads="1"/>
          </p:cNvSpPr>
          <p:nvPr>
            <p:ph type="sldNum" sz="quarter" idx="12"/>
          </p:nvPr>
        </p:nvSpPr>
        <p:spPr>
          <a:ln/>
        </p:spPr>
        <p:txBody>
          <a:bodyPr/>
          <a:lstStyle>
            <a:lvl1pPr>
              <a:defRPr/>
            </a:lvl1pPr>
          </a:lstStyle>
          <a:p>
            <a:fld id="{AF219D92-ABB5-41CB-B64D-2D025C1B0AFC}" type="slidenum">
              <a:rPr lang="sv-SE" altLang="en-US"/>
              <a:pPr/>
              <a:t>‹#›</a:t>
            </a:fld>
            <a:endParaRPr lang="sv-SE" altLang="en-US"/>
          </a:p>
        </p:txBody>
      </p:sp>
    </p:spTree>
    <p:extLst>
      <p:ext uri="{BB962C8B-B14F-4D97-AF65-F5344CB8AC3E}">
        <p14:creationId xmlns:p14="http://schemas.microsoft.com/office/powerpoint/2010/main" val="908115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251520" y="1052737"/>
            <a:ext cx="4123630" cy="504056"/>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Platshållare för innehåll 3"/>
          <p:cNvSpPr>
            <a:spLocks noGrp="1"/>
          </p:cNvSpPr>
          <p:nvPr>
            <p:ph sz="half" idx="2"/>
          </p:nvPr>
        </p:nvSpPr>
        <p:spPr>
          <a:xfrm>
            <a:off x="251353" y="1556792"/>
            <a:ext cx="4127747" cy="4752528"/>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5" name="Platshållare för text 4"/>
          <p:cNvSpPr>
            <a:spLocks noGrp="1"/>
          </p:cNvSpPr>
          <p:nvPr>
            <p:ph type="body" sz="quarter" idx="3"/>
          </p:nvPr>
        </p:nvSpPr>
        <p:spPr>
          <a:xfrm>
            <a:off x="4760138" y="1052737"/>
            <a:ext cx="4060334" cy="504056"/>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Platshållare för innehåll 5"/>
          <p:cNvSpPr>
            <a:spLocks noGrp="1"/>
          </p:cNvSpPr>
          <p:nvPr>
            <p:ph sz="quarter" idx="4"/>
          </p:nvPr>
        </p:nvSpPr>
        <p:spPr>
          <a:xfrm>
            <a:off x="4760138" y="1556792"/>
            <a:ext cx="4060334" cy="4752528"/>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0" name="Rubrik 9"/>
          <p:cNvSpPr>
            <a:spLocks noGrp="1"/>
          </p:cNvSpPr>
          <p:nvPr>
            <p:ph type="title"/>
          </p:nvPr>
        </p:nvSpPr>
        <p:spPr/>
        <p:txBody>
          <a:bodyPr/>
          <a:lstStyle/>
          <a:p>
            <a:r>
              <a:rPr lang="en-US"/>
              <a:t>Click to edit Master title style</a:t>
            </a:r>
            <a:endParaRPr lang="sv-SE"/>
          </a:p>
        </p:txBody>
      </p:sp>
      <p:sp>
        <p:nvSpPr>
          <p:cNvPr id="7" name="Rectangle 4"/>
          <p:cNvSpPr>
            <a:spLocks noGrp="1" noChangeArrowheads="1"/>
          </p:cNvSpPr>
          <p:nvPr>
            <p:ph type="dt" sz="half" idx="10"/>
          </p:nvPr>
        </p:nvSpPr>
        <p:spPr>
          <a:ln/>
        </p:spPr>
        <p:txBody>
          <a:bodyPr/>
          <a:lstStyle>
            <a:lvl1pPr>
              <a:defRPr/>
            </a:lvl1pPr>
          </a:lstStyle>
          <a:p>
            <a:pPr>
              <a:defRPr/>
            </a:pPr>
            <a:fld id="{A3A52AAB-9932-471D-AC56-B0D7ED04F848}" type="datetime1">
              <a:rPr lang="ja-JP" altLang="en-US" smtClean="0"/>
              <a:t>2023/5/26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A. Miyazaki, ESS meeting W22</a:t>
            </a:r>
          </a:p>
        </p:txBody>
      </p:sp>
      <p:sp>
        <p:nvSpPr>
          <p:cNvPr id="9" name="Rectangle 6"/>
          <p:cNvSpPr>
            <a:spLocks noGrp="1" noChangeArrowheads="1"/>
          </p:cNvSpPr>
          <p:nvPr>
            <p:ph type="sldNum" sz="quarter" idx="12"/>
          </p:nvPr>
        </p:nvSpPr>
        <p:spPr>
          <a:ln/>
        </p:spPr>
        <p:txBody>
          <a:bodyPr/>
          <a:lstStyle>
            <a:lvl1pPr>
              <a:defRPr/>
            </a:lvl1pPr>
          </a:lstStyle>
          <a:p>
            <a:fld id="{4F6A2459-8FE9-4122-B97E-95F84E8E14AE}" type="slidenum">
              <a:rPr lang="sv-SE" altLang="en-US"/>
              <a:pPr/>
              <a:t>‹#›</a:t>
            </a:fld>
            <a:endParaRPr lang="sv-SE" altLang="en-US"/>
          </a:p>
        </p:txBody>
      </p:sp>
    </p:spTree>
    <p:extLst>
      <p:ext uri="{BB962C8B-B14F-4D97-AF65-F5344CB8AC3E}">
        <p14:creationId xmlns:p14="http://schemas.microsoft.com/office/powerpoint/2010/main" val="3224842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a:t>Click to edit Master title style</a:t>
            </a:r>
            <a:endParaRPr lang="sv-SE"/>
          </a:p>
        </p:txBody>
      </p:sp>
      <p:sp>
        <p:nvSpPr>
          <p:cNvPr id="3" name="Rectangle 4"/>
          <p:cNvSpPr>
            <a:spLocks noGrp="1" noChangeArrowheads="1"/>
          </p:cNvSpPr>
          <p:nvPr>
            <p:ph type="dt" sz="half" idx="10"/>
          </p:nvPr>
        </p:nvSpPr>
        <p:spPr>
          <a:ln/>
        </p:spPr>
        <p:txBody>
          <a:bodyPr/>
          <a:lstStyle>
            <a:lvl1pPr>
              <a:defRPr/>
            </a:lvl1pPr>
          </a:lstStyle>
          <a:p>
            <a:pPr>
              <a:defRPr/>
            </a:pPr>
            <a:fld id="{CCD45074-5236-4934-A5FF-C67F7AD6CBC7}" type="datetime1">
              <a:rPr lang="ja-JP" altLang="en-US" smtClean="0"/>
              <a:t>2023/5/26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A. Miyazaki, ESS meeting W22</a:t>
            </a:r>
          </a:p>
        </p:txBody>
      </p:sp>
      <p:sp>
        <p:nvSpPr>
          <p:cNvPr id="5" name="Rectangle 6"/>
          <p:cNvSpPr>
            <a:spLocks noGrp="1" noChangeArrowheads="1"/>
          </p:cNvSpPr>
          <p:nvPr>
            <p:ph type="sldNum" sz="quarter" idx="12"/>
          </p:nvPr>
        </p:nvSpPr>
        <p:spPr>
          <a:ln/>
        </p:spPr>
        <p:txBody>
          <a:bodyPr/>
          <a:lstStyle>
            <a:lvl1pPr>
              <a:defRPr/>
            </a:lvl1pPr>
          </a:lstStyle>
          <a:p>
            <a:fld id="{5B0380E8-E140-4F38-9124-D7DF35BB3D02}" type="slidenum">
              <a:rPr lang="sv-SE" altLang="en-US"/>
              <a:pPr/>
              <a:t>‹#›</a:t>
            </a:fld>
            <a:endParaRPr lang="sv-SE" altLang="en-US"/>
          </a:p>
        </p:txBody>
      </p:sp>
    </p:spTree>
    <p:extLst>
      <p:ext uri="{BB962C8B-B14F-4D97-AF65-F5344CB8AC3E}">
        <p14:creationId xmlns:p14="http://schemas.microsoft.com/office/powerpoint/2010/main" val="82280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3FB8CBE-2EE2-485D-B478-36A8E778C8C8}" type="datetime1">
              <a:rPr lang="ja-JP" altLang="en-US" smtClean="0"/>
              <a:t>2023/5/26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A. Miyazaki, ESS meeting W22</a:t>
            </a:r>
          </a:p>
        </p:txBody>
      </p:sp>
      <p:sp>
        <p:nvSpPr>
          <p:cNvPr id="4" name="Rectangle 6"/>
          <p:cNvSpPr>
            <a:spLocks noGrp="1" noChangeArrowheads="1"/>
          </p:cNvSpPr>
          <p:nvPr>
            <p:ph type="sldNum" sz="quarter" idx="12"/>
          </p:nvPr>
        </p:nvSpPr>
        <p:spPr>
          <a:ln/>
        </p:spPr>
        <p:txBody>
          <a:bodyPr/>
          <a:lstStyle>
            <a:lvl1pPr>
              <a:defRPr/>
            </a:lvl1pPr>
          </a:lstStyle>
          <a:p>
            <a:fld id="{6524CBCC-3CE0-4DEC-9071-6A32C75071F2}" type="slidenum">
              <a:rPr lang="sv-SE" altLang="en-US"/>
              <a:pPr/>
              <a:t>‹#›</a:t>
            </a:fld>
            <a:endParaRPr lang="sv-SE" altLang="en-US"/>
          </a:p>
        </p:txBody>
      </p:sp>
    </p:spTree>
    <p:extLst>
      <p:ext uri="{BB962C8B-B14F-4D97-AF65-F5344CB8AC3E}">
        <p14:creationId xmlns:p14="http://schemas.microsoft.com/office/powerpoint/2010/main" val="839195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3" name="Platshållare för bild 2"/>
          <p:cNvSpPr>
            <a:spLocks noGrp="1"/>
          </p:cNvSpPr>
          <p:nvPr>
            <p:ph type="pic" idx="1"/>
          </p:nvPr>
        </p:nvSpPr>
        <p:spPr>
          <a:xfrm>
            <a:off x="1371600" y="1447799"/>
            <a:ext cx="7196138" cy="388620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sv-SE" noProof="0"/>
          </a:p>
        </p:txBody>
      </p:sp>
      <p:sp>
        <p:nvSpPr>
          <p:cNvPr id="4" name="Platshållare för text 3"/>
          <p:cNvSpPr>
            <a:spLocks noGrp="1"/>
          </p:cNvSpPr>
          <p:nvPr>
            <p:ph type="body" sz="half" idx="2"/>
          </p:nvPr>
        </p:nvSpPr>
        <p:spPr>
          <a:xfrm>
            <a:off x="1371600" y="5410200"/>
            <a:ext cx="719613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Rubrik 7"/>
          <p:cNvSpPr>
            <a:spLocks noGrp="1"/>
          </p:cNvSpPr>
          <p:nvPr>
            <p:ph type="title"/>
          </p:nvPr>
        </p:nvSpPr>
        <p:spPr/>
        <p:txBody>
          <a:bodyPr/>
          <a:lstStyle/>
          <a:p>
            <a:r>
              <a:rPr lang="en-US"/>
              <a:t>Click to edit Master title style</a:t>
            </a:r>
            <a:endParaRPr lang="sv-SE"/>
          </a:p>
        </p:txBody>
      </p:sp>
      <p:sp>
        <p:nvSpPr>
          <p:cNvPr id="5" name="Rectangle 4"/>
          <p:cNvSpPr>
            <a:spLocks noGrp="1" noChangeArrowheads="1"/>
          </p:cNvSpPr>
          <p:nvPr>
            <p:ph type="dt" sz="half" idx="10"/>
          </p:nvPr>
        </p:nvSpPr>
        <p:spPr>
          <a:ln/>
        </p:spPr>
        <p:txBody>
          <a:bodyPr/>
          <a:lstStyle>
            <a:lvl1pPr>
              <a:defRPr/>
            </a:lvl1pPr>
          </a:lstStyle>
          <a:p>
            <a:pPr>
              <a:defRPr/>
            </a:pPr>
            <a:fld id="{676AFB2B-587A-48EA-B9C7-8F1CB9CFC871}" type="datetime1">
              <a:rPr lang="ja-JP" altLang="en-US" smtClean="0"/>
              <a:t>2023/5/26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A. Miyazaki, ESS meeting W22</a:t>
            </a:r>
          </a:p>
        </p:txBody>
      </p:sp>
      <p:sp>
        <p:nvSpPr>
          <p:cNvPr id="7" name="Rectangle 6"/>
          <p:cNvSpPr>
            <a:spLocks noGrp="1" noChangeArrowheads="1"/>
          </p:cNvSpPr>
          <p:nvPr>
            <p:ph type="sldNum" sz="quarter" idx="12"/>
          </p:nvPr>
        </p:nvSpPr>
        <p:spPr>
          <a:ln/>
        </p:spPr>
        <p:txBody>
          <a:bodyPr/>
          <a:lstStyle>
            <a:lvl1pPr>
              <a:defRPr/>
            </a:lvl1pPr>
          </a:lstStyle>
          <a:p>
            <a:fld id="{8946E545-9B27-487A-8E22-BB530377193D}" type="slidenum">
              <a:rPr lang="sv-SE" altLang="en-US"/>
              <a:pPr/>
              <a:t>‹#›</a:t>
            </a:fld>
            <a:endParaRPr lang="sv-SE" altLang="en-US"/>
          </a:p>
        </p:txBody>
      </p:sp>
    </p:spTree>
    <p:extLst>
      <p:ext uri="{BB962C8B-B14F-4D97-AF65-F5344CB8AC3E}">
        <p14:creationId xmlns:p14="http://schemas.microsoft.com/office/powerpoint/2010/main" val="3624264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4" descr="gråbår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92500" y="0"/>
            <a:ext cx="56515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4" descr="gråbår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56515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1042988" y="188913"/>
            <a:ext cx="76771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0" numCol="1" anchor="b" anchorCtr="0" compatLnSpc="1">
            <a:prstTxWarp prst="textNoShape">
              <a:avLst/>
            </a:prstTxWarp>
          </a:bodyPr>
          <a:lstStyle/>
          <a:p>
            <a:pPr lvl="0"/>
            <a:r>
              <a:rPr lang="sv-SE" altLang="en-US"/>
              <a:t>Klicka här för att ändra format</a:t>
            </a:r>
          </a:p>
        </p:txBody>
      </p:sp>
      <p:sp>
        <p:nvSpPr>
          <p:cNvPr id="1029" name="Rectangle 3"/>
          <p:cNvSpPr>
            <a:spLocks noGrp="1" noChangeArrowheads="1"/>
          </p:cNvSpPr>
          <p:nvPr>
            <p:ph type="body" idx="1"/>
          </p:nvPr>
        </p:nvSpPr>
        <p:spPr bwMode="auto">
          <a:xfrm>
            <a:off x="250825" y="981075"/>
            <a:ext cx="864235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en-US"/>
              <a:t>Klicka här för att ändra format på bakgrundstexten</a:t>
            </a:r>
          </a:p>
          <a:p>
            <a:pPr lvl="1"/>
            <a:r>
              <a:rPr lang="sv-SE" altLang="en-US"/>
              <a:t>Nivå två</a:t>
            </a:r>
          </a:p>
          <a:p>
            <a:pPr lvl="2"/>
            <a:r>
              <a:rPr lang="sv-SE" altLang="en-US"/>
              <a:t>Nivå tre</a:t>
            </a:r>
          </a:p>
          <a:p>
            <a:pPr lvl="3"/>
            <a:r>
              <a:rPr lang="sv-SE" altLang="en-US"/>
              <a:t>Nivå fyra</a:t>
            </a:r>
          </a:p>
          <a:p>
            <a:pPr lvl="4"/>
            <a:r>
              <a:rPr lang="sv-SE" altLang="en-US"/>
              <a:t>Nivå fem</a:t>
            </a:r>
          </a:p>
        </p:txBody>
      </p:sp>
      <p:sp>
        <p:nvSpPr>
          <p:cNvPr id="2" name="Rectangle 4"/>
          <p:cNvSpPr>
            <a:spLocks noGrp="1" noChangeArrowheads="1"/>
          </p:cNvSpPr>
          <p:nvPr>
            <p:ph type="dt" sz="half" idx="2"/>
          </p:nvPr>
        </p:nvSpPr>
        <p:spPr bwMode="auto">
          <a:xfrm>
            <a:off x="250825" y="6453188"/>
            <a:ext cx="1081088" cy="2524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smtClean="0">
                <a:latin typeface="Arial" charset="0"/>
                <a:ea typeface="ＭＳ Ｐゴシック" pitchFamily="1" charset="-128"/>
              </a:defRPr>
            </a:lvl1pPr>
          </a:lstStyle>
          <a:p>
            <a:pPr>
              <a:defRPr/>
            </a:pPr>
            <a:fld id="{9B6F6842-BB3B-434B-8947-CD787B1F5C9C}" type="datetime1">
              <a:rPr lang="ja-JP" altLang="en-US" smtClean="0"/>
              <a:t>2023/5/26</a:t>
            </a:fld>
            <a:endParaRPr lang="en-US"/>
          </a:p>
        </p:txBody>
      </p:sp>
      <p:sp>
        <p:nvSpPr>
          <p:cNvPr id="3" name="Rectangle 5"/>
          <p:cNvSpPr>
            <a:spLocks noGrp="1" noChangeArrowheads="1"/>
          </p:cNvSpPr>
          <p:nvPr>
            <p:ph type="ftr" sz="quarter" idx="3"/>
          </p:nvPr>
        </p:nvSpPr>
        <p:spPr bwMode="auto">
          <a:xfrm>
            <a:off x="1331913" y="6453188"/>
            <a:ext cx="6911975" cy="2524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smtClean="0">
                <a:latin typeface="Arial" charset="0"/>
                <a:ea typeface="ＭＳ Ｐゴシック" pitchFamily="1" charset="-128"/>
              </a:defRPr>
            </a:lvl1pPr>
          </a:lstStyle>
          <a:p>
            <a:pPr>
              <a:defRPr/>
            </a:pPr>
            <a:r>
              <a:rPr lang="en-US"/>
              <a:t>A. Miyazaki, ESS meeting W22</a:t>
            </a:r>
          </a:p>
        </p:txBody>
      </p:sp>
      <p:sp>
        <p:nvSpPr>
          <p:cNvPr id="1030" name="Rectangle 6"/>
          <p:cNvSpPr>
            <a:spLocks noGrp="1" noChangeArrowheads="1"/>
          </p:cNvSpPr>
          <p:nvPr>
            <p:ph type="sldNum" sz="quarter" idx="4"/>
          </p:nvPr>
        </p:nvSpPr>
        <p:spPr bwMode="auto">
          <a:xfrm>
            <a:off x="8243888" y="6453188"/>
            <a:ext cx="649287" cy="2524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vl1pPr>
          </a:lstStyle>
          <a:p>
            <a:fld id="{F720B9AA-C7A0-4A82-8D64-B4781376EB13}" type="slidenum">
              <a:rPr lang="sv-SE" altLang="en-US"/>
              <a:pPr/>
              <a:t>‹#›</a:t>
            </a:fld>
            <a:endParaRPr lang="sv-SE" altLang="en-US"/>
          </a:p>
        </p:txBody>
      </p:sp>
      <p:sp>
        <p:nvSpPr>
          <p:cNvPr id="1033" name="Rectangle 12"/>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1034" name="Picture 10" descr="FREIA_logo.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585075" y="115888"/>
            <a:ext cx="145097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5" r:id="rId1"/>
    <p:sldLayoutId id="2147483689" r:id="rId2"/>
    <p:sldLayoutId id="2147483690" r:id="rId3"/>
    <p:sldLayoutId id="2147483691" r:id="rId4"/>
    <p:sldLayoutId id="2147483692" r:id="rId5"/>
    <p:sldLayoutId id="2147483693" r:id="rId6"/>
    <p:sldLayoutId id="2147483694" r:id="rId7"/>
  </p:sldLayoutIdLst>
  <p:hf hdr="0" ftr="0" dt="0"/>
  <p:txStyles>
    <p:titleStyle>
      <a:lvl1pPr algn="l" rtl="0" eaLnBrk="1" fontAlgn="base" hangingPunct="1">
        <a:spcBef>
          <a:spcPct val="0"/>
        </a:spcBef>
        <a:spcAft>
          <a:spcPct val="0"/>
        </a:spcAft>
        <a:defRPr sz="2800">
          <a:solidFill>
            <a:schemeClr val="tx2"/>
          </a:solidFill>
          <a:latin typeface="+mj-lt"/>
          <a:ea typeface="+mj-ea"/>
          <a:cs typeface="+mj-cs"/>
        </a:defRPr>
      </a:lvl1pPr>
      <a:lvl2pPr algn="l" rtl="0" eaLnBrk="1" fontAlgn="base" hangingPunct="1">
        <a:spcBef>
          <a:spcPct val="0"/>
        </a:spcBef>
        <a:spcAft>
          <a:spcPct val="0"/>
        </a:spcAft>
        <a:defRPr sz="2800">
          <a:solidFill>
            <a:schemeClr val="tx2"/>
          </a:solidFill>
          <a:latin typeface="Arial" charset="0"/>
          <a:ea typeface="ＭＳ Ｐゴシック" charset="-128"/>
          <a:cs typeface="ＭＳ Ｐゴシック" charset="-128"/>
        </a:defRPr>
      </a:lvl2pPr>
      <a:lvl3pPr algn="l" rtl="0" eaLnBrk="1" fontAlgn="base" hangingPunct="1">
        <a:spcBef>
          <a:spcPct val="0"/>
        </a:spcBef>
        <a:spcAft>
          <a:spcPct val="0"/>
        </a:spcAft>
        <a:defRPr sz="2800">
          <a:solidFill>
            <a:schemeClr val="tx2"/>
          </a:solidFill>
          <a:latin typeface="Arial" charset="0"/>
          <a:ea typeface="ＭＳ Ｐゴシック" charset="-128"/>
          <a:cs typeface="ＭＳ Ｐゴシック" charset="-128"/>
        </a:defRPr>
      </a:lvl3pPr>
      <a:lvl4pPr algn="l" rtl="0" eaLnBrk="1" fontAlgn="base" hangingPunct="1">
        <a:spcBef>
          <a:spcPct val="0"/>
        </a:spcBef>
        <a:spcAft>
          <a:spcPct val="0"/>
        </a:spcAft>
        <a:defRPr sz="2800">
          <a:solidFill>
            <a:schemeClr val="tx2"/>
          </a:solidFill>
          <a:latin typeface="Arial" charset="0"/>
          <a:ea typeface="ＭＳ Ｐゴシック" charset="-128"/>
          <a:cs typeface="ＭＳ Ｐゴシック" charset="-128"/>
        </a:defRPr>
      </a:lvl4pPr>
      <a:lvl5pPr algn="l" rtl="0" eaLnBrk="1" fontAlgn="base" hangingPunct="1">
        <a:spcBef>
          <a:spcPct val="0"/>
        </a:spcBef>
        <a:spcAft>
          <a:spcPct val="0"/>
        </a:spcAft>
        <a:defRPr sz="2800">
          <a:solidFill>
            <a:schemeClr val="tx2"/>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600">
          <a:solidFill>
            <a:schemeClr val="tx2"/>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3600">
          <a:solidFill>
            <a:schemeClr val="tx2"/>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3600">
          <a:solidFill>
            <a:schemeClr val="tx2"/>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3600">
          <a:solidFill>
            <a:schemeClr val="tx2"/>
          </a:solidFill>
          <a:latin typeface="Arial" charset="0"/>
          <a:ea typeface="ＭＳ Ｐゴシック" charset="-128"/>
          <a:cs typeface="ＭＳ Ｐゴシック" charset="-128"/>
        </a:defRPr>
      </a:lvl9pPr>
    </p:titleStyle>
    <p:bodyStyle>
      <a:lvl1pPr marL="176213" indent="-176213" algn="l" rtl="0" eaLnBrk="1" fontAlgn="base" hangingPunct="1">
        <a:spcBef>
          <a:spcPct val="35000"/>
        </a:spcBef>
        <a:spcAft>
          <a:spcPct val="0"/>
        </a:spcAft>
        <a:buChar char="•"/>
        <a:defRPr sz="2000">
          <a:solidFill>
            <a:schemeClr val="tx1"/>
          </a:solidFill>
          <a:latin typeface="+mn-lt"/>
          <a:ea typeface="+mn-ea"/>
          <a:cs typeface="+mn-cs"/>
        </a:defRPr>
      </a:lvl1pPr>
      <a:lvl2pPr marL="444500" indent="-268288" algn="l" rtl="0" eaLnBrk="1" fontAlgn="base" hangingPunct="1">
        <a:spcBef>
          <a:spcPct val="20000"/>
        </a:spcBef>
        <a:spcAft>
          <a:spcPct val="0"/>
        </a:spcAft>
        <a:buChar char="–"/>
        <a:defRPr sz="2000">
          <a:solidFill>
            <a:schemeClr val="tx1"/>
          </a:solidFill>
          <a:latin typeface="+mn-lt"/>
          <a:ea typeface="+mn-ea"/>
        </a:defRPr>
      </a:lvl2pPr>
      <a:lvl3pPr marL="628650" indent="-184150" algn="l" rtl="0" eaLnBrk="1" fontAlgn="base" hangingPunct="1">
        <a:spcBef>
          <a:spcPct val="20000"/>
        </a:spcBef>
        <a:spcAft>
          <a:spcPct val="0"/>
        </a:spcAft>
        <a:buChar char="•"/>
        <a:defRPr>
          <a:solidFill>
            <a:schemeClr val="tx1"/>
          </a:solidFill>
          <a:latin typeface="+mn-lt"/>
          <a:ea typeface="+mn-ea"/>
        </a:defRPr>
      </a:lvl3pPr>
      <a:lvl4pPr marL="896938" indent="-268288" algn="l" rtl="0" eaLnBrk="1" fontAlgn="base" hangingPunct="1">
        <a:spcBef>
          <a:spcPct val="20000"/>
        </a:spcBef>
        <a:spcAft>
          <a:spcPct val="0"/>
        </a:spcAft>
        <a:buChar char="–"/>
        <a:defRPr sz="1600">
          <a:solidFill>
            <a:schemeClr val="tx1"/>
          </a:solidFill>
          <a:latin typeface="+mn-lt"/>
          <a:ea typeface="+mn-ea"/>
        </a:defRPr>
      </a:lvl4pPr>
      <a:lvl5pPr marL="1073150" indent="-176213" algn="l" rtl="0" eaLnBrk="1" fontAlgn="base" hangingPunct="1">
        <a:spcBef>
          <a:spcPct val="20000"/>
        </a:spcBef>
        <a:spcAft>
          <a:spcPct val="0"/>
        </a:spcAft>
        <a:buChar char="»"/>
        <a:defRPr sz="1600">
          <a:solidFill>
            <a:schemeClr val="tx1"/>
          </a:solidFill>
          <a:latin typeface="+mn-lt"/>
          <a:ea typeface="+mn-ea"/>
        </a:defRPr>
      </a:lvl5pPr>
      <a:lvl6pPr marL="2514600" indent="-228600" algn="l" rtl="0" eaLnBrk="1" fontAlgn="base" hangingPunct="1">
        <a:spcBef>
          <a:spcPct val="20000"/>
        </a:spcBef>
        <a:spcAft>
          <a:spcPct val="0"/>
        </a:spcAft>
        <a:buChar char="»"/>
        <a:defRPr>
          <a:solidFill>
            <a:schemeClr val="tx1"/>
          </a:solidFill>
          <a:latin typeface="+mn-lt"/>
          <a:ea typeface="+mn-ea"/>
        </a:defRPr>
      </a:lvl6pPr>
      <a:lvl7pPr marL="2971800" indent="-228600" algn="l" rtl="0" eaLnBrk="1" fontAlgn="base" hangingPunct="1">
        <a:spcBef>
          <a:spcPct val="20000"/>
        </a:spcBef>
        <a:spcAft>
          <a:spcPct val="0"/>
        </a:spcAft>
        <a:buChar char="»"/>
        <a:defRPr>
          <a:solidFill>
            <a:schemeClr val="tx1"/>
          </a:solidFill>
          <a:latin typeface="+mn-lt"/>
          <a:ea typeface="+mn-ea"/>
        </a:defRPr>
      </a:lvl7pPr>
      <a:lvl8pPr marL="3429000" indent="-228600" algn="l" rtl="0" eaLnBrk="1" fontAlgn="base" hangingPunct="1">
        <a:spcBef>
          <a:spcPct val="20000"/>
        </a:spcBef>
        <a:spcAft>
          <a:spcPct val="0"/>
        </a:spcAft>
        <a:buChar char="»"/>
        <a:defRPr>
          <a:solidFill>
            <a:schemeClr val="tx1"/>
          </a:solidFill>
          <a:latin typeface="+mn-lt"/>
          <a:ea typeface="+mn-ea"/>
        </a:defRPr>
      </a:lvl8pPr>
      <a:lvl9pPr marL="3886200" indent="-228600" algn="l" rtl="0" eaLnBrk="1" fontAlgn="base" hangingPunct="1">
        <a:spcBef>
          <a:spcPct val="20000"/>
        </a:spcBef>
        <a:spcAft>
          <a:spcPct val="0"/>
        </a:spcAft>
        <a:buChar char="»"/>
        <a:defRPr>
          <a:solidFill>
            <a:schemeClr val="tx1"/>
          </a:solidFill>
          <a:latin typeface="+mn-lt"/>
          <a:ea typeface="+mn-ea"/>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5.xml"/><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hyperlink" Target="http://freia.physics.uu.se/FREIAelog/show.jsp?dir=/2023/20/17.05&amp;pos=2023-05-17T10:22:55" TargetMode="External"/><Relationship Id="rId5" Type="http://schemas.openxmlformats.org/officeDocument/2006/relationships/image" Target="../media/image28.sv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10.png"/><Relationship Id="rId5" Type="http://schemas.openxmlformats.org/officeDocument/2006/relationships/image" Target="../media/image8.w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6"/>
          <p:cNvSpPr>
            <a:spLocks noGrp="1" noChangeArrowheads="1"/>
          </p:cNvSpPr>
          <p:nvPr>
            <p:ph type="ctrTitle"/>
          </p:nvPr>
        </p:nvSpPr>
        <p:spPr>
          <a:xfrm>
            <a:off x="685800" y="1557338"/>
            <a:ext cx="7772400" cy="2592387"/>
          </a:xfrm>
        </p:spPr>
        <p:txBody>
          <a:bodyPr anchorCtr="0"/>
          <a:lstStyle/>
          <a:p>
            <a:pPr algn="ctr"/>
            <a:r>
              <a:rPr lang="en-US" altLang="en-US" dirty="0"/>
              <a:t>ESS weekly meeting (2023 W21)</a:t>
            </a:r>
          </a:p>
        </p:txBody>
      </p:sp>
      <p:sp>
        <p:nvSpPr>
          <p:cNvPr id="3075" name="Rectangle 7"/>
          <p:cNvSpPr>
            <a:spLocks noGrp="1" noChangeArrowheads="1"/>
          </p:cNvSpPr>
          <p:nvPr>
            <p:ph type="subTitle" idx="1"/>
          </p:nvPr>
        </p:nvSpPr>
        <p:spPr>
          <a:xfrm>
            <a:off x="1475656" y="4725144"/>
            <a:ext cx="6400800" cy="1728787"/>
          </a:xfrm>
        </p:spPr>
        <p:txBody>
          <a:bodyPr/>
          <a:lstStyle/>
          <a:p>
            <a:pPr>
              <a:lnSpc>
                <a:spcPct val="90000"/>
              </a:lnSpc>
            </a:pPr>
            <a:r>
              <a:rPr lang="en-US" altLang="en-US" dirty="0">
                <a:solidFill>
                  <a:srgbClr val="0000FF"/>
                </a:solidFill>
              </a:rPr>
              <a:t>M. Zhovner et al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4173C-1896-4C43-9F6B-8A42F04C7DE9}"/>
              </a:ext>
            </a:extLst>
          </p:cNvPr>
          <p:cNvSpPr>
            <a:spLocks noGrp="1"/>
          </p:cNvSpPr>
          <p:nvPr>
            <p:ph type="title"/>
          </p:nvPr>
        </p:nvSpPr>
        <p:spPr/>
        <p:txBody>
          <a:bodyPr/>
          <a:lstStyle/>
          <a:p>
            <a:r>
              <a:rPr lang="sv-SE" dirty="0" err="1"/>
              <a:t>He</a:t>
            </a:r>
            <a:r>
              <a:rPr lang="sv-SE" dirty="0"/>
              <a:t> signal </a:t>
            </a:r>
            <a:r>
              <a:rPr lang="sv-SE" dirty="0" err="1"/>
              <a:t>during</a:t>
            </a:r>
            <a:r>
              <a:rPr lang="sv-SE" dirty="0"/>
              <a:t> </a:t>
            </a:r>
            <a:r>
              <a:rPr lang="sv-SE" dirty="0" err="1"/>
              <a:t>warm</a:t>
            </a:r>
            <a:r>
              <a:rPr lang="sv-SE" dirty="0"/>
              <a:t> </a:t>
            </a:r>
            <a:r>
              <a:rPr lang="sv-SE" dirty="0" err="1"/>
              <a:t>up</a:t>
            </a:r>
            <a:endParaRPr lang="sv-SE" dirty="0"/>
          </a:p>
        </p:txBody>
      </p:sp>
      <p:sp>
        <p:nvSpPr>
          <p:cNvPr id="3" name="Slide Number Placeholder 2">
            <a:extLst>
              <a:ext uri="{FF2B5EF4-FFF2-40B4-BE49-F238E27FC236}">
                <a16:creationId xmlns:a16="http://schemas.microsoft.com/office/drawing/2014/main" id="{245CBCCC-6BEA-4F19-9B6B-7C89808751DB}"/>
              </a:ext>
            </a:extLst>
          </p:cNvPr>
          <p:cNvSpPr>
            <a:spLocks noGrp="1"/>
          </p:cNvSpPr>
          <p:nvPr>
            <p:ph type="sldNum" sz="quarter" idx="12"/>
          </p:nvPr>
        </p:nvSpPr>
        <p:spPr/>
        <p:txBody>
          <a:bodyPr/>
          <a:lstStyle/>
          <a:p>
            <a:fld id="{5B0380E8-E140-4F38-9124-D7DF35BB3D02}" type="slidenum">
              <a:rPr lang="sv-SE" altLang="en-US" smtClean="0"/>
              <a:pPr/>
              <a:t>10</a:t>
            </a:fld>
            <a:endParaRPr lang="sv-SE" altLang="en-US"/>
          </a:p>
        </p:txBody>
      </p:sp>
      <p:pic>
        <p:nvPicPr>
          <p:cNvPr id="4" name="Picture 3">
            <a:extLst>
              <a:ext uri="{FF2B5EF4-FFF2-40B4-BE49-F238E27FC236}">
                <a16:creationId xmlns:a16="http://schemas.microsoft.com/office/drawing/2014/main" id="{5A13A1B6-E508-49FB-9298-8DED0553D8ED}"/>
              </a:ext>
            </a:extLst>
          </p:cNvPr>
          <p:cNvPicPr>
            <a:picLocks noChangeAspect="1"/>
          </p:cNvPicPr>
          <p:nvPr/>
        </p:nvPicPr>
        <p:blipFill>
          <a:blip r:embed="rId2"/>
          <a:stretch>
            <a:fillRect/>
          </a:stretch>
        </p:blipFill>
        <p:spPr>
          <a:xfrm>
            <a:off x="0" y="904320"/>
            <a:ext cx="9144000" cy="4026716"/>
          </a:xfrm>
          <a:prstGeom prst="rect">
            <a:avLst/>
          </a:prstGeom>
        </p:spPr>
      </p:pic>
      <p:pic>
        <p:nvPicPr>
          <p:cNvPr id="5" name="Picture 4">
            <a:extLst>
              <a:ext uri="{FF2B5EF4-FFF2-40B4-BE49-F238E27FC236}">
                <a16:creationId xmlns:a16="http://schemas.microsoft.com/office/drawing/2014/main" id="{6C468BA4-730D-4A7E-9F4C-AD73FF436428}"/>
              </a:ext>
            </a:extLst>
          </p:cNvPr>
          <p:cNvPicPr>
            <a:picLocks noChangeAspect="1"/>
          </p:cNvPicPr>
          <p:nvPr/>
        </p:nvPicPr>
        <p:blipFill>
          <a:blip r:embed="rId3"/>
          <a:stretch>
            <a:fillRect/>
          </a:stretch>
        </p:blipFill>
        <p:spPr>
          <a:xfrm>
            <a:off x="179512" y="908720"/>
            <a:ext cx="1600423" cy="1276528"/>
          </a:xfrm>
          <a:prstGeom prst="rect">
            <a:avLst/>
          </a:prstGeom>
        </p:spPr>
      </p:pic>
      <p:cxnSp>
        <p:nvCxnSpPr>
          <p:cNvPr id="7" name="Straight Arrow Connector 6">
            <a:extLst>
              <a:ext uri="{FF2B5EF4-FFF2-40B4-BE49-F238E27FC236}">
                <a16:creationId xmlns:a16="http://schemas.microsoft.com/office/drawing/2014/main" id="{F05F71C1-734F-4186-AF5F-5E33F29434B5}"/>
              </a:ext>
            </a:extLst>
          </p:cNvPr>
          <p:cNvCxnSpPr/>
          <p:nvPr/>
        </p:nvCxnSpPr>
        <p:spPr bwMode="auto">
          <a:xfrm>
            <a:off x="2483768" y="3717032"/>
            <a:ext cx="0" cy="28803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2" name="Group 11">
            <a:extLst>
              <a:ext uri="{FF2B5EF4-FFF2-40B4-BE49-F238E27FC236}">
                <a16:creationId xmlns:a16="http://schemas.microsoft.com/office/drawing/2014/main" id="{3322A635-6065-4496-B1B4-3F1F33BE6A73}"/>
              </a:ext>
            </a:extLst>
          </p:cNvPr>
          <p:cNvGrpSpPr/>
          <p:nvPr/>
        </p:nvGrpSpPr>
        <p:grpSpPr>
          <a:xfrm>
            <a:off x="1475656" y="2726188"/>
            <a:ext cx="1428596" cy="990844"/>
            <a:chOff x="1475656" y="2726188"/>
            <a:chExt cx="1428596" cy="990844"/>
          </a:xfrm>
        </p:grpSpPr>
        <p:sp>
          <p:nvSpPr>
            <p:cNvPr id="8" name="TextBox 7">
              <a:extLst>
                <a:ext uri="{FF2B5EF4-FFF2-40B4-BE49-F238E27FC236}">
                  <a16:creationId xmlns:a16="http://schemas.microsoft.com/office/drawing/2014/main" id="{14045E39-F755-4A7D-A21E-7D087EFE50FA}"/>
                </a:ext>
              </a:extLst>
            </p:cNvPr>
            <p:cNvSpPr txBox="1"/>
            <p:nvPr/>
          </p:nvSpPr>
          <p:spPr>
            <a:xfrm>
              <a:off x="1475656" y="3132257"/>
              <a:ext cx="1428596" cy="584775"/>
            </a:xfrm>
            <a:prstGeom prst="rect">
              <a:avLst/>
            </a:prstGeom>
            <a:noFill/>
          </p:spPr>
          <p:txBody>
            <a:bodyPr wrap="none" rtlCol="0">
              <a:spAutoFit/>
            </a:bodyPr>
            <a:lstStyle/>
            <a:p>
              <a:r>
                <a:rPr lang="en-US" sz="1600" dirty="0">
                  <a:solidFill>
                    <a:schemeClr val="accent2">
                      <a:lumMod val="25000"/>
                    </a:schemeClr>
                  </a:solidFill>
                </a:rPr>
                <a:t>6.2E-10 mbar</a:t>
              </a:r>
            </a:p>
            <a:p>
              <a:r>
                <a:rPr lang="en-US" sz="1600" dirty="0">
                  <a:solidFill>
                    <a:srgbClr val="FF00FF"/>
                  </a:solidFill>
                </a:rPr>
                <a:t>3.2E-10 mbar</a:t>
              </a:r>
            </a:p>
          </p:txBody>
        </p:sp>
        <p:sp>
          <p:nvSpPr>
            <p:cNvPr id="9" name="TextBox 8">
              <a:extLst>
                <a:ext uri="{FF2B5EF4-FFF2-40B4-BE49-F238E27FC236}">
                  <a16:creationId xmlns:a16="http://schemas.microsoft.com/office/drawing/2014/main" id="{27D07564-A158-4A8D-9A74-188D2C739ABC}"/>
                </a:ext>
              </a:extLst>
            </p:cNvPr>
            <p:cNvSpPr txBox="1"/>
            <p:nvPr/>
          </p:nvSpPr>
          <p:spPr>
            <a:xfrm>
              <a:off x="1475656" y="2726188"/>
              <a:ext cx="784189" cy="461665"/>
            </a:xfrm>
            <a:prstGeom prst="rect">
              <a:avLst/>
            </a:prstGeom>
            <a:noFill/>
          </p:spPr>
          <p:txBody>
            <a:bodyPr wrap="none" rtlCol="0">
              <a:spAutoFit/>
            </a:bodyPr>
            <a:lstStyle/>
            <a:p>
              <a:r>
                <a:rPr lang="en-US" dirty="0"/>
                <a:t>“He”</a:t>
              </a:r>
            </a:p>
          </p:txBody>
        </p:sp>
        <p:cxnSp>
          <p:nvCxnSpPr>
            <p:cNvPr id="11" name="Straight Connector 10">
              <a:extLst>
                <a:ext uri="{FF2B5EF4-FFF2-40B4-BE49-F238E27FC236}">
                  <a16:creationId xmlns:a16="http://schemas.microsoft.com/office/drawing/2014/main" id="{BBB3F247-424C-4AF5-B507-0DD11DC7A96A}"/>
                </a:ext>
              </a:extLst>
            </p:cNvPr>
            <p:cNvCxnSpPr/>
            <p:nvPr/>
          </p:nvCxnSpPr>
          <p:spPr bwMode="auto">
            <a:xfrm>
              <a:off x="1547664" y="3132257"/>
              <a:ext cx="1356588" cy="0"/>
            </a:xfrm>
            <a:prstGeom prst="line">
              <a:avLst/>
            </a:prstGeom>
            <a:solidFill>
              <a:schemeClr val="accent1"/>
            </a:solidFill>
            <a:ln w="9525" cap="flat" cmpd="sng" algn="ctr">
              <a:solidFill>
                <a:schemeClr val="tx2">
                  <a:lumMod val="60000"/>
                  <a:lumOff val="40000"/>
                </a:schemeClr>
              </a:solidFill>
              <a:prstDash val="solid"/>
              <a:round/>
              <a:headEnd type="none" w="med" len="med"/>
              <a:tailEnd type="none" w="med" len="med"/>
            </a:ln>
            <a:effectLst/>
          </p:spPr>
        </p:cxnSp>
      </p:grpSp>
      <p:grpSp>
        <p:nvGrpSpPr>
          <p:cNvPr id="13" name="Group 12">
            <a:extLst>
              <a:ext uri="{FF2B5EF4-FFF2-40B4-BE49-F238E27FC236}">
                <a16:creationId xmlns:a16="http://schemas.microsoft.com/office/drawing/2014/main" id="{2BD4AFE3-17B4-4F4C-BC29-88FE7F00B9E0}"/>
              </a:ext>
            </a:extLst>
          </p:cNvPr>
          <p:cNvGrpSpPr/>
          <p:nvPr/>
        </p:nvGrpSpPr>
        <p:grpSpPr>
          <a:xfrm>
            <a:off x="4731683" y="908720"/>
            <a:ext cx="1428596" cy="1002659"/>
            <a:chOff x="1475656" y="2726188"/>
            <a:chExt cx="1428596" cy="1002659"/>
          </a:xfrm>
        </p:grpSpPr>
        <p:sp>
          <p:nvSpPr>
            <p:cNvPr id="14" name="TextBox 13">
              <a:extLst>
                <a:ext uri="{FF2B5EF4-FFF2-40B4-BE49-F238E27FC236}">
                  <a16:creationId xmlns:a16="http://schemas.microsoft.com/office/drawing/2014/main" id="{CB28B39B-334E-49A3-90BB-788F0D54525F}"/>
                </a:ext>
              </a:extLst>
            </p:cNvPr>
            <p:cNvSpPr txBox="1"/>
            <p:nvPr/>
          </p:nvSpPr>
          <p:spPr>
            <a:xfrm>
              <a:off x="1475656" y="3144072"/>
              <a:ext cx="1314784" cy="584775"/>
            </a:xfrm>
            <a:prstGeom prst="rect">
              <a:avLst/>
            </a:prstGeom>
            <a:noFill/>
          </p:spPr>
          <p:txBody>
            <a:bodyPr wrap="none" rtlCol="0">
              <a:spAutoFit/>
            </a:bodyPr>
            <a:lstStyle/>
            <a:p>
              <a:r>
                <a:rPr lang="en-US" sz="1600" dirty="0">
                  <a:solidFill>
                    <a:schemeClr val="accent2">
                      <a:lumMod val="25000"/>
                    </a:schemeClr>
                  </a:solidFill>
                </a:rPr>
                <a:t>7.7E-7 mbar</a:t>
              </a:r>
            </a:p>
            <a:p>
              <a:r>
                <a:rPr lang="en-US" sz="1600" dirty="0">
                  <a:solidFill>
                    <a:srgbClr val="FF00FF"/>
                  </a:solidFill>
                </a:rPr>
                <a:t>7.4E-7 mbar</a:t>
              </a:r>
            </a:p>
          </p:txBody>
        </p:sp>
        <p:sp>
          <p:nvSpPr>
            <p:cNvPr id="15" name="TextBox 14">
              <a:extLst>
                <a:ext uri="{FF2B5EF4-FFF2-40B4-BE49-F238E27FC236}">
                  <a16:creationId xmlns:a16="http://schemas.microsoft.com/office/drawing/2014/main" id="{9B13F357-186E-4950-B19E-EF5C530D44AB}"/>
                </a:ext>
              </a:extLst>
            </p:cNvPr>
            <p:cNvSpPr txBox="1"/>
            <p:nvPr/>
          </p:nvSpPr>
          <p:spPr>
            <a:xfrm>
              <a:off x="1475656" y="2726188"/>
              <a:ext cx="784189" cy="461665"/>
            </a:xfrm>
            <a:prstGeom prst="rect">
              <a:avLst/>
            </a:prstGeom>
            <a:noFill/>
          </p:spPr>
          <p:txBody>
            <a:bodyPr wrap="none" rtlCol="0">
              <a:spAutoFit/>
            </a:bodyPr>
            <a:lstStyle/>
            <a:p>
              <a:r>
                <a:rPr lang="en-US" dirty="0"/>
                <a:t>“H2”</a:t>
              </a:r>
            </a:p>
          </p:txBody>
        </p:sp>
        <p:cxnSp>
          <p:nvCxnSpPr>
            <p:cNvPr id="16" name="Straight Connector 15">
              <a:extLst>
                <a:ext uri="{FF2B5EF4-FFF2-40B4-BE49-F238E27FC236}">
                  <a16:creationId xmlns:a16="http://schemas.microsoft.com/office/drawing/2014/main" id="{E2143D32-3964-49C6-8911-D34E347BEEDE}"/>
                </a:ext>
              </a:extLst>
            </p:cNvPr>
            <p:cNvCxnSpPr/>
            <p:nvPr/>
          </p:nvCxnSpPr>
          <p:spPr bwMode="auto">
            <a:xfrm>
              <a:off x="1547664" y="3132257"/>
              <a:ext cx="1356588" cy="0"/>
            </a:xfrm>
            <a:prstGeom prst="line">
              <a:avLst/>
            </a:prstGeom>
            <a:solidFill>
              <a:schemeClr val="accent1"/>
            </a:solidFill>
            <a:ln w="9525" cap="flat" cmpd="sng" algn="ctr">
              <a:solidFill>
                <a:schemeClr val="tx2">
                  <a:lumMod val="60000"/>
                  <a:lumOff val="40000"/>
                </a:schemeClr>
              </a:solidFill>
              <a:prstDash val="solid"/>
              <a:round/>
              <a:headEnd type="none" w="med" len="med"/>
              <a:tailEnd type="none" w="med" len="med"/>
            </a:ln>
            <a:effectLst/>
          </p:spPr>
        </p:cxnSp>
      </p:grpSp>
      <p:cxnSp>
        <p:nvCxnSpPr>
          <p:cNvPr id="17" name="Straight Arrow Connector 16">
            <a:extLst>
              <a:ext uri="{FF2B5EF4-FFF2-40B4-BE49-F238E27FC236}">
                <a16:creationId xmlns:a16="http://schemas.microsoft.com/office/drawing/2014/main" id="{DD6E09FB-EF5B-44BC-AE35-69A83DD88455}"/>
              </a:ext>
            </a:extLst>
          </p:cNvPr>
          <p:cNvCxnSpPr>
            <a:cxnSpLocks/>
          </p:cNvCxnSpPr>
          <p:nvPr/>
        </p:nvCxnSpPr>
        <p:spPr bwMode="auto">
          <a:xfrm flipH="1">
            <a:off x="4067944" y="1124744"/>
            <a:ext cx="66667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21" name="Picture 20">
            <a:extLst>
              <a:ext uri="{FF2B5EF4-FFF2-40B4-BE49-F238E27FC236}">
                <a16:creationId xmlns:a16="http://schemas.microsoft.com/office/drawing/2014/main" id="{E5EA6277-9ACF-4719-AFCA-175BC57DECC9}"/>
              </a:ext>
            </a:extLst>
          </p:cNvPr>
          <p:cNvPicPr>
            <a:picLocks noChangeAspect="1"/>
          </p:cNvPicPr>
          <p:nvPr/>
        </p:nvPicPr>
        <p:blipFill>
          <a:blip r:embed="rId4"/>
          <a:stretch>
            <a:fillRect/>
          </a:stretch>
        </p:blipFill>
        <p:spPr>
          <a:xfrm>
            <a:off x="818638" y="4894113"/>
            <a:ext cx="4283958" cy="1940484"/>
          </a:xfrm>
          <a:prstGeom prst="rect">
            <a:avLst/>
          </a:prstGeom>
        </p:spPr>
      </p:pic>
      <p:pic>
        <p:nvPicPr>
          <p:cNvPr id="23" name="Picture 22">
            <a:extLst>
              <a:ext uri="{FF2B5EF4-FFF2-40B4-BE49-F238E27FC236}">
                <a16:creationId xmlns:a16="http://schemas.microsoft.com/office/drawing/2014/main" id="{A2487D01-DCA8-4F49-9864-EA690868EAA9}"/>
              </a:ext>
            </a:extLst>
          </p:cNvPr>
          <p:cNvPicPr>
            <a:picLocks noChangeAspect="1"/>
          </p:cNvPicPr>
          <p:nvPr/>
        </p:nvPicPr>
        <p:blipFill>
          <a:blip r:embed="rId5"/>
          <a:stretch>
            <a:fillRect/>
          </a:stretch>
        </p:blipFill>
        <p:spPr>
          <a:xfrm>
            <a:off x="6031066" y="4874970"/>
            <a:ext cx="2493886" cy="1939204"/>
          </a:xfrm>
          <a:prstGeom prst="rect">
            <a:avLst/>
          </a:prstGeom>
        </p:spPr>
      </p:pic>
      <p:cxnSp>
        <p:nvCxnSpPr>
          <p:cNvPr id="25" name="Straight Arrow Connector 24">
            <a:extLst>
              <a:ext uri="{FF2B5EF4-FFF2-40B4-BE49-F238E27FC236}">
                <a16:creationId xmlns:a16="http://schemas.microsoft.com/office/drawing/2014/main" id="{E2342EC5-7ABF-441C-81A6-2305C11A5BF5}"/>
              </a:ext>
            </a:extLst>
          </p:cNvPr>
          <p:cNvCxnSpPr/>
          <p:nvPr/>
        </p:nvCxnSpPr>
        <p:spPr bwMode="auto">
          <a:xfrm>
            <a:off x="2495503" y="4653136"/>
            <a:ext cx="0" cy="22898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9" name="TextBox 28">
            <a:extLst>
              <a:ext uri="{FF2B5EF4-FFF2-40B4-BE49-F238E27FC236}">
                <a16:creationId xmlns:a16="http://schemas.microsoft.com/office/drawing/2014/main" id="{E7A009B9-7FD7-4D06-86B1-9C25AE51294A}"/>
              </a:ext>
            </a:extLst>
          </p:cNvPr>
          <p:cNvSpPr txBox="1"/>
          <p:nvPr/>
        </p:nvSpPr>
        <p:spPr>
          <a:xfrm>
            <a:off x="7252665" y="5080026"/>
            <a:ext cx="1021433" cy="307777"/>
          </a:xfrm>
          <a:prstGeom prst="rect">
            <a:avLst/>
          </a:prstGeom>
          <a:noFill/>
        </p:spPr>
        <p:txBody>
          <a:bodyPr wrap="none" rtlCol="0">
            <a:spAutoFit/>
          </a:bodyPr>
          <a:lstStyle/>
          <a:p>
            <a:r>
              <a:rPr lang="en-US" sz="1400" dirty="0"/>
              <a:t>Slice #322</a:t>
            </a:r>
          </a:p>
        </p:txBody>
      </p:sp>
      <p:cxnSp>
        <p:nvCxnSpPr>
          <p:cNvPr id="32" name="Connector: Elbow 31">
            <a:extLst>
              <a:ext uri="{FF2B5EF4-FFF2-40B4-BE49-F238E27FC236}">
                <a16:creationId xmlns:a16="http://schemas.microsoft.com/office/drawing/2014/main" id="{74190A92-B6FF-4F2A-A315-556E0A81E3C6}"/>
              </a:ext>
            </a:extLst>
          </p:cNvPr>
          <p:cNvCxnSpPr>
            <a:cxnSpLocks/>
          </p:cNvCxnSpPr>
          <p:nvPr/>
        </p:nvCxnSpPr>
        <p:spPr bwMode="auto">
          <a:xfrm flipV="1">
            <a:off x="2464849" y="5844572"/>
            <a:ext cx="3474277" cy="183874"/>
          </a:xfrm>
          <a:prstGeom prst="bentConnector3">
            <a:avLst>
              <a:gd name="adj1" fmla="val 84"/>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91381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4173C-1896-4C43-9F6B-8A42F04C7DE9}"/>
              </a:ext>
            </a:extLst>
          </p:cNvPr>
          <p:cNvSpPr>
            <a:spLocks noGrp="1"/>
          </p:cNvSpPr>
          <p:nvPr>
            <p:ph type="title"/>
          </p:nvPr>
        </p:nvSpPr>
        <p:spPr/>
        <p:txBody>
          <a:bodyPr/>
          <a:lstStyle/>
          <a:p>
            <a:r>
              <a:rPr lang="en-US" dirty="0"/>
              <a:t>Preparing CM13 for shipment to ESS</a:t>
            </a:r>
          </a:p>
        </p:txBody>
      </p:sp>
      <p:sp>
        <p:nvSpPr>
          <p:cNvPr id="3" name="Slide Number Placeholder 2">
            <a:extLst>
              <a:ext uri="{FF2B5EF4-FFF2-40B4-BE49-F238E27FC236}">
                <a16:creationId xmlns:a16="http://schemas.microsoft.com/office/drawing/2014/main" id="{245CBCCC-6BEA-4F19-9B6B-7C89808751DB}"/>
              </a:ext>
            </a:extLst>
          </p:cNvPr>
          <p:cNvSpPr>
            <a:spLocks noGrp="1"/>
          </p:cNvSpPr>
          <p:nvPr>
            <p:ph type="sldNum" sz="quarter" idx="12"/>
          </p:nvPr>
        </p:nvSpPr>
        <p:spPr/>
        <p:txBody>
          <a:bodyPr/>
          <a:lstStyle/>
          <a:p>
            <a:fld id="{5B0380E8-E140-4F38-9124-D7DF35BB3D02}" type="slidenum">
              <a:rPr lang="sv-SE" altLang="en-US" smtClean="0"/>
              <a:pPr/>
              <a:t>11</a:t>
            </a:fld>
            <a:endParaRPr lang="sv-SE" altLang="en-US"/>
          </a:p>
        </p:txBody>
      </p:sp>
      <p:pic>
        <p:nvPicPr>
          <p:cNvPr id="10" name="Picture 9">
            <a:extLst>
              <a:ext uri="{FF2B5EF4-FFF2-40B4-BE49-F238E27FC236}">
                <a16:creationId xmlns:a16="http://schemas.microsoft.com/office/drawing/2014/main" id="{0A317B08-0CA3-4203-A887-90BFFAA55FAC}"/>
              </a:ext>
            </a:extLst>
          </p:cNvPr>
          <p:cNvPicPr>
            <a:picLocks noChangeAspect="1"/>
          </p:cNvPicPr>
          <p:nvPr/>
        </p:nvPicPr>
        <p:blipFill rotWithShape="1">
          <a:blip r:embed="rId2"/>
          <a:srcRect l="18500" t="17801" r="18500" b="27600"/>
          <a:stretch/>
        </p:blipFill>
        <p:spPr>
          <a:xfrm rot="5400000">
            <a:off x="-645811" y="2094082"/>
            <a:ext cx="5539077" cy="3600400"/>
          </a:xfrm>
          <a:prstGeom prst="rect">
            <a:avLst/>
          </a:prstGeom>
        </p:spPr>
      </p:pic>
      <p:pic>
        <p:nvPicPr>
          <p:cNvPr id="19" name="Picture 18">
            <a:extLst>
              <a:ext uri="{FF2B5EF4-FFF2-40B4-BE49-F238E27FC236}">
                <a16:creationId xmlns:a16="http://schemas.microsoft.com/office/drawing/2014/main" id="{8142940D-DD48-4B57-BEC2-F0A721A5A911}"/>
              </a:ext>
            </a:extLst>
          </p:cNvPr>
          <p:cNvPicPr>
            <a:picLocks noChangeAspect="1"/>
          </p:cNvPicPr>
          <p:nvPr/>
        </p:nvPicPr>
        <p:blipFill rotWithShape="1">
          <a:blip r:embed="rId3"/>
          <a:srcRect l="27951"/>
          <a:stretch/>
        </p:blipFill>
        <p:spPr>
          <a:xfrm rot="5400000">
            <a:off x="4127426" y="3689341"/>
            <a:ext cx="2905368" cy="3024338"/>
          </a:xfrm>
          <a:prstGeom prst="rect">
            <a:avLst/>
          </a:prstGeom>
        </p:spPr>
      </p:pic>
      <p:pic>
        <p:nvPicPr>
          <p:cNvPr id="22" name="Picture 21">
            <a:extLst>
              <a:ext uri="{FF2B5EF4-FFF2-40B4-BE49-F238E27FC236}">
                <a16:creationId xmlns:a16="http://schemas.microsoft.com/office/drawing/2014/main" id="{A5B336AE-7001-4C54-8A76-417712B32ECF}"/>
              </a:ext>
            </a:extLst>
          </p:cNvPr>
          <p:cNvPicPr>
            <a:picLocks noChangeAspect="1"/>
          </p:cNvPicPr>
          <p:nvPr/>
        </p:nvPicPr>
        <p:blipFill rotWithShape="1">
          <a:blip r:embed="rId4"/>
          <a:srcRect l="22700" t="44400" r="23751" b="18132"/>
          <a:stretch/>
        </p:blipFill>
        <p:spPr>
          <a:xfrm rot="10800000">
            <a:off x="4067942" y="1124742"/>
            <a:ext cx="4652196" cy="2441315"/>
          </a:xfrm>
          <a:prstGeom prst="rect">
            <a:avLst/>
          </a:prstGeom>
        </p:spPr>
      </p:pic>
      <p:sp>
        <p:nvSpPr>
          <p:cNvPr id="24" name="TextBox 23">
            <a:extLst>
              <a:ext uri="{FF2B5EF4-FFF2-40B4-BE49-F238E27FC236}">
                <a16:creationId xmlns:a16="http://schemas.microsoft.com/office/drawing/2014/main" id="{02CA0A80-E882-4D7F-8FE9-237ABB9C2525}"/>
              </a:ext>
            </a:extLst>
          </p:cNvPr>
          <p:cNvSpPr txBox="1"/>
          <p:nvPr/>
        </p:nvSpPr>
        <p:spPr>
          <a:xfrm>
            <a:off x="6297068" y="3386450"/>
            <a:ext cx="2808312" cy="92333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800" dirty="0"/>
              <a:t>We are not sure that we have in FREIA this aluminum parts for CM02</a:t>
            </a:r>
          </a:p>
        </p:txBody>
      </p:sp>
      <p:cxnSp>
        <p:nvCxnSpPr>
          <p:cNvPr id="27" name="Straight Arrow Connector 26">
            <a:extLst>
              <a:ext uri="{FF2B5EF4-FFF2-40B4-BE49-F238E27FC236}">
                <a16:creationId xmlns:a16="http://schemas.microsoft.com/office/drawing/2014/main" id="{0612EDA0-3743-4258-99BB-18A0570E8F19}"/>
              </a:ext>
            </a:extLst>
          </p:cNvPr>
          <p:cNvCxnSpPr>
            <a:cxnSpLocks/>
          </p:cNvCxnSpPr>
          <p:nvPr/>
        </p:nvCxnSpPr>
        <p:spPr bwMode="auto">
          <a:xfrm flipH="1" flipV="1">
            <a:off x="7164288" y="1713450"/>
            <a:ext cx="72004" cy="1673000"/>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sp>
        <p:nvSpPr>
          <p:cNvPr id="30" name="TextBox 29">
            <a:extLst>
              <a:ext uri="{FF2B5EF4-FFF2-40B4-BE49-F238E27FC236}">
                <a16:creationId xmlns:a16="http://schemas.microsoft.com/office/drawing/2014/main" id="{EFB74004-C164-457B-9E99-EA7B99ACED19}"/>
              </a:ext>
            </a:extLst>
          </p:cNvPr>
          <p:cNvSpPr txBox="1"/>
          <p:nvPr/>
        </p:nvSpPr>
        <p:spPr>
          <a:xfrm>
            <a:off x="7200290" y="5733259"/>
            <a:ext cx="1007007" cy="461665"/>
          </a:xfrm>
          <a:prstGeom prst="rect">
            <a:avLst/>
          </a:prstGeom>
          <a:noFill/>
        </p:spPr>
        <p:txBody>
          <a:bodyPr wrap="none" rtlCol="0">
            <a:spAutoFit/>
          </a:bodyPr>
          <a:lstStyle/>
          <a:p>
            <a:r>
              <a:rPr lang="en-US" dirty="0"/>
              <a:t>CM13</a:t>
            </a:r>
          </a:p>
        </p:txBody>
      </p:sp>
      <p:sp>
        <p:nvSpPr>
          <p:cNvPr id="33" name="TextBox 32">
            <a:extLst>
              <a:ext uri="{FF2B5EF4-FFF2-40B4-BE49-F238E27FC236}">
                <a16:creationId xmlns:a16="http://schemas.microsoft.com/office/drawing/2014/main" id="{E44D0A97-06A3-4095-9A2E-BD938D208FEF}"/>
              </a:ext>
            </a:extLst>
          </p:cNvPr>
          <p:cNvSpPr txBox="1"/>
          <p:nvPr/>
        </p:nvSpPr>
        <p:spPr>
          <a:xfrm>
            <a:off x="7216343" y="4653149"/>
            <a:ext cx="1007007" cy="461665"/>
          </a:xfrm>
          <a:prstGeom prst="rect">
            <a:avLst/>
          </a:prstGeom>
          <a:noFill/>
        </p:spPr>
        <p:txBody>
          <a:bodyPr wrap="none" rtlCol="0">
            <a:spAutoFit/>
          </a:bodyPr>
          <a:lstStyle/>
          <a:p>
            <a:r>
              <a:rPr lang="en-US" dirty="0"/>
              <a:t>CM02</a:t>
            </a:r>
          </a:p>
        </p:txBody>
      </p:sp>
      <p:cxnSp>
        <p:nvCxnSpPr>
          <p:cNvPr id="34" name="Straight Arrow Connector 33">
            <a:extLst>
              <a:ext uri="{FF2B5EF4-FFF2-40B4-BE49-F238E27FC236}">
                <a16:creationId xmlns:a16="http://schemas.microsoft.com/office/drawing/2014/main" id="{8A117DE8-5030-4E7E-B841-03EE7352CF00}"/>
              </a:ext>
            </a:extLst>
          </p:cNvPr>
          <p:cNvCxnSpPr>
            <a:stCxn id="30" idx="1"/>
          </p:cNvCxnSpPr>
          <p:nvPr/>
        </p:nvCxnSpPr>
        <p:spPr bwMode="auto">
          <a:xfrm flipH="1" flipV="1">
            <a:off x="6156176" y="5661248"/>
            <a:ext cx="1044114" cy="302844"/>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cxnSp>
        <p:nvCxnSpPr>
          <p:cNvPr id="36" name="Straight Arrow Connector 35">
            <a:extLst>
              <a:ext uri="{FF2B5EF4-FFF2-40B4-BE49-F238E27FC236}">
                <a16:creationId xmlns:a16="http://schemas.microsoft.com/office/drawing/2014/main" id="{674BF18E-8F4F-4150-9207-AF337265F010}"/>
              </a:ext>
            </a:extLst>
          </p:cNvPr>
          <p:cNvCxnSpPr>
            <a:stCxn id="33" idx="1"/>
          </p:cNvCxnSpPr>
          <p:nvPr/>
        </p:nvCxnSpPr>
        <p:spPr bwMode="auto">
          <a:xfrm flipH="1" flipV="1">
            <a:off x="6732240" y="4836853"/>
            <a:ext cx="484103" cy="47129"/>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3877287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CA7C48B-DEF4-44FE-868D-AD8C8C063139}"/>
              </a:ext>
            </a:extLst>
          </p:cNvPr>
          <p:cNvSpPr>
            <a:spLocks noGrp="1"/>
          </p:cNvSpPr>
          <p:nvPr>
            <p:ph type="sldNum" sz="quarter" idx="12"/>
          </p:nvPr>
        </p:nvSpPr>
        <p:spPr/>
        <p:txBody>
          <a:bodyPr/>
          <a:lstStyle/>
          <a:p>
            <a:fld id="{5B0380E8-E140-4F38-9124-D7DF35BB3D02}" type="slidenum">
              <a:rPr lang="sv-SE" altLang="en-US" smtClean="0"/>
              <a:pPr/>
              <a:t>12</a:t>
            </a:fld>
            <a:endParaRPr lang="sv-SE" altLang="en-US"/>
          </a:p>
        </p:txBody>
      </p:sp>
      <p:sp>
        <p:nvSpPr>
          <p:cNvPr id="4" name="Title 1">
            <a:extLst>
              <a:ext uri="{FF2B5EF4-FFF2-40B4-BE49-F238E27FC236}">
                <a16:creationId xmlns:a16="http://schemas.microsoft.com/office/drawing/2014/main" id="{5C5C5EDC-8CAC-487F-BA8E-7518B77E4758}"/>
              </a:ext>
            </a:extLst>
          </p:cNvPr>
          <p:cNvSpPr>
            <a:spLocks noGrp="1"/>
          </p:cNvSpPr>
          <p:nvPr>
            <p:ph type="title"/>
          </p:nvPr>
        </p:nvSpPr>
        <p:spPr>
          <a:xfrm>
            <a:off x="1042988" y="188913"/>
            <a:ext cx="7677150" cy="504825"/>
          </a:xfrm>
        </p:spPr>
        <p:txBody>
          <a:bodyPr/>
          <a:lstStyle/>
          <a:p>
            <a:r>
              <a:rPr lang="sv-SE" dirty="0"/>
              <a:t>CM13: Non-</a:t>
            </a:r>
            <a:r>
              <a:rPr lang="en-US" dirty="0"/>
              <a:t>conformity </a:t>
            </a:r>
            <a:endParaRPr lang="sv-SE" dirty="0"/>
          </a:p>
        </p:txBody>
      </p:sp>
      <p:sp>
        <p:nvSpPr>
          <p:cNvPr id="2" name="TextBox 1">
            <a:extLst>
              <a:ext uri="{FF2B5EF4-FFF2-40B4-BE49-F238E27FC236}">
                <a16:creationId xmlns:a16="http://schemas.microsoft.com/office/drawing/2014/main" id="{14044046-28ED-44B4-8F1E-CEEDFF4AFF99}"/>
              </a:ext>
            </a:extLst>
          </p:cNvPr>
          <p:cNvSpPr txBox="1"/>
          <p:nvPr/>
        </p:nvSpPr>
        <p:spPr>
          <a:xfrm>
            <a:off x="156400" y="1124744"/>
            <a:ext cx="6336704" cy="3046988"/>
          </a:xfrm>
          <a:prstGeom prst="rect">
            <a:avLst/>
          </a:prstGeom>
          <a:noFill/>
        </p:spPr>
        <p:txBody>
          <a:bodyPr wrap="square" rtlCol="0">
            <a:spAutoFit/>
          </a:bodyPr>
          <a:lstStyle/>
          <a:p>
            <a:pPr marL="457200" indent="-457200">
              <a:buFont typeface="+mj-lt"/>
              <a:buAutoNum type="arabicPeriod"/>
            </a:pPr>
            <a:r>
              <a:rPr lang="en-US" sz="1600" dirty="0"/>
              <a:t>The flange between CM and jumper for </a:t>
            </a:r>
            <a:r>
              <a:rPr lang="en-US" sz="1600" dirty="0" err="1"/>
              <a:t>cryo</a:t>
            </a:r>
            <a:r>
              <a:rPr lang="en-US" sz="1600" dirty="0"/>
              <a:t> connection was re-machined 1 mm in radius, as it didn’t fit (from the accessories box for CM13).</a:t>
            </a:r>
          </a:p>
          <a:p>
            <a:pPr marL="457200" indent="-457200">
              <a:buFont typeface="+mj-lt"/>
              <a:buAutoNum type="arabicPeriod"/>
            </a:pPr>
            <a:endParaRPr lang="en-US" sz="1600" dirty="0"/>
          </a:p>
          <a:p>
            <a:pPr marL="457200" indent="-457200">
              <a:buFont typeface="+mj-lt"/>
              <a:buAutoNum type="arabicPeriod"/>
            </a:pPr>
            <a:r>
              <a:rPr lang="en-US" sz="1600" dirty="0"/>
              <a:t>Couplers and cavities looks more contaminated than usual. A lot outgassing during couplers and cavities conditioning.</a:t>
            </a:r>
          </a:p>
          <a:p>
            <a:pPr marL="457200" indent="-457200">
              <a:buFont typeface="+mj-lt"/>
              <a:buAutoNum type="arabicPeriod"/>
            </a:pPr>
            <a:endParaRPr lang="en-US" sz="1600" dirty="0"/>
          </a:p>
          <a:p>
            <a:pPr marL="457200" indent="-457200">
              <a:buFont typeface="+mj-lt"/>
              <a:buAutoNum type="arabicPeriod"/>
            </a:pPr>
            <a:r>
              <a:rPr lang="en-US" sz="1600" dirty="0"/>
              <a:t>RF power meters in the beginning of cavities conditioning was wrongly setup ( AVG mode instead PECK). So we are under estimate Cavity field. Mistakes was founded and fixed. All measurements was remeasured.</a:t>
            </a:r>
          </a:p>
          <a:p>
            <a:pPr marL="457200" indent="-457200">
              <a:buFont typeface="+mj-lt"/>
              <a:buAutoNum type="arabicPeriod"/>
            </a:pPr>
            <a:endParaRPr lang="en-US" sz="1600" dirty="0"/>
          </a:p>
        </p:txBody>
      </p:sp>
      <p:grpSp>
        <p:nvGrpSpPr>
          <p:cNvPr id="6" name="Group 5">
            <a:extLst>
              <a:ext uri="{FF2B5EF4-FFF2-40B4-BE49-F238E27FC236}">
                <a16:creationId xmlns:a16="http://schemas.microsoft.com/office/drawing/2014/main" id="{C4864E5D-9F0F-446E-AE90-0E9547A649BF}"/>
              </a:ext>
            </a:extLst>
          </p:cNvPr>
          <p:cNvGrpSpPr/>
          <p:nvPr/>
        </p:nvGrpSpPr>
        <p:grpSpPr>
          <a:xfrm>
            <a:off x="6660232" y="971631"/>
            <a:ext cx="2048761" cy="2731682"/>
            <a:chOff x="2555775" y="1124743"/>
            <a:chExt cx="2160241" cy="2880322"/>
          </a:xfrm>
        </p:grpSpPr>
        <p:pic>
          <p:nvPicPr>
            <p:cNvPr id="7" name="Picture 6">
              <a:extLst>
                <a:ext uri="{FF2B5EF4-FFF2-40B4-BE49-F238E27FC236}">
                  <a16:creationId xmlns:a16="http://schemas.microsoft.com/office/drawing/2014/main" id="{B1018973-0F48-4C90-885C-A6B4E3656ACB}"/>
                </a:ext>
              </a:extLst>
            </p:cNvPr>
            <p:cNvPicPr>
              <a:picLocks noChangeAspect="1"/>
            </p:cNvPicPr>
            <p:nvPr/>
          </p:nvPicPr>
          <p:blipFill rotWithShape="1">
            <a:blip r:embed="rId2"/>
            <a:srcRect l="-396" r="398"/>
            <a:stretch/>
          </p:blipFill>
          <p:spPr>
            <a:xfrm rot="5400000">
              <a:off x="2195735" y="1484783"/>
              <a:ext cx="2880322" cy="2160241"/>
            </a:xfrm>
            <a:prstGeom prst="rect">
              <a:avLst/>
            </a:prstGeom>
          </p:spPr>
        </p:pic>
        <p:cxnSp>
          <p:nvCxnSpPr>
            <p:cNvPr id="8" name="Straight Arrow Connector 7">
              <a:extLst>
                <a:ext uri="{FF2B5EF4-FFF2-40B4-BE49-F238E27FC236}">
                  <a16:creationId xmlns:a16="http://schemas.microsoft.com/office/drawing/2014/main" id="{DB877750-E229-4F0D-9203-8A3E848D9422}"/>
                </a:ext>
              </a:extLst>
            </p:cNvPr>
            <p:cNvCxnSpPr>
              <a:cxnSpLocks/>
            </p:cNvCxnSpPr>
            <p:nvPr/>
          </p:nvCxnSpPr>
          <p:spPr bwMode="auto">
            <a:xfrm flipH="1" flipV="1">
              <a:off x="3131840" y="2060848"/>
              <a:ext cx="146687" cy="14401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9" name="Straight Arrow Connector 8">
              <a:extLst>
                <a:ext uri="{FF2B5EF4-FFF2-40B4-BE49-F238E27FC236}">
                  <a16:creationId xmlns:a16="http://schemas.microsoft.com/office/drawing/2014/main" id="{E8A0EBE5-7821-4DB7-8046-CB07B0F5B37B}"/>
                </a:ext>
              </a:extLst>
            </p:cNvPr>
            <p:cNvCxnSpPr>
              <a:cxnSpLocks/>
            </p:cNvCxnSpPr>
            <p:nvPr/>
          </p:nvCxnSpPr>
          <p:spPr bwMode="auto">
            <a:xfrm>
              <a:off x="4067944" y="3140968"/>
              <a:ext cx="143395" cy="146177"/>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grpSp>
      <p:pic>
        <p:nvPicPr>
          <p:cNvPr id="29" name="Picture 28">
            <a:extLst>
              <a:ext uri="{FF2B5EF4-FFF2-40B4-BE49-F238E27FC236}">
                <a16:creationId xmlns:a16="http://schemas.microsoft.com/office/drawing/2014/main" id="{CD64208B-82B1-4D82-B115-02B286D4BE25}"/>
              </a:ext>
            </a:extLst>
          </p:cNvPr>
          <p:cNvPicPr>
            <a:picLocks noChangeAspect="1"/>
          </p:cNvPicPr>
          <p:nvPr/>
        </p:nvPicPr>
        <p:blipFill rotWithShape="1">
          <a:blip r:embed="rId3"/>
          <a:srcRect l="11018" t="12201" r="10232" b="47967"/>
          <a:stretch/>
        </p:blipFill>
        <p:spPr>
          <a:xfrm>
            <a:off x="683568" y="4293096"/>
            <a:ext cx="5050009" cy="1915736"/>
          </a:xfrm>
          <a:prstGeom prst="rect">
            <a:avLst/>
          </a:prstGeom>
        </p:spPr>
      </p:pic>
      <p:sp>
        <p:nvSpPr>
          <p:cNvPr id="32" name="Oval 31">
            <a:extLst>
              <a:ext uri="{FF2B5EF4-FFF2-40B4-BE49-F238E27FC236}">
                <a16:creationId xmlns:a16="http://schemas.microsoft.com/office/drawing/2014/main" id="{8C829493-088C-4C31-B203-BEEC5A8A6023}"/>
              </a:ext>
            </a:extLst>
          </p:cNvPr>
          <p:cNvSpPr/>
          <p:nvPr/>
        </p:nvSpPr>
        <p:spPr bwMode="auto">
          <a:xfrm>
            <a:off x="1514814" y="4735949"/>
            <a:ext cx="316596" cy="316596"/>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3" name="Oval 32">
            <a:extLst>
              <a:ext uri="{FF2B5EF4-FFF2-40B4-BE49-F238E27FC236}">
                <a16:creationId xmlns:a16="http://schemas.microsoft.com/office/drawing/2014/main" id="{DD2C4F2D-D536-4776-A285-DFB4A4F84A2C}"/>
              </a:ext>
            </a:extLst>
          </p:cNvPr>
          <p:cNvSpPr/>
          <p:nvPr/>
        </p:nvSpPr>
        <p:spPr bwMode="auto">
          <a:xfrm>
            <a:off x="1514814" y="5195849"/>
            <a:ext cx="316596" cy="316596"/>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555380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CA7C48B-DEF4-44FE-868D-AD8C8C063139}"/>
              </a:ext>
            </a:extLst>
          </p:cNvPr>
          <p:cNvSpPr>
            <a:spLocks noGrp="1"/>
          </p:cNvSpPr>
          <p:nvPr>
            <p:ph type="sldNum" sz="quarter" idx="12"/>
          </p:nvPr>
        </p:nvSpPr>
        <p:spPr/>
        <p:txBody>
          <a:bodyPr/>
          <a:lstStyle/>
          <a:p>
            <a:fld id="{5B0380E8-E140-4F38-9124-D7DF35BB3D02}" type="slidenum">
              <a:rPr lang="sv-SE" altLang="en-US" smtClean="0"/>
              <a:pPr/>
              <a:t>13</a:t>
            </a:fld>
            <a:endParaRPr lang="sv-SE" altLang="en-US"/>
          </a:p>
        </p:txBody>
      </p:sp>
      <p:sp>
        <p:nvSpPr>
          <p:cNvPr id="4" name="Title 1">
            <a:extLst>
              <a:ext uri="{FF2B5EF4-FFF2-40B4-BE49-F238E27FC236}">
                <a16:creationId xmlns:a16="http://schemas.microsoft.com/office/drawing/2014/main" id="{5C5C5EDC-8CAC-487F-BA8E-7518B77E4758}"/>
              </a:ext>
            </a:extLst>
          </p:cNvPr>
          <p:cNvSpPr>
            <a:spLocks noGrp="1"/>
          </p:cNvSpPr>
          <p:nvPr>
            <p:ph type="title"/>
          </p:nvPr>
        </p:nvSpPr>
        <p:spPr>
          <a:xfrm>
            <a:off x="1042988" y="188913"/>
            <a:ext cx="7677150" cy="504825"/>
          </a:xfrm>
        </p:spPr>
        <p:txBody>
          <a:bodyPr/>
          <a:lstStyle/>
          <a:p>
            <a:r>
              <a:rPr lang="sv-SE" dirty="0"/>
              <a:t>CM13: Non-</a:t>
            </a:r>
            <a:r>
              <a:rPr lang="en-US" dirty="0"/>
              <a:t>conformity </a:t>
            </a:r>
            <a:endParaRPr lang="sv-SE" dirty="0"/>
          </a:p>
        </p:txBody>
      </p:sp>
      <p:grpSp>
        <p:nvGrpSpPr>
          <p:cNvPr id="5" name="Group 4">
            <a:extLst>
              <a:ext uri="{FF2B5EF4-FFF2-40B4-BE49-F238E27FC236}">
                <a16:creationId xmlns:a16="http://schemas.microsoft.com/office/drawing/2014/main" id="{E81A8546-4589-4C9F-95C5-41CE42241589}"/>
              </a:ext>
            </a:extLst>
          </p:cNvPr>
          <p:cNvGrpSpPr/>
          <p:nvPr/>
        </p:nvGrpSpPr>
        <p:grpSpPr>
          <a:xfrm>
            <a:off x="588624" y="2073416"/>
            <a:ext cx="6670608" cy="1005785"/>
            <a:chOff x="467544" y="4530606"/>
            <a:chExt cx="6670608" cy="1005785"/>
          </a:xfrm>
        </p:grpSpPr>
        <p:grpSp>
          <p:nvGrpSpPr>
            <p:cNvPr id="17" name="Group 16">
              <a:extLst>
                <a:ext uri="{FF2B5EF4-FFF2-40B4-BE49-F238E27FC236}">
                  <a16:creationId xmlns:a16="http://schemas.microsoft.com/office/drawing/2014/main" id="{A0A3F5BB-0013-4BB2-A6DE-07064AA133F4}"/>
                </a:ext>
              </a:extLst>
            </p:cNvPr>
            <p:cNvGrpSpPr/>
            <p:nvPr/>
          </p:nvGrpSpPr>
          <p:grpSpPr>
            <a:xfrm>
              <a:off x="683568" y="4941168"/>
              <a:ext cx="6192688" cy="288032"/>
              <a:chOff x="683568" y="4941168"/>
              <a:chExt cx="6192688" cy="288032"/>
            </a:xfrm>
          </p:grpSpPr>
          <p:cxnSp>
            <p:nvCxnSpPr>
              <p:cNvPr id="12" name="Straight Connector 11">
                <a:extLst>
                  <a:ext uri="{FF2B5EF4-FFF2-40B4-BE49-F238E27FC236}">
                    <a16:creationId xmlns:a16="http://schemas.microsoft.com/office/drawing/2014/main" id="{1387D059-D467-4E8D-9B53-EBC50890E7F8}"/>
                  </a:ext>
                </a:extLst>
              </p:cNvPr>
              <p:cNvCxnSpPr/>
              <p:nvPr/>
            </p:nvCxnSpPr>
            <p:spPr bwMode="auto">
              <a:xfrm>
                <a:off x="683568" y="5085184"/>
                <a:ext cx="619268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C8237549-6DC3-4357-BE9C-64E82A8E1A84}"/>
                  </a:ext>
                </a:extLst>
              </p:cNvPr>
              <p:cNvCxnSpPr/>
              <p:nvPr/>
            </p:nvCxnSpPr>
            <p:spPr bwMode="auto">
              <a:xfrm>
                <a:off x="1042988" y="4941168"/>
                <a:ext cx="0" cy="28803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EB06B24E-1F74-4035-9E78-88708860A00E}"/>
                  </a:ext>
                </a:extLst>
              </p:cNvPr>
              <p:cNvCxnSpPr/>
              <p:nvPr/>
            </p:nvCxnSpPr>
            <p:spPr bwMode="auto">
              <a:xfrm>
                <a:off x="2267744" y="4941168"/>
                <a:ext cx="0" cy="28803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 name="Straight Connector 15">
                <a:extLst>
                  <a:ext uri="{FF2B5EF4-FFF2-40B4-BE49-F238E27FC236}">
                    <a16:creationId xmlns:a16="http://schemas.microsoft.com/office/drawing/2014/main" id="{CC3CFB65-9953-4E10-BDEB-0523A33B94C8}"/>
                  </a:ext>
                </a:extLst>
              </p:cNvPr>
              <p:cNvCxnSpPr/>
              <p:nvPr/>
            </p:nvCxnSpPr>
            <p:spPr bwMode="auto">
              <a:xfrm>
                <a:off x="6444208" y="4941168"/>
                <a:ext cx="0" cy="288032"/>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18" name="TextBox 17">
              <a:extLst>
                <a:ext uri="{FF2B5EF4-FFF2-40B4-BE49-F238E27FC236}">
                  <a16:creationId xmlns:a16="http://schemas.microsoft.com/office/drawing/2014/main" id="{ADABCA26-4A8A-4477-89B5-E42925B0DFCE}"/>
                </a:ext>
              </a:extLst>
            </p:cNvPr>
            <p:cNvSpPr txBox="1"/>
            <p:nvPr/>
          </p:nvSpPr>
          <p:spPr>
            <a:xfrm>
              <a:off x="539552" y="4530606"/>
              <a:ext cx="1064715" cy="338554"/>
            </a:xfrm>
            <a:prstGeom prst="rect">
              <a:avLst/>
            </a:prstGeom>
            <a:noFill/>
          </p:spPr>
          <p:txBody>
            <a:bodyPr wrap="none" rtlCol="0">
              <a:spAutoFit/>
            </a:bodyPr>
            <a:lstStyle/>
            <a:p>
              <a:r>
                <a:rPr lang="en-US" sz="1600" b="1" dirty="0"/>
                <a:t>Limit SW</a:t>
              </a:r>
            </a:p>
          </p:txBody>
        </p:sp>
        <p:sp>
          <p:nvSpPr>
            <p:cNvPr id="19" name="TextBox 18">
              <a:extLst>
                <a:ext uri="{FF2B5EF4-FFF2-40B4-BE49-F238E27FC236}">
                  <a16:creationId xmlns:a16="http://schemas.microsoft.com/office/drawing/2014/main" id="{6976641F-5ADA-44BC-98F8-3AA0E6FDE51F}"/>
                </a:ext>
              </a:extLst>
            </p:cNvPr>
            <p:cNvSpPr txBox="1"/>
            <p:nvPr/>
          </p:nvSpPr>
          <p:spPr>
            <a:xfrm>
              <a:off x="1890878" y="4530606"/>
              <a:ext cx="753732" cy="338554"/>
            </a:xfrm>
            <a:prstGeom prst="rect">
              <a:avLst/>
            </a:prstGeom>
            <a:noFill/>
          </p:spPr>
          <p:txBody>
            <a:bodyPr wrap="none" rtlCol="0">
              <a:spAutoFit/>
            </a:bodyPr>
            <a:lstStyle/>
            <a:p>
              <a:r>
                <a:rPr lang="en-US" sz="1600" b="1" dirty="0"/>
                <a:t>Home</a:t>
              </a:r>
            </a:p>
          </p:txBody>
        </p:sp>
        <p:sp>
          <p:nvSpPr>
            <p:cNvPr id="20" name="TextBox 19">
              <a:extLst>
                <a:ext uri="{FF2B5EF4-FFF2-40B4-BE49-F238E27FC236}">
                  <a16:creationId xmlns:a16="http://schemas.microsoft.com/office/drawing/2014/main" id="{B6B1E498-790E-4369-8DFE-E64E3D84337F}"/>
                </a:ext>
              </a:extLst>
            </p:cNvPr>
            <p:cNvSpPr txBox="1"/>
            <p:nvPr/>
          </p:nvSpPr>
          <p:spPr>
            <a:xfrm>
              <a:off x="5766394" y="4530606"/>
              <a:ext cx="1355628" cy="338554"/>
            </a:xfrm>
            <a:prstGeom prst="rect">
              <a:avLst/>
            </a:prstGeom>
            <a:noFill/>
          </p:spPr>
          <p:txBody>
            <a:bodyPr wrap="none" rtlCol="0">
              <a:spAutoFit/>
            </a:bodyPr>
            <a:lstStyle/>
            <a:p>
              <a:r>
                <a:rPr lang="en-US" sz="1600" b="1" dirty="0"/>
                <a:t>Target Freq.</a:t>
              </a:r>
            </a:p>
          </p:txBody>
        </p:sp>
        <p:sp>
          <p:nvSpPr>
            <p:cNvPr id="21" name="TextBox 20">
              <a:extLst>
                <a:ext uri="{FF2B5EF4-FFF2-40B4-BE49-F238E27FC236}">
                  <a16:creationId xmlns:a16="http://schemas.microsoft.com/office/drawing/2014/main" id="{A576FE0F-0396-41C3-ADF5-25FBC4444D86}"/>
                </a:ext>
              </a:extLst>
            </p:cNvPr>
            <p:cNvSpPr txBox="1"/>
            <p:nvPr/>
          </p:nvSpPr>
          <p:spPr>
            <a:xfrm>
              <a:off x="1890878" y="5197837"/>
              <a:ext cx="869149" cy="338554"/>
            </a:xfrm>
            <a:prstGeom prst="rect">
              <a:avLst/>
            </a:prstGeom>
            <a:noFill/>
          </p:spPr>
          <p:txBody>
            <a:bodyPr wrap="none" rtlCol="0">
              <a:spAutoFit/>
            </a:bodyPr>
            <a:lstStyle/>
            <a:p>
              <a:r>
                <a:rPr lang="en-US" sz="1600" b="1" dirty="0">
                  <a:solidFill>
                    <a:srgbClr val="0070C0"/>
                  </a:solidFill>
                </a:rPr>
                <a:t>0 turns</a:t>
              </a:r>
            </a:p>
          </p:txBody>
        </p:sp>
        <p:sp>
          <p:nvSpPr>
            <p:cNvPr id="22" name="TextBox 21">
              <a:extLst>
                <a:ext uri="{FF2B5EF4-FFF2-40B4-BE49-F238E27FC236}">
                  <a16:creationId xmlns:a16="http://schemas.microsoft.com/office/drawing/2014/main" id="{B1685803-516F-4800-B0FC-2A8A1D8DA254}"/>
                </a:ext>
              </a:extLst>
            </p:cNvPr>
            <p:cNvSpPr txBox="1"/>
            <p:nvPr/>
          </p:nvSpPr>
          <p:spPr>
            <a:xfrm>
              <a:off x="5921152" y="5197837"/>
              <a:ext cx="1217000" cy="338554"/>
            </a:xfrm>
            <a:prstGeom prst="rect">
              <a:avLst/>
            </a:prstGeom>
            <a:noFill/>
          </p:spPr>
          <p:txBody>
            <a:bodyPr wrap="none" rtlCol="0">
              <a:spAutoFit/>
            </a:bodyPr>
            <a:lstStyle/>
            <a:p>
              <a:r>
                <a:rPr lang="en-US" sz="1600" b="1" dirty="0">
                  <a:solidFill>
                    <a:srgbClr val="0070C0"/>
                  </a:solidFill>
                </a:rPr>
                <a:t>~300 turns</a:t>
              </a:r>
            </a:p>
          </p:txBody>
        </p:sp>
        <p:sp>
          <p:nvSpPr>
            <p:cNvPr id="23" name="TextBox 22">
              <a:extLst>
                <a:ext uri="{FF2B5EF4-FFF2-40B4-BE49-F238E27FC236}">
                  <a16:creationId xmlns:a16="http://schemas.microsoft.com/office/drawing/2014/main" id="{4F6708D9-7AF4-41AA-88BC-F710E8304B34}"/>
                </a:ext>
              </a:extLst>
            </p:cNvPr>
            <p:cNvSpPr txBox="1"/>
            <p:nvPr/>
          </p:nvSpPr>
          <p:spPr>
            <a:xfrm>
              <a:off x="467544" y="5197837"/>
              <a:ext cx="1223412" cy="338554"/>
            </a:xfrm>
            <a:prstGeom prst="rect">
              <a:avLst/>
            </a:prstGeom>
            <a:noFill/>
          </p:spPr>
          <p:txBody>
            <a:bodyPr wrap="none" rtlCol="0">
              <a:spAutoFit/>
            </a:bodyPr>
            <a:lstStyle/>
            <a:p>
              <a:r>
                <a:rPr lang="en-US" sz="1600" b="1" dirty="0">
                  <a:solidFill>
                    <a:srgbClr val="0070C0"/>
                  </a:solidFill>
                </a:rPr>
                <a:t>-26.5 turns</a:t>
              </a:r>
            </a:p>
          </p:txBody>
        </p:sp>
      </p:grpSp>
      <p:sp>
        <p:nvSpPr>
          <p:cNvPr id="36" name="Rectangle 35">
            <a:extLst>
              <a:ext uri="{FF2B5EF4-FFF2-40B4-BE49-F238E27FC236}">
                <a16:creationId xmlns:a16="http://schemas.microsoft.com/office/drawing/2014/main" id="{9DB3E9D7-0E5F-4BDE-8C6E-91083887D0E3}"/>
              </a:ext>
            </a:extLst>
          </p:cNvPr>
          <p:cNvSpPr/>
          <p:nvPr/>
        </p:nvSpPr>
        <p:spPr>
          <a:xfrm>
            <a:off x="503635" y="1003255"/>
            <a:ext cx="8064896" cy="1077218"/>
          </a:xfrm>
          <a:prstGeom prst="rect">
            <a:avLst/>
          </a:prstGeom>
        </p:spPr>
        <p:txBody>
          <a:bodyPr wrap="square">
            <a:spAutoFit/>
          </a:bodyPr>
          <a:lstStyle/>
          <a:p>
            <a:pPr marL="457200" lvl="0" indent="-457200">
              <a:buFont typeface="+mj-lt"/>
              <a:buAutoNum type="arabicPeriod" startAt="4"/>
            </a:pPr>
            <a:r>
              <a:rPr lang="en-US" sz="1600" dirty="0">
                <a:solidFill>
                  <a:srgbClr val="000000"/>
                </a:solidFill>
              </a:rPr>
              <a:t>Periodical problem with CTS “Homing procedure”. When we press “Home” button in EPICS interface, SM move back until hit Limit SW. After it start move in forward direction for 26.5 turns but some times it didn’t stop and continue move. We are manually stop it and repeat “Homing procedure”. </a:t>
            </a:r>
          </a:p>
        </p:txBody>
      </p:sp>
      <p:pic>
        <p:nvPicPr>
          <p:cNvPr id="71" name="Рисунок 10">
            <a:extLst>
              <a:ext uri="{FF2B5EF4-FFF2-40B4-BE49-F238E27FC236}">
                <a16:creationId xmlns:a16="http://schemas.microsoft.com/office/drawing/2014/main" id="{284C58D9-74DF-4D98-9D7A-C8D6FE11BA60}"/>
              </a:ext>
            </a:extLst>
          </p:cNvPr>
          <p:cNvPicPr>
            <a:picLocks noChangeAspect="1"/>
          </p:cNvPicPr>
          <p:nvPr/>
        </p:nvPicPr>
        <p:blipFill rotWithShape="1">
          <a:blip r:embed="rId3"/>
          <a:srcRect t="5041" r="50306"/>
          <a:stretch/>
        </p:blipFill>
        <p:spPr>
          <a:xfrm>
            <a:off x="6237167" y="3121473"/>
            <a:ext cx="2631567" cy="2156595"/>
          </a:xfrm>
          <a:prstGeom prst="rect">
            <a:avLst/>
          </a:prstGeom>
        </p:spPr>
      </p:pic>
      <p:grpSp>
        <p:nvGrpSpPr>
          <p:cNvPr id="74" name="Group 73">
            <a:extLst>
              <a:ext uri="{FF2B5EF4-FFF2-40B4-BE49-F238E27FC236}">
                <a16:creationId xmlns:a16="http://schemas.microsoft.com/office/drawing/2014/main" id="{81C3F39F-6D86-496D-9AEE-F043A44ADA0B}"/>
              </a:ext>
            </a:extLst>
          </p:cNvPr>
          <p:cNvGrpSpPr/>
          <p:nvPr/>
        </p:nvGrpSpPr>
        <p:grpSpPr>
          <a:xfrm>
            <a:off x="682756" y="2956672"/>
            <a:ext cx="4838025" cy="2206415"/>
            <a:chOff x="718913" y="3285256"/>
            <a:chExt cx="4838025" cy="2206415"/>
          </a:xfrm>
        </p:grpSpPr>
        <p:cxnSp>
          <p:nvCxnSpPr>
            <p:cNvPr id="25" name="Straight Connector 24">
              <a:extLst>
                <a:ext uri="{FF2B5EF4-FFF2-40B4-BE49-F238E27FC236}">
                  <a16:creationId xmlns:a16="http://schemas.microsoft.com/office/drawing/2014/main" id="{111C5EEB-9445-49DD-AC7F-430879DF53F1}"/>
                </a:ext>
              </a:extLst>
            </p:cNvPr>
            <p:cNvCxnSpPr>
              <a:cxnSpLocks/>
            </p:cNvCxnSpPr>
            <p:nvPr/>
          </p:nvCxnSpPr>
          <p:spPr bwMode="auto">
            <a:xfrm>
              <a:off x="1187004" y="3479522"/>
              <a:ext cx="0" cy="1965702"/>
            </a:xfrm>
            <a:prstGeom prst="line">
              <a:avLst/>
            </a:prstGeom>
            <a:ln>
              <a:prstDash val="lgDash"/>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26" name="Straight Connector 25">
              <a:extLst>
                <a:ext uri="{FF2B5EF4-FFF2-40B4-BE49-F238E27FC236}">
                  <a16:creationId xmlns:a16="http://schemas.microsoft.com/office/drawing/2014/main" id="{2ED3E28C-86B2-42C9-9BAE-2B5618DEAD4D}"/>
                </a:ext>
              </a:extLst>
            </p:cNvPr>
            <p:cNvCxnSpPr>
              <a:cxnSpLocks/>
            </p:cNvCxnSpPr>
            <p:nvPr/>
          </p:nvCxnSpPr>
          <p:spPr bwMode="auto">
            <a:xfrm>
              <a:off x="2420530" y="3479522"/>
              <a:ext cx="0" cy="1965702"/>
            </a:xfrm>
            <a:prstGeom prst="line">
              <a:avLst/>
            </a:prstGeom>
            <a:ln>
              <a:prstDash val="lgDash"/>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1" name="Straight Arrow Connector 10">
              <a:extLst>
                <a:ext uri="{FF2B5EF4-FFF2-40B4-BE49-F238E27FC236}">
                  <a16:creationId xmlns:a16="http://schemas.microsoft.com/office/drawing/2014/main" id="{4CE0642E-2C4E-4A95-967E-BDD8CEF04BBE}"/>
                </a:ext>
              </a:extLst>
            </p:cNvPr>
            <p:cNvCxnSpPr/>
            <p:nvPr/>
          </p:nvCxnSpPr>
          <p:spPr bwMode="auto">
            <a:xfrm flipH="1">
              <a:off x="1259632" y="3479522"/>
              <a:ext cx="2088232" cy="0"/>
            </a:xfrm>
            <a:prstGeom prst="straightConnector1">
              <a:avLst/>
            </a:prstGeom>
            <a:solidFill>
              <a:schemeClr val="accent1"/>
            </a:solidFill>
            <a:ln w="76200" cap="flat" cmpd="sng" algn="ctr">
              <a:solidFill>
                <a:srgbClr val="00B050"/>
              </a:solidFill>
              <a:prstDash val="solid"/>
              <a:round/>
              <a:headEnd type="none" w="med" len="med"/>
              <a:tailEnd type="triangle"/>
            </a:ln>
            <a:effectLst/>
          </p:spPr>
        </p:cxnSp>
        <p:cxnSp>
          <p:nvCxnSpPr>
            <p:cNvPr id="29" name="Straight Arrow Connector 28">
              <a:extLst>
                <a:ext uri="{FF2B5EF4-FFF2-40B4-BE49-F238E27FC236}">
                  <a16:creationId xmlns:a16="http://schemas.microsoft.com/office/drawing/2014/main" id="{1E772374-2DD9-4ECF-B356-4742F6269501}"/>
                </a:ext>
              </a:extLst>
            </p:cNvPr>
            <p:cNvCxnSpPr>
              <a:cxnSpLocks/>
            </p:cNvCxnSpPr>
            <p:nvPr/>
          </p:nvCxnSpPr>
          <p:spPr bwMode="auto">
            <a:xfrm>
              <a:off x="1187004" y="4099936"/>
              <a:ext cx="1116744" cy="0"/>
            </a:xfrm>
            <a:prstGeom prst="straightConnector1">
              <a:avLst/>
            </a:prstGeom>
            <a:solidFill>
              <a:schemeClr val="accent1"/>
            </a:solidFill>
            <a:ln w="76200" cap="flat" cmpd="sng" algn="ctr">
              <a:solidFill>
                <a:srgbClr val="00B050"/>
              </a:solidFill>
              <a:prstDash val="solid"/>
              <a:round/>
              <a:headEnd type="none" w="med" len="med"/>
              <a:tailEnd type="triangle"/>
            </a:ln>
            <a:effectLst/>
          </p:spPr>
        </p:cxnSp>
        <p:sp>
          <p:nvSpPr>
            <p:cNvPr id="32" name="Cross 31">
              <a:extLst>
                <a:ext uri="{FF2B5EF4-FFF2-40B4-BE49-F238E27FC236}">
                  <a16:creationId xmlns:a16="http://schemas.microsoft.com/office/drawing/2014/main" id="{7FD272E3-0972-42D6-9C6B-079698E42774}"/>
                </a:ext>
              </a:extLst>
            </p:cNvPr>
            <p:cNvSpPr/>
            <p:nvPr/>
          </p:nvSpPr>
          <p:spPr bwMode="auto">
            <a:xfrm rot="18900000">
              <a:off x="2276513" y="3946790"/>
              <a:ext cx="288032" cy="288032"/>
            </a:xfrm>
            <a:prstGeom prst="plus">
              <a:avLst>
                <a:gd name="adj" fmla="val 40326"/>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cxnSp>
          <p:nvCxnSpPr>
            <p:cNvPr id="34" name="Straight Arrow Connector 33">
              <a:extLst>
                <a:ext uri="{FF2B5EF4-FFF2-40B4-BE49-F238E27FC236}">
                  <a16:creationId xmlns:a16="http://schemas.microsoft.com/office/drawing/2014/main" id="{D9F4C726-C9DE-4614-9C7B-E025090A5188}"/>
                </a:ext>
              </a:extLst>
            </p:cNvPr>
            <p:cNvCxnSpPr>
              <a:cxnSpLocks/>
            </p:cNvCxnSpPr>
            <p:nvPr/>
          </p:nvCxnSpPr>
          <p:spPr bwMode="auto">
            <a:xfrm>
              <a:off x="2555581" y="4090806"/>
              <a:ext cx="1368347" cy="0"/>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grpSp>
          <p:nvGrpSpPr>
            <p:cNvPr id="39" name="Group 38">
              <a:extLst>
                <a:ext uri="{FF2B5EF4-FFF2-40B4-BE49-F238E27FC236}">
                  <a16:creationId xmlns:a16="http://schemas.microsoft.com/office/drawing/2014/main" id="{2731AB48-A092-4AC7-BB74-A08845917737}"/>
                </a:ext>
              </a:extLst>
            </p:cNvPr>
            <p:cNvGrpSpPr/>
            <p:nvPr/>
          </p:nvGrpSpPr>
          <p:grpSpPr>
            <a:xfrm>
              <a:off x="3464646" y="3285256"/>
              <a:ext cx="1175241" cy="510066"/>
              <a:chOff x="3464646" y="3285256"/>
              <a:chExt cx="1175241" cy="510066"/>
            </a:xfrm>
          </p:grpSpPr>
          <p:sp>
            <p:nvSpPr>
              <p:cNvPr id="13" name="Rectangle: Rounded Corners 12">
                <a:extLst>
                  <a:ext uri="{FF2B5EF4-FFF2-40B4-BE49-F238E27FC236}">
                    <a16:creationId xmlns:a16="http://schemas.microsoft.com/office/drawing/2014/main" id="{E1089005-5E96-4121-A59D-80977AB4C32E}"/>
                  </a:ext>
                </a:extLst>
              </p:cNvPr>
              <p:cNvSpPr/>
              <p:nvPr/>
            </p:nvSpPr>
            <p:spPr bwMode="auto">
              <a:xfrm>
                <a:off x="3464646" y="3285256"/>
                <a:ext cx="990568" cy="349187"/>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4" name="Oval 23">
                <a:extLst>
                  <a:ext uri="{FF2B5EF4-FFF2-40B4-BE49-F238E27FC236}">
                    <a16:creationId xmlns:a16="http://schemas.microsoft.com/office/drawing/2014/main" id="{D1F6C8E4-455C-4AB7-91C4-F1A839D4782D}"/>
                  </a:ext>
                </a:extLst>
              </p:cNvPr>
              <p:cNvSpPr/>
              <p:nvPr/>
            </p:nvSpPr>
            <p:spPr bwMode="auto">
              <a:xfrm>
                <a:off x="3531714" y="3387841"/>
                <a:ext cx="144016" cy="144016"/>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8" name="TextBox 27">
                <a:extLst>
                  <a:ext uri="{FF2B5EF4-FFF2-40B4-BE49-F238E27FC236}">
                    <a16:creationId xmlns:a16="http://schemas.microsoft.com/office/drawing/2014/main" id="{3D52D3B0-309D-4719-B225-A6C252E47354}"/>
                  </a:ext>
                </a:extLst>
              </p:cNvPr>
              <p:cNvSpPr txBox="1"/>
              <p:nvPr/>
            </p:nvSpPr>
            <p:spPr>
              <a:xfrm>
                <a:off x="3703387" y="3305960"/>
                <a:ext cx="683200" cy="307777"/>
              </a:xfrm>
              <a:prstGeom prst="rect">
                <a:avLst/>
              </a:prstGeom>
              <a:noFill/>
            </p:spPr>
            <p:txBody>
              <a:bodyPr wrap="none" rtlCol="0">
                <a:spAutoFit/>
              </a:bodyPr>
              <a:lstStyle/>
              <a:p>
                <a:r>
                  <a:rPr lang="en-US" sz="1400" b="1" dirty="0"/>
                  <a:t>Home</a:t>
                </a:r>
              </a:p>
            </p:txBody>
          </p:sp>
          <p:pic>
            <p:nvPicPr>
              <p:cNvPr id="38" name="Graphic 37" descr="Right pointing backhand index">
                <a:extLst>
                  <a:ext uri="{FF2B5EF4-FFF2-40B4-BE49-F238E27FC236}">
                    <a16:creationId xmlns:a16="http://schemas.microsoft.com/office/drawing/2014/main" id="{ED735158-B1DE-4023-A83D-D969D0F5C6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4232406" y="3387841"/>
                <a:ext cx="407481" cy="407481"/>
              </a:xfrm>
              <a:prstGeom prst="rect">
                <a:avLst/>
              </a:prstGeom>
            </p:spPr>
          </p:pic>
        </p:grpSp>
        <p:grpSp>
          <p:nvGrpSpPr>
            <p:cNvPr id="40" name="Group 39">
              <a:extLst>
                <a:ext uri="{FF2B5EF4-FFF2-40B4-BE49-F238E27FC236}">
                  <a16:creationId xmlns:a16="http://schemas.microsoft.com/office/drawing/2014/main" id="{33BB2A14-935A-490F-84C2-B6F80E8299DB}"/>
                </a:ext>
              </a:extLst>
            </p:cNvPr>
            <p:cNvGrpSpPr/>
            <p:nvPr/>
          </p:nvGrpSpPr>
          <p:grpSpPr>
            <a:xfrm>
              <a:off x="4018591" y="3872563"/>
              <a:ext cx="1175241" cy="510066"/>
              <a:chOff x="3464646" y="3285256"/>
              <a:chExt cx="1175241" cy="510066"/>
            </a:xfrm>
          </p:grpSpPr>
          <p:sp>
            <p:nvSpPr>
              <p:cNvPr id="41" name="Rectangle: Rounded Corners 40">
                <a:extLst>
                  <a:ext uri="{FF2B5EF4-FFF2-40B4-BE49-F238E27FC236}">
                    <a16:creationId xmlns:a16="http://schemas.microsoft.com/office/drawing/2014/main" id="{D19CF0AE-CA2F-4A45-B003-B17269426494}"/>
                  </a:ext>
                </a:extLst>
              </p:cNvPr>
              <p:cNvSpPr/>
              <p:nvPr/>
            </p:nvSpPr>
            <p:spPr bwMode="auto">
              <a:xfrm>
                <a:off x="3464646" y="3285256"/>
                <a:ext cx="990568" cy="349187"/>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42" name="Oval 41">
                <a:extLst>
                  <a:ext uri="{FF2B5EF4-FFF2-40B4-BE49-F238E27FC236}">
                    <a16:creationId xmlns:a16="http://schemas.microsoft.com/office/drawing/2014/main" id="{EC5603BE-DFF2-4803-9EA4-779AC8BE9BF5}"/>
                  </a:ext>
                </a:extLst>
              </p:cNvPr>
              <p:cNvSpPr/>
              <p:nvPr/>
            </p:nvSpPr>
            <p:spPr bwMode="auto">
              <a:xfrm>
                <a:off x="3531714" y="3387841"/>
                <a:ext cx="144016" cy="144016"/>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3" name="TextBox 42">
                <a:extLst>
                  <a:ext uri="{FF2B5EF4-FFF2-40B4-BE49-F238E27FC236}">
                    <a16:creationId xmlns:a16="http://schemas.microsoft.com/office/drawing/2014/main" id="{3CC3DA34-ED21-404B-8B75-0EA95295B6A6}"/>
                  </a:ext>
                </a:extLst>
              </p:cNvPr>
              <p:cNvSpPr txBox="1"/>
              <p:nvPr/>
            </p:nvSpPr>
            <p:spPr>
              <a:xfrm>
                <a:off x="3703387" y="3305960"/>
                <a:ext cx="582211" cy="307777"/>
              </a:xfrm>
              <a:prstGeom prst="rect">
                <a:avLst/>
              </a:prstGeom>
              <a:noFill/>
            </p:spPr>
            <p:txBody>
              <a:bodyPr wrap="none" rtlCol="0">
                <a:spAutoFit/>
              </a:bodyPr>
              <a:lstStyle/>
              <a:p>
                <a:r>
                  <a:rPr lang="en-US" sz="1400" b="1" dirty="0"/>
                  <a:t>Stop</a:t>
                </a:r>
              </a:p>
            </p:txBody>
          </p:sp>
          <p:pic>
            <p:nvPicPr>
              <p:cNvPr id="44" name="Graphic 43" descr="Right pointing backhand index">
                <a:extLst>
                  <a:ext uri="{FF2B5EF4-FFF2-40B4-BE49-F238E27FC236}">
                    <a16:creationId xmlns:a16="http://schemas.microsoft.com/office/drawing/2014/main" id="{8838F6D1-FDD3-4D61-8211-7081881B79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4232406" y="3387841"/>
                <a:ext cx="407481" cy="407481"/>
              </a:xfrm>
              <a:prstGeom prst="rect">
                <a:avLst/>
              </a:prstGeom>
            </p:spPr>
          </p:pic>
        </p:grpSp>
        <p:grpSp>
          <p:nvGrpSpPr>
            <p:cNvPr id="47" name="Group 46">
              <a:extLst>
                <a:ext uri="{FF2B5EF4-FFF2-40B4-BE49-F238E27FC236}">
                  <a16:creationId xmlns:a16="http://schemas.microsoft.com/office/drawing/2014/main" id="{D5BA4FF3-BD0A-4FB1-91F4-A0F3B8A404DB}"/>
                </a:ext>
              </a:extLst>
            </p:cNvPr>
            <p:cNvGrpSpPr/>
            <p:nvPr/>
          </p:nvGrpSpPr>
          <p:grpSpPr>
            <a:xfrm>
              <a:off x="4041764" y="4485213"/>
              <a:ext cx="1175241" cy="510066"/>
              <a:chOff x="3464646" y="3285256"/>
              <a:chExt cx="1175241" cy="510066"/>
            </a:xfrm>
          </p:grpSpPr>
          <p:sp>
            <p:nvSpPr>
              <p:cNvPr id="48" name="Rectangle: Rounded Corners 47">
                <a:extLst>
                  <a:ext uri="{FF2B5EF4-FFF2-40B4-BE49-F238E27FC236}">
                    <a16:creationId xmlns:a16="http://schemas.microsoft.com/office/drawing/2014/main" id="{D0802E95-9373-4BC1-949E-78CD1C5706C0}"/>
                  </a:ext>
                </a:extLst>
              </p:cNvPr>
              <p:cNvSpPr/>
              <p:nvPr/>
            </p:nvSpPr>
            <p:spPr bwMode="auto">
              <a:xfrm>
                <a:off x="3464646" y="3285256"/>
                <a:ext cx="990568" cy="349187"/>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49" name="Oval 48">
                <a:extLst>
                  <a:ext uri="{FF2B5EF4-FFF2-40B4-BE49-F238E27FC236}">
                    <a16:creationId xmlns:a16="http://schemas.microsoft.com/office/drawing/2014/main" id="{656DA0C5-A4BD-4DC3-B4FB-37CDE739819E}"/>
                  </a:ext>
                </a:extLst>
              </p:cNvPr>
              <p:cNvSpPr/>
              <p:nvPr/>
            </p:nvSpPr>
            <p:spPr bwMode="auto">
              <a:xfrm>
                <a:off x="3531714" y="3387841"/>
                <a:ext cx="144016" cy="144016"/>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0" name="TextBox 49">
                <a:extLst>
                  <a:ext uri="{FF2B5EF4-FFF2-40B4-BE49-F238E27FC236}">
                    <a16:creationId xmlns:a16="http://schemas.microsoft.com/office/drawing/2014/main" id="{8EEE412E-7C9B-4C4D-B712-D20AAAB49BD2}"/>
                  </a:ext>
                </a:extLst>
              </p:cNvPr>
              <p:cNvSpPr txBox="1"/>
              <p:nvPr/>
            </p:nvSpPr>
            <p:spPr>
              <a:xfrm>
                <a:off x="3703387" y="3305960"/>
                <a:ext cx="683200" cy="307777"/>
              </a:xfrm>
              <a:prstGeom prst="rect">
                <a:avLst/>
              </a:prstGeom>
              <a:noFill/>
            </p:spPr>
            <p:txBody>
              <a:bodyPr wrap="none" rtlCol="0">
                <a:spAutoFit/>
              </a:bodyPr>
              <a:lstStyle/>
              <a:p>
                <a:r>
                  <a:rPr lang="en-US" sz="1400" b="1" dirty="0"/>
                  <a:t>Home</a:t>
                </a:r>
              </a:p>
            </p:txBody>
          </p:sp>
          <p:pic>
            <p:nvPicPr>
              <p:cNvPr id="51" name="Graphic 50" descr="Right pointing backhand index">
                <a:extLst>
                  <a:ext uri="{FF2B5EF4-FFF2-40B4-BE49-F238E27FC236}">
                    <a16:creationId xmlns:a16="http://schemas.microsoft.com/office/drawing/2014/main" id="{88CC789F-C34B-4E29-BE0D-F759937CCF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4232406" y="3387841"/>
                <a:ext cx="407481" cy="407481"/>
              </a:xfrm>
              <a:prstGeom prst="rect">
                <a:avLst/>
              </a:prstGeom>
            </p:spPr>
          </p:pic>
        </p:grpSp>
        <p:cxnSp>
          <p:nvCxnSpPr>
            <p:cNvPr id="54" name="Straight Arrow Connector 53">
              <a:extLst>
                <a:ext uri="{FF2B5EF4-FFF2-40B4-BE49-F238E27FC236}">
                  <a16:creationId xmlns:a16="http://schemas.microsoft.com/office/drawing/2014/main" id="{B7AAEE77-EA0D-4397-8631-9AEE87924BD7}"/>
                </a:ext>
              </a:extLst>
            </p:cNvPr>
            <p:cNvCxnSpPr>
              <a:cxnSpLocks/>
            </p:cNvCxnSpPr>
            <p:nvPr/>
          </p:nvCxnSpPr>
          <p:spPr bwMode="auto">
            <a:xfrm flipH="1">
              <a:off x="1259632" y="4659805"/>
              <a:ext cx="2700298" cy="0"/>
            </a:xfrm>
            <a:prstGeom prst="straightConnector1">
              <a:avLst/>
            </a:prstGeom>
            <a:solidFill>
              <a:schemeClr val="accent1"/>
            </a:solidFill>
            <a:ln w="76200" cap="flat" cmpd="sng" algn="ctr">
              <a:solidFill>
                <a:srgbClr val="00B050"/>
              </a:solidFill>
              <a:prstDash val="solid"/>
              <a:round/>
              <a:headEnd type="none" w="med" len="med"/>
              <a:tailEnd type="triangle"/>
            </a:ln>
            <a:effectLst/>
          </p:spPr>
        </p:cxnSp>
        <p:cxnSp>
          <p:nvCxnSpPr>
            <p:cNvPr id="56" name="Straight Arrow Connector 55">
              <a:extLst>
                <a:ext uri="{FF2B5EF4-FFF2-40B4-BE49-F238E27FC236}">
                  <a16:creationId xmlns:a16="http://schemas.microsoft.com/office/drawing/2014/main" id="{4908FCEA-04AB-4FB1-B578-D8C0C1DFB81A}"/>
                </a:ext>
              </a:extLst>
            </p:cNvPr>
            <p:cNvCxnSpPr>
              <a:cxnSpLocks/>
            </p:cNvCxnSpPr>
            <p:nvPr/>
          </p:nvCxnSpPr>
          <p:spPr bwMode="auto">
            <a:xfrm>
              <a:off x="1187004" y="5276760"/>
              <a:ext cx="1224756" cy="0"/>
            </a:xfrm>
            <a:prstGeom prst="straightConnector1">
              <a:avLst/>
            </a:prstGeom>
            <a:solidFill>
              <a:schemeClr val="accent1"/>
            </a:solidFill>
            <a:ln w="76200" cap="flat" cmpd="sng" algn="ctr">
              <a:solidFill>
                <a:srgbClr val="00B050"/>
              </a:solidFill>
              <a:prstDash val="solid"/>
              <a:round/>
              <a:headEnd type="none" w="med" len="med"/>
              <a:tailEnd type="triangle"/>
            </a:ln>
            <a:effectLst/>
          </p:spPr>
        </p:cxnSp>
        <p:sp>
          <p:nvSpPr>
            <p:cNvPr id="58" name="TextBox 57">
              <a:extLst>
                <a:ext uri="{FF2B5EF4-FFF2-40B4-BE49-F238E27FC236}">
                  <a16:creationId xmlns:a16="http://schemas.microsoft.com/office/drawing/2014/main" id="{CDD0DFE1-6760-4E23-86D0-A7B17B3B593D}"/>
                </a:ext>
              </a:extLst>
            </p:cNvPr>
            <p:cNvSpPr txBox="1"/>
            <p:nvPr/>
          </p:nvSpPr>
          <p:spPr>
            <a:xfrm>
              <a:off x="2429301" y="5030006"/>
              <a:ext cx="646331" cy="461665"/>
            </a:xfrm>
            <a:prstGeom prst="rect">
              <a:avLst/>
            </a:prstGeom>
            <a:noFill/>
          </p:spPr>
          <p:txBody>
            <a:bodyPr wrap="none" rtlCol="0">
              <a:spAutoFit/>
            </a:bodyPr>
            <a:lstStyle/>
            <a:p>
              <a:r>
                <a:rPr lang="en-US" b="1" dirty="0"/>
                <a:t>OK</a:t>
              </a:r>
            </a:p>
          </p:txBody>
        </p:sp>
        <p:sp>
          <p:nvSpPr>
            <p:cNvPr id="67" name="Arc 66">
              <a:extLst>
                <a:ext uri="{FF2B5EF4-FFF2-40B4-BE49-F238E27FC236}">
                  <a16:creationId xmlns:a16="http://schemas.microsoft.com/office/drawing/2014/main" id="{5F06770D-E3C2-4C75-A5CA-1BDB8EBF4BCE}"/>
                </a:ext>
              </a:extLst>
            </p:cNvPr>
            <p:cNvSpPr/>
            <p:nvPr/>
          </p:nvSpPr>
          <p:spPr bwMode="auto">
            <a:xfrm rot="16200000">
              <a:off x="737011" y="3460958"/>
              <a:ext cx="620880" cy="657076"/>
            </a:xfrm>
            <a:prstGeom prst="arc">
              <a:avLst>
                <a:gd name="adj1" fmla="val 10659839"/>
                <a:gd name="adj2" fmla="val 0"/>
              </a:avLst>
            </a:prstGeom>
            <a:noFill/>
            <a:ln w="9525" cap="flat" cmpd="sng" algn="ctr">
              <a:solidFill>
                <a:schemeClr val="tx1"/>
              </a:solidFill>
              <a:prstDash val="solid"/>
              <a:round/>
              <a:headEnd type="arrow"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8" name="Arc 67">
              <a:extLst>
                <a:ext uri="{FF2B5EF4-FFF2-40B4-BE49-F238E27FC236}">
                  <a16:creationId xmlns:a16="http://schemas.microsoft.com/office/drawing/2014/main" id="{3D246833-1667-484A-B850-E784C3B783E4}"/>
                </a:ext>
              </a:extLst>
            </p:cNvPr>
            <p:cNvSpPr/>
            <p:nvPr/>
          </p:nvSpPr>
          <p:spPr bwMode="auto">
            <a:xfrm rot="16200000">
              <a:off x="737011" y="4641707"/>
              <a:ext cx="620880" cy="657076"/>
            </a:xfrm>
            <a:prstGeom prst="arc">
              <a:avLst>
                <a:gd name="adj1" fmla="val 10659839"/>
                <a:gd name="adj2" fmla="val 0"/>
              </a:avLst>
            </a:prstGeom>
            <a:noFill/>
            <a:ln w="9525" cap="flat" cmpd="sng" algn="ctr">
              <a:solidFill>
                <a:schemeClr val="tx1"/>
              </a:solidFill>
              <a:prstDash val="solid"/>
              <a:round/>
              <a:headEnd type="arrow"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9" name="Arc 68">
              <a:extLst>
                <a:ext uri="{FF2B5EF4-FFF2-40B4-BE49-F238E27FC236}">
                  <a16:creationId xmlns:a16="http://schemas.microsoft.com/office/drawing/2014/main" id="{D5451FFB-7012-4027-9A79-052DC0C437FD}"/>
                </a:ext>
              </a:extLst>
            </p:cNvPr>
            <p:cNvSpPr/>
            <p:nvPr/>
          </p:nvSpPr>
          <p:spPr bwMode="auto">
            <a:xfrm rot="16200000" flipV="1">
              <a:off x="4914766" y="4021750"/>
              <a:ext cx="620880" cy="663464"/>
            </a:xfrm>
            <a:prstGeom prst="arc">
              <a:avLst>
                <a:gd name="adj1" fmla="val 10659839"/>
                <a:gd name="adj2" fmla="val 0"/>
              </a:avLst>
            </a:prstGeom>
            <a:noFill/>
            <a:ln w="9525" cap="flat" cmpd="sng" algn="ctr">
              <a:solidFill>
                <a:schemeClr val="tx1"/>
              </a:solidFill>
              <a:prstDash val="solid"/>
              <a:round/>
              <a:headEnd type="arrow"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3" name="TextBox 72">
              <a:extLst>
                <a:ext uri="{FF2B5EF4-FFF2-40B4-BE49-F238E27FC236}">
                  <a16:creationId xmlns:a16="http://schemas.microsoft.com/office/drawing/2014/main" id="{6241594E-8C77-4FF0-8B66-4364928277FC}"/>
                </a:ext>
              </a:extLst>
            </p:cNvPr>
            <p:cNvSpPr txBox="1"/>
            <p:nvPr/>
          </p:nvSpPr>
          <p:spPr>
            <a:xfrm>
              <a:off x="2434563" y="3684811"/>
              <a:ext cx="1257075" cy="338554"/>
            </a:xfrm>
            <a:prstGeom prst="rect">
              <a:avLst/>
            </a:prstGeom>
            <a:noFill/>
          </p:spPr>
          <p:txBody>
            <a:bodyPr wrap="none" rtlCol="0">
              <a:spAutoFit/>
            </a:bodyPr>
            <a:lstStyle/>
            <a:p>
              <a:r>
                <a:rPr lang="en-US" sz="1600" b="1" dirty="0">
                  <a:solidFill>
                    <a:srgbClr val="FF0000"/>
                  </a:solidFill>
                </a:rPr>
                <a:t>Didn’t stop</a:t>
              </a:r>
            </a:p>
          </p:txBody>
        </p:sp>
      </p:grpSp>
      <p:sp>
        <p:nvSpPr>
          <p:cNvPr id="75" name="Rectangle 1">
            <a:extLst>
              <a:ext uri="{FF2B5EF4-FFF2-40B4-BE49-F238E27FC236}">
                <a16:creationId xmlns:a16="http://schemas.microsoft.com/office/drawing/2014/main" id="{6EAF3890-86CA-4181-8E09-BA01F046D021}"/>
              </a:ext>
            </a:extLst>
          </p:cNvPr>
          <p:cNvSpPr>
            <a:spLocks noChangeArrowheads="1"/>
          </p:cNvSpPr>
          <p:nvPr/>
        </p:nvSpPr>
        <p:spPr bwMode="auto">
          <a:xfrm>
            <a:off x="658471" y="5832204"/>
            <a:ext cx="7516751"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 Unicode MS"/>
              </a:rPr>
              <a:t>CTS1: Homing takes longer than expected. Stop it at 23 turns forward. Repeat homing again works normally. LS switch blinks and stop at 0 (offset 25.6)</a:t>
            </a:r>
            <a:br>
              <a:rPr kumimoji="0" lang="en-US" altLang="en-US" sz="1000" b="0" i="0" u="none" strike="noStrike" cap="none" normalizeH="0" baseline="0" dirty="0">
                <a:ln>
                  <a:noFill/>
                </a:ln>
                <a:solidFill>
                  <a:schemeClr val="tx1"/>
                </a:solidFill>
                <a:effectLst/>
                <a:latin typeface="Arial Unicode MS"/>
              </a:rPr>
            </a:br>
            <a:br>
              <a:rPr kumimoji="0" lang="en-US" altLang="en-US" sz="1000" b="0" i="0" u="none" strike="noStrike" cap="none" normalizeH="0" baseline="0" dirty="0">
                <a:ln>
                  <a:noFill/>
                </a:ln>
                <a:solidFill>
                  <a:schemeClr val="tx1"/>
                </a:solidFill>
                <a:effectLst/>
                <a:latin typeface="Arial Unicode MS"/>
              </a:rPr>
            </a:br>
            <a:r>
              <a:rPr kumimoji="0" lang="en-US" altLang="en-US" sz="1000" b="0" i="0" u="none" strike="noStrike" cap="none" normalizeH="0" baseline="0" dirty="0">
                <a:ln>
                  <a:noFill/>
                </a:ln>
                <a:solidFill>
                  <a:schemeClr val="tx1"/>
                </a:solidFill>
                <a:effectLst/>
                <a:latin typeface="Arial Unicode MS"/>
              </a:rPr>
              <a:t>CTS2: Homing works but limit switch does not go off. Go forward a few turns and it goes off. Home again. LS blinks goes back on but goes off again before homing is finished. So OK.</a:t>
            </a:r>
            <a:r>
              <a:rPr kumimoji="0" lang="en-US" altLang="en-US" sz="4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6" name="TextBox 75">
            <a:extLst>
              <a:ext uri="{FF2B5EF4-FFF2-40B4-BE49-F238E27FC236}">
                <a16:creationId xmlns:a16="http://schemas.microsoft.com/office/drawing/2014/main" id="{243DC488-1416-4B72-BCC0-FC972740660E}"/>
              </a:ext>
            </a:extLst>
          </p:cNvPr>
          <p:cNvSpPr txBox="1"/>
          <p:nvPr/>
        </p:nvSpPr>
        <p:spPr>
          <a:xfrm>
            <a:off x="658471" y="5431513"/>
            <a:ext cx="2159566" cy="369332"/>
          </a:xfrm>
          <a:prstGeom prst="rect">
            <a:avLst/>
          </a:prstGeom>
          <a:noFill/>
        </p:spPr>
        <p:txBody>
          <a:bodyPr wrap="none" rtlCol="0">
            <a:spAutoFit/>
          </a:bodyPr>
          <a:lstStyle/>
          <a:p>
            <a:r>
              <a:rPr lang="en-US" sz="1800" dirty="0">
                <a:solidFill>
                  <a:srgbClr val="107AC0"/>
                </a:solidFill>
                <a:hlinkClick r:id="rId6">
                  <a:extLst>
                    <a:ext uri="{A12FA001-AC4F-418D-AE19-62706E023703}">
                      <ahyp:hlinkClr xmlns:ahyp="http://schemas.microsoft.com/office/drawing/2018/hyperlinkcolor" val="tx"/>
                    </a:ext>
                  </a:extLst>
                </a:hlinkClick>
              </a:rPr>
              <a:t>2023-05-17  Issues</a:t>
            </a:r>
            <a:endParaRPr lang="en-US" sz="1800" dirty="0">
              <a:solidFill>
                <a:srgbClr val="107AC0"/>
              </a:solidFill>
            </a:endParaRPr>
          </a:p>
        </p:txBody>
      </p:sp>
    </p:spTree>
    <p:extLst>
      <p:ext uri="{BB962C8B-B14F-4D97-AF65-F5344CB8AC3E}">
        <p14:creationId xmlns:p14="http://schemas.microsoft.com/office/powerpoint/2010/main" val="1634467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5A256-ED2A-483F-9BCD-FA584AE389B5}"/>
              </a:ext>
            </a:extLst>
          </p:cNvPr>
          <p:cNvSpPr>
            <a:spLocks noGrp="1"/>
          </p:cNvSpPr>
          <p:nvPr>
            <p:ph type="title"/>
          </p:nvPr>
        </p:nvSpPr>
        <p:spPr/>
        <p:txBody>
          <a:bodyPr/>
          <a:lstStyle/>
          <a:p>
            <a:r>
              <a:rPr lang="sv-SE" dirty="0"/>
              <a:t>SRF2023 </a:t>
            </a:r>
            <a:r>
              <a:rPr lang="sv-SE" dirty="0" err="1"/>
              <a:t>Contribution</a:t>
            </a:r>
            <a:endParaRPr lang="sv-SE" dirty="0"/>
          </a:p>
        </p:txBody>
      </p:sp>
      <p:sp>
        <p:nvSpPr>
          <p:cNvPr id="3" name="Slide Number Placeholder 2">
            <a:extLst>
              <a:ext uri="{FF2B5EF4-FFF2-40B4-BE49-F238E27FC236}">
                <a16:creationId xmlns:a16="http://schemas.microsoft.com/office/drawing/2014/main" id="{7CEE111A-23F2-4D08-8716-E6CDA71A8AB2}"/>
              </a:ext>
            </a:extLst>
          </p:cNvPr>
          <p:cNvSpPr>
            <a:spLocks noGrp="1"/>
          </p:cNvSpPr>
          <p:nvPr>
            <p:ph type="sldNum" sz="quarter" idx="12"/>
          </p:nvPr>
        </p:nvSpPr>
        <p:spPr/>
        <p:txBody>
          <a:bodyPr/>
          <a:lstStyle/>
          <a:p>
            <a:fld id="{5B0380E8-E140-4F38-9124-D7DF35BB3D02}" type="slidenum">
              <a:rPr lang="sv-SE" altLang="en-US" smtClean="0"/>
              <a:pPr/>
              <a:t>14</a:t>
            </a:fld>
            <a:endParaRPr lang="sv-SE" altLang="en-US"/>
          </a:p>
        </p:txBody>
      </p:sp>
      <p:sp>
        <p:nvSpPr>
          <p:cNvPr id="6" name="TextBox 5">
            <a:extLst>
              <a:ext uri="{FF2B5EF4-FFF2-40B4-BE49-F238E27FC236}">
                <a16:creationId xmlns:a16="http://schemas.microsoft.com/office/drawing/2014/main" id="{6E346200-2350-4812-A025-83B05B918B6B}"/>
              </a:ext>
            </a:extLst>
          </p:cNvPr>
          <p:cNvSpPr txBox="1"/>
          <p:nvPr/>
        </p:nvSpPr>
        <p:spPr>
          <a:xfrm>
            <a:off x="3886873" y="5733256"/>
            <a:ext cx="4788490" cy="400110"/>
          </a:xfrm>
          <a:prstGeom prst="rect">
            <a:avLst/>
          </a:prstGeom>
          <a:noFill/>
        </p:spPr>
        <p:txBody>
          <a:bodyPr wrap="none" rtlCol="0">
            <a:spAutoFit/>
          </a:bodyPr>
          <a:lstStyle/>
          <a:p>
            <a:r>
              <a:rPr lang="sv-SE" sz="2000" dirty="0">
                <a:solidFill>
                  <a:srgbClr val="FF0000"/>
                </a:solidFill>
              </a:rPr>
              <a:t>Paper submission deadline is June, 18th</a:t>
            </a:r>
          </a:p>
        </p:txBody>
      </p:sp>
      <p:sp>
        <p:nvSpPr>
          <p:cNvPr id="9" name="Rectangle 8">
            <a:extLst>
              <a:ext uri="{FF2B5EF4-FFF2-40B4-BE49-F238E27FC236}">
                <a16:creationId xmlns:a16="http://schemas.microsoft.com/office/drawing/2014/main" id="{E79B0FFC-D377-4D08-9E34-79E1613DF693}"/>
              </a:ext>
            </a:extLst>
          </p:cNvPr>
          <p:cNvSpPr/>
          <p:nvPr/>
        </p:nvSpPr>
        <p:spPr>
          <a:xfrm>
            <a:off x="465756" y="1556792"/>
            <a:ext cx="8209607" cy="3046988"/>
          </a:xfrm>
          <a:prstGeom prst="rect">
            <a:avLst/>
          </a:prstGeom>
        </p:spPr>
        <p:txBody>
          <a:bodyPr wrap="square">
            <a:spAutoFit/>
          </a:bodyPr>
          <a:lstStyle/>
          <a:p>
            <a:r>
              <a:rPr lang="sv-SE" b="1" dirty="0">
                <a:solidFill>
                  <a:srgbClr val="000000"/>
                </a:solidFill>
                <a:latin typeface="Calibri" panose="020F0502020204030204" pitchFamily="34" charset="0"/>
                <a:ea typeface="Calibri" panose="020F0502020204030204" pitchFamily="34" charset="0"/>
              </a:rPr>
              <a:t>June 26th 9:10 </a:t>
            </a:r>
            <a:r>
              <a:rPr lang="sv-SE" b="1" dirty="0">
                <a:solidFill>
                  <a:srgbClr val="000000"/>
                </a:solidFill>
                <a:latin typeface="Calibri" panose="020F0502020204030204" pitchFamily="34" charset="0"/>
              </a:rPr>
              <a:t>–</a:t>
            </a:r>
            <a:r>
              <a:rPr lang="sv-SE" b="1" dirty="0">
                <a:solidFill>
                  <a:srgbClr val="000000"/>
                </a:solidFill>
                <a:latin typeface="Calibri" panose="020F0502020204030204" pitchFamily="34" charset="0"/>
                <a:ea typeface="Calibri" panose="020F0502020204030204" pitchFamily="34" charset="0"/>
              </a:rPr>
              <a:t> 9:30  Henry </a:t>
            </a:r>
            <a:r>
              <a:rPr lang="sv-SE" b="1" dirty="0" err="1">
                <a:solidFill>
                  <a:srgbClr val="000000"/>
                </a:solidFill>
                <a:latin typeface="Calibri" panose="020F0502020204030204" pitchFamily="34" charset="0"/>
                <a:ea typeface="Calibri" panose="020F0502020204030204" pitchFamily="34" charset="0"/>
              </a:rPr>
              <a:t>Przybilski</a:t>
            </a:r>
            <a:r>
              <a:rPr lang="sv-SE" dirty="0">
                <a:solidFill>
                  <a:srgbClr val="000000"/>
                </a:solidFill>
                <a:latin typeface="Calibri" panose="020F0502020204030204" pitchFamily="34" charset="0"/>
                <a:ea typeface="Calibri" panose="020F0502020204030204" pitchFamily="34" charset="0"/>
              </a:rPr>
              <a:t>, "</a:t>
            </a:r>
            <a:r>
              <a:rPr lang="sv-SE" dirty="0" err="1">
                <a:solidFill>
                  <a:srgbClr val="000000"/>
                </a:solidFill>
                <a:latin typeface="Calibri" panose="020F0502020204030204" pitchFamily="34" charset="0"/>
                <a:ea typeface="Calibri" panose="020F0502020204030204" pitchFamily="34" charset="0"/>
              </a:rPr>
              <a:t>Progresses</a:t>
            </a:r>
            <a:r>
              <a:rPr lang="sv-SE" dirty="0">
                <a:solidFill>
                  <a:srgbClr val="000000"/>
                </a:solidFill>
                <a:latin typeface="Calibri" panose="020F0502020204030204" pitchFamily="34" charset="0"/>
                <a:ea typeface="Calibri" panose="020F0502020204030204" pitchFamily="34" charset="0"/>
              </a:rPr>
              <a:t> in the ESS                                 			</a:t>
            </a:r>
            <a:r>
              <a:rPr lang="sv-SE" dirty="0" err="1">
                <a:solidFill>
                  <a:srgbClr val="000000"/>
                </a:solidFill>
                <a:latin typeface="Calibri" panose="020F0502020204030204" pitchFamily="34" charset="0"/>
                <a:ea typeface="Calibri" panose="020F0502020204030204" pitchFamily="34" charset="0"/>
              </a:rPr>
              <a:t>Superconducting</a:t>
            </a:r>
            <a:r>
              <a:rPr lang="sv-SE" dirty="0">
                <a:solidFill>
                  <a:srgbClr val="000000"/>
                </a:solidFill>
                <a:latin typeface="Calibri" panose="020F0502020204030204" pitchFamily="34" charset="0"/>
                <a:ea typeface="Calibri" panose="020F0502020204030204" pitchFamily="34" charset="0"/>
              </a:rPr>
              <a:t> </a:t>
            </a:r>
            <a:r>
              <a:rPr lang="sv-SE" dirty="0" err="1">
                <a:solidFill>
                  <a:srgbClr val="000000"/>
                </a:solidFill>
                <a:latin typeface="Calibri" panose="020F0502020204030204" pitchFamily="34" charset="0"/>
                <a:ea typeface="Calibri" panose="020F0502020204030204" pitchFamily="34" charset="0"/>
              </a:rPr>
              <a:t>Linac</a:t>
            </a:r>
            <a:r>
              <a:rPr lang="sv-SE" dirty="0">
                <a:solidFill>
                  <a:srgbClr val="000000"/>
                </a:solidFill>
                <a:latin typeface="Calibri" panose="020F0502020204030204" pitchFamily="34" charset="0"/>
                <a:ea typeface="Calibri" panose="020F0502020204030204" pitchFamily="34" charset="0"/>
              </a:rPr>
              <a:t> Installation" </a:t>
            </a:r>
          </a:p>
          <a:p>
            <a:r>
              <a:rPr lang="sv-SE" b="1" dirty="0">
                <a:solidFill>
                  <a:srgbClr val="000000"/>
                </a:solidFill>
                <a:latin typeface="Calibri" panose="020F0502020204030204" pitchFamily="34" charset="0"/>
              </a:rPr>
              <a:t>June 29th 8:40 – 9:00 Rocio Santiago Kern</a:t>
            </a:r>
            <a:r>
              <a:rPr lang="sv-SE" dirty="0">
                <a:solidFill>
                  <a:srgbClr val="000000"/>
                </a:solidFill>
                <a:latin typeface="Calibri" panose="020F0502020204030204" pitchFamily="34" charset="0"/>
              </a:rPr>
              <a:t>, </a:t>
            </a:r>
            <a:r>
              <a:rPr lang="sv-SE" dirty="0">
                <a:solidFill>
                  <a:srgbClr val="000000"/>
                </a:solidFill>
                <a:latin typeface="Calibri" panose="020F0502020204030204" pitchFamily="34" charset="0"/>
                <a:ea typeface="Calibri" panose="020F0502020204030204" pitchFamily="34" charset="0"/>
              </a:rPr>
              <a:t>"</a:t>
            </a:r>
            <a:r>
              <a:rPr lang="sv-SE" dirty="0" err="1">
                <a:solidFill>
                  <a:srgbClr val="000000"/>
                </a:solidFill>
                <a:latin typeface="Calibri" panose="020F0502020204030204" pitchFamily="34" charset="0"/>
              </a:rPr>
              <a:t>Completion</a:t>
            </a:r>
            <a:r>
              <a:rPr lang="sv-SE" dirty="0">
                <a:solidFill>
                  <a:srgbClr val="000000"/>
                </a:solidFill>
                <a:latin typeface="Calibri" panose="020F0502020204030204" pitchFamily="34" charset="0"/>
              </a:rPr>
              <a:t> </a:t>
            </a:r>
            <a:r>
              <a:rPr lang="sv-SE" dirty="0" err="1">
                <a:solidFill>
                  <a:srgbClr val="000000"/>
                </a:solidFill>
                <a:latin typeface="Calibri" panose="020F0502020204030204" pitchFamily="34" charset="0"/>
              </a:rPr>
              <a:t>of</a:t>
            </a:r>
            <a:r>
              <a:rPr lang="sv-SE" dirty="0">
                <a:solidFill>
                  <a:srgbClr val="000000"/>
                </a:solidFill>
                <a:latin typeface="Calibri" panose="020F0502020204030204" pitchFamily="34" charset="0"/>
              </a:rPr>
              <a:t> 			</a:t>
            </a:r>
            <a:r>
              <a:rPr lang="sv-SE" dirty="0" err="1">
                <a:solidFill>
                  <a:srgbClr val="000000"/>
                </a:solidFill>
                <a:latin typeface="Calibri" panose="020F0502020204030204" pitchFamily="34" charset="0"/>
              </a:rPr>
              <a:t>Testing</a:t>
            </a:r>
            <a:r>
              <a:rPr lang="sv-SE" dirty="0">
                <a:solidFill>
                  <a:srgbClr val="000000"/>
                </a:solidFill>
                <a:latin typeface="Calibri" panose="020F0502020204030204" pitchFamily="34" charset="0"/>
              </a:rPr>
              <a:t> Series Double-</a:t>
            </a:r>
            <a:r>
              <a:rPr lang="sv-SE" dirty="0" err="1">
                <a:solidFill>
                  <a:srgbClr val="000000"/>
                </a:solidFill>
                <a:latin typeface="Calibri" panose="020F0502020204030204" pitchFamily="34" charset="0"/>
              </a:rPr>
              <a:t>spoke</a:t>
            </a:r>
            <a:r>
              <a:rPr lang="sv-SE" dirty="0">
                <a:solidFill>
                  <a:srgbClr val="000000"/>
                </a:solidFill>
                <a:latin typeface="Calibri" panose="020F0502020204030204" pitchFamily="34" charset="0"/>
              </a:rPr>
              <a:t> 					</a:t>
            </a:r>
            <a:r>
              <a:rPr lang="sv-SE" dirty="0" err="1">
                <a:solidFill>
                  <a:srgbClr val="000000"/>
                </a:solidFill>
                <a:latin typeface="Calibri" panose="020F0502020204030204" pitchFamily="34" charset="0"/>
              </a:rPr>
              <a:t>Cryomodules</a:t>
            </a:r>
            <a:r>
              <a:rPr lang="sv-SE" dirty="0">
                <a:solidFill>
                  <a:srgbClr val="000000"/>
                </a:solidFill>
                <a:latin typeface="Calibri" panose="020F0502020204030204" pitchFamily="34" charset="0"/>
              </a:rPr>
              <a:t> for ESS</a:t>
            </a:r>
            <a:r>
              <a:rPr lang="sv-SE" dirty="0">
                <a:solidFill>
                  <a:srgbClr val="000000"/>
                </a:solidFill>
                <a:latin typeface="Calibri" panose="020F0502020204030204" pitchFamily="34" charset="0"/>
                <a:ea typeface="Calibri" panose="020F0502020204030204" pitchFamily="34" charset="0"/>
              </a:rPr>
              <a:t>”.</a:t>
            </a:r>
          </a:p>
          <a:p>
            <a:r>
              <a:rPr lang="sv-SE" b="1" dirty="0">
                <a:solidFill>
                  <a:srgbClr val="000000"/>
                </a:solidFill>
                <a:latin typeface="Calibri" panose="020F0502020204030204" pitchFamily="34" charset="0"/>
              </a:rPr>
              <a:t>June 29th 9:00 – 9:20  Guillaume </a:t>
            </a:r>
            <a:r>
              <a:rPr lang="sv-SE" b="1" dirty="0" err="1">
                <a:solidFill>
                  <a:srgbClr val="000000"/>
                </a:solidFill>
                <a:latin typeface="Calibri" panose="020F0502020204030204" pitchFamily="34" charset="0"/>
              </a:rPr>
              <a:t>Olry</a:t>
            </a:r>
            <a:r>
              <a:rPr lang="sv-SE" dirty="0">
                <a:solidFill>
                  <a:srgbClr val="000000"/>
                </a:solidFill>
                <a:latin typeface="Calibri" panose="020F0502020204030204" pitchFamily="34" charset="0"/>
              </a:rPr>
              <a:t>, </a:t>
            </a:r>
            <a:r>
              <a:rPr lang="sv-SE" dirty="0">
                <a:solidFill>
                  <a:srgbClr val="000000"/>
                </a:solidFill>
                <a:latin typeface="Calibri" panose="020F0502020204030204" pitchFamily="34" charset="0"/>
                <a:ea typeface="Calibri" panose="020F0502020204030204" pitchFamily="34" charset="0"/>
              </a:rPr>
              <a:t>"</a:t>
            </a:r>
            <a:r>
              <a:rPr lang="sv-SE" dirty="0" err="1">
                <a:solidFill>
                  <a:srgbClr val="000000"/>
                </a:solidFill>
                <a:latin typeface="Calibri" panose="020F0502020204030204" pitchFamily="34" charset="0"/>
              </a:rPr>
              <a:t>Performance</a:t>
            </a:r>
            <a:r>
              <a:rPr lang="sv-SE" dirty="0">
                <a:solidFill>
                  <a:srgbClr val="000000"/>
                </a:solidFill>
                <a:latin typeface="Calibri" panose="020F0502020204030204" pitchFamily="34" charset="0"/>
              </a:rPr>
              <a:t> </a:t>
            </a:r>
            <a:r>
              <a:rPr lang="sv-SE" dirty="0" err="1">
                <a:solidFill>
                  <a:srgbClr val="000000"/>
                </a:solidFill>
                <a:latin typeface="Calibri" panose="020F0502020204030204" pitchFamily="34" charset="0"/>
              </a:rPr>
              <a:t>Analysis</a:t>
            </a:r>
            <a:r>
              <a:rPr lang="sv-SE" dirty="0">
                <a:solidFill>
                  <a:srgbClr val="000000"/>
                </a:solidFill>
                <a:latin typeface="Calibri" panose="020F0502020204030204" pitchFamily="34" charset="0"/>
              </a:rPr>
              <a:t> </a:t>
            </a:r>
            <a:r>
              <a:rPr lang="sv-SE" dirty="0" err="1">
                <a:solidFill>
                  <a:srgbClr val="000000"/>
                </a:solidFill>
                <a:latin typeface="Calibri" panose="020F0502020204030204" pitchFamily="34" charset="0"/>
              </a:rPr>
              <a:t>of</a:t>
            </a:r>
            <a:r>
              <a:rPr lang="sv-SE" dirty="0">
                <a:solidFill>
                  <a:srgbClr val="000000"/>
                </a:solidFill>
                <a:latin typeface="Calibri" panose="020F0502020204030204" pitchFamily="34" charset="0"/>
              </a:rPr>
              <a:t> 			</a:t>
            </a:r>
            <a:r>
              <a:rPr lang="sv-SE" dirty="0" err="1">
                <a:solidFill>
                  <a:srgbClr val="000000"/>
                </a:solidFill>
                <a:latin typeface="Calibri" panose="020F0502020204030204" pitchFamily="34" charset="0"/>
              </a:rPr>
              <a:t>Spoke</a:t>
            </a:r>
            <a:r>
              <a:rPr lang="sv-SE" dirty="0">
                <a:solidFill>
                  <a:srgbClr val="000000"/>
                </a:solidFill>
                <a:latin typeface="Calibri" panose="020F0502020204030204" pitchFamily="34" charset="0"/>
              </a:rPr>
              <a:t> Resonators, </a:t>
            </a:r>
            <a:r>
              <a:rPr lang="sv-SE" dirty="0" err="1">
                <a:solidFill>
                  <a:srgbClr val="000000"/>
                </a:solidFill>
                <a:latin typeface="Calibri" panose="020F0502020204030204" pitchFamily="34" charset="0"/>
              </a:rPr>
              <a:t>Statistics</a:t>
            </a:r>
            <a:r>
              <a:rPr lang="sv-SE" dirty="0">
                <a:solidFill>
                  <a:srgbClr val="000000"/>
                </a:solidFill>
                <a:latin typeface="Calibri" panose="020F0502020204030204" pitchFamily="34" charset="0"/>
              </a:rPr>
              <a:t> from </a:t>
            </a:r>
            <a:r>
              <a:rPr lang="sv-SE" dirty="0" err="1">
                <a:solidFill>
                  <a:srgbClr val="000000"/>
                </a:solidFill>
                <a:latin typeface="Calibri" panose="020F0502020204030204" pitchFamily="34" charset="0"/>
              </a:rPr>
              <a:t>Cavity</a:t>
            </a:r>
            <a:r>
              <a:rPr lang="sv-SE" dirty="0">
                <a:solidFill>
                  <a:srgbClr val="000000"/>
                </a:solidFill>
                <a:latin typeface="Calibri" panose="020F0502020204030204" pitchFamily="34" charset="0"/>
              </a:rPr>
              <a:t> 			</a:t>
            </a:r>
            <a:r>
              <a:rPr lang="sv-SE" dirty="0" err="1">
                <a:solidFill>
                  <a:srgbClr val="000000"/>
                </a:solidFill>
                <a:latin typeface="Calibri" panose="020F0502020204030204" pitchFamily="34" charset="0"/>
              </a:rPr>
              <a:t>fabrication</a:t>
            </a:r>
            <a:r>
              <a:rPr lang="sv-SE" dirty="0">
                <a:solidFill>
                  <a:srgbClr val="000000"/>
                </a:solidFill>
                <a:latin typeface="Calibri" panose="020F0502020204030204" pitchFamily="34" charset="0"/>
              </a:rPr>
              <a:t> to </a:t>
            </a:r>
            <a:r>
              <a:rPr lang="sv-SE" dirty="0" err="1">
                <a:solidFill>
                  <a:srgbClr val="000000"/>
                </a:solidFill>
                <a:latin typeface="Calibri" panose="020F0502020204030204" pitchFamily="34" charset="0"/>
              </a:rPr>
              <a:t>Cryomodule</a:t>
            </a:r>
            <a:r>
              <a:rPr lang="sv-SE" dirty="0">
                <a:solidFill>
                  <a:srgbClr val="000000"/>
                </a:solidFill>
                <a:latin typeface="Calibri" panose="020F0502020204030204" pitchFamily="34" charset="0"/>
              </a:rPr>
              <a:t> </a:t>
            </a:r>
            <a:r>
              <a:rPr lang="sv-SE" dirty="0" err="1">
                <a:solidFill>
                  <a:srgbClr val="000000"/>
                </a:solidFill>
                <a:latin typeface="Calibri" panose="020F0502020204030204" pitchFamily="34" charset="0"/>
              </a:rPr>
              <a:t>Testing</a:t>
            </a:r>
            <a:r>
              <a:rPr lang="sv-SE" dirty="0">
                <a:solidFill>
                  <a:srgbClr val="000000"/>
                </a:solidFill>
                <a:latin typeface="Calibri" panose="020F0502020204030204" pitchFamily="34" charset="0"/>
                <a:ea typeface="Calibri" panose="020F0502020204030204" pitchFamily="34" charset="0"/>
              </a:rPr>
              <a:t>”.</a:t>
            </a:r>
            <a:endParaRPr lang="sv-SE" dirty="0"/>
          </a:p>
        </p:txBody>
      </p:sp>
    </p:spTree>
    <p:extLst>
      <p:ext uri="{BB962C8B-B14F-4D97-AF65-F5344CB8AC3E}">
        <p14:creationId xmlns:p14="http://schemas.microsoft.com/office/powerpoint/2010/main" val="502976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D261DCB-D7B8-49F8-9B21-26B7F10ED2DA}"/>
              </a:ext>
            </a:extLst>
          </p:cNvPr>
          <p:cNvSpPr>
            <a:spLocks noGrp="1"/>
          </p:cNvSpPr>
          <p:nvPr>
            <p:ph type="sldNum" sz="quarter" idx="12"/>
          </p:nvPr>
        </p:nvSpPr>
        <p:spPr/>
        <p:txBody>
          <a:bodyPr/>
          <a:lstStyle/>
          <a:p>
            <a:fld id="{5B0380E8-E140-4F38-9124-D7DF35BB3D02}" type="slidenum">
              <a:rPr lang="sv-SE" altLang="en-US" smtClean="0"/>
              <a:pPr/>
              <a:t>15</a:t>
            </a:fld>
            <a:endParaRPr lang="sv-SE" altLang="en-US"/>
          </a:p>
        </p:txBody>
      </p:sp>
      <p:pic>
        <p:nvPicPr>
          <p:cNvPr id="4" name="Picture 3">
            <a:extLst>
              <a:ext uri="{FF2B5EF4-FFF2-40B4-BE49-F238E27FC236}">
                <a16:creationId xmlns:a16="http://schemas.microsoft.com/office/drawing/2014/main" id="{2D9EBBAD-45E2-4EE9-8207-2754BAFD0313}"/>
              </a:ext>
            </a:extLst>
          </p:cNvPr>
          <p:cNvPicPr>
            <a:picLocks noChangeAspect="1"/>
          </p:cNvPicPr>
          <p:nvPr/>
        </p:nvPicPr>
        <p:blipFill>
          <a:blip r:embed="rId2"/>
          <a:stretch>
            <a:fillRect/>
          </a:stretch>
        </p:blipFill>
        <p:spPr>
          <a:xfrm>
            <a:off x="405027" y="1196752"/>
            <a:ext cx="5567247" cy="4752528"/>
          </a:xfrm>
          <a:prstGeom prst="rect">
            <a:avLst/>
          </a:prstGeom>
        </p:spPr>
      </p:pic>
      <p:sp>
        <p:nvSpPr>
          <p:cNvPr id="5" name="Title 4">
            <a:extLst>
              <a:ext uri="{FF2B5EF4-FFF2-40B4-BE49-F238E27FC236}">
                <a16:creationId xmlns:a16="http://schemas.microsoft.com/office/drawing/2014/main" id="{97DBBC70-D904-4BBB-8916-3F204F6C5ECF}"/>
              </a:ext>
            </a:extLst>
          </p:cNvPr>
          <p:cNvSpPr txBox="1">
            <a:spLocks noGrp="1"/>
          </p:cNvSpPr>
          <p:nvPr>
            <p:ph type="title"/>
          </p:nvPr>
        </p:nvSpPr>
        <p:spPr>
          <a:xfrm>
            <a:off x="1042988" y="216684"/>
            <a:ext cx="6316153" cy="477054"/>
          </a:xfrm>
          <a:prstGeom prst="rect">
            <a:avLst/>
          </a:prstGeom>
          <a:noFill/>
        </p:spPr>
        <p:txBody>
          <a:bodyPr wrap="none" rtlCol="0">
            <a:spAutoFit/>
          </a:bodyPr>
          <a:lstStyle/>
          <a:p>
            <a:r>
              <a:rPr lang="en-US" dirty="0"/>
              <a:t>Suggestion for FREIA’s talk from Akira</a:t>
            </a:r>
          </a:p>
        </p:txBody>
      </p:sp>
    </p:spTree>
    <p:extLst>
      <p:ext uri="{BB962C8B-B14F-4D97-AF65-F5344CB8AC3E}">
        <p14:creationId xmlns:p14="http://schemas.microsoft.com/office/powerpoint/2010/main" val="3695339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714AC-8F36-4107-B5BF-B7EF143F05C0}"/>
              </a:ext>
            </a:extLst>
          </p:cNvPr>
          <p:cNvSpPr>
            <a:spLocks noGrp="1"/>
          </p:cNvSpPr>
          <p:nvPr>
            <p:ph type="title"/>
          </p:nvPr>
        </p:nvSpPr>
        <p:spPr/>
        <p:txBody>
          <a:bodyPr/>
          <a:lstStyle/>
          <a:p>
            <a:r>
              <a:rPr lang="sv-SE" dirty="0"/>
              <a:t>Extra </a:t>
            </a:r>
            <a:r>
              <a:rPr lang="sv-SE" dirty="0" err="1"/>
              <a:t>slide</a:t>
            </a:r>
            <a:r>
              <a:rPr lang="sv-SE" dirty="0"/>
              <a:t> </a:t>
            </a:r>
          </a:p>
        </p:txBody>
      </p:sp>
      <p:sp>
        <p:nvSpPr>
          <p:cNvPr id="3" name="Slide Number Placeholder 2">
            <a:extLst>
              <a:ext uri="{FF2B5EF4-FFF2-40B4-BE49-F238E27FC236}">
                <a16:creationId xmlns:a16="http://schemas.microsoft.com/office/drawing/2014/main" id="{6AC78903-2237-44D2-A91D-A5A3BDF380A6}"/>
              </a:ext>
            </a:extLst>
          </p:cNvPr>
          <p:cNvSpPr>
            <a:spLocks noGrp="1"/>
          </p:cNvSpPr>
          <p:nvPr>
            <p:ph type="sldNum" sz="quarter" idx="12"/>
          </p:nvPr>
        </p:nvSpPr>
        <p:spPr/>
        <p:txBody>
          <a:bodyPr/>
          <a:lstStyle/>
          <a:p>
            <a:fld id="{5B0380E8-E140-4F38-9124-D7DF35BB3D02}" type="slidenum">
              <a:rPr lang="sv-SE" altLang="en-US" smtClean="0"/>
              <a:pPr/>
              <a:t>16</a:t>
            </a:fld>
            <a:endParaRPr lang="sv-SE" altLang="en-US"/>
          </a:p>
        </p:txBody>
      </p:sp>
      <p:pic>
        <p:nvPicPr>
          <p:cNvPr id="7" name="Picture 6">
            <a:extLst>
              <a:ext uri="{FF2B5EF4-FFF2-40B4-BE49-F238E27FC236}">
                <a16:creationId xmlns:a16="http://schemas.microsoft.com/office/drawing/2014/main" id="{15BA230E-DB59-4E4B-A9A1-80BD776AE817}"/>
              </a:ext>
            </a:extLst>
          </p:cNvPr>
          <p:cNvPicPr>
            <a:picLocks noChangeAspect="1"/>
          </p:cNvPicPr>
          <p:nvPr/>
        </p:nvPicPr>
        <p:blipFill>
          <a:blip r:embed="rId2"/>
          <a:stretch>
            <a:fillRect/>
          </a:stretch>
        </p:blipFill>
        <p:spPr>
          <a:xfrm rot="5400000">
            <a:off x="6205387" y="3596463"/>
            <a:ext cx="3156203" cy="2367153"/>
          </a:xfrm>
          <a:prstGeom prst="rect">
            <a:avLst/>
          </a:prstGeom>
        </p:spPr>
      </p:pic>
      <p:grpSp>
        <p:nvGrpSpPr>
          <p:cNvPr id="15" name="Group 14">
            <a:extLst>
              <a:ext uri="{FF2B5EF4-FFF2-40B4-BE49-F238E27FC236}">
                <a16:creationId xmlns:a16="http://schemas.microsoft.com/office/drawing/2014/main" id="{004E553E-3878-46A2-BA7C-F4099BA34A5A}"/>
              </a:ext>
            </a:extLst>
          </p:cNvPr>
          <p:cNvGrpSpPr/>
          <p:nvPr/>
        </p:nvGrpSpPr>
        <p:grpSpPr>
          <a:xfrm>
            <a:off x="3725805" y="869027"/>
            <a:ext cx="2808312" cy="5826637"/>
            <a:chOff x="2592733" y="879145"/>
            <a:chExt cx="2808312" cy="5826637"/>
          </a:xfrm>
        </p:grpSpPr>
        <p:pic>
          <p:nvPicPr>
            <p:cNvPr id="5" name="Picture 4">
              <a:extLst>
                <a:ext uri="{FF2B5EF4-FFF2-40B4-BE49-F238E27FC236}">
                  <a16:creationId xmlns:a16="http://schemas.microsoft.com/office/drawing/2014/main" id="{B73EB2D6-0597-4CF4-AE3C-7D3CBC8063D1}"/>
                </a:ext>
              </a:extLst>
            </p:cNvPr>
            <p:cNvPicPr>
              <a:picLocks noChangeAspect="1"/>
            </p:cNvPicPr>
            <p:nvPr/>
          </p:nvPicPr>
          <p:blipFill>
            <a:blip r:embed="rId3"/>
            <a:stretch>
              <a:fillRect/>
            </a:stretch>
          </p:blipFill>
          <p:spPr>
            <a:xfrm>
              <a:off x="2592733" y="879145"/>
              <a:ext cx="2808312" cy="5826637"/>
            </a:xfrm>
            <a:prstGeom prst="rect">
              <a:avLst/>
            </a:prstGeom>
          </p:spPr>
        </p:pic>
        <p:sp>
          <p:nvSpPr>
            <p:cNvPr id="8" name="Right Brace 7">
              <a:extLst>
                <a:ext uri="{FF2B5EF4-FFF2-40B4-BE49-F238E27FC236}">
                  <a16:creationId xmlns:a16="http://schemas.microsoft.com/office/drawing/2014/main" id="{EBCA2227-6E45-4A3C-B41E-FDF7547BCFC7}"/>
                </a:ext>
              </a:extLst>
            </p:cNvPr>
            <p:cNvSpPr/>
            <p:nvPr/>
          </p:nvSpPr>
          <p:spPr bwMode="auto">
            <a:xfrm>
              <a:off x="4824982" y="4263521"/>
              <a:ext cx="576063" cy="2016224"/>
            </a:xfrm>
            <a:prstGeom prst="rightBrace">
              <a:avLst>
                <a:gd name="adj1" fmla="val 8333"/>
                <a:gd name="adj2" fmla="val 49687"/>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2" name="TextBox 11">
              <a:extLst>
                <a:ext uri="{FF2B5EF4-FFF2-40B4-BE49-F238E27FC236}">
                  <a16:creationId xmlns:a16="http://schemas.microsoft.com/office/drawing/2014/main" id="{6AD299E0-24E4-4AA7-BBEF-41B27FD9C931}"/>
                </a:ext>
              </a:extLst>
            </p:cNvPr>
            <p:cNvSpPr txBox="1"/>
            <p:nvPr/>
          </p:nvSpPr>
          <p:spPr>
            <a:xfrm>
              <a:off x="4207403" y="4725144"/>
              <a:ext cx="356188" cy="461665"/>
            </a:xfrm>
            <a:prstGeom prst="rect">
              <a:avLst/>
            </a:prstGeom>
            <a:noFill/>
          </p:spPr>
          <p:txBody>
            <a:bodyPr wrap="none" rtlCol="0">
              <a:spAutoFit/>
            </a:bodyPr>
            <a:lstStyle/>
            <a:p>
              <a:r>
                <a:rPr lang="en-US" b="1" dirty="0"/>
                <a:t>1</a:t>
              </a:r>
            </a:p>
          </p:txBody>
        </p:sp>
        <p:sp>
          <p:nvSpPr>
            <p:cNvPr id="13" name="TextBox 12">
              <a:extLst>
                <a:ext uri="{FF2B5EF4-FFF2-40B4-BE49-F238E27FC236}">
                  <a16:creationId xmlns:a16="http://schemas.microsoft.com/office/drawing/2014/main" id="{7B5F8D5E-DD2B-42EF-9FE8-091906533F62}"/>
                </a:ext>
              </a:extLst>
            </p:cNvPr>
            <p:cNvSpPr txBox="1"/>
            <p:nvPr/>
          </p:nvSpPr>
          <p:spPr>
            <a:xfrm>
              <a:off x="4207403" y="2132856"/>
              <a:ext cx="356188" cy="461665"/>
            </a:xfrm>
            <a:prstGeom prst="rect">
              <a:avLst/>
            </a:prstGeom>
            <a:noFill/>
          </p:spPr>
          <p:txBody>
            <a:bodyPr wrap="none" rtlCol="0">
              <a:spAutoFit/>
            </a:bodyPr>
            <a:lstStyle/>
            <a:p>
              <a:r>
                <a:rPr lang="en-US" b="1" dirty="0"/>
                <a:t>2</a:t>
              </a:r>
            </a:p>
          </p:txBody>
        </p:sp>
      </p:grpSp>
      <p:cxnSp>
        <p:nvCxnSpPr>
          <p:cNvPr id="11" name="Straight Arrow Connector 10">
            <a:extLst>
              <a:ext uri="{FF2B5EF4-FFF2-40B4-BE49-F238E27FC236}">
                <a16:creationId xmlns:a16="http://schemas.microsoft.com/office/drawing/2014/main" id="{64F14524-7547-4508-8A4C-2298363C588A}"/>
              </a:ext>
            </a:extLst>
          </p:cNvPr>
          <p:cNvCxnSpPr>
            <a:cxnSpLocks/>
          </p:cNvCxnSpPr>
          <p:nvPr/>
        </p:nvCxnSpPr>
        <p:spPr bwMode="auto">
          <a:xfrm flipV="1">
            <a:off x="5460211" y="2852936"/>
            <a:ext cx="1073906" cy="1681594"/>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14" name="TextBox 13">
            <a:extLst>
              <a:ext uri="{FF2B5EF4-FFF2-40B4-BE49-F238E27FC236}">
                <a16:creationId xmlns:a16="http://schemas.microsoft.com/office/drawing/2014/main" id="{A60CCD23-8746-4282-AA51-552AA06FDB59}"/>
              </a:ext>
            </a:extLst>
          </p:cNvPr>
          <p:cNvSpPr txBox="1"/>
          <p:nvPr/>
        </p:nvSpPr>
        <p:spPr>
          <a:xfrm>
            <a:off x="144038" y="1243188"/>
            <a:ext cx="3927424" cy="5078313"/>
          </a:xfrm>
          <a:prstGeom prst="rect">
            <a:avLst/>
          </a:prstGeom>
          <a:noFill/>
        </p:spPr>
        <p:txBody>
          <a:bodyPr wrap="square" rtlCol="0">
            <a:spAutoFit/>
          </a:bodyPr>
          <a:lstStyle/>
          <a:p>
            <a:pPr marL="342900" indent="-342900">
              <a:buFont typeface="Arial" panose="020B0604020202020204" pitchFamily="34" charset="0"/>
              <a:buChar char="•"/>
            </a:pPr>
            <a:r>
              <a:rPr lang="en-US" sz="1800" dirty="0"/>
              <a:t>Assembly of bellows are free (didn't stack) inside guiding tube. We think that bellow (2) is stiffer then usual what can explain small longitudinal flexibility.</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r>
              <a:rPr lang="en-US" sz="1800" dirty="0"/>
              <a:t>Red 3D printed part is use all the time  for securing of He pumping port.</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r>
              <a:rPr lang="en-US" sz="1800" dirty="0"/>
              <a:t>We </a:t>
            </a:r>
            <a:r>
              <a:rPr lang="en-US" sz="1800"/>
              <a:t>have never saw </a:t>
            </a:r>
            <a:r>
              <a:rPr lang="en-US" sz="1800" dirty="0"/>
              <a:t>that threaded rods (</a:t>
            </a:r>
            <a:r>
              <a:rPr lang="en-US" sz="1800" dirty="0">
                <a:solidFill>
                  <a:srgbClr val="00B0F0"/>
                </a:solidFill>
              </a:rPr>
              <a:t>blue</a:t>
            </a:r>
            <a:r>
              <a:rPr lang="en-US" sz="1800" dirty="0"/>
              <a:t> on the drawing). We guess that they need to compress bellow (2) during connection CM to VB</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endParaRPr lang="en-US" sz="1800" dirty="0"/>
          </a:p>
          <a:p>
            <a:endParaRPr lang="en-US" sz="1800" dirty="0"/>
          </a:p>
        </p:txBody>
      </p:sp>
      <p:pic>
        <p:nvPicPr>
          <p:cNvPr id="16" name="Picture 15">
            <a:extLst>
              <a:ext uri="{FF2B5EF4-FFF2-40B4-BE49-F238E27FC236}">
                <a16:creationId xmlns:a16="http://schemas.microsoft.com/office/drawing/2014/main" id="{B05CB50F-2CD4-4A43-810C-6F5497C76480}"/>
              </a:ext>
            </a:extLst>
          </p:cNvPr>
          <p:cNvPicPr>
            <a:picLocks noChangeAspect="1"/>
          </p:cNvPicPr>
          <p:nvPr/>
        </p:nvPicPr>
        <p:blipFill>
          <a:blip r:embed="rId4"/>
          <a:stretch>
            <a:fillRect/>
          </a:stretch>
        </p:blipFill>
        <p:spPr>
          <a:xfrm>
            <a:off x="6567014" y="1197933"/>
            <a:ext cx="2432948" cy="1849610"/>
          </a:xfrm>
          <a:prstGeom prst="rect">
            <a:avLst/>
          </a:prstGeom>
        </p:spPr>
      </p:pic>
      <p:sp>
        <p:nvSpPr>
          <p:cNvPr id="22" name="Right Brace 21">
            <a:extLst>
              <a:ext uri="{FF2B5EF4-FFF2-40B4-BE49-F238E27FC236}">
                <a16:creationId xmlns:a16="http://schemas.microsoft.com/office/drawing/2014/main" id="{AB7A84FF-0E51-4EF0-A401-65461CB7027B}"/>
              </a:ext>
            </a:extLst>
          </p:cNvPr>
          <p:cNvSpPr/>
          <p:nvPr/>
        </p:nvSpPr>
        <p:spPr bwMode="auto">
          <a:xfrm flipH="1">
            <a:off x="3970314" y="4253402"/>
            <a:ext cx="356188" cy="543749"/>
          </a:xfrm>
          <a:prstGeom prst="rightBrace">
            <a:avLst>
              <a:gd name="adj1" fmla="val 8333"/>
              <a:gd name="adj2" fmla="val 49687"/>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136092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D4E29-1D58-4DBF-9ED5-3009B1808E0D}"/>
              </a:ext>
            </a:extLst>
          </p:cNvPr>
          <p:cNvPicPr>
            <a:picLocks noChangeAspect="1"/>
          </p:cNvPicPr>
          <p:nvPr/>
        </p:nvPicPr>
        <p:blipFill>
          <a:blip r:embed="rId2"/>
          <a:stretch>
            <a:fillRect/>
          </a:stretch>
        </p:blipFill>
        <p:spPr>
          <a:xfrm>
            <a:off x="0" y="1042398"/>
            <a:ext cx="9144000" cy="3515821"/>
          </a:xfrm>
          <a:prstGeom prst="rect">
            <a:avLst/>
          </a:prstGeom>
        </p:spPr>
      </p:pic>
      <p:sp>
        <p:nvSpPr>
          <p:cNvPr id="2" name="Title 1"/>
          <p:cNvSpPr>
            <a:spLocks noGrp="1"/>
          </p:cNvSpPr>
          <p:nvPr>
            <p:ph type="title"/>
          </p:nvPr>
        </p:nvSpPr>
        <p:spPr/>
        <p:txBody>
          <a:bodyPr/>
          <a:lstStyle/>
          <a:p>
            <a:r>
              <a:rPr lang="en-US" dirty="0"/>
              <a:t>Global planning</a:t>
            </a:r>
          </a:p>
        </p:txBody>
      </p:sp>
      <p:sp>
        <p:nvSpPr>
          <p:cNvPr id="3" name="Slide Number Placeholder 2"/>
          <p:cNvSpPr>
            <a:spLocks noGrp="1"/>
          </p:cNvSpPr>
          <p:nvPr>
            <p:ph type="sldNum" sz="quarter" idx="12"/>
          </p:nvPr>
        </p:nvSpPr>
        <p:spPr/>
        <p:txBody>
          <a:bodyPr/>
          <a:lstStyle/>
          <a:p>
            <a:fld id="{5B0380E8-E140-4F38-9124-D7DF35BB3D02}" type="slidenum">
              <a:rPr lang="sv-SE" altLang="en-US" smtClean="0"/>
              <a:pPr/>
              <a:t>2</a:t>
            </a:fld>
            <a:endParaRPr lang="sv-SE" altLang="en-US" dirty="0"/>
          </a:p>
        </p:txBody>
      </p:sp>
      <p:sp>
        <p:nvSpPr>
          <p:cNvPr id="7" name="TextBox 6"/>
          <p:cNvSpPr txBox="1"/>
          <p:nvPr/>
        </p:nvSpPr>
        <p:spPr>
          <a:xfrm>
            <a:off x="2771800" y="3465174"/>
            <a:ext cx="1512168" cy="369332"/>
          </a:xfrm>
          <a:prstGeom prst="rect">
            <a:avLst/>
          </a:prstGeom>
          <a:noFill/>
        </p:spPr>
        <p:txBody>
          <a:bodyPr wrap="square" rtlCol="0">
            <a:spAutoFit/>
          </a:bodyPr>
          <a:lstStyle/>
          <a:p>
            <a:r>
              <a:rPr lang="en-US" sz="1800" dirty="0">
                <a:solidFill>
                  <a:srgbClr val="FF0000"/>
                </a:solidFill>
              </a:rPr>
              <a:t>We are here</a:t>
            </a:r>
          </a:p>
        </p:txBody>
      </p:sp>
      <p:cxnSp>
        <p:nvCxnSpPr>
          <p:cNvPr id="9" name="Straight Arrow Connector 8"/>
          <p:cNvCxnSpPr>
            <a:cxnSpLocks/>
          </p:cNvCxnSpPr>
          <p:nvPr/>
        </p:nvCxnSpPr>
        <p:spPr bwMode="auto">
          <a:xfrm flipH="1">
            <a:off x="7740352" y="3605974"/>
            <a:ext cx="1" cy="676487"/>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sp>
        <p:nvSpPr>
          <p:cNvPr id="10" name="TextBox 9"/>
          <p:cNvSpPr txBox="1"/>
          <p:nvPr/>
        </p:nvSpPr>
        <p:spPr>
          <a:xfrm>
            <a:off x="292375" y="4830731"/>
            <a:ext cx="8528097" cy="646331"/>
          </a:xfrm>
          <a:prstGeom prst="rect">
            <a:avLst/>
          </a:prstGeom>
          <a:noFill/>
        </p:spPr>
        <p:txBody>
          <a:bodyPr wrap="square" rtlCol="0">
            <a:spAutoFit/>
          </a:bodyPr>
          <a:lstStyle/>
          <a:p>
            <a:pPr marL="342900" indent="-342900">
              <a:buFont typeface="Arial" panose="020B0604020202020204" pitchFamily="34" charset="0"/>
              <a:buChar char="•"/>
            </a:pPr>
            <a:r>
              <a:rPr lang="en-US" sz="1800" dirty="0"/>
              <a:t>CM13 is disconnected, in preparation for departure</a:t>
            </a:r>
          </a:p>
          <a:p>
            <a:pPr marL="342900" indent="-342900">
              <a:buFont typeface="Arial" panose="020B0604020202020204" pitchFamily="34" charset="0"/>
              <a:buChar char="•"/>
            </a:pPr>
            <a:r>
              <a:rPr lang="en-US" sz="1800" dirty="0"/>
              <a:t>CM14 expected arrival time to Uppsala is middle of October 2023.</a:t>
            </a:r>
          </a:p>
        </p:txBody>
      </p:sp>
      <p:sp>
        <p:nvSpPr>
          <p:cNvPr id="13" name="TextBox 12"/>
          <p:cNvSpPr txBox="1"/>
          <p:nvPr/>
        </p:nvSpPr>
        <p:spPr>
          <a:xfrm>
            <a:off x="6228188" y="2957967"/>
            <a:ext cx="2664987" cy="646331"/>
          </a:xfrm>
          <a:prstGeom prst="rect">
            <a:avLst/>
          </a:prstGeom>
          <a:noFill/>
        </p:spPr>
        <p:txBody>
          <a:bodyPr wrap="square" rtlCol="0">
            <a:spAutoFit/>
          </a:bodyPr>
          <a:lstStyle/>
          <a:p>
            <a:r>
              <a:rPr lang="en-US" sz="1800" b="1" dirty="0">
                <a:solidFill>
                  <a:srgbClr val="0000FF"/>
                </a:solidFill>
              </a:rPr>
              <a:t>Expected CM14 test.</a:t>
            </a:r>
          </a:p>
          <a:p>
            <a:r>
              <a:rPr lang="en-US" sz="1800" b="1" dirty="0">
                <a:solidFill>
                  <a:srgbClr val="0000FF"/>
                </a:solidFill>
              </a:rPr>
              <a:t>Last information</a:t>
            </a:r>
          </a:p>
        </p:txBody>
      </p:sp>
      <p:cxnSp>
        <p:nvCxnSpPr>
          <p:cNvPr id="14" name="Straight Arrow Connector 13"/>
          <p:cNvCxnSpPr>
            <a:cxnSpLocks/>
          </p:cNvCxnSpPr>
          <p:nvPr/>
        </p:nvCxnSpPr>
        <p:spPr bwMode="auto">
          <a:xfrm>
            <a:off x="3830302" y="3800828"/>
            <a:ext cx="79748" cy="373596"/>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sp>
        <p:nvSpPr>
          <p:cNvPr id="19" name="Rectangle 18">
            <a:extLst>
              <a:ext uri="{FF2B5EF4-FFF2-40B4-BE49-F238E27FC236}">
                <a16:creationId xmlns:a16="http://schemas.microsoft.com/office/drawing/2014/main" id="{63CF1A90-07EE-4A15-B74C-3415ABF88812}"/>
              </a:ext>
            </a:extLst>
          </p:cNvPr>
          <p:cNvSpPr/>
          <p:nvPr/>
        </p:nvSpPr>
        <p:spPr bwMode="auto">
          <a:xfrm>
            <a:off x="3836440" y="1380938"/>
            <a:ext cx="159496" cy="173523"/>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0" name="Rectangle 19">
            <a:extLst>
              <a:ext uri="{FF2B5EF4-FFF2-40B4-BE49-F238E27FC236}">
                <a16:creationId xmlns:a16="http://schemas.microsoft.com/office/drawing/2014/main" id="{15AFC0EE-E04F-418B-8B9A-575CAE8555DE}"/>
              </a:ext>
            </a:extLst>
          </p:cNvPr>
          <p:cNvSpPr/>
          <p:nvPr/>
        </p:nvSpPr>
        <p:spPr bwMode="auto">
          <a:xfrm>
            <a:off x="7308304" y="1380938"/>
            <a:ext cx="159496" cy="173523"/>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394206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1A644E-9A99-4556-BC6C-37D53EDF3744}"/>
              </a:ext>
            </a:extLst>
          </p:cNvPr>
          <p:cNvPicPr>
            <a:picLocks noChangeAspect="1"/>
          </p:cNvPicPr>
          <p:nvPr/>
        </p:nvPicPr>
        <p:blipFill>
          <a:blip r:embed="rId2"/>
          <a:stretch>
            <a:fillRect/>
          </a:stretch>
        </p:blipFill>
        <p:spPr>
          <a:xfrm>
            <a:off x="35496" y="1067909"/>
            <a:ext cx="9073008" cy="4536504"/>
          </a:xfrm>
          <a:prstGeom prst="rect">
            <a:avLst/>
          </a:prstGeom>
        </p:spPr>
      </p:pic>
      <p:sp>
        <p:nvSpPr>
          <p:cNvPr id="2" name="Title 1"/>
          <p:cNvSpPr>
            <a:spLocks noGrp="1"/>
          </p:cNvSpPr>
          <p:nvPr>
            <p:ph type="title"/>
          </p:nvPr>
        </p:nvSpPr>
        <p:spPr/>
        <p:txBody>
          <a:bodyPr/>
          <a:lstStyle/>
          <a:p>
            <a:r>
              <a:rPr lang="en-US" dirty="0"/>
              <a:t>Local planning</a:t>
            </a:r>
          </a:p>
        </p:txBody>
      </p:sp>
      <p:sp>
        <p:nvSpPr>
          <p:cNvPr id="3" name="Slide Number Placeholder 2"/>
          <p:cNvSpPr>
            <a:spLocks noGrp="1"/>
          </p:cNvSpPr>
          <p:nvPr>
            <p:ph type="sldNum" sz="quarter" idx="12"/>
          </p:nvPr>
        </p:nvSpPr>
        <p:spPr/>
        <p:txBody>
          <a:bodyPr/>
          <a:lstStyle/>
          <a:p>
            <a:fld id="{5B0380E8-E140-4F38-9124-D7DF35BB3D02}" type="slidenum">
              <a:rPr lang="sv-SE" altLang="en-US" smtClean="0"/>
              <a:pPr/>
              <a:t>3</a:t>
            </a:fld>
            <a:endParaRPr lang="sv-SE" altLang="en-US" dirty="0"/>
          </a:p>
        </p:txBody>
      </p:sp>
      <p:sp>
        <p:nvSpPr>
          <p:cNvPr id="6" name="TextBox 5">
            <a:extLst>
              <a:ext uri="{FF2B5EF4-FFF2-40B4-BE49-F238E27FC236}">
                <a16:creationId xmlns:a16="http://schemas.microsoft.com/office/drawing/2014/main" id="{BA66C02C-7D09-49FB-8FA9-9816710F7EFC}"/>
              </a:ext>
            </a:extLst>
          </p:cNvPr>
          <p:cNvSpPr txBox="1"/>
          <p:nvPr/>
        </p:nvSpPr>
        <p:spPr>
          <a:xfrm>
            <a:off x="4989364" y="3220017"/>
            <a:ext cx="1026691" cy="276999"/>
          </a:xfrm>
          <a:prstGeom prst="rect">
            <a:avLst/>
          </a:prstGeom>
          <a:noFill/>
        </p:spPr>
        <p:txBody>
          <a:bodyPr wrap="none" rtlCol="0">
            <a:spAutoFit/>
          </a:bodyPr>
          <a:lstStyle/>
          <a:p>
            <a:r>
              <a:rPr lang="en-US" sz="1200" dirty="0">
                <a:solidFill>
                  <a:srgbClr val="FF0000"/>
                </a:solidFill>
              </a:rPr>
              <a:t>We are here</a:t>
            </a:r>
          </a:p>
        </p:txBody>
      </p:sp>
      <p:sp>
        <p:nvSpPr>
          <p:cNvPr id="9" name="Rectangle 8">
            <a:extLst>
              <a:ext uri="{FF2B5EF4-FFF2-40B4-BE49-F238E27FC236}">
                <a16:creationId xmlns:a16="http://schemas.microsoft.com/office/drawing/2014/main" id="{F9CDF760-B433-47BD-A8C4-D2C50FDC9429}"/>
              </a:ext>
            </a:extLst>
          </p:cNvPr>
          <p:cNvSpPr/>
          <p:nvPr/>
        </p:nvSpPr>
        <p:spPr bwMode="auto">
          <a:xfrm>
            <a:off x="4819201" y="3528080"/>
            <a:ext cx="1368152" cy="864096"/>
          </a:xfrm>
          <a:prstGeom prst="rect">
            <a:avLst/>
          </a:prstGeom>
          <a:no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 name="Rectangle 7">
            <a:extLst>
              <a:ext uri="{FF2B5EF4-FFF2-40B4-BE49-F238E27FC236}">
                <a16:creationId xmlns:a16="http://schemas.microsoft.com/office/drawing/2014/main" id="{642E1427-3872-48C6-9563-319294C6AE00}"/>
              </a:ext>
            </a:extLst>
          </p:cNvPr>
          <p:cNvSpPr/>
          <p:nvPr/>
        </p:nvSpPr>
        <p:spPr bwMode="auto">
          <a:xfrm>
            <a:off x="4819201" y="1077896"/>
            <a:ext cx="1368152" cy="864096"/>
          </a:xfrm>
          <a:prstGeom prst="rect">
            <a:avLst/>
          </a:prstGeom>
          <a:no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 name="TextBox 9">
            <a:extLst>
              <a:ext uri="{FF2B5EF4-FFF2-40B4-BE49-F238E27FC236}">
                <a16:creationId xmlns:a16="http://schemas.microsoft.com/office/drawing/2014/main" id="{4B861724-E2DD-421F-ADE7-5F2763451B61}"/>
              </a:ext>
            </a:extLst>
          </p:cNvPr>
          <p:cNvSpPr txBox="1"/>
          <p:nvPr/>
        </p:nvSpPr>
        <p:spPr>
          <a:xfrm>
            <a:off x="4818067" y="800897"/>
            <a:ext cx="1369286" cy="276999"/>
          </a:xfrm>
          <a:prstGeom prst="rect">
            <a:avLst/>
          </a:prstGeom>
          <a:noFill/>
        </p:spPr>
        <p:txBody>
          <a:bodyPr wrap="none" rtlCol="0">
            <a:spAutoFit/>
          </a:bodyPr>
          <a:lstStyle/>
          <a:p>
            <a:r>
              <a:rPr lang="en-US" sz="1200" dirty="0">
                <a:solidFill>
                  <a:srgbClr val="FF0000"/>
                </a:solidFill>
              </a:rPr>
              <a:t>Previous meeting</a:t>
            </a:r>
          </a:p>
        </p:txBody>
      </p:sp>
    </p:spTree>
    <p:extLst>
      <p:ext uri="{BB962C8B-B14F-4D97-AF65-F5344CB8AC3E}">
        <p14:creationId xmlns:p14="http://schemas.microsoft.com/office/powerpoint/2010/main" val="7923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440D4-DF70-4799-86FA-C64CA98C3D76}"/>
              </a:ext>
            </a:extLst>
          </p:cNvPr>
          <p:cNvSpPr>
            <a:spLocks noGrp="1"/>
          </p:cNvSpPr>
          <p:nvPr>
            <p:ph type="title"/>
          </p:nvPr>
        </p:nvSpPr>
        <p:spPr>
          <a:xfrm>
            <a:off x="1043608" y="152400"/>
            <a:ext cx="7677150" cy="504825"/>
          </a:xfrm>
        </p:spPr>
        <p:txBody>
          <a:bodyPr/>
          <a:lstStyle/>
          <a:p>
            <a:r>
              <a:rPr lang="sv-SE" sz="2400" dirty="0"/>
              <a:t>CM13: </a:t>
            </a:r>
            <a:r>
              <a:rPr lang="sv-SE" sz="2400" dirty="0" err="1"/>
              <a:t>Summary</a:t>
            </a:r>
            <a:r>
              <a:rPr lang="sv-SE" sz="2400" dirty="0"/>
              <a:t> </a:t>
            </a:r>
            <a:r>
              <a:rPr lang="sv-SE" sz="2400" dirty="0" err="1"/>
              <a:t>of</a:t>
            </a:r>
            <a:r>
              <a:rPr lang="sv-SE" sz="2400" dirty="0"/>
              <a:t> heat </a:t>
            </a:r>
            <a:r>
              <a:rPr lang="sv-SE" sz="2400" dirty="0" err="1"/>
              <a:t>load</a:t>
            </a:r>
            <a:r>
              <a:rPr lang="sv-SE" sz="2400" dirty="0"/>
              <a:t> </a:t>
            </a:r>
            <a:r>
              <a:rPr lang="sv-SE" sz="2400" dirty="0" err="1"/>
              <a:t>measurements</a:t>
            </a:r>
            <a:r>
              <a:rPr lang="sv-SE" sz="2400" dirty="0"/>
              <a:t> </a:t>
            </a:r>
          </a:p>
        </p:txBody>
      </p:sp>
      <p:sp>
        <p:nvSpPr>
          <p:cNvPr id="3" name="Slide Number Placeholder 2">
            <a:extLst>
              <a:ext uri="{FF2B5EF4-FFF2-40B4-BE49-F238E27FC236}">
                <a16:creationId xmlns:a16="http://schemas.microsoft.com/office/drawing/2014/main" id="{11D03BAF-836C-49BC-AA39-3116DF66CE73}"/>
              </a:ext>
            </a:extLst>
          </p:cNvPr>
          <p:cNvSpPr>
            <a:spLocks noGrp="1"/>
          </p:cNvSpPr>
          <p:nvPr>
            <p:ph type="sldNum" sz="quarter" idx="12"/>
          </p:nvPr>
        </p:nvSpPr>
        <p:spPr/>
        <p:txBody>
          <a:bodyPr/>
          <a:lstStyle/>
          <a:p>
            <a:fld id="{5B0380E8-E140-4F38-9124-D7DF35BB3D02}" type="slidenum">
              <a:rPr lang="sv-SE" altLang="en-US" smtClean="0"/>
              <a:pPr/>
              <a:t>4</a:t>
            </a:fld>
            <a:endParaRPr lang="sv-SE" altLang="en-US"/>
          </a:p>
        </p:txBody>
      </p:sp>
      <p:pic>
        <p:nvPicPr>
          <p:cNvPr id="6" name="Picture 5">
            <a:extLst>
              <a:ext uri="{FF2B5EF4-FFF2-40B4-BE49-F238E27FC236}">
                <a16:creationId xmlns:a16="http://schemas.microsoft.com/office/drawing/2014/main" id="{CF0435AF-4C83-476B-B842-734E3377144C}"/>
              </a:ext>
            </a:extLst>
          </p:cNvPr>
          <p:cNvPicPr>
            <a:picLocks noChangeAspect="1"/>
          </p:cNvPicPr>
          <p:nvPr/>
        </p:nvPicPr>
        <p:blipFill rotWithShape="1">
          <a:blip r:embed="rId2"/>
          <a:srcRect t="9651" r="27219"/>
          <a:stretch/>
        </p:blipFill>
        <p:spPr>
          <a:xfrm>
            <a:off x="200557" y="1415760"/>
            <a:ext cx="5409923" cy="2450615"/>
          </a:xfrm>
          <a:prstGeom prst="rect">
            <a:avLst/>
          </a:prstGeom>
        </p:spPr>
      </p:pic>
      <p:sp>
        <p:nvSpPr>
          <p:cNvPr id="7" name="TextBox 6">
            <a:extLst>
              <a:ext uri="{FF2B5EF4-FFF2-40B4-BE49-F238E27FC236}">
                <a16:creationId xmlns:a16="http://schemas.microsoft.com/office/drawing/2014/main" id="{AEED19E1-BCB3-4B28-A401-FE3E44FC9743}"/>
              </a:ext>
            </a:extLst>
          </p:cNvPr>
          <p:cNvSpPr txBox="1"/>
          <p:nvPr/>
        </p:nvSpPr>
        <p:spPr>
          <a:xfrm>
            <a:off x="159067" y="4365104"/>
            <a:ext cx="4750018" cy="369332"/>
          </a:xfrm>
          <a:prstGeom prst="rect">
            <a:avLst/>
          </a:prstGeom>
          <a:noFill/>
        </p:spPr>
        <p:txBody>
          <a:bodyPr wrap="none" rtlCol="0">
            <a:spAutoFit/>
          </a:bodyPr>
          <a:lstStyle/>
          <a:p>
            <a:r>
              <a:rPr lang="sv-SE" sz="1800" b="1" dirty="0" err="1"/>
              <a:t>Additional</a:t>
            </a:r>
            <a:r>
              <a:rPr lang="sv-SE" sz="1800" b="1" dirty="0"/>
              <a:t> </a:t>
            </a:r>
            <a:r>
              <a:rPr lang="sv-SE" sz="1800" b="1" dirty="0" err="1"/>
              <a:t>static</a:t>
            </a:r>
            <a:r>
              <a:rPr lang="sv-SE" sz="1800" b="1" dirty="0"/>
              <a:t> heat </a:t>
            </a:r>
            <a:r>
              <a:rPr lang="sv-SE" sz="1800" b="1" dirty="0" err="1"/>
              <a:t>load</a:t>
            </a:r>
            <a:r>
              <a:rPr lang="sv-SE" sz="1800" b="1" dirty="0"/>
              <a:t> </a:t>
            </a:r>
            <a:r>
              <a:rPr lang="sv-SE" sz="1800" b="1" dirty="0" err="1"/>
              <a:t>measurements</a:t>
            </a:r>
            <a:endParaRPr lang="sv-SE" sz="1800" b="1" dirty="0"/>
          </a:p>
        </p:txBody>
      </p:sp>
      <p:graphicFrame>
        <p:nvGraphicFramePr>
          <p:cNvPr id="8" name="Table 7">
            <a:extLst>
              <a:ext uri="{FF2B5EF4-FFF2-40B4-BE49-F238E27FC236}">
                <a16:creationId xmlns:a16="http://schemas.microsoft.com/office/drawing/2014/main" id="{351EF74E-672B-409B-8AB8-05824AF77A4C}"/>
              </a:ext>
            </a:extLst>
          </p:cNvPr>
          <p:cNvGraphicFramePr>
            <a:graphicFrameLocks noGrp="1"/>
          </p:cNvGraphicFramePr>
          <p:nvPr>
            <p:extLst>
              <p:ext uri="{D42A27DB-BD31-4B8C-83A1-F6EECF244321}">
                <p14:modId xmlns:p14="http://schemas.microsoft.com/office/powerpoint/2010/main" val="218863879"/>
              </p:ext>
            </p:extLst>
          </p:nvPr>
        </p:nvGraphicFramePr>
        <p:xfrm>
          <a:off x="200557" y="4797152"/>
          <a:ext cx="5434508" cy="1112520"/>
        </p:xfrm>
        <a:graphic>
          <a:graphicData uri="http://schemas.openxmlformats.org/drawingml/2006/table">
            <a:tbl>
              <a:tblPr firstRow="1" bandRow="1">
                <a:tableStyleId>{5C22544A-7EE6-4342-B048-85BDC9FD1C3A}</a:tableStyleId>
              </a:tblPr>
              <a:tblGrid>
                <a:gridCol w="3058244">
                  <a:extLst>
                    <a:ext uri="{9D8B030D-6E8A-4147-A177-3AD203B41FA5}">
                      <a16:colId xmlns:a16="http://schemas.microsoft.com/office/drawing/2014/main" val="3399803898"/>
                    </a:ext>
                  </a:extLst>
                </a:gridCol>
                <a:gridCol w="2376264">
                  <a:extLst>
                    <a:ext uri="{9D8B030D-6E8A-4147-A177-3AD203B41FA5}">
                      <a16:colId xmlns:a16="http://schemas.microsoft.com/office/drawing/2014/main" val="3091866353"/>
                    </a:ext>
                  </a:extLst>
                </a:gridCol>
              </a:tblGrid>
              <a:tr h="370840">
                <a:tc>
                  <a:txBody>
                    <a:bodyPr/>
                    <a:lstStyle/>
                    <a:p>
                      <a:r>
                        <a:rPr lang="en-US" noProof="0" dirty="0"/>
                        <a:t>Measurement</a:t>
                      </a:r>
                    </a:p>
                  </a:txBody>
                  <a:tcPr/>
                </a:tc>
                <a:tc>
                  <a:txBody>
                    <a:bodyPr/>
                    <a:lstStyle/>
                    <a:p>
                      <a:r>
                        <a:rPr lang="en-US" noProof="0" dirty="0"/>
                        <a:t>Value</a:t>
                      </a:r>
                    </a:p>
                  </a:txBody>
                  <a:tcPr/>
                </a:tc>
                <a:extLst>
                  <a:ext uri="{0D108BD9-81ED-4DB2-BD59-A6C34878D82A}">
                    <a16:rowId xmlns:a16="http://schemas.microsoft.com/office/drawing/2014/main" val="1037993530"/>
                  </a:ext>
                </a:extLst>
              </a:tr>
              <a:tr h="370840">
                <a:tc>
                  <a:txBody>
                    <a:bodyPr/>
                    <a:lstStyle/>
                    <a:p>
                      <a:r>
                        <a:rPr lang="en-US" noProof="0"/>
                        <a:t>With foil on view ports</a:t>
                      </a:r>
                    </a:p>
                  </a:txBody>
                  <a:tcPr/>
                </a:tc>
                <a:tc>
                  <a:txBody>
                    <a:bodyPr/>
                    <a:lstStyle/>
                    <a:p>
                      <a:r>
                        <a:rPr lang="en-US" noProof="0" dirty="0"/>
                        <a:t>16.08±0.88 W</a:t>
                      </a:r>
                    </a:p>
                  </a:txBody>
                  <a:tcPr/>
                </a:tc>
                <a:extLst>
                  <a:ext uri="{0D108BD9-81ED-4DB2-BD59-A6C34878D82A}">
                    <a16:rowId xmlns:a16="http://schemas.microsoft.com/office/drawing/2014/main" val="587420332"/>
                  </a:ext>
                </a:extLst>
              </a:tr>
              <a:tr h="370840">
                <a:tc>
                  <a:txBody>
                    <a:bodyPr/>
                    <a:lstStyle/>
                    <a:p>
                      <a:r>
                        <a:rPr lang="en-US" noProof="0"/>
                        <a:t>Without foil on view ports</a:t>
                      </a:r>
                    </a:p>
                  </a:txBody>
                  <a:tcPr/>
                </a:tc>
                <a:tc>
                  <a:txBody>
                    <a:bodyPr/>
                    <a:lstStyle/>
                    <a:p>
                      <a:r>
                        <a:rPr lang="en-US" noProof="0" dirty="0"/>
                        <a:t>16.34±0.75 W</a:t>
                      </a:r>
                    </a:p>
                  </a:txBody>
                  <a:tcPr/>
                </a:tc>
                <a:extLst>
                  <a:ext uri="{0D108BD9-81ED-4DB2-BD59-A6C34878D82A}">
                    <a16:rowId xmlns:a16="http://schemas.microsoft.com/office/drawing/2014/main" val="1528473627"/>
                  </a:ext>
                </a:extLst>
              </a:tr>
            </a:tbl>
          </a:graphicData>
        </a:graphic>
      </p:graphicFrame>
      <p:sp>
        <p:nvSpPr>
          <p:cNvPr id="9" name="Rectangle 8">
            <a:extLst>
              <a:ext uri="{FF2B5EF4-FFF2-40B4-BE49-F238E27FC236}">
                <a16:creationId xmlns:a16="http://schemas.microsoft.com/office/drawing/2014/main" id="{D31CD47E-7E60-42CA-B611-766EC0410481}"/>
              </a:ext>
            </a:extLst>
          </p:cNvPr>
          <p:cNvSpPr/>
          <p:nvPr/>
        </p:nvSpPr>
        <p:spPr>
          <a:xfrm>
            <a:off x="159067" y="1021531"/>
            <a:ext cx="5868144" cy="369332"/>
          </a:xfrm>
          <a:prstGeom prst="rect">
            <a:avLst/>
          </a:prstGeom>
        </p:spPr>
        <p:txBody>
          <a:bodyPr wrap="square">
            <a:spAutoFit/>
          </a:bodyPr>
          <a:lstStyle/>
          <a:p>
            <a:r>
              <a:rPr lang="en-US" sz="1800" b="1" dirty="0"/>
              <a:t>Heat load measurements overview</a:t>
            </a:r>
          </a:p>
        </p:txBody>
      </p:sp>
    </p:spTree>
    <p:extLst>
      <p:ext uri="{BB962C8B-B14F-4D97-AF65-F5344CB8AC3E}">
        <p14:creationId xmlns:p14="http://schemas.microsoft.com/office/powerpoint/2010/main" val="3062871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Task from </a:t>
            </a:r>
            <a:r>
              <a:rPr lang="sv-SE" dirty="0" err="1"/>
              <a:t>Nuno</a:t>
            </a:r>
            <a:r>
              <a:rPr lang="sv-SE" dirty="0"/>
              <a:t> No.1</a:t>
            </a:r>
          </a:p>
        </p:txBody>
      </p:sp>
      <p:sp>
        <p:nvSpPr>
          <p:cNvPr id="3" name="Slide Number Placeholder 2"/>
          <p:cNvSpPr>
            <a:spLocks noGrp="1"/>
          </p:cNvSpPr>
          <p:nvPr>
            <p:ph type="sldNum" sz="quarter" idx="12"/>
          </p:nvPr>
        </p:nvSpPr>
        <p:spPr/>
        <p:txBody>
          <a:bodyPr/>
          <a:lstStyle/>
          <a:p>
            <a:fld id="{5B0380E8-E140-4F38-9124-D7DF35BB3D02}" type="slidenum">
              <a:rPr lang="sv-SE" altLang="en-US" smtClean="0"/>
              <a:pPr/>
              <a:t>5</a:t>
            </a:fld>
            <a:endParaRPr lang="sv-SE" altLang="en-US"/>
          </a:p>
        </p:txBody>
      </p:sp>
      <p:pic>
        <p:nvPicPr>
          <p:cNvPr id="4" name="Picture 3"/>
          <p:cNvPicPr>
            <a:picLocks noChangeAspect="1"/>
          </p:cNvPicPr>
          <p:nvPr/>
        </p:nvPicPr>
        <p:blipFill rotWithShape="1">
          <a:blip r:embed="rId2"/>
          <a:srcRect t="1352" b="40496"/>
          <a:stretch/>
        </p:blipFill>
        <p:spPr>
          <a:xfrm>
            <a:off x="239253" y="908720"/>
            <a:ext cx="6465275" cy="2291330"/>
          </a:xfrm>
          <a:prstGeom prst="rect">
            <a:avLst/>
          </a:prstGeom>
        </p:spPr>
      </p:pic>
      <p:pic>
        <p:nvPicPr>
          <p:cNvPr id="8" name="Picture 7">
            <a:extLst>
              <a:ext uri="{FF2B5EF4-FFF2-40B4-BE49-F238E27FC236}">
                <a16:creationId xmlns:a16="http://schemas.microsoft.com/office/drawing/2014/main" id="{3AA518DC-26F9-45DA-ADAA-F1380A96E032}"/>
              </a:ext>
            </a:extLst>
          </p:cNvPr>
          <p:cNvPicPr>
            <a:picLocks noChangeAspect="1"/>
          </p:cNvPicPr>
          <p:nvPr/>
        </p:nvPicPr>
        <p:blipFill>
          <a:blip r:embed="rId3"/>
          <a:stretch>
            <a:fillRect/>
          </a:stretch>
        </p:blipFill>
        <p:spPr>
          <a:xfrm>
            <a:off x="250825" y="2953338"/>
            <a:ext cx="8135193" cy="3753827"/>
          </a:xfrm>
          <a:prstGeom prst="rect">
            <a:avLst/>
          </a:prstGeom>
        </p:spPr>
      </p:pic>
      <p:sp>
        <p:nvSpPr>
          <p:cNvPr id="9" name="TextBox 8">
            <a:extLst>
              <a:ext uri="{FF2B5EF4-FFF2-40B4-BE49-F238E27FC236}">
                <a16:creationId xmlns:a16="http://schemas.microsoft.com/office/drawing/2014/main" id="{7EE42EAA-36BE-4359-8A15-1983F7D1CC54}"/>
              </a:ext>
            </a:extLst>
          </p:cNvPr>
          <p:cNvSpPr txBox="1"/>
          <p:nvPr/>
        </p:nvSpPr>
        <p:spPr>
          <a:xfrm>
            <a:off x="5004048" y="4869160"/>
            <a:ext cx="2873544" cy="923330"/>
          </a:xfrm>
          <a:prstGeom prst="rect">
            <a:avLst/>
          </a:prstGeom>
          <a:noFill/>
        </p:spPr>
        <p:txBody>
          <a:bodyPr wrap="none" rtlCol="0">
            <a:spAutoFit/>
          </a:bodyPr>
          <a:lstStyle/>
          <a:p>
            <a:r>
              <a:rPr lang="sv-SE" sz="1800" dirty="0">
                <a:solidFill>
                  <a:srgbClr val="00B050"/>
                </a:solidFill>
              </a:rPr>
              <a:t>Green – TT22</a:t>
            </a:r>
          </a:p>
          <a:p>
            <a:r>
              <a:rPr lang="sv-SE" sz="1800" dirty="0" err="1">
                <a:solidFill>
                  <a:srgbClr val="0000FF"/>
                </a:solidFill>
              </a:rPr>
              <a:t>Blue</a:t>
            </a:r>
            <a:r>
              <a:rPr lang="sv-SE" sz="1800" dirty="0">
                <a:solidFill>
                  <a:srgbClr val="0000FF"/>
                </a:solidFill>
              </a:rPr>
              <a:t> – </a:t>
            </a:r>
            <a:r>
              <a:rPr lang="sv-SE" sz="1800" dirty="0" err="1">
                <a:solidFill>
                  <a:srgbClr val="0000FF"/>
                </a:solidFill>
              </a:rPr>
              <a:t>temperature</a:t>
            </a:r>
            <a:r>
              <a:rPr lang="sv-SE" sz="1800" dirty="0">
                <a:solidFill>
                  <a:srgbClr val="0000FF"/>
                </a:solidFill>
              </a:rPr>
              <a:t> TT220</a:t>
            </a:r>
          </a:p>
          <a:p>
            <a:r>
              <a:rPr lang="sv-SE" sz="1800" dirty="0">
                <a:solidFill>
                  <a:srgbClr val="7030A0"/>
                </a:solidFill>
              </a:rPr>
              <a:t>FT21 mg/s</a:t>
            </a:r>
          </a:p>
        </p:txBody>
      </p:sp>
      <p:sp>
        <p:nvSpPr>
          <p:cNvPr id="10" name="TextBox 9">
            <a:extLst>
              <a:ext uri="{FF2B5EF4-FFF2-40B4-BE49-F238E27FC236}">
                <a16:creationId xmlns:a16="http://schemas.microsoft.com/office/drawing/2014/main" id="{A4359FE9-EE64-47C4-A923-4F9F03ACD46B}"/>
              </a:ext>
            </a:extLst>
          </p:cNvPr>
          <p:cNvSpPr txBox="1"/>
          <p:nvPr/>
        </p:nvSpPr>
        <p:spPr>
          <a:xfrm>
            <a:off x="6996502" y="1196752"/>
            <a:ext cx="1996059" cy="830997"/>
          </a:xfrm>
          <a:prstGeom prst="rect">
            <a:avLst/>
          </a:prstGeom>
          <a:noFill/>
        </p:spPr>
        <p:txBody>
          <a:bodyPr wrap="none" rtlCol="0">
            <a:spAutoFit/>
          </a:bodyPr>
          <a:lstStyle/>
          <a:p>
            <a:r>
              <a:rPr lang="sv-SE" b="1" dirty="0"/>
              <a:t>(</a:t>
            </a:r>
            <a:r>
              <a:rPr lang="sv-SE" b="1" dirty="0" err="1"/>
              <a:t>coupler</a:t>
            </a:r>
            <a:r>
              <a:rPr lang="sv-SE" b="1" dirty="0"/>
              <a:t> #2, </a:t>
            </a:r>
            <a:br>
              <a:rPr lang="sv-SE" b="1" dirty="0"/>
            </a:br>
            <a:r>
              <a:rPr lang="sv-SE" b="1" dirty="0"/>
              <a:t>i.e. </a:t>
            </a:r>
            <a:r>
              <a:rPr lang="sv-SE" b="1" dirty="0" err="1"/>
              <a:t>CavOut</a:t>
            </a:r>
            <a:r>
              <a:rPr lang="sv-SE" b="1" dirty="0"/>
              <a:t>)</a:t>
            </a:r>
          </a:p>
        </p:txBody>
      </p:sp>
    </p:spTree>
    <p:extLst>
      <p:ext uri="{BB962C8B-B14F-4D97-AF65-F5344CB8AC3E}">
        <p14:creationId xmlns:p14="http://schemas.microsoft.com/office/powerpoint/2010/main" val="64322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D96B389B-985A-4DD3-B663-7BAD66FBEEC9}"/>
              </a:ext>
            </a:extLst>
          </p:cNvPr>
          <p:cNvPicPr>
            <a:picLocks noChangeAspect="1"/>
          </p:cNvPicPr>
          <p:nvPr/>
        </p:nvPicPr>
        <p:blipFill>
          <a:blip r:embed="rId3"/>
          <a:stretch>
            <a:fillRect/>
          </a:stretch>
        </p:blipFill>
        <p:spPr>
          <a:xfrm>
            <a:off x="344663" y="1308536"/>
            <a:ext cx="5739505" cy="2305229"/>
          </a:xfrm>
          <a:prstGeom prst="rect">
            <a:avLst/>
          </a:prstGeom>
        </p:spPr>
      </p:pic>
      <p:sp>
        <p:nvSpPr>
          <p:cNvPr id="2" name="Title 1">
            <a:extLst>
              <a:ext uri="{FF2B5EF4-FFF2-40B4-BE49-F238E27FC236}">
                <a16:creationId xmlns:a16="http://schemas.microsoft.com/office/drawing/2014/main" id="{19621EBA-10E1-4494-A275-700CA7C6676A}"/>
              </a:ext>
            </a:extLst>
          </p:cNvPr>
          <p:cNvSpPr>
            <a:spLocks noGrp="1"/>
          </p:cNvSpPr>
          <p:nvPr>
            <p:ph type="title"/>
          </p:nvPr>
        </p:nvSpPr>
        <p:spPr/>
        <p:txBody>
          <a:bodyPr/>
          <a:lstStyle/>
          <a:p>
            <a:r>
              <a:rPr lang="sv-SE" dirty="0"/>
              <a:t>Task from </a:t>
            </a:r>
            <a:r>
              <a:rPr lang="sv-SE" dirty="0" err="1"/>
              <a:t>Nuno</a:t>
            </a:r>
            <a:r>
              <a:rPr lang="sv-SE" dirty="0"/>
              <a:t> No.2</a:t>
            </a:r>
          </a:p>
        </p:txBody>
      </p:sp>
      <p:sp>
        <p:nvSpPr>
          <p:cNvPr id="3" name="Slide Number Placeholder 2">
            <a:extLst>
              <a:ext uri="{FF2B5EF4-FFF2-40B4-BE49-F238E27FC236}">
                <a16:creationId xmlns:a16="http://schemas.microsoft.com/office/drawing/2014/main" id="{38616B11-5D17-441A-9D05-2EEB3E9B74C0}"/>
              </a:ext>
            </a:extLst>
          </p:cNvPr>
          <p:cNvSpPr>
            <a:spLocks noGrp="1"/>
          </p:cNvSpPr>
          <p:nvPr>
            <p:ph type="sldNum" sz="quarter" idx="12"/>
          </p:nvPr>
        </p:nvSpPr>
        <p:spPr/>
        <p:txBody>
          <a:bodyPr/>
          <a:lstStyle/>
          <a:p>
            <a:fld id="{5B0380E8-E140-4F38-9124-D7DF35BB3D02}" type="slidenum">
              <a:rPr lang="sv-SE" altLang="en-US" smtClean="0"/>
              <a:pPr/>
              <a:t>6</a:t>
            </a:fld>
            <a:endParaRPr lang="sv-SE" altLang="en-US"/>
          </a:p>
        </p:txBody>
      </p:sp>
      <p:graphicFrame>
        <p:nvGraphicFramePr>
          <p:cNvPr id="5" name="Object 4">
            <a:extLst>
              <a:ext uri="{FF2B5EF4-FFF2-40B4-BE49-F238E27FC236}">
                <a16:creationId xmlns:a16="http://schemas.microsoft.com/office/drawing/2014/main" id="{87E105FE-2A7F-4CAB-A09F-DDC427D35ACB}"/>
              </a:ext>
            </a:extLst>
          </p:cNvPr>
          <p:cNvGraphicFramePr>
            <a:graphicFrameLocks noChangeAspect="1"/>
          </p:cNvGraphicFramePr>
          <p:nvPr>
            <p:extLst>
              <p:ext uri="{D42A27DB-BD31-4B8C-83A1-F6EECF244321}">
                <p14:modId xmlns:p14="http://schemas.microsoft.com/office/powerpoint/2010/main" val="3379310444"/>
              </p:ext>
            </p:extLst>
          </p:nvPr>
        </p:nvGraphicFramePr>
        <p:xfrm>
          <a:off x="2195736" y="4077072"/>
          <a:ext cx="1527175" cy="454025"/>
        </p:xfrm>
        <a:graphic>
          <a:graphicData uri="http://schemas.openxmlformats.org/presentationml/2006/ole">
            <mc:AlternateContent xmlns:mc="http://schemas.openxmlformats.org/markup-compatibility/2006">
              <mc:Choice xmlns:v="urn:schemas-microsoft-com:vml" Requires="v">
                <p:oleObj spid="_x0000_s1047" name="Packager Shell Object" showAsIcon="1" r:id="rId4" imgW="1527840" imgH="453600" progId="Package">
                  <p:embed/>
                </p:oleObj>
              </mc:Choice>
              <mc:Fallback>
                <p:oleObj name="Packager Shell Object" showAsIcon="1" r:id="rId4" imgW="1527840" imgH="453600" progId="Package">
                  <p:embed/>
                  <p:pic>
                    <p:nvPicPr>
                      <p:cNvPr id="0" name=""/>
                      <p:cNvPicPr/>
                      <p:nvPr/>
                    </p:nvPicPr>
                    <p:blipFill>
                      <a:blip r:embed="rId5"/>
                      <a:stretch>
                        <a:fillRect/>
                      </a:stretch>
                    </p:blipFill>
                    <p:spPr>
                      <a:xfrm>
                        <a:off x="2195736" y="4077072"/>
                        <a:ext cx="1527175" cy="454025"/>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EA64FDA6-21CD-4750-BF38-AE29421FF3CD}"/>
              </a:ext>
            </a:extLst>
          </p:cNvPr>
          <p:cNvPicPr>
            <a:picLocks noChangeAspect="1"/>
          </p:cNvPicPr>
          <p:nvPr/>
        </p:nvPicPr>
        <p:blipFill>
          <a:blip r:embed="rId6"/>
          <a:stretch>
            <a:fillRect/>
          </a:stretch>
        </p:blipFill>
        <p:spPr>
          <a:xfrm>
            <a:off x="385974" y="4051443"/>
            <a:ext cx="4088084" cy="1859425"/>
          </a:xfrm>
          <a:prstGeom prst="rect">
            <a:avLst/>
          </a:prstGeom>
        </p:spPr>
      </p:pic>
      <p:sp>
        <p:nvSpPr>
          <p:cNvPr id="7" name="Rectangle 6">
            <a:extLst>
              <a:ext uri="{FF2B5EF4-FFF2-40B4-BE49-F238E27FC236}">
                <a16:creationId xmlns:a16="http://schemas.microsoft.com/office/drawing/2014/main" id="{373C918A-BF96-4A66-97DD-C14A4ED3ADAF}"/>
              </a:ext>
            </a:extLst>
          </p:cNvPr>
          <p:cNvSpPr/>
          <p:nvPr/>
        </p:nvSpPr>
        <p:spPr>
          <a:xfrm>
            <a:off x="1323835" y="3689198"/>
            <a:ext cx="7115455" cy="369332"/>
          </a:xfrm>
          <a:prstGeom prst="rect">
            <a:avLst/>
          </a:prstGeom>
        </p:spPr>
        <p:txBody>
          <a:bodyPr wrap="square">
            <a:spAutoFit/>
          </a:bodyPr>
          <a:lstStyle/>
          <a:p>
            <a:r>
              <a:rPr lang="en-US" sz="1800" dirty="0"/>
              <a:t>Cooling effect of the coupler window with EH22 switched OFF</a:t>
            </a:r>
          </a:p>
        </p:txBody>
      </p:sp>
      <p:sp>
        <p:nvSpPr>
          <p:cNvPr id="8" name="Rectangle 1">
            <a:extLst>
              <a:ext uri="{FF2B5EF4-FFF2-40B4-BE49-F238E27FC236}">
                <a16:creationId xmlns:a16="http://schemas.microsoft.com/office/drawing/2014/main" id="{E918EF76-C29C-4F44-B1EE-38965814086A}"/>
              </a:ext>
            </a:extLst>
          </p:cNvPr>
          <p:cNvSpPr>
            <a:spLocks noChangeArrowheads="1"/>
          </p:cNvSpPr>
          <p:nvPr/>
        </p:nvSpPr>
        <p:spPr bwMode="auto">
          <a:xfrm>
            <a:off x="331315" y="5903893"/>
            <a:ext cx="419171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Unicode MS"/>
              </a:rPr>
              <a:t>Slope between 10:51 (290,2K) and 10:56 (285,2K) gives 1K/min. </a:t>
            </a:r>
            <a:br>
              <a:rPr kumimoji="0" lang="en-US" altLang="en-US" sz="1400" b="0" i="0" u="none" strike="noStrike" cap="none" normalizeH="0" baseline="0" dirty="0">
                <a:ln>
                  <a:noFill/>
                </a:ln>
                <a:solidFill>
                  <a:schemeClr val="tx1"/>
                </a:solidFill>
                <a:effectLst/>
                <a:latin typeface="Arial Unicode MS"/>
              </a:rPr>
            </a:br>
            <a:r>
              <a:rPr kumimoji="0" lang="en-US" altLang="en-US" sz="1400" b="0" i="0" u="none" strike="noStrike" cap="none" normalizeH="0" baseline="0" dirty="0">
                <a:ln>
                  <a:noFill/>
                </a:ln>
                <a:solidFill>
                  <a:schemeClr val="tx1"/>
                </a:solidFill>
                <a:effectLst/>
                <a:latin typeface="Arial Unicode MS"/>
              </a:rPr>
              <a:t>No change of exhaust flow from the 2K tank during this test.</a:t>
            </a:r>
            <a:r>
              <a:rPr kumimoji="0" lang="en-US" altLang="en-US" sz="1400" b="0" i="0" u="none" strike="noStrike" cap="none" normalizeH="0" baseline="0" dirty="0">
                <a:ln>
                  <a:noFill/>
                </a:ln>
                <a:solidFill>
                  <a:schemeClr val="tx1"/>
                </a:solidFill>
                <a:effectLst/>
              </a:rPr>
              <a:t> </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
        <p:nvSpPr>
          <p:cNvPr id="9" name="Rectangle 8">
            <a:extLst>
              <a:ext uri="{FF2B5EF4-FFF2-40B4-BE49-F238E27FC236}">
                <a16:creationId xmlns:a16="http://schemas.microsoft.com/office/drawing/2014/main" id="{B0F42AC7-4915-4FF2-B8C6-7440CDCE2200}"/>
              </a:ext>
            </a:extLst>
          </p:cNvPr>
          <p:cNvSpPr/>
          <p:nvPr/>
        </p:nvSpPr>
        <p:spPr>
          <a:xfrm>
            <a:off x="2438571" y="4077072"/>
            <a:ext cx="2141984" cy="523220"/>
          </a:xfrm>
          <a:prstGeom prst="rect">
            <a:avLst/>
          </a:prstGeom>
        </p:spPr>
        <p:txBody>
          <a:bodyPr wrap="square">
            <a:spAutoFit/>
          </a:bodyPr>
          <a:lstStyle/>
          <a:p>
            <a:r>
              <a:rPr lang="en-US" sz="1400" dirty="0"/>
              <a:t>EH22 lower limit temporarily set to 285K</a:t>
            </a:r>
          </a:p>
        </p:txBody>
      </p:sp>
      <p:pic>
        <p:nvPicPr>
          <p:cNvPr id="10" name="Picture 9">
            <a:extLst>
              <a:ext uri="{FF2B5EF4-FFF2-40B4-BE49-F238E27FC236}">
                <a16:creationId xmlns:a16="http://schemas.microsoft.com/office/drawing/2014/main" id="{0F019D3F-DC70-42DC-B4E0-46E1B48E10D1}"/>
              </a:ext>
            </a:extLst>
          </p:cNvPr>
          <p:cNvPicPr>
            <a:picLocks noChangeAspect="1"/>
          </p:cNvPicPr>
          <p:nvPr/>
        </p:nvPicPr>
        <p:blipFill>
          <a:blip r:embed="rId7"/>
          <a:stretch>
            <a:fillRect/>
          </a:stretch>
        </p:blipFill>
        <p:spPr>
          <a:xfrm>
            <a:off x="4572000" y="4055696"/>
            <a:ext cx="4088084" cy="1863908"/>
          </a:xfrm>
          <a:prstGeom prst="rect">
            <a:avLst/>
          </a:prstGeom>
        </p:spPr>
      </p:pic>
      <p:graphicFrame>
        <p:nvGraphicFramePr>
          <p:cNvPr id="11" name="Table 10">
            <a:extLst>
              <a:ext uri="{FF2B5EF4-FFF2-40B4-BE49-F238E27FC236}">
                <a16:creationId xmlns:a16="http://schemas.microsoft.com/office/drawing/2014/main" id="{92F1EA35-DC1E-439C-8F9C-A6BE98F0B222}"/>
              </a:ext>
            </a:extLst>
          </p:cNvPr>
          <p:cNvGraphicFramePr>
            <a:graphicFrameLocks noGrp="1"/>
          </p:cNvGraphicFramePr>
          <p:nvPr>
            <p:extLst>
              <p:ext uri="{D42A27DB-BD31-4B8C-83A1-F6EECF244321}">
                <p14:modId xmlns:p14="http://schemas.microsoft.com/office/powerpoint/2010/main" val="1668110750"/>
              </p:ext>
            </p:extLst>
          </p:nvPr>
        </p:nvGraphicFramePr>
        <p:xfrm>
          <a:off x="4572000" y="6009047"/>
          <a:ext cx="4392488" cy="518160"/>
        </p:xfrm>
        <a:graphic>
          <a:graphicData uri="http://schemas.openxmlformats.org/drawingml/2006/table">
            <a:tbl>
              <a:tblPr/>
              <a:tblGrid>
                <a:gridCol w="4157207">
                  <a:extLst>
                    <a:ext uri="{9D8B030D-6E8A-4147-A177-3AD203B41FA5}">
                      <a16:colId xmlns:a16="http://schemas.microsoft.com/office/drawing/2014/main" val="249692511"/>
                    </a:ext>
                  </a:extLst>
                </a:gridCol>
                <a:gridCol w="235281">
                  <a:extLst>
                    <a:ext uri="{9D8B030D-6E8A-4147-A177-3AD203B41FA5}">
                      <a16:colId xmlns:a16="http://schemas.microsoft.com/office/drawing/2014/main" val="1274273141"/>
                    </a:ext>
                  </a:extLst>
                </a:gridCol>
              </a:tblGrid>
              <a:tr h="323927">
                <a:tc>
                  <a:txBody>
                    <a:bodyPr/>
                    <a:lstStyle/>
                    <a:p>
                      <a:r>
                        <a:rPr lang="en-US" sz="1400" dirty="0"/>
                        <a:t>Slope is similar in all three cycles with lower limit</a:t>
                      </a:r>
                      <a:br>
                        <a:rPr lang="en-US" sz="1400" dirty="0"/>
                      </a:br>
                      <a:endParaRPr lang="en-US" sz="1400" dirty="0"/>
                    </a:p>
                  </a:txBody>
                  <a:tcPr anchor="ctr">
                    <a:lnL>
                      <a:noFill/>
                    </a:lnL>
                    <a:lnR>
                      <a:noFill/>
                    </a:lnR>
                    <a:lnT>
                      <a:noFill/>
                    </a:lnT>
                    <a:lnB>
                      <a:noFill/>
                    </a:lnB>
                  </a:tcPr>
                </a:tc>
                <a:tc>
                  <a:txBody>
                    <a:bodyPr/>
                    <a:lstStyle/>
                    <a:p>
                      <a:endParaRPr lang="en-US" dirty="0"/>
                    </a:p>
                  </a:txBody>
                  <a:tcPr anchor="ctr">
                    <a:lnL>
                      <a:noFill/>
                    </a:lnL>
                    <a:lnR>
                      <a:noFill/>
                    </a:lnR>
                    <a:lnT>
                      <a:noFill/>
                    </a:lnT>
                    <a:lnB>
                      <a:noFill/>
                    </a:lnB>
                  </a:tcPr>
                </a:tc>
                <a:extLst>
                  <a:ext uri="{0D108BD9-81ED-4DB2-BD59-A6C34878D82A}">
                    <a16:rowId xmlns:a16="http://schemas.microsoft.com/office/drawing/2014/main" val="1928110865"/>
                  </a:ext>
                </a:extLst>
              </a:tr>
            </a:tbl>
          </a:graphicData>
        </a:graphic>
      </p:graphicFrame>
      <p:sp>
        <p:nvSpPr>
          <p:cNvPr id="13" name="Rectangle 12">
            <a:extLst>
              <a:ext uri="{FF2B5EF4-FFF2-40B4-BE49-F238E27FC236}">
                <a16:creationId xmlns:a16="http://schemas.microsoft.com/office/drawing/2014/main" id="{BA45A7A1-D541-4B19-BEB9-9B93A78ABFA7}"/>
              </a:ext>
            </a:extLst>
          </p:cNvPr>
          <p:cNvSpPr/>
          <p:nvPr/>
        </p:nvSpPr>
        <p:spPr>
          <a:xfrm>
            <a:off x="334272" y="933076"/>
            <a:ext cx="8434498" cy="369332"/>
          </a:xfrm>
          <a:prstGeom prst="rect">
            <a:avLst/>
          </a:prstGeom>
        </p:spPr>
        <p:txBody>
          <a:bodyPr wrap="square">
            <a:spAutoFit/>
          </a:bodyPr>
          <a:lstStyle/>
          <a:p>
            <a:r>
              <a:rPr lang="en-US" sz="1800" dirty="0"/>
              <a:t>Cooling effect of the coupler window with EH22 switched OFF and CV21 closed</a:t>
            </a:r>
          </a:p>
        </p:txBody>
      </p:sp>
      <p:sp>
        <p:nvSpPr>
          <p:cNvPr id="15" name="Rectangle 14">
            <a:extLst>
              <a:ext uri="{FF2B5EF4-FFF2-40B4-BE49-F238E27FC236}">
                <a16:creationId xmlns:a16="http://schemas.microsoft.com/office/drawing/2014/main" id="{4F20C3B2-BDBB-4F12-82CC-11D75DF267AC}"/>
              </a:ext>
            </a:extLst>
          </p:cNvPr>
          <p:cNvSpPr/>
          <p:nvPr/>
        </p:nvSpPr>
        <p:spPr>
          <a:xfrm>
            <a:off x="6300887" y="1302408"/>
            <a:ext cx="2592288" cy="2246769"/>
          </a:xfrm>
          <a:prstGeom prst="rect">
            <a:avLst/>
          </a:prstGeom>
        </p:spPr>
        <p:txBody>
          <a:bodyPr wrap="square">
            <a:spAutoFit/>
          </a:bodyPr>
          <a:lstStyle/>
          <a:p>
            <a:r>
              <a:rPr lang="en-US" sz="1400" dirty="0"/>
              <a:t>Slope between 13:18 (291,8K) and 13:43 (285,0K) gives 0,27K/min</a:t>
            </a:r>
          </a:p>
          <a:p>
            <a:endParaRPr lang="en-US" sz="1400" dirty="0"/>
          </a:p>
          <a:p>
            <a:r>
              <a:rPr lang="en-US" sz="1400" dirty="0"/>
              <a:t>Slope between 13:52 (290,3K) and 14:15 (286,4K) gives 0,17K/min</a:t>
            </a:r>
          </a:p>
          <a:p>
            <a:r>
              <a:rPr lang="en-US" sz="1400" dirty="0"/>
              <a:t>	</a:t>
            </a:r>
          </a:p>
          <a:p>
            <a:r>
              <a:rPr lang="en-US" sz="1400" dirty="0"/>
              <a:t>Flow from 2K tank is highly affected by closing CV21</a:t>
            </a:r>
          </a:p>
        </p:txBody>
      </p:sp>
      <p:sp>
        <p:nvSpPr>
          <p:cNvPr id="16" name="TextBox 15">
            <a:extLst>
              <a:ext uri="{FF2B5EF4-FFF2-40B4-BE49-F238E27FC236}">
                <a16:creationId xmlns:a16="http://schemas.microsoft.com/office/drawing/2014/main" id="{3848A567-3CC4-4863-89B0-FC89367FAC28}"/>
              </a:ext>
            </a:extLst>
          </p:cNvPr>
          <p:cNvSpPr txBox="1"/>
          <p:nvPr/>
        </p:nvSpPr>
        <p:spPr>
          <a:xfrm>
            <a:off x="683568" y="2532141"/>
            <a:ext cx="1031051" cy="461665"/>
          </a:xfrm>
          <a:prstGeom prst="rect">
            <a:avLst/>
          </a:prstGeom>
          <a:noFill/>
        </p:spPr>
        <p:txBody>
          <a:bodyPr wrap="none" rtlCol="0">
            <a:spAutoFit/>
          </a:bodyPr>
          <a:lstStyle/>
          <a:p>
            <a:r>
              <a:rPr lang="en-US" dirty="0">
                <a:solidFill>
                  <a:srgbClr val="00B050"/>
                </a:solidFill>
              </a:rPr>
              <a:t>22 </a:t>
            </a:r>
            <a:r>
              <a:rPr lang="en-US" sz="1600" dirty="0">
                <a:solidFill>
                  <a:srgbClr val="00B050"/>
                </a:solidFill>
              </a:rPr>
              <a:t>m</a:t>
            </a:r>
            <a:r>
              <a:rPr lang="en-US" sz="1600" baseline="30000" dirty="0">
                <a:solidFill>
                  <a:srgbClr val="00B050"/>
                </a:solidFill>
              </a:rPr>
              <a:t>3</a:t>
            </a:r>
            <a:r>
              <a:rPr lang="en-US" sz="1600" dirty="0">
                <a:solidFill>
                  <a:srgbClr val="00B050"/>
                </a:solidFill>
              </a:rPr>
              <a:t>/h</a:t>
            </a:r>
            <a:endParaRPr lang="en-US" sz="1600" dirty="0"/>
          </a:p>
        </p:txBody>
      </p:sp>
      <p:sp>
        <p:nvSpPr>
          <p:cNvPr id="17" name="TextBox 16">
            <a:extLst>
              <a:ext uri="{FF2B5EF4-FFF2-40B4-BE49-F238E27FC236}">
                <a16:creationId xmlns:a16="http://schemas.microsoft.com/office/drawing/2014/main" id="{D92765ED-84A3-4949-BF84-D758CD686B66}"/>
              </a:ext>
            </a:extLst>
          </p:cNvPr>
          <p:cNvSpPr txBox="1"/>
          <p:nvPr/>
        </p:nvSpPr>
        <p:spPr>
          <a:xfrm>
            <a:off x="4971547" y="2801953"/>
            <a:ext cx="1031051" cy="461665"/>
          </a:xfrm>
          <a:prstGeom prst="rect">
            <a:avLst/>
          </a:prstGeom>
          <a:noFill/>
        </p:spPr>
        <p:txBody>
          <a:bodyPr wrap="none" rtlCol="0">
            <a:spAutoFit/>
          </a:bodyPr>
          <a:lstStyle/>
          <a:p>
            <a:r>
              <a:rPr lang="en-US" dirty="0">
                <a:solidFill>
                  <a:srgbClr val="00B050"/>
                </a:solidFill>
              </a:rPr>
              <a:t>37 </a:t>
            </a:r>
            <a:r>
              <a:rPr lang="en-US" sz="1600" dirty="0">
                <a:solidFill>
                  <a:srgbClr val="00B050"/>
                </a:solidFill>
              </a:rPr>
              <a:t>m</a:t>
            </a:r>
            <a:r>
              <a:rPr lang="en-US" sz="1600" baseline="30000" dirty="0">
                <a:solidFill>
                  <a:srgbClr val="00B050"/>
                </a:solidFill>
              </a:rPr>
              <a:t>3</a:t>
            </a:r>
            <a:r>
              <a:rPr lang="en-US" sz="1600" dirty="0">
                <a:solidFill>
                  <a:srgbClr val="00B050"/>
                </a:solidFill>
              </a:rPr>
              <a:t>/h</a:t>
            </a:r>
            <a:endParaRPr lang="en-US" sz="1600" dirty="0"/>
          </a:p>
        </p:txBody>
      </p:sp>
      <p:cxnSp>
        <p:nvCxnSpPr>
          <p:cNvPr id="19" name="Straight Arrow Connector 18">
            <a:extLst>
              <a:ext uri="{FF2B5EF4-FFF2-40B4-BE49-F238E27FC236}">
                <a16:creationId xmlns:a16="http://schemas.microsoft.com/office/drawing/2014/main" id="{6D547E28-0AEA-4FBE-AFB5-2A93B59AF3CF}"/>
              </a:ext>
            </a:extLst>
          </p:cNvPr>
          <p:cNvCxnSpPr>
            <a:cxnSpLocks/>
          </p:cNvCxnSpPr>
          <p:nvPr/>
        </p:nvCxnSpPr>
        <p:spPr bwMode="auto">
          <a:xfrm flipV="1">
            <a:off x="5652120" y="2636913"/>
            <a:ext cx="216024" cy="27504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B2CF7E07-A756-4A36-BD78-BB0ADB578CAD}"/>
              </a:ext>
            </a:extLst>
          </p:cNvPr>
          <p:cNvCxnSpPr>
            <a:cxnSpLocks/>
          </p:cNvCxnSpPr>
          <p:nvPr/>
        </p:nvCxnSpPr>
        <p:spPr bwMode="auto">
          <a:xfrm>
            <a:off x="899592" y="2993806"/>
            <a:ext cx="0" cy="23708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20920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21EBA-10E1-4494-A275-700CA7C6676A}"/>
              </a:ext>
            </a:extLst>
          </p:cNvPr>
          <p:cNvSpPr>
            <a:spLocks noGrp="1"/>
          </p:cNvSpPr>
          <p:nvPr>
            <p:ph type="title"/>
          </p:nvPr>
        </p:nvSpPr>
        <p:spPr/>
        <p:txBody>
          <a:bodyPr/>
          <a:lstStyle/>
          <a:p>
            <a:r>
              <a:rPr lang="sv-SE" dirty="0"/>
              <a:t>Task from </a:t>
            </a:r>
            <a:r>
              <a:rPr lang="sv-SE" dirty="0" err="1"/>
              <a:t>Nuno</a:t>
            </a:r>
            <a:r>
              <a:rPr lang="sv-SE" dirty="0"/>
              <a:t> No.2</a:t>
            </a:r>
          </a:p>
        </p:txBody>
      </p:sp>
      <p:sp>
        <p:nvSpPr>
          <p:cNvPr id="3" name="Slide Number Placeholder 2">
            <a:extLst>
              <a:ext uri="{FF2B5EF4-FFF2-40B4-BE49-F238E27FC236}">
                <a16:creationId xmlns:a16="http://schemas.microsoft.com/office/drawing/2014/main" id="{38616B11-5D17-441A-9D05-2EEB3E9B74C0}"/>
              </a:ext>
            </a:extLst>
          </p:cNvPr>
          <p:cNvSpPr>
            <a:spLocks noGrp="1"/>
          </p:cNvSpPr>
          <p:nvPr>
            <p:ph type="sldNum" sz="quarter" idx="12"/>
          </p:nvPr>
        </p:nvSpPr>
        <p:spPr/>
        <p:txBody>
          <a:bodyPr/>
          <a:lstStyle/>
          <a:p>
            <a:fld id="{5B0380E8-E140-4F38-9124-D7DF35BB3D02}" type="slidenum">
              <a:rPr lang="sv-SE" altLang="en-US" smtClean="0"/>
              <a:pPr/>
              <a:t>7</a:t>
            </a:fld>
            <a:endParaRPr lang="sv-SE" altLang="en-US"/>
          </a:p>
        </p:txBody>
      </p:sp>
      <p:sp>
        <p:nvSpPr>
          <p:cNvPr id="13" name="Rectangle 12">
            <a:extLst>
              <a:ext uri="{FF2B5EF4-FFF2-40B4-BE49-F238E27FC236}">
                <a16:creationId xmlns:a16="http://schemas.microsoft.com/office/drawing/2014/main" id="{BA45A7A1-D541-4B19-BEB9-9B93A78ABFA7}"/>
              </a:ext>
            </a:extLst>
          </p:cNvPr>
          <p:cNvSpPr/>
          <p:nvPr/>
        </p:nvSpPr>
        <p:spPr>
          <a:xfrm>
            <a:off x="1547664" y="979487"/>
            <a:ext cx="8434498" cy="369332"/>
          </a:xfrm>
          <a:prstGeom prst="rect">
            <a:avLst/>
          </a:prstGeom>
        </p:spPr>
        <p:txBody>
          <a:bodyPr wrap="square">
            <a:spAutoFit/>
          </a:bodyPr>
          <a:lstStyle/>
          <a:p>
            <a:r>
              <a:rPr lang="en-US" sz="1800" dirty="0"/>
              <a:t>Test result of closing </a:t>
            </a:r>
            <a:r>
              <a:rPr lang="en-US" sz="1800" dirty="0" err="1"/>
              <a:t>SCHe</a:t>
            </a:r>
            <a:r>
              <a:rPr lang="en-US" sz="1800" dirty="0"/>
              <a:t> line after DWT of coupler 2</a:t>
            </a:r>
          </a:p>
        </p:txBody>
      </p:sp>
      <p:pic>
        <p:nvPicPr>
          <p:cNvPr id="14" name="Picture 13">
            <a:extLst>
              <a:ext uri="{FF2B5EF4-FFF2-40B4-BE49-F238E27FC236}">
                <a16:creationId xmlns:a16="http://schemas.microsoft.com/office/drawing/2014/main" id="{A0CC2D9B-12A2-49EC-A219-73DE69186A3C}"/>
              </a:ext>
            </a:extLst>
          </p:cNvPr>
          <p:cNvPicPr>
            <a:picLocks noChangeAspect="1"/>
          </p:cNvPicPr>
          <p:nvPr/>
        </p:nvPicPr>
        <p:blipFill>
          <a:blip r:embed="rId2"/>
          <a:stretch>
            <a:fillRect/>
          </a:stretch>
        </p:blipFill>
        <p:spPr>
          <a:xfrm>
            <a:off x="0" y="2233867"/>
            <a:ext cx="9144000" cy="4219321"/>
          </a:xfrm>
          <a:prstGeom prst="rect">
            <a:avLst/>
          </a:prstGeom>
        </p:spPr>
      </p:pic>
      <p:sp>
        <p:nvSpPr>
          <p:cNvPr id="18" name="TextBox 17">
            <a:extLst>
              <a:ext uri="{FF2B5EF4-FFF2-40B4-BE49-F238E27FC236}">
                <a16:creationId xmlns:a16="http://schemas.microsoft.com/office/drawing/2014/main" id="{15F6B421-AC44-4317-B44C-372F194F6CB3}"/>
              </a:ext>
            </a:extLst>
          </p:cNvPr>
          <p:cNvSpPr txBox="1"/>
          <p:nvPr/>
        </p:nvSpPr>
        <p:spPr>
          <a:xfrm>
            <a:off x="7236296" y="2426077"/>
            <a:ext cx="1822935" cy="400110"/>
          </a:xfrm>
          <a:prstGeom prst="rect">
            <a:avLst/>
          </a:prstGeom>
          <a:noFill/>
        </p:spPr>
        <p:txBody>
          <a:bodyPr wrap="none" rtlCol="0">
            <a:spAutoFit/>
          </a:bodyPr>
          <a:lstStyle/>
          <a:p>
            <a:r>
              <a:rPr lang="en-US" sz="2000" dirty="0">
                <a:solidFill>
                  <a:srgbClr val="FF0000"/>
                </a:solidFill>
              </a:rPr>
              <a:t>Beam vacuum</a:t>
            </a:r>
          </a:p>
        </p:txBody>
      </p:sp>
      <p:sp>
        <p:nvSpPr>
          <p:cNvPr id="24" name="TextBox 23">
            <a:extLst>
              <a:ext uri="{FF2B5EF4-FFF2-40B4-BE49-F238E27FC236}">
                <a16:creationId xmlns:a16="http://schemas.microsoft.com/office/drawing/2014/main" id="{EBE4DEDE-A0A6-41A4-B01D-3206611BA1F3}"/>
              </a:ext>
            </a:extLst>
          </p:cNvPr>
          <p:cNvSpPr txBox="1"/>
          <p:nvPr/>
        </p:nvSpPr>
        <p:spPr>
          <a:xfrm>
            <a:off x="7236296" y="3356992"/>
            <a:ext cx="784189" cy="400110"/>
          </a:xfrm>
          <a:prstGeom prst="rect">
            <a:avLst/>
          </a:prstGeom>
          <a:noFill/>
        </p:spPr>
        <p:txBody>
          <a:bodyPr wrap="none" rtlCol="0">
            <a:spAutoFit/>
          </a:bodyPr>
          <a:lstStyle/>
          <a:p>
            <a:r>
              <a:rPr lang="en-US" sz="2000" dirty="0">
                <a:solidFill>
                  <a:srgbClr val="00B0F0"/>
                </a:solidFill>
              </a:rPr>
              <a:t>TT22</a:t>
            </a:r>
          </a:p>
        </p:txBody>
      </p:sp>
      <p:sp>
        <p:nvSpPr>
          <p:cNvPr id="20" name="Oval 19">
            <a:extLst>
              <a:ext uri="{FF2B5EF4-FFF2-40B4-BE49-F238E27FC236}">
                <a16:creationId xmlns:a16="http://schemas.microsoft.com/office/drawing/2014/main" id="{208EA20B-C8DD-47D9-B56A-6B856D5D1DF5}"/>
              </a:ext>
            </a:extLst>
          </p:cNvPr>
          <p:cNvSpPr/>
          <p:nvPr/>
        </p:nvSpPr>
        <p:spPr bwMode="auto">
          <a:xfrm>
            <a:off x="3263095" y="2626132"/>
            <a:ext cx="576064" cy="576064"/>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6" name="Rectangle 25">
            <a:extLst>
              <a:ext uri="{FF2B5EF4-FFF2-40B4-BE49-F238E27FC236}">
                <a16:creationId xmlns:a16="http://schemas.microsoft.com/office/drawing/2014/main" id="{8D261501-D37E-4804-8E61-B4E524BBB404}"/>
              </a:ext>
            </a:extLst>
          </p:cNvPr>
          <p:cNvSpPr/>
          <p:nvPr/>
        </p:nvSpPr>
        <p:spPr>
          <a:xfrm>
            <a:off x="539552" y="1606677"/>
            <a:ext cx="8434498" cy="369332"/>
          </a:xfrm>
          <a:prstGeom prst="rect">
            <a:avLst/>
          </a:prstGeom>
          <a:ln>
            <a:solidFill>
              <a:schemeClr val="tx1"/>
            </a:solidFill>
          </a:ln>
        </p:spPr>
        <p:txBody>
          <a:bodyPr wrap="square">
            <a:spAutoFit/>
          </a:bodyPr>
          <a:lstStyle/>
          <a:p>
            <a:r>
              <a:rPr lang="en-US" sz="1800" dirty="0"/>
              <a:t>Interesting to see a small bump in beam vacuum when DWT become warmer.</a:t>
            </a:r>
          </a:p>
        </p:txBody>
      </p:sp>
      <p:cxnSp>
        <p:nvCxnSpPr>
          <p:cNvPr id="28" name="Connector: Curved 27">
            <a:extLst>
              <a:ext uri="{FF2B5EF4-FFF2-40B4-BE49-F238E27FC236}">
                <a16:creationId xmlns:a16="http://schemas.microsoft.com/office/drawing/2014/main" id="{AA179D84-672F-42E4-A348-19B1C8C692AC}"/>
              </a:ext>
            </a:extLst>
          </p:cNvPr>
          <p:cNvCxnSpPr>
            <a:cxnSpLocks/>
          </p:cNvCxnSpPr>
          <p:nvPr/>
        </p:nvCxnSpPr>
        <p:spPr bwMode="auto">
          <a:xfrm>
            <a:off x="2267744" y="1981455"/>
            <a:ext cx="995350" cy="737183"/>
          </a:xfrm>
          <a:prstGeom prst="curvedConnector3">
            <a:avLst>
              <a:gd name="adj1" fmla="val 50000"/>
            </a:avLst>
          </a:prstGeom>
          <a:solidFill>
            <a:schemeClr val="accent1"/>
          </a:solidFill>
          <a:ln w="9525" cap="flat" cmpd="sng" algn="ctr">
            <a:solidFill>
              <a:schemeClr val="tx1"/>
            </a:solidFill>
            <a:prstDash val="solid"/>
            <a:round/>
            <a:headEnd type="none" w="med" len="med"/>
            <a:tailEnd type="triangle"/>
          </a:ln>
          <a:effectLst/>
        </p:spPr>
      </p:cxnSp>
      <p:pic>
        <p:nvPicPr>
          <p:cNvPr id="32" name="Picture 31">
            <a:extLst>
              <a:ext uri="{FF2B5EF4-FFF2-40B4-BE49-F238E27FC236}">
                <a16:creationId xmlns:a16="http://schemas.microsoft.com/office/drawing/2014/main" id="{C8960F78-6279-42A1-8B2B-9E581890BB8E}"/>
              </a:ext>
            </a:extLst>
          </p:cNvPr>
          <p:cNvPicPr>
            <a:picLocks noChangeAspect="1"/>
          </p:cNvPicPr>
          <p:nvPr/>
        </p:nvPicPr>
        <p:blipFill rotWithShape="1">
          <a:blip r:embed="rId3"/>
          <a:srcRect l="44886" t="62957" r="42715" b="15297"/>
          <a:stretch/>
        </p:blipFill>
        <p:spPr>
          <a:xfrm>
            <a:off x="7211659" y="4636172"/>
            <a:ext cx="1872208" cy="1803777"/>
          </a:xfrm>
          <a:prstGeom prst="rect">
            <a:avLst/>
          </a:prstGeom>
        </p:spPr>
      </p:pic>
      <p:sp>
        <p:nvSpPr>
          <p:cNvPr id="33" name="Oval 32">
            <a:extLst>
              <a:ext uri="{FF2B5EF4-FFF2-40B4-BE49-F238E27FC236}">
                <a16:creationId xmlns:a16="http://schemas.microsoft.com/office/drawing/2014/main" id="{EDB26187-63DA-4770-B0F5-CC73C7617EF1}"/>
              </a:ext>
            </a:extLst>
          </p:cNvPr>
          <p:cNvSpPr/>
          <p:nvPr/>
        </p:nvSpPr>
        <p:spPr bwMode="auto">
          <a:xfrm>
            <a:off x="8508398" y="5171077"/>
            <a:ext cx="316596" cy="316596"/>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630657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5538B6-A41C-43FF-B203-8B1FBF796B25}"/>
              </a:ext>
            </a:extLst>
          </p:cNvPr>
          <p:cNvPicPr>
            <a:picLocks noChangeAspect="1"/>
          </p:cNvPicPr>
          <p:nvPr/>
        </p:nvPicPr>
        <p:blipFill>
          <a:blip r:embed="rId2"/>
          <a:stretch>
            <a:fillRect/>
          </a:stretch>
        </p:blipFill>
        <p:spPr>
          <a:xfrm>
            <a:off x="0" y="1247331"/>
            <a:ext cx="9144000" cy="4219321"/>
          </a:xfrm>
          <a:prstGeom prst="rect">
            <a:avLst/>
          </a:prstGeom>
        </p:spPr>
      </p:pic>
      <p:sp>
        <p:nvSpPr>
          <p:cNvPr id="2" name="Title 1">
            <a:extLst>
              <a:ext uri="{FF2B5EF4-FFF2-40B4-BE49-F238E27FC236}">
                <a16:creationId xmlns:a16="http://schemas.microsoft.com/office/drawing/2014/main" id="{19621EBA-10E1-4494-A275-700CA7C6676A}"/>
              </a:ext>
            </a:extLst>
          </p:cNvPr>
          <p:cNvSpPr>
            <a:spLocks noGrp="1"/>
          </p:cNvSpPr>
          <p:nvPr>
            <p:ph type="title"/>
          </p:nvPr>
        </p:nvSpPr>
        <p:spPr/>
        <p:txBody>
          <a:bodyPr/>
          <a:lstStyle/>
          <a:p>
            <a:r>
              <a:rPr lang="sv-SE" dirty="0"/>
              <a:t>Task from </a:t>
            </a:r>
            <a:r>
              <a:rPr lang="sv-SE" dirty="0" err="1"/>
              <a:t>Nuno</a:t>
            </a:r>
            <a:r>
              <a:rPr lang="sv-SE" dirty="0"/>
              <a:t> No.2</a:t>
            </a:r>
          </a:p>
        </p:txBody>
      </p:sp>
      <p:sp>
        <p:nvSpPr>
          <p:cNvPr id="3" name="Slide Number Placeholder 2">
            <a:extLst>
              <a:ext uri="{FF2B5EF4-FFF2-40B4-BE49-F238E27FC236}">
                <a16:creationId xmlns:a16="http://schemas.microsoft.com/office/drawing/2014/main" id="{38616B11-5D17-441A-9D05-2EEB3E9B74C0}"/>
              </a:ext>
            </a:extLst>
          </p:cNvPr>
          <p:cNvSpPr>
            <a:spLocks noGrp="1"/>
          </p:cNvSpPr>
          <p:nvPr>
            <p:ph type="sldNum" sz="quarter" idx="12"/>
          </p:nvPr>
        </p:nvSpPr>
        <p:spPr/>
        <p:txBody>
          <a:bodyPr/>
          <a:lstStyle/>
          <a:p>
            <a:fld id="{5B0380E8-E140-4F38-9124-D7DF35BB3D02}" type="slidenum">
              <a:rPr lang="sv-SE" altLang="en-US" smtClean="0"/>
              <a:pPr/>
              <a:t>8</a:t>
            </a:fld>
            <a:endParaRPr lang="sv-SE" altLang="en-US"/>
          </a:p>
        </p:txBody>
      </p:sp>
      <p:sp>
        <p:nvSpPr>
          <p:cNvPr id="13" name="Rectangle 12">
            <a:extLst>
              <a:ext uri="{FF2B5EF4-FFF2-40B4-BE49-F238E27FC236}">
                <a16:creationId xmlns:a16="http://schemas.microsoft.com/office/drawing/2014/main" id="{BA45A7A1-D541-4B19-BEB9-9B93A78ABFA7}"/>
              </a:ext>
            </a:extLst>
          </p:cNvPr>
          <p:cNvSpPr/>
          <p:nvPr/>
        </p:nvSpPr>
        <p:spPr>
          <a:xfrm>
            <a:off x="971600" y="908720"/>
            <a:ext cx="7128792" cy="369332"/>
          </a:xfrm>
          <a:prstGeom prst="rect">
            <a:avLst/>
          </a:prstGeom>
        </p:spPr>
        <p:txBody>
          <a:bodyPr wrap="square">
            <a:spAutoFit/>
          </a:bodyPr>
          <a:lstStyle/>
          <a:p>
            <a:r>
              <a:rPr lang="en-US" sz="1800" dirty="0"/>
              <a:t>Same test was done for coupler 1 side.</a:t>
            </a:r>
          </a:p>
        </p:txBody>
      </p:sp>
      <p:sp>
        <p:nvSpPr>
          <p:cNvPr id="18" name="TextBox 17">
            <a:extLst>
              <a:ext uri="{FF2B5EF4-FFF2-40B4-BE49-F238E27FC236}">
                <a16:creationId xmlns:a16="http://schemas.microsoft.com/office/drawing/2014/main" id="{15F6B421-AC44-4317-B44C-372F194F6CB3}"/>
              </a:ext>
            </a:extLst>
          </p:cNvPr>
          <p:cNvSpPr txBox="1"/>
          <p:nvPr/>
        </p:nvSpPr>
        <p:spPr>
          <a:xfrm>
            <a:off x="7236296" y="2063292"/>
            <a:ext cx="1822935" cy="400110"/>
          </a:xfrm>
          <a:prstGeom prst="rect">
            <a:avLst/>
          </a:prstGeom>
          <a:noFill/>
        </p:spPr>
        <p:txBody>
          <a:bodyPr wrap="none" rtlCol="0">
            <a:spAutoFit/>
          </a:bodyPr>
          <a:lstStyle/>
          <a:p>
            <a:r>
              <a:rPr lang="en-US" sz="2000" dirty="0">
                <a:solidFill>
                  <a:srgbClr val="FF0000"/>
                </a:solidFill>
              </a:rPr>
              <a:t>Beam vacuum</a:t>
            </a:r>
          </a:p>
        </p:txBody>
      </p:sp>
      <p:sp>
        <p:nvSpPr>
          <p:cNvPr id="24" name="TextBox 23">
            <a:extLst>
              <a:ext uri="{FF2B5EF4-FFF2-40B4-BE49-F238E27FC236}">
                <a16:creationId xmlns:a16="http://schemas.microsoft.com/office/drawing/2014/main" id="{EBE4DEDE-A0A6-41A4-B01D-3206611BA1F3}"/>
              </a:ext>
            </a:extLst>
          </p:cNvPr>
          <p:cNvSpPr txBox="1"/>
          <p:nvPr/>
        </p:nvSpPr>
        <p:spPr>
          <a:xfrm>
            <a:off x="7236296" y="3356992"/>
            <a:ext cx="784189" cy="400110"/>
          </a:xfrm>
          <a:prstGeom prst="rect">
            <a:avLst/>
          </a:prstGeom>
          <a:noFill/>
        </p:spPr>
        <p:txBody>
          <a:bodyPr wrap="none" rtlCol="0">
            <a:spAutoFit/>
          </a:bodyPr>
          <a:lstStyle/>
          <a:p>
            <a:r>
              <a:rPr lang="en-US" sz="2000" dirty="0">
                <a:solidFill>
                  <a:srgbClr val="006DF0"/>
                </a:solidFill>
              </a:rPr>
              <a:t>TT12</a:t>
            </a:r>
          </a:p>
        </p:txBody>
      </p:sp>
      <p:sp>
        <p:nvSpPr>
          <p:cNvPr id="5" name="TextBox 4">
            <a:extLst>
              <a:ext uri="{FF2B5EF4-FFF2-40B4-BE49-F238E27FC236}">
                <a16:creationId xmlns:a16="http://schemas.microsoft.com/office/drawing/2014/main" id="{B2931EBD-41EB-43B1-84B4-355543072045}"/>
              </a:ext>
            </a:extLst>
          </p:cNvPr>
          <p:cNvSpPr txBox="1"/>
          <p:nvPr/>
        </p:nvSpPr>
        <p:spPr>
          <a:xfrm>
            <a:off x="809836" y="1541542"/>
            <a:ext cx="2808312" cy="830997"/>
          </a:xfrm>
          <a:prstGeom prst="rect">
            <a:avLst/>
          </a:prstGeom>
          <a:noFill/>
        </p:spPr>
        <p:txBody>
          <a:bodyPr wrap="square" rtlCol="0">
            <a:spAutoFit/>
          </a:bodyPr>
          <a:lstStyle/>
          <a:p>
            <a:r>
              <a:rPr lang="en-US" sz="1600" dirty="0"/>
              <a:t>Beam vacuum rich one order of magnitude lower then for coupler 2 side.</a:t>
            </a:r>
          </a:p>
        </p:txBody>
      </p:sp>
      <p:sp>
        <p:nvSpPr>
          <p:cNvPr id="15" name="TextBox 14">
            <a:extLst>
              <a:ext uri="{FF2B5EF4-FFF2-40B4-BE49-F238E27FC236}">
                <a16:creationId xmlns:a16="http://schemas.microsoft.com/office/drawing/2014/main" id="{DC0591F0-9827-4583-8A44-B2FA0E0AA71D}"/>
              </a:ext>
            </a:extLst>
          </p:cNvPr>
          <p:cNvSpPr txBox="1"/>
          <p:nvPr/>
        </p:nvSpPr>
        <p:spPr>
          <a:xfrm>
            <a:off x="40583" y="5636282"/>
            <a:ext cx="8528097" cy="646331"/>
          </a:xfrm>
          <a:prstGeom prst="rect">
            <a:avLst/>
          </a:prstGeom>
          <a:noFill/>
        </p:spPr>
        <p:txBody>
          <a:bodyPr wrap="square" rtlCol="0">
            <a:spAutoFit/>
          </a:bodyPr>
          <a:lstStyle/>
          <a:p>
            <a:pPr marL="342900" indent="-342900">
              <a:buFont typeface="Arial" panose="020B0604020202020204" pitchFamily="34" charset="0"/>
              <a:buChar char="•"/>
            </a:pPr>
            <a:r>
              <a:rPr lang="en-US" sz="1800" dirty="0"/>
              <a:t>RGA didn’t show He signal (May be to small outgassing).</a:t>
            </a:r>
          </a:p>
          <a:p>
            <a:endParaRPr lang="en-US" sz="1800" dirty="0"/>
          </a:p>
        </p:txBody>
      </p:sp>
    </p:spTree>
    <p:extLst>
      <p:ext uri="{BB962C8B-B14F-4D97-AF65-F5344CB8AC3E}">
        <p14:creationId xmlns:p14="http://schemas.microsoft.com/office/powerpoint/2010/main" val="3671502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B46F8-B9E1-4EF2-B042-15AC79CF614E}"/>
              </a:ext>
            </a:extLst>
          </p:cNvPr>
          <p:cNvSpPr>
            <a:spLocks noGrp="1"/>
          </p:cNvSpPr>
          <p:nvPr>
            <p:ph type="title"/>
          </p:nvPr>
        </p:nvSpPr>
        <p:spPr/>
        <p:txBody>
          <a:bodyPr/>
          <a:lstStyle/>
          <a:p>
            <a:r>
              <a:rPr lang="sv-SE" dirty="0" err="1"/>
              <a:t>Warm</a:t>
            </a:r>
            <a:r>
              <a:rPr lang="sv-SE" dirty="0"/>
              <a:t> </a:t>
            </a:r>
            <a:r>
              <a:rPr lang="sv-SE" dirty="0" err="1"/>
              <a:t>up</a:t>
            </a:r>
            <a:endParaRPr lang="sv-SE" dirty="0"/>
          </a:p>
        </p:txBody>
      </p:sp>
      <p:sp>
        <p:nvSpPr>
          <p:cNvPr id="3" name="Slide Number Placeholder 2">
            <a:extLst>
              <a:ext uri="{FF2B5EF4-FFF2-40B4-BE49-F238E27FC236}">
                <a16:creationId xmlns:a16="http://schemas.microsoft.com/office/drawing/2014/main" id="{3B426F92-8060-41E6-923C-E4A488A9F53D}"/>
              </a:ext>
            </a:extLst>
          </p:cNvPr>
          <p:cNvSpPr>
            <a:spLocks noGrp="1"/>
          </p:cNvSpPr>
          <p:nvPr>
            <p:ph type="sldNum" sz="quarter" idx="12"/>
          </p:nvPr>
        </p:nvSpPr>
        <p:spPr/>
        <p:txBody>
          <a:bodyPr/>
          <a:lstStyle/>
          <a:p>
            <a:fld id="{5B0380E8-E140-4F38-9124-D7DF35BB3D02}" type="slidenum">
              <a:rPr lang="sv-SE" altLang="en-US" smtClean="0"/>
              <a:pPr/>
              <a:t>9</a:t>
            </a:fld>
            <a:endParaRPr lang="sv-SE" altLang="en-US"/>
          </a:p>
        </p:txBody>
      </p:sp>
      <p:pic>
        <p:nvPicPr>
          <p:cNvPr id="4" name="Picture 3">
            <a:extLst>
              <a:ext uri="{FF2B5EF4-FFF2-40B4-BE49-F238E27FC236}">
                <a16:creationId xmlns:a16="http://schemas.microsoft.com/office/drawing/2014/main" id="{F700C610-1B9B-407C-8D24-0A3F739FD4CB}"/>
              </a:ext>
            </a:extLst>
          </p:cNvPr>
          <p:cNvPicPr>
            <a:picLocks noChangeAspect="1"/>
          </p:cNvPicPr>
          <p:nvPr/>
        </p:nvPicPr>
        <p:blipFill>
          <a:blip r:embed="rId2"/>
          <a:stretch>
            <a:fillRect/>
          </a:stretch>
        </p:blipFill>
        <p:spPr>
          <a:xfrm>
            <a:off x="0" y="846345"/>
            <a:ext cx="9144000" cy="4071627"/>
          </a:xfrm>
          <a:prstGeom prst="rect">
            <a:avLst/>
          </a:prstGeom>
        </p:spPr>
      </p:pic>
      <p:sp>
        <p:nvSpPr>
          <p:cNvPr id="5" name="TextBox 4">
            <a:extLst>
              <a:ext uri="{FF2B5EF4-FFF2-40B4-BE49-F238E27FC236}">
                <a16:creationId xmlns:a16="http://schemas.microsoft.com/office/drawing/2014/main" id="{B1BFAA3E-95EF-4552-AFFE-7A923891F938}"/>
              </a:ext>
            </a:extLst>
          </p:cNvPr>
          <p:cNvSpPr txBox="1"/>
          <p:nvPr/>
        </p:nvSpPr>
        <p:spPr>
          <a:xfrm>
            <a:off x="104385" y="4870488"/>
            <a:ext cx="8528097" cy="646331"/>
          </a:xfrm>
          <a:prstGeom prst="rect">
            <a:avLst/>
          </a:prstGeom>
          <a:noFill/>
        </p:spPr>
        <p:txBody>
          <a:bodyPr wrap="square" rtlCol="0">
            <a:spAutoFit/>
          </a:bodyPr>
          <a:lstStyle/>
          <a:p>
            <a:pPr marL="342900" indent="-342900">
              <a:buFont typeface="Arial" panose="020B0604020202020204" pitchFamily="34" charset="0"/>
              <a:buChar char="•"/>
            </a:pPr>
            <a:r>
              <a:rPr lang="en-US" sz="1800" dirty="0"/>
              <a:t>CTS Home procedure was done before warm up. </a:t>
            </a:r>
            <a:r>
              <a:rPr lang="en-US" sz="1800" dirty="0">
                <a:solidFill>
                  <a:srgbClr val="FF0000"/>
                </a:solidFill>
              </a:rPr>
              <a:t>Success from 2</a:t>
            </a:r>
            <a:r>
              <a:rPr lang="en-US" sz="1800" baseline="30000" dirty="0">
                <a:solidFill>
                  <a:srgbClr val="FF0000"/>
                </a:solidFill>
              </a:rPr>
              <a:t>nd</a:t>
            </a:r>
            <a:r>
              <a:rPr lang="en-US" sz="1800" dirty="0">
                <a:solidFill>
                  <a:srgbClr val="FF0000"/>
                </a:solidFill>
              </a:rPr>
              <a:t> try</a:t>
            </a:r>
            <a:r>
              <a:rPr lang="en-US" sz="1800" dirty="0"/>
              <a:t>.</a:t>
            </a:r>
          </a:p>
          <a:p>
            <a:endParaRPr lang="en-US" sz="1800" dirty="0"/>
          </a:p>
        </p:txBody>
      </p:sp>
      <p:pic>
        <p:nvPicPr>
          <p:cNvPr id="6" name="Picture 5">
            <a:extLst>
              <a:ext uri="{FF2B5EF4-FFF2-40B4-BE49-F238E27FC236}">
                <a16:creationId xmlns:a16="http://schemas.microsoft.com/office/drawing/2014/main" id="{209E8E54-EB82-4617-930F-F35569AB34AB}"/>
              </a:ext>
            </a:extLst>
          </p:cNvPr>
          <p:cNvPicPr>
            <a:picLocks noChangeAspect="1"/>
          </p:cNvPicPr>
          <p:nvPr/>
        </p:nvPicPr>
        <p:blipFill>
          <a:blip r:embed="rId3"/>
          <a:stretch>
            <a:fillRect/>
          </a:stretch>
        </p:blipFill>
        <p:spPr>
          <a:xfrm>
            <a:off x="91918" y="886034"/>
            <a:ext cx="1033833" cy="910293"/>
          </a:xfrm>
          <a:prstGeom prst="rect">
            <a:avLst/>
          </a:prstGeom>
        </p:spPr>
      </p:pic>
      <p:sp>
        <p:nvSpPr>
          <p:cNvPr id="7" name="TextBox 6">
            <a:extLst>
              <a:ext uri="{FF2B5EF4-FFF2-40B4-BE49-F238E27FC236}">
                <a16:creationId xmlns:a16="http://schemas.microsoft.com/office/drawing/2014/main" id="{E7A9D2AD-AC66-46F2-B613-8D09F725F029}"/>
              </a:ext>
            </a:extLst>
          </p:cNvPr>
          <p:cNvSpPr txBox="1"/>
          <p:nvPr/>
        </p:nvSpPr>
        <p:spPr>
          <a:xfrm>
            <a:off x="251520" y="3951964"/>
            <a:ext cx="498855" cy="400110"/>
          </a:xfrm>
          <a:prstGeom prst="rect">
            <a:avLst/>
          </a:prstGeom>
          <a:noFill/>
        </p:spPr>
        <p:txBody>
          <a:bodyPr wrap="none" rtlCol="0">
            <a:spAutoFit/>
          </a:bodyPr>
          <a:lstStyle/>
          <a:p>
            <a:r>
              <a:rPr lang="en-US" sz="2000" dirty="0"/>
              <a:t>2K</a:t>
            </a:r>
          </a:p>
        </p:txBody>
      </p:sp>
      <p:sp>
        <p:nvSpPr>
          <p:cNvPr id="8" name="TextBox 7">
            <a:extLst>
              <a:ext uri="{FF2B5EF4-FFF2-40B4-BE49-F238E27FC236}">
                <a16:creationId xmlns:a16="http://schemas.microsoft.com/office/drawing/2014/main" id="{6ACD4EC7-57FE-4ABF-990E-6521585A862C}"/>
              </a:ext>
            </a:extLst>
          </p:cNvPr>
          <p:cNvSpPr txBox="1"/>
          <p:nvPr/>
        </p:nvSpPr>
        <p:spPr>
          <a:xfrm>
            <a:off x="752467" y="3951964"/>
            <a:ext cx="498855" cy="400110"/>
          </a:xfrm>
          <a:prstGeom prst="rect">
            <a:avLst/>
          </a:prstGeom>
          <a:noFill/>
        </p:spPr>
        <p:txBody>
          <a:bodyPr wrap="none" rtlCol="0">
            <a:spAutoFit/>
          </a:bodyPr>
          <a:lstStyle/>
          <a:p>
            <a:r>
              <a:rPr lang="en-US" sz="2000" dirty="0"/>
              <a:t>4K</a:t>
            </a:r>
          </a:p>
        </p:txBody>
      </p:sp>
      <p:sp>
        <p:nvSpPr>
          <p:cNvPr id="9" name="TextBox 8">
            <a:extLst>
              <a:ext uri="{FF2B5EF4-FFF2-40B4-BE49-F238E27FC236}">
                <a16:creationId xmlns:a16="http://schemas.microsoft.com/office/drawing/2014/main" id="{EABB7077-7300-4CF4-A78F-1E6CC924AB5B}"/>
              </a:ext>
            </a:extLst>
          </p:cNvPr>
          <p:cNvSpPr txBox="1"/>
          <p:nvPr/>
        </p:nvSpPr>
        <p:spPr>
          <a:xfrm>
            <a:off x="6732240" y="1494613"/>
            <a:ext cx="784189" cy="400110"/>
          </a:xfrm>
          <a:prstGeom prst="rect">
            <a:avLst/>
          </a:prstGeom>
          <a:noFill/>
        </p:spPr>
        <p:txBody>
          <a:bodyPr wrap="none" rtlCol="0">
            <a:spAutoFit/>
          </a:bodyPr>
          <a:lstStyle/>
          <a:p>
            <a:r>
              <a:rPr lang="en-US" sz="2000" dirty="0"/>
              <a:t>275K</a:t>
            </a:r>
          </a:p>
        </p:txBody>
      </p:sp>
      <p:sp>
        <p:nvSpPr>
          <p:cNvPr id="10" name="TextBox 9">
            <a:extLst>
              <a:ext uri="{FF2B5EF4-FFF2-40B4-BE49-F238E27FC236}">
                <a16:creationId xmlns:a16="http://schemas.microsoft.com/office/drawing/2014/main" id="{4EBEF5E4-59C7-4884-8AC7-744F585B4360}"/>
              </a:ext>
            </a:extLst>
          </p:cNvPr>
          <p:cNvSpPr txBox="1"/>
          <p:nvPr/>
        </p:nvSpPr>
        <p:spPr>
          <a:xfrm>
            <a:off x="7668344" y="1087265"/>
            <a:ext cx="784189" cy="400110"/>
          </a:xfrm>
          <a:prstGeom prst="rect">
            <a:avLst/>
          </a:prstGeom>
          <a:noFill/>
        </p:spPr>
        <p:txBody>
          <a:bodyPr wrap="none" rtlCol="0">
            <a:spAutoFit/>
          </a:bodyPr>
          <a:lstStyle/>
          <a:p>
            <a:r>
              <a:rPr lang="en-US" sz="2000" dirty="0"/>
              <a:t>293K</a:t>
            </a:r>
          </a:p>
        </p:txBody>
      </p:sp>
      <p:cxnSp>
        <p:nvCxnSpPr>
          <p:cNvPr id="12" name="Straight Arrow Connector 11">
            <a:extLst>
              <a:ext uri="{FF2B5EF4-FFF2-40B4-BE49-F238E27FC236}">
                <a16:creationId xmlns:a16="http://schemas.microsoft.com/office/drawing/2014/main" id="{95CABED1-17EE-4924-9417-B0DE60C77481}"/>
              </a:ext>
            </a:extLst>
          </p:cNvPr>
          <p:cNvCxnSpPr/>
          <p:nvPr/>
        </p:nvCxnSpPr>
        <p:spPr bwMode="auto">
          <a:xfrm flipV="1">
            <a:off x="7124335" y="1383811"/>
            <a:ext cx="0" cy="19292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1ED88244-2B6A-419F-9914-574DB044902D}"/>
              </a:ext>
            </a:extLst>
          </p:cNvPr>
          <p:cNvCxnSpPr/>
          <p:nvPr/>
        </p:nvCxnSpPr>
        <p:spPr bwMode="auto">
          <a:xfrm>
            <a:off x="1125751" y="4308983"/>
            <a:ext cx="125571" cy="21451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884207AB-3102-4BED-8948-C2EA6BDA36EA}"/>
              </a:ext>
            </a:extLst>
          </p:cNvPr>
          <p:cNvCxnSpPr>
            <a:cxnSpLocks/>
          </p:cNvCxnSpPr>
          <p:nvPr/>
        </p:nvCxnSpPr>
        <p:spPr bwMode="auto">
          <a:xfrm>
            <a:off x="491626" y="4308983"/>
            <a:ext cx="125571" cy="24681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7" name="TextBox 16">
            <a:extLst>
              <a:ext uri="{FF2B5EF4-FFF2-40B4-BE49-F238E27FC236}">
                <a16:creationId xmlns:a16="http://schemas.microsoft.com/office/drawing/2014/main" id="{5F5AA000-FB7D-454B-B9FA-682BE6856E50}"/>
              </a:ext>
            </a:extLst>
          </p:cNvPr>
          <p:cNvSpPr txBox="1"/>
          <p:nvPr/>
        </p:nvSpPr>
        <p:spPr>
          <a:xfrm>
            <a:off x="6415431" y="1810309"/>
            <a:ext cx="1677062" cy="523220"/>
          </a:xfrm>
          <a:prstGeom prst="rect">
            <a:avLst/>
          </a:prstGeom>
          <a:noFill/>
        </p:spPr>
        <p:txBody>
          <a:bodyPr wrap="none" rtlCol="0">
            <a:spAutoFit/>
          </a:bodyPr>
          <a:lstStyle/>
          <a:p>
            <a:r>
              <a:rPr lang="en-US" sz="1400" dirty="0"/>
              <a:t>Insulation vacuum </a:t>
            </a:r>
          </a:p>
          <a:p>
            <a:r>
              <a:rPr lang="en-US" sz="1400" dirty="0"/>
              <a:t>Was vented</a:t>
            </a:r>
          </a:p>
        </p:txBody>
      </p:sp>
      <p:graphicFrame>
        <p:nvGraphicFramePr>
          <p:cNvPr id="18" name="Table 17">
            <a:extLst>
              <a:ext uri="{FF2B5EF4-FFF2-40B4-BE49-F238E27FC236}">
                <a16:creationId xmlns:a16="http://schemas.microsoft.com/office/drawing/2014/main" id="{69EF07A1-0268-4108-9D63-4600DB9C31F1}"/>
              </a:ext>
            </a:extLst>
          </p:cNvPr>
          <p:cNvGraphicFramePr>
            <a:graphicFrameLocks noGrp="1"/>
          </p:cNvGraphicFramePr>
          <p:nvPr>
            <p:extLst>
              <p:ext uri="{D42A27DB-BD31-4B8C-83A1-F6EECF244321}">
                <p14:modId xmlns:p14="http://schemas.microsoft.com/office/powerpoint/2010/main" val="3750106896"/>
              </p:ext>
            </p:extLst>
          </p:nvPr>
        </p:nvGraphicFramePr>
        <p:xfrm>
          <a:off x="323528" y="5221845"/>
          <a:ext cx="5472609" cy="1341120"/>
        </p:xfrm>
        <a:graphic>
          <a:graphicData uri="http://schemas.openxmlformats.org/drawingml/2006/table">
            <a:tbl>
              <a:tblPr>
                <a:tableStyleId>{9D7B26C5-4107-4FEC-AEDC-1716B250A1EF}</a:tableStyleId>
              </a:tblPr>
              <a:tblGrid>
                <a:gridCol w="1167489">
                  <a:extLst>
                    <a:ext uri="{9D8B030D-6E8A-4147-A177-3AD203B41FA5}">
                      <a16:colId xmlns:a16="http://schemas.microsoft.com/office/drawing/2014/main" val="2513826751"/>
                    </a:ext>
                  </a:extLst>
                </a:gridCol>
                <a:gridCol w="1021554">
                  <a:extLst>
                    <a:ext uri="{9D8B030D-6E8A-4147-A177-3AD203B41FA5}">
                      <a16:colId xmlns:a16="http://schemas.microsoft.com/office/drawing/2014/main" val="484109191"/>
                    </a:ext>
                  </a:extLst>
                </a:gridCol>
                <a:gridCol w="1094522">
                  <a:extLst>
                    <a:ext uri="{9D8B030D-6E8A-4147-A177-3AD203B41FA5}">
                      <a16:colId xmlns:a16="http://schemas.microsoft.com/office/drawing/2014/main" val="1080855446"/>
                    </a:ext>
                  </a:extLst>
                </a:gridCol>
                <a:gridCol w="1094522">
                  <a:extLst>
                    <a:ext uri="{9D8B030D-6E8A-4147-A177-3AD203B41FA5}">
                      <a16:colId xmlns:a16="http://schemas.microsoft.com/office/drawing/2014/main" val="208166486"/>
                    </a:ext>
                  </a:extLst>
                </a:gridCol>
                <a:gridCol w="1094522">
                  <a:extLst>
                    <a:ext uri="{9D8B030D-6E8A-4147-A177-3AD203B41FA5}">
                      <a16:colId xmlns:a16="http://schemas.microsoft.com/office/drawing/2014/main" val="963918725"/>
                    </a:ext>
                  </a:extLst>
                </a:gridCol>
              </a:tblGrid>
              <a:tr h="235253">
                <a:tc>
                  <a:txBody>
                    <a:bodyPr/>
                    <a:lstStyle/>
                    <a:p>
                      <a:endParaRPr lang="en-US" sz="1400"/>
                    </a:p>
                  </a:txBody>
                  <a:tcPr anchor="ctr"/>
                </a:tc>
                <a:tc>
                  <a:txBody>
                    <a:bodyPr/>
                    <a:lstStyle/>
                    <a:p>
                      <a:r>
                        <a:rPr lang="en-US" sz="1400"/>
                        <a:t>2K</a:t>
                      </a:r>
                    </a:p>
                  </a:txBody>
                  <a:tcPr anchor="ctr"/>
                </a:tc>
                <a:tc>
                  <a:txBody>
                    <a:bodyPr/>
                    <a:lstStyle/>
                    <a:p>
                      <a:r>
                        <a:rPr lang="en-US" sz="1400"/>
                        <a:t>4K</a:t>
                      </a:r>
                    </a:p>
                  </a:txBody>
                  <a:tcPr anchor="ctr"/>
                </a:tc>
                <a:tc>
                  <a:txBody>
                    <a:bodyPr/>
                    <a:lstStyle/>
                    <a:p>
                      <a:r>
                        <a:rPr lang="en-US" sz="1400"/>
                        <a:t>274K*</a:t>
                      </a:r>
                    </a:p>
                  </a:txBody>
                  <a:tcPr anchor="ctr"/>
                </a:tc>
                <a:tc>
                  <a:txBody>
                    <a:bodyPr/>
                    <a:lstStyle/>
                    <a:p>
                      <a:r>
                        <a:rPr lang="en-US" sz="1400" dirty="0"/>
                        <a:t>285K**</a:t>
                      </a:r>
                    </a:p>
                  </a:txBody>
                  <a:tcPr anchor="ctr"/>
                </a:tc>
                <a:extLst>
                  <a:ext uri="{0D108BD9-81ED-4DB2-BD59-A6C34878D82A}">
                    <a16:rowId xmlns:a16="http://schemas.microsoft.com/office/drawing/2014/main" val="900848448"/>
                  </a:ext>
                </a:extLst>
              </a:tr>
              <a:tr h="399930">
                <a:tc>
                  <a:txBody>
                    <a:bodyPr/>
                    <a:lstStyle/>
                    <a:p>
                      <a:r>
                        <a:rPr lang="en-US" sz="1400"/>
                        <a:t>Cav1 [MHz]</a:t>
                      </a:r>
                    </a:p>
                  </a:txBody>
                  <a:tcPr anchor="ctr"/>
                </a:tc>
                <a:tc>
                  <a:txBody>
                    <a:bodyPr/>
                    <a:lstStyle/>
                    <a:p>
                      <a:r>
                        <a:rPr lang="en-US" sz="1400" dirty="0"/>
                        <a:t>352,1357</a:t>
                      </a:r>
                    </a:p>
                  </a:txBody>
                  <a:tcPr anchor="ctr"/>
                </a:tc>
                <a:tc>
                  <a:txBody>
                    <a:bodyPr/>
                    <a:lstStyle/>
                    <a:p>
                      <a:r>
                        <a:rPr lang="en-US" sz="1400"/>
                        <a:t>352,1555</a:t>
                      </a:r>
                    </a:p>
                  </a:txBody>
                  <a:tcPr anchor="ctr"/>
                </a:tc>
                <a:tc>
                  <a:txBody>
                    <a:bodyPr/>
                    <a:lstStyle/>
                    <a:p>
                      <a:r>
                        <a:rPr lang="en-US" sz="1400" dirty="0"/>
                        <a:t>351,7176</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352.6272</a:t>
                      </a:r>
                    </a:p>
                    <a:p>
                      <a:endParaRPr lang="en-US" sz="1400" dirty="0"/>
                    </a:p>
                  </a:txBody>
                  <a:tcPr anchor="ctr"/>
                </a:tc>
                <a:extLst>
                  <a:ext uri="{0D108BD9-81ED-4DB2-BD59-A6C34878D82A}">
                    <a16:rowId xmlns:a16="http://schemas.microsoft.com/office/drawing/2014/main" val="3600804025"/>
                  </a:ext>
                </a:extLst>
              </a:tr>
              <a:tr h="399930">
                <a:tc>
                  <a:txBody>
                    <a:bodyPr/>
                    <a:lstStyle/>
                    <a:p>
                      <a:r>
                        <a:rPr lang="en-US" sz="1400"/>
                        <a:t>Cav2 [MHz]</a:t>
                      </a:r>
                    </a:p>
                  </a:txBody>
                  <a:tcPr anchor="ctr"/>
                </a:tc>
                <a:tc>
                  <a:txBody>
                    <a:bodyPr/>
                    <a:lstStyle/>
                    <a:p>
                      <a:r>
                        <a:rPr lang="en-US" sz="1400" dirty="0"/>
                        <a:t>352,1425</a:t>
                      </a:r>
                    </a:p>
                  </a:txBody>
                  <a:tcPr anchor="ctr"/>
                </a:tc>
                <a:tc>
                  <a:txBody>
                    <a:bodyPr/>
                    <a:lstStyle/>
                    <a:p>
                      <a:r>
                        <a:rPr lang="en-US" sz="1400" dirty="0"/>
                        <a:t>352,1538</a:t>
                      </a:r>
                    </a:p>
                  </a:txBody>
                  <a:tcPr anchor="ctr"/>
                </a:tc>
                <a:tc>
                  <a:txBody>
                    <a:bodyPr/>
                    <a:lstStyle/>
                    <a:p>
                      <a:r>
                        <a:rPr lang="en-US" sz="1400" dirty="0"/>
                        <a:t>351,7231</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352.6282</a:t>
                      </a:r>
                    </a:p>
                    <a:p>
                      <a:endParaRPr lang="en-US" sz="1400" dirty="0"/>
                    </a:p>
                  </a:txBody>
                  <a:tcPr anchor="ctr"/>
                </a:tc>
                <a:extLst>
                  <a:ext uri="{0D108BD9-81ED-4DB2-BD59-A6C34878D82A}">
                    <a16:rowId xmlns:a16="http://schemas.microsoft.com/office/drawing/2014/main" val="2492133699"/>
                  </a:ext>
                </a:extLst>
              </a:tr>
            </a:tbl>
          </a:graphicData>
        </a:graphic>
      </p:graphicFrame>
      <p:sp>
        <p:nvSpPr>
          <p:cNvPr id="19" name="Rectangle 1">
            <a:extLst>
              <a:ext uri="{FF2B5EF4-FFF2-40B4-BE49-F238E27FC236}">
                <a16:creationId xmlns:a16="http://schemas.microsoft.com/office/drawing/2014/main" id="{5BE38F91-9A4D-496B-BDB5-703B01A9F0FE}"/>
              </a:ext>
            </a:extLst>
          </p:cNvPr>
          <p:cNvSpPr>
            <a:spLocks noChangeArrowheads="1"/>
          </p:cNvSpPr>
          <p:nvPr/>
        </p:nvSpPr>
        <p:spPr bwMode="auto">
          <a:xfrm>
            <a:off x="250825" y="30956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TextBox 19">
            <a:extLst>
              <a:ext uri="{FF2B5EF4-FFF2-40B4-BE49-F238E27FC236}">
                <a16:creationId xmlns:a16="http://schemas.microsoft.com/office/drawing/2014/main" id="{043843B4-2FE3-4915-BBDD-D27A40BF449D}"/>
              </a:ext>
            </a:extLst>
          </p:cNvPr>
          <p:cNvSpPr txBox="1"/>
          <p:nvPr/>
        </p:nvSpPr>
        <p:spPr>
          <a:xfrm>
            <a:off x="250825" y="6550223"/>
            <a:ext cx="3140603" cy="307777"/>
          </a:xfrm>
          <a:prstGeom prst="rect">
            <a:avLst/>
          </a:prstGeom>
          <a:noFill/>
        </p:spPr>
        <p:txBody>
          <a:bodyPr wrap="none" rtlCol="0">
            <a:spAutoFit/>
          </a:bodyPr>
          <a:lstStyle/>
          <a:p>
            <a:r>
              <a:rPr lang="en-US" sz="1400" dirty="0"/>
              <a:t>* Before venting of insulation vacuum</a:t>
            </a:r>
          </a:p>
        </p:txBody>
      </p:sp>
      <p:sp>
        <p:nvSpPr>
          <p:cNvPr id="21" name="TextBox 20">
            <a:extLst>
              <a:ext uri="{FF2B5EF4-FFF2-40B4-BE49-F238E27FC236}">
                <a16:creationId xmlns:a16="http://schemas.microsoft.com/office/drawing/2014/main" id="{79764D39-0800-4340-B601-DE6157E6DEFF}"/>
              </a:ext>
            </a:extLst>
          </p:cNvPr>
          <p:cNvSpPr txBox="1"/>
          <p:nvPr/>
        </p:nvSpPr>
        <p:spPr>
          <a:xfrm>
            <a:off x="3464131" y="6556594"/>
            <a:ext cx="3052182" cy="307777"/>
          </a:xfrm>
          <a:prstGeom prst="rect">
            <a:avLst/>
          </a:prstGeom>
          <a:noFill/>
        </p:spPr>
        <p:txBody>
          <a:bodyPr wrap="none" rtlCol="0">
            <a:spAutoFit/>
          </a:bodyPr>
          <a:lstStyle/>
          <a:p>
            <a:r>
              <a:rPr lang="en-US" sz="1400" dirty="0"/>
              <a:t>** After venting of insulation vacuum</a:t>
            </a:r>
          </a:p>
        </p:txBody>
      </p:sp>
    </p:spTree>
    <p:extLst>
      <p:ext uri="{BB962C8B-B14F-4D97-AF65-F5344CB8AC3E}">
        <p14:creationId xmlns:p14="http://schemas.microsoft.com/office/powerpoint/2010/main" val="1523115137"/>
      </p:ext>
    </p:extLst>
  </p:cSld>
  <p:clrMapOvr>
    <a:masterClrMapping/>
  </p:clrMapOvr>
</p:sld>
</file>

<file path=ppt/theme/theme1.xml><?xml version="1.0" encoding="utf-8"?>
<a:theme xmlns:a="http://schemas.openxmlformats.org/drawingml/2006/main" name="FREIA Presentation">
  <a:themeElements>
    <a:clrScheme name="">
      <a:dk1>
        <a:srgbClr val="000000"/>
      </a:dk1>
      <a:lt1>
        <a:srgbClr val="FFFFFF"/>
      </a:lt1>
      <a:dk2>
        <a:srgbClr val="666666"/>
      </a:dk2>
      <a:lt2>
        <a:srgbClr val="B3B3B3"/>
      </a:lt2>
      <a:accent1>
        <a:srgbClr val="C7D6EA"/>
      </a:accent1>
      <a:accent2>
        <a:srgbClr val="F9E7C9"/>
      </a:accent2>
      <a:accent3>
        <a:srgbClr val="FFFFFF"/>
      </a:accent3>
      <a:accent4>
        <a:srgbClr val="000000"/>
      </a:accent4>
      <a:accent5>
        <a:srgbClr val="E0E8F3"/>
      </a:accent5>
      <a:accent6>
        <a:srgbClr val="E2D1B6"/>
      </a:accent6>
      <a:hlink>
        <a:srgbClr val="B9D3C6"/>
      </a:hlink>
      <a:folHlink>
        <a:srgbClr val="990000"/>
      </a:folHlink>
    </a:clrScheme>
    <a:fontScheme name="Tom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Tom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om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om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om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om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om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om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om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om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om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om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om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EE6B9B95-86CE-42A4-9044-602A11D54756}" vid="{2526F895-7F7C-4B6D-8E49-25D9BCAD7E3E}"/>
    </a:ext>
  </a:ext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FREIA presentation</Template>
  <TotalTime>39787</TotalTime>
  <Words>852</Words>
  <Application>Microsoft Office PowerPoint</Application>
  <PresentationFormat>On-screen Show (4:3)</PresentationFormat>
  <Paragraphs>138</Paragraphs>
  <Slides>16</Slides>
  <Notes>2</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2" baseType="lpstr">
      <vt:lpstr>ＭＳ Ｐゴシック</vt:lpstr>
      <vt:lpstr>Arial</vt:lpstr>
      <vt:lpstr>Arial Unicode MS</vt:lpstr>
      <vt:lpstr>Calibri</vt:lpstr>
      <vt:lpstr>FREIA Presentation</vt:lpstr>
      <vt:lpstr>Packager Shell Object</vt:lpstr>
      <vt:lpstr>ESS weekly meeting (2023 W21)</vt:lpstr>
      <vt:lpstr>Global planning</vt:lpstr>
      <vt:lpstr>Local planning</vt:lpstr>
      <vt:lpstr>CM13: Summary of heat load measurements </vt:lpstr>
      <vt:lpstr>Task from Nuno No.1</vt:lpstr>
      <vt:lpstr>Task from Nuno No.2</vt:lpstr>
      <vt:lpstr>Task from Nuno No.2</vt:lpstr>
      <vt:lpstr>Task from Nuno No.2</vt:lpstr>
      <vt:lpstr>Warm up</vt:lpstr>
      <vt:lpstr>He signal during warm up</vt:lpstr>
      <vt:lpstr>Preparing CM13 for shipment to ESS</vt:lpstr>
      <vt:lpstr>CM13: Non-conformity </vt:lpstr>
      <vt:lpstr>CM13: Non-conformity </vt:lpstr>
      <vt:lpstr>SRF2023 Contribution</vt:lpstr>
      <vt:lpstr>Suggestion for FREIA’s talk from Akira</vt:lpstr>
      <vt:lpstr>Extra slide </vt:lpstr>
    </vt:vector>
  </TitlesOfParts>
  <Company>Uppsala Uni</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Akira Miyazaki</dc:creator>
  <cp:lastModifiedBy>Iaroslava Profatilova</cp:lastModifiedBy>
  <cp:revision>1964</cp:revision>
  <cp:lastPrinted>2008-11-17T14:20:44Z</cp:lastPrinted>
  <dcterms:created xsi:type="dcterms:W3CDTF">2021-04-24T06:02:39Z</dcterms:created>
  <dcterms:modified xsi:type="dcterms:W3CDTF">2023-05-26T10:01:41Z</dcterms:modified>
</cp:coreProperties>
</file>