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57" r:id="rId4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63EB09-A520-4301-AA61-78CF20870655}" type="datetimeFigureOut">
              <a:rPr lang="fr-FR" smtClean="0"/>
              <a:t>29/01/2024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7A0EA-DA36-471B-AA21-D249AF8E899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083971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63EB09-A520-4301-AA61-78CF20870655}" type="datetimeFigureOut">
              <a:rPr lang="fr-FR" smtClean="0"/>
              <a:t>29/01/2024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7A0EA-DA36-471B-AA21-D249AF8E899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736835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63EB09-A520-4301-AA61-78CF20870655}" type="datetimeFigureOut">
              <a:rPr lang="fr-FR" smtClean="0"/>
              <a:t>29/01/2024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7A0EA-DA36-471B-AA21-D249AF8E899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252954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63EB09-A520-4301-AA61-78CF20870655}" type="datetimeFigureOut">
              <a:rPr lang="fr-FR" smtClean="0"/>
              <a:t>29/01/2024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7A0EA-DA36-471B-AA21-D249AF8E899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035864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63EB09-A520-4301-AA61-78CF20870655}" type="datetimeFigureOut">
              <a:rPr lang="fr-FR" smtClean="0"/>
              <a:t>29/01/2024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7A0EA-DA36-471B-AA21-D249AF8E899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62449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63EB09-A520-4301-AA61-78CF20870655}" type="datetimeFigureOut">
              <a:rPr lang="fr-FR" smtClean="0"/>
              <a:t>29/01/2024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7A0EA-DA36-471B-AA21-D249AF8E899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279684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63EB09-A520-4301-AA61-78CF20870655}" type="datetimeFigureOut">
              <a:rPr lang="fr-FR" smtClean="0"/>
              <a:t>29/01/2024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7A0EA-DA36-471B-AA21-D249AF8E899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408462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63EB09-A520-4301-AA61-78CF20870655}" type="datetimeFigureOut">
              <a:rPr lang="fr-FR" smtClean="0"/>
              <a:t>29/01/2024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7A0EA-DA36-471B-AA21-D249AF8E899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103047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63EB09-A520-4301-AA61-78CF20870655}" type="datetimeFigureOut">
              <a:rPr lang="fr-FR" smtClean="0"/>
              <a:t>29/01/2024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7A0EA-DA36-471B-AA21-D249AF8E899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407936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63EB09-A520-4301-AA61-78CF20870655}" type="datetimeFigureOut">
              <a:rPr lang="fr-FR" smtClean="0"/>
              <a:t>29/01/2024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7A0EA-DA36-471B-AA21-D249AF8E899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937603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63EB09-A520-4301-AA61-78CF20870655}" type="datetimeFigureOut">
              <a:rPr lang="fr-FR" smtClean="0"/>
              <a:t>29/01/2024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7A0EA-DA36-471B-AA21-D249AF8E899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255277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63EB09-A520-4301-AA61-78CF20870655}" type="datetimeFigureOut">
              <a:rPr lang="fr-FR" smtClean="0"/>
              <a:t>29/01/2024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97A0EA-DA36-471B-AA21-D249AF8E899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758665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Tuner testing CM14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1825624"/>
            <a:ext cx="10876878" cy="4811843"/>
          </a:xfrm>
        </p:spPr>
        <p:txBody>
          <a:bodyPr>
            <a:normAutofit/>
          </a:bodyPr>
          <a:lstStyle/>
          <a:p>
            <a:r>
              <a:rPr lang="en-US" dirty="0" smtClean="0"/>
              <a:t>Test overview</a:t>
            </a:r>
          </a:p>
          <a:p>
            <a:pPr lvl="1"/>
            <a:r>
              <a:rPr lang="en-US" dirty="0" smtClean="0"/>
              <a:t>Cryomodule qualification as usual</a:t>
            </a:r>
          </a:p>
          <a:p>
            <a:pPr lvl="2"/>
            <a:r>
              <a:rPr lang="en-US" dirty="0" smtClean="0"/>
              <a:t>Include normal tuner qualification, go to 352.210, then back</a:t>
            </a:r>
          </a:p>
          <a:p>
            <a:pPr lvl="1"/>
            <a:r>
              <a:rPr lang="en-US" dirty="0" smtClean="0"/>
              <a:t>Disengage system qualification </a:t>
            </a:r>
            <a:r>
              <a:rPr lang="en-US" b="1" dirty="0" smtClean="0">
                <a:solidFill>
                  <a:schemeClr val="accent2"/>
                </a:solidFill>
              </a:rPr>
              <a:t>(surprise </a:t>
            </a:r>
            <a:r>
              <a:rPr lang="en-US" b="1" dirty="0" smtClean="0">
                <a:solidFill>
                  <a:schemeClr val="accent2"/>
                </a:solidFill>
                <a:sym typeface="Wingdings" panose="05000000000000000000" pitchFamily="2" charset="2"/>
              </a:rPr>
              <a:t>)</a:t>
            </a:r>
            <a:endParaRPr lang="en-US" b="1" dirty="0" smtClean="0">
              <a:solidFill>
                <a:schemeClr val="accent2"/>
              </a:solidFill>
            </a:endParaRPr>
          </a:p>
          <a:p>
            <a:pPr lvl="2"/>
            <a:r>
              <a:rPr lang="en-US" dirty="0" smtClean="0"/>
              <a:t>Require 3h for heating, and 40h for cool down</a:t>
            </a:r>
          </a:p>
          <a:p>
            <a:pPr marL="1371600" lvl="3" indent="0">
              <a:buNone/>
            </a:pPr>
            <a:r>
              <a:rPr lang="en-US" dirty="0" smtClean="0">
                <a:sym typeface="Wingdings" panose="05000000000000000000" pitchFamily="2" charset="2"/>
              </a:rPr>
              <a:t> </a:t>
            </a:r>
            <a:r>
              <a:rPr lang="en-US" dirty="0" smtClean="0"/>
              <a:t>see Akira report 30th September 2019</a:t>
            </a:r>
          </a:p>
          <a:p>
            <a:pPr lvl="1"/>
            <a:r>
              <a:rPr lang="en-US" dirty="0" smtClean="0"/>
              <a:t>EOL motor test</a:t>
            </a:r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22388" y="3853526"/>
            <a:ext cx="5392690" cy="2918877"/>
          </a:xfrm>
          <a:prstGeom prst="rect">
            <a:avLst/>
          </a:prstGeom>
        </p:spPr>
      </p:pic>
      <p:cxnSp>
        <p:nvCxnSpPr>
          <p:cNvPr id="6" name="Connecteur droit avec flèche 5"/>
          <p:cNvCxnSpPr/>
          <p:nvPr/>
        </p:nvCxnSpPr>
        <p:spPr>
          <a:xfrm>
            <a:off x="4933575" y="4048665"/>
            <a:ext cx="1343064" cy="36576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191907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EOL motor test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1825624"/>
            <a:ext cx="10876878" cy="4811843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Require both motors to run at same time</a:t>
            </a:r>
          </a:p>
          <a:p>
            <a:r>
              <a:rPr lang="en-US" dirty="0" smtClean="0"/>
              <a:t>First Go to “EOL test - max position” [5888 ? </a:t>
            </a:r>
            <a:r>
              <a:rPr lang="en-US" dirty="0" err="1" smtClean="0"/>
              <a:t>tbd</a:t>
            </a:r>
            <a:r>
              <a:rPr lang="en-US" dirty="0" smtClean="0"/>
              <a:t>]</a:t>
            </a:r>
          </a:p>
          <a:p>
            <a:r>
              <a:rPr lang="en-US" dirty="0" smtClean="0"/>
              <a:t>Go for one cycle : </a:t>
            </a:r>
          </a:p>
          <a:p>
            <a:pPr lvl="1"/>
            <a:r>
              <a:rPr lang="en-US" dirty="0" smtClean="0"/>
              <a:t>Backward N revolutions </a:t>
            </a:r>
            <a:r>
              <a:rPr lang="en-US" dirty="0" smtClean="0">
                <a:sym typeface="Wingdings" panose="05000000000000000000" pitchFamily="2" charset="2"/>
              </a:rPr>
              <a:t>if N = 4096 (max motion from 5888 revolution position), 45 minutes </a:t>
            </a:r>
            <a:endParaRPr lang="en-US" dirty="0" smtClean="0"/>
          </a:p>
          <a:p>
            <a:pPr lvl="1"/>
            <a:r>
              <a:rPr lang="en-US" dirty="0" smtClean="0"/>
              <a:t>Then forward N revolutions </a:t>
            </a:r>
            <a:r>
              <a:rPr lang="en-US" dirty="0" smtClean="0">
                <a:sym typeface="Wingdings" panose="05000000000000000000" pitchFamily="2" charset="2"/>
              </a:rPr>
              <a:t> same as above</a:t>
            </a:r>
            <a:endParaRPr lang="en-US" dirty="0" smtClean="0"/>
          </a:p>
          <a:p>
            <a:pPr lvl="1"/>
            <a:r>
              <a:rPr lang="en-US" dirty="0" smtClean="0"/>
              <a:t>Then hold for xx minutes to not let the motor reach 200 K (arbitrary) </a:t>
            </a:r>
            <a:r>
              <a:rPr lang="en-US" dirty="0" smtClean="0">
                <a:sym typeface="Wingdings" panose="05000000000000000000" pitchFamily="2" charset="2"/>
              </a:rPr>
              <a:t> Typically 2 hours</a:t>
            </a:r>
            <a:endParaRPr lang="en-US" dirty="0" smtClean="0"/>
          </a:p>
          <a:p>
            <a:r>
              <a:rPr lang="en-US" dirty="0" smtClean="0"/>
              <a:t>Record cavity frequency at least on max and min position for each cycle</a:t>
            </a:r>
          </a:p>
          <a:p>
            <a:r>
              <a:rPr lang="en-US" dirty="0" smtClean="0"/>
              <a:t>Use normal motor parameters (0.6 A motor current &amp; 1.5 revolutions / second)</a:t>
            </a:r>
          </a:p>
          <a:p>
            <a:r>
              <a:rPr lang="en-US" dirty="0" smtClean="0"/>
              <a:t>Motor is expected to fail after 200k revolutions, +/- 200k revolutions</a:t>
            </a:r>
          </a:p>
          <a:p>
            <a:pPr lvl="1"/>
            <a:r>
              <a:rPr lang="en-US" dirty="0" smtClean="0"/>
              <a:t>I recommend to stop the test if significant lost of steps is observed (</a:t>
            </a:r>
            <a:r>
              <a:rPr lang="en-US" dirty="0" err="1" smtClean="0"/>
              <a:t>df</a:t>
            </a:r>
            <a:r>
              <a:rPr lang="en-US" dirty="0" smtClean="0"/>
              <a:t> &gt; 10 % is significant)</a:t>
            </a:r>
          </a:p>
          <a:p>
            <a:pPr lvl="1"/>
            <a:r>
              <a:rPr lang="en-US" dirty="0" smtClean="0"/>
              <a:t>Then try to go back home by motor action if possible, otherwise use disengage system to relax cavity</a:t>
            </a:r>
            <a:endParaRPr lang="en-US" dirty="0"/>
          </a:p>
        </p:txBody>
      </p:sp>
      <p:grpSp>
        <p:nvGrpSpPr>
          <p:cNvPr id="6" name="Groupe 5"/>
          <p:cNvGrpSpPr/>
          <p:nvPr/>
        </p:nvGrpSpPr>
        <p:grpSpPr>
          <a:xfrm>
            <a:off x="8024649" y="365125"/>
            <a:ext cx="3875802" cy="2253753"/>
            <a:chOff x="7513327" y="365125"/>
            <a:chExt cx="4387124" cy="2551083"/>
          </a:xfrm>
        </p:grpSpPr>
        <p:pic>
          <p:nvPicPr>
            <p:cNvPr id="4" name="Image 3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7513327" y="365125"/>
              <a:ext cx="4387124" cy="2252432"/>
            </a:xfrm>
            <a:prstGeom prst="rect">
              <a:avLst/>
            </a:prstGeom>
          </p:spPr>
        </p:pic>
        <p:sp>
          <p:nvSpPr>
            <p:cNvPr id="5" name="Rectangle 4"/>
            <p:cNvSpPr/>
            <p:nvPr/>
          </p:nvSpPr>
          <p:spPr>
            <a:xfrm>
              <a:off x="7513327" y="2567827"/>
              <a:ext cx="4387124" cy="34838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 sz="1400" i="1" dirty="0" smtClean="0"/>
                <a:t>From EOL test at LN2 @IJCLab on April 2023</a:t>
              </a:r>
              <a:endParaRPr lang="en-US" sz="1400" i="1" dirty="0"/>
            </a:p>
          </p:txBody>
        </p:sp>
      </p:grpSp>
    </p:spTree>
    <p:extLst>
      <p:ext uri="{BB962C8B-B14F-4D97-AF65-F5344CB8AC3E}">
        <p14:creationId xmlns:p14="http://schemas.microsoft.com/office/powerpoint/2010/main" val="5479606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Cycle profile</a:t>
            </a:r>
            <a:endParaRPr lang="en-US" dirty="0"/>
          </a:p>
        </p:txBody>
      </p:sp>
      <p:sp>
        <p:nvSpPr>
          <p:cNvPr id="5" name="Espace réservé du contenu 2"/>
          <p:cNvSpPr txBox="1">
            <a:spLocks/>
          </p:cNvSpPr>
          <p:nvPr/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000" b="1" dirty="0" smtClean="0"/>
              <a:t>Parameters used at IJCLab on April 2023 EOL test at LN2</a:t>
            </a:r>
          </a:p>
          <a:p>
            <a:r>
              <a:rPr lang="en-US" sz="1600" dirty="0" smtClean="0"/>
              <a:t>Motor speed : 1.5 revolution/s</a:t>
            </a:r>
          </a:p>
          <a:p>
            <a:r>
              <a:rPr lang="en-US" sz="1600" dirty="0" smtClean="0"/>
              <a:t>Start point (highest position) : 5888 revolutions</a:t>
            </a:r>
          </a:p>
          <a:p>
            <a:r>
              <a:rPr lang="en-US" sz="1600" dirty="0" smtClean="0"/>
              <a:t>Lowest point (lowest position) : 1792 revolutions</a:t>
            </a:r>
          </a:p>
          <a:p>
            <a:r>
              <a:rPr lang="en-US" sz="1600" dirty="0" smtClean="0"/>
              <a:t>One cycles duration (without pause time): 1 hours 37 minutes</a:t>
            </a:r>
          </a:p>
          <a:p>
            <a:r>
              <a:rPr lang="en-US" sz="1600" dirty="0" smtClean="0"/>
              <a:t>Motor current (0.4 A, tbc)</a:t>
            </a:r>
          </a:p>
          <a:p>
            <a:r>
              <a:rPr lang="en-US" sz="1600" dirty="0" smtClean="0"/>
              <a:t>Cool down time : 2 hours, in order to not exceed 200K on the motor (conventional)</a:t>
            </a:r>
          </a:p>
          <a:p>
            <a:r>
              <a:rPr lang="en-US" sz="1600" dirty="0" smtClean="0"/>
              <a:t>Cool down is applied at max position for motor cool down efficiency</a:t>
            </a:r>
          </a:p>
          <a:p>
            <a:r>
              <a:rPr lang="en-US" sz="1600" dirty="0" smtClean="0"/>
              <a:t>Total time for one cycle : 3 hours 37 minutes</a:t>
            </a:r>
          </a:p>
          <a:p>
            <a:endParaRPr lang="en-US" sz="1600" dirty="0" smtClean="0"/>
          </a:p>
          <a:p>
            <a:r>
              <a:rPr lang="en-US" sz="1600" dirty="0" smtClean="0"/>
              <a:t>Total working time to achieve 100 full tuner swing : 15.01 days (24h working day)</a:t>
            </a:r>
          </a:p>
          <a:p>
            <a:pPr lvl="1"/>
            <a:r>
              <a:rPr lang="en-US" sz="1200" dirty="0" smtClean="0"/>
              <a:t>This assume one tuner swing is only 4096 revolutions, starting from 1792 revolutions</a:t>
            </a:r>
            <a:endParaRPr lang="en-US" sz="1200" dirty="0"/>
          </a:p>
        </p:txBody>
      </p:sp>
      <p:grpSp>
        <p:nvGrpSpPr>
          <p:cNvPr id="7" name="Groupe 6"/>
          <p:cNvGrpSpPr/>
          <p:nvPr/>
        </p:nvGrpSpPr>
        <p:grpSpPr>
          <a:xfrm>
            <a:off x="8024649" y="365125"/>
            <a:ext cx="3875802" cy="2253753"/>
            <a:chOff x="7513327" y="365125"/>
            <a:chExt cx="4387124" cy="2551083"/>
          </a:xfrm>
        </p:grpSpPr>
        <p:pic>
          <p:nvPicPr>
            <p:cNvPr id="8" name="Image 7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7513327" y="365125"/>
              <a:ext cx="4387124" cy="2252432"/>
            </a:xfrm>
            <a:prstGeom prst="rect">
              <a:avLst/>
            </a:prstGeom>
          </p:spPr>
        </p:pic>
        <p:sp>
          <p:nvSpPr>
            <p:cNvPr id="9" name="Rectangle 8"/>
            <p:cNvSpPr/>
            <p:nvPr/>
          </p:nvSpPr>
          <p:spPr>
            <a:xfrm>
              <a:off x="7513327" y="2567827"/>
              <a:ext cx="4387124" cy="34838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 sz="1400" i="1" dirty="0" smtClean="0"/>
                <a:t>From EOL test at LN2 @IJCLab on April 2023</a:t>
              </a:r>
              <a:endParaRPr lang="en-US" sz="1400" i="1" dirty="0"/>
            </a:p>
          </p:txBody>
        </p:sp>
      </p:grpSp>
    </p:spTree>
    <p:extLst>
      <p:ext uri="{BB962C8B-B14F-4D97-AF65-F5344CB8AC3E}">
        <p14:creationId xmlns:p14="http://schemas.microsoft.com/office/powerpoint/2010/main" val="2716169655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</TotalTime>
  <Words>352</Words>
  <Application>Microsoft Office PowerPoint</Application>
  <PresentationFormat>Grand écran</PresentationFormat>
  <Paragraphs>35</Paragraphs>
  <Slides>3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Wingdings</vt:lpstr>
      <vt:lpstr>Thème Office</vt:lpstr>
      <vt:lpstr>Tuner testing CM14</vt:lpstr>
      <vt:lpstr>EOL motor test</vt:lpstr>
      <vt:lpstr>Cycle profile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Cycle profile</dc:title>
  <dc:creator>Nicolas gandolfo</dc:creator>
  <cp:lastModifiedBy>Nicolas gandolfo</cp:lastModifiedBy>
  <cp:revision>29</cp:revision>
  <dcterms:created xsi:type="dcterms:W3CDTF">2023-11-23T13:28:28Z</dcterms:created>
  <dcterms:modified xsi:type="dcterms:W3CDTF">2024-01-29T18:13:10Z</dcterms:modified>
</cp:coreProperties>
</file>