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B09-A520-4301-AA61-78CF20870655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0EA-DA36-471B-AA21-D249AF8E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39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B09-A520-4301-AA61-78CF20870655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0EA-DA36-471B-AA21-D249AF8E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68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B09-A520-4301-AA61-78CF20870655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0EA-DA36-471B-AA21-D249AF8E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29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B09-A520-4301-AA61-78CF20870655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0EA-DA36-471B-AA21-D249AF8E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58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B09-A520-4301-AA61-78CF20870655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0EA-DA36-471B-AA21-D249AF8E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4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B09-A520-4301-AA61-78CF20870655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0EA-DA36-471B-AA21-D249AF8E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96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B09-A520-4301-AA61-78CF20870655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0EA-DA36-471B-AA21-D249AF8E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84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B09-A520-4301-AA61-78CF20870655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0EA-DA36-471B-AA21-D249AF8E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30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B09-A520-4301-AA61-78CF20870655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0EA-DA36-471B-AA21-D249AF8E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79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B09-A520-4301-AA61-78CF20870655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0EA-DA36-471B-AA21-D249AF8E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76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EB09-A520-4301-AA61-78CF20870655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A0EA-DA36-471B-AA21-D249AF8E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52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EB09-A520-4301-AA61-78CF20870655}" type="datetimeFigureOut">
              <a:rPr lang="fr-FR" smtClean="0"/>
              <a:t>29/01/2024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7A0EA-DA36-471B-AA21-D249AF8E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86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Tuner testing CM14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876878" cy="4811843"/>
          </a:xfrm>
        </p:spPr>
        <p:txBody>
          <a:bodyPr>
            <a:normAutofit/>
          </a:bodyPr>
          <a:lstStyle/>
          <a:p>
            <a:r>
              <a:rPr lang="en-US" dirty="0" smtClean="0"/>
              <a:t>Test overview</a:t>
            </a:r>
          </a:p>
          <a:p>
            <a:pPr lvl="1"/>
            <a:r>
              <a:rPr lang="en-US" dirty="0" smtClean="0"/>
              <a:t>Cryomodule qualification as usual</a:t>
            </a:r>
          </a:p>
          <a:p>
            <a:pPr lvl="2"/>
            <a:r>
              <a:rPr lang="en-US" dirty="0" smtClean="0"/>
              <a:t>Include normal tuner qualification, go to 352.210, then back</a:t>
            </a:r>
          </a:p>
          <a:p>
            <a:pPr lvl="1"/>
            <a:r>
              <a:rPr lang="en-US" dirty="0" smtClean="0"/>
              <a:t>Disengage system qualification </a:t>
            </a:r>
            <a:r>
              <a:rPr lang="en-US" b="1" dirty="0" smtClean="0">
                <a:solidFill>
                  <a:schemeClr val="accent2"/>
                </a:solidFill>
              </a:rPr>
              <a:t>(surprise </a:t>
            </a:r>
            <a:r>
              <a:rPr lang="en-US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)</a:t>
            </a:r>
            <a:endParaRPr lang="en-US" b="1" dirty="0" smtClean="0">
              <a:solidFill>
                <a:schemeClr val="accent2"/>
              </a:solidFill>
            </a:endParaRPr>
          </a:p>
          <a:p>
            <a:pPr lvl="2"/>
            <a:r>
              <a:rPr lang="en-US" dirty="0" smtClean="0"/>
              <a:t>Require 3h for heating, and 40h for cool down</a:t>
            </a:r>
          </a:p>
          <a:p>
            <a:pPr marL="1371600" lvl="3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see Akira report 30th September 2019</a:t>
            </a:r>
          </a:p>
          <a:p>
            <a:pPr lvl="1"/>
            <a:r>
              <a:rPr lang="en-US" dirty="0" smtClean="0"/>
              <a:t>EOL motor test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388" y="3853526"/>
            <a:ext cx="5392690" cy="2918877"/>
          </a:xfrm>
          <a:prstGeom prst="rect">
            <a:avLst/>
          </a:prstGeom>
        </p:spPr>
      </p:pic>
      <p:cxnSp>
        <p:nvCxnSpPr>
          <p:cNvPr id="6" name="Connecteur droit avec flèche 5"/>
          <p:cNvCxnSpPr/>
          <p:nvPr/>
        </p:nvCxnSpPr>
        <p:spPr>
          <a:xfrm>
            <a:off x="4933575" y="4048665"/>
            <a:ext cx="1343064" cy="36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19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EOL motor test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876878" cy="481184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Require both motors to run at same time</a:t>
            </a:r>
          </a:p>
          <a:p>
            <a:r>
              <a:rPr lang="en-US" dirty="0" smtClean="0"/>
              <a:t>First Go to “EOL test - max position” [5888 ? </a:t>
            </a:r>
            <a:r>
              <a:rPr lang="en-US" dirty="0" err="1" smtClean="0"/>
              <a:t>tbd</a:t>
            </a:r>
            <a:r>
              <a:rPr lang="en-US" dirty="0" smtClean="0"/>
              <a:t>]</a:t>
            </a:r>
          </a:p>
          <a:p>
            <a:r>
              <a:rPr lang="en-US" dirty="0" smtClean="0"/>
              <a:t>Go for one cycle : </a:t>
            </a:r>
          </a:p>
          <a:p>
            <a:pPr lvl="1"/>
            <a:r>
              <a:rPr lang="en-US" dirty="0" smtClean="0"/>
              <a:t>Backward N revolutions </a:t>
            </a:r>
            <a:r>
              <a:rPr lang="en-US" dirty="0" smtClean="0">
                <a:sym typeface="Wingdings" panose="05000000000000000000" pitchFamily="2" charset="2"/>
              </a:rPr>
              <a:t>if N = 4096 (max motion from 5888 revolution position), 45 minutes </a:t>
            </a:r>
            <a:endParaRPr lang="en-US" dirty="0" smtClean="0"/>
          </a:p>
          <a:p>
            <a:pPr lvl="1"/>
            <a:r>
              <a:rPr lang="en-US" dirty="0" smtClean="0"/>
              <a:t>Then forward N revolutions </a:t>
            </a:r>
            <a:r>
              <a:rPr lang="en-US" dirty="0" smtClean="0">
                <a:sym typeface="Wingdings" panose="05000000000000000000" pitchFamily="2" charset="2"/>
              </a:rPr>
              <a:t> same as above</a:t>
            </a:r>
            <a:endParaRPr lang="en-US" dirty="0" smtClean="0"/>
          </a:p>
          <a:p>
            <a:pPr lvl="1"/>
            <a:r>
              <a:rPr lang="en-US" dirty="0" smtClean="0"/>
              <a:t>Then hold for xx minutes to not let the motor reach 200 K (arbitrary) </a:t>
            </a:r>
            <a:r>
              <a:rPr lang="en-US" dirty="0" smtClean="0">
                <a:sym typeface="Wingdings" panose="05000000000000000000" pitchFamily="2" charset="2"/>
              </a:rPr>
              <a:t> Typically 2 hours</a:t>
            </a:r>
            <a:endParaRPr lang="en-US" dirty="0" smtClean="0"/>
          </a:p>
          <a:p>
            <a:r>
              <a:rPr lang="en-US" dirty="0" smtClean="0"/>
              <a:t>Record cavity frequency at least on max and min position for each cycle</a:t>
            </a:r>
          </a:p>
          <a:p>
            <a:r>
              <a:rPr lang="en-US" dirty="0" smtClean="0"/>
              <a:t>Use normal motor parameters (0.6 A motor current &amp; 1.5 revolutions / second)</a:t>
            </a:r>
          </a:p>
          <a:p>
            <a:r>
              <a:rPr lang="en-US" dirty="0" smtClean="0"/>
              <a:t>Motor is expected to fail after 200k revolutions, +/- 200k revolutions</a:t>
            </a:r>
          </a:p>
          <a:p>
            <a:pPr lvl="1"/>
            <a:r>
              <a:rPr lang="en-US" dirty="0" smtClean="0"/>
              <a:t>I recommend to stop the test if significant lost of steps is observed (</a:t>
            </a:r>
            <a:r>
              <a:rPr lang="en-US" dirty="0" err="1" smtClean="0"/>
              <a:t>df</a:t>
            </a:r>
            <a:r>
              <a:rPr lang="en-US" dirty="0" smtClean="0"/>
              <a:t> &gt; 10 % is significant)</a:t>
            </a:r>
          </a:p>
          <a:p>
            <a:pPr lvl="1"/>
            <a:r>
              <a:rPr lang="en-US" dirty="0" smtClean="0"/>
              <a:t>Then try to go back home by motor action if possible, otherwise use disengage system to relax cavity</a:t>
            </a:r>
            <a:endParaRPr lang="en-US" dirty="0"/>
          </a:p>
        </p:txBody>
      </p:sp>
      <p:grpSp>
        <p:nvGrpSpPr>
          <p:cNvPr id="6" name="Groupe 5"/>
          <p:cNvGrpSpPr/>
          <p:nvPr/>
        </p:nvGrpSpPr>
        <p:grpSpPr>
          <a:xfrm>
            <a:off x="8024649" y="365125"/>
            <a:ext cx="3875802" cy="2253753"/>
            <a:chOff x="7513327" y="365125"/>
            <a:chExt cx="4387124" cy="2551083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13327" y="365125"/>
              <a:ext cx="4387124" cy="2252432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7513327" y="2567827"/>
              <a:ext cx="4387124" cy="3483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 dirty="0" smtClean="0"/>
                <a:t>From EOL test at LN2 @IJCLab on April 2023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4796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profile</a:t>
            </a:r>
            <a:endParaRPr lang="en-US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Parameters used at IJCLab on April 2023 EOL test at LN2</a:t>
            </a:r>
          </a:p>
          <a:p>
            <a:r>
              <a:rPr lang="en-US" sz="1600" dirty="0" smtClean="0"/>
              <a:t>Motor speed : 1.5 revolution/s</a:t>
            </a:r>
          </a:p>
          <a:p>
            <a:r>
              <a:rPr lang="en-US" sz="1600" dirty="0" smtClean="0"/>
              <a:t>Start point (highest position) : 5888 revolutions</a:t>
            </a:r>
          </a:p>
          <a:p>
            <a:r>
              <a:rPr lang="en-US" sz="1600" dirty="0" smtClean="0"/>
              <a:t>Lowest point (lowest position) : 1792 revolutions</a:t>
            </a:r>
          </a:p>
          <a:p>
            <a:r>
              <a:rPr lang="en-US" sz="1600" dirty="0" smtClean="0"/>
              <a:t>One cycles duration (without pause time): 1 hours 37 minutes</a:t>
            </a:r>
          </a:p>
          <a:p>
            <a:r>
              <a:rPr lang="en-US" sz="1600" dirty="0" smtClean="0"/>
              <a:t>Motor current (0.4 A, tbc)</a:t>
            </a:r>
          </a:p>
          <a:p>
            <a:r>
              <a:rPr lang="en-US" sz="1600" dirty="0" smtClean="0"/>
              <a:t>Cool down time : 2 hours, in order to not exceed 200K on the motor (conventional)</a:t>
            </a:r>
          </a:p>
          <a:p>
            <a:r>
              <a:rPr lang="en-US" sz="1600" dirty="0" smtClean="0"/>
              <a:t>Cool down is applied at max position for motor cool down efficiency</a:t>
            </a:r>
          </a:p>
          <a:p>
            <a:r>
              <a:rPr lang="en-US" sz="1600" dirty="0" smtClean="0"/>
              <a:t>Total time for one cycle : 3 hours 37 minutes</a:t>
            </a:r>
          </a:p>
          <a:p>
            <a:endParaRPr lang="en-US" sz="1600" dirty="0" smtClean="0"/>
          </a:p>
          <a:p>
            <a:r>
              <a:rPr lang="en-US" sz="1600" dirty="0" smtClean="0"/>
              <a:t>Total working time to achieve 100 full tuner swing : 15.01 days (24h working day)</a:t>
            </a:r>
          </a:p>
          <a:p>
            <a:pPr lvl="1"/>
            <a:r>
              <a:rPr lang="en-US" sz="1200" dirty="0" smtClean="0"/>
              <a:t>This assume one tuner swing is only 4096 revolutions, starting from 1792 revolutions</a:t>
            </a:r>
            <a:endParaRPr lang="en-US" sz="1200" dirty="0"/>
          </a:p>
        </p:txBody>
      </p:sp>
      <p:grpSp>
        <p:nvGrpSpPr>
          <p:cNvPr id="7" name="Groupe 6"/>
          <p:cNvGrpSpPr/>
          <p:nvPr/>
        </p:nvGrpSpPr>
        <p:grpSpPr>
          <a:xfrm>
            <a:off x="8024649" y="365125"/>
            <a:ext cx="3875802" cy="2253753"/>
            <a:chOff x="7513327" y="365125"/>
            <a:chExt cx="4387124" cy="2551083"/>
          </a:xfrm>
        </p:grpSpPr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13327" y="365125"/>
              <a:ext cx="4387124" cy="2252432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7513327" y="2567827"/>
              <a:ext cx="4387124" cy="3483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 dirty="0" smtClean="0"/>
                <a:t>From EOL test at LN2 @IJCLab on April 2023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161696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352</Words>
  <Application>Microsoft Office PowerPoint</Application>
  <PresentationFormat>Grand écran</PresentationFormat>
  <Paragraphs>35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Thème Office</vt:lpstr>
      <vt:lpstr>Tuner testing CM14</vt:lpstr>
      <vt:lpstr>EOL motor test</vt:lpstr>
      <vt:lpstr>Cycle profile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profile</dc:title>
  <dc:creator>Nicolas gandolfo</dc:creator>
  <cp:lastModifiedBy>Nicolas gandolfo</cp:lastModifiedBy>
  <cp:revision>29</cp:revision>
  <dcterms:created xsi:type="dcterms:W3CDTF">2023-11-23T13:28:28Z</dcterms:created>
  <dcterms:modified xsi:type="dcterms:W3CDTF">2024-01-29T18:13:10Z</dcterms:modified>
</cp:coreProperties>
</file>