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339" r:id="rId3"/>
    <p:sldId id="341" r:id="rId4"/>
    <p:sldId id="353" r:id="rId5"/>
    <p:sldId id="342" r:id="rId6"/>
    <p:sldId id="343" r:id="rId7"/>
    <p:sldId id="348" r:id="rId8"/>
    <p:sldId id="349" r:id="rId9"/>
    <p:sldId id="345" r:id="rId10"/>
    <p:sldId id="346" r:id="rId11"/>
    <p:sldId id="344" r:id="rId12"/>
    <p:sldId id="350" r:id="rId13"/>
    <p:sldId id="347" r:id="rId14"/>
    <p:sldId id="351" r:id="rId15"/>
    <p:sldId id="352" r:id="rId16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khailo Zhovner" initials="MZ" lastIdx="0" clrIdx="0">
    <p:extLst>
      <p:ext uri="{19B8F6BF-5375-455C-9EA6-DF929625EA0E}">
        <p15:presenceInfo xmlns:p15="http://schemas.microsoft.com/office/powerpoint/2012/main" userId="S-1-5-21-1774431583-4023024350-2099909138-857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00"/>
    <a:srgbClr val="107AC0"/>
    <a:srgbClr val="FFFF00"/>
    <a:srgbClr val="006DF0"/>
    <a:srgbClr val="FF00FF"/>
    <a:srgbClr val="0000FF"/>
    <a:srgbClr val="FDDBFA"/>
    <a:srgbClr val="5A5AFF"/>
    <a:srgbClr val="61A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5878" autoAdjust="0"/>
  </p:normalViewPr>
  <p:slideViewPr>
    <p:cSldViewPr>
      <p:cViewPr>
        <p:scale>
          <a:sx n="140" d="100"/>
          <a:sy n="140" d="100"/>
        </p:scale>
        <p:origin x="558" y="-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1E89756A-6A5D-4DF2-A66B-CB5306FD46F4}" type="datetime1">
              <a:rPr lang="en-US"/>
              <a:pPr>
                <a:defRPr/>
              </a:pPr>
              <a:t>1/29/2024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328D3F0-C4E6-4079-BC0C-BE0FDC857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6672C54-7340-4648-835C-EE958B04B397}" type="slidenum">
              <a:rPr lang="sv-SE" altLang="en-US"/>
              <a:pPr/>
              <a:t>‹#›</a:t>
            </a:fld>
            <a:endParaRPr lang="sv-S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FAED8C-A5D4-4BDA-BC09-E37BC3567CBC}" type="slidenum">
              <a:rPr lang="sv-SE" altLang="en-US"/>
              <a:pPr>
                <a:spcBef>
                  <a:spcPct val="0"/>
                </a:spcBef>
              </a:pPr>
              <a:t>1</a:t>
            </a:fld>
            <a:endParaRPr lang="sv-SE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6" name="Picture 13" descr="FREI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1"/>
          <a:lstStyle>
            <a:lvl1pPr>
              <a:defRPr smtClean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06375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0F7EA3-640F-4D6D-A7A1-21AECB8B62C6}" type="datetime1">
              <a:rPr lang="ja-JP" altLang="en-US" smtClean="0"/>
              <a:t>2024/1/29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453188"/>
            <a:ext cx="6800850" cy="268287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/>
            </a:lvl1pPr>
          </a:lstStyle>
          <a:p>
            <a:fld id="{6A47EA55-C1C4-4C3F-9B21-4BAAFC4FB9C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51566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B463C-F6F7-4CFC-B0E7-057FD5FF762F}" type="datetime1">
              <a:rPr lang="ja-JP" altLang="en-US" smtClean="0"/>
              <a:t>2024/1/29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115E6-9F4A-403D-8599-C906C0C45D58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53393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EBB75-657D-4547-ACA3-911E6B5DADA6}" type="datetime1">
              <a:rPr lang="ja-JP" altLang="en-US" smtClean="0"/>
              <a:t>2024/1/29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19D92-ABB5-41CB-B64D-2D025C1B0AFC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90811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52AAB-9932-471D-AC56-B0D7ED04F848}" type="datetime1">
              <a:rPr lang="ja-JP" altLang="en-US" smtClean="0"/>
              <a:t>2024/1/29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A2459-8FE9-4122-B97E-95F84E8E14AE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22484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45074-5236-4934-A5FF-C67F7AD6CBC7}" type="datetime1">
              <a:rPr lang="ja-JP" altLang="en-US" smtClean="0"/>
              <a:t>2024/1/29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380E8-E140-4F38-9124-D7DF35BB3D0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8228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B8CBE-2EE2-485D-B478-36A8E778C8C8}" type="datetime1">
              <a:rPr lang="ja-JP" altLang="en-US" smtClean="0"/>
              <a:t>2024/1/29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4CBCC-3CE0-4DEC-9071-6A32C75071F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83919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FB2B-587A-48EA-B9C7-8F1CB9CFC871}" type="datetime1">
              <a:rPr lang="ja-JP" altLang="en-US" smtClean="0"/>
              <a:t>2024/1/29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E545-9B27-487A-8E22-BB530377193D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62426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 på bakgrundstexten</a:t>
            </a:r>
          </a:p>
          <a:p>
            <a:pPr lvl="1"/>
            <a:r>
              <a:rPr lang="sv-SE" altLang="en-US"/>
              <a:t>Nivå två</a:t>
            </a:r>
          </a:p>
          <a:p>
            <a:pPr lvl="2"/>
            <a:r>
              <a:rPr lang="sv-SE" altLang="en-US"/>
              <a:t>Nivå tre</a:t>
            </a:r>
          </a:p>
          <a:p>
            <a:pPr lvl="3"/>
            <a:r>
              <a:rPr lang="sv-SE" altLang="en-US"/>
              <a:t>Nivå fyra</a:t>
            </a:r>
          </a:p>
          <a:p>
            <a:pPr lvl="4"/>
            <a:r>
              <a:rPr lang="sv-SE" altLang="en-US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081088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9B6F6842-BB3B-434B-8947-CD787B1F5C9C}" type="datetime1">
              <a:rPr lang="ja-JP" altLang="en-US" smtClean="0"/>
              <a:t>2024/1/29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453188"/>
            <a:ext cx="69119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720B9AA-C7A0-4A82-8D64-B4781376EB13}" type="slidenum">
              <a:rPr lang="sv-SE" altLang="en-US"/>
              <a:pPr/>
              <a:t>‹#›</a:t>
            </a:fld>
            <a:endParaRPr lang="sv-SE" altLang="en-US"/>
          </a:p>
        </p:txBody>
      </p:sp>
      <p:sp>
        <p:nvSpPr>
          <p:cNvPr id="103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34" name="Picture 10" descr="FREIA_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1" fontAlgn="base" hangingPunct="1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82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628650" indent="-1841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896938" indent="-268288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073150" indent="-176213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57338"/>
            <a:ext cx="7772400" cy="2592387"/>
          </a:xfrm>
        </p:spPr>
        <p:txBody>
          <a:bodyPr anchorCtr="0"/>
          <a:lstStyle/>
          <a:p>
            <a:pPr algn="ctr"/>
            <a:r>
              <a:rPr lang="en-US" altLang="en-US" dirty="0"/>
              <a:t>ESS weekly meeting (</a:t>
            </a:r>
            <a:r>
              <a:rPr lang="en-US" altLang="en-US"/>
              <a:t>2024 W05)</a:t>
            </a:r>
            <a:endParaRPr lang="en-US" altLang="en-US" dirty="0"/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868144" y="5085185"/>
            <a:ext cx="2152328" cy="360039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en-US" altLang="en-US" dirty="0">
                <a:solidFill>
                  <a:srgbClr val="C00000"/>
                </a:solidFill>
              </a:rPr>
              <a:t>FREIA 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10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CM14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EA5BE-39E0-4341-9386-D5730BFEB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66126" y="1598374"/>
            <a:ext cx="4365104" cy="3273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92A47-AB09-40B0-B0CA-7693A74D4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058347"/>
            <a:ext cx="5400600" cy="2881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7E8DF7-E106-4147-8DA8-C39EC04415B9}"/>
              </a:ext>
            </a:extLst>
          </p:cNvPr>
          <p:cNvSpPr txBox="1"/>
          <p:nvPr/>
        </p:nvSpPr>
        <p:spPr>
          <a:xfrm>
            <a:off x="3659608" y="4493404"/>
            <a:ext cx="5453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time we got a jumper bellow </a:t>
            </a:r>
          </a:p>
          <a:p>
            <a:r>
              <a:rPr lang="en-US" dirty="0"/>
              <a:t>(2 of them) in new design (prototype?). We think it little bit overstretch.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126DD5-11E7-4B4C-9E31-D40B261759C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32040" y="4019962"/>
            <a:ext cx="5928" cy="4734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1268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11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Warm FPC conditioning 1</a:t>
            </a:r>
            <a:r>
              <a:rPr lang="en-US" kern="0" baseline="30000" dirty="0"/>
              <a:t>st</a:t>
            </a:r>
            <a:r>
              <a:rPr lang="en-US" kern="0" dirty="0"/>
              <a:t> run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2E8F7-2649-43F7-B454-6D5D25698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3921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F71B2-8BD9-448B-9CB5-717208C8D5DD}"/>
              </a:ext>
            </a:extLst>
          </p:cNvPr>
          <p:cNvSpPr txBox="1"/>
          <p:nvPr/>
        </p:nvSpPr>
        <p:spPr>
          <a:xfrm>
            <a:off x="1115616" y="141277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101h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89214-4806-4F8A-B769-15DD6DA8B881}"/>
              </a:ext>
            </a:extLst>
          </p:cNvPr>
          <p:cNvSpPr txBox="1"/>
          <p:nvPr/>
        </p:nvSpPr>
        <p:spPr>
          <a:xfrm>
            <a:off x="3131840" y="407707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50us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8565C-867F-4BF5-B918-E9CB723F07BC}"/>
              </a:ext>
            </a:extLst>
          </p:cNvPr>
          <p:cNvSpPr txBox="1"/>
          <p:nvPr/>
        </p:nvSpPr>
        <p:spPr>
          <a:xfrm>
            <a:off x="6228184" y="407707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100us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A95D2-00B4-41E9-A2AA-48744D06BAA0}"/>
              </a:ext>
            </a:extLst>
          </p:cNvPr>
          <p:cNvSpPr txBox="1"/>
          <p:nvPr/>
        </p:nvSpPr>
        <p:spPr>
          <a:xfrm>
            <a:off x="7164288" y="407707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250us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F80B24-BBA4-4BEE-83AB-0FEFFFB4E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r="8263"/>
          <a:stretch/>
        </p:blipFill>
        <p:spPr>
          <a:xfrm>
            <a:off x="572442" y="4695089"/>
            <a:ext cx="4824536" cy="2063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4480BD-3765-405C-A739-66CCF717D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7" r="7472"/>
          <a:stretch/>
        </p:blipFill>
        <p:spPr>
          <a:xfrm>
            <a:off x="5508104" y="4735730"/>
            <a:ext cx="2880320" cy="20475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FAA031-9F6F-42DA-8064-56565E71677F}"/>
              </a:ext>
            </a:extLst>
          </p:cNvPr>
          <p:cNvSpPr txBox="1"/>
          <p:nvPr/>
        </p:nvSpPr>
        <p:spPr>
          <a:xfrm>
            <a:off x="2275804" y="1465972"/>
            <a:ext cx="234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RGA data was lost </a:t>
            </a:r>
            <a:r>
              <a:rPr lang="en-US" sz="1800" dirty="0">
                <a:sym typeface="Wingdings" panose="05000000000000000000" pitchFamily="2" charset="2"/>
              </a:rPr>
              <a:t></a:t>
            </a:r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3A45B-8D4D-4B03-B3DD-D688B4A7D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998" y="1196752"/>
            <a:ext cx="1661468" cy="98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48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12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Warm FPC conditioning 2</a:t>
            </a:r>
            <a:r>
              <a:rPr lang="en-US" kern="0" baseline="30000" dirty="0"/>
              <a:t>nd</a:t>
            </a:r>
            <a:r>
              <a:rPr lang="en-US" kern="0" dirty="0"/>
              <a:t> run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D4874-222F-495F-9D29-3E9281F3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39218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CC3CF-7F6E-4B61-93AB-29B5E701D53F}"/>
              </a:ext>
            </a:extLst>
          </p:cNvPr>
          <p:cNvSpPr txBox="1"/>
          <p:nvPr/>
        </p:nvSpPr>
        <p:spPr>
          <a:xfrm>
            <a:off x="4044291" y="127370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421F83-2376-44F5-9D06-22F78BDDDFA5}"/>
              </a:ext>
            </a:extLst>
          </p:cNvPr>
          <p:cNvSpPr txBox="1"/>
          <p:nvPr/>
        </p:nvSpPr>
        <p:spPr>
          <a:xfrm>
            <a:off x="4143837" y="4005064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3500us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4BC1A9-E6B5-4756-B9E4-1029190F8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1" r="9051"/>
          <a:stretch/>
        </p:blipFill>
        <p:spPr>
          <a:xfrm>
            <a:off x="611560" y="4653136"/>
            <a:ext cx="4896544" cy="2135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804366-FFD5-4832-A992-CA75664C8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2" r="7472"/>
          <a:stretch/>
        </p:blipFill>
        <p:spPr>
          <a:xfrm>
            <a:off x="5580112" y="4666651"/>
            <a:ext cx="2952328" cy="212156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CB050F-D90C-4F61-B39E-5C4EC02C40A7}"/>
              </a:ext>
            </a:extLst>
          </p:cNvPr>
          <p:cNvCxnSpPr/>
          <p:nvPr/>
        </p:nvCxnSpPr>
        <p:spPr bwMode="auto">
          <a:xfrm>
            <a:off x="6876256" y="4869160"/>
            <a:ext cx="0" cy="17102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176CF8-79E4-403B-821E-48AEDC9FD2CB}"/>
              </a:ext>
            </a:extLst>
          </p:cNvPr>
          <p:cNvCxnSpPr>
            <a:cxnSpLocks/>
          </p:cNvCxnSpPr>
          <p:nvPr/>
        </p:nvCxnSpPr>
        <p:spPr bwMode="auto">
          <a:xfrm flipH="1">
            <a:off x="6948264" y="6012229"/>
            <a:ext cx="14401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CED707B-2909-4544-AA0A-0DF3195C74C2}"/>
              </a:ext>
            </a:extLst>
          </p:cNvPr>
          <p:cNvSpPr txBox="1"/>
          <p:nvPr/>
        </p:nvSpPr>
        <p:spPr>
          <a:xfrm>
            <a:off x="6913710" y="5058122"/>
            <a:ext cx="1656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Power was limited to cower only </a:t>
            </a:r>
            <a:r>
              <a:rPr lang="en-US" sz="1400" dirty="0" err="1"/>
              <a:t>multipackting</a:t>
            </a:r>
            <a:r>
              <a:rPr lang="en-US" sz="1400" dirty="0"/>
              <a:t> bands</a:t>
            </a:r>
          </a:p>
        </p:txBody>
      </p:sp>
    </p:spTree>
    <p:extLst>
      <p:ext uri="{BB962C8B-B14F-4D97-AF65-F5344CB8AC3E}">
        <p14:creationId xmlns:p14="http://schemas.microsoft.com/office/powerpoint/2010/main" val="315596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13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RGA from 2</a:t>
            </a:r>
            <a:r>
              <a:rPr lang="en-US" kern="0" baseline="30000" dirty="0"/>
              <a:t>nd</a:t>
            </a:r>
            <a:r>
              <a:rPr lang="en-US" kern="0" dirty="0"/>
              <a:t> FPCC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20998-3CFF-430E-B21B-90BFF1B2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2" y="2564904"/>
            <a:ext cx="8459306" cy="423158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9951EF-2308-4018-8F60-2B1F7176CD4B}"/>
              </a:ext>
            </a:extLst>
          </p:cNvPr>
          <p:cNvCxnSpPr>
            <a:cxnSpLocks/>
          </p:cNvCxnSpPr>
          <p:nvPr/>
        </p:nvCxnSpPr>
        <p:spPr bwMode="auto">
          <a:xfrm>
            <a:off x="1107366" y="5799748"/>
            <a:ext cx="3600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4F52E55-737E-40A1-AE69-86B24C2A5D2B}"/>
              </a:ext>
            </a:extLst>
          </p:cNvPr>
          <p:cNvSpPr txBox="1"/>
          <p:nvPr/>
        </p:nvSpPr>
        <p:spPr>
          <a:xfrm>
            <a:off x="2267744" y="5537302"/>
            <a:ext cx="135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FPC conditioning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8AB0A3A-48F2-4263-8F4F-381A1F8B4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96753"/>
            <a:ext cx="6624736" cy="13681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B5DA5F9-AF74-48CD-B60C-2B4661A81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378134"/>
            <a:ext cx="1440160" cy="6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24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14</a:t>
            </a:fld>
            <a:endParaRPr lang="sv-SE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82F2B3-FFE8-468A-8BF4-E57304EFCD27}"/>
              </a:ext>
            </a:extLst>
          </p:cNvPr>
          <p:cNvSpPr txBox="1"/>
          <p:nvPr/>
        </p:nvSpPr>
        <p:spPr>
          <a:xfrm>
            <a:off x="3965904" y="3198167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612055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15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786760" y="166063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Beam vacuum </a:t>
            </a:r>
            <a:r>
              <a:rPr lang="en-US" kern="0" dirty="0" err="1"/>
              <a:t>rebounce</a:t>
            </a:r>
            <a:r>
              <a:rPr lang="en-US" kern="0" dirty="0"/>
              <a:t> after conditioning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151C2E-D922-4851-A5D8-90E568C9DC19}"/>
              </a:ext>
            </a:extLst>
          </p:cNvPr>
          <p:cNvGrpSpPr/>
          <p:nvPr/>
        </p:nvGrpSpPr>
        <p:grpSpPr>
          <a:xfrm>
            <a:off x="4312881" y="886591"/>
            <a:ext cx="4363575" cy="2513640"/>
            <a:chOff x="-29134" y="4479117"/>
            <a:chExt cx="4363575" cy="25136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DAA015-D199-49B3-A013-D2717B54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134" y="4567477"/>
              <a:ext cx="4363575" cy="24252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F29FAA-6541-421F-8C76-F7C9F8F06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551" y="4501246"/>
              <a:ext cx="2669731" cy="17955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25A228-7954-4E2E-B6B3-40FBC3B3ABBC}"/>
                </a:ext>
              </a:extLst>
            </p:cNvPr>
            <p:cNvSpPr txBox="1"/>
            <p:nvPr/>
          </p:nvSpPr>
          <p:spPr>
            <a:xfrm>
              <a:off x="3219250" y="4479117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  <a:r>
                <a:rPr lang="en-US" sz="1600" baseline="30000" dirty="0"/>
                <a:t>nd</a:t>
              </a:r>
              <a:r>
                <a:rPr lang="en-US" sz="1600" dirty="0"/>
                <a:t> FPCC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3447F7-C74E-483A-A46D-3861CB5F9AA6}"/>
                </a:ext>
              </a:extLst>
            </p:cNvPr>
            <p:cNvSpPr txBox="1"/>
            <p:nvPr/>
          </p:nvSpPr>
          <p:spPr>
            <a:xfrm>
              <a:off x="2103516" y="5933417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6.2E-8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10AF9C0-C189-4B95-9398-3655737EEC32}"/>
                </a:ext>
              </a:extLst>
            </p:cNvPr>
            <p:cNvCxnSpPr/>
            <p:nvPr/>
          </p:nvCxnSpPr>
          <p:spPr bwMode="auto">
            <a:xfrm flipH="1">
              <a:off x="2023670" y="6087306"/>
              <a:ext cx="15969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6EDB5-ADCD-43DF-AB37-261CD5290FA0}"/>
                </a:ext>
              </a:extLst>
            </p:cNvPr>
            <p:cNvSpPr txBox="1"/>
            <p:nvPr/>
          </p:nvSpPr>
          <p:spPr>
            <a:xfrm>
              <a:off x="3353426" y="4810604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7.0E-8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C7F0DF2-8619-40AE-874B-021CFBB556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32537" y="5071747"/>
              <a:ext cx="0" cy="1538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69ED302-ED58-493D-B43F-988019C1FE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7650" y="5808845"/>
              <a:ext cx="23300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70B6BA-214D-424B-958F-76AEA3A7FA3A}"/>
                </a:ext>
              </a:extLst>
            </p:cNvPr>
            <p:cNvSpPr txBox="1"/>
            <p:nvPr/>
          </p:nvSpPr>
          <p:spPr>
            <a:xfrm>
              <a:off x="612122" y="5670345"/>
              <a:ext cx="742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RF OFF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7FF3CD-BFFC-4FD6-81F5-EB7F78997109}"/>
                </a:ext>
              </a:extLst>
            </p:cNvPr>
            <p:cNvSpPr/>
            <p:nvPr/>
          </p:nvSpPr>
          <p:spPr bwMode="auto">
            <a:xfrm>
              <a:off x="474004" y="6391558"/>
              <a:ext cx="924853" cy="31380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574474-24EA-4424-83DA-8A1B86D5CA6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98858" y="6106384"/>
              <a:ext cx="292822" cy="2749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928E33-0F8E-430D-B9C3-F89B099C457E}"/>
              </a:ext>
            </a:extLst>
          </p:cNvPr>
          <p:cNvGrpSpPr/>
          <p:nvPr/>
        </p:nvGrpSpPr>
        <p:grpSpPr>
          <a:xfrm>
            <a:off x="131291" y="850775"/>
            <a:ext cx="4151786" cy="2506434"/>
            <a:chOff x="127525" y="4443301"/>
            <a:chExt cx="4151786" cy="250643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B581DB-6225-4936-B1E0-BE3D20135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525" y="4641655"/>
              <a:ext cx="4151786" cy="2308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16BCF9-432C-4D24-9CE2-8372EE830DCB}"/>
                </a:ext>
              </a:extLst>
            </p:cNvPr>
            <p:cNvSpPr txBox="1"/>
            <p:nvPr/>
          </p:nvSpPr>
          <p:spPr>
            <a:xfrm>
              <a:off x="3139342" y="4443301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 FPCC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D703BB-3873-4C2A-A9F9-8D6B5F71E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1246" y="4679920"/>
              <a:ext cx="2459717" cy="142646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3E0C21-070B-4B20-8BF4-112F3B0950DE}"/>
                </a:ext>
              </a:extLst>
            </p:cNvPr>
            <p:cNvSpPr txBox="1"/>
            <p:nvPr/>
          </p:nvSpPr>
          <p:spPr>
            <a:xfrm>
              <a:off x="3230443" y="4990108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1.0E-7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2FCB1BF-702D-4F3D-871E-E3AF4F0BC43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381104" y="4865983"/>
              <a:ext cx="4398" cy="14719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939DA6-6CD9-48CB-8C8D-79F08B0B231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2489" y="5781118"/>
              <a:ext cx="23300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6A73D2-845F-49D2-A65F-0EC2BDD4B0D5}"/>
                </a:ext>
              </a:extLst>
            </p:cNvPr>
            <p:cNvSpPr txBox="1"/>
            <p:nvPr/>
          </p:nvSpPr>
          <p:spPr>
            <a:xfrm>
              <a:off x="606961" y="5642618"/>
              <a:ext cx="742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RF OFF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E5A77A-A799-4E2D-AB14-A9B4FDECA5E5}"/>
                </a:ext>
              </a:extLst>
            </p:cNvPr>
            <p:cNvSpPr/>
            <p:nvPr/>
          </p:nvSpPr>
          <p:spPr bwMode="auto">
            <a:xfrm>
              <a:off x="478959" y="6388532"/>
              <a:ext cx="742511" cy="27699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A975104-2C77-4194-B9E9-DEC91820728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09186" y="6012505"/>
              <a:ext cx="454572" cy="3688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D2CA7B-08C7-483B-B635-28AB54BA3086}"/>
                </a:ext>
              </a:extLst>
            </p:cNvPr>
            <p:cNvSpPr txBox="1"/>
            <p:nvPr/>
          </p:nvSpPr>
          <p:spPr>
            <a:xfrm>
              <a:off x="2074963" y="5695995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8.1E-8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6DC387E-F82A-4DB4-9D2E-8482FAAB7A10}"/>
                </a:ext>
              </a:extLst>
            </p:cNvPr>
            <p:cNvCxnSpPr>
              <a:cxnSpLocks/>
              <a:stCxn id="29" idx="1"/>
            </p:cNvCxnSpPr>
            <p:nvPr/>
          </p:nvCxnSpPr>
          <p:spPr bwMode="auto">
            <a:xfrm flipH="1">
              <a:off x="1915271" y="5849884"/>
              <a:ext cx="159692" cy="910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2D44BD1-BF7F-403C-B82D-3FCECFB5E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849" y="3400231"/>
            <a:ext cx="9144000" cy="3467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38609-EF3D-4985-9897-AB55AFF46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002" y="3639792"/>
            <a:ext cx="3616698" cy="173821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490D03-1DE8-45C9-AEF4-47CD94378108}"/>
              </a:ext>
            </a:extLst>
          </p:cNvPr>
          <p:cNvSpPr txBox="1"/>
          <p:nvPr/>
        </p:nvSpPr>
        <p:spPr>
          <a:xfrm>
            <a:off x="6475062" y="3718894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Scan2 – Scan1</a:t>
            </a:r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FDCC5A8D-2388-44E7-A552-548AA234117D}"/>
              </a:ext>
            </a:extLst>
          </p:cNvPr>
          <p:cNvSpPr/>
          <p:nvPr/>
        </p:nvSpPr>
        <p:spPr bwMode="auto">
          <a:xfrm>
            <a:off x="4831276" y="3139594"/>
            <a:ext cx="135893" cy="14430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20B4BE08-E4EE-4FE4-89C2-C76CCDEF6B7F}"/>
              </a:ext>
            </a:extLst>
          </p:cNvPr>
          <p:cNvSpPr/>
          <p:nvPr/>
        </p:nvSpPr>
        <p:spPr bwMode="auto">
          <a:xfrm>
            <a:off x="8328017" y="3556636"/>
            <a:ext cx="135893" cy="144305"/>
          </a:xfrm>
          <a:prstGeom prst="star5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ECD084A0-E967-44CD-AFD3-0B9E749D7F40}"/>
              </a:ext>
            </a:extLst>
          </p:cNvPr>
          <p:cNvSpPr/>
          <p:nvPr/>
        </p:nvSpPr>
        <p:spPr bwMode="auto">
          <a:xfrm>
            <a:off x="5076424" y="2838974"/>
            <a:ext cx="135893" cy="144305"/>
          </a:xfrm>
          <a:prstGeom prst="star5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1DE3C803-6632-4490-BCA0-FE5870D51121}"/>
              </a:ext>
            </a:extLst>
          </p:cNvPr>
          <p:cNvSpPr/>
          <p:nvPr/>
        </p:nvSpPr>
        <p:spPr bwMode="auto">
          <a:xfrm>
            <a:off x="8339548" y="3687624"/>
            <a:ext cx="135893" cy="144305"/>
          </a:xfrm>
          <a:prstGeom prst="star5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68CCE8-55A5-4A17-9669-4D0F63E0A3A6}"/>
              </a:ext>
            </a:extLst>
          </p:cNvPr>
          <p:cNvSpPr txBox="1"/>
          <p:nvPr/>
        </p:nvSpPr>
        <p:spPr>
          <a:xfrm>
            <a:off x="4867351" y="3679250"/>
            <a:ext cx="344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&lt;2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A5654-105C-46F2-9692-FA0DEFDBE6D7}"/>
              </a:ext>
            </a:extLst>
          </p:cNvPr>
          <p:cNvSpPr txBox="1"/>
          <p:nvPr/>
        </p:nvSpPr>
        <p:spPr>
          <a:xfrm>
            <a:off x="5212317" y="3675675"/>
            <a:ext cx="11256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17, 18 = Water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DA316F-5A69-4E8B-83DF-0FEC172A10C0}"/>
              </a:ext>
            </a:extLst>
          </p:cNvPr>
          <p:cNvSpPr/>
          <p:nvPr/>
        </p:nvSpPr>
        <p:spPr>
          <a:xfrm>
            <a:off x="8230679" y="3857346"/>
            <a:ext cx="787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9900"/>
                </a:solidFill>
              </a:rPr>
              <a:t>Scan2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B2C8E47-B058-4F7D-90E0-4AE4AC4BEEAE}"/>
              </a:ext>
            </a:extLst>
          </p:cNvPr>
          <p:cNvSpPr/>
          <p:nvPr/>
        </p:nvSpPr>
        <p:spPr>
          <a:xfrm>
            <a:off x="8230679" y="4109058"/>
            <a:ext cx="787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Scan1</a:t>
            </a:r>
          </a:p>
        </p:txBody>
      </p:sp>
    </p:spTree>
    <p:extLst>
      <p:ext uri="{BB962C8B-B14F-4D97-AF65-F5344CB8AC3E}">
        <p14:creationId xmlns:p14="http://schemas.microsoft.com/office/powerpoint/2010/main" val="4235866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6A3917-D2B6-4663-BA98-7A50533F2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54912"/>
            <a:ext cx="6896100" cy="4772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planning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2</a:t>
            </a:fld>
            <a:endParaRPr lang="sv-SE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25479" y="190851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We are here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6084346" y="5026524"/>
            <a:ext cx="1" cy="5578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292080" y="4657192"/>
            <a:ext cx="266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Preliminary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CF1A90-07EE-4A15-B74C-3415ABF88812}"/>
              </a:ext>
            </a:extLst>
          </p:cNvPr>
          <p:cNvSpPr/>
          <p:nvPr/>
        </p:nvSpPr>
        <p:spPr bwMode="auto">
          <a:xfrm>
            <a:off x="4860032" y="1596963"/>
            <a:ext cx="288032" cy="31986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AFC0EE-E04F-418B-8B9A-575CAE8555DE}"/>
              </a:ext>
            </a:extLst>
          </p:cNvPr>
          <p:cNvSpPr/>
          <p:nvPr/>
        </p:nvSpPr>
        <p:spPr bwMode="auto">
          <a:xfrm>
            <a:off x="5935499" y="1628800"/>
            <a:ext cx="288031" cy="319869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20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3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Local planning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204C5-C7D4-4B37-92B7-6E156F7C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94" y="959094"/>
            <a:ext cx="78867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0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F2E4-C725-4207-A211-183030B0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Local</a:t>
            </a:r>
            <a:r>
              <a:rPr lang="sv-SE" dirty="0"/>
              <a:t> planning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BB0F8C-59C3-4223-8868-CF397553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4</a:t>
            </a:fld>
            <a:endParaRPr lang="sv-SE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FD083-E8A4-40A3-B623-EFE3B11E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4" y="817298"/>
            <a:ext cx="5940152" cy="6040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06EC02-6725-409D-92D4-5F10C4596BCE}"/>
              </a:ext>
            </a:extLst>
          </p:cNvPr>
          <p:cNvSpPr/>
          <p:nvPr/>
        </p:nvSpPr>
        <p:spPr bwMode="auto">
          <a:xfrm>
            <a:off x="134634" y="3284984"/>
            <a:ext cx="5994412" cy="2088232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D5CFC-E760-4A97-8658-32AF77D7BD3F}"/>
              </a:ext>
            </a:extLst>
          </p:cNvPr>
          <p:cNvSpPr txBox="1"/>
          <p:nvPr/>
        </p:nvSpPr>
        <p:spPr>
          <a:xfrm>
            <a:off x="6189345" y="3837649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~3 </a:t>
            </a:r>
            <a:r>
              <a:rPr lang="sv-SE" dirty="0" err="1">
                <a:solidFill>
                  <a:srgbClr val="FF0000"/>
                </a:solidFill>
              </a:rPr>
              <a:t>weeks</a:t>
            </a:r>
            <a:r>
              <a:rPr lang="sv-SE" dirty="0">
                <a:solidFill>
                  <a:srgbClr val="FF0000"/>
                </a:solidFill>
              </a:rPr>
              <a:t> for </a:t>
            </a:r>
          </a:p>
          <a:p>
            <a:r>
              <a:rPr lang="sv-SE" dirty="0" err="1">
                <a:solidFill>
                  <a:srgbClr val="FF0000"/>
                </a:solidFill>
              </a:rPr>
              <a:t>CTSs</a:t>
            </a:r>
            <a:r>
              <a:rPr lang="sv-SE" dirty="0">
                <a:solidFill>
                  <a:srgbClr val="FF0000"/>
                </a:solidFill>
              </a:rPr>
              <a:t> end </a:t>
            </a:r>
            <a:r>
              <a:rPr lang="sv-SE" dirty="0" err="1">
                <a:solidFill>
                  <a:srgbClr val="FF0000"/>
                </a:solidFill>
              </a:rPr>
              <a:t>of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life</a:t>
            </a:r>
            <a:r>
              <a:rPr lang="sv-SE" dirty="0">
                <a:solidFill>
                  <a:srgbClr val="FF0000"/>
                </a:solidFill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295299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5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CM14 arrived to FREIA @ 29 Dec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C439D-70E0-4BC0-A241-6F14839A8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052736"/>
            <a:ext cx="3552394" cy="266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D9151-0379-4F03-A070-1E033A9BD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3915098"/>
            <a:ext cx="3552395" cy="2664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81133-FAC7-4045-B845-9F9D530E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808915"/>
            <a:ext cx="5163691" cy="37704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BD331-D513-494A-BC11-6E230033D598}"/>
              </a:ext>
            </a:extLst>
          </p:cNvPr>
          <p:cNvSpPr txBox="1"/>
          <p:nvPr/>
        </p:nvSpPr>
        <p:spPr>
          <a:xfrm>
            <a:off x="2847248" y="3915098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14:57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B71DC5-5DD1-4A92-A999-6A2ACDF50C28}"/>
              </a:ext>
            </a:extLst>
          </p:cNvPr>
          <p:cNvSpPr txBox="1"/>
          <p:nvPr/>
        </p:nvSpPr>
        <p:spPr>
          <a:xfrm>
            <a:off x="4572000" y="1442546"/>
            <a:ext cx="421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Biggest shock events due to dismounting of shock loggers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5DFE4E-E1D5-4DD3-BE62-FC1AD48ECDDD}"/>
              </a:ext>
            </a:extLst>
          </p:cNvPr>
          <p:cNvCxnSpPr>
            <a:cxnSpLocks/>
          </p:cNvCxnSpPr>
          <p:nvPr/>
        </p:nvCxnSpPr>
        <p:spPr bwMode="auto">
          <a:xfrm>
            <a:off x="8388424" y="2335522"/>
            <a:ext cx="205295" cy="5174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2C9D8-FE22-4CBF-940C-7897B4353BE9}"/>
              </a:ext>
            </a:extLst>
          </p:cNvPr>
          <p:cNvSpPr/>
          <p:nvPr/>
        </p:nvSpPr>
        <p:spPr bwMode="auto">
          <a:xfrm>
            <a:off x="4067944" y="4979920"/>
            <a:ext cx="4680520" cy="969359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93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3888" y="6453188"/>
            <a:ext cx="649287" cy="252412"/>
          </a:xfrm>
        </p:spPr>
        <p:txBody>
          <a:bodyPr/>
          <a:lstStyle/>
          <a:p>
            <a:fld id="{5B0380E8-E140-4F38-9124-D7DF35BB3D02}" type="slidenum">
              <a:rPr lang="sv-SE" altLang="en-US" smtClean="0"/>
              <a:pPr/>
              <a:t>6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CM14 Beam static vacuum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3B79B-4C29-44C2-9C20-7383E3A8B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0" y="1097821"/>
            <a:ext cx="5345678" cy="4320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6CF291-9F4C-418D-A1E9-01477E3A5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218" y="1412776"/>
            <a:ext cx="3533711" cy="179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3B03BA-2A35-4800-8706-B3CDC93C0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182" y="3284985"/>
            <a:ext cx="3521879" cy="8180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08165A-6408-4D53-9841-46E9AB24B6EB}"/>
              </a:ext>
            </a:extLst>
          </p:cNvPr>
          <p:cNvSpPr/>
          <p:nvPr/>
        </p:nvSpPr>
        <p:spPr bwMode="auto">
          <a:xfrm>
            <a:off x="916569" y="2060848"/>
            <a:ext cx="1351175" cy="144016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24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7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CM14 Instrumentation reception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96D42-43EF-4845-A9E4-405B9E5E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73847"/>
            <a:ext cx="9144000" cy="59507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84FDC7-3594-4096-AF75-40EFE0BC52B0}"/>
              </a:ext>
            </a:extLst>
          </p:cNvPr>
          <p:cNvSpPr/>
          <p:nvPr/>
        </p:nvSpPr>
        <p:spPr bwMode="auto">
          <a:xfrm>
            <a:off x="1155506" y="4801324"/>
            <a:ext cx="8025005" cy="139844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08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8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CTS homing test at warm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BD04A-9D61-48AC-93F2-F1CFF534B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06933"/>
            <a:ext cx="5210117" cy="2448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012FF4-DB41-43A2-8CDF-4F1120344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743122"/>
            <a:ext cx="5342116" cy="287106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D4F537-7A10-4A36-B2D3-718ECE545973}"/>
              </a:ext>
            </a:extLst>
          </p:cNvPr>
          <p:cNvCxnSpPr/>
          <p:nvPr/>
        </p:nvCxnSpPr>
        <p:spPr bwMode="auto">
          <a:xfrm>
            <a:off x="179512" y="3645024"/>
            <a:ext cx="871366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C0A192-B447-4168-880A-39539FA4054B}"/>
              </a:ext>
            </a:extLst>
          </p:cNvPr>
          <p:cNvSpPr txBox="1"/>
          <p:nvPr/>
        </p:nvSpPr>
        <p:spPr>
          <a:xfrm>
            <a:off x="107504" y="1052736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CTS1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966FF-DE59-44F2-BC0E-4F6AF2FF1462}"/>
              </a:ext>
            </a:extLst>
          </p:cNvPr>
          <p:cNvSpPr txBox="1"/>
          <p:nvPr/>
        </p:nvSpPr>
        <p:spPr>
          <a:xfrm>
            <a:off x="107504" y="3743122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CTS2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355C2-06E0-460A-B488-819422306620}"/>
              </a:ext>
            </a:extLst>
          </p:cNvPr>
          <p:cNvSpPr txBox="1"/>
          <p:nvPr/>
        </p:nvSpPr>
        <p:spPr>
          <a:xfrm>
            <a:off x="107504" y="140079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5C939-FF9F-45FE-A6F7-19AC3D39B66A}"/>
              </a:ext>
            </a:extLst>
          </p:cNvPr>
          <p:cNvSpPr txBox="1"/>
          <p:nvPr/>
        </p:nvSpPr>
        <p:spPr>
          <a:xfrm>
            <a:off x="107504" y="407478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187850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7A5C-81D6-42AB-B85D-FA9C5335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9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05070-6FB8-48F0-8C08-4D2B0100466C}"/>
              </a:ext>
            </a:extLst>
          </p:cNvPr>
          <p:cNvSpPr txBox="1">
            <a:spLocks/>
          </p:cNvSpPr>
          <p:nvPr/>
        </p:nvSpPr>
        <p:spPr bwMode="auto">
          <a:xfrm>
            <a:off x="916569" y="152398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CM14 VNA reception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65E4E-2AD1-4A94-8D9B-9A7AB7E4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3852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FE60EB-815B-4547-AF2A-99FE75069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" y="4755023"/>
            <a:ext cx="3239879" cy="195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0759"/>
      </p:ext>
    </p:extLst>
  </p:cSld>
  <p:clrMapOvr>
    <a:masterClrMapping/>
  </p:clrMapOvr>
</p:sld>
</file>

<file path=ppt/theme/theme1.xml><?xml version="1.0" encoding="utf-8"?>
<a:theme xmlns:a="http://schemas.openxmlformats.org/drawingml/2006/main" name="FREIA Presentation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EE6B9B95-86CE-42A4-9044-602A11D54756}" vid="{2526F895-7F7C-4B6D-8E49-25D9BCAD7E3E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FREIA presentation</Template>
  <TotalTime>40229</TotalTime>
  <Words>172</Words>
  <Application>Microsoft Office PowerPoint</Application>
  <PresentationFormat>On-screen Show (4:3)</PresentationFormat>
  <Paragraphs>65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ＭＳ Ｐゴシック</vt:lpstr>
      <vt:lpstr>Arial</vt:lpstr>
      <vt:lpstr>Wingdings</vt:lpstr>
      <vt:lpstr>FREIA Presentation</vt:lpstr>
      <vt:lpstr>ESS weekly meeting (2024 W05)</vt:lpstr>
      <vt:lpstr>Global planning</vt:lpstr>
      <vt:lpstr>PowerPoint Presentation</vt:lpstr>
      <vt:lpstr>Local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Uppsala Uni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Akira Miyazaki</dc:creator>
  <cp:lastModifiedBy>Iaroslava Profatilova</cp:lastModifiedBy>
  <cp:revision>2000</cp:revision>
  <cp:lastPrinted>2008-11-17T14:20:44Z</cp:lastPrinted>
  <dcterms:created xsi:type="dcterms:W3CDTF">2021-04-24T06:02:39Z</dcterms:created>
  <dcterms:modified xsi:type="dcterms:W3CDTF">2024-01-29T15:22:28Z</dcterms:modified>
</cp:coreProperties>
</file>