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62" r:id="rId2"/>
    <p:sldId id="267" r:id="rId3"/>
    <p:sldId id="268" r:id="rId4"/>
    <p:sldId id="269" r:id="rId5"/>
    <p:sldId id="270" r:id="rId6"/>
    <p:sldId id="271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C"/>
    <a:srgbClr val="666666"/>
    <a:srgbClr val="FECC99"/>
    <a:srgbClr val="FEE6CC"/>
    <a:srgbClr val="CCDFDB"/>
    <a:srgbClr val="E5F0EC"/>
    <a:srgbClr val="D7E59A"/>
    <a:srgbClr val="EBF1CB"/>
    <a:srgbClr val="CDD5E0"/>
    <a:srgbClr val="E6EB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95" autoAdjust="0"/>
    <p:restoredTop sz="94681" autoAdjust="0"/>
  </p:normalViewPr>
  <p:slideViewPr>
    <p:cSldViewPr snapToGrid="0" snapToObjects="1">
      <p:cViewPr varScale="1">
        <p:scale>
          <a:sx n="131" d="100"/>
          <a:sy n="131" d="100"/>
        </p:scale>
        <p:origin x="34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216F17-FF12-814E-936A-620B3383A43B}" type="datetimeFigureOut">
              <a:rPr lang="sv-SE" smtClean="0"/>
              <a:t>2024-02-08</a:t>
            </a:fld>
            <a:endParaRPr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E5A434-646A-2746-9BDC-885B2382B33E}" type="slidenum">
              <a:rPr lang="sv-SE" smtClean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31822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ir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5105BBA5-0B01-43EB-96EC-725AF28E5A8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BB3141B3-566C-47FF-8C29-67289995D2FA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B965145F-CDA4-4965-A7C5-ACBA593934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03069" y="1048935"/>
            <a:ext cx="8872165" cy="4760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485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A591D-7BEE-2A48-BD08-DCDF3D90DE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2024-02-08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/>
              <a:t>PRESENTATION TITLE 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7" name="Platshållare för diagram 6">
            <a:extLst>
              <a:ext uri="{FF2B5EF4-FFF2-40B4-BE49-F238E27FC236}">
                <a16:creationId xmlns:a16="http://schemas.microsoft.com/office/drawing/2014/main" id="{FA784AEE-BB11-4271-AB33-DE0774105604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1103313" y="1657350"/>
            <a:ext cx="7767637" cy="4445000"/>
          </a:xfrm>
        </p:spPr>
        <p:txBody>
          <a:bodyPr/>
          <a:lstStyle>
            <a:lvl1pPr algn="ctr">
              <a:defRPr sz="800" cap="all" baseline="0"/>
            </a:lvl1pPr>
          </a:lstStyle>
          <a:p>
            <a:r>
              <a:rPr lang="en-US"/>
              <a:t>Click icon to add chart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7552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8" name="Platshållare för tabell 7">
            <a:extLst>
              <a:ext uri="{FF2B5EF4-FFF2-40B4-BE49-F238E27FC236}">
                <a16:creationId xmlns:a16="http://schemas.microsoft.com/office/drawing/2014/main" id="{489D1BD7-202A-4115-BE6C-1B053CFFDE1E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1103313" y="1614488"/>
            <a:ext cx="9359900" cy="4406900"/>
          </a:xfrm>
        </p:spPr>
        <p:txBody>
          <a:bodyPr/>
          <a:lstStyle>
            <a:lvl1pPr algn="ctr">
              <a:defRPr sz="800" cap="all" baseline="0"/>
            </a:lvl1pPr>
          </a:lstStyle>
          <a:p>
            <a:r>
              <a:rPr lang="en-US"/>
              <a:t>Click icon to add table</a:t>
            </a:r>
            <a:endParaRPr lang="sv-SE"/>
          </a:p>
        </p:txBody>
      </p:sp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EF177138-95E5-674B-B010-143A8CD145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2024-02-08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25189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BE7B1DDB-F4AA-4E8D-BD07-905FE45A5555}"/>
              </a:ext>
            </a:extLst>
          </p:cNvPr>
          <p:cNvSpPr/>
          <p:nvPr userDrawn="1"/>
        </p:nvSpPr>
        <p:spPr>
          <a:xfrm>
            <a:off x="0" y="388593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4780BC8-191C-6D4B-93F3-54A06FD4F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0395" y="1153621"/>
            <a:ext cx="8640000" cy="238760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C66F586-F662-4573-A59B-7D4EDD05A153}"/>
              </a:ext>
            </a:extLst>
          </p:cNvPr>
          <p:cNvSpPr/>
          <p:nvPr userDrawn="1"/>
        </p:nvSpPr>
        <p:spPr>
          <a:xfrm>
            <a:off x="-2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3193CED5-E020-4279-918D-055F43A918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796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BE7B1DDB-F4AA-4E8D-BD07-905FE45A5555}"/>
              </a:ext>
            </a:extLst>
          </p:cNvPr>
          <p:cNvSpPr/>
          <p:nvPr userDrawn="1"/>
        </p:nvSpPr>
        <p:spPr>
          <a:xfrm>
            <a:off x="-2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4780BC8-191C-6D4B-93F3-54A06FD4F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0395" y="1153621"/>
            <a:ext cx="8640000" cy="238760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1DF3056-F3A8-2949-876C-528413E342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0395" y="3883393"/>
            <a:ext cx="8640000" cy="921363"/>
          </a:xfrm>
          <a:prstGeom prst="rect">
            <a:avLst/>
          </a:prstGeom>
        </p:spPr>
        <p:txBody>
          <a:bodyPr lIns="9000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C66F586-F662-4573-A59B-7D4EDD05A153}"/>
              </a:ext>
            </a:extLst>
          </p:cNvPr>
          <p:cNvSpPr/>
          <p:nvPr userDrawn="1"/>
        </p:nvSpPr>
        <p:spPr>
          <a:xfrm>
            <a:off x="-2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3193CED5-E020-4279-918D-055F43A918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EA5DA2EE-60AD-41D0-96B0-DDF02E0AE54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30395" y="5605695"/>
            <a:ext cx="6290892" cy="459883"/>
          </a:xfrm>
          <a:prstGeom prst="rect">
            <a:avLst/>
          </a:prstGeom>
        </p:spPr>
        <p:txBody>
          <a:bodyPr lIns="90000" tIns="18000" bIns="36000" anchor="b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1" strike="noStrike" cap="all" spc="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presented by &lt;name nameson&gt;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5CE429DE-35D4-F144-9881-2C3DD8AB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930395" y="6096663"/>
            <a:ext cx="1241068" cy="365125"/>
          </a:xfrm>
        </p:spPr>
        <p:txBody>
          <a:bodyPr/>
          <a:lstStyle>
            <a:lvl1pPr>
              <a:defRPr sz="1200"/>
            </a:lvl1pPr>
          </a:lstStyle>
          <a:p>
            <a:fld id="{18896B66-0B3A-474C-9C9C-E4F07B1F5DAD}" type="datetime1">
              <a:rPr lang="sv-SE" smtClean="0"/>
              <a:pPr/>
              <a:t>2024-02-08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01384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9BCCEAFE-E21B-43CF-80C4-FF01C3F9D479}"/>
              </a:ext>
            </a:extLst>
          </p:cNvPr>
          <p:cNvSpPr/>
          <p:nvPr userDrawn="1"/>
        </p:nvSpPr>
        <p:spPr>
          <a:xfrm>
            <a:off x="0" y="16274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PRESENTATION </a:t>
            </a:r>
            <a:r>
              <a:rPr lang="sv-SE" dirty="0" err="1"/>
              <a:t>TITLe</a:t>
            </a:r>
            <a:r>
              <a:rPr lang="sv-SE" dirty="0"/>
              <a:t>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7283078-D760-1647-8B80-66BA8B52336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6426DF26-09C3-4DAE-B43E-0C11D6A6353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5C48DF05-1B09-4DA6-AC56-07304871CC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95647" y="1640719"/>
            <a:ext cx="10042073" cy="4375520"/>
          </a:xfrm>
        </p:spPr>
        <p:txBody>
          <a:bodyPr>
            <a:noAutofit/>
          </a:bodyPr>
          <a:lstStyle>
            <a:lvl1pPr marL="457200" indent="-457200">
              <a:buClr>
                <a:schemeClr val="bg1"/>
              </a:buClr>
              <a:buFont typeface="+mj-lt"/>
              <a:buAutoNum type="arabicPeriod"/>
              <a:defRPr>
                <a:solidFill>
                  <a:schemeClr val="bg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Platshållare för datum 3">
            <a:extLst>
              <a:ext uri="{FF2B5EF4-FFF2-40B4-BE49-F238E27FC236}">
                <a16:creationId xmlns:a16="http://schemas.microsoft.com/office/drawing/2014/main" id="{04D3287D-3E21-D845-8766-C307E67653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2024-02-08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988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/break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50D024A-8F85-4618-9506-0F493B263A92}"/>
              </a:ext>
            </a:extLst>
          </p:cNvPr>
          <p:cNvSpPr/>
          <p:nvPr userDrawn="1"/>
        </p:nvSpPr>
        <p:spPr>
          <a:xfrm>
            <a:off x="0" y="0"/>
            <a:ext cx="647771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628E18C2-A66E-436E-89DA-1C5D481CB4B4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4FD00856-A3E1-48A7-B9CD-D7B89BD6A06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477712" y="0"/>
            <a:ext cx="5714288" cy="6858000"/>
          </a:xfrm>
          <a:solidFill>
            <a:srgbClr val="ECECEC"/>
          </a:solidFill>
        </p:spPr>
        <p:txBody>
          <a:bodyPr>
            <a:normAutofit/>
          </a:bodyPr>
          <a:lstStyle>
            <a:lvl1pPr algn="ctr">
              <a:defRPr sz="800"/>
            </a:lvl1pPr>
          </a:lstStyle>
          <a:p>
            <a:r>
              <a:rPr lang="sv-SE"/>
              <a:t>INSERT IMAGE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A8D8C0FE-DA05-418D-9F18-A5A81125AD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924611" y="417443"/>
            <a:ext cx="828000" cy="7992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1848DA8D-03CE-4CA5-A851-F6ABAE67A9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47675"/>
            <a:ext cx="292100" cy="6410325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55DE042-7DE8-4583-986C-4082375307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30491" y="1051132"/>
            <a:ext cx="4255909" cy="829149"/>
          </a:xfrm>
        </p:spPr>
        <p:txBody>
          <a:bodyPr rIns="18000" anchor="b" anchorCtr="0"/>
          <a:lstStyle>
            <a:lvl1pPr marL="0" indent="0">
              <a:buFontTx/>
              <a:buNone/>
              <a:defRPr sz="4800">
                <a:solidFill>
                  <a:schemeClr val="bg1"/>
                </a:solidFill>
                <a:latin typeface="+mn-lt"/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# (chapter)</a:t>
            </a:r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1DC53C5B-9DC3-4646-B6B3-DD59404D44D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0491" y="2169209"/>
            <a:ext cx="4255909" cy="2462613"/>
          </a:xfrm>
        </p:spPr>
        <p:txBody>
          <a:bodyPr rIns="18000" anchor="t" anchorCtr="0"/>
          <a:lstStyle>
            <a:lvl1pPr marL="0" indent="0">
              <a:spcBef>
                <a:spcPts val="0"/>
              </a:spcBef>
              <a:buFontTx/>
              <a:buNone/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3254649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5917406D-4BE3-3B4C-BCFF-41B4F0FAB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9365782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13" name="Platshållare för datum 3">
            <a:extLst>
              <a:ext uri="{FF2B5EF4-FFF2-40B4-BE49-F238E27FC236}">
                <a16:creationId xmlns:a16="http://schemas.microsoft.com/office/drawing/2014/main" id="{3E8E36C4-8565-B94E-A90D-FF5DD7F86A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2024-02-08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0082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58775" indent="-215900">
              <a:lnSpc>
                <a:spcPct val="100000"/>
              </a:lnSpc>
              <a:tabLst/>
              <a:defRPr/>
            </a:lvl2pPr>
            <a:lvl3pPr marL="449263" indent="-196850">
              <a:lnSpc>
                <a:spcPct val="100000"/>
              </a:lnSpc>
              <a:tabLst/>
              <a:defRPr/>
            </a:lvl3pPr>
            <a:lvl4pPr marL="541338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BA21051E-3C35-41FB-8E6B-797DB8F2697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73692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2865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87E2C692-2C39-4CA8-AA87-45E0F36B6A0E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327627C-4BB8-4965-8107-0E7E741F83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1" name="Platshållare för datum 3">
            <a:extLst>
              <a:ext uri="{FF2B5EF4-FFF2-40B4-BE49-F238E27FC236}">
                <a16:creationId xmlns:a16="http://schemas.microsoft.com/office/drawing/2014/main" id="{154C1432-4F85-1F42-8016-9B83B89CC8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2024-02-08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35108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49263" indent="-196850">
              <a:lnSpc>
                <a:spcPct val="100000"/>
              </a:lnSpc>
              <a:tabLst/>
              <a:defRPr/>
            </a:lvl3pPr>
            <a:lvl4pPr marL="541338" indent="-180975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87E2C692-2C39-4CA8-AA87-45E0F36B6A0E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327627C-4BB8-4965-8107-0E7E741F83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3" name="Platshållare för innehåll 2">
            <a:extLst>
              <a:ext uri="{FF2B5EF4-FFF2-40B4-BE49-F238E27FC236}">
                <a16:creationId xmlns:a16="http://schemas.microsoft.com/office/drawing/2014/main" id="{B2D0E559-A900-41F3-93C5-387A7764A15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605297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39750" indent="-19685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17" name="Platshållare för innehåll 2">
            <a:extLst>
              <a:ext uri="{FF2B5EF4-FFF2-40B4-BE49-F238E27FC236}">
                <a16:creationId xmlns:a16="http://schemas.microsoft.com/office/drawing/2014/main" id="{E4E99B3B-ADB3-4D1A-9A7F-AA1B8528E6C7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8116194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F91A8E7B-C629-D343-8A83-7EB0ADF608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2024-02-08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6766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16B191E2-1C71-4B4C-B562-DD793673C24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373813" y="1562100"/>
            <a:ext cx="4994275" cy="476885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FontTx/>
              <a:buNone/>
              <a:defRPr sz="800">
                <a:solidFill>
                  <a:srgbClr val="666666"/>
                </a:solidFill>
              </a:defRPr>
            </a:lvl1pPr>
          </a:lstStyle>
          <a:p>
            <a:r>
              <a:rPr lang="sv-SE"/>
              <a:t>INSERT IMAGE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 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BC4F3A85-66E6-412A-97CD-99D922EFBEE2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506E76ED-0FF0-4A03-8EB9-06B57B12EC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5D496E45-863B-704B-B14F-5E0F58578D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2024-02-08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66558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. Full wid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4FD00856-A3E1-48A7-B9CD-D7B89BD6A06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algn="ctr">
              <a:defRPr sz="800"/>
            </a:lvl1pPr>
          </a:lstStyle>
          <a:p>
            <a:r>
              <a:rPr lang="sv-SE" dirty="0"/>
              <a:t>INSERT IMAGE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A8D8C0FE-DA05-418D-9F18-A5A81125AD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924611" y="417443"/>
            <a:ext cx="828000" cy="7992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1848DA8D-03CE-4CA5-A851-F6ABAE67A9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47675"/>
            <a:ext cx="292100" cy="6410325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8F5BB748-C0D0-CB4F-BA93-7488E4BA70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Image </a:t>
            </a:r>
            <a:r>
              <a:rPr lang="sv-SE" dirty="0" err="1"/>
              <a:t>title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32865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1532B06-EA3A-AA45-A1FA-C8E1873FD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709" y="281999"/>
            <a:ext cx="9478393" cy="657340"/>
          </a:xfrm>
          <a:prstGeom prst="rect">
            <a:avLst/>
          </a:prstGeom>
        </p:spPr>
        <p:txBody>
          <a:bodyPr vert="horz" lIns="90000" tIns="45720" rIns="91440" bIns="45720" rtlCol="0" anchor="t" anchorCtr="0"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6E4D6F2-5CFB-9D4E-AED8-120937FE25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5647" y="6483583"/>
            <a:ext cx="8326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spc="80" baseline="0">
                <a:solidFill>
                  <a:srgbClr val="CCCCCC"/>
                </a:solidFill>
              </a:defRPr>
            </a:lvl1pPr>
          </a:lstStyle>
          <a:p>
            <a:fld id="{926FFDD8-E9D5-414B-9D01-E73C6B8A8FCA}" type="datetime1">
              <a:rPr lang="sv-SE" smtClean="0"/>
              <a:t>2024-02-08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15FD9D7-4C35-3343-B008-A413FF500A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3244" y="648358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80" baseline="0">
                <a:solidFill>
                  <a:srgbClr val="CCCCCC"/>
                </a:solidFill>
              </a:defRPr>
            </a:lvl1pPr>
          </a:lstStyle>
          <a:p>
            <a:r>
              <a:rPr lang="sv-SE"/>
              <a:t>PRESENTATION TITLE 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F6B396D-270A-E047-8DAD-6D51B53CAD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5292" y="648358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1">
                <a:solidFill>
                  <a:schemeClr val="accent1"/>
                </a:solidFill>
              </a:defRPr>
            </a:lvl1pPr>
          </a:lstStyle>
          <a:p>
            <a:fld id="{F7283078-D760-1647-8B80-66BA8B52336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CD0A89FF-22DC-4B6A-B9ED-60B2F32ED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5894" y="1561865"/>
            <a:ext cx="9561022" cy="4565397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25848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49" r:id="rId2"/>
    <p:sldLayoutId id="2147483665" r:id="rId3"/>
    <p:sldLayoutId id="2147483667" r:id="rId4"/>
    <p:sldLayoutId id="2147483669" r:id="rId5"/>
    <p:sldLayoutId id="2147483650" r:id="rId6"/>
    <p:sldLayoutId id="2147483668" r:id="rId7"/>
    <p:sldLayoutId id="2147483662" r:id="rId8"/>
    <p:sldLayoutId id="2147483664" r:id="rId9"/>
    <p:sldLayoutId id="2147483663" r:id="rId10"/>
    <p:sldLayoutId id="2147483666" r:id="rId11"/>
    <p:sldLayoutId id="2147483670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>
          <a:solidFill>
            <a:srgbClr val="666666"/>
          </a:solidFill>
          <a:latin typeface="+mj-lt"/>
          <a:ea typeface="+mj-ea"/>
          <a:cs typeface="+mj-cs"/>
        </a:defRPr>
      </a:lvl1pPr>
    </p:titleStyle>
    <p:bodyStyle>
      <a:lvl1pPr marL="101600" indent="-101600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Segoe UI" panose="020B0502040204020203" pitchFamily="34" charset="0"/>
        <a:buChar char=" "/>
        <a:defRPr sz="2000" kern="1200">
          <a:solidFill>
            <a:srgbClr val="666666"/>
          </a:solidFill>
          <a:latin typeface="+mn-lt"/>
          <a:ea typeface="+mn-ea"/>
          <a:cs typeface="+mn-cs"/>
        </a:defRPr>
      </a:lvl1pPr>
      <a:lvl2pPr marL="315913" indent="-233363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Wingdings" panose="05000000000000000000" pitchFamily="2" charset="2"/>
        <a:buChar char=""/>
        <a:defRPr sz="2000" kern="1200">
          <a:solidFill>
            <a:srgbClr val="666666"/>
          </a:solidFill>
          <a:latin typeface="+mn-lt"/>
          <a:ea typeface="+mn-ea"/>
          <a:cs typeface="+mn-cs"/>
        </a:defRPr>
      </a:lvl2pPr>
      <a:lvl3pPr marL="582613" indent="-250825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800" kern="1200">
          <a:solidFill>
            <a:srgbClr val="666666"/>
          </a:solidFill>
          <a:latin typeface="+mn-lt"/>
          <a:ea typeface="+mn-ea"/>
          <a:cs typeface="+mn-cs"/>
        </a:defRPr>
      </a:lvl3pPr>
      <a:lvl4pPr marL="839788" indent="-233363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600" kern="1200">
          <a:solidFill>
            <a:srgbClr val="666666"/>
          </a:solidFill>
          <a:latin typeface="+mn-lt"/>
          <a:ea typeface="+mn-ea"/>
          <a:cs typeface="+mn-cs"/>
        </a:defRPr>
      </a:lvl4pPr>
      <a:lvl5pPr marL="1055688" indent="-200025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400" kern="1200">
          <a:solidFill>
            <a:srgbClr val="6666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2677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145CF3-C12C-4347-8E68-43E7983404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0395" y="1153621"/>
            <a:ext cx="8093060" cy="2387600"/>
          </a:xfrm>
        </p:spPr>
        <p:txBody>
          <a:bodyPr/>
          <a:lstStyle/>
          <a:p>
            <a:r>
              <a:rPr lang="en-GB" dirty="0"/>
              <a:t>CM14 Preparation for Installation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26DA0E2-82BB-493E-9B68-2D93A245C5B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PRESENTED BY Cédric LOMBARD On behalf of the ESS SRF TEAM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0E777A6-9513-43F3-BB24-ED0539ADDD88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1930395" y="6117873"/>
            <a:ext cx="3215183" cy="459883"/>
          </a:xfrm>
        </p:spPr>
        <p:txBody>
          <a:bodyPr/>
          <a:lstStyle/>
          <a:p>
            <a:fld id="{18896B66-0B3A-474C-9C9C-E4F07B1F5DAD}" type="datetime1">
              <a:rPr lang="sv-SE" sz="1200" b="1">
                <a:solidFill>
                  <a:schemeClr val="bg1"/>
                </a:solidFill>
              </a:rPr>
              <a:pPr/>
              <a:t>2024-02-08</a:t>
            </a:fld>
            <a:endParaRPr lang="en-GB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996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Events timeline 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3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2024-02-08</a:t>
            </a:fld>
            <a:endParaRPr lang="sv-SE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103709" y="990900"/>
            <a:ext cx="9992916" cy="4768062"/>
          </a:xfrm>
        </p:spPr>
        <p:txBody>
          <a:bodyPr/>
          <a:lstStyle/>
          <a:p>
            <a:r>
              <a:rPr lang="en-GB" b="1" i="1" dirty="0"/>
              <a:t>- Since 2021: </a:t>
            </a:r>
            <a:r>
              <a:rPr lang="en-GB" dirty="0"/>
              <a:t>Historical problem of reliability with the CTS motors</a:t>
            </a:r>
          </a:p>
          <a:p>
            <a:r>
              <a:rPr lang="en-GB" b="1" i="1" dirty="0"/>
              <a:t>- November 2023: </a:t>
            </a:r>
            <a:r>
              <a:rPr lang="en-GB" dirty="0"/>
              <a:t>Decision to install motors with a new type of coating on CM14. Plan to run extended tests to challenge this potential solution </a:t>
            </a:r>
          </a:p>
          <a:p>
            <a:r>
              <a:rPr lang="en-GB" b="1" i="1" dirty="0"/>
              <a:t>- February the 6</a:t>
            </a:r>
            <a:r>
              <a:rPr lang="en-GB" b="1" i="1" baseline="30000" dirty="0"/>
              <a:t>th</a:t>
            </a:r>
            <a:r>
              <a:rPr lang="en-GB" b="1" i="1" dirty="0"/>
              <a:t>, 2023: </a:t>
            </a:r>
            <a:r>
              <a:rPr lang="en-GB" dirty="0"/>
              <a:t>Venting incident during the installation of the LWU after CM02 (SPK130). </a:t>
            </a:r>
          </a:p>
          <a:p>
            <a:r>
              <a:rPr lang="en-GB" b="1" i="1" dirty="0"/>
              <a:t>- February the 7</a:t>
            </a:r>
            <a:r>
              <a:rPr lang="en-GB" b="1" i="1" baseline="30000" dirty="0"/>
              <a:t>th</a:t>
            </a:r>
            <a:r>
              <a:rPr lang="en-GB" b="1" i="1" dirty="0"/>
              <a:t>, 2023: </a:t>
            </a:r>
            <a:r>
              <a:rPr lang="en-GB" dirty="0"/>
              <a:t>Confirmation received from the </a:t>
            </a:r>
            <a:r>
              <a:rPr lang="en-GB" dirty="0" err="1"/>
              <a:t>IJCLab</a:t>
            </a:r>
            <a:r>
              <a:rPr lang="en-GB" dirty="0"/>
              <a:t>, CM02 might not be able to provide the expected performances. </a:t>
            </a:r>
          </a:p>
          <a:p>
            <a:endParaRPr lang="en-GB" dirty="0"/>
          </a:p>
          <a:p>
            <a:pPr algn="ctr"/>
            <a:r>
              <a:rPr lang="en-GB" sz="1800" b="1" u="sng" dirty="0"/>
              <a:t>CM14 needs to be qualified in order to be installed in the tunnel, as a replacement of CM02. </a:t>
            </a:r>
          </a:p>
        </p:txBody>
      </p:sp>
    </p:spTree>
    <p:extLst>
      <p:ext uri="{BB962C8B-B14F-4D97-AF65-F5344CB8AC3E}">
        <p14:creationId xmlns:p14="http://schemas.microsoft.com/office/powerpoint/2010/main" val="1074535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Motors exchange – Why ? 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4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2024-02-08</a:t>
            </a:fld>
            <a:endParaRPr lang="sv-SE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103709" y="990900"/>
            <a:ext cx="6182308" cy="4768062"/>
          </a:xfrm>
        </p:spPr>
        <p:txBody>
          <a:bodyPr/>
          <a:lstStyle/>
          <a:p>
            <a:r>
              <a:rPr lang="en-GB" sz="1800" b="1" dirty="0"/>
              <a:t>We cannot use the motors currently installed in CM14:</a:t>
            </a:r>
          </a:p>
          <a:p>
            <a:pPr lvl="2"/>
            <a:r>
              <a:rPr lang="en-GB" sz="1600" dirty="0"/>
              <a:t>We’ve never properly tested this solution</a:t>
            </a:r>
          </a:p>
          <a:p>
            <a:pPr lvl="2"/>
            <a:r>
              <a:rPr lang="en-GB" sz="1600" dirty="0"/>
              <a:t>We don’t have any data, confirming or not their operability </a:t>
            </a:r>
            <a:endParaRPr lang="en-GB" sz="1600" b="1" u="sng" dirty="0"/>
          </a:p>
          <a:p>
            <a:pPr lvl="2"/>
            <a:endParaRPr lang="en-GB" sz="1600" b="1" u="sng" dirty="0"/>
          </a:p>
          <a:p>
            <a:pPr marL="161925" lvl="1" indent="0" algn="ctr">
              <a:buNone/>
            </a:pPr>
            <a:r>
              <a:rPr lang="en-GB" sz="1600" i="1" dirty="0"/>
              <a:t>We could change the motors after the qualification of CM14 at FREIA, with an important risk of damaging the cryomodule after it’s qualification and/or not being able to terminate the tests due to a motor failure. </a:t>
            </a:r>
            <a:endParaRPr lang="en-GB" sz="1400" b="1" u="sng" dirty="0"/>
          </a:p>
          <a:p>
            <a:pPr marL="161925" lvl="1" indent="0" algn="ctr">
              <a:buNone/>
            </a:pPr>
            <a:r>
              <a:rPr lang="en-GB" sz="1600" i="1" dirty="0"/>
              <a:t>We could transport the cryomodule at ESS, change the motors, and send it back to FREIA, with an important risk of damaging the CM during its transportation. </a:t>
            </a:r>
          </a:p>
          <a:p>
            <a:pPr marL="161925" lvl="1" indent="0" algn="ctr">
              <a:buNone/>
            </a:pPr>
            <a:endParaRPr lang="en-GB" sz="1600" i="1" dirty="0"/>
          </a:p>
          <a:p>
            <a:pPr marL="161925" lvl="1" indent="0" algn="ctr">
              <a:buNone/>
            </a:pPr>
            <a:r>
              <a:rPr lang="en-GB" sz="1800" b="1" i="1" dirty="0">
                <a:solidFill>
                  <a:srgbClr val="FF0000"/>
                </a:solidFill>
              </a:rPr>
              <a:t>The best -and less risky- solution is to proceed the motor exchange prior to the CM qualification, directly at FREIA. </a:t>
            </a:r>
          </a:p>
          <a:p>
            <a:pPr marL="161925" lvl="1" indent="0" algn="ctr">
              <a:buNone/>
            </a:pPr>
            <a:endParaRPr lang="en-GB" sz="1800" i="1" dirty="0"/>
          </a:p>
        </p:txBody>
      </p:sp>
      <p:pic>
        <p:nvPicPr>
          <p:cNvPr id="3" name="Content Placeholder 1">
            <a:extLst>
              <a:ext uri="{FF2B5EF4-FFF2-40B4-BE49-F238E27FC236}">
                <a16:creationId xmlns:a16="http://schemas.microsoft.com/office/drawing/2014/main" id="{7CAB8C89-4752-5F87-F019-4EBC09F8CA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6017" y="990112"/>
            <a:ext cx="3576637" cy="476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4721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Motors exchange – How ? 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5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2024-02-08</a:t>
            </a:fld>
            <a:endParaRPr lang="sv-SE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103709" y="922712"/>
            <a:ext cx="5970749" cy="5456872"/>
          </a:xfrm>
        </p:spPr>
        <p:txBody>
          <a:bodyPr/>
          <a:lstStyle/>
          <a:p>
            <a:r>
              <a:rPr lang="en-GB" sz="1800" b="1" dirty="0"/>
              <a:t>The ESS team is now well trained with the motor exchange procedure… </a:t>
            </a:r>
            <a:endParaRPr lang="en-GB" sz="1800" dirty="0"/>
          </a:p>
          <a:p>
            <a:r>
              <a:rPr lang="en-GB" sz="1800" i="1" dirty="0"/>
              <a:t>We take care of the whole procedure : from equipment to peoples. </a:t>
            </a:r>
          </a:p>
          <a:p>
            <a:r>
              <a:rPr lang="en-GB" sz="1800" i="1" dirty="0"/>
              <a:t>ESS to bring the complete set of needed equipment:</a:t>
            </a:r>
          </a:p>
          <a:p>
            <a:pPr lvl="2"/>
            <a:r>
              <a:rPr lang="en-GB" sz="1600" i="1" dirty="0"/>
              <a:t>Cryomodule opening / closing</a:t>
            </a:r>
          </a:p>
          <a:p>
            <a:pPr lvl="2"/>
            <a:r>
              <a:rPr lang="en-GB" sz="1600" i="1" dirty="0"/>
              <a:t>Alignment </a:t>
            </a:r>
          </a:p>
          <a:p>
            <a:pPr lvl="2"/>
            <a:r>
              <a:rPr lang="en-GB" sz="1600" i="1" dirty="0"/>
              <a:t>Motor exchange </a:t>
            </a:r>
          </a:p>
          <a:p>
            <a:pPr lvl="2"/>
            <a:r>
              <a:rPr lang="en-GB" sz="1600" i="1" dirty="0"/>
              <a:t>CTS test with the cavity at warm </a:t>
            </a:r>
          </a:p>
          <a:p>
            <a:pPr lvl="1"/>
            <a:r>
              <a:rPr lang="en-GB" sz="1800" i="1" dirty="0"/>
              <a:t>So far, the only equipment needed from FREIA is the overhead crane (needed to open the CM). </a:t>
            </a:r>
          </a:p>
          <a:p>
            <a:pPr lvl="1"/>
            <a:r>
              <a:rPr lang="en-GB" sz="1800" i="1" dirty="0"/>
              <a:t>Members of our team have the required training and license to operate the crane. </a:t>
            </a:r>
          </a:p>
          <a:p>
            <a:pPr lvl="1"/>
            <a:endParaRPr lang="en-GB" sz="1800" i="1" dirty="0"/>
          </a:p>
          <a:p>
            <a:pPr marL="142875" lvl="1" indent="0">
              <a:buNone/>
            </a:pPr>
            <a:r>
              <a:rPr lang="en-GB" sz="1800" i="1" dirty="0"/>
              <a:t>A team of 3 people, and one truck containing all the equipment </a:t>
            </a:r>
          </a:p>
        </p:txBody>
      </p:sp>
      <p:pic>
        <p:nvPicPr>
          <p:cNvPr id="6" name="Content Placeholder 4">
            <a:extLst>
              <a:ext uri="{FF2B5EF4-FFF2-40B4-BE49-F238E27FC236}">
                <a16:creationId xmlns:a16="http://schemas.microsoft.com/office/drawing/2014/main" id="{3E4235FA-6E44-E6C8-0B8F-DDA36E4F91C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7074458" y="922712"/>
            <a:ext cx="3861272" cy="5148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044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Motors exchange – When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6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2024-02-08</a:t>
            </a:fld>
            <a:endParaRPr lang="sv-SE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103709" y="922712"/>
            <a:ext cx="5970749" cy="461245"/>
          </a:xfrm>
        </p:spPr>
        <p:txBody>
          <a:bodyPr/>
          <a:lstStyle/>
          <a:p>
            <a:r>
              <a:rPr lang="en-GB" sz="1800" b="1" dirty="0"/>
              <a:t>Proposed planning </a:t>
            </a:r>
            <a:endParaRPr lang="en-GB" sz="1800" i="1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04AC510-F159-5D7B-05F7-BFA5848859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440328"/>
              </p:ext>
            </p:extLst>
          </p:nvPr>
        </p:nvGraphicFramePr>
        <p:xfrm>
          <a:off x="345989" y="2261286"/>
          <a:ext cx="11689490" cy="2372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68949">
                  <a:extLst>
                    <a:ext uri="{9D8B030D-6E8A-4147-A177-3AD203B41FA5}">
                      <a16:colId xmlns:a16="http://schemas.microsoft.com/office/drawing/2014/main" val="2804666905"/>
                    </a:ext>
                  </a:extLst>
                </a:gridCol>
                <a:gridCol w="1168949">
                  <a:extLst>
                    <a:ext uri="{9D8B030D-6E8A-4147-A177-3AD203B41FA5}">
                      <a16:colId xmlns:a16="http://schemas.microsoft.com/office/drawing/2014/main" val="2852733222"/>
                    </a:ext>
                  </a:extLst>
                </a:gridCol>
                <a:gridCol w="1168949">
                  <a:extLst>
                    <a:ext uri="{9D8B030D-6E8A-4147-A177-3AD203B41FA5}">
                      <a16:colId xmlns:a16="http://schemas.microsoft.com/office/drawing/2014/main" val="1182175325"/>
                    </a:ext>
                  </a:extLst>
                </a:gridCol>
                <a:gridCol w="1168949">
                  <a:extLst>
                    <a:ext uri="{9D8B030D-6E8A-4147-A177-3AD203B41FA5}">
                      <a16:colId xmlns:a16="http://schemas.microsoft.com/office/drawing/2014/main" val="2286915494"/>
                    </a:ext>
                  </a:extLst>
                </a:gridCol>
                <a:gridCol w="1168949">
                  <a:extLst>
                    <a:ext uri="{9D8B030D-6E8A-4147-A177-3AD203B41FA5}">
                      <a16:colId xmlns:a16="http://schemas.microsoft.com/office/drawing/2014/main" val="1763307784"/>
                    </a:ext>
                  </a:extLst>
                </a:gridCol>
                <a:gridCol w="1168949">
                  <a:extLst>
                    <a:ext uri="{9D8B030D-6E8A-4147-A177-3AD203B41FA5}">
                      <a16:colId xmlns:a16="http://schemas.microsoft.com/office/drawing/2014/main" val="1370285586"/>
                    </a:ext>
                  </a:extLst>
                </a:gridCol>
                <a:gridCol w="1168949">
                  <a:extLst>
                    <a:ext uri="{9D8B030D-6E8A-4147-A177-3AD203B41FA5}">
                      <a16:colId xmlns:a16="http://schemas.microsoft.com/office/drawing/2014/main" val="2083237084"/>
                    </a:ext>
                  </a:extLst>
                </a:gridCol>
                <a:gridCol w="1168949">
                  <a:extLst>
                    <a:ext uri="{9D8B030D-6E8A-4147-A177-3AD203B41FA5}">
                      <a16:colId xmlns:a16="http://schemas.microsoft.com/office/drawing/2014/main" val="2824090008"/>
                    </a:ext>
                  </a:extLst>
                </a:gridCol>
                <a:gridCol w="1168949">
                  <a:extLst>
                    <a:ext uri="{9D8B030D-6E8A-4147-A177-3AD203B41FA5}">
                      <a16:colId xmlns:a16="http://schemas.microsoft.com/office/drawing/2014/main" val="1283234747"/>
                    </a:ext>
                  </a:extLst>
                </a:gridCol>
                <a:gridCol w="1168949">
                  <a:extLst>
                    <a:ext uri="{9D8B030D-6E8A-4147-A177-3AD203B41FA5}">
                      <a16:colId xmlns:a16="http://schemas.microsoft.com/office/drawing/2014/main" val="478589701"/>
                    </a:ext>
                  </a:extLst>
                </a:gridCol>
              </a:tblGrid>
              <a:tr h="593125">
                <a:tc>
                  <a:txBody>
                    <a:bodyPr/>
                    <a:lstStyle/>
                    <a:p>
                      <a:pPr algn="ctr" fontAlgn="ctr"/>
                      <a:endParaRPr lang="en-SE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7" marR="5737" marT="57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u="none" strike="noStrike">
                          <a:effectLst/>
                        </a:rPr>
                        <a:t>Wk6</a:t>
                      </a:r>
                      <a:endParaRPr lang="en-GB" sz="1100" b="1" i="1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7" marR="5737" marT="57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u="none" strike="noStrike">
                          <a:effectLst/>
                        </a:rPr>
                        <a:t>Wk7</a:t>
                      </a:r>
                      <a:endParaRPr lang="en-GB" sz="1100" b="1" i="1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7" marR="5737" marT="57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u="none" strike="noStrike">
                          <a:effectLst/>
                        </a:rPr>
                        <a:t>Wk8</a:t>
                      </a:r>
                      <a:endParaRPr lang="en-GB" sz="1100" b="1" i="1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7" marR="5737" marT="57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u="none" strike="noStrike">
                          <a:effectLst/>
                        </a:rPr>
                        <a:t>Wk9</a:t>
                      </a:r>
                      <a:endParaRPr lang="en-GB" sz="1100" b="1" i="1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7" marR="5737" marT="57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u="none" strike="noStrike">
                          <a:effectLst/>
                        </a:rPr>
                        <a:t>Wk10</a:t>
                      </a:r>
                      <a:endParaRPr lang="en-GB" sz="1100" b="1" i="1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7" marR="5737" marT="57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u="none" strike="noStrike" dirty="0">
                          <a:effectLst/>
                        </a:rPr>
                        <a:t>Wk11</a:t>
                      </a:r>
                      <a:endParaRPr lang="en-GB" sz="11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7" marR="5737" marT="57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u="none" strike="noStrike" dirty="0">
                          <a:effectLst/>
                        </a:rPr>
                        <a:t>Wk12</a:t>
                      </a:r>
                      <a:endParaRPr lang="en-GB" sz="11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7" marR="5737" marT="57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u="none" strike="noStrike">
                          <a:effectLst/>
                        </a:rPr>
                        <a:t>Wk13</a:t>
                      </a:r>
                      <a:endParaRPr lang="en-GB" sz="1100" b="1" i="1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7" marR="5737" marT="57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u="none" strike="noStrike" dirty="0">
                          <a:effectLst/>
                        </a:rPr>
                        <a:t>Wk14</a:t>
                      </a:r>
                      <a:endParaRPr lang="en-GB" sz="11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7" marR="5737" marT="5737" marB="0" anchor="ctr"/>
                </a:tc>
                <a:extLst>
                  <a:ext uri="{0D108BD9-81ED-4DB2-BD59-A6C34878D82A}">
                    <a16:rowId xmlns:a16="http://schemas.microsoft.com/office/drawing/2014/main" val="2517731574"/>
                  </a:ext>
                </a:extLst>
              </a:tr>
              <a:tr h="59312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50" u="none" strike="noStrike" dirty="0">
                          <a:effectLst/>
                        </a:rPr>
                        <a:t>ESS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7" marR="5737" marT="5737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1050" u="none" strike="noStrike" dirty="0">
                          <a:effectLst/>
                        </a:rPr>
                        <a:t>Intervention Prep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7" marR="5737" marT="5737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1050" u="none" strike="noStrike" dirty="0">
                          <a:effectLst/>
                        </a:rPr>
                        <a:t>Spare motor qualification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7" marR="5737" marT="5737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50" u="none" strike="noStrike" dirty="0">
                          <a:effectLst/>
                        </a:rPr>
                        <a:t>Intervention Prep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7" marR="5737" marT="5737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u="none" strike="noStrike" dirty="0">
                          <a:effectLst/>
                        </a:rPr>
                        <a:t>Motor Swap at FREIA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7" marR="5737" marT="5737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7" marR="5737" marT="5737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SE" sz="1050" u="none" strike="noStrike" dirty="0">
                          <a:effectLst/>
                        </a:rPr>
                        <a:t> </a:t>
                      </a:r>
                      <a:endParaRPr lang="en-SE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7" marR="5737" marT="5737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4560282"/>
                  </a:ext>
                </a:extLst>
              </a:tr>
              <a:tr h="59312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50" u="none" strike="noStrike" dirty="0" err="1">
                          <a:effectLst/>
                        </a:rPr>
                        <a:t>IJCLab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7" marR="5737" marT="5737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SE" sz="1050" u="none" strike="noStrike" dirty="0">
                          <a:effectLst/>
                        </a:rPr>
                        <a:t> </a:t>
                      </a:r>
                      <a:endParaRPr lang="en-SE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7" marR="5737" marT="5737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1050" u="none" strike="noStrike" dirty="0">
                          <a:effectLst/>
                        </a:rPr>
                        <a:t>Spare motor qualification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7" marR="5737" marT="5737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1050" u="none" strike="noStrike" dirty="0">
                          <a:effectLst/>
                        </a:rPr>
                        <a:t>Support for preparation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7" marR="5737" marT="5737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SE" sz="1050" u="none" strike="noStrike" dirty="0">
                          <a:effectLst/>
                        </a:rPr>
                        <a:t> </a:t>
                      </a:r>
                      <a:endParaRPr lang="en-SE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7" marR="5737" marT="5737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0351929"/>
                  </a:ext>
                </a:extLst>
              </a:tr>
              <a:tr h="59312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50" u="none" strike="noStrike" dirty="0">
                          <a:effectLst/>
                        </a:rPr>
                        <a:t>FREAI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7" marR="5737" marT="573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GB" sz="1050" u="none" strike="noStrike" dirty="0">
                          <a:effectLst/>
                        </a:rPr>
                        <a:t>Disconnection of CM14 - Displacement out of the bunker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7" marR="5737" marT="573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7" marR="5737" marT="573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7" marR="5737" marT="573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7" marR="5737" marT="573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7" marR="5737" marT="573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u="none" strike="noStrike" dirty="0">
                          <a:effectLst/>
                        </a:rPr>
                        <a:t>Motor Swap at FREIA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7" marR="5737" marT="573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1050" u="none" strike="noStrike" dirty="0">
                          <a:effectLst/>
                        </a:rPr>
                        <a:t>Reconnection and start of CM14 </a:t>
                      </a:r>
                      <a:r>
                        <a:rPr lang="en-GB" sz="1050" u="none" strike="noStrike" dirty="0" err="1">
                          <a:effectLst/>
                        </a:rPr>
                        <a:t>qualifiation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7" marR="5737" marT="573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en-GB" sz="1050" u="none" strike="noStrike" dirty="0">
                          <a:effectLst/>
                        </a:rPr>
                        <a:t>Reconnection and start of CM14 </a:t>
                      </a:r>
                      <a:r>
                        <a:rPr lang="en-GB" sz="1050" u="none" strike="noStrike" dirty="0" err="1">
                          <a:effectLst/>
                        </a:rPr>
                        <a:t>qualifiation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7" marR="5737" marT="573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4542257"/>
                  </a:ext>
                </a:extLst>
              </a:tr>
            </a:tbl>
          </a:graphicData>
        </a:graphic>
      </p:graphicFrame>
      <p:sp>
        <p:nvSpPr>
          <p:cNvPr id="7" name="Right Brace 6">
            <a:extLst>
              <a:ext uri="{FF2B5EF4-FFF2-40B4-BE49-F238E27FC236}">
                <a16:creationId xmlns:a16="http://schemas.microsoft.com/office/drawing/2014/main" id="{882CB779-3FEE-F433-9FC0-9491344B2926}"/>
              </a:ext>
            </a:extLst>
          </p:cNvPr>
          <p:cNvSpPr/>
          <p:nvPr/>
        </p:nvSpPr>
        <p:spPr>
          <a:xfrm rot="5400000">
            <a:off x="4869548" y="1376215"/>
            <a:ext cx="365127" cy="6880271"/>
          </a:xfrm>
          <a:prstGeom prst="rightBrace">
            <a:avLst>
              <a:gd name="adj1" fmla="val 258766"/>
              <a:gd name="adj2" fmla="val 50000"/>
            </a:avLst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28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16DD3B7-5587-D2DC-540E-C57BF797D1C8}"/>
              </a:ext>
            </a:extLst>
          </p:cNvPr>
          <p:cNvSpPr txBox="1"/>
          <p:nvPr/>
        </p:nvSpPr>
        <p:spPr>
          <a:xfrm>
            <a:off x="3324184" y="4973371"/>
            <a:ext cx="37502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i="1" dirty="0"/>
              <a:t>Time for FREIA to fix the Cryogenics 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1F9B1E5-4BEE-66EA-E609-2988DE316495}"/>
              </a:ext>
            </a:extLst>
          </p:cNvPr>
          <p:cNvSpPr txBox="1"/>
          <p:nvPr/>
        </p:nvSpPr>
        <p:spPr>
          <a:xfrm>
            <a:off x="553704" y="5787694"/>
            <a:ext cx="109247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800" b="1" i="1" dirty="0"/>
              <a:t>Changing the two motors, from the opening of the CM to its closure is a one week long intervention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1166437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-tema">
  <a:themeElements>
    <a:clrScheme name="ESS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99DC"/>
      </a:accent1>
      <a:accent2>
        <a:srgbClr val="003366"/>
      </a:accent2>
      <a:accent3>
        <a:srgbClr val="99BE00"/>
      </a:accent3>
      <a:accent4>
        <a:srgbClr val="006646"/>
      </a:accent4>
      <a:accent5>
        <a:srgbClr val="FF7D00"/>
      </a:accent5>
      <a:accent6>
        <a:srgbClr val="821482"/>
      </a:accent6>
      <a:hlink>
        <a:srgbClr val="0099DC"/>
      </a:hlink>
      <a:folHlink>
        <a:srgbClr val="0099DC"/>
      </a:folHlink>
    </a:clrScheme>
    <a:fontScheme name="ESS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mtClean="0">
            <a:solidFill>
              <a:srgbClr val="666666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ESS0013_ESS_191217" id="{25A5AE2A-28F6-4104-8C72-7304B1F48254}" vid="{320E9B42-7F55-4E52-AA64-0C45CA88F265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239</TotalTime>
  <Words>458</Words>
  <Application>Microsoft Macintosh PowerPoint</Application>
  <PresentationFormat>Widescreen</PresentationFormat>
  <Paragraphs>71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Segoe UI</vt:lpstr>
      <vt:lpstr>Segoe UI Light</vt:lpstr>
      <vt:lpstr>Segoe UI Semibold</vt:lpstr>
      <vt:lpstr>Wingdings</vt:lpstr>
      <vt:lpstr>Office-tema</vt:lpstr>
      <vt:lpstr>PowerPoint Presentation</vt:lpstr>
      <vt:lpstr>CM14 Preparation for Installation</vt:lpstr>
      <vt:lpstr>Events timeline </vt:lpstr>
      <vt:lpstr>Motors exchange – Why ? </vt:lpstr>
      <vt:lpstr>Motors exchange – How ? </vt:lpstr>
      <vt:lpstr>Motors exchange – When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martin.sjostrand@esss.se</dc:creator>
  <cp:lastModifiedBy>Cedric Lombard</cp:lastModifiedBy>
  <cp:revision>37</cp:revision>
  <cp:lastPrinted>2019-03-08T10:27:30Z</cp:lastPrinted>
  <dcterms:created xsi:type="dcterms:W3CDTF">2020-01-21T09:56:49Z</dcterms:created>
  <dcterms:modified xsi:type="dcterms:W3CDTF">2024-02-08T13:36:55Z</dcterms:modified>
</cp:coreProperties>
</file>