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67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5" autoAdjust="0"/>
    <p:restoredTop sz="94681" autoAdjust="0"/>
  </p:normalViewPr>
  <p:slideViewPr>
    <p:cSldViewPr snapToGrid="0" snapToObjects="1">
      <p:cViewPr varScale="1">
        <p:scale>
          <a:sx n="131" d="100"/>
          <a:sy n="131" d="100"/>
        </p:scale>
        <p:origin x="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2024-02-08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2024-02-08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2024-02-08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2024-02-08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2024-02-08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2024-02-08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2024-02-08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2024-02-08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2024-02-08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2024-02-08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093060" cy="2387600"/>
          </a:xfrm>
        </p:spPr>
        <p:txBody>
          <a:bodyPr/>
          <a:lstStyle/>
          <a:p>
            <a:r>
              <a:rPr lang="en-GB" dirty="0"/>
              <a:t>CM14 Preparation for Installation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Cédric LOMBARD On behalf of the ESS SRF TEAM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fld id="{18896B66-0B3A-474C-9C9C-E4F07B1F5DAD}" type="datetime1">
              <a:rPr lang="sv-SE" sz="1200" b="1">
                <a:solidFill>
                  <a:schemeClr val="bg1"/>
                </a:solidFill>
              </a:rPr>
              <a:pPr/>
              <a:t>2024-02-08</a:t>
            </a:fld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Events timeline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3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2024-02-08</a:t>
            </a:fld>
            <a:endParaRPr lang="sv-SE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03709" y="990900"/>
            <a:ext cx="9992916" cy="4768062"/>
          </a:xfrm>
        </p:spPr>
        <p:txBody>
          <a:bodyPr/>
          <a:lstStyle/>
          <a:p>
            <a:r>
              <a:rPr lang="en-GB" b="1" i="1" dirty="0"/>
              <a:t>- Since 2021: </a:t>
            </a:r>
            <a:r>
              <a:rPr lang="en-GB" dirty="0"/>
              <a:t>Historical problem of reliability with the CTS motors</a:t>
            </a:r>
          </a:p>
          <a:p>
            <a:r>
              <a:rPr lang="en-GB" b="1" i="1" dirty="0"/>
              <a:t>- November 2023: </a:t>
            </a:r>
            <a:r>
              <a:rPr lang="en-GB" dirty="0"/>
              <a:t>Decision to install motors with a new type of coating on CM14. Plan to run extended tests to challenge this potential solution </a:t>
            </a:r>
          </a:p>
          <a:p>
            <a:r>
              <a:rPr lang="en-GB" b="1" i="1" dirty="0"/>
              <a:t>- February the 6</a:t>
            </a:r>
            <a:r>
              <a:rPr lang="en-GB" b="1" i="1" baseline="30000" dirty="0"/>
              <a:t>th</a:t>
            </a:r>
            <a:r>
              <a:rPr lang="en-GB" b="1" i="1" dirty="0"/>
              <a:t>, 2023: </a:t>
            </a:r>
            <a:r>
              <a:rPr lang="en-GB" dirty="0"/>
              <a:t>Venting incident during the installation of the LWU after CM02 (SPK130). </a:t>
            </a:r>
          </a:p>
          <a:p>
            <a:r>
              <a:rPr lang="en-GB" b="1" i="1" dirty="0"/>
              <a:t>- February the 7</a:t>
            </a:r>
            <a:r>
              <a:rPr lang="en-GB" b="1" i="1" baseline="30000" dirty="0"/>
              <a:t>th</a:t>
            </a:r>
            <a:r>
              <a:rPr lang="en-GB" b="1" i="1" dirty="0"/>
              <a:t>, 2023: </a:t>
            </a:r>
            <a:r>
              <a:rPr lang="en-GB" dirty="0"/>
              <a:t>Confirmation received from the </a:t>
            </a:r>
            <a:r>
              <a:rPr lang="en-GB" dirty="0" err="1"/>
              <a:t>IJCLab</a:t>
            </a:r>
            <a:r>
              <a:rPr lang="en-GB" dirty="0"/>
              <a:t>, CM02 might not be able to provide the expected performances. </a:t>
            </a:r>
          </a:p>
          <a:p>
            <a:endParaRPr lang="en-GB" dirty="0"/>
          </a:p>
          <a:p>
            <a:pPr algn="ctr"/>
            <a:r>
              <a:rPr lang="en-GB" sz="1800" b="1" u="sng" dirty="0"/>
              <a:t>CM14 needs to be qualified in order to be installed in the tunnel, as a replacement of CM02. </a:t>
            </a:r>
          </a:p>
        </p:txBody>
      </p:sp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Motors exchange – Why ?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2024-02-08</a:t>
            </a:fld>
            <a:endParaRPr lang="sv-SE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03709" y="990900"/>
            <a:ext cx="6182308" cy="4768062"/>
          </a:xfrm>
        </p:spPr>
        <p:txBody>
          <a:bodyPr/>
          <a:lstStyle/>
          <a:p>
            <a:r>
              <a:rPr lang="en-GB" sz="1800" b="1" dirty="0"/>
              <a:t>We cannot use the motors currently installed in CM14:</a:t>
            </a:r>
          </a:p>
          <a:p>
            <a:pPr lvl="2"/>
            <a:r>
              <a:rPr lang="en-GB" sz="1600" dirty="0"/>
              <a:t>We’ve never properly tested this solution</a:t>
            </a:r>
          </a:p>
          <a:p>
            <a:pPr lvl="2"/>
            <a:r>
              <a:rPr lang="en-GB" sz="1600" dirty="0"/>
              <a:t>We don’t have any data, confirming or not their operability </a:t>
            </a:r>
            <a:endParaRPr lang="en-GB" sz="1600" b="1" u="sng" dirty="0"/>
          </a:p>
          <a:p>
            <a:pPr lvl="2"/>
            <a:endParaRPr lang="en-GB" sz="1600" b="1" u="sng" dirty="0"/>
          </a:p>
          <a:p>
            <a:pPr marL="161925" lvl="1" indent="0" algn="ctr">
              <a:buNone/>
            </a:pPr>
            <a:r>
              <a:rPr lang="en-GB" sz="1600" i="1" dirty="0"/>
              <a:t>We could change the motors after the qualification of CM14 at FREIA, with an important risk of damaging the cryomodule after it’s qualification and/or not being able to terminate the tests due to a motor failure. </a:t>
            </a:r>
            <a:endParaRPr lang="en-GB" sz="1400" b="1" u="sng" dirty="0"/>
          </a:p>
          <a:p>
            <a:pPr marL="161925" lvl="1" indent="0" algn="ctr">
              <a:buNone/>
            </a:pPr>
            <a:r>
              <a:rPr lang="en-GB" sz="1600" i="1" dirty="0"/>
              <a:t>We could transport the cryomodule at ESS, change the motors, and send it back to FREIA, with an important risk of damaging the CM during its transportation. </a:t>
            </a:r>
          </a:p>
          <a:p>
            <a:pPr marL="161925" lvl="1" indent="0" algn="ctr">
              <a:buNone/>
            </a:pPr>
            <a:endParaRPr lang="en-GB" sz="1600" i="1" dirty="0"/>
          </a:p>
          <a:p>
            <a:pPr marL="161925" lvl="1" indent="0" algn="ctr">
              <a:buNone/>
            </a:pPr>
            <a:r>
              <a:rPr lang="en-GB" sz="1800" b="1" i="1" dirty="0">
                <a:solidFill>
                  <a:srgbClr val="FF0000"/>
                </a:solidFill>
              </a:rPr>
              <a:t>The best -and less risky- solution is to proceed the motor exchange prior to the CM qualification, directly at FREIA. </a:t>
            </a:r>
          </a:p>
          <a:p>
            <a:pPr marL="161925" lvl="1" indent="0" algn="ctr">
              <a:buNone/>
            </a:pPr>
            <a:endParaRPr lang="en-GB" sz="1800" i="1" dirty="0"/>
          </a:p>
        </p:txBody>
      </p:sp>
      <p:pic>
        <p:nvPicPr>
          <p:cNvPr id="3" name="Content Placeholder 1">
            <a:extLst>
              <a:ext uri="{FF2B5EF4-FFF2-40B4-BE49-F238E27FC236}">
                <a16:creationId xmlns:a16="http://schemas.microsoft.com/office/drawing/2014/main" id="{7CAB8C89-4752-5F87-F019-4EBC09F8C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017" y="990112"/>
            <a:ext cx="3576637" cy="476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72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Motors exchange – How ?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2024-02-08</a:t>
            </a:fld>
            <a:endParaRPr lang="sv-SE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03709" y="922712"/>
            <a:ext cx="5970749" cy="5456872"/>
          </a:xfrm>
        </p:spPr>
        <p:txBody>
          <a:bodyPr/>
          <a:lstStyle/>
          <a:p>
            <a:r>
              <a:rPr lang="en-GB" sz="1800" b="1" dirty="0"/>
              <a:t>The ESS team is now well trained with the motor exchange procedure… </a:t>
            </a:r>
            <a:endParaRPr lang="en-GB" sz="1800" dirty="0"/>
          </a:p>
          <a:p>
            <a:r>
              <a:rPr lang="en-GB" sz="1800" i="1" dirty="0"/>
              <a:t>We take care of the whole procedure : from equipment to peoples. </a:t>
            </a:r>
          </a:p>
          <a:p>
            <a:r>
              <a:rPr lang="en-GB" sz="1800" i="1" dirty="0"/>
              <a:t>ESS to bring the complete set of needed equipment:</a:t>
            </a:r>
          </a:p>
          <a:p>
            <a:pPr lvl="2"/>
            <a:r>
              <a:rPr lang="en-GB" sz="1600" i="1" dirty="0"/>
              <a:t>Cryomodule opening / closing</a:t>
            </a:r>
          </a:p>
          <a:p>
            <a:pPr lvl="2"/>
            <a:r>
              <a:rPr lang="en-GB" sz="1600" i="1" dirty="0"/>
              <a:t>Alignment </a:t>
            </a:r>
          </a:p>
          <a:p>
            <a:pPr lvl="2"/>
            <a:r>
              <a:rPr lang="en-GB" sz="1600" i="1" dirty="0"/>
              <a:t>Motor exchange </a:t>
            </a:r>
          </a:p>
          <a:p>
            <a:pPr lvl="2"/>
            <a:r>
              <a:rPr lang="en-GB" sz="1600" i="1" dirty="0"/>
              <a:t>CTS test with the cavity at warm </a:t>
            </a:r>
          </a:p>
          <a:p>
            <a:pPr lvl="1"/>
            <a:r>
              <a:rPr lang="en-GB" sz="1800" i="1" dirty="0"/>
              <a:t>So far, the only equipment needed from FREIA is the overhead crane (needed to open the CM). </a:t>
            </a:r>
          </a:p>
          <a:p>
            <a:pPr lvl="1"/>
            <a:r>
              <a:rPr lang="en-GB" sz="1800" i="1" dirty="0"/>
              <a:t>Members of our team have the required training and license to operate the crane. </a:t>
            </a:r>
          </a:p>
          <a:p>
            <a:pPr lvl="1"/>
            <a:endParaRPr lang="en-GB" sz="1800" i="1" dirty="0"/>
          </a:p>
          <a:p>
            <a:pPr marL="142875" lvl="1" indent="0">
              <a:buNone/>
            </a:pPr>
            <a:r>
              <a:rPr lang="en-GB" sz="1800" i="1" dirty="0"/>
              <a:t>A team of 3 people, and one truck containing all the equipment 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3E4235FA-6E44-E6C8-0B8F-DDA36E4F91C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074458" y="922712"/>
            <a:ext cx="3861272" cy="514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4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Motors exchange – When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6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2024-02-08</a:t>
            </a:fld>
            <a:endParaRPr lang="sv-SE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03709" y="922712"/>
            <a:ext cx="5970749" cy="461245"/>
          </a:xfrm>
        </p:spPr>
        <p:txBody>
          <a:bodyPr/>
          <a:lstStyle/>
          <a:p>
            <a:r>
              <a:rPr lang="en-GB" sz="1800" b="1" dirty="0"/>
              <a:t>Proposed planning </a:t>
            </a:r>
            <a:endParaRPr lang="en-GB" sz="1800" i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04AC510-F159-5D7B-05F7-BFA5848859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440328"/>
              </p:ext>
            </p:extLst>
          </p:nvPr>
        </p:nvGraphicFramePr>
        <p:xfrm>
          <a:off x="345989" y="2261286"/>
          <a:ext cx="11689490" cy="237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8949">
                  <a:extLst>
                    <a:ext uri="{9D8B030D-6E8A-4147-A177-3AD203B41FA5}">
                      <a16:colId xmlns:a16="http://schemas.microsoft.com/office/drawing/2014/main" val="2804666905"/>
                    </a:ext>
                  </a:extLst>
                </a:gridCol>
                <a:gridCol w="1168949">
                  <a:extLst>
                    <a:ext uri="{9D8B030D-6E8A-4147-A177-3AD203B41FA5}">
                      <a16:colId xmlns:a16="http://schemas.microsoft.com/office/drawing/2014/main" val="2852733222"/>
                    </a:ext>
                  </a:extLst>
                </a:gridCol>
                <a:gridCol w="1168949">
                  <a:extLst>
                    <a:ext uri="{9D8B030D-6E8A-4147-A177-3AD203B41FA5}">
                      <a16:colId xmlns:a16="http://schemas.microsoft.com/office/drawing/2014/main" val="1182175325"/>
                    </a:ext>
                  </a:extLst>
                </a:gridCol>
                <a:gridCol w="1168949">
                  <a:extLst>
                    <a:ext uri="{9D8B030D-6E8A-4147-A177-3AD203B41FA5}">
                      <a16:colId xmlns:a16="http://schemas.microsoft.com/office/drawing/2014/main" val="2286915494"/>
                    </a:ext>
                  </a:extLst>
                </a:gridCol>
                <a:gridCol w="1168949">
                  <a:extLst>
                    <a:ext uri="{9D8B030D-6E8A-4147-A177-3AD203B41FA5}">
                      <a16:colId xmlns:a16="http://schemas.microsoft.com/office/drawing/2014/main" val="1763307784"/>
                    </a:ext>
                  </a:extLst>
                </a:gridCol>
                <a:gridCol w="1168949">
                  <a:extLst>
                    <a:ext uri="{9D8B030D-6E8A-4147-A177-3AD203B41FA5}">
                      <a16:colId xmlns:a16="http://schemas.microsoft.com/office/drawing/2014/main" val="1370285586"/>
                    </a:ext>
                  </a:extLst>
                </a:gridCol>
                <a:gridCol w="1168949">
                  <a:extLst>
                    <a:ext uri="{9D8B030D-6E8A-4147-A177-3AD203B41FA5}">
                      <a16:colId xmlns:a16="http://schemas.microsoft.com/office/drawing/2014/main" val="2083237084"/>
                    </a:ext>
                  </a:extLst>
                </a:gridCol>
                <a:gridCol w="1168949">
                  <a:extLst>
                    <a:ext uri="{9D8B030D-6E8A-4147-A177-3AD203B41FA5}">
                      <a16:colId xmlns:a16="http://schemas.microsoft.com/office/drawing/2014/main" val="2824090008"/>
                    </a:ext>
                  </a:extLst>
                </a:gridCol>
                <a:gridCol w="1168949">
                  <a:extLst>
                    <a:ext uri="{9D8B030D-6E8A-4147-A177-3AD203B41FA5}">
                      <a16:colId xmlns:a16="http://schemas.microsoft.com/office/drawing/2014/main" val="1283234747"/>
                    </a:ext>
                  </a:extLst>
                </a:gridCol>
                <a:gridCol w="1168949">
                  <a:extLst>
                    <a:ext uri="{9D8B030D-6E8A-4147-A177-3AD203B41FA5}">
                      <a16:colId xmlns:a16="http://schemas.microsoft.com/office/drawing/2014/main" val="478589701"/>
                    </a:ext>
                  </a:extLst>
                </a:gridCol>
              </a:tblGrid>
              <a:tr h="593125">
                <a:tc>
                  <a:txBody>
                    <a:bodyPr/>
                    <a:lstStyle/>
                    <a:p>
                      <a:pPr algn="ctr" fontAlgn="ctr"/>
                      <a:endParaRPr lang="en-S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Wk6</a:t>
                      </a:r>
                      <a:endParaRPr lang="en-GB" sz="11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Wk7</a:t>
                      </a:r>
                      <a:endParaRPr lang="en-GB" sz="11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Wk8</a:t>
                      </a:r>
                      <a:endParaRPr lang="en-GB" sz="11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Wk9</a:t>
                      </a:r>
                      <a:endParaRPr lang="en-GB" sz="11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Wk10</a:t>
                      </a:r>
                      <a:endParaRPr lang="en-GB" sz="11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effectLst/>
                        </a:rPr>
                        <a:t>Wk11</a:t>
                      </a:r>
                      <a:endParaRPr lang="en-GB" sz="11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effectLst/>
                        </a:rPr>
                        <a:t>Wk12</a:t>
                      </a:r>
                      <a:endParaRPr lang="en-GB" sz="11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>
                          <a:effectLst/>
                        </a:rPr>
                        <a:t>Wk13</a:t>
                      </a:r>
                      <a:endParaRPr lang="en-GB" sz="11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effectLst/>
                        </a:rPr>
                        <a:t>Wk14</a:t>
                      </a:r>
                      <a:endParaRPr lang="en-GB" sz="11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/>
                </a:tc>
                <a:extLst>
                  <a:ext uri="{0D108BD9-81ED-4DB2-BD59-A6C34878D82A}">
                    <a16:rowId xmlns:a16="http://schemas.microsoft.com/office/drawing/2014/main" val="2517731574"/>
                  </a:ext>
                </a:extLst>
              </a:tr>
              <a:tr h="5931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ESS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Intervention Prep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Spare motor qualification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Intervention Prep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effectLst/>
                        </a:rPr>
                        <a:t>Motor Swap at FREIA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SE" sz="1050" u="none" strike="noStrike" dirty="0">
                          <a:effectLst/>
                        </a:rPr>
                        <a:t> </a:t>
                      </a:r>
                      <a:endParaRPr lang="en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560282"/>
                  </a:ext>
                </a:extLst>
              </a:tr>
              <a:tr h="5931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 err="1">
                          <a:effectLst/>
                        </a:rPr>
                        <a:t>IJCLab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SE" sz="1050" u="none" strike="noStrike" dirty="0">
                          <a:effectLst/>
                        </a:rPr>
                        <a:t> </a:t>
                      </a:r>
                      <a:endParaRPr lang="en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Spare motor qualification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Support for preparation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SE" sz="1050" u="none" strike="noStrike" dirty="0">
                          <a:effectLst/>
                        </a:rPr>
                        <a:t> </a:t>
                      </a:r>
                      <a:endParaRPr lang="en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351929"/>
                  </a:ext>
                </a:extLst>
              </a:tr>
              <a:tr h="5931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FREAI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Disconnection of CM14 - Displacement out of the bunker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effectLst/>
                        </a:rPr>
                        <a:t>Motor Swap at FREIA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Reconnection and start of CM14 </a:t>
                      </a:r>
                      <a:r>
                        <a:rPr lang="en-GB" sz="1050" u="none" strike="noStrike" dirty="0" err="1">
                          <a:effectLst/>
                        </a:rPr>
                        <a:t>qualifiation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 dirty="0">
                          <a:effectLst/>
                        </a:rPr>
                        <a:t>Reconnection and start of CM14 </a:t>
                      </a:r>
                      <a:r>
                        <a:rPr lang="en-GB" sz="1050" u="none" strike="noStrike" dirty="0" err="1">
                          <a:effectLst/>
                        </a:rPr>
                        <a:t>qualifiation</a:t>
                      </a:r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7" marR="5737" marT="5737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542257"/>
                  </a:ext>
                </a:extLst>
              </a:tr>
            </a:tbl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882CB779-3FEE-F433-9FC0-9491344B2926}"/>
              </a:ext>
            </a:extLst>
          </p:cNvPr>
          <p:cNvSpPr/>
          <p:nvPr/>
        </p:nvSpPr>
        <p:spPr>
          <a:xfrm rot="5400000">
            <a:off x="4869548" y="1376215"/>
            <a:ext cx="365127" cy="6880271"/>
          </a:xfrm>
          <a:prstGeom prst="rightBrace">
            <a:avLst>
              <a:gd name="adj1" fmla="val 258766"/>
              <a:gd name="adj2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6DD3B7-5587-D2DC-540E-C57BF797D1C8}"/>
              </a:ext>
            </a:extLst>
          </p:cNvPr>
          <p:cNvSpPr txBox="1"/>
          <p:nvPr/>
        </p:nvSpPr>
        <p:spPr>
          <a:xfrm>
            <a:off x="3324184" y="4973371"/>
            <a:ext cx="3750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i="1" dirty="0"/>
              <a:t>Time for FREIA to fix the Cryogenics 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F9B1E5-4BEE-66EA-E609-2988DE316495}"/>
              </a:ext>
            </a:extLst>
          </p:cNvPr>
          <p:cNvSpPr txBox="1"/>
          <p:nvPr/>
        </p:nvSpPr>
        <p:spPr>
          <a:xfrm>
            <a:off x="553704" y="5787694"/>
            <a:ext cx="10924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i="1" dirty="0"/>
              <a:t>Changing the two motors, from the opening of the CM to its closure is a one week long intervention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16643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S0013_ESS_191217" id="{25A5AE2A-28F6-4104-8C72-7304B1F48254}" vid="{320E9B42-7F55-4E52-AA64-0C45CA88F2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239</TotalTime>
  <Words>458</Words>
  <Application>Microsoft Macintosh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Segoe UI Semibold</vt:lpstr>
      <vt:lpstr>Wingdings</vt:lpstr>
      <vt:lpstr>Office-tema</vt:lpstr>
      <vt:lpstr>PowerPoint Presentation</vt:lpstr>
      <vt:lpstr>CM14 Preparation for Installation</vt:lpstr>
      <vt:lpstr>Events timeline </vt:lpstr>
      <vt:lpstr>Motors exchange – Why ? </vt:lpstr>
      <vt:lpstr>Motors exchange – How ? </vt:lpstr>
      <vt:lpstr>Motors exchange – When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martin.sjostrand@esss.se</dc:creator>
  <cp:lastModifiedBy>Cedric Lombard</cp:lastModifiedBy>
  <cp:revision>37</cp:revision>
  <cp:lastPrinted>2019-03-08T10:27:30Z</cp:lastPrinted>
  <dcterms:created xsi:type="dcterms:W3CDTF">2020-01-21T09:56:49Z</dcterms:created>
  <dcterms:modified xsi:type="dcterms:W3CDTF">2024-02-08T13:36:55Z</dcterms:modified>
</cp:coreProperties>
</file>