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29"/>
  </p:notesMasterIdLst>
  <p:sldIdLst>
    <p:sldId id="256" r:id="rId2"/>
    <p:sldId id="257" r:id="rId3"/>
    <p:sldId id="281" r:id="rId4"/>
    <p:sldId id="283" r:id="rId5"/>
    <p:sldId id="285" r:id="rId6"/>
    <p:sldId id="288" r:id="rId7"/>
    <p:sldId id="289" r:id="rId8"/>
    <p:sldId id="290" r:id="rId9"/>
    <p:sldId id="273" r:id="rId10"/>
    <p:sldId id="271" r:id="rId11"/>
    <p:sldId id="286" r:id="rId12"/>
    <p:sldId id="287" r:id="rId13"/>
    <p:sldId id="276" r:id="rId14"/>
    <p:sldId id="270" r:id="rId15"/>
    <p:sldId id="291" r:id="rId16"/>
    <p:sldId id="267" r:id="rId17"/>
    <p:sldId id="266" r:id="rId18"/>
    <p:sldId id="293" r:id="rId19"/>
    <p:sldId id="265" r:id="rId20"/>
    <p:sldId id="275" r:id="rId21"/>
    <p:sldId id="269" r:id="rId22"/>
    <p:sldId id="284" r:id="rId23"/>
    <p:sldId id="261" r:id="rId24"/>
    <p:sldId id="258" r:id="rId25"/>
    <p:sldId id="268" r:id="rId26"/>
    <p:sldId id="260" r:id="rId27"/>
    <p:sldId id="279" r:id="rId28"/>
  </p:sldIdLst>
  <p:sldSz cx="12192000" cy="6858000"/>
  <p:notesSz cx="6858000" cy="9144000"/>
  <p:defaultTextStyle>
    <a:defPPr>
      <a:defRPr lang="en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484"/>
    <p:restoredTop sz="94701"/>
  </p:normalViewPr>
  <p:slideViewPr>
    <p:cSldViewPr snapToGrid="0">
      <p:cViewPr>
        <p:scale>
          <a:sx n="80" d="100"/>
          <a:sy n="80" d="100"/>
        </p:scale>
        <p:origin x="144" y="9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240695-E64C-6A47-845D-9CC2D72DE664}" type="datetimeFigureOut">
              <a:rPr lang="en-SE" smtClean="0"/>
              <a:t>2024-10-16</a:t>
            </a:fld>
            <a:endParaRPr lang="en-S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S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3643A3-F208-064F-AF76-F6496DEC4D39}" type="slidenum">
              <a:rPr lang="en-SE" smtClean="0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36517663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3643A3-F208-064F-AF76-F6496DEC4D39}" type="slidenum">
              <a:rPr lang="en-SE" smtClean="0"/>
              <a:t>3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797866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663B99-5A0D-6FD2-738A-C7E86B15E8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351DF46-E67C-66F7-D75B-9EBEE464641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2DDF8AC-C256-A5AA-ABF2-37DDB69241D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E90B12-A64C-F2C1-2BCE-3C01C757AF8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3643A3-F208-064F-AF76-F6496DEC4D39}" type="slidenum">
              <a:rPr lang="en-SE" smtClean="0"/>
              <a:t>4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7854054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3643A3-F208-064F-AF76-F6496DEC4D39}" type="slidenum">
              <a:rPr lang="en-SE" smtClean="0"/>
              <a:t>10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41666029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7DA1B1-D0E3-A32B-851A-06591E2A72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0960A23-7A49-F1BD-7CB4-DA17643BC6B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B4EDF16-670A-B72A-6BC2-FF0DF68065D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96E59F-D539-A171-D556-7E252363984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3643A3-F208-064F-AF76-F6496DEC4D39}" type="slidenum">
              <a:rPr lang="en-SE" smtClean="0"/>
              <a:t>11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42753580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CE8ED4-A254-EF3F-487C-58F978AC4B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789D446-D86E-1826-DC3A-981D7E676B7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7AEAA30-2249-C0B3-C1FB-4BCF0581593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DB0DF2-7EA0-379B-B90D-11B085166E6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3643A3-F208-064F-AF76-F6496DEC4D39}" type="slidenum">
              <a:rPr lang="en-SE" smtClean="0"/>
              <a:t>12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36488590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3643A3-F208-064F-AF76-F6496DEC4D39}" type="slidenum">
              <a:rPr lang="en-SE" smtClean="0"/>
              <a:t>20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15813157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3643A3-F208-064F-AF76-F6496DEC4D39}" type="slidenum">
              <a:rPr lang="en-SE" smtClean="0"/>
              <a:t>21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1259155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CB7BAE-DF0D-B3EF-B330-8999CE0A6B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S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6F2FB1E-9993-31B8-3798-CE8541DA09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S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113584-0F66-F7DB-2756-92094A0EB7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67089-F167-F442-B7EF-65FDD90195B6}" type="datetime1">
              <a:rPr lang="sv-SE" smtClean="0"/>
              <a:t>2024-10-16</a:t>
            </a:fld>
            <a:endParaRPr lang="en-S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B1AD3-3289-0AC3-8AEF-88B1A308D4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03D89B-D845-B479-B384-B01F0A83CD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B8B95-86BA-C747-8C34-209B0F161E83}" type="slidenum">
              <a:rPr lang="en-SE" smtClean="0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10640388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15FE60-47E5-E0E0-AC33-8587714B87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S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3979908-F0AE-8AFC-D01B-A85BD1F2DF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S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8548C3-845B-9F65-13D6-A73EFF9388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12FFC-2698-BC4E-ACA9-96AC2CFFB332}" type="datetime1">
              <a:rPr lang="sv-SE" smtClean="0"/>
              <a:t>2024-10-16</a:t>
            </a:fld>
            <a:endParaRPr lang="en-S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9BEDCA-16A2-CFC4-4F23-96287A2045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351EA0-5EF4-9DA8-1A29-41CA84EF35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B8B95-86BA-C747-8C34-209B0F161E83}" type="slidenum">
              <a:rPr lang="en-SE" smtClean="0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19341988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C7C134D-28E8-F9D3-3114-92D939DF580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S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A181FB9-3930-F6A8-4DB0-616C4DB1C0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S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3EA343-0CB9-3FCD-E1B9-B60960BA63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99C88-7632-464B-AC2A-FD01D8DAFD5E}" type="datetime1">
              <a:rPr lang="sv-SE" smtClean="0"/>
              <a:t>2024-10-16</a:t>
            </a:fld>
            <a:endParaRPr lang="en-S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7402FE-3847-C8C2-046F-26863DD4DB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284E5D-A9CE-8DE0-FF39-7CDA581F05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B8B95-86BA-C747-8C34-209B0F161E83}" type="slidenum">
              <a:rPr lang="en-SE" smtClean="0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38422361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CDC4D0-DC55-3918-6426-A507E9D5B0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S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664085-81FF-DDFA-55F7-301475188A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S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155E07-6981-708A-8CB9-D60F83D777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AC1A93-E0B2-AF47-BC41-52725E7B2B93}" type="datetime1">
              <a:rPr lang="sv-SE" smtClean="0"/>
              <a:t>2024-10-16</a:t>
            </a:fld>
            <a:endParaRPr lang="en-S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D2C869-8204-A75C-61FC-D591142780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BDC09B-045B-E650-83C2-104462D492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000" b="1">
                <a:solidFill>
                  <a:srgbClr val="002060"/>
                </a:solidFill>
              </a:defRPr>
            </a:lvl1pPr>
          </a:lstStyle>
          <a:p>
            <a:fld id="{EECB8B95-86BA-C747-8C34-209B0F161E83}" type="slidenum">
              <a:rPr lang="en-SE" smtClean="0"/>
              <a:pPr/>
              <a:t>‹#›</a:t>
            </a:fld>
            <a:endParaRPr lang="en-SE" dirty="0"/>
          </a:p>
        </p:txBody>
      </p:sp>
    </p:spTree>
    <p:extLst>
      <p:ext uri="{BB962C8B-B14F-4D97-AF65-F5344CB8AC3E}">
        <p14:creationId xmlns:p14="http://schemas.microsoft.com/office/powerpoint/2010/main" val="3346568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92603B-F40D-FCE7-308A-2E13F1975A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S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603069-ED05-334E-8745-1849EE7881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25B65F-9553-8791-22EC-AA33E1EF34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65984-1FBD-4642-90BC-5CF9C92C2E24}" type="datetime1">
              <a:rPr lang="sv-SE" smtClean="0"/>
              <a:t>2024-10-16</a:t>
            </a:fld>
            <a:endParaRPr lang="en-S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7DFCC9-0558-5936-321C-F3179967E0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EE8133-7C35-6CD7-19C0-18BE828FB0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B8B95-86BA-C747-8C34-209B0F161E83}" type="slidenum">
              <a:rPr lang="en-SE" smtClean="0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24469784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E7A136-2F37-9423-87B8-0E41DB5A1F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S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12AC85-5FEE-B80A-F38B-126DFA4C056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S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01B6548-6ECF-31C5-6161-556E9360A7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S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09CFB2-F8C2-635C-42A8-03575EFFEA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2002F-0743-B147-86B6-651601F3B67E}" type="datetime1">
              <a:rPr lang="sv-SE" smtClean="0"/>
              <a:t>2024-10-16</a:t>
            </a:fld>
            <a:endParaRPr lang="en-S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A33B28A-6BEC-507A-A7FD-B79B0A4457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FD5D36-E123-968B-BB47-33E17A382D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B8B95-86BA-C747-8C34-209B0F161E83}" type="slidenum">
              <a:rPr lang="en-SE" smtClean="0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24361714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7C8618-3451-87F2-756A-E1168F08C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S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6742CB-B0C8-7FC1-D95D-52578D7AF8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86EDB0-DC8F-4C43-1072-63F8031BF5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S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CF304F6-7D1B-D9DF-5001-1F3E3C07CC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0FCBFD7-B9F5-01E0-15DC-14F2719E616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S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AD3C003-4400-A81E-5DE4-30F6F9BBA6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1C9B2-8EFA-1F4A-B7DB-8EF9CD62441C}" type="datetime1">
              <a:rPr lang="sv-SE" smtClean="0"/>
              <a:t>2024-10-16</a:t>
            </a:fld>
            <a:endParaRPr lang="en-S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BC3A81C-0F01-3F91-02A3-F8D16EA4DF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62BAFB2-F5E8-1D90-874D-34C25B09B8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B8B95-86BA-C747-8C34-209B0F161E83}" type="slidenum">
              <a:rPr lang="en-SE" smtClean="0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20890876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48FBB4-5E4B-6696-3C8B-500B021FBA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S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35C0893-678D-334E-1C80-AAF55CAF44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B5A95-EE6E-AE4E-B6B2-C5ADABB3B73F}" type="datetime1">
              <a:rPr lang="sv-SE" smtClean="0"/>
              <a:t>2024-10-16</a:t>
            </a:fld>
            <a:endParaRPr lang="en-S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AF3ED90-A238-6359-C92B-C9EA0F0860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1C9919-7AF9-54B4-8737-44CB3ECBE8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B8B95-86BA-C747-8C34-209B0F161E83}" type="slidenum">
              <a:rPr lang="en-SE" smtClean="0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32107435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86A0033-FBDC-84D0-31F5-83245A1C7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F2C814-4F3F-D049-8105-D4411454506E}" type="datetime1">
              <a:rPr lang="sv-SE" smtClean="0"/>
              <a:t>2024-10-16</a:t>
            </a:fld>
            <a:endParaRPr lang="en-S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25D8F76-1CE1-7CBA-B86D-AF53BA7CFB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9CABDF-4A34-3724-2982-6435CFBD73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B8B95-86BA-C747-8C34-209B0F161E83}" type="slidenum">
              <a:rPr lang="en-SE" smtClean="0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39266195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0D1D3F-A0EB-A1B8-BA71-ED46933126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S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A3B7D0-8787-2952-AFBE-D8F78436C9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S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F93EEB-415A-3988-EBBE-7B6DD7829C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3126E4-C630-5A40-15CB-D81CF3EE4C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7A5DAC-262E-0C45-AF2D-0E78DA5870BF}" type="datetime1">
              <a:rPr lang="sv-SE" smtClean="0"/>
              <a:t>2024-10-16</a:t>
            </a:fld>
            <a:endParaRPr lang="en-S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525F0B-2DF7-0F6F-DE77-A1D297537C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BC244A-D20E-DF93-FF33-AEC0FE88BE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B8B95-86BA-C747-8C34-209B0F161E83}" type="slidenum">
              <a:rPr lang="en-SE" smtClean="0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9213106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A97406-4D6E-03F8-9450-65B2A611E8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S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E9E2BA6-ADD0-8EE9-8E77-4CF32F607CB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S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6444E8-3349-30F7-038F-75AA969C1E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30A2FD-ECA7-5001-F40D-BBD762D03D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84EBF-7FC2-B942-9FD8-7AE12ABA88B2}" type="datetime1">
              <a:rPr lang="sv-SE" smtClean="0"/>
              <a:t>2024-10-16</a:t>
            </a:fld>
            <a:endParaRPr lang="en-S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1F0BAD-5999-D13D-FC9C-B6AF5F3C3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56B43D-69E9-AE83-CF76-569B8DE615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B8B95-86BA-C747-8C34-209B0F161E83}" type="slidenum">
              <a:rPr lang="en-SE" smtClean="0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10185715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DAB7880-636B-10F4-9DE5-06B4F77B6E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S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719010-818C-8A12-E35E-58B79470D5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S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42800E-BDEF-5CB8-7D62-4E77B4D7E57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FB483B-F480-DB42-A78A-BE9194072C99}" type="datetime1">
              <a:rPr lang="sv-SE" smtClean="0"/>
              <a:t>2024-10-16</a:t>
            </a:fld>
            <a:endParaRPr lang="en-S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F1E691-1477-9680-98CE-A1A5563BE1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S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3A7565-80B7-E3E6-7C0D-97AF9F7137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CB8B95-86BA-C747-8C34-209B0F161E83}" type="slidenum">
              <a:rPr lang="en-SE" smtClean="0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27345280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pos.sissa.it/444/259/pdf" TargetMode="Externa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iencedirect.com/science/article/pii/S0927650524001014" TargetMode="External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sciencedirect.com/science/article/pii/S0927650524001014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inspirehep.net/files/a1178cb575b496469bc8fc107f7f72b5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5.png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34.jpe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hyperlink" Target="https://www.sciencedirect.com/science/article/pii/S0927650522000822?via%3Dihub" TargetMode="External"/><Relationship Id="rId4" Type="http://schemas.openxmlformats.org/officeDocument/2006/relationships/hyperlink" Target="https://iopscience.iop.org/article/10.1088/1748-0221/16/03/P03025" TargetMode="Externa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iopscience.iop.org/article/10.1088/1748-0221/16/03/P03025" TargetMode="External"/><Relationship Id="rId5" Type="http://schemas.openxmlformats.org/officeDocument/2006/relationships/hyperlink" Target="https://inspirehep.net/files/656c66f66cc207f6c1dd9236995c49bd" TargetMode="External"/><Relationship Id="rId4" Type="http://schemas.openxmlformats.org/officeDocument/2006/relationships/hyperlink" Target="https://geo-summit.org/summit-station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hyperlink" Target="https://iopscience.iop.org/article/10.1088/1748-0221/16/03/P03025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inspirehep.net/files/656c66f66cc207f6c1dd9236995c49bd" TargetMode="External"/><Relationship Id="rId5" Type="http://schemas.openxmlformats.org/officeDocument/2006/relationships/hyperlink" Target="https://geo-summit.org/summit-station" TargetMode="Externa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hyperlink" Target="https://iopscience.iop.org/article/10.1088/1748-0221/16/03/P03025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inspirehep.net/files/656c66f66cc207f6c1dd9236995c49bd" TargetMode="External"/><Relationship Id="rId5" Type="http://schemas.openxmlformats.org/officeDocument/2006/relationships/hyperlink" Target="https://geo-summit.org/summit-station" TargetMode="Externa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38F6FA9-151B-DD1C-264C-F33CFA9AE0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095"/>
            <a:ext cx="12192000" cy="686409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1D4406F-F47E-B962-D843-83A578245D7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4564" b="73471"/>
          <a:stretch/>
        </p:blipFill>
        <p:spPr>
          <a:xfrm>
            <a:off x="0" y="-239843"/>
            <a:ext cx="12192000" cy="206864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7C23197-614C-8981-1604-6C1985A29D24}"/>
              </a:ext>
            </a:extLst>
          </p:cNvPr>
          <p:cNvSpPr txBox="1"/>
          <p:nvPr/>
        </p:nvSpPr>
        <p:spPr>
          <a:xfrm>
            <a:off x="115120" y="-121692"/>
            <a:ext cx="11601995" cy="32316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6000" b="0" i="0" dirty="0">
                <a:solidFill>
                  <a:schemeClr val="bg1"/>
                </a:solidFill>
                <a:effectLst/>
                <a:latin typeface="Slack-Lato"/>
              </a:rPr>
              <a:t>The Radio Neutrino Observatory</a:t>
            </a:r>
          </a:p>
          <a:p>
            <a:r>
              <a:rPr lang="en-GB" sz="6000" b="0" i="0" dirty="0">
                <a:solidFill>
                  <a:schemeClr val="bg1"/>
                </a:solidFill>
                <a:effectLst/>
                <a:latin typeface="Slack-Lato"/>
              </a:rPr>
              <a:t>in Greenland: </a:t>
            </a:r>
          </a:p>
          <a:p>
            <a:r>
              <a:rPr lang="en-GB" sz="4400" b="0" i="0" dirty="0">
                <a:solidFill>
                  <a:schemeClr val="bg1"/>
                </a:solidFill>
                <a:effectLst/>
                <a:latin typeface="Slack-Lato"/>
              </a:rPr>
              <a:t>A Path Towards IceCube-Gen2</a:t>
            </a:r>
          </a:p>
          <a:p>
            <a:r>
              <a:rPr lang="en-GB" sz="2000" dirty="0">
                <a:solidFill>
                  <a:schemeClr val="bg1"/>
                </a:solidFill>
                <a:latin typeface="Slack-Lato"/>
              </a:rPr>
              <a:t>Nils </a:t>
            </a:r>
            <a:r>
              <a:rPr lang="en-GB" sz="2000" dirty="0" err="1">
                <a:solidFill>
                  <a:schemeClr val="bg1"/>
                </a:solidFill>
                <a:latin typeface="Slack-Lato"/>
              </a:rPr>
              <a:t>Heyer</a:t>
            </a:r>
            <a:r>
              <a:rPr lang="en-GB" sz="2000" dirty="0">
                <a:solidFill>
                  <a:schemeClr val="bg1"/>
                </a:solidFill>
                <a:latin typeface="Slack-Lato"/>
              </a:rPr>
              <a:t> for the RNO-G collaboration</a:t>
            </a:r>
          </a:p>
          <a:p>
            <a:r>
              <a:rPr lang="en-GB" sz="2000" dirty="0">
                <a:solidFill>
                  <a:schemeClr val="bg1"/>
                </a:solidFill>
                <a:latin typeface="Slack-Lato"/>
              </a:rPr>
              <a:t>21.10.2024, </a:t>
            </a:r>
            <a:r>
              <a:rPr lang="en-GB" sz="2000" dirty="0" err="1">
                <a:solidFill>
                  <a:schemeClr val="bg1"/>
                </a:solidFill>
                <a:latin typeface="Slack-Lato"/>
              </a:rPr>
              <a:t>Partikeldagarna</a:t>
            </a:r>
            <a:endParaRPr lang="en-SE" sz="2000" dirty="0">
              <a:solidFill>
                <a:schemeClr val="bg1"/>
              </a:solidFill>
              <a:latin typeface="Slack-Lato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4DAC7EA-9238-38BF-0AB4-5B901F48F1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12459" y="4755214"/>
            <a:ext cx="273987" cy="273987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B657437B-F422-ED11-F76E-D7B4E941EA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942242" y="-2632214"/>
            <a:ext cx="7040080" cy="6634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3209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A65C1D-692E-67CC-6D0C-7405C02867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9A8C9F-E452-09E7-9C5D-3A47274CD8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38901" y="189900"/>
            <a:ext cx="3725513" cy="1325563"/>
          </a:xfrm>
        </p:spPr>
        <p:txBody>
          <a:bodyPr>
            <a:normAutofit/>
          </a:bodyPr>
          <a:lstStyle/>
          <a:p>
            <a:r>
              <a:rPr lang="en-SE" dirty="0"/>
              <a:t>Deployment of RNO-G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B705F9A-F34B-A85B-0DDB-1DB661C9379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2047" b="13333"/>
          <a:stretch/>
        </p:blipFill>
        <p:spPr>
          <a:xfrm>
            <a:off x="126846" y="287927"/>
            <a:ext cx="4165906" cy="6155709"/>
          </a:xfrm>
          <a:prstGeom prst="rect">
            <a:avLst/>
          </a:prstGeom>
          <a:ln w="38100">
            <a:solidFill>
              <a:schemeClr val="tx2"/>
            </a:solidFill>
          </a:ln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209A698-DE56-B3B7-67E3-48F4D4FF0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B8B95-86BA-C747-8C34-209B0F161E83}" type="slidenum">
              <a:rPr lang="en-SE" smtClean="0"/>
              <a:t>10</a:t>
            </a:fld>
            <a:endParaRPr lang="en-SE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149A8B2-1736-F219-458B-4FC750BC1B0E}"/>
              </a:ext>
            </a:extLst>
          </p:cNvPr>
          <p:cNvCxnSpPr>
            <a:cxnSpLocks/>
          </p:cNvCxnSpPr>
          <p:nvPr/>
        </p:nvCxnSpPr>
        <p:spPr>
          <a:xfrm>
            <a:off x="4292751" y="2315456"/>
            <a:ext cx="4017811" cy="0"/>
          </a:xfrm>
          <a:prstGeom prst="line">
            <a:avLst/>
          </a:prstGeom>
          <a:ln w="63500">
            <a:solidFill>
              <a:srgbClr val="81818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0CFADD3-5AF0-D0D8-EBA6-77E99A5160B0}"/>
              </a:ext>
            </a:extLst>
          </p:cNvPr>
          <p:cNvCxnSpPr>
            <a:cxnSpLocks/>
          </p:cNvCxnSpPr>
          <p:nvPr/>
        </p:nvCxnSpPr>
        <p:spPr>
          <a:xfrm>
            <a:off x="4292752" y="1539922"/>
            <a:ext cx="4017811" cy="0"/>
          </a:xfrm>
          <a:prstGeom prst="line">
            <a:avLst/>
          </a:prstGeom>
          <a:ln w="63500">
            <a:solidFill>
              <a:srgbClr val="81818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Up Arrow 14">
            <a:extLst>
              <a:ext uri="{FF2B5EF4-FFF2-40B4-BE49-F238E27FC236}">
                <a16:creationId xmlns:a16="http://schemas.microsoft.com/office/drawing/2014/main" id="{6E3BDF96-CDDF-782A-1958-D1DADF35CAF3}"/>
              </a:ext>
            </a:extLst>
          </p:cNvPr>
          <p:cNvSpPr/>
          <p:nvPr/>
        </p:nvSpPr>
        <p:spPr>
          <a:xfrm rot="16200000">
            <a:off x="4467071" y="1810217"/>
            <a:ext cx="239843" cy="273570"/>
          </a:xfrm>
          <a:prstGeom prst="upArrow">
            <a:avLst/>
          </a:prstGeom>
          <a:solidFill>
            <a:srgbClr val="C00000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EC36668-7916-D872-96A0-14EA593A390E}"/>
              </a:ext>
            </a:extLst>
          </p:cNvPr>
          <p:cNvSpPr txBox="1"/>
          <p:nvPr/>
        </p:nvSpPr>
        <p:spPr>
          <a:xfrm>
            <a:off x="5090067" y="1584667"/>
            <a:ext cx="24231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Me digging out a trench for an LPDA antenna.</a:t>
            </a:r>
            <a:endParaRPr lang="en-SE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92CE3F3-67E9-CE47-4063-A2C55FC5DD9C}"/>
              </a:ext>
            </a:extLst>
          </p:cNvPr>
          <p:cNvSpPr txBox="1"/>
          <p:nvPr/>
        </p:nvSpPr>
        <p:spPr>
          <a:xfrm>
            <a:off x="46636" y="6515680"/>
            <a:ext cx="22106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E" sz="1200" dirty="0">
                <a:solidFill>
                  <a:schemeClr val="bg1">
                    <a:lumMod val="50000"/>
                  </a:schemeClr>
                </a:solidFill>
              </a:rPr>
              <a:t>Credit: The RNO-G Collaboration</a:t>
            </a:r>
          </a:p>
        </p:txBody>
      </p:sp>
    </p:spTree>
    <p:extLst>
      <p:ext uri="{BB962C8B-B14F-4D97-AF65-F5344CB8AC3E}">
        <p14:creationId xmlns:p14="http://schemas.microsoft.com/office/powerpoint/2010/main" val="24258008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46C981-7E0D-356E-C422-30D927D4BC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24A30D-5BE3-C095-8BE5-EF339FBFBE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38901" y="189900"/>
            <a:ext cx="3725513" cy="1325563"/>
          </a:xfrm>
        </p:spPr>
        <p:txBody>
          <a:bodyPr>
            <a:normAutofit/>
          </a:bodyPr>
          <a:lstStyle/>
          <a:p>
            <a:r>
              <a:rPr lang="en-SE" dirty="0"/>
              <a:t>Deployment of RNO-G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933B569-F3F2-3E26-D950-75CAABFF770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2047" b="13333"/>
          <a:stretch/>
        </p:blipFill>
        <p:spPr>
          <a:xfrm>
            <a:off x="126846" y="287927"/>
            <a:ext cx="4165906" cy="6155709"/>
          </a:xfrm>
          <a:prstGeom prst="rect">
            <a:avLst/>
          </a:prstGeom>
          <a:ln w="38100">
            <a:solidFill>
              <a:schemeClr val="tx2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C80777A-953C-F234-D45C-988903C79F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7010401" y="1436689"/>
            <a:ext cx="5943600" cy="3343275"/>
          </a:xfrm>
          <a:prstGeom prst="rect">
            <a:avLst/>
          </a:prstGeom>
          <a:ln w="38100">
            <a:solidFill>
              <a:schemeClr val="tx2"/>
            </a:solidFill>
          </a:ln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E631662-236F-56BE-B057-5823A54FA3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B8B95-86BA-C747-8C34-209B0F161E83}" type="slidenum">
              <a:rPr lang="en-SE" smtClean="0"/>
              <a:t>11</a:t>
            </a:fld>
            <a:endParaRPr lang="en-SE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BC84C54-FD60-A0B2-E07C-77052A1D704E}"/>
              </a:ext>
            </a:extLst>
          </p:cNvPr>
          <p:cNvCxnSpPr>
            <a:cxnSpLocks/>
          </p:cNvCxnSpPr>
          <p:nvPr/>
        </p:nvCxnSpPr>
        <p:spPr>
          <a:xfrm>
            <a:off x="4292751" y="2315456"/>
            <a:ext cx="4017811" cy="0"/>
          </a:xfrm>
          <a:prstGeom prst="line">
            <a:avLst/>
          </a:prstGeom>
          <a:ln w="63500">
            <a:solidFill>
              <a:srgbClr val="81818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31E59A3-46ED-F27E-019D-58E381CD09C8}"/>
              </a:ext>
            </a:extLst>
          </p:cNvPr>
          <p:cNvCxnSpPr>
            <a:cxnSpLocks/>
          </p:cNvCxnSpPr>
          <p:nvPr/>
        </p:nvCxnSpPr>
        <p:spPr>
          <a:xfrm>
            <a:off x="4292752" y="3108326"/>
            <a:ext cx="4017811" cy="0"/>
          </a:xfrm>
          <a:prstGeom prst="line">
            <a:avLst/>
          </a:prstGeom>
          <a:ln w="63500">
            <a:solidFill>
              <a:srgbClr val="81818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744E5B8-3A19-206B-E547-4924A111578C}"/>
              </a:ext>
            </a:extLst>
          </p:cNvPr>
          <p:cNvCxnSpPr>
            <a:cxnSpLocks/>
          </p:cNvCxnSpPr>
          <p:nvPr/>
        </p:nvCxnSpPr>
        <p:spPr>
          <a:xfrm>
            <a:off x="4292752" y="1539922"/>
            <a:ext cx="4017811" cy="0"/>
          </a:xfrm>
          <a:prstGeom prst="line">
            <a:avLst/>
          </a:prstGeom>
          <a:ln w="63500">
            <a:solidFill>
              <a:srgbClr val="81818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Up Arrow 14">
            <a:extLst>
              <a:ext uri="{FF2B5EF4-FFF2-40B4-BE49-F238E27FC236}">
                <a16:creationId xmlns:a16="http://schemas.microsoft.com/office/drawing/2014/main" id="{21697DCE-6199-90BA-EF98-870E2C950F15}"/>
              </a:ext>
            </a:extLst>
          </p:cNvPr>
          <p:cNvSpPr/>
          <p:nvPr/>
        </p:nvSpPr>
        <p:spPr>
          <a:xfrm rot="16200000">
            <a:off x="4467071" y="1810217"/>
            <a:ext cx="239843" cy="273570"/>
          </a:xfrm>
          <a:prstGeom prst="upArrow">
            <a:avLst/>
          </a:prstGeom>
          <a:solidFill>
            <a:srgbClr val="C00000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16" name="Up Arrow 15">
            <a:extLst>
              <a:ext uri="{FF2B5EF4-FFF2-40B4-BE49-F238E27FC236}">
                <a16:creationId xmlns:a16="http://schemas.microsoft.com/office/drawing/2014/main" id="{4D94AD79-1AE0-752F-1C64-5F634E98B1CE}"/>
              </a:ext>
            </a:extLst>
          </p:cNvPr>
          <p:cNvSpPr/>
          <p:nvPr/>
        </p:nvSpPr>
        <p:spPr>
          <a:xfrm rot="5400000">
            <a:off x="7907707" y="2606468"/>
            <a:ext cx="239843" cy="273570"/>
          </a:xfrm>
          <a:prstGeom prst="upArrow">
            <a:avLst/>
          </a:prstGeom>
          <a:solidFill>
            <a:srgbClr val="C00000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A299177-EEEE-FB48-5DDE-21D4BEE5CC11}"/>
              </a:ext>
            </a:extLst>
          </p:cNvPr>
          <p:cNvSpPr txBox="1"/>
          <p:nvPr/>
        </p:nvSpPr>
        <p:spPr>
          <a:xfrm>
            <a:off x="5090067" y="1584667"/>
            <a:ext cx="24231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Me digging out a trench for an LPDA antenna.</a:t>
            </a:r>
            <a:endParaRPr lang="en-SE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22C3099-76B9-F856-72FC-5A4D98FFFDCD}"/>
              </a:ext>
            </a:extLst>
          </p:cNvPr>
          <p:cNvSpPr txBox="1"/>
          <p:nvPr/>
        </p:nvSpPr>
        <p:spPr>
          <a:xfrm>
            <a:off x="4948913" y="2399915"/>
            <a:ext cx="27054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Antennas being deployed into a borehole.</a:t>
            </a:r>
            <a:endParaRPr lang="en-SE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49AA94F-16B5-FA95-1BF4-AD6D013E30A7}"/>
              </a:ext>
            </a:extLst>
          </p:cNvPr>
          <p:cNvSpPr txBox="1"/>
          <p:nvPr/>
        </p:nvSpPr>
        <p:spPr>
          <a:xfrm>
            <a:off x="46636" y="6515680"/>
            <a:ext cx="22106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E" sz="1200" dirty="0">
                <a:solidFill>
                  <a:schemeClr val="bg1">
                    <a:lumMod val="50000"/>
                  </a:schemeClr>
                </a:solidFill>
              </a:rPr>
              <a:t>Credit: The RNO-G Collaboration</a:t>
            </a:r>
          </a:p>
        </p:txBody>
      </p:sp>
    </p:spTree>
    <p:extLst>
      <p:ext uri="{BB962C8B-B14F-4D97-AF65-F5344CB8AC3E}">
        <p14:creationId xmlns:p14="http://schemas.microsoft.com/office/powerpoint/2010/main" val="9791740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7CE022-8D37-6F5F-9B81-4A0E872A63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0614B5-E330-654E-0240-EB33454BE6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38901" y="189900"/>
            <a:ext cx="3725513" cy="1325563"/>
          </a:xfrm>
        </p:spPr>
        <p:txBody>
          <a:bodyPr>
            <a:normAutofit/>
          </a:bodyPr>
          <a:lstStyle/>
          <a:p>
            <a:r>
              <a:rPr lang="en-SE" dirty="0"/>
              <a:t>Deployment of RNO-G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26E53D1-175E-25F3-C287-C32611179BE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2047" b="13333"/>
          <a:stretch/>
        </p:blipFill>
        <p:spPr>
          <a:xfrm>
            <a:off x="126846" y="287927"/>
            <a:ext cx="4165906" cy="6155709"/>
          </a:xfrm>
          <a:prstGeom prst="rect">
            <a:avLst/>
          </a:prstGeom>
          <a:ln w="38100">
            <a:solidFill>
              <a:schemeClr val="tx2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1EBA121-D53E-8310-9C67-E797B80DB1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7010401" y="1436689"/>
            <a:ext cx="5943600" cy="3343275"/>
          </a:xfrm>
          <a:prstGeom prst="rect">
            <a:avLst/>
          </a:prstGeom>
          <a:ln w="38100">
            <a:solidFill>
              <a:schemeClr val="tx2"/>
            </a:solidFill>
          </a:ln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59D1903-CAA0-541F-7F62-60B08DEF53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B8B95-86BA-C747-8C34-209B0F161E83}" type="slidenum">
              <a:rPr lang="en-SE" smtClean="0"/>
              <a:t>12</a:t>
            </a:fld>
            <a:endParaRPr lang="en-SE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7B1A74E-3FC7-7CDD-49C9-447C268AB22B}"/>
              </a:ext>
            </a:extLst>
          </p:cNvPr>
          <p:cNvCxnSpPr>
            <a:cxnSpLocks/>
          </p:cNvCxnSpPr>
          <p:nvPr/>
        </p:nvCxnSpPr>
        <p:spPr>
          <a:xfrm>
            <a:off x="4292751" y="2315456"/>
            <a:ext cx="4017811" cy="0"/>
          </a:xfrm>
          <a:prstGeom prst="line">
            <a:avLst/>
          </a:prstGeom>
          <a:ln w="63500">
            <a:solidFill>
              <a:srgbClr val="81818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528F9A2-7681-F414-3D9D-A9F2552A5558}"/>
              </a:ext>
            </a:extLst>
          </p:cNvPr>
          <p:cNvCxnSpPr>
            <a:cxnSpLocks/>
          </p:cNvCxnSpPr>
          <p:nvPr/>
        </p:nvCxnSpPr>
        <p:spPr>
          <a:xfrm>
            <a:off x="4292752" y="3108326"/>
            <a:ext cx="4017811" cy="0"/>
          </a:xfrm>
          <a:prstGeom prst="line">
            <a:avLst/>
          </a:prstGeom>
          <a:ln w="63500">
            <a:solidFill>
              <a:srgbClr val="81818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4CFD309-20C7-BCB5-6A33-60E9460D60AF}"/>
              </a:ext>
            </a:extLst>
          </p:cNvPr>
          <p:cNvCxnSpPr>
            <a:cxnSpLocks/>
          </p:cNvCxnSpPr>
          <p:nvPr/>
        </p:nvCxnSpPr>
        <p:spPr>
          <a:xfrm>
            <a:off x="4292752" y="1539922"/>
            <a:ext cx="4017811" cy="0"/>
          </a:xfrm>
          <a:prstGeom prst="line">
            <a:avLst/>
          </a:prstGeom>
          <a:ln w="63500">
            <a:solidFill>
              <a:srgbClr val="81818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Up Arrow 13">
            <a:extLst>
              <a:ext uri="{FF2B5EF4-FFF2-40B4-BE49-F238E27FC236}">
                <a16:creationId xmlns:a16="http://schemas.microsoft.com/office/drawing/2014/main" id="{0AAA440A-3CF2-5B01-3ACD-2EA26C422FE9}"/>
              </a:ext>
            </a:extLst>
          </p:cNvPr>
          <p:cNvSpPr/>
          <p:nvPr/>
        </p:nvSpPr>
        <p:spPr>
          <a:xfrm rot="10800000">
            <a:off x="4497052" y="3339060"/>
            <a:ext cx="239843" cy="273570"/>
          </a:xfrm>
          <a:prstGeom prst="upArrow">
            <a:avLst/>
          </a:prstGeom>
          <a:solidFill>
            <a:srgbClr val="C00000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15" name="Up Arrow 14">
            <a:extLst>
              <a:ext uri="{FF2B5EF4-FFF2-40B4-BE49-F238E27FC236}">
                <a16:creationId xmlns:a16="http://schemas.microsoft.com/office/drawing/2014/main" id="{BD2ADCB6-9FD0-248A-37E2-6DCC9C640B79}"/>
              </a:ext>
            </a:extLst>
          </p:cNvPr>
          <p:cNvSpPr/>
          <p:nvPr/>
        </p:nvSpPr>
        <p:spPr>
          <a:xfrm rot="16200000">
            <a:off x="4467071" y="1810217"/>
            <a:ext cx="239843" cy="273570"/>
          </a:xfrm>
          <a:prstGeom prst="upArrow">
            <a:avLst/>
          </a:prstGeom>
          <a:solidFill>
            <a:srgbClr val="C00000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16" name="Up Arrow 15">
            <a:extLst>
              <a:ext uri="{FF2B5EF4-FFF2-40B4-BE49-F238E27FC236}">
                <a16:creationId xmlns:a16="http://schemas.microsoft.com/office/drawing/2014/main" id="{D20733E9-0AE6-FC77-3A90-F1C144B6FA71}"/>
              </a:ext>
            </a:extLst>
          </p:cNvPr>
          <p:cNvSpPr/>
          <p:nvPr/>
        </p:nvSpPr>
        <p:spPr>
          <a:xfrm rot="5400000">
            <a:off x="7907707" y="2606468"/>
            <a:ext cx="239843" cy="273570"/>
          </a:xfrm>
          <a:prstGeom prst="upArrow">
            <a:avLst/>
          </a:prstGeom>
          <a:solidFill>
            <a:srgbClr val="C00000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BAECD50-ED58-3E51-6BDC-431DEACFA05F}"/>
              </a:ext>
            </a:extLst>
          </p:cNvPr>
          <p:cNvSpPr txBox="1"/>
          <p:nvPr/>
        </p:nvSpPr>
        <p:spPr>
          <a:xfrm>
            <a:off x="5090067" y="1584667"/>
            <a:ext cx="24231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Me digging out a trench for an LPDA antenna.</a:t>
            </a:r>
            <a:endParaRPr lang="en-SE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B0A9555-BCCA-6149-C7A0-229C24F37EB0}"/>
              </a:ext>
            </a:extLst>
          </p:cNvPr>
          <p:cNvSpPr txBox="1"/>
          <p:nvPr/>
        </p:nvSpPr>
        <p:spPr>
          <a:xfrm>
            <a:off x="4948913" y="2399915"/>
            <a:ext cx="27054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Antennas being deployed into a borehole.</a:t>
            </a:r>
            <a:endParaRPr lang="en-SE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DDE3476-A31C-4B7A-160A-231845BC92C6}"/>
              </a:ext>
            </a:extLst>
          </p:cNvPr>
          <p:cNvSpPr txBox="1"/>
          <p:nvPr/>
        </p:nvSpPr>
        <p:spPr>
          <a:xfrm>
            <a:off x="5039208" y="3127942"/>
            <a:ext cx="25248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TeXGyreTermesX"/>
              </a:rPr>
              <a:t>B</a:t>
            </a:r>
            <a:r>
              <a:rPr lang="en-GB" sz="1800" dirty="0">
                <a:effectLst/>
                <a:latin typeface="TeXGyreTermesX"/>
              </a:rPr>
              <a:t>orehole drill in operation.</a:t>
            </a:r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7624F13-01D2-D601-0BA4-23BE17336DA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27239" b="11799"/>
          <a:stretch/>
        </p:blipFill>
        <p:spPr>
          <a:xfrm>
            <a:off x="4181107" y="3820899"/>
            <a:ext cx="4325584" cy="2847197"/>
          </a:xfrm>
          <a:prstGeom prst="rect">
            <a:avLst/>
          </a:prstGeom>
          <a:ln w="38100">
            <a:solidFill>
              <a:schemeClr val="tx2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D86CF4E-F31D-53CE-0E33-7A0254E89276}"/>
              </a:ext>
            </a:extLst>
          </p:cNvPr>
          <p:cNvSpPr txBox="1"/>
          <p:nvPr/>
        </p:nvSpPr>
        <p:spPr>
          <a:xfrm>
            <a:off x="46636" y="6515680"/>
            <a:ext cx="22106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E" sz="1200" dirty="0">
                <a:solidFill>
                  <a:schemeClr val="bg1">
                    <a:lumMod val="50000"/>
                  </a:schemeClr>
                </a:solidFill>
              </a:rPr>
              <a:t>Credit: The RNO-G Collaboration</a:t>
            </a:r>
          </a:p>
        </p:txBody>
      </p:sp>
    </p:spTree>
    <p:extLst>
      <p:ext uri="{BB962C8B-B14F-4D97-AF65-F5344CB8AC3E}">
        <p14:creationId xmlns:p14="http://schemas.microsoft.com/office/powerpoint/2010/main" val="33485519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ACE459-41D1-EC15-2C28-474B62040D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C4320F-DF8A-5BC4-7D1E-90C8F17D05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SE" dirty="0"/>
              <a:t>Physics Results:</a:t>
            </a:r>
            <a:br>
              <a:rPr lang="en-SE" dirty="0"/>
            </a:br>
            <a:r>
              <a:rPr lang="en-SE" dirty="0"/>
              <a:t>Cosmic Rays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691533-37B2-31FE-168E-1CBF660B85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4755" y="1825625"/>
            <a:ext cx="6325848" cy="4351338"/>
          </a:xfrm>
        </p:spPr>
        <p:txBody>
          <a:bodyPr/>
          <a:lstStyle/>
          <a:p>
            <a:r>
              <a:rPr lang="en-GB" dirty="0"/>
              <a:t>Our Antennas are also </a:t>
            </a:r>
            <a:r>
              <a:rPr lang="en-GB" dirty="0">
                <a:solidFill>
                  <a:srgbClr val="C00000"/>
                </a:solidFill>
              </a:rPr>
              <a:t>sensitive to cosmic rays</a:t>
            </a:r>
          </a:p>
          <a:p>
            <a:r>
              <a:rPr lang="en-GB" dirty="0"/>
              <a:t>The cosmic ray </a:t>
            </a:r>
            <a:r>
              <a:rPr lang="en-GB" dirty="0">
                <a:solidFill>
                  <a:srgbClr val="C00000"/>
                </a:solidFill>
              </a:rPr>
              <a:t>flux is well understood </a:t>
            </a:r>
          </a:p>
          <a:p>
            <a:r>
              <a:rPr lang="en-GB" dirty="0">
                <a:solidFill>
                  <a:srgbClr val="C00000"/>
                </a:solidFill>
              </a:rPr>
              <a:t>Important measurement </a:t>
            </a:r>
            <a:r>
              <a:rPr lang="en-GB" dirty="0"/>
              <a:t>to understand our detector and its </a:t>
            </a:r>
            <a:r>
              <a:rPr lang="en-GB" dirty="0">
                <a:solidFill>
                  <a:srgbClr val="C00000"/>
                </a:solidFill>
              </a:rPr>
              <a:t>systematics</a:t>
            </a:r>
          </a:p>
          <a:p>
            <a:r>
              <a:rPr lang="en-GB" dirty="0"/>
              <a:t>We have measured first </a:t>
            </a:r>
            <a:r>
              <a:rPr lang="en-GB" dirty="0">
                <a:solidFill>
                  <a:srgbClr val="C00000"/>
                </a:solidFill>
              </a:rPr>
              <a:t>candidate events</a:t>
            </a:r>
            <a:r>
              <a:rPr lang="en-GB" dirty="0"/>
              <a:t>, the full analysis is still ongoing</a:t>
            </a:r>
            <a:endParaRPr lang="en-SE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F93CFA7-9C3D-5898-60BA-C6801EE9E52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55575"/>
          <a:stretch/>
        </p:blipFill>
        <p:spPr>
          <a:xfrm>
            <a:off x="7559262" y="225518"/>
            <a:ext cx="4632738" cy="493227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576DE5-5FC4-C7D0-8B27-6D866D78DD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B8B95-86BA-C747-8C34-209B0F161E83}" type="slidenum">
              <a:rPr lang="en-SE" smtClean="0"/>
              <a:t>13</a:t>
            </a:fld>
            <a:endParaRPr lang="en-SE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1D31E98-7B21-A16F-8C01-6BCA22E389DB}"/>
              </a:ext>
            </a:extLst>
          </p:cNvPr>
          <p:cNvSpPr txBox="1"/>
          <p:nvPr/>
        </p:nvSpPr>
        <p:spPr>
          <a:xfrm>
            <a:off x="7671836" y="5223689"/>
            <a:ext cx="41242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First cosmic ray candidate measured by the RNO-G experiment.</a:t>
            </a:r>
            <a:endParaRPr lang="en-SE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A859417-79AB-DCF5-D47A-67F7CCD97305}"/>
              </a:ext>
            </a:extLst>
          </p:cNvPr>
          <p:cNvCxnSpPr>
            <a:cxnSpLocks/>
          </p:cNvCxnSpPr>
          <p:nvPr/>
        </p:nvCxnSpPr>
        <p:spPr>
          <a:xfrm>
            <a:off x="7653580" y="6053903"/>
            <a:ext cx="4142530" cy="0"/>
          </a:xfrm>
          <a:prstGeom prst="line">
            <a:avLst/>
          </a:prstGeom>
          <a:ln w="63500">
            <a:solidFill>
              <a:srgbClr val="81818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FA5B23F-394F-B37F-E054-558EC49DBEA0}"/>
              </a:ext>
            </a:extLst>
          </p:cNvPr>
          <p:cNvCxnSpPr>
            <a:cxnSpLocks/>
          </p:cNvCxnSpPr>
          <p:nvPr/>
        </p:nvCxnSpPr>
        <p:spPr>
          <a:xfrm>
            <a:off x="7653580" y="5139117"/>
            <a:ext cx="0" cy="914786"/>
          </a:xfrm>
          <a:prstGeom prst="line">
            <a:avLst/>
          </a:prstGeom>
          <a:ln w="63500">
            <a:solidFill>
              <a:srgbClr val="81818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6C3B446F-C6A4-FBE0-BC35-7F016179B88B}"/>
              </a:ext>
            </a:extLst>
          </p:cNvPr>
          <p:cNvSpPr txBox="1"/>
          <p:nvPr/>
        </p:nvSpPr>
        <p:spPr>
          <a:xfrm>
            <a:off x="7671836" y="5744243"/>
            <a:ext cx="342588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b="0" i="0" u="none" strike="noStrike" dirty="0">
                <a:solidFill>
                  <a:srgbClr val="333333"/>
                </a:solidFill>
                <a:effectLst/>
                <a:latin typeface="-apple-system"/>
                <a:hlinkClick r:id="rId3"/>
              </a:rPr>
              <a:t>RNO-G, PoS (ICRC2023) 259, 2023</a:t>
            </a:r>
            <a:endParaRPr lang="en-GB" sz="1200" b="0" i="0" u="none" strike="noStrike" dirty="0">
              <a:solidFill>
                <a:srgbClr val="333333"/>
              </a:solidFill>
              <a:effectLst/>
              <a:latin typeface="-apple-system"/>
            </a:endParaRPr>
          </a:p>
        </p:txBody>
      </p:sp>
    </p:spTree>
    <p:extLst>
      <p:ext uri="{BB962C8B-B14F-4D97-AF65-F5344CB8AC3E}">
        <p14:creationId xmlns:p14="http://schemas.microsoft.com/office/powerpoint/2010/main" val="20613878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3C3F02-5968-0AB3-577C-9C1C81BBA6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F41CD2-5BF4-9855-51AB-3DAE3C8C27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SE" dirty="0"/>
              <a:t>Physics Results:</a:t>
            </a:r>
            <a:br>
              <a:rPr lang="en-SE" dirty="0"/>
            </a:br>
            <a:r>
              <a:rPr lang="en-SE" dirty="0"/>
              <a:t>Solar </a:t>
            </a:r>
            <a:r>
              <a:rPr lang="en-GB" dirty="0"/>
              <a:t>Flares</a:t>
            </a:r>
            <a:endParaRPr lang="en-SE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F5F9210-9A76-7FE3-8CAB-89016FF24A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3157" r="51456"/>
          <a:stretch/>
        </p:blipFill>
        <p:spPr>
          <a:xfrm>
            <a:off x="8290559" y="478042"/>
            <a:ext cx="3450083" cy="5715929"/>
          </a:xfrm>
          <a:ln w="63500">
            <a:solidFill>
              <a:schemeClr val="tx2"/>
            </a:solidFill>
          </a:ln>
        </p:spPr>
      </p:pic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D01AA9F2-21F5-7AE2-D14F-AFD4C5F9F3D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918" t="-178" r="56078" b="97187"/>
          <a:stretch/>
        </p:blipFill>
        <p:spPr>
          <a:xfrm>
            <a:off x="8998363" y="278038"/>
            <a:ext cx="2057347" cy="182425"/>
          </a:xfrm>
          <a:prstGeom prst="rect">
            <a:avLst/>
          </a:prstGeom>
          <a:ln w="63500">
            <a:solidFill>
              <a:schemeClr val="tx2"/>
            </a:solidFill>
          </a:ln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44C2228-1D20-D83B-F59A-32F566F470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B8B95-86BA-C747-8C34-209B0F161E83}" type="slidenum">
              <a:rPr lang="en-SE" smtClean="0"/>
              <a:t>14</a:t>
            </a:fld>
            <a:endParaRPr lang="en-SE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6D656D4-2C54-3116-D5B2-5F9A7FBB074A}"/>
              </a:ext>
            </a:extLst>
          </p:cNvPr>
          <p:cNvSpPr txBox="1">
            <a:spLocks/>
          </p:cNvSpPr>
          <p:nvPr/>
        </p:nvSpPr>
        <p:spPr>
          <a:xfrm>
            <a:off x="451357" y="1649062"/>
            <a:ext cx="5961635" cy="20685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S</a:t>
            </a:r>
            <a:r>
              <a:rPr lang="en-SE" dirty="0"/>
              <a:t>olar </a:t>
            </a:r>
            <a:r>
              <a:rPr lang="en-GB" dirty="0"/>
              <a:t>flares</a:t>
            </a:r>
            <a:r>
              <a:rPr lang="en-SE" dirty="0"/>
              <a:t> emit radio signals </a:t>
            </a:r>
            <a:r>
              <a:rPr lang="en-SE" dirty="0">
                <a:solidFill>
                  <a:srgbClr val="C00000"/>
                </a:solidFill>
              </a:rPr>
              <a:t>measurable with our antennas</a:t>
            </a:r>
          </a:p>
          <a:p>
            <a:r>
              <a:rPr lang="en-SE" dirty="0">
                <a:solidFill>
                  <a:srgbClr val="C00000"/>
                </a:solidFill>
              </a:rPr>
              <a:t>Several solar </a:t>
            </a:r>
            <a:r>
              <a:rPr lang="en-GB" dirty="0">
                <a:solidFill>
                  <a:srgbClr val="C00000"/>
                </a:solidFill>
              </a:rPr>
              <a:t>flares</a:t>
            </a:r>
            <a:r>
              <a:rPr lang="en-SE" dirty="0">
                <a:solidFill>
                  <a:srgbClr val="C00000"/>
                </a:solidFill>
              </a:rPr>
              <a:t> </a:t>
            </a:r>
            <a:r>
              <a:rPr lang="en-SE" dirty="0"/>
              <a:t>have been measured and reconstructed with RNO-G</a:t>
            </a:r>
          </a:p>
          <a:p>
            <a:r>
              <a:rPr lang="en-SE" dirty="0"/>
              <a:t>We reconstructed the signal </a:t>
            </a:r>
            <a:r>
              <a:rPr lang="en-GB" dirty="0"/>
              <a:t>arrival</a:t>
            </a:r>
            <a:r>
              <a:rPr lang="en-SE" dirty="0"/>
              <a:t> direction to </a:t>
            </a:r>
            <a:r>
              <a:rPr lang="en-SE" dirty="0">
                <a:solidFill>
                  <a:srgbClr val="C00000"/>
                </a:solidFill>
              </a:rPr>
              <a:t>sub-degree precision</a:t>
            </a:r>
          </a:p>
          <a:p>
            <a:endParaRPr lang="en-SE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F8AB4AC-26FA-72DE-6C92-57C4D5A6FE36}"/>
              </a:ext>
            </a:extLst>
          </p:cNvPr>
          <p:cNvSpPr txBox="1"/>
          <p:nvPr/>
        </p:nvSpPr>
        <p:spPr>
          <a:xfrm>
            <a:off x="5464701" y="4177349"/>
            <a:ext cx="24917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Spectral excess in the RNO-G detector during a solar flare.</a:t>
            </a:r>
            <a:endParaRPr lang="en-SE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4ACA3C6-C22A-E7A5-29C5-7979DA1A029F}"/>
              </a:ext>
            </a:extLst>
          </p:cNvPr>
          <p:cNvCxnSpPr>
            <a:cxnSpLocks/>
          </p:cNvCxnSpPr>
          <p:nvPr/>
        </p:nvCxnSpPr>
        <p:spPr>
          <a:xfrm>
            <a:off x="5397945" y="5197489"/>
            <a:ext cx="2734119" cy="0"/>
          </a:xfrm>
          <a:prstGeom prst="line">
            <a:avLst/>
          </a:prstGeom>
          <a:ln w="63500">
            <a:solidFill>
              <a:srgbClr val="81818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Up Arrow 15">
            <a:extLst>
              <a:ext uri="{FF2B5EF4-FFF2-40B4-BE49-F238E27FC236}">
                <a16:creationId xmlns:a16="http://schemas.microsoft.com/office/drawing/2014/main" id="{FE972EE8-CA8C-EAAD-31C0-CED7AF33CFB7}"/>
              </a:ext>
            </a:extLst>
          </p:cNvPr>
          <p:cNvSpPr/>
          <p:nvPr/>
        </p:nvSpPr>
        <p:spPr>
          <a:xfrm rot="5400000">
            <a:off x="6727440" y="4793994"/>
            <a:ext cx="239843" cy="273570"/>
          </a:xfrm>
          <a:prstGeom prst="upArrow">
            <a:avLst/>
          </a:prstGeom>
          <a:solidFill>
            <a:srgbClr val="C00000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1F43F4F-9484-62FA-356F-69DB8CE11A29}"/>
              </a:ext>
            </a:extLst>
          </p:cNvPr>
          <p:cNvSpPr txBox="1"/>
          <p:nvPr/>
        </p:nvSpPr>
        <p:spPr>
          <a:xfrm>
            <a:off x="5464701" y="3963022"/>
            <a:ext cx="618423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b="0" i="0" u="none" strike="noStrike" dirty="0">
                <a:solidFill>
                  <a:srgbClr val="333333"/>
                </a:solidFill>
                <a:effectLst/>
                <a:latin typeface="-apple-system"/>
                <a:hlinkClick r:id="rId3"/>
              </a:rPr>
              <a:t>RNO-G</a:t>
            </a:r>
            <a:r>
              <a:rPr lang="en-GB" sz="1200" dirty="0">
                <a:solidFill>
                  <a:srgbClr val="333333"/>
                </a:solidFill>
                <a:latin typeface="-apple-system"/>
                <a:hlinkClick r:id="rId3"/>
              </a:rPr>
              <a:t>, </a:t>
            </a:r>
            <a:r>
              <a:rPr lang="en-GB" sz="1200" b="0" i="1" u="none" strike="noStrike" dirty="0">
                <a:solidFill>
                  <a:srgbClr val="333333"/>
                </a:solidFill>
                <a:effectLst/>
                <a:latin typeface="-apple-system"/>
                <a:hlinkClick r:id="rId3"/>
              </a:rPr>
              <a:t>AP</a:t>
            </a:r>
            <a:r>
              <a:rPr lang="en-GB" sz="1200" b="0" i="0" u="none" strike="noStrike" dirty="0">
                <a:solidFill>
                  <a:srgbClr val="333333"/>
                </a:solidFill>
                <a:effectLst/>
                <a:latin typeface="-apple-system"/>
                <a:hlinkClick r:id="rId3"/>
              </a:rPr>
              <a:t> </a:t>
            </a:r>
            <a:r>
              <a:rPr lang="en-GB" sz="1200" b="1" i="0" u="none" strike="noStrike" dirty="0">
                <a:solidFill>
                  <a:srgbClr val="333333"/>
                </a:solidFill>
                <a:effectLst/>
                <a:latin typeface="-apple-system"/>
                <a:hlinkClick r:id="rId3"/>
              </a:rPr>
              <a:t>164</a:t>
            </a:r>
            <a:r>
              <a:rPr lang="en-GB" sz="1200" b="0" i="0" u="none" strike="noStrike" dirty="0">
                <a:solidFill>
                  <a:srgbClr val="333333"/>
                </a:solidFill>
                <a:effectLst/>
                <a:latin typeface="-apple-system"/>
                <a:hlinkClick r:id="rId3"/>
              </a:rPr>
              <a:t> </a:t>
            </a:r>
            <a:r>
              <a:rPr lang="en-SE" sz="1200" b="0" i="0" u="none" strike="noStrike" dirty="0">
                <a:solidFill>
                  <a:srgbClr val="1F1F1F"/>
                </a:solidFill>
                <a:effectLst/>
                <a:latin typeface="ElsevierSans"/>
                <a:hlinkClick r:id="rId3"/>
              </a:rPr>
              <a:t>103024</a:t>
            </a:r>
            <a:r>
              <a:rPr lang="en-GB" sz="1200" b="0" i="0" u="none" strike="noStrike" dirty="0">
                <a:solidFill>
                  <a:srgbClr val="333333"/>
                </a:solidFill>
                <a:effectLst/>
                <a:latin typeface="-apple-system"/>
                <a:hlinkClick r:id="rId3"/>
              </a:rPr>
              <a:t>, 2024</a:t>
            </a:r>
            <a:endParaRPr lang="en-SE" sz="1200" dirty="0"/>
          </a:p>
        </p:txBody>
      </p:sp>
    </p:spTree>
    <p:extLst>
      <p:ext uri="{BB962C8B-B14F-4D97-AF65-F5344CB8AC3E}">
        <p14:creationId xmlns:p14="http://schemas.microsoft.com/office/powerpoint/2010/main" val="13996391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B15E88-D32B-F27E-9E87-488D9EE8E7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7B20F1-7FB4-A4B2-AAA2-CA721C9938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SE" dirty="0"/>
              <a:t>Physics Results:</a:t>
            </a:r>
            <a:br>
              <a:rPr lang="en-SE" dirty="0"/>
            </a:br>
            <a:r>
              <a:rPr lang="en-SE" dirty="0"/>
              <a:t>Solar </a:t>
            </a:r>
            <a:r>
              <a:rPr lang="en-GB" dirty="0"/>
              <a:t>Flares</a:t>
            </a:r>
            <a:endParaRPr lang="en-SE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C4D7AF6-8988-7DA4-11A6-99DFF9579D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3157" r="51456"/>
          <a:stretch/>
        </p:blipFill>
        <p:spPr>
          <a:xfrm>
            <a:off x="8290559" y="478042"/>
            <a:ext cx="3450083" cy="5715929"/>
          </a:xfrm>
          <a:ln w="63500">
            <a:solidFill>
              <a:schemeClr val="tx2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9619AE5-D783-F431-CC30-63085AECC8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541" y="3923312"/>
            <a:ext cx="4707161" cy="2737203"/>
          </a:xfrm>
          <a:prstGeom prst="rect">
            <a:avLst/>
          </a:prstGeom>
          <a:ln w="63500">
            <a:solidFill>
              <a:schemeClr val="tx2"/>
            </a:solidFill>
          </a:ln>
        </p:spPr>
      </p:pic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03942F63-D1FD-A8D5-85E9-A2EEA4D7CFE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918" t="-178" r="56078" b="97187"/>
          <a:stretch/>
        </p:blipFill>
        <p:spPr>
          <a:xfrm>
            <a:off x="8998363" y="278038"/>
            <a:ext cx="2057347" cy="182425"/>
          </a:xfrm>
          <a:prstGeom prst="rect">
            <a:avLst/>
          </a:prstGeom>
          <a:ln w="63500">
            <a:solidFill>
              <a:schemeClr val="tx2"/>
            </a:solidFill>
          </a:ln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56EE6F9-0684-7E61-6E83-B9025A15E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B8B95-86BA-C747-8C34-209B0F161E83}" type="slidenum">
              <a:rPr lang="en-SE" smtClean="0"/>
              <a:t>15</a:t>
            </a:fld>
            <a:endParaRPr lang="en-SE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FC7D228-A6F6-13BE-EB05-1931144683F3}"/>
              </a:ext>
            </a:extLst>
          </p:cNvPr>
          <p:cNvSpPr txBox="1">
            <a:spLocks/>
          </p:cNvSpPr>
          <p:nvPr/>
        </p:nvSpPr>
        <p:spPr>
          <a:xfrm>
            <a:off x="451357" y="1649062"/>
            <a:ext cx="5961635" cy="20685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S</a:t>
            </a:r>
            <a:r>
              <a:rPr lang="en-SE" dirty="0"/>
              <a:t>olar </a:t>
            </a:r>
            <a:r>
              <a:rPr lang="en-GB" dirty="0"/>
              <a:t>flares</a:t>
            </a:r>
            <a:r>
              <a:rPr lang="en-SE" dirty="0"/>
              <a:t> emit radio signals </a:t>
            </a:r>
            <a:r>
              <a:rPr lang="en-SE" dirty="0">
                <a:solidFill>
                  <a:srgbClr val="C00000"/>
                </a:solidFill>
              </a:rPr>
              <a:t>measurable with our antennas</a:t>
            </a:r>
          </a:p>
          <a:p>
            <a:r>
              <a:rPr lang="en-SE" dirty="0">
                <a:solidFill>
                  <a:srgbClr val="C00000"/>
                </a:solidFill>
              </a:rPr>
              <a:t>Several solar </a:t>
            </a:r>
            <a:r>
              <a:rPr lang="en-GB" dirty="0">
                <a:solidFill>
                  <a:srgbClr val="C00000"/>
                </a:solidFill>
              </a:rPr>
              <a:t>flares</a:t>
            </a:r>
            <a:r>
              <a:rPr lang="en-SE" dirty="0">
                <a:solidFill>
                  <a:srgbClr val="C00000"/>
                </a:solidFill>
              </a:rPr>
              <a:t> </a:t>
            </a:r>
            <a:r>
              <a:rPr lang="en-SE" dirty="0"/>
              <a:t>have been measured and reconstructed with RNO-G</a:t>
            </a:r>
          </a:p>
          <a:p>
            <a:r>
              <a:rPr lang="en-SE" dirty="0"/>
              <a:t>We reconstructed the signal </a:t>
            </a:r>
            <a:r>
              <a:rPr lang="en-GB" dirty="0"/>
              <a:t>arrival</a:t>
            </a:r>
            <a:r>
              <a:rPr lang="en-SE" dirty="0"/>
              <a:t> direction to </a:t>
            </a:r>
            <a:r>
              <a:rPr lang="en-SE" dirty="0">
                <a:solidFill>
                  <a:srgbClr val="C00000"/>
                </a:solidFill>
              </a:rPr>
              <a:t>sub-degree precision</a:t>
            </a:r>
          </a:p>
          <a:p>
            <a:endParaRPr lang="en-SE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F25C73E-2DA1-BC53-1E71-218AAF0BE4F7}"/>
              </a:ext>
            </a:extLst>
          </p:cNvPr>
          <p:cNvSpPr txBox="1"/>
          <p:nvPr/>
        </p:nvSpPr>
        <p:spPr>
          <a:xfrm>
            <a:off x="5464701" y="4177349"/>
            <a:ext cx="24917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Spectral excess in the RNO-G detector during a solar </a:t>
            </a:r>
            <a:r>
              <a:rPr lang="en-GB" dirty="0"/>
              <a:t>flare</a:t>
            </a:r>
            <a:r>
              <a:rPr lang="en-US" dirty="0"/>
              <a:t>.</a:t>
            </a:r>
            <a:endParaRPr lang="en-SE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6A45C0E-A059-2C5D-912F-98607D2BCC9A}"/>
              </a:ext>
            </a:extLst>
          </p:cNvPr>
          <p:cNvSpPr txBox="1"/>
          <p:nvPr/>
        </p:nvSpPr>
        <p:spPr>
          <a:xfrm>
            <a:off x="5464700" y="5270641"/>
            <a:ext cx="24917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Reconstructed signal arrival direction of the triggered signals.</a:t>
            </a:r>
            <a:endParaRPr lang="en-SE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1497B49-5319-230D-0AC7-8C8A199AE46D}"/>
              </a:ext>
            </a:extLst>
          </p:cNvPr>
          <p:cNvCxnSpPr>
            <a:cxnSpLocks/>
          </p:cNvCxnSpPr>
          <p:nvPr/>
        </p:nvCxnSpPr>
        <p:spPr>
          <a:xfrm>
            <a:off x="5397945" y="5197489"/>
            <a:ext cx="2734119" cy="0"/>
          </a:xfrm>
          <a:prstGeom prst="line">
            <a:avLst/>
          </a:prstGeom>
          <a:ln w="63500">
            <a:solidFill>
              <a:srgbClr val="81818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Up Arrow 14">
            <a:extLst>
              <a:ext uri="{FF2B5EF4-FFF2-40B4-BE49-F238E27FC236}">
                <a16:creationId xmlns:a16="http://schemas.microsoft.com/office/drawing/2014/main" id="{EC497783-2641-E3B4-3D68-BC865B0CFDD6}"/>
              </a:ext>
            </a:extLst>
          </p:cNvPr>
          <p:cNvSpPr/>
          <p:nvPr/>
        </p:nvSpPr>
        <p:spPr>
          <a:xfrm rot="16200000">
            <a:off x="5839293" y="5870153"/>
            <a:ext cx="239843" cy="273570"/>
          </a:xfrm>
          <a:prstGeom prst="upArrow">
            <a:avLst/>
          </a:prstGeom>
          <a:solidFill>
            <a:srgbClr val="C00000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16" name="Up Arrow 15">
            <a:extLst>
              <a:ext uri="{FF2B5EF4-FFF2-40B4-BE49-F238E27FC236}">
                <a16:creationId xmlns:a16="http://schemas.microsoft.com/office/drawing/2014/main" id="{DB7782B0-2D72-EB80-4D8E-1C2D1BD4CFFB}"/>
              </a:ext>
            </a:extLst>
          </p:cNvPr>
          <p:cNvSpPr/>
          <p:nvPr/>
        </p:nvSpPr>
        <p:spPr>
          <a:xfrm rot="5400000">
            <a:off x="6727440" y="4793994"/>
            <a:ext cx="239843" cy="273570"/>
          </a:xfrm>
          <a:prstGeom prst="upArrow">
            <a:avLst/>
          </a:prstGeom>
          <a:solidFill>
            <a:srgbClr val="C00000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152F831-B7E8-5437-AA43-40F2C2197EF9}"/>
              </a:ext>
            </a:extLst>
          </p:cNvPr>
          <p:cNvSpPr/>
          <p:nvPr/>
        </p:nvSpPr>
        <p:spPr>
          <a:xfrm>
            <a:off x="1227436" y="4029021"/>
            <a:ext cx="3064478" cy="7818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A5BE46D-0EDB-FE88-E575-38CB36C3630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8221" t="18733" r="21527" b="70733"/>
          <a:stretch/>
        </p:blipFill>
        <p:spPr>
          <a:xfrm>
            <a:off x="2397212" y="4033187"/>
            <a:ext cx="1894702" cy="288324"/>
          </a:xfrm>
          <a:prstGeom prst="rect">
            <a:avLst/>
          </a:prstGeom>
          <a:ln w="63500">
            <a:noFill/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C47B509-3962-C6F7-0B9D-86A38E4F251C}"/>
              </a:ext>
            </a:extLst>
          </p:cNvPr>
          <p:cNvSpPr txBox="1"/>
          <p:nvPr/>
        </p:nvSpPr>
        <p:spPr>
          <a:xfrm>
            <a:off x="5464701" y="3963022"/>
            <a:ext cx="618423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b="0" i="0" u="none" strike="noStrike" dirty="0">
                <a:solidFill>
                  <a:srgbClr val="333333"/>
                </a:solidFill>
                <a:effectLst/>
                <a:latin typeface="-apple-system"/>
                <a:hlinkClick r:id="rId4"/>
              </a:rPr>
              <a:t>RNO-G</a:t>
            </a:r>
            <a:r>
              <a:rPr lang="en-GB" sz="1200" dirty="0">
                <a:solidFill>
                  <a:srgbClr val="333333"/>
                </a:solidFill>
                <a:latin typeface="-apple-system"/>
                <a:hlinkClick r:id="rId4"/>
              </a:rPr>
              <a:t>, </a:t>
            </a:r>
            <a:r>
              <a:rPr lang="en-GB" sz="1200" b="0" i="1" u="none" strike="noStrike" dirty="0">
                <a:solidFill>
                  <a:srgbClr val="333333"/>
                </a:solidFill>
                <a:effectLst/>
                <a:latin typeface="-apple-system"/>
                <a:hlinkClick r:id="rId4"/>
              </a:rPr>
              <a:t>AP</a:t>
            </a:r>
            <a:r>
              <a:rPr lang="en-GB" sz="1200" b="0" i="0" u="none" strike="noStrike" dirty="0">
                <a:solidFill>
                  <a:srgbClr val="333333"/>
                </a:solidFill>
                <a:effectLst/>
                <a:latin typeface="-apple-system"/>
                <a:hlinkClick r:id="rId4"/>
              </a:rPr>
              <a:t> </a:t>
            </a:r>
            <a:r>
              <a:rPr lang="en-GB" sz="1200" b="1" i="0" u="none" strike="noStrike" dirty="0">
                <a:solidFill>
                  <a:srgbClr val="333333"/>
                </a:solidFill>
                <a:effectLst/>
                <a:latin typeface="-apple-system"/>
                <a:hlinkClick r:id="rId4"/>
              </a:rPr>
              <a:t>164</a:t>
            </a:r>
            <a:r>
              <a:rPr lang="en-GB" sz="1200" b="0" i="0" u="none" strike="noStrike" dirty="0">
                <a:solidFill>
                  <a:srgbClr val="333333"/>
                </a:solidFill>
                <a:effectLst/>
                <a:latin typeface="-apple-system"/>
                <a:hlinkClick r:id="rId4"/>
              </a:rPr>
              <a:t> </a:t>
            </a:r>
            <a:r>
              <a:rPr lang="en-SE" sz="1200" b="0" i="0" u="none" strike="noStrike" dirty="0">
                <a:solidFill>
                  <a:srgbClr val="1F1F1F"/>
                </a:solidFill>
                <a:effectLst/>
                <a:latin typeface="ElsevierSans"/>
                <a:hlinkClick r:id="rId4"/>
              </a:rPr>
              <a:t>103024</a:t>
            </a:r>
            <a:r>
              <a:rPr lang="en-GB" sz="1200" b="0" i="0" u="none" strike="noStrike" dirty="0">
                <a:solidFill>
                  <a:srgbClr val="333333"/>
                </a:solidFill>
                <a:effectLst/>
                <a:latin typeface="-apple-system"/>
                <a:hlinkClick r:id="rId4"/>
              </a:rPr>
              <a:t>, 2024</a:t>
            </a:r>
            <a:endParaRPr lang="en-SE" sz="1200" dirty="0"/>
          </a:p>
        </p:txBody>
      </p:sp>
    </p:spTree>
    <p:extLst>
      <p:ext uri="{BB962C8B-B14F-4D97-AF65-F5344CB8AC3E}">
        <p14:creationId xmlns:p14="http://schemas.microsoft.com/office/powerpoint/2010/main" val="37800296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C49EA5-800D-B9BF-0821-698671E984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AD664DE-67D9-B02C-E171-23B89819224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6183"/>
          <a:stretch/>
        </p:blipFill>
        <p:spPr>
          <a:xfrm>
            <a:off x="9448798" y="-1"/>
            <a:ext cx="2743201" cy="685606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504960F-FE28-F82A-D9DA-09328E4C8D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SE" dirty="0"/>
              <a:t>Projects in Uppsala: </a:t>
            </a:r>
            <a:br>
              <a:rPr lang="en-SE" dirty="0"/>
            </a:br>
            <a:r>
              <a:rPr lang="en-GB" dirty="0"/>
              <a:t>Autonomous</a:t>
            </a:r>
            <a:r>
              <a:rPr lang="en-SE" dirty="0"/>
              <a:t> Power System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E7D0C0B-AC19-3405-4458-159C466F0B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146" y="3783493"/>
            <a:ext cx="5172215" cy="2937982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8B2CA8A-F5B8-D0EC-13F5-4EB51D349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B8B95-86BA-C747-8C34-209B0F161E83}" type="slidenum">
              <a:rPr lang="en-SE" smtClean="0"/>
              <a:t>16</a:t>
            </a:fld>
            <a:endParaRPr lang="en-SE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D7DD3B4-6C4D-C3EE-AB7B-E6358FE85774}"/>
              </a:ext>
            </a:extLst>
          </p:cNvPr>
          <p:cNvSpPr txBox="1">
            <a:spLocks/>
          </p:cNvSpPr>
          <p:nvPr/>
        </p:nvSpPr>
        <p:spPr>
          <a:xfrm>
            <a:off x="481337" y="1529405"/>
            <a:ext cx="7568381" cy="2068500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Arctic conditions make the </a:t>
            </a:r>
            <a:r>
              <a:rPr lang="en-US" dirty="0">
                <a:solidFill>
                  <a:srgbClr val="C00000"/>
                </a:solidFill>
              </a:rPr>
              <a:t>supply of power difficult </a:t>
            </a:r>
            <a:r>
              <a:rPr lang="en-US" dirty="0"/>
              <a:t>(single station uses &lt;30 W)</a:t>
            </a:r>
          </a:p>
          <a:p>
            <a:r>
              <a:rPr lang="en-US" dirty="0"/>
              <a:t>Batteries have to survive the cold during night/winter</a:t>
            </a:r>
          </a:p>
          <a:p>
            <a:r>
              <a:rPr lang="en-SE" dirty="0"/>
              <a:t>Wind turbines can be used to </a:t>
            </a:r>
            <a:r>
              <a:rPr lang="en-SE" dirty="0">
                <a:solidFill>
                  <a:srgbClr val="C00000"/>
                </a:solidFill>
              </a:rPr>
              <a:t>extend the up-time</a:t>
            </a:r>
          </a:p>
          <a:p>
            <a:r>
              <a:rPr lang="en-GB" dirty="0"/>
              <a:t>O</a:t>
            </a:r>
            <a:r>
              <a:rPr lang="en-SE" dirty="0"/>
              <a:t>ur group in Uppsala </a:t>
            </a:r>
            <a:r>
              <a:rPr lang="en-SE" dirty="0">
                <a:solidFill>
                  <a:srgbClr val="C00000"/>
                </a:solidFill>
              </a:rPr>
              <a:t>tests wind turbines </a:t>
            </a:r>
            <a:r>
              <a:rPr lang="en-SE" dirty="0"/>
              <a:t>and </a:t>
            </a:r>
            <a:r>
              <a:rPr lang="en-GB" dirty="0">
                <a:solidFill>
                  <a:srgbClr val="C00000"/>
                </a:solidFill>
              </a:rPr>
              <a:t>develops</a:t>
            </a:r>
            <a:r>
              <a:rPr lang="en-SE" dirty="0">
                <a:solidFill>
                  <a:srgbClr val="C00000"/>
                </a:solidFill>
              </a:rPr>
              <a:t> batteries and electronics</a:t>
            </a:r>
            <a:r>
              <a:rPr lang="en-SE" dirty="0"/>
              <a:t> for this power system</a:t>
            </a:r>
          </a:p>
          <a:p>
            <a:endParaRPr lang="en-SE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AF7FA46-0713-7DD3-A0E1-2321E6936D6D}"/>
              </a:ext>
            </a:extLst>
          </p:cNvPr>
          <p:cNvSpPr txBox="1"/>
          <p:nvPr/>
        </p:nvSpPr>
        <p:spPr>
          <a:xfrm>
            <a:off x="5570745" y="4102998"/>
            <a:ext cx="38780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Power system of an RNO-G station. (solar panels, wind turbine and a divert load build in Uppsala)</a:t>
            </a:r>
            <a:endParaRPr lang="en-SE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870627A-4E8F-44DB-7A71-93E49DC7AC80}"/>
              </a:ext>
            </a:extLst>
          </p:cNvPr>
          <p:cNvSpPr txBox="1"/>
          <p:nvPr/>
        </p:nvSpPr>
        <p:spPr>
          <a:xfrm>
            <a:off x="6095999" y="5234065"/>
            <a:ext cx="24917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Current up-time of the RNO-G stations.</a:t>
            </a:r>
            <a:endParaRPr lang="en-SE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3711928-9A7A-E983-D079-EBF6DD3E52CC}"/>
              </a:ext>
            </a:extLst>
          </p:cNvPr>
          <p:cNvCxnSpPr>
            <a:cxnSpLocks/>
          </p:cNvCxnSpPr>
          <p:nvPr/>
        </p:nvCxnSpPr>
        <p:spPr>
          <a:xfrm>
            <a:off x="5681472" y="5160913"/>
            <a:ext cx="3547872" cy="0"/>
          </a:xfrm>
          <a:prstGeom prst="line">
            <a:avLst/>
          </a:prstGeom>
          <a:ln w="63500">
            <a:solidFill>
              <a:srgbClr val="81818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Up Arrow 9">
            <a:extLst>
              <a:ext uri="{FF2B5EF4-FFF2-40B4-BE49-F238E27FC236}">
                <a16:creationId xmlns:a16="http://schemas.microsoft.com/office/drawing/2014/main" id="{89421B60-6ACA-536B-21D7-C3F5EA211F56}"/>
              </a:ext>
            </a:extLst>
          </p:cNvPr>
          <p:cNvSpPr/>
          <p:nvPr/>
        </p:nvSpPr>
        <p:spPr>
          <a:xfrm rot="16200000">
            <a:off x="6529859" y="5548366"/>
            <a:ext cx="239843" cy="273570"/>
          </a:xfrm>
          <a:prstGeom prst="upArrow">
            <a:avLst/>
          </a:prstGeom>
          <a:solidFill>
            <a:srgbClr val="C00000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11" name="Up Arrow 10">
            <a:extLst>
              <a:ext uri="{FF2B5EF4-FFF2-40B4-BE49-F238E27FC236}">
                <a16:creationId xmlns:a16="http://schemas.microsoft.com/office/drawing/2014/main" id="{32B00C22-9FD7-9E24-2F2B-64B7A1A916D7}"/>
              </a:ext>
            </a:extLst>
          </p:cNvPr>
          <p:cNvSpPr/>
          <p:nvPr/>
        </p:nvSpPr>
        <p:spPr>
          <a:xfrm rot="5400000">
            <a:off x="7793011" y="4747710"/>
            <a:ext cx="239843" cy="273570"/>
          </a:xfrm>
          <a:prstGeom prst="upArrow">
            <a:avLst/>
          </a:prstGeom>
          <a:solidFill>
            <a:srgbClr val="C00000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C39A403-F536-EE81-F8FD-DF82BDCFA38E}"/>
              </a:ext>
            </a:extLst>
          </p:cNvPr>
          <p:cNvSpPr txBox="1"/>
          <p:nvPr/>
        </p:nvSpPr>
        <p:spPr>
          <a:xfrm>
            <a:off x="3403247" y="3573084"/>
            <a:ext cx="22106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E" sz="1200" dirty="0">
                <a:solidFill>
                  <a:schemeClr val="bg1">
                    <a:lumMod val="50000"/>
                  </a:schemeClr>
                </a:solidFill>
              </a:rPr>
              <a:t>Credit: The RNO-G Collaboration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27B4B79-E728-9D2A-8ABA-56FEBB471A74}"/>
              </a:ext>
            </a:extLst>
          </p:cNvPr>
          <p:cNvSpPr txBox="1"/>
          <p:nvPr/>
        </p:nvSpPr>
        <p:spPr>
          <a:xfrm rot="16200000">
            <a:off x="8204964" y="911651"/>
            <a:ext cx="22106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E" sz="1200" dirty="0">
                <a:solidFill>
                  <a:schemeClr val="bg1">
                    <a:lumMod val="50000"/>
                  </a:schemeClr>
                </a:solidFill>
              </a:rPr>
              <a:t>Credit: The RNO-G Collaboration</a:t>
            </a:r>
          </a:p>
        </p:txBody>
      </p:sp>
    </p:spTree>
    <p:extLst>
      <p:ext uri="{BB962C8B-B14F-4D97-AF65-F5344CB8AC3E}">
        <p14:creationId xmlns:p14="http://schemas.microsoft.com/office/powerpoint/2010/main" val="3786752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28473F-5ACC-07EA-0F3F-2A49C84706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1B5052-6FFC-C025-9B25-2952AD7729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SE" dirty="0"/>
              <a:t>Projects in Uppsala: </a:t>
            </a:r>
            <a:br>
              <a:rPr lang="en-SE" dirty="0"/>
            </a:br>
            <a:r>
              <a:rPr lang="en-SE" dirty="0"/>
              <a:t>Deep-Learning Trigger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102324D-2D56-34CC-C561-EEE4C497C5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B8B95-86BA-C747-8C34-209B0F161E83}" type="slidenum">
              <a:rPr lang="en-SE" smtClean="0"/>
              <a:t>17</a:t>
            </a:fld>
            <a:endParaRPr lang="en-SE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86EC3E8-1DF3-988E-483E-267BF604DA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3234" y="4310485"/>
            <a:ext cx="4939825" cy="1512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B7E396B-C61C-258F-E93E-298B760CD9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3234" y="2247573"/>
            <a:ext cx="4939829" cy="1512000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AFC2AA8-1D8B-6CAB-9D67-69569387D342}"/>
              </a:ext>
            </a:extLst>
          </p:cNvPr>
          <p:cNvCxnSpPr>
            <a:cxnSpLocks/>
          </p:cNvCxnSpPr>
          <p:nvPr/>
        </p:nvCxnSpPr>
        <p:spPr>
          <a:xfrm>
            <a:off x="7637439" y="4546771"/>
            <a:ext cx="4362848" cy="0"/>
          </a:xfrm>
          <a:prstGeom prst="line">
            <a:avLst/>
          </a:prstGeom>
          <a:ln w="19050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695FC39-934A-2A31-0DDF-D8DFC1F7109A}"/>
              </a:ext>
            </a:extLst>
          </p:cNvPr>
          <p:cNvCxnSpPr>
            <a:cxnSpLocks/>
          </p:cNvCxnSpPr>
          <p:nvPr/>
        </p:nvCxnSpPr>
        <p:spPr>
          <a:xfrm>
            <a:off x="7637438" y="5364242"/>
            <a:ext cx="4362849" cy="0"/>
          </a:xfrm>
          <a:prstGeom prst="line">
            <a:avLst/>
          </a:prstGeom>
          <a:ln w="19050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751DC69-951C-5DFD-81EB-4A7133248264}"/>
              </a:ext>
            </a:extLst>
          </p:cNvPr>
          <p:cNvCxnSpPr>
            <a:cxnSpLocks/>
          </p:cNvCxnSpPr>
          <p:nvPr/>
        </p:nvCxnSpPr>
        <p:spPr>
          <a:xfrm>
            <a:off x="7637439" y="2483996"/>
            <a:ext cx="4362848" cy="0"/>
          </a:xfrm>
          <a:prstGeom prst="line">
            <a:avLst/>
          </a:prstGeom>
          <a:ln w="19050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34A580F-4D58-2E48-8479-FC77C0B60020}"/>
              </a:ext>
            </a:extLst>
          </p:cNvPr>
          <p:cNvCxnSpPr>
            <a:cxnSpLocks/>
          </p:cNvCxnSpPr>
          <p:nvPr/>
        </p:nvCxnSpPr>
        <p:spPr>
          <a:xfrm>
            <a:off x="7637438" y="3306802"/>
            <a:ext cx="4362849" cy="0"/>
          </a:xfrm>
          <a:prstGeom prst="line">
            <a:avLst/>
          </a:prstGeom>
          <a:ln w="19050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>
            <a:extLst>
              <a:ext uri="{FF2B5EF4-FFF2-40B4-BE49-F238E27FC236}">
                <a16:creationId xmlns:a16="http://schemas.microsoft.com/office/drawing/2014/main" id="{FDB03EC4-1178-7715-E9A5-54CB3A4D8472}"/>
              </a:ext>
            </a:extLst>
          </p:cNvPr>
          <p:cNvSpPr/>
          <p:nvPr/>
        </p:nvSpPr>
        <p:spPr>
          <a:xfrm>
            <a:off x="9097190" y="4435935"/>
            <a:ext cx="799978" cy="1143261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BDA3DD1-47EF-5B72-6455-D3195741F52C}"/>
              </a:ext>
            </a:extLst>
          </p:cNvPr>
          <p:cNvSpPr txBox="1"/>
          <p:nvPr/>
        </p:nvSpPr>
        <p:spPr>
          <a:xfrm>
            <a:off x="8687402" y="4078041"/>
            <a:ext cx="2063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E" dirty="0">
                <a:solidFill>
                  <a:srgbClr val="C00000"/>
                </a:solidFill>
              </a:rPr>
              <a:t>neutrino signal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CCB058A5-9B61-D8A9-3B95-81A8F1B72A80}"/>
              </a:ext>
            </a:extLst>
          </p:cNvPr>
          <p:cNvSpPr/>
          <p:nvPr/>
        </p:nvSpPr>
        <p:spPr>
          <a:xfrm>
            <a:off x="9439967" y="2344416"/>
            <a:ext cx="639846" cy="1114841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9FC18E2-F542-C77B-8198-A9A7FDC23C0F}"/>
              </a:ext>
            </a:extLst>
          </p:cNvPr>
          <p:cNvSpPr txBox="1"/>
          <p:nvPr/>
        </p:nvSpPr>
        <p:spPr>
          <a:xfrm>
            <a:off x="8771615" y="1996657"/>
            <a:ext cx="26163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E" dirty="0">
                <a:solidFill>
                  <a:srgbClr val="C00000"/>
                </a:solidFill>
              </a:rPr>
              <a:t>noise fluctuation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B75C76B-DFAE-3DE9-B40D-D3477519FE44}"/>
              </a:ext>
            </a:extLst>
          </p:cNvPr>
          <p:cNvSpPr txBox="1"/>
          <p:nvPr/>
        </p:nvSpPr>
        <p:spPr>
          <a:xfrm rot="16200000">
            <a:off x="6709853" y="4833152"/>
            <a:ext cx="114326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SE" dirty="0"/>
              <a:t>amplitude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28E2773-BD08-D871-1531-610042ADD341}"/>
              </a:ext>
            </a:extLst>
          </p:cNvPr>
          <p:cNvSpPr txBox="1"/>
          <p:nvPr/>
        </p:nvSpPr>
        <p:spPr>
          <a:xfrm>
            <a:off x="9291313" y="3594965"/>
            <a:ext cx="105509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dirty="0"/>
              <a:t>T</a:t>
            </a:r>
            <a:r>
              <a:rPr lang="en-SE" dirty="0"/>
              <a:t>ime [ns]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396234C-D82F-BB72-5132-256697D79957}"/>
              </a:ext>
            </a:extLst>
          </p:cNvPr>
          <p:cNvSpPr txBox="1"/>
          <p:nvPr/>
        </p:nvSpPr>
        <p:spPr>
          <a:xfrm rot="16200000">
            <a:off x="6709853" y="2731383"/>
            <a:ext cx="114326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SE" dirty="0"/>
              <a:t>amplitude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EB05B2B-4A0A-8B7C-825C-F17C21826437}"/>
              </a:ext>
            </a:extLst>
          </p:cNvPr>
          <p:cNvSpPr txBox="1"/>
          <p:nvPr/>
        </p:nvSpPr>
        <p:spPr>
          <a:xfrm>
            <a:off x="9291313" y="5657877"/>
            <a:ext cx="105509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dirty="0"/>
              <a:t>T</a:t>
            </a:r>
            <a:r>
              <a:rPr lang="en-SE" dirty="0"/>
              <a:t>ime [ns]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67FA5BC-5B49-0AEB-D3A8-E51FAFC26EB1}"/>
              </a:ext>
            </a:extLst>
          </p:cNvPr>
          <p:cNvSpPr txBox="1">
            <a:spLocks/>
          </p:cNvSpPr>
          <p:nvPr/>
        </p:nvSpPr>
        <p:spPr>
          <a:xfrm>
            <a:off x="180065" y="2271035"/>
            <a:ext cx="6868275" cy="338684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Data </a:t>
            </a:r>
            <a:r>
              <a:rPr lang="en-US" dirty="0">
                <a:solidFill>
                  <a:srgbClr val="C00000"/>
                </a:solidFill>
              </a:rPr>
              <a:t>can’t be stored</a:t>
            </a:r>
            <a:r>
              <a:rPr lang="en-US" dirty="0"/>
              <a:t> continuously</a:t>
            </a:r>
          </a:p>
          <a:p>
            <a:r>
              <a:rPr lang="en-US" dirty="0">
                <a:solidFill>
                  <a:srgbClr val="C00000"/>
                </a:solidFill>
              </a:rPr>
              <a:t>Currently, simple threshold triggers </a:t>
            </a:r>
            <a:r>
              <a:rPr lang="en-US" dirty="0"/>
              <a:t>are used to record a signal</a:t>
            </a:r>
          </a:p>
          <a:p>
            <a:r>
              <a:rPr lang="en-US" dirty="0"/>
              <a:t>The </a:t>
            </a:r>
            <a:r>
              <a:rPr lang="en-US" dirty="0">
                <a:solidFill>
                  <a:srgbClr val="C00000"/>
                </a:solidFill>
              </a:rPr>
              <a:t>shape of the signal </a:t>
            </a:r>
            <a:r>
              <a:rPr lang="en-US" dirty="0"/>
              <a:t>can help significantly in identifying neutrino events</a:t>
            </a:r>
          </a:p>
          <a:p>
            <a:r>
              <a:rPr lang="en-US" dirty="0"/>
              <a:t> Our group in Uppsala is </a:t>
            </a:r>
            <a:r>
              <a:rPr lang="en-US" dirty="0">
                <a:solidFill>
                  <a:srgbClr val="C00000"/>
                </a:solidFill>
              </a:rPr>
              <a:t>developing deep-learning algorithms</a:t>
            </a:r>
            <a:r>
              <a:rPr lang="en-US" dirty="0"/>
              <a:t> to identify neutrino signals</a:t>
            </a:r>
          </a:p>
          <a:p>
            <a:r>
              <a:rPr lang="en-US" dirty="0"/>
              <a:t> Proof of concept study: </a:t>
            </a:r>
            <a:r>
              <a:rPr lang="en-GB" sz="1700" b="0" i="0" u="none" strike="noStrike" dirty="0">
                <a:solidFill>
                  <a:srgbClr val="333333"/>
                </a:solidFill>
                <a:effectLst/>
                <a:latin typeface="-apple-system"/>
                <a:hlinkClick r:id="rId4"/>
              </a:rPr>
              <a:t>RNO-G, PoS (ICRC2023) 1100, 2023</a:t>
            </a:r>
            <a:endParaRPr lang="en-GB" sz="1700" b="0" i="0" u="none" strike="noStrike" dirty="0">
              <a:solidFill>
                <a:srgbClr val="333333"/>
              </a:solidFill>
              <a:effectLst/>
              <a:latin typeface="-apple-system"/>
            </a:endParaRPr>
          </a:p>
          <a:p>
            <a:endParaRPr lang="en-SE" dirty="0"/>
          </a:p>
          <a:p>
            <a:endParaRPr lang="en-SE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46BBD27-27F4-7871-F022-2C020CF6A53B}"/>
              </a:ext>
            </a:extLst>
          </p:cNvPr>
          <p:cNvSpPr txBox="1"/>
          <p:nvPr/>
        </p:nvSpPr>
        <p:spPr>
          <a:xfrm>
            <a:off x="6069203" y="6024210"/>
            <a:ext cx="44704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Triggered signal from thermal noise fluctuations and from a neutrino.</a:t>
            </a:r>
            <a:endParaRPr lang="en-SE" dirty="0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4C96743-4F8D-75AA-294F-5CBA0818C272}"/>
              </a:ext>
            </a:extLst>
          </p:cNvPr>
          <p:cNvCxnSpPr>
            <a:cxnSpLocks/>
          </p:cNvCxnSpPr>
          <p:nvPr/>
        </p:nvCxnSpPr>
        <p:spPr>
          <a:xfrm>
            <a:off x="6032692" y="6677960"/>
            <a:ext cx="4142530" cy="0"/>
          </a:xfrm>
          <a:prstGeom prst="line">
            <a:avLst/>
          </a:prstGeom>
          <a:ln w="63500">
            <a:solidFill>
              <a:srgbClr val="81818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E1E9AD1-15CE-C695-8C9E-4F87857727FE}"/>
              </a:ext>
            </a:extLst>
          </p:cNvPr>
          <p:cNvCxnSpPr>
            <a:cxnSpLocks/>
          </p:cNvCxnSpPr>
          <p:nvPr/>
        </p:nvCxnSpPr>
        <p:spPr>
          <a:xfrm>
            <a:off x="6050947" y="5939638"/>
            <a:ext cx="0" cy="745742"/>
          </a:xfrm>
          <a:prstGeom prst="line">
            <a:avLst/>
          </a:prstGeom>
          <a:ln w="63500">
            <a:solidFill>
              <a:srgbClr val="81818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90E161F8-4F1B-BB4C-EF33-C49E2509C0E4}"/>
              </a:ext>
            </a:extLst>
          </p:cNvPr>
          <p:cNvSpPr txBox="1"/>
          <p:nvPr/>
        </p:nvSpPr>
        <p:spPr>
          <a:xfrm>
            <a:off x="10948974" y="2067357"/>
            <a:ext cx="11909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E" sz="1200" dirty="0">
                <a:solidFill>
                  <a:schemeClr val="bg1">
                    <a:lumMod val="50000"/>
                  </a:schemeClr>
                </a:solidFill>
              </a:rPr>
              <a:t>Credit: C. Glaser</a:t>
            </a:r>
          </a:p>
        </p:txBody>
      </p:sp>
    </p:spTree>
    <p:extLst>
      <p:ext uri="{BB962C8B-B14F-4D97-AF65-F5344CB8AC3E}">
        <p14:creationId xmlns:p14="http://schemas.microsoft.com/office/powerpoint/2010/main" val="8168675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3C5D6B-ADFE-0B4E-2A28-7779786C29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540F74-7870-A8F3-20FA-256B67BBB2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SE" dirty="0"/>
              <a:t>Projects in Uppsala: </a:t>
            </a:r>
            <a:br>
              <a:rPr lang="en-SE" dirty="0"/>
            </a:br>
            <a:r>
              <a:rPr lang="en-SE" dirty="0"/>
              <a:t>Deep-Learning Trigger - Impact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B51D4CD-010D-E6F1-BAD3-864056113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B8B95-86BA-C747-8C34-209B0F161E83}" type="slidenum">
              <a:rPr lang="en-SE" smtClean="0"/>
              <a:t>18</a:t>
            </a:fld>
            <a:endParaRPr lang="en-SE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D31EFE4-5B08-ADBE-DD55-83D8E9EEDF1A}"/>
              </a:ext>
            </a:extLst>
          </p:cNvPr>
          <p:cNvSpPr txBox="1">
            <a:spLocks/>
          </p:cNvSpPr>
          <p:nvPr/>
        </p:nvSpPr>
        <p:spPr>
          <a:xfrm>
            <a:off x="217457" y="2141217"/>
            <a:ext cx="6868275" cy="40853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Expect a </a:t>
            </a:r>
            <a:r>
              <a:rPr lang="en-US" dirty="0">
                <a:solidFill>
                  <a:srgbClr val="C00000"/>
                </a:solidFill>
              </a:rPr>
              <a:t>major improvement </a:t>
            </a:r>
            <a:r>
              <a:rPr lang="en-US" dirty="0"/>
              <a:t>in the detection rate (up to a factor 3)</a:t>
            </a:r>
          </a:p>
          <a:p>
            <a:r>
              <a:rPr lang="en-US" dirty="0">
                <a:solidFill>
                  <a:srgbClr val="C00000"/>
                </a:solidFill>
              </a:rPr>
              <a:t>Biggest impact at lower energies </a:t>
            </a:r>
            <a:r>
              <a:rPr lang="en-US" dirty="0"/>
              <a:t>-&gt; Trigger is dominated by thermal noise</a:t>
            </a:r>
          </a:p>
          <a:p>
            <a:r>
              <a:rPr lang="en-GB" dirty="0">
                <a:solidFill>
                  <a:srgbClr val="C00000"/>
                </a:solidFill>
              </a:rPr>
              <a:t>Improvements equivalent to building a more than three times larger detector</a:t>
            </a:r>
            <a:r>
              <a:rPr lang="en-GB" dirty="0"/>
              <a:t>, at essentially no additional costs</a:t>
            </a:r>
            <a:endParaRPr lang="en-SE" dirty="0"/>
          </a:p>
        </p:txBody>
      </p:sp>
      <p:pic>
        <p:nvPicPr>
          <p:cNvPr id="5" name="Content Placeholder 15" descr="A graph of a graph with numbers and lines&#10;&#10;Description automatically generated with medium confidence">
            <a:extLst>
              <a:ext uri="{FF2B5EF4-FFF2-40B4-BE49-F238E27FC236}">
                <a16:creationId xmlns:a16="http://schemas.microsoft.com/office/drawing/2014/main" id="{BC1AD54F-C768-06FE-E929-BB40A9904D3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7085732" y="2141217"/>
            <a:ext cx="5106268" cy="4351338"/>
          </a:xfr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0FB67751-083E-D075-6171-6F5AB4C774DB}"/>
              </a:ext>
            </a:extLst>
          </p:cNvPr>
          <p:cNvSpPr txBox="1"/>
          <p:nvPr/>
        </p:nvSpPr>
        <p:spPr>
          <a:xfrm>
            <a:off x="9878514" y="3648619"/>
            <a:ext cx="19510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E" sz="2000" b="1" dirty="0">
                <a:solidFill>
                  <a:srgbClr val="C00000"/>
                </a:solidFill>
              </a:rPr>
              <a:t>work in progress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1543A15F-16DD-7E1E-2BBB-74B83FA9A4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20484" y="473377"/>
            <a:ext cx="1373554" cy="1373554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0152EC0F-2CF9-A52A-013D-4C7B7F412255}"/>
              </a:ext>
            </a:extLst>
          </p:cNvPr>
          <p:cNvSpPr txBox="1"/>
          <p:nvPr/>
        </p:nvSpPr>
        <p:spPr>
          <a:xfrm>
            <a:off x="10222523" y="-34665"/>
            <a:ext cx="1969477" cy="6554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b="0" i="0" dirty="0">
                <a:solidFill>
                  <a:srgbClr val="1D1C1D"/>
                </a:solidFill>
                <a:effectLst/>
                <a:latin typeface="Slack-Lato"/>
              </a:rPr>
              <a:t>Part of ERC project </a:t>
            </a:r>
            <a:r>
              <a:rPr lang="en-GB" b="0" i="0" dirty="0" err="1">
                <a:solidFill>
                  <a:srgbClr val="1D1C1D"/>
                </a:solidFill>
                <a:effectLst/>
                <a:latin typeface="Slack-Lato"/>
              </a:rPr>
              <a:t>NuRadioOpt</a:t>
            </a:r>
            <a:endParaRPr lang="en-SE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D2A7D28-923E-B743-9397-89B4E84AF61A}"/>
              </a:ext>
            </a:extLst>
          </p:cNvPr>
          <p:cNvSpPr txBox="1"/>
          <p:nvPr/>
        </p:nvSpPr>
        <p:spPr>
          <a:xfrm>
            <a:off x="4140168" y="5935725"/>
            <a:ext cx="44704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Detector rate improvements </a:t>
            </a:r>
          </a:p>
          <a:p>
            <a:r>
              <a:rPr lang="en-US" dirty="0"/>
              <a:t>with different deep-learning models.</a:t>
            </a:r>
            <a:endParaRPr lang="en-SE" dirty="0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0EB899AA-1188-62CB-216D-98697600C57A}"/>
              </a:ext>
            </a:extLst>
          </p:cNvPr>
          <p:cNvCxnSpPr>
            <a:cxnSpLocks/>
          </p:cNvCxnSpPr>
          <p:nvPr/>
        </p:nvCxnSpPr>
        <p:spPr>
          <a:xfrm>
            <a:off x="4103657" y="6589475"/>
            <a:ext cx="4142530" cy="0"/>
          </a:xfrm>
          <a:prstGeom prst="line">
            <a:avLst/>
          </a:prstGeom>
          <a:ln w="63500">
            <a:solidFill>
              <a:srgbClr val="81818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D76C06D6-745C-1E1F-F88B-B165D9588B6A}"/>
              </a:ext>
            </a:extLst>
          </p:cNvPr>
          <p:cNvCxnSpPr>
            <a:cxnSpLocks/>
          </p:cNvCxnSpPr>
          <p:nvPr/>
        </p:nvCxnSpPr>
        <p:spPr>
          <a:xfrm>
            <a:off x="4121912" y="5851153"/>
            <a:ext cx="0" cy="745742"/>
          </a:xfrm>
          <a:prstGeom prst="line">
            <a:avLst/>
          </a:prstGeom>
          <a:ln w="63500">
            <a:solidFill>
              <a:srgbClr val="81818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FD457160-C5BA-10B6-548F-88ECD39F8F24}"/>
              </a:ext>
            </a:extLst>
          </p:cNvPr>
          <p:cNvSpPr txBox="1"/>
          <p:nvPr/>
        </p:nvSpPr>
        <p:spPr>
          <a:xfrm>
            <a:off x="7607889" y="5712653"/>
            <a:ext cx="11909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E" sz="1200" dirty="0">
                <a:solidFill>
                  <a:schemeClr val="bg1">
                    <a:lumMod val="50000"/>
                  </a:schemeClr>
                </a:solidFill>
              </a:rPr>
              <a:t>Credit: C. Glaser</a:t>
            </a:r>
          </a:p>
        </p:txBody>
      </p:sp>
    </p:spTree>
    <p:extLst>
      <p:ext uri="{BB962C8B-B14F-4D97-AF65-F5344CB8AC3E}">
        <p14:creationId xmlns:p14="http://schemas.microsoft.com/office/powerpoint/2010/main" val="15784798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3252DC-264D-0039-8575-DD5E619979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SE" dirty="0"/>
              <a:t>Projects in Uppsala: </a:t>
            </a:r>
            <a:br>
              <a:rPr lang="en-SE" dirty="0"/>
            </a:br>
            <a:r>
              <a:rPr lang="en-SE" dirty="0"/>
              <a:t>New DAQ for Advanced Algorithms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F4862D-8D7F-B1C7-72EE-85E39FDDE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B8B95-86BA-C747-8C34-209B0F161E83}" type="slidenum">
              <a:rPr lang="en-SE" smtClean="0"/>
              <a:t>19</a:t>
            </a:fld>
            <a:endParaRPr lang="en-SE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4255227-D64B-B389-EEDF-356041098FB1}"/>
              </a:ext>
            </a:extLst>
          </p:cNvPr>
          <p:cNvSpPr txBox="1">
            <a:spLocks/>
          </p:cNvSpPr>
          <p:nvPr/>
        </p:nvSpPr>
        <p:spPr>
          <a:xfrm>
            <a:off x="367070" y="1541433"/>
            <a:ext cx="11457860" cy="1887567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SE" sz="2800" dirty="0">
                <a:solidFill>
                  <a:srgbClr val="C00000"/>
                </a:solidFill>
              </a:rPr>
              <a:t>New ADC generation </a:t>
            </a:r>
            <a:r>
              <a:rPr lang="en-SE" sz="2800" dirty="0"/>
              <a:t>available (</a:t>
            </a:r>
            <a:r>
              <a:rPr lang="en-GB" sz="2800" dirty="0"/>
              <a:t>JESD204B interface)</a:t>
            </a:r>
          </a:p>
          <a:p>
            <a:r>
              <a:rPr lang="en-GB" sz="2800" dirty="0"/>
              <a:t>Better data quality and </a:t>
            </a:r>
            <a:r>
              <a:rPr lang="en-GB" sz="2800" dirty="0">
                <a:solidFill>
                  <a:srgbClr val="C00000"/>
                </a:solidFill>
              </a:rPr>
              <a:t>opportunities for advanced triggers</a:t>
            </a:r>
          </a:p>
          <a:p>
            <a:r>
              <a:rPr lang="en-GB" sz="2800" dirty="0">
                <a:solidFill>
                  <a:srgbClr val="C00000"/>
                </a:solidFill>
              </a:rPr>
              <a:t>High speed and low power </a:t>
            </a:r>
            <a:r>
              <a:rPr lang="en-GB" sz="2800" dirty="0"/>
              <a:t>(~1GHz, 12bit at 0.5W/channel)</a:t>
            </a:r>
          </a:p>
          <a:p>
            <a:r>
              <a:rPr lang="en-US" dirty="0"/>
              <a:t>FPGA engineers from </a:t>
            </a:r>
            <a:r>
              <a:rPr lang="en-US" dirty="0">
                <a:solidFill>
                  <a:srgbClr val="C00000"/>
                </a:solidFill>
              </a:rPr>
              <a:t>SU and UU </a:t>
            </a:r>
            <a:r>
              <a:rPr lang="en-US" dirty="0"/>
              <a:t>work on the implementation</a:t>
            </a:r>
          </a:p>
          <a:p>
            <a:endParaRPr lang="en-US" dirty="0"/>
          </a:p>
          <a:p>
            <a:endParaRPr lang="en-SE" dirty="0"/>
          </a:p>
        </p:txBody>
      </p:sp>
      <p:pic>
        <p:nvPicPr>
          <p:cNvPr id="3" name="Picture 2" descr="A computer and electronic equipment on a table&#10;&#10;Description automatically generated">
            <a:extLst>
              <a:ext uri="{FF2B5EF4-FFF2-40B4-BE49-F238E27FC236}">
                <a16:creationId xmlns:a16="http://schemas.microsoft.com/office/drawing/2014/main" id="{08A59898-C09C-9F87-B509-ACF77D8A40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6747" b="19825"/>
          <a:stretch/>
        </p:blipFill>
        <p:spPr>
          <a:xfrm>
            <a:off x="2199022" y="3515830"/>
            <a:ext cx="8308375" cy="334227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65F7794-9B2B-B448-5453-B95193C78F3B}"/>
              </a:ext>
            </a:extLst>
          </p:cNvPr>
          <p:cNvSpPr txBox="1"/>
          <p:nvPr/>
        </p:nvSpPr>
        <p:spPr>
          <a:xfrm>
            <a:off x="4457926" y="3499340"/>
            <a:ext cx="24329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E" sz="2000" b="1" dirty="0"/>
              <a:t>Testbench in Uppsala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FD59E900-230F-133F-0B4A-1288D9AC1906}"/>
              </a:ext>
            </a:extLst>
          </p:cNvPr>
          <p:cNvSpPr/>
          <p:nvPr/>
        </p:nvSpPr>
        <p:spPr>
          <a:xfrm>
            <a:off x="4159738" y="4091911"/>
            <a:ext cx="2882900" cy="1454076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0893701-452F-3D02-723B-36422CCF474A}"/>
              </a:ext>
            </a:extLst>
          </p:cNvPr>
          <p:cNvSpPr txBox="1"/>
          <p:nvPr/>
        </p:nvSpPr>
        <p:spPr>
          <a:xfrm>
            <a:off x="6847400" y="3760501"/>
            <a:ext cx="176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E" dirty="0">
                <a:ln>
                  <a:solidFill>
                    <a:srgbClr val="C00000"/>
                  </a:solidFill>
                </a:ln>
              </a:rPr>
              <a:t>Neutrino </a:t>
            </a:r>
            <a:br>
              <a:rPr lang="en-SE" dirty="0">
                <a:ln>
                  <a:solidFill>
                    <a:srgbClr val="C00000"/>
                  </a:solidFill>
                </a:ln>
              </a:rPr>
            </a:br>
            <a:r>
              <a:rPr lang="en-SE" dirty="0">
                <a:ln>
                  <a:solidFill>
                    <a:srgbClr val="C00000"/>
                  </a:solidFill>
                </a:ln>
              </a:rPr>
              <a:t>signal generator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EFFB4E0-A001-B395-5B8E-8F3B4C96A029}"/>
              </a:ext>
            </a:extLst>
          </p:cNvPr>
          <p:cNvSpPr txBox="1"/>
          <p:nvPr/>
        </p:nvSpPr>
        <p:spPr>
          <a:xfrm>
            <a:off x="356560" y="4569509"/>
            <a:ext cx="17008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Testbench in Uppsala</a:t>
            </a:r>
            <a:endParaRPr lang="en-SE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97624D9-8A35-1B3A-4896-7B106D8F3D94}"/>
              </a:ext>
            </a:extLst>
          </p:cNvPr>
          <p:cNvCxnSpPr>
            <a:cxnSpLocks/>
          </p:cNvCxnSpPr>
          <p:nvPr/>
        </p:nvCxnSpPr>
        <p:spPr>
          <a:xfrm>
            <a:off x="320049" y="5223259"/>
            <a:ext cx="1878973" cy="0"/>
          </a:xfrm>
          <a:prstGeom prst="line">
            <a:avLst/>
          </a:prstGeom>
          <a:ln w="63500">
            <a:solidFill>
              <a:srgbClr val="81818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D787100-5C3B-F31A-28C8-EE33692E8E13}"/>
              </a:ext>
            </a:extLst>
          </p:cNvPr>
          <p:cNvCxnSpPr>
            <a:cxnSpLocks/>
          </p:cNvCxnSpPr>
          <p:nvPr/>
        </p:nvCxnSpPr>
        <p:spPr>
          <a:xfrm>
            <a:off x="338304" y="4484937"/>
            <a:ext cx="0" cy="745742"/>
          </a:xfrm>
          <a:prstGeom prst="line">
            <a:avLst/>
          </a:prstGeom>
          <a:ln w="63500">
            <a:solidFill>
              <a:srgbClr val="81818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054998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85172E-5721-229F-19A1-A0497CDC98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SE" dirty="0"/>
              <a:t>Detecting Cosmic Neutrinos with Radio</a:t>
            </a: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3F0653E1-8FC0-5C71-0251-59BAE6EB89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702" y="1196430"/>
            <a:ext cx="9774836" cy="5037604"/>
          </a:xfrm>
          <a:prstGeom prst="rect">
            <a:avLst/>
          </a:prstGeom>
          <a:noFill/>
          <a:ln w="38100">
            <a:solidFill>
              <a:schemeClr val="tx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969B4D4-E45D-1C15-0B72-4C6B3B5F6A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B8B95-86BA-C747-8C34-209B0F161E83}" type="slidenum">
              <a:rPr lang="en-SE" smtClean="0"/>
              <a:t>2</a:t>
            </a:fld>
            <a:endParaRPr lang="en-SE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96E68D9-6CDC-0EFF-BD3D-5597E2063B74}"/>
              </a:ext>
            </a:extLst>
          </p:cNvPr>
          <p:cNvSpPr txBox="1"/>
          <p:nvPr/>
        </p:nvSpPr>
        <p:spPr>
          <a:xfrm>
            <a:off x="1024358" y="6234034"/>
            <a:ext cx="66781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Cosmic neutrinos reach the earth and interact in the ice sheet.</a:t>
            </a:r>
            <a:endParaRPr lang="en-SE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E9E4544-8999-83CC-4340-E7EDA9CC52FA}"/>
              </a:ext>
            </a:extLst>
          </p:cNvPr>
          <p:cNvCxnSpPr>
            <a:cxnSpLocks/>
          </p:cNvCxnSpPr>
          <p:nvPr/>
        </p:nvCxnSpPr>
        <p:spPr>
          <a:xfrm>
            <a:off x="983913" y="6668979"/>
            <a:ext cx="6299379" cy="0"/>
          </a:xfrm>
          <a:prstGeom prst="line">
            <a:avLst/>
          </a:prstGeom>
          <a:ln w="63500">
            <a:solidFill>
              <a:srgbClr val="81818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6CF451F-A159-964C-6D6F-4B072375B651}"/>
              </a:ext>
            </a:extLst>
          </p:cNvPr>
          <p:cNvCxnSpPr>
            <a:cxnSpLocks/>
          </p:cNvCxnSpPr>
          <p:nvPr/>
        </p:nvCxnSpPr>
        <p:spPr>
          <a:xfrm>
            <a:off x="1013472" y="6234034"/>
            <a:ext cx="0" cy="434945"/>
          </a:xfrm>
          <a:prstGeom prst="line">
            <a:avLst/>
          </a:prstGeom>
          <a:ln w="63500">
            <a:solidFill>
              <a:srgbClr val="81818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85B44D26-B1B4-ECF7-0FF6-5D24DA3247D2}"/>
              </a:ext>
            </a:extLst>
          </p:cNvPr>
          <p:cNvSpPr txBox="1"/>
          <p:nvPr/>
        </p:nvSpPr>
        <p:spPr>
          <a:xfrm rot="5400000">
            <a:off x="9845931" y="2061663"/>
            <a:ext cx="22106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E" sz="1200" dirty="0">
                <a:solidFill>
                  <a:schemeClr val="bg1">
                    <a:lumMod val="50000"/>
                  </a:schemeClr>
                </a:solidFill>
              </a:rPr>
              <a:t>Credit: The RNO-G Collaboration</a:t>
            </a:r>
          </a:p>
        </p:txBody>
      </p:sp>
    </p:spTree>
    <p:extLst>
      <p:ext uri="{BB962C8B-B14F-4D97-AF65-F5344CB8AC3E}">
        <p14:creationId xmlns:p14="http://schemas.microsoft.com/office/powerpoint/2010/main" val="17156179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09A58E-B53C-A1FA-4A62-451619BE75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SE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9E7C509-E56F-F143-C4AA-FD09982E9F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-383178" y="0"/>
            <a:ext cx="12573000" cy="6858001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8FAE8A4-8327-EA87-25D3-08DC85B84C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B8B95-86BA-C747-8C34-209B0F161E83}" type="slidenum">
              <a:rPr lang="en-SE" smtClean="0"/>
              <a:t>20</a:t>
            </a:fld>
            <a:endParaRPr lang="en-SE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FBDD82-E8EB-230F-9831-BA7027ECF88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9533" t="54593" r="37439" b="25259"/>
          <a:stretch/>
        </p:blipFill>
        <p:spPr>
          <a:xfrm>
            <a:off x="9641901" y="5943053"/>
            <a:ext cx="826902" cy="36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0078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221C348-D4F3-BA25-9D7E-195DEBC4DE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00" y="-228600"/>
            <a:ext cx="9448800" cy="70866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5D2AAD1-2F29-BA17-E510-C8680E9214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B8B95-86BA-C747-8C34-209B0F161E83}" type="slidenum">
              <a:rPr lang="en-SE" smtClean="0"/>
              <a:t>21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17989456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2C19BB-CE47-0D7F-1CF3-04A816C1C7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E" dirty="0"/>
              <a:t>Backup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BD915D-C897-1DDA-00CB-C5738C5387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D4EE98-61CF-19C3-B7A3-06DBE2CFCC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B8B95-86BA-C747-8C34-209B0F161E83}" type="slidenum">
              <a:rPr lang="en-SE" smtClean="0"/>
              <a:pPr/>
              <a:t>22</a:t>
            </a:fld>
            <a:endParaRPr lang="en-SE" dirty="0"/>
          </a:p>
        </p:txBody>
      </p:sp>
    </p:spTree>
    <p:extLst>
      <p:ext uri="{BB962C8B-B14F-4D97-AF65-F5344CB8AC3E}">
        <p14:creationId xmlns:p14="http://schemas.microsoft.com/office/powerpoint/2010/main" val="16418346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AF4E37-9CCA-107D-27BE-DEE4BC691C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0173"/>
            <a:ext cx="8090263" cy="1325563"/>
          </a:xfrm>
        </p:spPr>
        <p:txBody>
          <a:bodyPr>
            <a:normAutofit/>
          </a:bodyPr>
          <a:lstStyle/>
          <a:p>
            <a:pPr algn="l"/>
            <a:r>
              <a:rPr lang="en-SE" dirty="0">
                <a:solidFill>
                  <a:schemeClr val="tx1"/>
                </a:solidFill>
              </a:rPr>
              <a:t>Usually we attack the science, </a:t>
            </a:r>
            <a:br>
              <a:rPr lang="en-SE" dirty="0">
                <a:solidFill>
                  <a:schemeClr val="tx1"/>
                </a:solidFill>
              </a:rPr>
            </a:br>
            <a:r>
              <a:rPr lang="en-SE" dirty="0">
                <a:solidFill>
                  <a:schemeClr val="tx1"/>
                </a:solidFill>
              </a:rPr>
              <a:t>but sometimes science strikes back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226A20-D41C-BDC9-906C-4858A30AFE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SE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2BA9DDD-C3B7-041C-0966-496DF2390EC7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 r="25537" b="31615"/>
          <a:stretch>
            <a:fillRect/>
          </a:stretch>
        </p:blipFill>
        <p:spPr>
          <a:xfrm>
            <a:off x="3821481" y="3745370"/>
            <a:ext cx="4506309" cy="312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20240817_154536">
            <a:hlinkClick r:id="" action="ppaction://media"/>
            <a:extLst>
              <a:ext uri="{FF2B5EF4-FFF2-40B4-BE49-F238E27FC236}">
                <a16:creationId xmlns:a16="http://schemas.microsoft.com/office/drawing/2014/main" id="{57C50EFA-31E1-466F-11B9-1B2E4AF04EE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27791" y="0"/>
            <a:ext cx="3864209" cy="68688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BC799CB-6BE6-8548-575F-0A1F760F04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759131"/>
            <a:ext cx="3821482" cy="509886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956FC3B-DF78-7424-3F94-4D5CDAF87F39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7378" t="27138" r="7819" b="53780"/>
          <a:stretch/>
        </p:blipFill>
        <p:spPr>
          <a:xfrm>
            <a:off x="3821480" y="1759130"/>
            <a:ext cx="4506310" cy="2197609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246ACF-19D3-6B00-DF19-EE84773926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B8B95-86BA-C747-8C34-209B0F161E83}" type="slidenum">
              <a:rPr lang="en-SE" smtClean="0"/>
              <a:t>23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2571141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8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132E602-EC9F-ED21-482E-FDCB68F4482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8723"/>
          <a:stretch/>
        </p:blipFill>
        <p:spPr>
          <a:xfrm>
            <a:off x="8459566" y="2574764"/>
            <a:ext cx="3295948" cy="31484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0F93254-6D30-F9C2-0F88-F2C821D232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2183" y="3647506"/>
            <a:ext cx="5494784" cy="296315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5169A3C-4F21-8FD7-C923-15BF386A6F44}"/>
              </a:ext>
            </a:extLst>
          </p:cNvPr>
          <p:cNvSpPr txBox="1"/>
          <p:nvPr/>
        </p:nvSpPr>
        <p:spPr>
          <a:xfrm>
            <a:off x="1609606" y="5303146"/>
            <a:ext cx="224756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SE" sz="1000" dirty="0">
                <a:hlinkClick r:id="rId4"/>
              </a:rPr>
              <a:t>(</a:t>
            </a:r>
            <a:r>
              <a:rPr lang="en-GB" sz="1000" dirty="0">
                <a:hlinkClick r:id="rId4"/>
              </a:rPr>
              <a:t>RNO-G, 2021</a:t>
            </a:r>
            <a:r>
              <a:rPr lang="en-SE" sz="1000" dirty="0">
                <a:hlinkClick r:id="rId4"/>
              </a:rPr>
              <a:t>)</a:t>
            </a:r>
            <a:endParaRPr lang="en-SE" sz="1000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2E2E9E5-0193-4835-05B2-0B76DF2236B4}"/>
              </a:ext>
            </a:extLst>
          </p:cNvPr>
          <p:cNvCxnSpPr>
            <a:cxnSpLocks/>
          </p:cNvCxnSpPr>
          <p:nvPr/>
        </p:nvCxnSpPr>
        <p:spPr>
          <a:xfrm>
            <a:off x="201919" y="4447926"/>
            <a:ext cx="0" cy="1110091"/>
          </a:xfrm>
          <a:prstGeom prst="line">
            <a:avLst/>
          </a:prstGeom>
          <a:ln w="63500">
            <a:solidFill>
              <a:srgbClr val="81818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A5D1BF5-276C-9309-D80D-BD3142ECD2EE}"/>
              </a:ext>
            </a:extLst>
          </p:cNvPr>
          <p:cNvCxnSpPr>
            <a:cxnSpLocks/>
          </p:cNvCxnSpPr>
          <p:nvPr/>
        </p:nvCxnSpPr>
        <p:spPr>
          <a:xfrm>
            <a:off x="201919" y="4475426"/>
            <a:ext cx="2531470" cy="0"/>
          </a:xfrm>
          <a:prstGeom prst="line">
            <a:avLst/>
          </a:prstGeom>
          <a:ln w="63500">
            <a:solidFill>
              <a:srgbClr val="81818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1705FB89-DCA6-1FD6-3FCD-51E7AFC2C6E2}"/>
              </a:ext>
            </a:extLst>
          </p:cNvPr>
          <p:cNvSpPr txBox="1"/>
          <p:nvPr/>
        </p:nvSpPr>
        <p:spPr>
          <a:xfrm>
            <a:off x="36038" y="4502927"/>
            <a:ext cx="25102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Schematic drawing of the detection principle via </a:t>
            </a:r>
            <a:r>
              <a:rPr lang="en-GB" dirty="0" err="1"/>
              <a:t>Askaryan</a:t>
            </a:r>
            <a:r>
              <a:rPr lang="en-US" dirty="0"/>
              <a:t> radiation</a:t>
            </a:r>
            <a:r>
              <a:rPr lang="en-GB" dirty="0"/>
              <a:t>. </a:t>
            </a:r>
            <a:endParaRPr lang="en-SE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8F730F7-A883-CD80-8BE5-FF0958E29D76}"/>
              </a:ext>
            </a:extLst>
          </p:cNvPr>
          <p:cNvCxnSpPr>
            <a:cxnSpLocks/>
          </p:cNvCxnSpPr>
          <p:nvPr/>
        </p:nvCxnSpPr>
        <p:spPr>
          <a:xfrm>
            <a:off x="11578318" y="1819525"/>
            <a:ext cx="0" cy="812417"/>
          </a:xfrm>
          <a:prstGeom prst="line">
            <a:avLst/>
          </a:prstGeom>
          <a:ln w="63500">
            <a:solidFill>
              <a:srgbClr val="81818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2E296B3D-DA16-E798-C706-7A0D79708E5D}"/>
              </a:ext>
            </a:extLst>
          </p:cNvPr>
          <p:cNvSpPr txBox="1"/>
          <p:nvPr/>
        </p:nvSpPr>
        <p:spPr>
          <a:xfrm>
            <a:off x="8819241" y="1809890"/>
            <a:ext cx="27683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Simulated radio pulses in the five surface stations.</a:t>
            </a:r>
            <a:endParaRPr lang="en-SE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A8AF71C-7013-1688-4FA9-C2606F6EC13A}"/>
              </a:ext>
            </a:extLst>
          </p:cNvPr>
          <p:cNvSpPr txBox="1"/>
          <p:nvPr/>
        </p:nvSpPr>
        <p:spPr>
          <a:xfrm>
            <a:off x="10274395" y="2374371"/>
            <a:ext cx="145982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SE" sz="1000" dirty="0">
                <a:hlinkClick r:id="rId5"/>
              </a:rPr>
              <a:t>(</a:t>
            </a:r>
            <a:r>
              <a:rPr lang="en-GB" sz="1000" dirty="0">
                <a:hlinkClick r:id="rId5"/>
              </a:rPr>
              <a:t>Glaser et al., 2023</a:t>
            </a:r>
            <a:r>
              <a:rPr lang="en-SE" sz="1000" dirty="0">
                <a:hlinkClick r:id="rId5"/>
              </a:rPr>
              <a:t>)</a:t>
            </a:r>
            <a:endParaRPr lang="en-SE" sz="1000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59B2A1B-AC45-E307-72D9-EC58C4276898}"/>
              </a:ext>
            </a:extLst>
          </p:cNvPr>
          <p:cNvCxnSpPr>
            <a:cxnSpLocks/>
          </p:cNvCxnSpPr>
          <p:nvPr/>
        </p:nvCxnSpPr>
        <p:spPr>
          <a:xfrm>
            <a:off x="8898498" y="1789984"/>
            <a:ext cx="2707320" cy="0"/>
          </a:xfrm>
          <a:prstGeom prst="line">
            <a:avLst/>
          </a:prstGeom>
          <a:ln w="63500">
            <a:solidFill>
              <a:srgbClr val="81818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04A8571D-C3CC-6934-620E-1020D2CBDD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5646506" y="3850105"/>
            <a:ext cx="156757" cy="156757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FA3EC46-4485-22A4-05AD-C8767F6FFB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B8B95-86BA-C747-8C34-209B0F161E83}" type="slidenum">
              <a:rPr lang="en-SE" smtClean="0"/>
              <a:t>24</a:t>
            </a:fld>
            <a:endParaRPr lang="en-SE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1734E82B-397F-03F1-59B2-F69B81F628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621366" cy="1686944"/>
          </a:xfrm>
        </p:spPr>
        <p:txBody>
          <a:bodyPr>
            <a:normAutofit fontScale="70000" lnSpcReduction="20000"/>
          </a:bodyPr>
          <a:lstStyle/>
          <a:p>
            <a:r>
              <a:rPr lang="en-GB" dirty="0"/>
              <a:t>The </a:t>
            </a:r>
            <a:r>
              <a:rPr lang="en-GB" dirty="0">
                <a:solidFill>
                  <a:srgbClr val="C00000"/>
                </a:solidFill>
              </a:rPr>
              <a:t>neutrino collides </a:t>
            </a:r>
            <a:r>
              <a:rPr lang="en-GB" dirty="0"/>
              <a:t>with a nucleus in the ice</a:t>
            </a:r>
          </a:p>
          <a:p>
            <a:r>
              <a:rPr lang="en-GB" dirty="0"/>
              <a:t>The collision induces a </a:t>
            </a:r>
            <a:r>
              <a:rPr lang="en-GB" dirty="0">
                <a:solidFill>
                  <a:srgbClr val="C00000"/>
                </a:solidFill>
              </a:rPr>
              <a:t>particle shower</a:t>
            </a:r>
          </a:p>
          <a:p>
            <a:r>
              <a:rPr lang="en-GB" dirty="0"/>
              <a:t>The particle shower creates a radio pulse via </a:t>
            </a:r>
            <a:r>
              <a:rPr lang="en-GB" dirty="0" err="1">
                <a:solidFill>
                  <a:srgbClr val="C00000"/>
                </a:solidFill>
              </a:rPr>
              <a:t>Askaryan</a:t>
            </a:r>
            <a:r>
              <a:rPr lang="en-GB" dirty="0">
                <a:solidFill>
                  <a:srgbClr val="C00000"/>
                </a:solidFill>
              </a:rPr>
              <a:t> emission </a:t>
            </a:r>
          </a:p>
          <a:p>
            <a:r>
              <a:rPr lang="en-GB" dirty="0"/>
              <a:t>The radio pulses </a:t>
            </a:r>
            <a:r>
              <a:rPr lang="en-GB" dirty="0">
                <a:solidFill>
                  <a:srgbClr val="C00000"/>
                </a:solidFill>
              </a:rPr>
              <a:t>propagate</a:t>
            </a:r>
            <a:r>
              <a:rPr lang="en-GB" dirty="0"/>
              <a:t> through the ice until reaching an antenna</a:t>
            </a:r>
          </a:p>
          <a:p>
            <a:r>
              <a:rPr lang="en-GB" dirty="0"/>
              <a:t>The pulse is measured by one or multiple </a:t>
            </a:r>
            <a:r>
              <a:rPr lang="en-GB" dirty="0">
                <a:solidFill>
                  <a:srgbClr val="C00000"/>
                </a:solidFill>
              </a:rPr>
              <a:t>radio antennas</a:t>
            </a:r>
          </a:p>
          <a:p>
            <a:endParaRPr lang="en-SE" dirty="0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9F5F1B46-0AEB-0552-D5B3-98588D3FABEC}"/>
              </a:ext>
            </a:extLst>
          </p:cNvPr>
          <p:cNvSpPr txBox="1">
            <a:spLocks/>
          </p:cNvSpPr>
          <p:nvPr/>
        </p:nvSpPr>
        <p:spPr>
          <a:xfrm>
            <a:off x="838200" y="18255"/>
            <a:ext cx="1091731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SE" dirty="0"/>
              <a:t>How to Measure Cosmic Neutrinos with Radio?</a:t>
            </a:r>
          </a:p>
        </p:txBody>
      </p:sp>
    </p:spTree>
    <p:extLst>
      <p:ext uri="{BB962C8B-B14F-4D97-AF65-F5344CB8AC3E}">
        <p14:creationId xmlns:p14="http://schemas.microsoft.com/office/powerpoint/2010/main" val="256025019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5BFF45-E657-56F5-8413-D9ECD5B3D0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EA5AF6-4C10-6294-69F6-B68A3E9AC3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SE" dirty="0"/>
              <a:t>RNO-G: Antennas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F3B820-2AD5-55BC-1906-C39B4C9D2B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SE"/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D8ECE8F3-6177-18D2-D60F-2D06A16A3C0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3067"/>
          <a:stretch/>
        </p:blipFill>
        <p:spPr>
          <a:xfrm>
            <a:off x="1061480" y="1343818"/>
            <a:ext cx="9478183" cy="5515226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40D99D9-82E2-8980-6BB3-32DE1036B4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B8B95-86BA-C747-8C34-209B0F161E83}" type="slidenum">
              <a:rPr lang="en-SE" smtClean="0"/>
              <a:t>25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185993536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ABF05E-9476-F41D-D532-620FB93847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E" dirty="0">
                <a:solidFill>
                  <a:schemeClr val="bg1"/>
                </a:solidFill>
              </a:rPr>
              <a:t>Polar Ice: Blessing and Curse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F1E681E-E020-F0FF-0158-FDC4E2C116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3277" y="3144606"/>
            <a:ext cx="5256710" cy="36586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C37896B-2860-3399-18A7-58950C579C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1540" y="-16076"/>
            <a:ext cx="5263134" cy="3160682"/>
          </a:xfrm>
          <a:prstGeom prst="rect">
            <a:avLst/>
          </a:prstGeom>
        </p:spPr>
      </p:pic>
      <p:pic>
        <p:nvPicPr>
          <p:cNvPr id="30" name="Picture 2" descr="Greenland ice density as function of depth. Red dotted lines (14.9m,... |  Download Scientific Diagram">
            <a:extLst>
              <a:ext uri="{FF2B5EF4-FFF2-40B4-BE49-F238E27FC236}">
                <a16:creationId xmlns:a16="http://schemas.microsoft.com/office/drawing/2014/main" id="{03167E07-8A39-3F70-B17A-47CAD8B88C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085" y="2521901"/>
            <a:ext cx="5744206" cy="4308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6EB4344-C8D3-70EE-10F2-7618E3482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B8B95-86BA-C747-8C34-209B0F161E83}" type="slidenum">
              <a:rPr lang="en-SE" smtClean="0"/>
              <a:t>26</a:t>
            </a:fld>
            <a:endParaRPr lang="en-SE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B96C1C7-C936-87B8-0CE1-3838D289BC05}"/>
              </a:ext>
            </a:extLst>
          </p:cNvPr>
          <p:cNvSpPr txBox="1">
            <a:spLocks/>
          </p:cNvSpPr>
          <p:nvPr/>
        </p:nvSpPr>
        <p:spPr>
          <a:xfrm>
            <a:off x="577200" y="57788"/>
            <a:ext cx="809026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SE" dirty="0"/>
              <a:t>Ice effects</a:t>
            </a:r>
          </a:p>
        </p:txBody>
      </p:sp>
    </p:spTree>
    <p:extLst>
      <p:ext uri="{BB962C8B-B14F-4D97-AF65-F5344CB8AC3E}">
        <p14:creationId xmlns:p14="http://schemas.microsoft.com/office/powerpoint/2010/main" val="1187752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eenland ice density as function of depth. Red dotted lines (14.9m,... |  Download Scientific Diagram">
            <a:extLst>
              <a:ext uri="{FF2B5EF4-FFF2-40B4-BE49-F238E27FC236}">
                <a16:creationId xmlns:a16="http://schemas.microsoft.com/office/drawing/2014/main" id="{B510A002-B0C4-A72D-C7BF-AA17CDB08F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31" t="27272" r="15761" b="39566"/>
          <a:stretch/>
        </p:blipFill>
        <p:spPr bwMode="auto">
          <a:xfrm>
            <a:off x="1" y="0"/>
            <a:ext cx="12191999" cy="7032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4C0EF82-74F9-D146-91DC-9AE881C0F0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396" y="-36962"/>
            <a:ext cx="11616160" cy="1325563"/>
          </a:xfrm>
        </p:spPr>
        <p:txBody>
          <a:bodyPr>
            <a:normAutofit/>
          </a:bodyPr>
          <a:lstStyle/>
          <a:p>
            <a:r>
              <a:rPr lang="en-SE" sz="4800" dirty="0"/>
              <a:t>Calibration Measurements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94E4D4C-1CA0-6258-AAF1-CC9E8893BD90}"/>
              </a:ext>
            </a:extLst>
          </p:cNvPr>
          <p:cNvSpPr/>
          <p:nvPr/>
        </p:nvSpPr>
        <p:spPr>
          <a:xfrm>
            <a:off x="1347486" y="3585770"/>
            <a:ext cx="360000" cy="3600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782D81C7-BEF8-8FB5-14F0-37992AB27F3D}"/>
              </a:ext>
            </a:extLst>
          </p:cNvPr>
          <p:cNvSpPr/>
          <p:nvPr/>
        </p:nvSpPr>
        <p:spPr>
          <a:xfrm>
            <a:off x="10053577" y="5768854"/>
            <a:ext cx="360000" cy="3600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8C27162-1366-DE70-16B4-93EFEE7C8D22}"/>
              </a:ext>
            </a:extLst>
          </p:cNvPr>
          <p:cNvSpPr/>
          <p:nvPr/>
        </p:nvSpPr>
        <p:spPr>
          <a:xfrm>
            <a:off x="1347486" y="1642408"/>
            <a:ext cx="360000" cy="2083443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5BFB8B2-365B-BBC3-14A5-44D0E6FA84A5}"/>
              </a:ext>
            </a:extLst>
          </p:cNvPr>
          <p:cNvSpPr/>
          <p:nvPr/>
        </p:nvSpPr>
        <p:spPr>
          <a:xfrm>
            <a:off x="10053577" y="1642409"/>
            <a:ext cx="360000" cy="430644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5A5CA8-C98B-528B-AE53-18EB8D0F32AB}"/>
              </a:ext>
            </a:extLst>
          </p:cNvPr>
          <p:cNvCxnSpPr>
            <a:cxnSpLocks/>
          </p:cNvCxnSpPr>
          <p:nvPr/>
        </p:nvCxnSpPr>
        <p:spPr>
          <a:xfrm>
            <a:off x="528453" y="1629648"/>
            <a:ext cx="10521387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52C2ED90-31A5-9D3C-5799-23DFF327B63B}"/>
              </a:ext>
            </a:extLst>
          </p:cNvPr>
          <p:cNvSpPr txBox="1"/>
          <p:nvPr/>
        </p:nvSpPr>
        <p:spPr>
          <a:xfrm>
            <a:off x="519341" y="3529418"/>
            <a:ext cx="7713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E" dirty="0"/>
              <a:t>~30 m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929AD3C-68CD-A01F-9786-CBB2C788813A}"/>
              </a:ext>
            </a:extLst>
          </p:cNvPr>
          <p:cNvSpPr txBox="1"/>
          <p:nvPr/>
        </p:nvSpPr>
        <p:spPr>
          <a:xfrm>
            <a:off x="10491783" y="5768854"/>
            <a:ext cx="8883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E" dirty="0"/>
              <a:t>~100 m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88C026D5-1577-0834-2924-A0FF9959A15D}"/>
              </a:ext>
            </a:extLst>
          </p:cNvPr>
          <p:cNvSpPr/>
          <p:nvPr/>
        </p:nvSpPr>
        <p:spPr>
          <a:xfrm>
            <a:off x="1417685" y="3135770"/>
            <a:ext cx="219600" cy="540000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 dirty="0"/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A677BD70-67C4-4958-1550-ECCDEF350E55}"/>
              </a:ext>
            </a:extLst>
          </p:cNvPr>
          <p:cNvSpPr/>
          <p:nvPr/>
        </p:nvSpPr>
        <p:spPr>
          <a:xfrm>
            <a:off x="10123777" y="5251634"/>
            <a:ext cx="219600" cy="5400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E86D0A3-A500-87B0-41BC-E382B769A834}"/>
              </a:ext>
            </a:extLst>
          </p:cNvPr>
          <p:cNvSpPr txBox="1"/>
          <p:nvPr/>
        </p:nvSpPr>
        <p:spPr>
          <a:xfrm>
            <a:off x="7596799" y="1263884"/>
            <a:ext cx="1432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</a:t>
            </a:r>
            <a:r>
              <a:rPr lang="en-SE" dirty="0"/>
              <a:t>now surface</a:t>
            </a:r>
          </a:p>
        </p:txBody>
      </p:sp>
      <p:cxnSp>
        <p:nvCxnSpPr>
          <p:cNvPr id="23" name="Curved Connector 22">
            <a:extLst>
              <a:ext uri="{FF2B5EF4-FFF2-40B4-BE49-F238E27FC236}">
                <a16:creationId xmlns:a16="http://schemas.microsoft.com/office/drawing/2014/main" id="{7C9F5EB9-4989-D415-B3A1-8406F5D77BB5}"/>
              </a:ext>
            </a:extLst>
          </p:cNvPr>
          <p:cNvCxnSpPr>
            <a:cxnSpLocks/>
            <a:stCxn id="19" idx="1"/>
          </p:cNvCxnSpPr>
          <p:nvPr/>
        </p:nvCxnSpPr>
        <p:spPr>
          <a:xfrm rot="10800000">
            <a:off x="838201" y="2748016"/>
            <a:ext cx="579485" cy="657754"/>
          </a:xfrm>
          <a:prstGeom prst="curvedConnector2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urved Connector 24">
            <a:extLst>
              <a:ext uri="{FF2B5EF4-FFF2-40B4-BE49-F238E27FC236}">
                <a16:creationId xmlns:a16="http://schemas.microsoft.com/office/drawing/2014/main" id="{6D80399E-E465-E0FE-8F4E-3A478E6D5315}"/>
              </a:ext>
            </a:extLst>
          </p:cNvPr>
          <p:cNvCxnSpPr>
            <a:cxnSpLocks/>
          </p:cNvCxnSpPr>
          <p:nvPr/>
        </p:nvCxnSpPr>
        <p:spPr>
          <a:xfrm rot="10800000" flipH="1">
            <a:off x="10343377" y="4879514"/>
            <a:ext cx="579485" cy="657754"/>
          </a:xfrm>
          <a:prstGeom prst="curvedConnector2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C802176E-4BF1-9827-A79A-C2D961995B36}"/>
              </a:ext>
            </a:extLst>
          </p:cNvPr>
          <p:cNvSpPr txBox="1"/>
          <p:nvPr/>
        </p:nvSpPr>
        <p:spPr>
          <a:xfrm>
            <a:off x="10538964" y="4475585"/>
            <a:ext cx="8810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E" dirty="0"/>
              <a:t>emitter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9E71F2D-0227-960D-5083-34ECEF970CEE}"/>
              </a:ext>
            </a:extLst>
          </p:cNvPr>
          <p:cNvSpPr txBox="1"/>
          <p:nvPr/>
        </p:nvSpPr>
        <p:spPr>
          <a:xfrm>
            <a:off x="335337" y="2425522"/>
            <a:ext cx="9408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E" dirty="0"/>
              <a:t>receiver</a:t>
            </a:r>
          </a:p>
        </p:txBody>
      </p:sp>
      <p:sp>
        <p:nvSpPr>
          <p:cNvPr id="30" name="Freeform 29">
            <a:extLst>
              <a:ext uri="{FF2B5EF4-FFF2-40B4-BE49-F238E27FC236}">
                <a16:creationId xmlns:a16="http://schemas.microsoft.com/office/drawing/2014/main" id="{E41B58CA-DFC7-3C07-A289-3E80D93E0808}"/>
              </a:ext>
            </a:extLst>
          </p:cNvPr>
          <p:cNvSpPr/>
          <p:nvPr/>
        </p:nvSpPr>
        <p:spPr>
          <a:xfrm>
            <a:off x="1643605" y="3389000"/>
            <a:ext cx="8495818" cy="2187615"/>
          </a:xfrm>
          <a:custGeom>
            <a:avLst/>
            <a:gdLst>
              <a:gd name="connsiteX0" fmla="*/ 8495818 w 8495818"/>
              <a:gd name="connsiteY0" fmla="*/ 2187615 h 2187615"/>
              <a:gd name="connsiteX1" fmla="*/ 3970117 w 8495818"/>
              <a:gd name="connsiteY1" fmla="*/ 405114 h 2187615"/>
              <a:gd name="connsiteX2" fmla="*/ 0 w 8495818"/>
              <a:gd name="connsiteY2" fmla="*/ 0 h 2187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495818" h="2187615">
                <a:moveTo>
                  <a:pt x="8495818" y="2187615"/>
                </a:moveTo>
                <a:cubicBezTo>
                  <a:pt x="6940952" y="1478665"/>
                  <a:pt x="5386087" y="769716"/>
                  <a:pt x="3970117" y="405114"/>
                </a:cubicBezTo>
                <a:cubicBezTo>
                  <a:pt x="2554147" y="40512"/>
                  <a:pt x="594167" y="77164"/>
                  <a:pt x="0" y="0"/>
                </a:cubicBezTo>
              </a:path>
            </a:pathLst>
          </a:cu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31" name="Freeform 30">
            <a:extLst>
              <a:ext uri="{FF2B5EF4-FFF2-40B4-BE49-F238E27FC236}">
                <a16:creationId xmlns:a16="http://schemas.microsoft.com/office/drawing/2014/main" id="{7E11A045-7300-EABF-28A7-4B6C6A16268E}"/>
              </a:ext>
            </a:extLst>
          </p:cNvPr>
          <p:cNvSpPr/>
          <p:nvPr/>
        </p:nvSpPr>
        <p:spPr>
          <a:xfrm>
            <a:off x="4930815" y="1641223"/>
            <a:ext cx="5208608" cy="3923818"/>
          </a:xfrm>
          <a:custGeom>
            <a:avLst/>
            <a:gdLst>
              <a:gd name="connsiteX0" fmla="*/ 5208608 w 5208608"/>
              <a:gd name="connsiteY0" fmla="*/ 3923818 h 3923818"/>
              <a:gd name="connsiteX1" fmla="*/ 2314937 w 5208608"/>
              <a:gd name="connsiteY1" fmla="*/ 1446835 h 3923818"/>
              <a:gd name="connsiteX2" fmla="*/ 0 w 5208608"/>
              <a:gd name="connsiteY2" fmla="*/ 0 h 39238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208608" h="3923818">
                <a:moveTo>
                  <a:pt x="5208608" y="3923818"/>
                </a:moveTo>
                <a:cubicBezTo>
                  <a:pt x="4195823" y="3012311"/>
                  <a:pt x="3183038" y="2100805"/>
                  <a:pt x="2314937" y="1446835"/>
                </a:cubicBezTo>
                <a:cubicBezTo>
                  <a:pt x="1446836" y="792865"/>
                  <a:pt x="441767" y="167833"/>
                  <a:pt x="0" y="0"/>
                </a:cubicBezTo>
              </a:path>
            </a:pathLst>
          </a:cu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34" name="Freeform 33">
            <a:extLst>
              <a:ext uri="{FF2B5EF4-FFF2-40B4-BE49-F238E27FC236}">
                <a16:creationId xmlns:a16="http://schemas.microsoft.com/office/drawing/2014/main" id="{C54E9951-4474-D31A-85F9-1DA32F7675FF}"/>
              </a:ext>
            </a:extLst>
          </p:cNvPr>
          <p:cNvSpPr/>
          <p:nvPr/>
        </p:nvSpPr>
        <p:spPr>
          <a:xfrm>
            <a:off x="1643605" y="1629648"/>
            <a:ext cx="3298785" cy="1759352"/>
          </a:xfrm>
          <a:custGeom>
            <a:avLst/>
            <a:gdLst>
              <a:gd name="connsiteX0" fmla="*/ 3298785 w 3298785"/>
              <a:gd name="connsiteY0" fmla="*/ 0 h 1759352"/>
              <a:gd name="connsiteX1" fmla="*/ 1794076 w 3298785"/>
              <a:gd name="connsiteY1" fmla="*/ 682907 h 1759352"/>
              <a:gd name="connsiteX2" fmla="*/ 0 w 3298785"/>
              <a:gd name="connsiteY2" fmla="*/ 1759352 h 1759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298785" h="1759352">
                <a:moveTo>
                  <a:pt x="3298785" y="0"/>
                </a:moveTo>
                <a:cubicBezTo>
                  <a:pt x="2821329" y="194841"/>
                  <a:pt x="2343874" y="389682"/>
                  <a:pt x="1794076" y="682907"/>
                </a:cubicBezTo>
                <a:cubicBezTo>
                  <a:pt x="1244278" y="976132"/>
                  <a:pt x="13504" y="1641676"/>
                  <a:pt x="0" y="1759352"/>
                </a:cubicBezTo>
              </a:path>
            </a:pathLst>
          </a:cu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FC13E02-DAB2-6D91-17F2-74381FF0B3CB}"/>
              </a:ext>
            </a:extLst>
          </p:cNvPr>
          <p:cNvSpPr txBox="1"/>
          <p:nvPr/>
        </p:nvSpPr>
        <p:spPr>
          <a:xfrm>
            <a:off x="7150136" y="2616517"/>
            <a:ext cx="15054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reflected path</a:t>
            </a:r>
            <a:endParaRPr lang="en-SE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F1DDB22-7E9E-EC3B-2DE7-BF2E398284A0}"/>
              </a:ext>
            </a:extLst>
          </p:cNvPr>
          <p:cNvSpPr txBox="1"/>
          <p:nvPr/>
        </p:nvSpPr>
        <p:spPr>
          <a:xfrm>
            <a:off x="3988369" y="3149005"/>
            <a:ext cx="12086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direct path</a:t>
            </a:r>
            <a:endParaRPr lang="en-SE" dirty="0"/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687BC1B7-C9DD-1008-2017-5BCAB7D747DA}"/>
              </a:ext>
            </a:extLst>
          </p:cNvPr>
          <p:cNvCxnSpPr>
            <a:cxnSpLocks/>
            <a:endCxn id="12" idx="0"/>
          </p:cNvCxnSpPr>
          <p:nvPr/>
        </p:nvCxnSpPr>
        <p:spPr>
          <a:xfrm flipV="1">
            <a:off x="1525773" y="1642408"/>
            <a:ext cx="1713" cy="157273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4CA554FC-68CD-65BE-027E-DA499F6E0868}"/>
              </a:ext>
            </a:extLst>
          </p:cNvPr>
          <p:cNvCxnSpPr>
            <a:cxnSpLocks/>
            <a:endCxn id="13" idx="0"/>
          </p:cNvCxnSpPr>
          <p:nvPr/>
        </p:nvCxnSpPr>
        <p:spPr>
          <a:xfrm flipV="1">
            <a:off x="10218842" y="1642409"/>
            <a:ext cx="14735" cy="3740549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83C46C72-A62A-120C-5EC3-5EF654610CCD}"/>
              </a:ext>
            </a:extLst>
          </p:cNvPr>
          <p:cNvCxnSpPr>
            <a:cxnSpLocks/>
          </p:cNvCxnSpPr>
          <p:nvPr/>
        </p:nvCxnSpPr>
        <p:spPr>
          <a:xfrm flipV="1">
            <a:off x="10218842" y="3946425"/>
            <a:ext cx="3160" cy="477159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8D80A95F-6E94-65D0-BAFF-2939D67469F0}"/>
              </a:ext>
            </a:extLst>
          </p:cNvPr>
          <p:cNvCxnSpPr>
            <a:cxnSpLocks/>
          </p:cNvCxnSpPr>
          <p:nvPr/>
        </p:nvCxnSpPr>
        <p:spPr>
          <a:xfrm flipV="1">
            <a:off x="10234246" y="2408743"/>
            <a:ext cx="3160" cy="477159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247DF544-DAB0-715A-816C-0F060DA9983D}"/>
              </a:ext>
            </a:extLst>
          </p:cNvPr>
          <p:cNvCxnSpPr>
            <a:cxnSpLocks/>
          </p:cNvCxnSpPr>
          <p:nvPr/>
        </p:nvCxnSpPr>
        <p:spPr>
          <a:xfrm>
            <a:off x="4942499" y="1450033"/>
            <a:ext cx="2213811" cy="0"/>
          </a:xfrm>
          <a:prstGeom prst="straightConnector1">
            <a:avLst/>
          </a:prstGeom>
          <a:ln w="38100">
            <a:solidFill>
              <a:schemeClr val="tx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7BED0958-9D4C-6EE5-1028-816508EB5E97}"/>
              </a:ext>
            </a:extLst>
          </p:cNvPr>
          <p:cNvSpPr txBox="1"/>
          <p:nvPr/>
        </p:nvSpPr>
        <p:spPr>
          <a:xfrm>
            <a:off x="5512906" y="1252743"/>
            <a:ext cx="116618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SE" dirty="0"/>
              <a:t>~100 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DFB8805-50C6-ADD5-7717-AE9F4BE0956B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045029" y="4127243"/>
            <a:ext cx="5503817" cy="275190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FC776FA-8C63-4795-6764-337948B928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B8B95-86BA-C747-8C34-209B0F161E83}" type="slidenum">
              <a:rPr lang="en-SE" smtClean="0"/>
              <a:t>27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35528079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3DBA11-FC5B-27FC-CA5C-8E2F44C4A4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AD49445D-595B-D992-B006-ABB1E0FD84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31815" y="2168922"/>
            <a:ext cx="2160133" cy="2520155"/>
          </a:xfrm>
          <a:prstGeom prst="rect">
            <a:avLst/>
          </a:prstGeom>
          <a:ln w="38100">
            <a:solidFill>
              <a:schemeClr val="tx2"/>
            </a:solidFill>
          </a:ln>
        </p:spPr>
      </p:pic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BDAE435-1427-AAEF-183F-DA6ADF675E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B8B95-86BA-C747-8C34-209B0F161E83}" type="slidenum">
              <a:rPr lang="en-SE" smtClean="0"/>
              <a:t>3</a:t>
            </a:fld>
            <a:endParaRPr lang="en-SE" dirty="0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4BDD55D6-D522-C1E4-1EA7-4957520C29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SE" dirty="0"/>
              <a:t>The IceCube Neutrino Observatory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421312F-997F-723E-86C5-73BBFB17FF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0560" y="4797411"/>
            <a:ext cx="1342644" cy="1327282"/>
          </a:xfrm>
          <a:prstGeom prst="rect">
            <a:avLst/>
          </a:prstGeom>
          <a:noFill/>
          <a:ln w="38100">
            <a:solidFill>
              <a:schemeClr val="tx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3E42639-C86E-E9A3-0016-D5235A9F13DC}"/>
              </a:ext>
            </a:extLst>
          </p:cNvPr>
          <p:cNvSpPr txBox="1"/>
          <p:nvPr/>
        </p:nvSpPr>
        <p:spPr>
          <a:xfrm>
            <a:off x="5835657" y="1301866"/>
            <a:ext cx="2398173" cy="395243"/>
          </a:xfrm>
          <a:prstGeom prst="rect">
            <a:avLst/>
          </a:prstGeom>
          <a:noFill/>
          <a:ln>
            <a:noFill/>
          </a:ln>
        </p:spPr>
        <p:txBody>
          <a:bodyPr wrap="none" lIns="108847" tIns="54423" rIns="108847" bIns="54423" anchorCtr="0" compatLnSpc="0">
            <a:spAutoFit/>
          </a:bodyPr>
          <a:lstStyle/>
          <a:p>
            <a:pPr hangingPunct="0"/>
            <a:r>
              <a:rPr lang="en-GB" sz="1935" b="1" dirty="0">
                <a:solidFill>
                  <a:schemeClr val="bg1"/>
                </a:solidFill>
                <a:latin typeface="Arial" pitchFamily="18"/>
                <a:ea typeface="DejaVu Sans" pitchFamily="2"/>
                <a:cs typeface="DejaVu Sans" pitchFamily="2"/>
              </a:rPr>
              <a:t>neutrino spectrum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1F22D71-D0CF-3874-3F2F-F5A385A2E0FA}"/>
              </a:ext>
            </a:extLst>
          </p:cNvPr>
          <p:cNvSpPr/>
          <p:nvPr/>
        </p:nvSpPr>
        <p:spPr>
          <a:xfrm>
            <a:off x="4435033" y="1697109"/>
            <a:ext cx="4840282" cy="502436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17FF16D-ED32-E162-D326-3CC003E8385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4515173" y="1828800"/>
            <a:ext cx="4680001" cy="3917699"/>
          </a:xfrm>
          <a:prstGeom prst="rect">
            <a:avLst/>
          </a:prstGeom>
          <a:ln w="38100">
            <a:noFill/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A2BA61B-43AF-7485-E47B-4944EEA4CA21}"/>
              </a:ext>
            </a:extLst>
          </p:cNvPr>
          <p:cNvSpPr/>
          <p:nvPr/>
        </p:nvSpPr>
        <p:spPr>
          <a:xfrm>
            <a:off x="4763137" y="5783917"/>
            <a:ext cx="1911927" cy="386657"/>
          </a:xfrm>
          <a:prstGeom prst="rect">
            <a:avLst/>
          </a:prstGeom>
          <a:gradFill flip="none" rotWithShape="1">
            <a:gsLst>
              <a:gs pos="100000">
                <a:schemeClr val="accent1">
                  <a:lumMod val="75000"/>
                </a:schemeClr>
              </a:gs>
              <a:gs pos="9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70000"/>
                  <a:lumOff val="30000"/>
                </a:schemeClr>
              </a:gs>
            </a:gsLst>
            <a:lin ang="10800000" scaled="1"/>
            <a:tileRect/>
          </a:gradFill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/>
              <a:t>optical</a:t>
            </a:r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8954EDDD-8952-907F-B2BF-BD19146E35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234" y="1901358"/>
            <a:ext cx="4236858" cy="4351338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Instruments a </a:t>
            </a:r>
            <a:r>
              <a:rPr lang="en-GB" sz="2000" dirty="0">
                <a:solidFill>
                  <a:srgbClr val="C00000"/>
                </a:solidFill>
              </a:rPr>
              <a:t>cubic kilometre </a:t>
            </a:r>
            <a:r>
              <a:rPr lang="en-GB" sz="2000" dirty="0"/>
              <a:t>of ice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Successfully measured the </a:t>
            </a:r>
            <a:r>
              <a:rPr lang="en-GB" sz="2000" dirty="0">
                <a:solidFill>
                  <a:srgbClr val="C00000"/>
                </a:solidFill>
              </a:rPr>
              <a:t>cosmic neutrino flux</a:t>
            </a:r>
            <a:r>
              <a:rPr lang="en-GB" sz="2000" dirty="0"/>
              <a:t> in the </a:t>
            </a:r>
            <a:r>
              <a:rPr lang="en-GB" sz="2000" dirty="0" err="1"/>
              <a:t>TeV-PeV</a:t>
            </a:r>
            <a:r>
              <a:rPr lang="en-GB" sz="2000" dirty="0"/>
              <a:t> range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 </a:t>
            </a:r>
            <a:r>
              <a:rPr lang="en-GB" sz="2000" dirty="0">
                <a:solidFill>
                  <a:srgbClr val="C00000"/>
                </a:solidFill>
              </a:rPr>
              <a:t>Detected point sources </a:t>
            </a:r>
            <a:r>
              <a:rPr lang="en-GB" sz="2000" dirty="0"/>
              <a:t>of neutrinos (NGC1068, TXS 0506+056, galactic plane) -&gt; see </a:t>
            </a:r>
            <a:r>
              <a:rPr lang="en-GB" sz="2000" dirty="0" err="1"/>
              <a:t>Jakobs</a:t>
            </a:r>
            <a:r>
              <a:rPr lang="en-GB" sz="2000" dirty="0"/>
              <a:t>’ talk</a:t>
            </a:r>
          </a:p>
          <a:p>
            <a:pPr marL="0" indent="0">
              <a:buNone/>
            </a:pPr>
            <a:r>
              <a:rPr lang="en-GB" sz="2000" dirty="0"/>
              <a:t>But there is more…</a:t>
            </a:r>
          </a:p>
          <a:p>
            <a:pPr marL="0" indent="0">
              <a:buNone/>
            </a:pPr>
            <a:endParaRPr lang="en-GB" sz="2000" dirty="0">
              <a:solidFill>
                <a:schemeClr val="bg1"/>
              </a:solidFill>
            </a:endParaRPr>
          </a:p>
          <a:p>
            <a:endParaRPr lang="en-SE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CA3FEBA-32B4-04EF-A3B6-B5A2BCCD957F}"/>
              </a:ext>
            </a:extLst>
          </p:cNvPr>
          <p:cNvSpPr txBox="1"/>
          <p:nvPr/>
        </p:nvSpPr>
        <p:spPr>
          <a:xfrm>
            <a:off x="5755516" y="1451119"/>
            <a:ext cx="2398173" cy="395243"/>
          </a:xfrm>
          <a:prstGeom prst="rect">
            <a:avLst/>
          </a:prstGeom>
          <a:solidFill>
            <a:schemeClr val="bg1"/>
          </a:solidFill>
          <a:ln w="38100">
            <a:solidFill>
              <a:schemeClr val="tx2"/>
            </a:solidFill>
          </a:ln>
        </p:spPr>
        <p:txBody>
          <a:bodyPr wrap="none" lIns="108847" tIns="54423" rIns="108847" bIns="54423" anchorCtr="0" compatLnSpc="0">
            <a:spAutoFit/>
          </a:bodyPr>
          <a:lstStyle/>
          <a:p>
            <a:pPr hangingPunct="0"/>
            <a:r>
              <a:rPr lang="en-GB" sz="1935" b="1" dirty="0">
                <a:latin typeface="Arial" pitchFamily="18"/>
                <a:ea typeface="DejaVu Sans" pitchFamily="2"/>
                <a:cs typeface="DejaVu Sans" pitchFamily="2"/>
              </a:rPr>
              <a:t>neutrino spectrum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677CC52-259F-2739-CE40-76D4A59AE8A8}"/>
              </a:ext>
            </a:extLst>
          </p:cNvPr>
          <p:cNvSpPr txBox="1"/>
          <p:nvPr/>
        </p:nvSpPr>
        <p:spPr>
          <a:xfrm rot="5400000">
            <a:off x="10920914" y="3074421"/>
            <a:ext cx="22651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E" sz="1200" dirty="0">
                <a:solidFill>
                  <a:schemeClr val="bg1">
                    <a:lumMod val="50000"/>
                  </a:schemeClr>
                </a:solidFill>
              </a:rPr>
              <a:t>Credit: The IceCube Collaboration</a:t>
            </a:r>
          </a:p>
        </p:txBody>
      </p:sp>
      <p:pic>
        <p:nvPicPr>
          <p:cNvPr id="4" name="Picture 2" descr="A map showing the location of the Amundsen-Scott research station">
            <a:extLst>
              <a:ext uri="{FF2B5EF4-FFF2-40B4-BE49-F238E27FC236}">
                <a16:creationId xmlns:a16="http://schemas.microsoft.com/office/drawing/2014/main" id="{FC80A52D-60CA-D901-76F3-5280ABEB7E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62" r="10096" b="10444"/>
          <a:stretch/>
        </p:blipFill>
        <p:spPr bwMode="auto">
          <a:xfrm>
            <a:off x="9394032" y="74727"/>
            <a:ext cx="2693214" cy="1938735"/>
          </a:xfrm>
          <a:prstGeom prst="rect">
            <a:avLst/>
          </a:prstGeom>
          <a:noFill/>
          <a:ln w="38100">
            <a:solidFill>
              <a:schemeClr val="tx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702001A-4E4B-2CDF-3CCD-9058CD51AA88}"/>
              </a:ext>
            </a:extLst>
          </p:cNvPr>
          <p:cNvCxnSpPr>
            <a:cxnSpLocks/>
          </p:cNvCxnSpPr>
          <p:nvPr/>
        </p:nvCxnSpPr>
        <p:spPr>
          <a:xfrm flipH="1">
            <a:off x="9731815" y="1069279"/>
            <a:ext cx="1118816" cy="1052517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B180D32-0E96-7D04-5CB1-CD63A458EB59}"/>
              </a:ext>
            </a:extLst>
          </p:cNvPr>
          <p:cNvCxnSpPr>
            <a:cxnSpLocks/>
          </p:cNvCxnSpPr>
          <p:nvPr/>
        </p:nvCxnSpPr>
        <p:spPr>
          <a:xfrm>
            <a:off x="10969348" y="1044094"/>
            <a:ext cx="922600" cy="1082651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4230280-9669-3E61-0DDD-B2066FD44332}"/>
              </a:ext>
            </a:extLst>
          </p:cNvPr>
          <p:cNvCxnSpPr>
            <a:cxnSpLocks/>
          </p:cNvCxnSpPr>
          <p:nvPr/>
        </p:nvCxnSpPr>
        <p:spPr>
          <a:xfrm flipH="1">
            <a:off x="10140560" y="4077027"/>
            <a:ext cx="637152" cy="720384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33C64334-A622-0930-1906-F5578187C160}"/>
              </a:ext>
            </a:extLst>
          </p:cNvPr>
          <p:cNvCxnSpPr>
            <a:cxnSpLocks/>
          </p:cNvCxnSpPr>
          <p:nvPr/>
        </p:nvCxnSpPr>
        <p:spPr>
          <a:xfrm>
            <a:off x="10873965" y="4077027"/>
            <a:ext cx="609239" cy="720384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1B09FC5C-A7CE-0129-D896-0D90647FC393}"/>
              </a:ext>
            </a:extLst>
          </p:cNvPr>
          <p:cNvSpPr txBox="1"/>
          <p:nvPr/>
        </p:nvSpPr>
        <p:spPr>
          <a:xfrm>
            <a:off x="4435033" y="6444476"/>
            <a:ext cx="11909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E" sz="1200" dirty="0">
                <a:solidFill>
                  <a:schemeClr val="bg1">
                    <a:lumMod val="50000"/>
                  </a:schemeClr>
                </a:solidFill>
              </a:rPr>
              <a:t>Credit: C. Glaser</a:t>
            </a:r>
          </a:p>
        </p:txBody>
      </p:sp>
    </p:spTree>
    <p:extLst>
      <p:ext uri="{BB962C8B-B14F-4D97-AF65-F5344CB8AC3E}">
        <p14:creationId xmlns:p14="http://schemas.microsoft.com/office/powerpoint/2010/main" val="24232638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D0EF95-D08F-C483-BE77-8A73832DA7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CEEC6ACA-B61C-8D4E-1FAE-19B2AB1156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B8B95-86BA-C747-8C34-209B0F161E83}" type="slidenum">
              <a:rPr lang="en-SE" smtClean="0"/>
              <a:t>4</a:t>
            </a:fld>
            <a:endParaRPr lang="en-SE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728C0DE-1165-01DE-262E-5C14A60768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234" y="1901358"/>
            <a:ext cx="4236858" cy="4351338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Instruments a </a:t>
            </a:r>
            <a:r>
              <a:rPr lang="en-GB" sz="2000" dirty="0">
                <a:solidFill>
                  <a:srgbClr val="C00000"/>
                </a:solidFill>
              </a:rPr>
              <a:t>cubic kilometre </a:t>
            </a:r>
            <a:r>
              <a:rPr lang="en-GB" sz="2000" dirty="0"/>
              <a:t>of ice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Successfully measured the </a:t>
            </a:r>
            <a:r>
              <a:rPr lang="en-GB" sz="2000" dirty="0">
                <a:solidFill>
                  <a:srgbClr val="C00000"/>
                </a:solidFill>
              </a:rPr>
              <a:t>cosmic neutrino flux</a:t>
            </a:r>
            <a:r>
              <a:rPr lang="en-GB" sz="2000" dirty="0"/>
              <a:t> in the </a:t>
            </a:r>
            <a:r>
              <a:rPr lang="en-GB" sz="2000" dirty="0" err="1"/>
              <a:t>TeV-PeV</a:t>
            </a:r>
            <a:r>
              <a:rPr lang="en-GB" sz="2000" dirty="0"/>
              <a:t> range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 </a:t>
            </a:r>
            <a:r>
              <a:rPr lang="en-GB" sz="2000" dirty="0">
                <a:solidFill>
                  <a:srgbClr val="C00000"/>
                </a:solidFill>
              </a:rPr>
              <a:t>Detected point sources </a:t>
            </a:r>
            <a:r>
              <a:rPr lang="en-GB" sz="2000" dirty="0"/>
              <a:t>of neutrinos (NGC1068, TXS 0506+056, galactic plane) -&gt; see </a:t>
            </a:r>
            <a:r>
              <a:rPr lang="en-GB" sz="2000" dirty="0" err="1"/>
              <a:t>Jakobs</a:t>
            </a:r>
            <a:r>
              <a:rPr lang="en-GB" sz="2000" dirty="0"/>
              <a:t>’ talk</a:t>
            </a:r>
          </a:p>
          <a:p>
            <a:pPr marL="0" indent="0">
              <a:buNone/>
            </a:pPr>
            <a:r>
              <a:rPr lang="en-GB" sz="2000" dirty="0"/>
              <a:t>But there is more…</a:t>
            </a:r>
          </a:p>
          <a:p>
            <a:pPr marL="285750" indent="-285750"/>
            <a:r>
              <a:rPr lang="en-GB" sz="2000" dirty="0"/>
              <a:t>Radio neutrino detection </a:t>
            </a:r>
            <a:r>
              <a:rPr lang="en-GB" sz="2000" dirty="0">
                <a:solidFill>
                  <a:srgbClr val="C00000"/>
                </a:solidFill>
              </a:rPr>
              <a:t>extends the reach</a:t>
            </a:r>
            <a:r>
              <a:rPr lang="en-GB" sz="2000" dirty="0"/>
              <a:t> into the </a:t>
            </a:r>
            <a:r>
              <a:rPr lang="en-GB" sz="2000" dirty="0" err="1"/>
              <a:t>EeV</a:t>
            </a:r>
            <a:r>
              <a:rPr lang="en-GB" sz="2000" dirty="0"/>
              <a:t> range</a:t>
            </a:r>
          </a:p>
          <a:p>
            <a:pPr marL="285750" indent="-285750"/>
            <a:r>
              <a:rPr lang="en-GB" sz="2000" dirty="0"/>
              <a:t>Can </a:t>
            </a:r>
            <a:r>
              <a:rPr lang="en-GB" sz="2000" dirty="0">
                <a:solidFill>
                  <a:srgbClr val="C00000"/>
                </a:solidFill>
              </a:rPr>
              <a:t>cost-effectively </a:t>
            </a:r>
            <a:r>
              <a:rPr lang="en-GB" sz="2000" dirty="0"/>
              <a:t>instrument hundreds of cubic kilometres of ice</a:t>
            </a:r>
          </a:p>
          <a:p>
            <a:pPr marL="0" indent="0">
              <a:buNone/>
            </a:pPr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F42F8788-49A2-B485-28A1-2E8FB273E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SE" dirty="0"/>
              <a:t>IceCube-Gen2 Radio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C341198-FD85-F294-8697-67E4523BE1A9}"/>
              </a:ext>
            </a:extLst>
          </p:cNvPr>
          <p:cNvSpPr txBox="1"/>
          <p:nvPr/>
        </p:nvSpPr>
        <p:spPr>
          <a:xfrm>
            <a:off x="5835657" y="1301866"/>
            <a:ext cx="2398173" cy="395243"/>
          </a:xfrm>
          <a:prstGeom prst="rect">
            <a:avLst/>
          </a:prstGeom>
          <a:noFill/>
          <a:ln>
            <a:noFill/>
          </a:ln>
        </p:spPr>
        <p:txBody>
          <a:bodyPr wrap="none" lIns="108847" tIns="54423" rIns="108847" bIns="54423" anchorCtr="0" compatLnSpc="0">
            <a:spAutoFit/>
          </a:bodyPr>
          <a:lstStyle/>
          <a:p>
            <a:pPr hangingPunct="0"/>
            <a:r>
              <a:rPr lang="en-GB" sz="1935" b="1" dirty="0">
                <a:solidFill>
                  <a:schemeClr val="bg1"/>
                </a:solidFill>
                <a:latin typeface="Arial" pitchFamily="18"/>
                <a:ea typeface="DejaVu Sans" pitchFamily="2"/>
                <a:cs typeface="DejaVu Sans" pitchFamily="2"/>
              </a:rPr>
              <a:t>neutrino spectrum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8A3E977-3F9C-6B39-80C1-8286083BF8E4}"/>
              </a:ext>
            </a:extLst>
          </p:cNvPr>
          <p:cNvSpPr/>
          <p:nvPr/>
        </p:nvSpPr>
        <p:spPr>
          <a:xfrm>
            <a:off x="4435033" y="1697109"/>
            <a:ext cx="4840282" cy="502436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A45A9F4-C44C-EDB0-9D0A-B06C5BC1BA6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515173" y="1828800"/>
            <a:ext cx="4680001" cy="3917699"/>
          </a:xfrm>
          <a:prstGeom prst="rect">
            <a:avLst/>
          </a:prstGeom>
          <a:ln w="38100">
            <a:noFill/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58B79D3-CA27-F8CE-F512-91C9F8F1C049}"/>
              </a:ext>
            </a:extLst>
          </p:cNvPr>
          <p:cNvSpPr/>
          <p:nvPr/>
        </p:nvSpPr>
        <p:spPr>
          <a:xfrm>
            <a:off x="4763137" y="5783917"/>
            <a:ext cx="1911927" cy="386657"/>
          </a:xfrm>
          <a:prstGeom prst="rect">
            <a:avLst/>
          </a:prstGeom>
          <a:gradFill flip="none" rotWithShape="1">
            <a:gsLst>
              <a:gs pos="100000">
                <a:schemeClr val="accent1">
                  <a:lumMod val="75000"/>
                </a:schemeClr>
              </a:gs>
              <a:gs pos="9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70000"/>
                  <a:lumOff val="30000"/>
                </a:schemeClr>
              </a:gs>
            </a:gsLst>
            <a:lin ang="10800000" scaled="1"/>
            <a:tileRect/>
          </a:gradFill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/>
              <a:t>optical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0DA286D4-6552-F4CF-7A86-5BBC8B1EFD9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496" r="32230"/>
          <a:stretch/>
        </p:blipFill>
        <p:spPr>
          <a:xfrm>
            <a:off x="9738195" y="2137084"/>
            <a:ext cx="2224872" cy="2341460"/>
          </a:xfrm>
          <a:prstGeom prst="rect">
            <a:avLst/>
          </a:prstGeom>
          <a:ln w="38100">
            <a:solidFill>
              <a:schemeClr val="tx2"/>
            </a:solidFill>
          </a:ln>
        </p:spPr>
      </p:pic>
      <p:sp>
        <p:nvSpPr>
          <p:cNvPr id="22" name="Oval 21">
            <a:extLst>
              <a:ext uri="{FF2B5EF4-FFF2-40B4-BE49-F238E27FC236}">
                <a16:creationId xmlns:a16="http://schemas.microsoft.com/office/drawing/2014/main" id="{A994E430-BC09-C2FC-4B67-CBBE71BBC5EA}"/>
              </a:ext>
            </a:extLst>
          </p:cNvPr>
          <p:cNvSpPr/>
          <p:nvPr/>
        </p:nvSpPr>
        <p:spPr>
          <a:xfrm>
            <a:off x="11474612" y="1788970"/>
            <a:ext cx="73152" cy="7077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pic>
        <p:nvPicPr>
          <p:cNvPr id="3074" name="Picture 2" descr="3150B Dual Stacked LPDA Antenna - ETS-Lindgren">
            <a:extLst>
              <a:ext uri="{FF2B5EF4-FFF2-40B4-BE49-F238E27FC236}">
                <a16:creationId xmlns:a16="http://schemas.microsoft.com/office/drawing/2014/main" id="{83AAC429-E774-5833-2C05-A07BA5F1A1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19" b="20604"/>
          <a:stretch/>
        </p:blipFill>
        <p:spPr bwMode="auto">
          <a:xfrm>
            <a:off x="9657162" y="4757197"/>
            <a:ext cx="2386937" cy="139036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2"/>
            </a:solidFill>
          </a:ln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1422D327-7742-43CE-9C16-589D73E65075}"/>
              </a:ext>
            </a:extLst>
          </p:cNvPr>
          <p:cNvSpPr/>
          <p:nvPr/>
        </p:nvSpPr>
        <p:spPr>
          <a:xfrm>
            <a:off x="7225615" y="3705543"/>
            <a:ext cx="1411936" cy="1143000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376FB7D-46E7-BA36-F236-FBB75A18EEBA}"/>
              </a:ext>
            </a:extLst>
          </p:cNvPr>
          <p:cNvSpPr txBox="1"/>
          <p:nvPr/>
        </p:nvSpPr>
        <p:spPr>
          <a:xfrm>
            <a:off x="7519351" y="4046210"/>
            <a:ext cx="10912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E" sz="2400" b="1" dirty="0">
                <a:solidFill>
                  <a:srgbClr val="C00000"/>
                </a:solidFill>
              </a:rPr>
              <a:t>UHE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DC09761-1889-5CCD-05FB-1D683CD97931}"/>
              </a:ext>
            </a:extLst>
          </p:cNvPr>
          <p:cNvSpPr/>
          <p:nvPr/>
        </p:nvSpPr>
        <p:spPr>
          <a:xfrm>
            <a:off x="6449987" y="6252696"/>
            <a:ext cx="2555467" cy="386657"/>
          </a:xfrm>
          <a:prstGeom prst="rect">
            <a:avLst/>
          </a:prstGeom>
          <a:gradFill flip="none" rotWithShape="1">
            <a:gsLst>
              <a:gs pos="78000">
                <a:srgbClr val="C00000"/>
              </a:gs>
              <a:gs pos="18000">
                <a:srgbClr val="C00000"/>
              </a:gs>
              <a:gs pos="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2000"/>
                  <a:lumOff val="88000"/>
                </a:schemeClr>
              </a:gs>
            </a:gsLst>
            <a:lin ang="0" scaled="1"/>
            <a:tileRect/>
          </a:gradFill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radio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C77CF78-A67E-954C-6BC9-16AFCCB37750}"/>
              </a:ext>
            </a:extLst>
          </p:cNvPr>
          <p:cNvSpPr txBox="1"/>
          <p:nvPr/>
        </p:nvSpPr>
        <p:spPr>
          <a:xfrm>
            <a:off x="5755516" y="1451119"/>
            <a:ext cx="2398173" cy="395243"/>
          </a:xfrm>
          <a:prstGeom prst="rect">
            <a:avLst/>
          </a:prstGeom>
          <a:solidFill>
            <a:schemeClr val="bg1"/>
          </a:solidFill>
          <a:ln w="38100">
            <a:solidFill>
              <a:schemeClr val="tx2"/>
            </a:solidFill>
          </a:ln>
        </p:spPr>
        <p:txBody>
          <a:bodyPr wrap="none" lIns="108847" tIns="54423" rIns="108847" bIns="54423" anchorCtr="0" compatLnSpc="0">
            <a:spAutoFit/>
          </a:bodyPr>
          <a:lstStyle/>
          <a:p>
            <a:pPr hangingPunct="0"/>
            <a:r>
              <a:rPr lang="en-GB" sz="1935" b="1" dirty="0">
                <a:latin typeface="Arial" pitchFamily="18"/>
                <a:ea typeface="DejaVu Sans" pitchFamily="2"/>
                <a:cs typeface="DejaVu Sans" pitchFamily="2"/>
              </a:rPr>
              <a:t>neutrino spectrum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15620D4-5087-23C0-B996-8872AA09D0B2}"/>
              </a:ext>
            </a:extLst>
          </p:cNvPr>
          <p:cNvSpPr txBox="1"/>
          <p:nvPr/>
        </p:nvSpPr>
        <p:spPr>
          <a:xfrm rot="5400000">
            <a:off x="10755231" y="3188839"/>
            <a:ext cx="26611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E" sz="1200" dirty="0">
                <a:solidFill>
                  <a:schemeClr val="bg1">
                    <a:lumMod val="50000"/>
                  </a:schemeClr>
                </a:solidFill>
              </a:rPr>
              <a:t>Credit: The IceCube-Gen2 Collaboration</a:t>
            </a:r>
          </a:p>
        </p:txBody>
      </p:sp>
      <p:pic>
        <p:nvPicPr>
          <p:cNvPr id="15" name="Picture 2" descr="A map showing the location of the Amundsen-Scott research station">
            <a:extLst>
              <a:ext uri="{FF2B5EF4-FFF2-40B4-BE49-F238E27FC236}">
                <a16:creationId xmlns:a16="http://schemas.microsoft.com/office/drawing/2014/main" id="{5138E03D-8BA0-C6B1-FDF0-14D9D7EA7A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62" r="10096" b="10444"/>
          <a:stretch/>
        </p:blipFill>
        <p:spPr bwMode="auto">
          <a:xfrm>
            <a:off x="9394032" y="74727"/>
            <a:ext cx="2693214" cy="1938735"/>
          </a:xfrm>
          <a:prstGeom prst="rect">
            <a:avLst/>
          </a:prstGeom>
          <a:noFill/>
          <a:ln w="38100">
            <a:solidFill>
              <a:schemeClr val="tx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D9D1C83-7408-FEBC-8F67-A6FD09A0E9C9}"/>
              </a:ext>
            </a:extLst>
          </p:cNvPr>
          <p:cNvCxnSpPr>
            <a:cxnSpLocks/>
          </p:cNvCxnSpPr>
          <p:nvPr/>
        </p:nvCxnSpPr>
        <p:spPr>
          <a:xfrm flipH="1">
            <a:off x="9731815" y="1069279"/>
            <a:ext cx="1118816" cy="1052517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914BF27-E4CC-05EB-13DA-8725C9FDF745}"/>
              </a:ext>
            </a:extLst>
          </p:cNvPr>
          <p:cNvCxnSpPr>
            <a:cxnSpLocks/>
          </p:cNvCxnSpPr>
          <p:nvPr/>
        </p:nvCxnSpPr>
        <p:spPr>
          <a:xfrm>
            <a:off x="10969348" y="1044094"/>
            <a:ext cx="922600" cy="1082651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al 18">
            <a:extLst>
              <a:ext uri="{FF2B5EF4-FFF2-40B4-BE49-F238E27FC236}">
                <a16:creationId xmlns:a16="http://schemas.microsoft.com/office/drawing/2014/main" id="{C554717E-819E-AF8C-E793-11C66D014DF4}"/>
              </a:ext>
            </a:extLst>
          </p:cNvPr>
          <p:cNvSpPr/>
          <p:nvPr/>
        </p:nvSpPr>
        <p:spPr>
          <a:xfrm>
            <a:off x="11404700" y="3304112"/>
            <a:ext cx="73152" cy="7077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869F779B-33B9-DDDC-08D1-805FD0559EB0}"/>
              </a:ext>
            </a:extLst>
          </p:cNvPr>
          <p:cNvCxnSpPr>
            <a:cxnSpLocks/>
          </p:cNvCxnSpPr>
          <p:nvPr/>
        </p:nvCxnSpPr>
        <p:spPr>
          <a:xfrm flipH="1">
            <a:off x="9657162" y="3528799"/>
            <a:ext cx="1273457" cy="1228398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F868F917-1364-87BF-9037-F8C14F7E2543}"/>
              </a:ext>
            </a:extLst>
          </p:cNvPr>
          <p:cNvCxnSpPr>
            <a:cxnSpLocks/>
          </p:cNvCxnSpPr>
          <p:nvPr/>
        </p:nvCxnSpPr>
        <p:spPr>
          <a:xfrm>
            <a:off x="11049336" y="3503614"/>
            <a:ext cx="946720" cy="1227433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E140618C-E833-FCBF-EFED-FB17080817BD}"/>
              </a:ext>
            </a:extLst>
          </p:cNvPr>
          <p:cNvSpPr txBox="1"/>
          <p:nvPr/>
        </p:nvSpPr>
        <p:spPr>
          <a:xfrm>
            <a:off x="4435033" y="6444476"/>
            <a:ext cx="11909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E" sz="1200" dirty="0">
                <a:solidFill>
                  <a:schemeClr val="bg1">
                    <a:lumMod val="50000"/>
                  </a:schemeClr>
                </a:solidFill>
              </a:rPr>
              <a:t>Credit: C. Glaser</a:t>
            </a:r>
          </a:p>
        </p:txBody>
      </p:sp>
    </p:spTree>
    <p:extLst>
      <p:ext uri="{BB962C8B-B14F-4D97-AF65-F5344CB8AC3E}">
        <p14:creationId xmlns:p14="http://schemas.microsoft.com/office/powerpoint/2010/main" val="21380459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00355C-1645-9357-1D52-CD1815AF40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E" dirty="0"/>
              <a:t>RNO-G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A96685-1DEC-4739-91C5-D2109A1514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B8B95-86BA-C747-8C34-209B0F161E83}" type="slidenum">
              <a:rPr lang="en-SE" smtClean="0"/>
              <a:pPr/>
              <a:t>5</a:t>
            </a:fld>
            <a:endParaRPr lang="en-SE" dirty="0"/>
          </a:p>
        </p:txBody>
      </p:sp>
      <p:pic>
        <p:nvPicPr>
          <p:cNvPr id="5" name="Picture 10">
            <a:extLst>
              <a:ext uri="{FF2B5EF4-FFF2-40B4-BE49-F238E27FC236}">
                <a16:creationId xmlns:a16="http://schemas.microsoft.com/office/drawing/2014/main" id="{B459042C-B990-483A-1EAA-6C0CDC1B8A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0094" y="147837"/>
            <a:ext cx="1923738" cy="3218544"/>
          </a:xfrm>
          <a:prstGeom prst="rect">
            <a:avLst/>
          </a:prstGeom>
          <a:noFill/>
          <a:ln w="38100">
            <a:solidFill>
              <a:schemeClr val="tx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Content Placeholder 2">
            <a:extLst>
              <a:ext uri="{FF2B5EF4-FFF2-40B4-BE49-F238E27FC236}">
                <a16:creationId xmlns:a16="http://schemas.microsoft.com/office/drawing/2014/main" id="{4D223E37-CA5D-8F62-3312-4D21E569B9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840" y="3632495"/>
            <a:ext cx="4103304" cy="3088978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Located in central </a:t>
            </a:r>
            <a:r>
              <a:rPr lang="en-GB" sz="2000" dirty="0">
                <a:solidFill>
                  <a:srgbClr val="C00000"/>
                </a:solidFill>
              </a:rPr>
              <a:t>Greenland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GB" sz="2000" dirty="0">
              <a:solidFill>
                <a:schemeClr val="bg1"/>
              </a:solidFill>
            </a:endParaRPr>
          </a:p>
          <a:p>
            <a:endParaRPr lang="en-SE" dirty="0"/>
          </a:p>
        </p:txBody>
      </p:sp>
    </p:spTree>
    <p:extLst>
      <p:ext uri="{BB962C8B-B14F-4D97-AF65-F5344CB8AC3E}">
        <p14:creationId xmlns:p14="http://schemas.microsoft.com/office/powerpoint/2010/main" val="30849106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1342C3-E527-BAD1-0640-2D08A8669C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07737B-C58F-A26B-5156-2C3536B319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E" dirty="0"/>
              <a:t>RNO-G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DDD5AD-59B6-A804-E19E-784F2BA98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B8B95-86BA-C747-8C34-209B0F161E83}" type="slidenum">
              <a:rPr lang="en-SE" smtClean="0"/>
              <a:pPr/>
              <a:t>6</a:t>
            </a:fld>
            <a:endParaRPr lang="en-SE" dirty="0"/>
          </a:p>
        </p:txBody>
      </p:sp>
      <p:pic>
        <p:nvPicPr>
          <p:cNvPr id="5" name="Picture 10">
            <a:extLst>
              <a:ext uri="{FF2B5EF4-FFF2-40B4-BE49-F238E27FC236}">
                <a16:creationId xmlns:a16="http://schemas.microsoft.com/office/drawing/2014/main" id="{98B116DF-EC86-5127-6102-5AF138601E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0094" y="147837"/>
            <a:ext cx="1923738" cy="3218544"/>
          </a:xfrm>
          <a:prstGeom prst="rect">
            <a:avLst/>
          </a:prstGeom>
          <a:noFill/>
          <a:ln w="38100">
            <a:solidFill>
              <a:schemeClr val="tx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4">
            <a:extLst>
              <a:ext uri="{FF2B5EF4-FFF2-40B4-BE49-F238E27FC236}">
                <a16:creationId xmlns:a16="http://schemas.microsoft.com/office/drawing/2014/main" id="{510A0778-C902-5813-E5CE-B2C90B1070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2416" y="1343818"/>
            <a:ext cx="4195997" cy="3850014"/>
          </a:xfrm>
          <a:prstGeom prst="rect">
            <a:avLst/>
          </a:prstGeom>
          <a:noFill/>
          <a:ln w="38100">
            <a:solidFill>
              <a:schemeClr val="tx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A77D232-0E4A-24A8-3853-54D4866AFF63}"/>
              </a:ext>
            </a:extLst>
          </p:cNvPr>
          <p:cNvCxnSpPr>
            <a:cxnSpLocks/>
          </p:cNvCxnSpPr>
          <p:nvPr/>
        </p:nvCxnSpPr>
        <p:spPr>
          <a:xfrm flipV="1">
            <a:off x="3412523" y="1343818"/>
            <a:ext cx="1249893" cy="187148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E404769-3DE1-EE35-5DD5-13F0A293F4A7}"/>
              </a:ext>
            </a:extLst>
          </p:cNvPr>
          <p:cNvCxnSpPr>
            <a:cxnSpLocks/>
          </p:cNvCxnSpPr>
          <p:nvPr/>
        </p:nvCxnSpPr>
        <p:spPr>
          <a:xfrm>
            <a:off x="3391126" y="1738934"/>
            <a:ext cx="1246501" cy="349372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66E1B287-4C0F-84DC-5E6D-872632B97D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840" y="3632495"/>
            <a:ext cx="4103304" cy="3088978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Located in central </a:t>
            </a:r>
            <a:r>
              <a:rPr lang="en-GB" sz="2000" dirty="0">
                <a:solidFill>
                  <a:srgbClr val="C00000"/>
                </a:solidFill>
              </a:rPr>
              <a:t>Greenland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C00000"/>
                </a:solidFill>
              </a:rPr>
              <a:t>35 stations funded</a:t>
            </a:r>
            <a:r>
              <a:rPr lang="en-GB" sz="2000" dirty="0"/>
              <a:t>, with 8 stations completed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GB" sz="2000" dirty="0">
              <a:solidFill>
                <a:schemeClr val="bg1"/>
              </a:solidFill>
            </a:endParaRPr>
          </a:p>
          <a:p>
            <a:endParaRPr lang="en-SE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8C2F941-864D-F9DC-3CEC-BA15CAACFAB9}"/>
              </a:ext>
            </a:extLst>
          </p:cNvPr>
          <p:cNvSpPr txBox="1"/>
          <p:nvPr/>
        </p:nvSpPr>
        <p:spPr>
          <a:xfrm>
            <a:off x="4641773" y="5325093"/>
            <a:ext cx="41752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layout of the RNO-G experiment.</a:t>
            </a:r>
            <a:endParaRPr lang="en-SE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9E9115D-1C4D-6EF4-837D-2FF8A77B358A}"/>
              </a:ext>
            </a:extLst>
          </p:cNvPr>
          <p:cNvCxnSpPr>
            <a:cxnSpLocks/>
          </p:cNvCxnSpPr>
          <p:nvPr/>
        </p:nvCxnSpPr>
        <p:spPr>
          <a:xfrm>
            <a:off x="4605543" y="6356350"/>
            <a:ext cx="4005057" cy="0"/>
          </a:xfrm>
          <a:prstGeom prst="line">
            <a:avLst/>
          </a:prstGeom>
          <a:ln w="63500">
            <a:solidFill>
              <a:srgbClr val="81818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C354963-6F3C-DE43-C761-DE9E8494344B}"/>
              </a:ext>
            </a:extLst>
          </p:cNvPr>
          <p:cNvCxnSpPr>
            <a:cxnSpLocks/>
          </p:cNvCxnSpPr>
          <p:nvPr/>
        </p:nvCxnSpPr>
        <p:spPr>
          <a:xfrm flipH="1">
            <a:off x="4637627" y="5232656"/>
            <a:ext cx="4146" cy="1123694"/>
          </a:xfrm>
          <a:prstGeom prst="line">
            <a:avLst/>
          </a:prstGeom>
          <a:ln w="63500">
            <a:solidFill>
              <a:srgbClr val="81818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D102DC75-2FC1-531A-2F80-C0A6D2DB1238}"/>
              </a:ext>
            </a:extLst>
          </p:cNvPr>
          <p:cNvSpPr txBox="1"/>
          <p:nvPr/>
        </p:nvSpPr>
        <p:spPr>
          <a:xfrm>
            <a:off x="4662416" y="5611930"/>
            <a:ext cx="342588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>
                <a:solidFill>
                  <a:srgbClr val="333333"/>
                </a:solidFill>
                <a:latin typeface="-apple-system"/>
                <a:hlinkClick r:id="rId4"/>
              </a:rPr>
              <a:t>NSF, </a:t>
            </a:r>
            <a:r>
              <a:rPr lang="en-GB" sz="1200" dirty="0" err="1">
                <a:solidFill>
                  <a:srgbClr val="333333"/>
                </a:solidFill>
                <a:latin typeface="-apple-system"/>
                <a:hlinkClick r:id="rId4"/>
              </a:rPr>
              <a:t>GEOSummit</a:t>
            </a:r>
            <a:r>
              <a:rPr lang="en-GB" sz="1200" dirty="0">
                <a:solidFill>
                  <a:srgbClr val="333333"/>
                </a:solidFill>
                <a:latin typeface="-apple-system"/>
                <a:hlinkClick r:id="rId4"/>
              </a:rPr>
              <a:t>, 2022</a:t>
            </a:r>
            <a:endParaRPr lang="en-GB" sz="1200" dirty="0">
              <a:solidFill>
                <a:srgbClr val="333333"/>
              </a:solidFill>
              <a:latin typeface="-apple-system"/>
            </a:endParaRPr>
          </a:p>
          <a:p>
            <a:r>
              <a:rPr lang="en-GB" sz="1200" b="0" i="0" u="none" strike="noStrike" dirty="0">
                <a:solidFill>
                  <a:srgbClr val="333333"/>
                </a:solidFill>
                <a:effectLst/>
                <a:latin typeface="-apple-system"/>
                <a:hlinkClick r:id="rId5"/>
              </a:rPr>
              <a:t>RNO-G, PoS (ARENA2022) 005, 2022</a:t>
            </a:r>
            <a:endParaRPr lang="en-GB" sz="1200" b="0" i="0" u="none" strike="noStrike" dirty="0">
              <a:solidFill>
                <a:srgbClr val="333333"/>
              </a:solidFill>
              <a:effectLst/>
              <a:latin typeface="-apple-system"/>
            </a:endParaRPr>
          </a:p>
          <a:p>
            <a:r>
              <a:rPr lang="en-GB" sz="1200" b="0" i="0" u="none" strike="noStrike" dirty="0">
                <a:solidFill>
                  <a:srgbClr val="333333"/>
                </a:solidFill>
                <a:effectLst/>
                <a:latin typeface="-apple-system"/>
                <a:hlinkClick r:id="rId6"/>
              </a:rPr>
              <a:t>RNO-G</a:t>
            </a:r>
            <a:r>
              <a:rPr lang="en-GB" sz="1200" dirty="0">
                <a:solidFill>
                  <a:srgbClr val="333333"/>
                </a:solidFill>
                <a:latin typeface="-apple-system"/>
                <a:hlinkClick r:id="rId6"/>
              </a:rPr>
              <a:t>, </a:t>
            </a:r>
            <a:r>
              <a:rPr lang="en-GB" sz="1200" b="0" i="1" u="none" strike="noStrike" dirty="0">
                <a:solidFill>
                  <a:srgbClr val="333333"/>
                </a:solidFill>
                <a:effectLst/>
                <a:latin typeface="-apple-system"/>
                <a:hlinkClick r:id="rId6"/>
              </a:rPr>
              <a:t>JINST</a:t>
            </a:r>
            <a:r>
              <a:rPr lang="en-GB" sz="1200" b="0" i="0" u="none" strike="noStrike" dirty="0">
                <a:solidFill>
                  <a:srgbClr val="333333"/>
                </a:solidFill>
                <a:effectLst/>
                <a:latin typeface="-apple-system"/>
                <a:hlinkClick r:id="rId6"/>
              </a:rPr>
              <a:t> </a:t>
            </a:r>
            <a:r>
              <a:rPr lang="en-GB" sz="1200" b="1" i="0" u="none" strike="noStrike" dirty="0">
                <a:solidFill>
                  <a:srgbClr val="333333"/>
                </a:solidFill>
                <a:effectLst/>
                <a:latin typeface="-apple-system"/>
                <a:hlinkClick r:id="rId6"/>
              </a:rPr>
              <a:t>16</a:t>
            </a:r>
            <a:r>
              <a:rPr lang="en-GB" sz="1200" b="0" i="0" u="none" strike="noStrike" dirty="0">
                <a:solidFill>
                  <a:srgbClr val="333333"/>
                </a:solidFill>
                <a:effectLst/>
                <a:latin typeface="-apple-system"/>
                <a:hlinkClick r:id="rId6"/>
              </a:rPr>
              <a:t> P03025, 2021</a:t>
            </a:r>
            <a:endParaRPr lang="en-SE" sz="1200" dirty="0"/>
          </a:p>
        </p:txBody>
      </p:sp>
    </p:spTree>
    <p:extLst>
      <p:ext uri="{BB962C8B-B14F-4D97-AF65-F5344CB8AC3E}">
        <p14:creationId xmlns:p14="http://schemas.microsoft.com/office/powerpoint/2010/main" val="12172636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1D92B5-C5A4-0340-3E48-9744EE6B9A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BE1FA-D0CC-9BAF-DA2D-495ADD219F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E" dirty="0"/>
              <a:t>RNO-G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E4B960-9CBF-A92C-8546-73D48AF0E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B8B95-86BA-C747-8C34-209B0F161E83}" type="slidenum">
              <a:rPr lang="en-SE" smtClean="0"/>
              <a:pPr/>
              <a:t>7</a:t>
            </a:fld>
            <a:endParaRPr lang="en-SE" dirty="0"/>
          </a:p>
        </p:txBody>
      </p:sp>
      <p:pic>
        <p:nvPicPr>
          <p:cNvPr id="5" name="Picture 10">
            <a:extLst>
              <a:ext uri="{FF2B5EF4-FFF2-40B4-BE49-F238E27FC236}">
                <a16:creationId xmlns:a16="http://schemas.microsoft.com/office/drawing/2014/main" id="{18150071-13D0-4797-1A6B-FC39A1ABD6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0094" y="147837"/>
            <a:ext cx="1923738" cy="3218544"/>
          </a:xfrm>
          <a:prstGeom prst="rect">
            <a:avLst/>
          </a:prstGeom>
          <a:noFill/>
          <a:ln w="38100">
            <a:solidFill>
              <a:schemeClr val="tx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4">
            <a:extLst>
              <a:ext uri="{FF2B5EF4-FFF2-40B4-BE49-F238E27FC236}">
                <a16:creationId xmlns:a16="http://schemas.microsoft.com/office/drawing/2014/main" id="{C0857A54-9E75-8272-70C4-4D04A7F454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2416" y="1343818"/>
            <a:ext cx="4195997" cy="3850014"/>
          </a:xfrm>
          <a:prstGeom prst="rect">
            <a:avLst/>
          </a:prstGeom>
          <a:noFill/>
          <a:ln w="38100">
            <a:solidFill>
              <a:schemeClr val="tx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2C1CE704-8443-F99A-57E9-DD48E0E408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7919" y="368958"/>
            <a:ext cx="3095211" cy="4952339"/>
          </a:xfrm>
          <a:prstGeom prst="rect">
            <a:avLst/>
          </a:prstGeom>
          <a:noFill/>
          <a:ln w="38100">
            <a:solidFill>
              <a:schemeClr val="tx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04FF4CE-FEFA-0B8C-392F-53D7F5ED1AF2}"/>
              </a:ext>
            </a:extLst>
          </p:cNvPr>
          <p:cNvSpPr txBox="1"/>
          <p:nvPr/>
        </p:nvSpPr>
        <p:spPr>
          <a:xfrm>
            <a:off x="4641773" y="5325093"/>
            <a:ext cx="41752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layout of the RNO-G experiment.</a:t>
            </a:r>
            <a:endParaRPr lang="en-SE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B9D6BDE-6DB0-C412-9407-3C9DEFA2D327}"/>
              </a:ext>
            </a:extLst>
          </p:cNvPr>
          <p:cNvCxnSpPr>
            <a:cxnSpLocks/>
          </p:cNvCxnSpPr>
          <p:nvPr/>
        </p:nvCxnSpPr>
        <p:spPr>
          <a:xfrm>
            <a:off x="4605543" y="6356350"/>
            <a:ext cx="4005057" cy="0"/>
          </a:xfrm>
          <a:prstGeom prst="line">
            <a:avLst/>
          </a:prstGeom>
          <a:ln w="63500">
            <a:solidFill>
              <a:srgbClr val="81818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9FB7B97-E3CE-26A1-E879-6182A069E397}"/>
              </a:ext>
            </a:extLst>
          </p:cNvPr>
          <p:cNvCxnSpPr>
            <a:cxnSpLocks/>
          </p:cNvCxnSpPr>
          <p:nvPr/>
        </p:nvCxnSpPr>
        <p:spPr>
          <a:xfrm flipH="1">
            <a:off x="4637627" y="5232656"/>
            <a:ext cx="4146" cy="1123694"/>
          </a:xfrm>
          <a:prstGeom prst="line">
            <a:avLst/>
          </a:prstGeom>
          <a:ln w="63500">
            <a:solidFill>
              <a:srgbClr val="81818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12FE864-4FE4-1B71-E49C-85FFFFD4F09F}"/>
              </a:ext>
            </a:extLst>
          </p:cNvPr>
          <p:cNvCxnSpPr>
            <a:cxnSpLocks/>
          </p:cNvCxnSpPr>
          <p:nvPr/>
        </p:nvCxnSpPr>
        <p:spPr>
          <a:xfrm flipV="1">
            <a:off x="3412523" y="1343818"/>
            <a:ext cx="1249893" cy="187148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BB3BC62-493F-2A9A-C52E-1E763A4AA3C2}"/>
              </a:ext>
            </a:extLst>
          </p:cNvPr>
          <p:cNvCxnSpPr>
            <a:cxnSpLocks/>
          </p:cNvCxnSpPr>
          <p:nvPr/>
        </p:nvCxnSpPr>
        <p:spPr>
          <a:xfrm>
            <a:off x="3391126" y="1738934"/>
            <a:ext cx="1246501" cy="349372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46786186-E7FF-D0C2-C6AD-0F3AC9FF9113}"/>
              </a:ext>
            </a:extLst>
          </p:cNvPr>
          <p:cNvCxnSpPr>
            <a:cxnSpLocks/>
          </p:cNvCxnSpPr>
          <p:nvPr/>
        </p:nvCxnSpPr>
        <p:spPr>
          <a:xfrm flipV="1">
            <a:off x="7309968" y="368958"/>
            <a:ext cx="1563162" cy="1909547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4D1CD879-D89B-5EF7-28BA-FCE19D235470}"/>
              </a:ext>
            </a:extLst>
          </p:cNvPr>
          <p:cNvCxnSpPr>
            <a:cxnSpLocks/>
          </p:cNvCxnSpPr>
          <p:nvPr/>
        </p:nvCxnSpPr>
        <p:spPr>
          <a:xfrm flipH="1" flipV="1">
            <a:off x="7309968" y="2419068"/>
            <a:ext cx="1548445" cy="2902229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4C038267-D945-FB4E-3A8A-59A0F977B6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840" y="3632495"/>
            <a:ext cx="4103304" cy="3088978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Located in central </a:t>
            </a:r>
            <a:r>
              <a:rPr lang="en-GB" sz="2000" dirty="0">
                <a:solidFill>
                  <a:srgbClr val="C00000"/>
                </a:solidFill>
              </a:rPr>
              <a:t>Greenland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C00000"/>
                </a:solidFill>
              </a:rPr>
              <a:t>35 stations funded</a:t>
            </a:r>
            <a:r>
              <a:rPr lang="en-GB" sz="2000" dirty="0"/>
              <a:t>, with 8 stations completed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Combines </a:t>
            </a:r>
            <a:r>
              <a:rPr lang="en-GB" sz="2000" dirty="0">
                <a:solidFill>
                  <a:srgbClr val="C00000"/>
                </a:solidFill>
              </a:rPr>
              <a:t>surface and deep </a:t>
            </a:r>
            <a:r>
              <a:rPr lang="en-GB" sz="2000" dirty="0"/>
              <a:t>antennas (24 in total) in a hybrid station design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GB" sz="2000" dirty="0">
              <a:solidFill>
                <a:schemeClr val="bg1"/>
              </a:solidFill>
            </a:endParaRPr>
          </a:p>
          <a:p>
            <a:endParaRPr lang="en-SE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BC26CF2-DFB6-4FC4-0080-7EC781BA1BA2}"/>
              </a:ext>
            </a:extLst>
          </p:cNvPr>
          <p:cNvSpPr txBox="1"/>
          <p:nvPr/>
        </p:nvSpPr>
        <p:spPr>
          <a:xfrm>
            <a:off x="4662416" y="5611930"/>
            <a:ext cx="342588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>
                <a:solidFill>
                  <a:srgbClr val="333333"/>
                </a:solidFill>
                <a:latin typeface="-apple-system"/>
                <a:hlinkClick r:id="rId5"/>
              </a:rPr>
              <a:t>NSF, </a:t>
            </a:r>
            <a:r>
              <a:rPr lang="en-GB" sz="1200" dirty="0" err="1">
                <a:solidFill>
                  <a:srgbClr val="333333"/>
                </a:solidFill>
                <a:latin typeface="-apple-system"/>
                <a:hlinkClick r:id="rId5"/>
              </a:rPr>
              <a:t>GEOSummit</a:t>
            </a:r>
            <a:r>
              <a:rPr lang="en-GB" sz="1200" dirty="0">
                <a:solidFill>
                  <a:srgbClr val="333333"/>
                </a:solidFill>
                <a:latin typeface="-apple-system"/>
                <a:hlinkClick r:id="rId5"/>
              </a:rPr>
              <a:t>, 2022</a:t>
            </a:r>
            <a:endParaRPr lang="en-GB" sz="1200" dirty="0">
              <a:solidFill>
                <a:srgbClr val="333333"/>
              </a:solidFill>
              <a:latin typeface="-apple-system"/>
            </a:endParaRPr>
          </a:p>
          <a:p>
            <a:r>
              <a:rPr lang="en-GB" sz="1200" b="0" i="0" u="none" strike="noStrike" dirty="0">
                <a:solidFill>
                  <a:srgbClr val="333333"/>
                </a:solidFill>
                <a:effectLst/>
                <a:latin typeface="-apple-system"/>
                <a:hlinkClick r:id="rId6"/>
              </a:rPr>
              <a:t>RNO-G, PoS (ARENA2022) 005, 2022</a:t>
            </a:r>
            <a:endParaRPr lang="en-GB" sz="1200" b="0" i="0" u="none" strike="noStrike" dirty="0">
              <a:solidFill>
                <a:srgbClr val="333333"/>
              </a:solidFill>
              <a:effectLst/>
              <a:latin typeface="-apple-system"/>
            </a:endParaRPr>
          </a:p>
          <a:p>
            <a:r>
              <a:rPr lang="en-GB" sz="1200" b="0" i="0" u="none" strike="noStrike" dirty="0">
                <a:solidFill>
                  <a:srgbClr val="333333"/>
                </a:solidFill>
                <a:effectLst/>
                <a:latin typeface="-apple-system"/>
                <a:hlinkClick r:id="rId7"/>
              </a:rPr>
              <a:t>RNO-G</a:t>
            </a:r>
            <a:r>
              <a:rPr lang="en-GB" sz="1200" dirty="0">
                <a:solidFill>
                  <a:srgbClr val="333333"/>
                </a:solidFill>
                <a:latin typeface="-apple-system"/>
                <a:hlinkClick r:id="rId7"/>
              </a:rPr>
              <a:t>, </a:t>
            </a:r>
            <a:r>
              <a:rPr lang="en-GB" sz="1200" b="0" i="1" u="none" strike="noStrike" dirty="0">
                <a:solidFill>
                  <a:srgbClr val="333333"/>
                </a:solidFill>
                <a:effectLst/>
                <a:latin typeface="-apple-system"/>
                <a:hlinkClick r:id="rId7"/>
              </a:rPr>
              <a:t>JINST</a:t>
            </a:r>
            <a:r>
              <a:rPr lang="en-GB" sz="1200" b="0" i="0" u="none" strike="noStrike" dirty="0">
                <a:solidFill>
                  <a:srgbClr val="333333"/>
                </a:solidFill>
                <a:effectLst/>
                <a:latin typeface="-apple-system"/>
                <a:hlinkClick r:id="rId7"/>
              </a:rPr>
              <a:t> </a:t>
            </a:r>
            <a:r>
              <a:rPr lang="en-GB" sz="1200" b="1" i="0" u="none" strike="noStrike" dirty="0">
                <a:solidFill>
                  <a:srgbClr val="333333"/>
                </a:solidFill>
                <a:effectLst/>
                <a:latin typeface="-apple-system"/>
                <a:hlinkClick r:id="rId7"/>
              </a:rPr>
              <a:t>16</a:t>
            </a:r>
            <a:r>
              <a:rPr lang="en-GB" sz="1200" b="0" i="0" u="none" strike="noStrike" dirty="0">
                <a:solidFill>
                  <a:srgbClr val="333333"/>
                </a:solidFill>
                <a:effectLst/>
                <a:latin typeface="-apple-system"/>
                <a:hlinkClick r:id="rId7"/>
              </a:rPr>
              <a:t> P03025, 2021</a:t>
            </a:r>
            <a:endParaRPr lang="en-SE" sz="1200" dirty="0"/>
          </a:p>
        </p:txBody>
      </p:sp>
    </p:spTree>
    <p:extLst>
      <p:ext uri="{BB962C8B-B14F-4D97-AF65-F5344CB8AC3E}">
        <p14:creationId xmlns:p14="http://schemas.microsoft.com/office/powerpoint/2010/main" val="6647874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492C0F-6F12-1858-4F25-22B4108889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43F770-8F6B-55CF-0B15-F2980D086A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E" dirty="0"/>
              <a:t>RNO-G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D31578-F6D4-18A6-88A0-1C00FB4B25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B8B95-86BA-C747-8C34-209B0F161E83}" type="slidenum">
              <a:rPr lang="en-SE" smtClean="0"/>
              <a:pPr/>
              <a:t>8</a:t>
            </a:fld>
            <a:endParaRPr lang="en-SE" dirty="0"/>
          </a:p>
        </p:txBody>
      </p:sp>
      <p:pic>
        <p:nvPicPr>
          <p:cNvPr id="5" name="Picture 10">
            <a:extLst>
              <a:ext uri="{FF2B5EF4-FFF2-40B4-BE49-F238E27FC236}">
                <a16:creationId xmlns:a16="http://schemas.microsoft.com/office/drawing/2014/main" id="{729018CE-C425-333B-5D2E-B7872229ED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0094" y="147837"/>
            <a:ext cx="1923738" cy="3218544"/>
          </a:xfrm>
          <a:prstGeom prst="rect">
            <a:avLst/>
          </a:prstGeom>
          <a:noFill/>
          <a:ln w="38100">
            <a:solidFill>
              <a:schemeClr val="tx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4">
            <a:extLst>
              <a:ext uri="{FF2B5EF4-FFF2-40B4-BE49-F238E27FC236}">
                <a16:creationId xmlns:a16="http://schemas.microsoft.com/office/drawing/2014/main" id="{E1D21212-8E76-4850-ED53-29B486305B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2416" y="1343818"/>
            <a:ext cx="4195997" cy="3850014"/>
          </a:xfrm>
          <a:prstGeom prst="rect">
            <a:avLst/>
          </a:prstGeom>
          <a:noFill/>
          <a:ln w="38100">
            <a:solidFill>
              <a:schemeClr val="tx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C9B0BDA3-5B02-749B-9907-BE2997E00F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7919" y="368958"/>
            <a:ext cx="3095211" cy="4952339"/>
          </a:xfrm>
          <a:prstGeom prst="rect">
            <a:avLst/>
          </a:prstGeom>
          <a:noFill/>
          <a:ln w="38100">
            <a:solidFill>
              <a:schemeClr val="tx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74C1B97-323F-C873-2E84-259FB2CBE1A6}"/>
              </a:ext>
            </a:extLst>
          </p:cNvPr>
          <p:cNvCxnSpPr>
            <a:cxnSpLocks/>
          </p:cNvCxnSpPr>
          <p:nvPr/>
        </p:nvCxnSpPr>
        <p:spPr>
          <a:xfrm flipV="1">
            <a:off x="3412523" y="1343818"/>
            <a:ext cx="1249893" cy="187148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ECE1930-D88B-986D-3C68-23FDD6B10C7B}"/>
              </a:ext>
            </a:extLst>
          </p:cNvPr>
          <p:cNvCxnSpPr>
            <a:cxnSpLocks/>
          </p:cNvCxnSpPr>
          <p:nvPr/>
        </p:nvCxnSpPr>
        <p:spPr>
          <a:xfrm>
            <a:off x="3391126" y="1738934"/>
            <a:ext cx="1246501" cy="349372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86EB835B-7832-5E1C-4FED-6402055B9F22}"/>
              </a:ext>
            </a:extLst>
          </p:cNvPr>
          <p:cNvCxnSpPr>
            <a:cxnSpLocks/>
          </p:cNvCxnSpPr>
          <p:nvPr/>
        </p:nvCxnSpPr>
        <p:spPr>
          <a:xfrm flipV="1">
            <a:off x="7309968" y="368958"/>
            <a:ext cx="1563162" cy="1909547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AAAF360E-94C8-171A-727F-7F23EAF6E965}"/>
              </a:ext>
            </a:extLst>
          </p:cNvPr>
          <p:cNvCxnSpPr>
            <a:cxnSpLocks/>
          </p:cNvCxnSpPr>
          <p:nvPr/>
        </p:nvCxnSpPr>
        <p:spPr>
          <a:xfrm flipH="1" flipV="1">
            <a:off x="7309968" y="2419068"/>
            <a:ext cx="1548445" cy="2902229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67B6415E-9094-AFDE-6644-8F34A51CB9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840" y="3632495"/>
            <a:ext cx="4103304" cy="3088978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Located in central </a:t>
            </a:r>
            <a:r>
              <a:rPr lang="en-GB" sz="2000" dirty="0">
                <a:solidFill>
                  <a:srgbClr val="C00000"/>
                </a:solidFill>
              </a:rPr>
              <a:t>Greenland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C00000"/>
                </a:solidFill>
              </a:rPr>
              <a:t>35 stations funded</a:t>
            </a:r>
            <a:r>
              <a:rPr lang="en-GB" sz="2000" dirty="0"/>
              <a:t>, with 8 stations completed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Combines </a:t>
            </a:r>
            <a:r>
              <a:rPr lang="en-GB" sz="2000" dirty="0">
                <a:solidFill>
                  <a:srgbClr val="C00000"/>
                </a:solidFill>
              </a:rPr>
              <a:t>surface and deep </a:t>
            </a:r>
            <a:r>
              <a:rPr lang="en-GB" sz="2000" dirty="0"/>
              <a:t>antennas (24 in total) in a hybrid station design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Can be used as a </a:t>
            </a:r>
            <a:r>
              <a:rPr lang="en-GB" sz="2000" dirty="0">
                <a:solidFill>
                  <a:srgbClr val="C00000"/>
                </a:solidFill>
              </a:rPr>
              <a:t>test site </a:t>
            </a:r>
            <a:r>
              <a:rPr lang="en-GB" sz="2000" dirty="0"/>
              <a:t>to prepare for IceCube-Gen2 Radio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GB" sz="2000" dirty="0">
              <a:solidFill>
                <a:schemeClr val="bg1"/>
              </a:solidFill>
            </a:endParaRPr>
          </a:p>
          <a:p>
            <a:endParaRPr lang="en-SE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B9C358F-2002-2F9C-5D7C-260F9BEBA3AF}"/>
              </a:ext>
            </a:extLst>
          </p:cNvPr>
          <p:cNvSpPr txBox="1"/>
          <p:nvPr/>
        </p:nvSpPr>
        <p:spPr>
          <a:xfrm>
            <a:off x="4641773" y="5325093"/>
            <a:ext cx="41752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layout of the RNO-G experiment.</a:t>
            </a:r>
            <a:endParaRPr lang="en-SE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B89DF7F-D155-5033-2D61-96CE38A94AA8}"/>
              </a:ext>
            </a:extLst>
          </p:cNvPr>
          <p:cNvCxnSpPr>
            <a:cxnSpLocks/>
          </p:cNvCxnSpPr>
          <p:nvPr/>
        </p:nvCxnSpPr>
        <p:spPr>
          <a:xfrm>
            <a:off x="4605543" y="6356350"/>
            <a:ext cx="4005057" cy="0"/>
          </a:xfrm>
          <a:prstGeom prst="line">
            <a:avLst/>
          </a:prstGeom>
          <a:ln w="63500">
            <a:solidFill>
              <a:srgbClr val="81818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74EF6AE-6072-DE2B-6B4B-C7E29574F037}"/>
              </a:ext>
            </a:extLst>
          </p:cNvPr>
          <p:cNvCxnSpPr>
            <a:cxnSpLocks/>
          </p:cNvCxnSpPr>
          <p:nvPr/>
        </p:nvCxnSpPr>
        <p:spPr>
          <a:xfrm flipH="1">
            <a:off x="4637627" y="5232656"/>
            <a:ext cx="4146" cy="1123694"/>
          </a:xfrm>
          <a:prstGeom prst="line">
            <a:avLst/>
          </a:prstGeom>
          <a:ln w="63500">
            <a:solidFill>
              <a:srgbClr val="81818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3B66D458-54BE-3E68-784E-082D35191F57}"/>
              </a:ext>
            </a:extLst>
          </p:cNvPr>
          <p:cNvSpPr txBox="1"/>
          <p:nvPr/>
        </p:nvSpPr>
        <p:spPr>
          <a:xfrm>
            <a:off x="4662416" y="5611930"/>
            <a:ext cx="342588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>
                <a:solidFill>
                  <a:srgbClr val="333333"/>
                </a:solidFill>
                <a:latin typeface="-apple-system"/>
                <a:hlinkClick r:id="rId5"/>
              </a:rPr>
              <a:t>NSF, </a:t>
            </a:r>
            <a:r>
              <a:rPr lang="en-GB" sz="1200" dirty="0" err="1">
                <a:solidFill>
                  <a:srgbClr val="333333"/>
                </a:solidFill>
                <a:latin typeface="-apple-system"/>
                <a:hlinkClick r:id="rId5"/>
              </a:rPr>
              <a:t>GEOSummit</a:t>
            </a:r>
            <a:r>
              <a:rPr lang="en-GB" sz="1200" dirty="0">
                <a:solidFill>
                  <a:srgbClr val="333333"/>
                </a:solidFill>
                <a:latin typeface="-apple-system"/>
                <a:hlinkClick r:id="rId5"/>
              </a:rPr>
              <a:t>, 2022</a:t>
            </a:r>
            <a:endParaRPr lang="en-GB" sz="1200" dirty="0">
              <a:solidFill>
                <a:srgbClr val="333333"/>
              </a:solidFill>
              <a:latin typeface="-apple-system"/>
            </a:endParaRPr>
          </a:p>
          <a:p>
            <a:r>
              <a:rPr lang="en-GB" sz="1200" b="0" i="0" u="none" strike="noStrike" dirty="0">
                <a:solidFill>
                  <a:srgbClr val="333333"/>
                </a:solidFill>
                <a:effectLst/>
                <a:latin typeface="-apple-system"/>
                <a:hlinkClick r:id="rId6"/>
              </a:rPr>
              <a:t>RNO-G, PoS (ARENA2022) 005, 2022</a:t>
            </a:r>
            <a:endParaRPr lang="en-GB" sz="1200" b="0" i="0" u="none" strike="noStrike" dirty="0">
              <a:solidFill>
                <a:srgbClr val="333333"/>
              </a:solidFill>
              <a:effectLst/>
              <a:latin typeface="-apple-system"/>
            </a:endParaRPr>
          </a:p>
          <a:p>
            <a:r>
              <a:rPr lang="en-GB" sz="1200" b="0" i="0" u="none" strike="noStrike" dirty="0">
                <a:solidFill>
                  <a:srgbClr val="333333"/>
                </a:solidFill>
                <a:effectLst/>
                <a:latin typeface="-apple-system"/>
                <a:hlinkClick r:id="rId7"/>
              </a:rPr>
              <a:t>RNO-G</a:t>
            </a:r>
            <a:r>
              <a:rPr lang="en-GB" sz="1200" dirty="0">
                <a:solidFill>
                  <a:srgbClr val="333333"/>
                </a:solidFill>
                <a:latin typeface="-apple-system"/>
                <a:hlinkClick r:id="rId7"/>
              </a:rPr>
              <a:t>, </a:t>
            </a:r>
            <a:r>
              <a:rPr lang="en-GB" sz="1200" b="0" i="1" u="none" strike="noStrike" dirty="0">
                <a:solidFill>
                  <a:srgbClr val="333333"/>
                </a:solidFill>
                <a:effectLst/>
                <a:latin typeface="-apple-system"/>
                <a:hlinkClick r:id="rId7"/>
              </a:rPr>
              <a:t>JINST</a:t>
            </a:r>
            <a:r>
              <a:rPr lang="en-GB" sz="1200" b="0" i="0" u="none" strike="noStrike" dirty="0">
                <a:solidFill>
                  <a:srgbClr val="333333"/>
                </a:solidFill>
                <a:effectLst/>
                <a:latin typeface="-apple-system"/>
                <a:hlinkClick r:id="rId7"/>
              </a:rPr>
              <a:t> </a:t>
            </a:r>
            <a:r>
              <a:rPr lang="en-GB" sz="1200" b="1" i="0" u="none" strike="noStrike" dirty="0">
                <a:solidFill>
                  <a:srgbClr val="333333"/>
                </a:solidFill>
                <a:effectLst/>
                <a:latin typeface="-apple-system"/>
                <a:hlinkClick r:id="rId7"/>
              </a:rPr>
              <a:t>16</a:t>
            </a:r>
            <a:r>
              <a:rPr lang="en-GB" sz="1200" b="0" i="0" u="none" strike="noStrike" dirty="0">
                <a:solidFill>
                  <a:srgbClr val="333333"/>
                </a:solidFill>
                <a:effectLst/>
                <a:latin typeface="-apple-system"/>
                <a:hlinkClick r:id="rId7"/>
              </a:rPr>
              <a:t> P03025, 2021</a:t>
            </a:r>
            <a:endParaRPr lang="en-SE" sz="1200" dirty="0"/>
          </a:p>
        </p:txBody>
      </p:sp>
    </p:spTree>
    <p:extLst>
      <p:ext uri="{BB962C8B-B14F-4D97-AF65-F5344CB8AC3E}">
        <p14:creationId xmlns:p14="http://schemas.microsoft.com/office/powerpoint/2010/main" val="6135365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991082-5A97-A2F3-D8BC-A3F8195DF6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E66E0BE-0014-3B54-60DA-8A463D2DE9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0831" y="1491657"/>
            <a:ext cx="5476755" cy="4649873"/>
          </a:xfrm>
          <a:prstGeom prst="rect">
            <a:avLst/>
          </a:prstGeom>
          <a:ln w="38100">
            <a:solidFill>
              <a:schemeClr val="tx2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F31E29E-4AC7-7D81-B6F1-ED2A46C089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SE" dirty="0"/>
              <a:t>Ultra-High Energy Neutrino Landscape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D97ADA1-06F4-DE58-A459-6DE20D0FC2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B8B95-86BA-C747-8C34-209B0F161E83}" type="slidenum">
              <a:rPr lang="en-SE" smtClean="0"/>
              <a:t>9</a:t>
            </a:fld>
            <a:endParaRPr lang="en-SE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5784B6B-632D-4795-E067-32262CE7C951}"/>
              </a:ext>
            </a:extLst>
          </p:cNvPr>
          <p:cNvSpPr txBox="1"/>
          <p:nvPr/>
        </p:nvSpPr>
        <p:spPr>
          <a:xfrm>
            <a:off x="7820170" y="1146195"/>
            <a:ext cx="2398173" cy="395243"/>
          </a:xfrm>
          <a:prstGeom prst="rect">
            <a:avLst/>
          </a:prstGeom>
          <a:solidFill>
            <a:schemeClr val="bg1"/>
          </a:solidFill>
          <a:ln w="38100">
            <a:solidFill>
              <a:schemeClr val="tx2"/>
            </a:solidFill>
          </a:ln>
        </p:spPr>
        <p:txBody>
          <a:bodyPr wrap="none" lIns="108847" tIns="54423" rIns="108847" bIns="54423" anchorCtr="0" compatLnSpc="0">
            <a:spAutoFit/>
          </a:bodyPr>
          <a:lstStyle/>
          <a:p>
            <a:pPr hangingPunct="0"/>
            <a:r>
              <a:rPr lang="en-GB" sz="1935" b="1" dirty="0">
                <a:latin typeface="Arial" pitchFamily="18"/>
                <a:ea typeface="DejaVu Sans" pitchFamily="2"/>
                <a:cs typeface="DejaVu Sans" pitchFamily="2"/>
              </a:rPr>
              <a:t>neutrino spectrum</a:t>
            </a:r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6C5E8006-A082-5AFE-60A8-05D3E2BF04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4365" y="2107476"/>
            <a:ext cx="5661634" cy="4351338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C00000"/>
                </a:solidFill>
              </a:rPr>
              <a:t>Many different source </a:t>
            </a:r>
            <a:r>
              <a:rPr lang="en-GB" sz="2000" dirty="0"/>
              <a:t>predictions for the UHE flux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C00000"/>
                </a:solidFill>
              </a:rPr>
              <a:t>Sources: </a:t>
            </a:r>
            <a:r>
              <a:rPr lang="en-GB" sz="2000" dirty="0"/>
              <a:t>GZK-neutrinos, AGNs, Pulsars, others?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 err="1"/>
              <a:t>IceCube</a:t>
            </a:r>
            <a:r>
              <a:rPr lang="en-GB" sz="2000" dirty="0"/>
              <a:t> and Auger have set the </a:t>
            </a:r>
            <a:r>
              <a:rPr lang="en-GB" sz="2000" dirty="0">
                <a:solidFill>
                  <a:srgbClr val="C00000"/>
                </a:solidFill>
              </a:rPr>
              <a:t>most competitive limits</a:t>
            </a:r>
            <a:r>
              <a:rPr lang="en-GB" sz="2000" dirty="0"/>
              <a:t> in this energy region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C00000"/>
                </a:solidFill>
              </a:rPr>
              <a:t>RNO-G </a:t>
            </a:r>
            <a:r>
              <a:rPr lang="en-GB" sz="2000" dirty="0"/>
              <a:t>is the first fully funded experiment </a:t>
            </a:r>
            <a:r>
              <a:rPr lang="en-GB" sz="2000" dirty="0">
                <a:solidFill>
                  <a:srgbClr val="C00000"/>
                </a:solidFill>
              </a:rPr>
              <a:t>big enough to be sensitive </a:t>
            </a:r>
            <a:r>
              <a:rPr lang="en-GB" sz="2000" dirty="0"/>
              <a:t>to some flux models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C00000"/>
                </a:solidFill>
              </a:rPr>
              <a:t>IceCube-Gen2 Radio </a:t>
            </a:r>
            <a:r>
              <a:rPr lang="en-GB" sz="2000" dirty="0"/>
              <a:t>would be big enough to be sensitive to most flux models</a:t>
            </a:r>
          </a:p>
          <a:p>
            <a:pPr marL="0" indent="0">
              <a:buNone/>
            </a:pPr>
            <a:endParaRPr lang="en-GB" sz="20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GB" sz="2000" dirty="0">
              <a:solidFill>
                <a:schemeClr val="bg1"/>
              </a:solidFill>
            </a:endParaRPr>
          </a:p>
          <a:p>
            <a:endParaRPr lang="en-SE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987C1D9-220B-FDE5-76A8-21C25FE3B31E}"/>
              </a:ext>
            </a:extLst>
          </p:cNvPr>
          <p:cNvSpPr txBox="1"/>
          <p:nvPr/>
        </p:nvSpPr>
        <p:spPr>
          <a:xfrm>
            <a:off x="6380831" y="5864531"/>
            <a:ext cx="11909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E" sz="1200" dirty="0">
                <a:solidFill>
                  <a:schemeClr val="bg1">
                    <a:lumMod val="50000"/>
                  </a:schemeClr>
                </a:solidFill>
              </a:rPr>
              <a:t>Credit: C. Glaser</a:t>
            </a:r>
          </a:p>
        </p:txBody>
      </p:sp>
    </p:spTree>
    <p:extLst>
      <p:ext uri="{BB962C8B-B14F-4D97-AF65-F5344CB8AC3E}">
        <p14:creationId xmlns:p14="http://schemas.microsoft.com/office/powerpoint/2010/main" val="361042532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31548</TotalTime>
  <Words>1161</Words>
  <Application>Microsoft Macintosh PowerPoint</Application>
  <PresentationFormat>Widescreen</PresentationFormat>
  <Paragraphs>204</Paragraphs>
  <Slides>27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5" baseType="lpstr">
      <vt:lpstr>-apple-system</vt:lpstr>
      <vt:lpstr>Arial</vt:lpstr>
      <vt:lpstr>Calibri</vt:lpstr>
      <vt:lpstr>Calibri Light</vt:lpstr>
      <vt:lpstr>ElsevierSans</vt:lpstr>
      <vt:lpstr>Slack-Lato</vt:lpstr>
      <vt:lpstr>TeXGyreTermesX</vt:lpstr>
      <vt:lpstr>Office Theme</vt:lpstr>
      <vt:lpstr>PowerPoint Presentation</vt:lpstr>
      <vt:lpstr>Detecting Cosmic Neutrinos with Radio</vt:lpstr>
      <vt:lpstr>The IceCube Neutrino Observatory</vt:lpstr>
      <vt:lpstr>IceCube-Gen2 Radio</vt:lpstr>
      <vt:lpstr>RNO-G</vt:lpstr>
      <vt:lpstr>RNO-G</vt:lpstr>
      <vt:lpstr>RNO-G</vt:lpstr>
      <vt:lpstr>RNO-G</vt:lpstr>
      <vt:lpstr>Ultra-High Energy Neutrino Landscape</vt:lpstr>
      <vt:lpstr>Deployment of RNO-G</vt:lpstr>
      <vt:lpstr>Deployment of RNO-G</vt:lpstr>
      <vt:lpstr>Deployment of RNO-G</vt:lpstr>
      <vt:lpstr>Physics Results: Cosmic Rays</vt:lpstr>
      <vt:lpstr>Physics Results: Solar Flares</vt:lpstr>
      <vt:lpstr>Physics Results: Solar Flares</vt:lpstr>
      <vt:lpstr>Projects in Uppsala:  Autonomous Power System</vt:lpstr>
      <vt:lpstr>Projects in Uppsala:  Deep-Learning Trigger</vt:lpstr>
      <vt:lpstr>Projects in Uppsala:  Deep-Learning Trigger - Impact</vt:lpstr>
      <vt:lpstr>Projects in Uppsala:  New DAQ for Advanced Algorithms</vt:lpstr>
      <vt:lpstr>PowerPoint Presentation</vt:lpstr>
      <vt:lpstr>PowerPoint Presentation</vt:lpstr>
      <vt:lpstr>Backup</vt:lpstr>
      <vt:lpstr>Usually we attack the science,  but sometimes science strikes back</vt:lpstr>
      <vt:lpstr>PowerPoint Presentation</vt:lpstr>
      <vt:lpstr>RNO-G: Antennas</vt:lpstr>
      <vt:lpstr>Polar Ice: Blessing and Curse</vt:lpstr>
      <vt:lpstr>Calibration Measurements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Microsoft Office User</dc:creator>
  <cp:lastModifiedBy>Microsoft Office User</cp:lastModifiedBy>
  <cp:revision>5</cp:revision>
  <dcterms:created xsi:type="dcterms:W3CDTF">2024-09-27T10:20:34Z</dcterms:created>
  <dcterms:modified xsi:type="dcterms:W3CDTF">2024-10-21T07:18:36Z</dcterms:modified>
</cp:coreProperties>
</file>