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01" r:id="rId4"/>
    <p:sldId id="303" r:id="rId5"/>
    <p:sldId id="304" r:id="rId6"/>
    <p:sldId id="305" r:id="rId7"/>
    <p:sldId id="286" r:id="rId8"/>
    <p:sldId id="306" r:id="rId9"/>
    <p:sldId id="307" r:id="rId10"/>
    <p:sldId id="287" r:id="rId11"/>
    <p:sldId id="271" r:id="rId12"/>
    <p:sldId id="289" r:id="rId13"/>
    <p:sldId id="288" r:id="rId14"/>
    <p:sldId id="292" r:id="rId15"/>
    <p:sldId id="296" r:id="rId16"/>
    <p:sldId id="295" r:id="rId17"/>
    <p:sldId id="263" r:id="rId18"/>
    <p:sldId id="300" r:id="rId19"/>
    <p:sldId id="264" r:id="rId20"/>
    <p:sldId id="297" r:id="rId21"/>
    <p:sldId id="298" r:id="rId22"/>
    <p:sldId id="299" r:id="rId23"/>
    <p:sldId id="290" r:id="rId24"/>
    <p:sldId id="265" r:id="rId25"/>
    <p:sldId id="302" r:id="rId26"/>
    <p:sldId id="308" r:id="rId27"/>
    <p:sldId id="259" r:id="rId28"/>
    <p:sldId id="278" r:id="rId29"/>
    <p:sldId id="276" r:id="rId30"/>
    <p:sldId id="280" r:id="rId31"/>
    <p:sldId id="281" r:id="rId32"/>
    <p:sldId id="283" r:id="rId33"/>
    <p:sldId id="284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0000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79"/>
    <p:restoredTop sz="84298"/>
  </p:normalViewPr>
  <p:slideViewPr>
    <p:cSldViewPr snapToGrid="0">
      <p:cViewPr varScale="1">
        <p:scale>
          <a:sx n="105" d="100"/>
          <a:sy n="105" d="100"/>
        </p:scale>
        <p:origin x="1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02FA1-2D2D-D74F-8AA9-8577835496CC}" type="datetimeFigureOut">
              <a:rPr lang="en-KR" smtClean="0"/>
              <a:t>10/18/24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A86C6-0519-5643-B711-F23E24A04D12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7003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80156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05800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1557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690859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717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23942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77108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0873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17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0451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21156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19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0795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95417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943772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903389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737292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623536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24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31690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32454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4385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66922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8846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7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39650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97189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A86C6-0519-5643-B711-F23E24A04D12}" type="slidenum">
              <a:rPr lang="en-KR" smtClean="0"/>
              <a:t>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30923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9101-1714-4090-9320-F41CD1418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5126"/>
            <a:ext cx="12192000" cy="306387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A712C-7077-4EE6-B2E5-DED7F8E4B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35730"/>
            <a:ext cx="12192000" cy="22444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833A9-5784-4E69-AABA-050EB8A7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E02E-CE30-4677-869D-94C31521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C63C4-C666-4CCE-9E3F-8F466772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5505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FA2F-2ECC-4693-98E0-17C656A2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BFD9C-CDF3-4299-815E-857CCE937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1F967-8ED4-41D6-8E69-4F96D431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00150-21DA-4790-9EE4-CF8EA33F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2B845-B4C7-44D9-BAF8-16A06352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1730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0C3577-78FA-44FB-952B-87131A3AE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03B54-1DE0-47ED-8486-5E2FDDF26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C376-A08F-450D-B10D-5715BDF4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14BD8-6F50-4F43-A3C3-29BA6D5E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4C52F-690A-40B5-8455-0958FFA2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0159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1714-A168-4515-983D-DC78B8FA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12E2-EEA8-41BF-8060-5119F4E8F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969F4-A4A0-44B1-8963-5CDA9B2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6EA0E-1329-40E7-BB80-52E2B680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CED05-90F6-44A9-8A7A-F3E8AF8F1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6860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5551-35FB-4C9D-BF22-E7E6DF7C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13761-7E70-4958-B60F-F8DC950D6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2E62-741E-43A1-B8D3-9D88B5A3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FF10-AC10-4603-96EA-B353DF83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FE5F1-FD73-4BDE-A110-4EEA6419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3761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EE1-1E8B-4589-9A81-C02B43C1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BEA7-F915-4AD2-8D3A-F07408005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C9C47-5B19-46BC-958F-C19D1AB91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6F118-2796-4716-9FD0-A50E2E34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67BA2-7B62-43AC-9B2E-7794B193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0EBCA-F641-4A29-8205-0B07A0C7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1228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6AB1-9059-4FCC-BA52-B216B1EB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C205-5E41-426F-9E66-5532D179D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B51A6-B41C-432C-903E-0B0CC0503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C3CCF-093C-4A70-A986-82AA70C19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067A6-6DC9-4C7D-B133-34E4D544C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AD49C-0781-4153-AA0B-15C9CDEC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52C03-8A4E-4A84-8B94-85CB2CDE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BD93F-B300-4263-8599-23FA2634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702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0961-9313-46CC-B00A-0DC21AE7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30657-16CB-46DB-B8BB-011F6A41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EB578-4FA3-4CFB-A7C0-D959E07D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CA878-B64D-4BBB-ABA6-3883A513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96121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0E76-B1A0-4C5B-BD38-5D1385F5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606E6-A804-4706-8E93-308F0424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6234-C6FA-4917-9542-5DBB9804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7991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4B06-9E8B-4A34-B836-FAB33FDB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154B0-C8D1-4EA1-8775-F3C1FE3EE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DE68E-2640-45DD-BD23-386B1FD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C21E5-0E57-4F98-B8AD-4119ECB7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342D7-46C3-4EA2-B759-DAFF87D9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617A6-BCB5-42C0-9180-D5E73B15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1145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3DB6-4567-4E80-9208-4FDADCCB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0118AE-82BE-43A8-B0BB-E01A1502D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CFDC8-CED4-42B5-BC28-21C7464DA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758EC-41CC-4982-8050-3DD62DD7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3D69B-E6C1-4F97-BF38-8797741A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B6D2C-E28A-439A-A94D-DAEDE1FA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8402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127FB-4649-4770-B350-5E5603F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3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3228-CA32-4875-93BB-57C4F15E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83771"/>
            <a:ext cx="12192000" cy="5709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80A90-E3EC-498B-9B27-14CE0C5EC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C0570-6A5E-4BEA-8D69-62F115158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2EEAA-E770-457C-ABC1-2EB6696F7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AB5E-651F-1645-A835-FC12CB8CEDE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3430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9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40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7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0.png"/><Relationship Id="rId7" Type="http://schemas.openxmlformats.org/officeDocument/2006/relationships/image" Target="../media/image10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6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50.png"/><Relationship Id="rId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50.png"/><Relationship Id="rId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keldagarna 2024">
            <a:extLst>
              <a:ext uri="{FF2B5EF4-FFF2-40B4-BE49-F238E27FC236}">
                <a16:creationId xmlns:a16="http://schemas.microsoft.com/office/drawing/2014/main" id="{DA49236B-39CA-F0BE-5761-D26669F6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4180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3B001-7CA3-E1C4-485B-913B4F44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028" y="365126"/>
            <a:ext cx="11119944" cy="306387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(Future) Experimental Efforts to</a:t>
            </a:r>
            <a:br>
              <a:rPr lang="en-US" dirty="0"/>
            </a:br>
            <a:r>
              <a:rPr lang="en-US" dirty="0"/>
              <a:t>Search for Dark Matter Axions</a:t>
            </a:r>
            <a:br>
              <a:rPr lang="en-US" dirty="0"/>
            </a:br>
            <a:r>
              <a:rPr lang="en-US" dirty="0"/>
              <a:t>at Stockholm University</a:t>
            </a:r>
            <a:endParaRPr lang="en-K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766A7-EEB9-9812-7252-24DC85EF7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83" y="3835730"/>
            <a:ext cx="12023834" cy="2244436"/>
          </a:xfrm>
        </p:spPr>
        <p:txBody>
          <a:bodyPr>
            <a:normAutofit/>
          </a:bodyPr>
          <a:lstStyle/>
          <a:p>
            <a:pPr algn="l"/>
            <a:r>
              <a:rPr lang="en-KR" sz="4000" b="1" dirty="0">
                <a:solidFill>
                  <a:schemeClr val="accent1"/>
                </a:solidFill>
              </a:rPr>
              <a:t>Junu Jeong </a:t>
            </a:r>
            <a:r>
              <a:rPr lang="en-KR" sz="1600" b="1" dirty="0">
                <a:solidFill>
                  <a:schemeClr val="accent1"/>
                </a:solidFill>
              </a:rPr>
              <a:t>(Jun-Woo Jeoung)</a:t>
            </a:r>
            <a:endParaRPr lang="en-KR" sz="4000" b="1" dirty="0">
              <a:solidFill>
                <a:schemeClr val="accent1"/>
              </a:solidFill>
            </a:endParaRPr>
          </a:p>
          <a:p>
            <a:pPr algn="l"/>
            <a:r>
              <a:rPr lang="en-KR" b="1" dirty="0">
                <a:solidFill>
                  <a:schemeClr val="accent1"/>
                </a:solidFill>
              </a:rPr>
              <a:t>Department of Physics, Stockholm Univeristy</a:t>
            </a:r>
          </a:p>
          <a:p>
            <a:pPr algn="l"/>
            <a:endParaRPr lang="en-KR" dirty="0">
              <a:solidFill>
                <a:schemeClr val="accent1"/>
              </a:solidFill>
            </a:endParaRPr>
          </a:p>
          <a:p>
            <a:pPr algn="l"/>
            <a:r>
              <a:rPr lang="en-US" b="1" dirty="0" err="1"/>
              <a:t>Partikeldagarna</a:t>
            </a:r>
            <a:r>
              <a:rPr lang="en-KR" b="1" dirty="0"/>
              <a:t> 2024, 21/10</a:t>
            </a:r>
          </a:p>
        </p:txBody>
      </p:sp>
      <p:pic>
        <p:nvPicPr>
          <p:cNvPr id="4" name="Picture 4" descr="Stockholm University - Wikipedia">
            <a:extLst>
              <a:ext uri="{FF2B5EF4-FFF2-40B4-BE49-F238E27FC236}">
                <a16:creationId xmlns:a16="http://schemas.microsoft.com/office/drawing/2014/main" id="{02C4D8BF-90EE-7D5E-8965-4F133570A5B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416136" y="5118538"/>
            <a:ext cx="1551834" cy="1485878"/>
          </a:xfrm>
          <a:prstGeom prst="rect">
            <a:avLst/>
          </a:prstGeom>
          <a:ln w="0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B770813-7E38-4B3C-E44E-7913951F9D5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592466" y="5602792"/>
            <a:ext cx="1551833" cy="1001624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5AA943-982C-55D8-9A5A-62CDA2072F4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938992" y="5602792"/>
            <a:ext cx="1381637" cy="100162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69545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F97A-DEB3-6196-3C14-2B27C9F7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Cavity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B171-AC97-8E1C-9BFE-A7CF6519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9E96-0981-70E1-EEA5-E3D9E033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2F2B-AA02-B148-5B24-046FDCAC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795AF4-B612-45FC-32A8-05E392296F35}"/>
              </a:ext>
            </a:extLst>
          </p:cNvPr>
          <p:cNvGrpSpPr/>
          <p:nvPr/>
        </p:nvGrpSpPr>
        <p:grpSpPr>
          <a:xfrm>
            <a:off x="629369" y="502101"/>
            <a:ext cx="10112842" cy="5853797"/>
            <a:chOff x="783999" y="460541"/>
            <a:chExt cx="10112842" cy="5853797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CF9F255B-439D-41CD-63FF-65A26103AED6}"/>
                </a:ext>
              </a:extLst>
            </p:cNvPr>
            <p:cNvSpPr/>
            <p:nvPr/>
          </p:nvSpPr>
          <p:spPr>
            <a:xfrm>
              <a:off x="783999" y="460541"/>
              <a:ext cx="4681728" cy="4681728"/>
            </a:xfrm>
            <a:prstGeom prst="blockArc">
              <a:avLst>
                <a:gd name="adj1" fmla="val 9135724"/>
                <a:gd name="adj2" fmla="val 0"/>
                <a:gd name="adj3" fmla="val 25000"/>
              </a:avLst>
            </a:prstGeom>
            <a:solidFill>
              <a:schemeClr val="tx1">
                <a:lumMod val="75000"/>
                <a:lumOff val="25000"/>
                <a:alpha val="50196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>
                <a:rot lat="18000000" lon="0" rev="0"/>
              </a:camera>
              <a:lightRig rig="threePt" dir="t"/>
            </a:scene3d>
            <a:sp3d>
              <a:bevelT w="0" h="381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>
                <a:solidFill>
                  <a:schemeClr val="tx1"/>
                </a:solidFill>
              </a:endParaRPr>
            </a:p>
          </p:txBody>
        </p:sp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38F63BFA-017D-05D6-7AE2-A718CBA30D6D}"/>
                </a:ext>
              </a:extLst>
            </p:cNvPr>
            <p:cNvSpPr/>
            <p:nvPr/>
          </p:nvSpPr>
          <p:spPr>
            <a:xfrm>
              <a:off x="2134263" y="2472378"/>
              <a:ext cx="1981200" cy="2858124"/>
            </a:xfrm>
            <a:prstGeom prst="can">
              <a:avLst>
                <a:gd name="adj" fmla="val 45219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KR" sz="2800" b="1" dirty="0">
                  <a:solidFill>
                    <a:sysClr val="windowText" lastClr="000000"/>
                  </a:solidFill>
                </a:rPr>
                <a:t>Cavity</a:t>
              </a:r>
            </a:p>
          </p:txBody>
        </p:sp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4A8139E1-7138-782D-CB67-85F9B30BA09B}"/>
                </a:ext>
              </a:extLst>
            </p:cNvPr>
            <p:cNvSpPr/>
            <p:nvPr/>
          </p:nvSpPr>
          <p:spPr>
            <a:xfrm>
              <a:off x="3745373" y="3327549"/>
              <a:ext cx="280622" cy="1639641"/>
            </a:xfrm>
            <a:prstGeom prst="can">
              <a:avLst>
                <a:gd name="adj" fmla="val 45219"/>
              </a:avLst>
            </a:prstGeom>
            <a:solidFill>
              <a:schemeClr val="accent3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62F26-9058-B9D4-E922-62918470D71D}"/>
                </a:ext>
              </a:extLst>
            </p:cNvPr>
            <p:cNvSpPr txBox="1"/>
            <p:nvPr/>
          </p:nvSpPr>
          <p:spPr>
            <a:xfrm>
              <a:off x="2316789" y="1339606"/>
              <a:ext cx="161614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KR" sz="2800" b="1" dirty="0"/>
                <a:t>Solenoid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9FF213-2717-920F-178A-115BABCCC626}"/>
                </a:ext>
              </a:extLst>
            </p:cNvPr>
            <p:cNvSpPr/>
            <p:nvPr/>
          </p:nvSpPr>
          <p:spPr>
            <a:xfrm>
              <a:off x="3496798" y="2801405"/>
              <a:ext cx="248575" cy="119348"/>
            </a:xfrm>
            <a:prstGeom prst="ellipse">
              <a:avLst/>
            </a:prstGeom>
            <a:solidFill>
              <a:srgbClr val="AB7942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AE341BA2-5F59-8C62-AE2F-CDFD32128F88}"/>
                </a:ext>
              </a:extLst>
            </p:cNvPr>
            <p:cNvCxnSpPr>
              <a:cxnSpLocks/>
              <a:stCxn id="27" idx="0"/>
              <a:endCxn id="28" idx="3"/>
            </p:cNvCxnSpPr>
            <p:nvPr/>
          </p:nvCxnSpPr>
          <p:spPr>
            <a:xfrm rot="5400000" flipH="1" flipV="1">
              <a:off x="4422051" y="1194074"/>
              <a:ext cx="929130" cy="2531063"/>
            </a:xfrm>
            <a:prstGeom prst="bent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BF8B45-8EF8-911A-11D6-5816FA81B609}"/>
                </a:ext>
              </a:extLst>
            </p:cNvPr>
            <p:cNvSpPr/>
            <p:nvPr/>
          </p:nvSpPr>
          <p:spPr>
            <a:xfrm>
              <a:off x="3531085" y="2924170"/>
              <a:ext cx="18000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7358AC85-A1D5-E422-AA43-2D9C01B04EB6}"/>
                </a:ext>
              </a:extLst>
            </p:cNvPr>
            <p:cNvSpPr/>
            <p:nvPr/>
          </p:nvSpPr>
          <p:spPr>
            <a:xfrm rot="5400000">
              <a:off x="6077253" y="1526947"/>
              <a:ext cx="1085976" cy="936186"/>
            </a:xfrm>
            <a:prstGeom prst="triangle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4527F2-B29C-42BD-CE01-2A680FC1F0C0}"/>
                </a:ext>
              </a:extLst>
            </p:cNvPr>
            <p:cNvSpPr txBox="1"/>
            <p:nvPr/>
          </p:nvSpPr>
          <p:spPr>
            <a:xfrm>
              <a:off x="7220630" y="1733430"/>
              <a:ext cx="3676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2800" b="1" dirty="0"/>
                <a:t>Readout electronics</a:t>
              </a:r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028DD813-EDD6-3735-07CB-06778FAF8919}"/>
                </a:ext>
              </a:extLst>
            </p:cNvPr>
            <p:cNvSpPr/>
            <p:nvPr/>
          </p:nvSpPr>
          <p:spPr>
            <a:xfrm>
              <a:off x="2514361" y="3970363"/>
              <a:ext cx="1219200" cy="929347"/>
            </a:xfrm>
            <a:prstGeom prst="upArrow">
              <a:avLst/>
            </a:pr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/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Up-Down Arrow 33">
              <a:extLst>
                <a:ext uri="{FF2B5EF4-FFF2-40B4-BE49-F238E27FC236}">
                  <a16:creationId xmlns:a16="http://schemas.microsoft.com/office/drawing/2014/main" id="{ECFF9970-E9BA-1A89-2DCC-F35F8F312DF5}"/>
                </a:ext>
              </a:extLst>
            </p:cNvPr>
            <p:cNvSpPr/>
            <p:nvPr/>
          </p:nvSpPr>
          <p:spPr>
            <a:xfrm>
              <a:off x="2514361" y="4762041"/>
              <a:ext cx="1219200" cy="1552297"/>
            </a:xfrm>
            <a:prstGeom prst="upDownArrow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/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174" b="-1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F1698-3B4F-09DA-BFB3-EF74048DAF6A}"/>
                  </a:ext>
                </a:extLst>
              </p:cNvPr>
              <p:cNvSpPr txBox="1"/>
              <p:nvPr/>
            </p:nvSpPr>
            <p:spPr>
              <a:xfrm>
                <a:off x="5997518" y="2835706"/>
                <a:ext cx="28716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800" b="1" dirty="0">
                    <a:solidFill>
                      <a:schemeClr val="accent1"/>
                    </a:solidFill>
                  </a:rPr>
                  <a:t>Scanning rate</a:t>
                </a:r>
              </a:p>
              <a:p>
                <a:r>
                  <a:rPr lang="en-KR" sz="2000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KR" sz="2000" dirty="0">
                    <a:solidFill>
                      <a:schemeClr val="accent1"/>
                    </a:solidFill>
                  </a:rPr>
                  <a:t> is unknown</a:t>
                </a:r>
                <a:r>
                  <a:rPr lang="en-KR" sz="2000" i="1" dirty="0">
                    <a:solidFill>
                      <a:schemeClr val="accent1"/>
                    </a:solidFill>
                  </a:rPr>
                  <a:t> a priori</a:t>
                </a:r>
                <a:r>
                  <a:rPr lang="en-KR" sz="2000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F1698-3B4F-09DA-BFB3-EF74048DA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2835706"/>
                <a:ext cx="2871684" cy="830997"/>
              </a:xfrm>
              <a:prstGeom prst="rect">
                <a:avLst/>
              </a:prstGeom>
              <a:blipFill>
                <a:blip r:embed="rId5"/>
                <a:stretch>
                  <a:fillRect l="-4405" t="-9091" r="-1322" b="-1363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E673CA-B9BB-6D5B-FBD3-FAA32D1D1337}"/>
                  </a:ext>
                </a:extLst>
              </p:cNvPr>
              <p:cNvSpPr txBox="1"/>
              <p:nvPr/>
            </p:nvSpPr>
            <p:spPr>
              <a:xfrm>
                <a:off x="5997518" y="3685693"/>
                <a:ext cx="3490668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E673CA-B9BB-6D5B-FBD3-FAA32D1D1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3685693"/>
                <a:ext cx="3490668" cy="1098891"/>
              </a:xfrm>
              <a:prstGeom prst="rect">
                <a:avLst/>
              </a:prstGeom>
              <a:blipFill>
                <a:blip r:embed="rId6"/>
                <a:stretch>
                  <a:fillRect l="-2182" b="-459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C680E39-DFBC-A54C-4301-F548D7A60F2A}"/>
              </a:ext>
            </a:extLst>
          </p:cNvPr>
          <p:cNvSpPr txBox="1"/>
          <p:nvPr/>
        </p:nvSpPr>
        <p:spPr>
          <a:xfrm>
            <a:off x="6181864" y="4818179"/>
            <a:ext cx="537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Strong and large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High quality factor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Clever design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Low system noise temperature</a:t>
            </a:r>
          </a:p>
        </p:txBody>
      </p:sp>
      <p:sp>
        <p:nvSpPr>
          <p:cNvPr id="36" name="Left-Right Arrow 35">
            <a:extLst>
              <a:ext uri="{FF2B5EF4-FFF2-40B4-BE49-F238E27FC236}">
                <a16:creationId xmlns:a16="http://schemas.microsoft.com/office/drawing/2014/main" id="{AE773233-5E41-BF52-6825-0244CDFB487D}"/>
              </a:ext>
            </a:extLst>
          </p:cNvPr>
          <p:cNvSpPr/>
          <p:nvPr/>
        </p:nvSpPr>
        <p:spPr>
          <a:xfrm>
            <a:off x="3423508" y="4644869"/>
            <a:ext cx="615092" cy="360536"/>
          </a:xfrm>
          <a:prstGeom prst="left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B2374F-EEA6-D467-9F5F-2347C82D89CA}"/>
                  </a:ext>
                </a:extLst>
              </p:cNvPr>
              <p:cNvSpPr txBox="1"/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B2374F-EEA6-D467-9F5F-2347C82D8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blipFill>
                <a:blip r:embed="rId7"/>
                <a:stretch>
                  <a:fillRect l="-581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14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99D5-9165-5C8B-C908-4E758A3B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Cavity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F04F9-57AF-4DC5-3FEE-028C3DC6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F2CA9-9EF8-D2A4-A7CC-DDA9B50E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A222-A9F4-B190-D8DB-7510B4DC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B7647-4F43-F97F-52C7-43B21344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3139" y="836846"/>
            <a:ext cx="9365722" cy="5418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/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ko-KR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−20</m:t>
                          </m:r>
                          <m:r>
                            <m:rPr>
                              <m:lit/>
                            </m:rP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blipFill>
                <a:blip r:embed="rId4"/>
                <a:stretch>
                  <a:fillRect l="-1657" b="-454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64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99D5-9165-5C8B-C908-4E758A3B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High-Mass Axion 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F04F9-57AF-4DC5-3FEE-028C3DC6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F2CA9-9EF8-D2A4-A7CC-DDA9B50E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A222-A9F4-B190-D8DB-7510B4DC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B7647-4F43-F97F-52C7-43B21344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3139" y="836846"/>
            <a:ext cx="9365722" cy="5418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/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ko-KR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−20</m:t>
                          </m:r>
                          <m:r>
                            <m:rPr>
                              <m:lit/>
                            </m:rP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blipFill>
                <a:blip r:embed="rId4"/>
                <a:stretch>
                  <a:fillRect l="-1657" b="-454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876EEB4-A455-2996-5724-D250634F5DFA}"/>
              </a:ext>
            </a:extLst>
          </p:cNvPr>
          <p:cNvSpPr/>
          <p:nvPr/>
        </p:nvSpPr>
        <p:spPr>
          <a:xfrm rot="21120000">
            <a:off x="5322218" y="3687523"/>
            <a:ext cx="7270340" cy="947438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>
                  <a:alpha val="30000"/>
                </a:srgbClr>
              </a:gs>
              <a:gs pos="49000">
                <a:srgbClr val="C93B25">
                  <a:alpha val="40000"/>
                </a:srgbClr>
              </a:gs>
              <a:gs pos="80000">
                <a:srgbClr val="C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BD3D38-890B-A557-D5A0-3ACB14C899E3}"/>
              </a:ext>
            </a:extLst>
          </p:cNvPr>
          <p:cNvSpPr/>
          <p:nvPr/>
        </p:nvSpPr>
        <p:spPr>
          <a:xfrm>
            <a:off x="8077201" y="4647004"/>
            <a:ext cx="411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Dine 2017,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Borsanyi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2016,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Wantz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2010,</a:t>
            </a:r>
            <a:endParaRPr lang="en-US" sz="1400" dirty="0">
              <a:solidFill>
                <a:srgbClr val="C93B25"/>
              </a:solidFill>
            </a:endParaRPr>
          </a:p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Kawasaki 2015,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Buschmann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2022,</a:t>
            </a:r>
          </a:p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Ballesteros 2017,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Klaer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2017, …</a:t>
            </a:r>
          </a:p>
        </p:txBody>
      </p:sp>
    </p:spTree>
    <p:extLst>
      <p:ext uri="{BB962C8B-B14F-4D97-AF65-F5344CB8AC3E}">
        <p14:creationId xmlns:p14="http://schemas.microsoft.com/office/powerpoint/2010/main" val="420645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99D5-9165-5C8B-C908-4E758A3B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High-Mass Axion 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F04F9-57AF-4DC5-3FEE-028C3DC6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F2CA9-9EF8-D2A4-A7CC-DDA9B50E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A222-A9F4-B190-D8DB-7510B4DC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B7647-4F43-F97F-52C7-43B21344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13139" y="836846"/>
            <a:ext cx="9365722" cy="5418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/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ko-K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−20</m:t>
                          </m:r>
                          <m:r>
                            <m:rPr>
                              <m:lit/>
                            </m:rPr>
                            <a:rPr lang="en-US" altLang="ko-KR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EB8C5E-D7CD-5377-B06C-838E366E0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490" y="50291"/>
                <a:ext cx="4582510" cy="1098891"/>
              </a:xfrm>
              <a:prstGeom prst="rect">
                <a:avLst/>
              </a:prstGeom>
              <a:blipFill>
                <a:blip r:embed="rId4"/>
                <a:stretch>
                  <a:fillRect l="-1657" b="-454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A20DF59-8A66-A593-308D-9EB16C1D452A}"/>
              </a:ext>
            </a:extLst>
          </p:cNvPr>
          <p:cNvSpPr/>
          <p:nvPr/>
        </p:nvSpPr>
        <p:spPr>
          <a:xfrm rot="21120000">
            <a:off x="5322218" y="3687523"/>
            <a:ext cx="7270340" cy="947438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>
                  <a:alpha val="30000"/>
                </a:srgbClr>
              </a:gs>
              <a:gs pos="49000">
                <a:srgbClr val="C93B25">
                  <a:alpha val="40000"/>
                </a:srgbClr>
              </a:gs>
              <a:gs pos="80000">
                <a:srgbClr val="C00000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87CB04-A35C-AA70-BADA-52D817DFDF04}"/>
              </a:ext>
            </a:extLst>
          </p:cNvPr>
          <p:cNvSpPr/>
          <p:nvPr/>
        </p:nvSpPr>
        <p:spPr>
          <a:xfrm>
            <a:off x="8077201" y="4647004"/>
            <a:ext cx="411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Dine 2017,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Borsanyi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2016,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Wantz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2010,</a:t>
            </a:r>
            <a:endParaRPr lang="en-US" sz="1400" dirty="0">
              <a:solidFill>
                <a:srgbClr val="C93B25"/>
              </a:solidFill>
            </a:endParaRPr>
          </a:p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Kawasaki 2015,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Buschmann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2022,</a:t>
            </a:r>
          </a:p>
          <a:p>
            <a:pPr algn="r"/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Ballesteros 2017, </a:t>
            </a:r>
            <a:r>
              <a:rPr lang="en-US" sz="1400" i="1" dirty="0" err="1">
                <a:solidFill>
                  <a:srgbClr val="C93B25"/>
                </a:solidFill>
                <a:latin typeface="Arial" panose="020B0604020202020204" pitchFamily="34" charset="0"/>
              </a:rPr>
              <a:t>Klaer</a:t>
            </a:r>
            <a:r>
              <a:rPr lang="en-US" sz="1400" i="1" dirty="0">
                <a:solidFill>
                  <a:srgbClr val="C93B25"/>
                </a:solidFill>
                <a:latin typeface="Arial" panose="020B0604020202020204" pitchFamily="34" charset="0"/>
              </a:rPr>
              <a:t> 2017, …</a:t>
            </a: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D1F90084-331B-D67C-E768-8BC6401ABC92}"/>
              </a:ext>
            </a:extLst>
          </p:cNvPr>
          <p:cNvSpPr/>
          <p:nvPr/>
        </p:nvSpPr>
        <p:spPr>
          <a:xfrm>
            <a:off x="2468635" y="2294206"/>
            <a:ext cx="1981200" cy="2858124"/>
          </a:xfrm>
          <a:prstGeom prst="can">
            <a:avLst>
              <a:gd name="adj" fmla="val 45219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KR" sz="2800" b="1" dirty="0">
                <a:solidFill>
                  <a:sysClr val="windowText" lastClr="000000"/>
                </a:solidFill>
              </a:rPr>
              <a:t>Cavity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4E0863A3-ABE7-9A76-1926-E660D6E8E572}"/>
              </a:ext>
            </a:extLst>
          </p:cNvPr>
          <p:cNvSpPr/>
          <p:nvPr/>
        </p:nvSpPr>
        <p:spPr>
          <a:xfrm>
            <a:off x="9723365" y="3033491"/>
            <a:ext cx="956282" cy="1379554"/>
          </a:xfrm>
          <a:prstGeom prst="can">
            <a:avLst>
              <a:gd name="adj" fmla="val 45219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KR" sz="2000" b="1" dirty="0">
                <a:solidFill>
                  <a:sysClr val="windowText" lastClr="000000"/>
                </a:solidFill>
              </a:rPr>
              <a:t>Cavity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3B128F4-6F76-127A-46E7-646EC4168842}"/>
              </a:ext>
            </a:extLst>
          </p:cNvPr>
          <p:cNvSpPr/>
          <p:nvPr/>
        </p:nvSpPr>
        <p:spPr>
          <a:xfrm>
            <a:off x="4899991" y="3524485"/>
            <a:ext cx="4373217" cy="397566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72537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6BD7-2CCD-2980-0794-47C978B9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Plasma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AB91-28A1-9CC3-B956-2EEB4C21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6587-776C-F16F-6A37-4431440D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3EA90-6AAF-8DD6-B448-472A50C3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6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76C4E52-3B35-2DB0-BF78-433757DE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97" y="783771"/>
            <a:ext cx="7784803" cy="33717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127F9B8-2BB1-63CC-B462-2AC89E529121}"/>
              </a:ext>
            </a:extLst>
          </p:cNvPr>
          <p:cNvSpPr txBox="1"/>
          <p:nvPr/>
        </p:nvSpPr>
        <p:spPr>
          <a:xfrm>
            <a:off x="7989705" y="1699330"/>
            <a:ext cx="420139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Resonance occurs at the plasma frequency</a:t>
            </a:r>
            <a:endParaRPr lang="en-KR" sz="2400" b="1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4FBA5CD-29E4-6F59-17C1-1C337CC4477A}"/>
                  </a:ext>
                </a:extLst>
              </p:cNvPr>
              <p:cNvSpPr txBox="1"/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4FBA5CD-29E4-6F59-17C1-1C337CC44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blipFill>
                <a:blip r:embed="rId4"/>
                <a:stretch>
                  <a:fillRect l="-578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37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6BD7-2CCD-2980-0794-47C978B9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Plasma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AB91-28A1-9CC3-B956-2EEB4C21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6587-776C-F16F-6A37-4431440D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3EA90-6AAF-8DD6-B448-472A50C3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6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76C4E52-3B35-2DB0-BF78-433757DE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97" y="783771"/>
            <a:ext cx="7784803" cy="33717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6B385E4-5DDB-F207-4396-CCEF9190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3" y="4280425"/>
            <a:ext cx="2743200" cy="15917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1DE6DE-E718-EA58-25F8-3F47E216A3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81600" y="4276599"/>
            <a:ext cx="2743200" cy="1599368"/>
          </a:xfrm>
          <a:prstGeom prst="rect">
            <a:avLst/>
          </a:prstGeom>
        </p:spPr>
      </p:pic>
      <p:sp>
        <p:nvSpPr>
          <p:cNvPr id="50" name="Shape 49">
            <a:extLst>
              <a:ext uri="{FF2B5EF4-FFF2-40B4-BE49-F238E27FC236}">
                <a16:creationId xmlns:a16="http://schemas.microsoft.com/office/drawing/2014/main" id="{E5918AC1-3DDD-92B6-3637-9B95E20AD05C}"/>
              </a:ext>
            </a:extLst>
          </p:cNvPr>
          <p:cNvSpPr/>
          <p:nvPr/>
        </p:nvSpPr>
        <p:spPr>
          <a:xfrm rot="1800000">
            <a:off x="3527302" y="4339615"/>
            <a:ext cx="1392534" cy="104911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4E747-271D-31A4-AC45-8D3F80FF6DA1}"/>
              </a:ext>
            </a:extLst>
          </p:cNvPr>
          <p:cNvSpPr txBox="1"/>
          <p:nvPr/>
        </p:nvSpPr>
        <p:spPr>
          <a:xfrm>
            <a:off x="4880310" y="5894160"/>
            <a:ext cx="334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Array of conducting wires</a:t>
            </a:r>
            <a:endParaRPr lang="en-KR" sz="2400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538431-AEA9-3E40-3FE0-A57997477071}"/>
              </a:ext>
            </a:extLst>
          </p:cNvPr>
          <p:cNvSpPr txBox="1"/>
          <p:nvPr/>
        </p:nvSpPr>
        <p:spPr>
          <a:xfrm>
            <a:off x="685369" y="5872141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Cylindrical cavity</a:t>
            </a:r>
            <a:endParaRPr lang="en-KR" sz="24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D04D6-A1B7-DA76-56BC-0948107B45BB}"/>
              </a:ext>
            </a:extLst>
          </p:cNvPr>
          <p:cNvSpPr txBox="1"/>
          <p:nvPr/>
        </p:nvSpPr>
        <p:spPr>
          <a:xfrm>
            <a:off x="7989705" y="1699330"/>
            <a:ext cx="420139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Resonance occurs at the plasma frequency</a:t>
            </a:r>
            <a:endParaRPr lang="en-KR" sz="2400" b="1" i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The wire array mimics a medium with a reduced plasma frequency</a:t>
            </a:r>
            <a:endParaRPr lang="en-KR" sz="2400" b="1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A9DFF3-EBA2-7642-6E8D-3E256B964D27}"/>
                  </a:ext>
                </a:extLst>
              </p:cNvPr>
              <p:cNvSpPr txBox="1"/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A9DFF3-EBA2-7642-6E8D-3E256B964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blipFill>
                <a:blip r:embed="rId6"/>
                <a:stretch>
                  <a:fillRect l="-578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024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6BD7-2CCD-2980-0794-47C978B9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Plasma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1AB91-28A1-9CC3-B956-2EEB4C21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6587-776C-F16F-6A37-4431440D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3EA90-6AAF-8DD6-B448-472A50C3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6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76C4E52-3B35-2DB0-BF78-433757DE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97" y="783771"/>
            <a:ext cx="7784803" cy="33717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6B385E4-5DDB-F207-4396-CCEF9190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3" y="4280425"/>
            <a:ext cx="2743200" cy="15917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1DE6DE-E718-EA58-25F8-3F47E216A3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81600" y="4276599"/>
            <a:ext cx="2743200" cy="159936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B24E747-271D-31A4-AC45-8D3F80FF6DA1}"/>
              </a:ext>
            </a:extLst>
          </p:cNvPr>
          <p:cNvSpPr txBox="1"/>
          <p:nvPr/>
        </p:nvSpPr>
        <p:spPr>
          <a:xfrm>
            <a:off x="4880310" y="5894160"/>
            <a:ext cx="334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Array of conducting wires</a:t>
            </a:r>
            <a:endParaRPr lang="en-KR" sz="2400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538431-AEA9-3E40-3FE0-A57997477071}"/>
              </a:ext>
            </a:extLst>
          </p:cNvPr>
          <p:cNvSpPr txBox="1"/>
          <p:nvPr/>
        </p:nvSpPr>
        <p:spPr>
          <a:xfrm>
            <a:off x="685369" y="5872141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Cylindrical cavity</a:t>
            </a:r>
            <a:endParaRPr lang="en-KR" sz="2400" dirty="0">
              <a:solidFill>
                <a:schemeClr val="accent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CBD21C8-A8BD-F4CA-94D9-53D46611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031" y="1988447"/>
            <a:ext cx="4201392" cy="42013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8CCC75-E081-61F1-FDFA-36B0CDB1AD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70383" y="1988447"/>
            <a:ext cx="4201392" cy="420139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0E5CC63-DDAA-694A-E733-478E966D79A2}"/>
              </a:ext>
            </a:extLst>
          </p:cNvPr>
          <p:cNvSpPr txBox="1"/>
          <p:nvPr/>
        </p:nvSpPr>
        <p:spPr>
          <a:xfrm>
            <a:off x="7989705" y="3847738"/>
            <a:ext cx="4201392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5"/>
                </a:solidFill>
              </a:rPr>
              <a:t>The cavity frequency is independent of its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A wire spacing of 1 cm results in a frequency of approximately 10 GHz</a:t>
            </a:r>
            <a:endParaRPr lang="en-KR" sz="2400" b="1" i="1" dirty="0">
              <a:solidFill>
                <a:schemeClr val="accent1"/>
              </a:solidFill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FCBDE7E6-E1D3-1458-10BB-BF31ADF5DD2D}"/>
              </a:ext>
            </a:extLst>
          </p:cNvPr>
          <p:cNvSpPr/>
          <p:nvPr/>
        </p:nvSpPr>
        <p:spPr>
          <a:xfrm rot="1800000">
            <a:off x="3527302" y="4339615"/>
            <a:ext cx="1392534" cy="104911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208C3-F24C-3723-A2CA-C0DF4AB56E1E}"/>
              </a:ext>
            </a:extLst>
          </p:cNvPr>
          <p:cNvSpPr txBox="1"/>
          <p:nvPr/>
        </p:nvSpPr>
        <p:spPr>
          <a:xfrm>
            <a:off x="1386229" y="5369203"/>
            <a:ext cx="93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b="1" dirty="0">
                <a:solidFill>
                  <a:schemeClr val="bg1"/>
                </a:solidFill>
              </a:rPr>
              <a:t>C ~ 0.7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307C-2C6E-42D3-6CDF-7FB0F263D8A3}"/>
              </a:ext>
            </a:extLst>
          </p:cNvPr>
          <p:cNvSpPr txBox="1"/>
          <p:nvPr/>
        </p:nvSpPr>
        <p:spPr>
          <a:xfrm>
            <a:off x="6103643" y="5369203"/>
            <a:ext cx="93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b="1" dirty="0">
                <a:solidFill>
                  <a:schemeClr val="bg1"/>
                </a:solidFill>
              </a:rPr>
              <a:t>C ~ 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E915D3-6178-6144-F13E-BAF4DBB61CA3}"/>
                  </a:ext>
                </a:extLst>
              </p:cNvPr>
              <p:cNvSpPr txBox="1"/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E915D3-6178-6144-F13E-BAF4DBB6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705" y="924902"/>
                <a:ext cx="2187265" cy="557589"/>
              </a:xfrm>
              <a:prstGeom prst="rect">
                <a:avLst/>
              </a:prstGeom>
              <a:blipFill>
                <a:blip r:embed="rId8"/>
                <a:stretch>
                  <a:fillRect l="-578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C9EDC62-FB74-C75D-EFCD-9AAA35783F8E}"/>
              </a:ext>
            </a:extLst>
          </p:cNvPr>
          <p:cNvSpPr txBox="1"/>
          <p:nvPr/>
        </p:nvSpPr>
        <p:spPr>
          <a:xfrm>
            <a:off x="7989705" y="1699330"/>
            <a:ext cx="420139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Resonance occurs at the plasma frequency</a:t>
            </a:r>
            <a:endParaRPr lang="en-KR" sz="2400" b="1" i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/>
                </a:solidFill>
              </a:rPr>
              <a:t>The wire array mimics a medium with a reduced plasma frequency</a:t>
            </a:r>
            <a:endParaRPr lang="en-KR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43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AED2-C097-566B-B1DD-DBF22987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r>
              <a:rPr lang="en-US" dirty="0"/>
              <a:t>xion </a:t>
            </a:r>
            <a:r>
              <a:rPr lang="en-US" dirty="0">
                <a:solidFill>
                  <a:schemeClr val="accent5"/>
                </a:solidFill>
              </a:rPr>
              <a:t>L</a:t>
            </a:r>
            <a:r>
              <a:rPr lang="en-US" dirty="0"/>
              <a:t>ongitudinal </a:t>
            </a:r>
            <a:r>
              <a:rPr lang="en-US" dirty="0">
                <a:solidFill>
                  <a:schemeClr val="accent5"/>
                </a:solidFill>
              </a:rPr>
              <a:t>P</a:t>
            </a:r>
            <a:r>
              <a:rPr lang="en-US" dirty="0"/>
              <a:t>lasma </a:t>
            </a:r>
            <a:r>
              <a:rPr lang="en-US" dirty="0" err="1">
                <a:solidFill>
                  <a:schemeClr val="accent5"/>
                </a:solidFill>
              </a:rPr>
              <a:t>HA</a:t>
            </a:r>
            <a:r>
              <a:rPr lang="en-US" dirty="0" err="1"/>
              <a:t>loscope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A0024-908D-A99B-10D7-D9F5B4A5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3013-6519-4635-936E-E7E883FA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FA9FC-4CEA-2B49-6A5A-5DFF7C2F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7</a:t>
            </a:r>
          </a:p>
        </p:txBody>
      </p:sp>
      <p:pic>
        <p:nvPicPr>
          <p:cNvPr id="7" name="Google Shape;465;p41">
            <a:extLst>
              <a:ext uri="{FF2B5EF4-FFF2-40B4-BE49-F238E27FC236}">
                <a16:creationId xmlns:a16="http://schemas.microsoft.com/office/drawing/2014/main" id="{78CB6758-4724-3FB5-0F1B-8CB875C25F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255" y="1080000"/>
            <a:ext cx="3158296" cy="484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2;p41">
            <a:extLst>
              <a:ext uri="{FF2B5EF4-FFF2-40B4-BE49-F238E27FC236}">
                <a16:creationId xmlns:a16="http://schemas.microsoft.com/office/drawing/2014/main" id="{C9232C3E-9E2D-2963-08AC-3422F46998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017" y="4476060"/>
            <a:ext cx="1397950" cy="6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73;p41">
            <a:extLst>
              <a:ext uri="{FF2B5EF4-FFF2-40B4-BE49-F238E27FC236}">
                <a16:creationId xmlns:a16="http://schemas.microsoft.com/office/drawing/2014/main" id="{0EF4F908-9995-7677-D2E5-B322560238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017" y="2942458"/>
            <a:ext cx="1524198" cy="51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4;p41">
            <a:extLst>
              <a:ext uri="{FF2B5EF4-FFF2-40B4-BE49-F238E27FC236}">
                <a16:creationId xmlns:a16="http://schemas.microsoft.com/office/drawing/2014/main" id="{644C702F-FC5C-9E9F-2673-721BD7DD590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9017" y="2087548"/>
            <a:ext cx="1451400" cy="65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75;p41">
            <a:extLst>
              <a:ext uri="{FF2B5EF4-FFF2-40B4-BE49-F238E27FC236}">
                <a16:creationId xmlns:a16="http://schemas.microsoft.com/office/drawing/2014/main" id="{C3B39128-45BF-38FB-053D-86B4BF635B65}"/>
              </a:ext>
            </a:extLst>
          </p:cNvPr>
          <p:cNvSpPr txBox="1"/>
          <p:nvPr/>
        </p:nvSpPr>
        <p:spPr>
          <a:xfrm>
            <a:off x="4940175" y="1382331"/>
            <a:ext cx="25044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Support is gratefully acknowledged from:</a:t>
            </a:r>
            <a:endParaRPr sz="1400"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Google Shape;476;p41">
            <a:extLst>
              <a:ext uri="{FF2B5EF4-FFF2-40B4-BE49-F238E27FC236}">
                <a16:creationId xmlns:a16="http://schemas.microsoft.com/office/drawing/2014/main" id="{EFFF39E5-B66E-6634-642C-0098E3FFC45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9020" y="3600287"/>
            <a:ext cx="1234021" cy="7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95533C2-5300-2298-22DF-2FC927645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692" y="5323775"/>
            <a:ext cx="1684848" cy="478049"/>
          </a:xfrm>
          <a:prstGeom prst="rect">
            <a:avLst/>
          </a:prstGeom>
        </p:spPr>
      </p:pic>
      <p:sp>
        <p:nvSpPr>
          <p:cNvPr id="14" name="Google Shape;471;p41">
            <a:extLst>
              <a:ext uri="{FF2B5EF4-FFF2-40B4-BE49-F238E27FC236}">
                <a16:creationId xmlns:a16="http://schemas.microsoft.com/office/drawing/2014/main" id="{D9F9D917-F81D-806C-340B-E3DF1F70F00A}"/>
              </a:ext>
            </a:extLst>
          </p:cNvPr>
          <p:cNvSpPr txBox="1"/>
          <p:nvPr/>
        </p:nvSpPr>
        <p:spPr>
          <a:xfrm>
            <a:off x="7251826" y="1064435"/>
            <a:ext cx="4114799" cy="511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Collaboration Institutions:</a:t>
            </a:r>
            <a:endParaRPr sz="1600"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Yale University (Host)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Arizona State University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University of California Berkeley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University of Cambridge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Colorado University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Iceland University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ITMO University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Johns Hopkins University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Massachusetts Institute of Technology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Oak Ridge National Laboratory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Stockholm University</a:t>
            </a:r>
            <a:endParaRPr sz="1400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Wellesley College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Project Scientist:</a:t>
            </a:r>
            <a:endParaRPr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F. </a:t>
            </a:r>
            <a:r>
              <a:rPr lang="en" sz="1400" dirty="0" err="1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Wilczek</a:t>
            </a: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 (MIT/Stockholm University)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Project PI:</a:t>
            </a:r>
            <a:endParaRPr sz="1400"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K. van Bibber (Berkeley)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Project Technical Director:</a:t>
            </a:r>
            <a:endParaRPr sz="1400"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M. Jewell (Yale)</a:t>
            </a:r>
            <a:b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 b="1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Spokes / deputy persons: </a:t>
            </a:r>
            <a:endParaRPr sz="1400" b="1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J. Gudmundsson (Stockholm University)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366B"/>
                </a:solidFill>
                <a:latin typeface="Roboto"/>
                <a:ea typeface="Roboto"/>
                <a:cs typeface="Roboto"/>
                <a:sym typeface="Roboto"/>
              </a:rPr>
              <a:t>R. Maruyama (Yale)</a:t>
            </a:r>
            <a:endParaRPr sz="1400" dirty="0">
              <a:solidFill>
                <a:srgbClr val="0036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" name="Google Shape;468;p41">
            <a:extLst>
              <a:ext uri="{FF2B5EF4-FFF2-40B4-BE49-F238E27FC236}">
                <a16:creationId xmlns:a16="http://schemas.microsoft.com/office/drawing/2014/main" id="{37633884-0026-DEDF-B4C9-7EFC2D35374E}"/>
              </a:ext>
            </a:extLst>
          </p:cNvPr>
          <p:cNvGrpSpPr/>
          <p:nvPr/>
        </p:nvGrpSpPr>
        <p:grpSpPr>
          <a:xfrm>
            <a:off x="178223" y="783771"/>
            <a:ext cx="1519891" cy="1354434"/>
            <a:chOff x="6733422" y="158325"/>
            <a:chExt cx="1867051" cy="1663800"/>
          </a:xfrm>
        </p:grpSpPr>
        <p:sp>
          <p:nvSpPr>
            <p:cNvPr id="16" name="Google Shape;469;p41">
              <a:extLst>
                <a:ext uri="{FF2B5EF4-FFF2-40B4-BE49-F238E27FC236}">
                  <a16:creationId xmlns:a16="http://schemas.microsoft.com/office/drawing/2014/main" id="{1D53D66F-D197-DF95-8558-CD4B3B56184B}"/>
                </a:ext>
              </a:extLst>
            </p:cNvPr>
            <p:cNvSpPr/>
            <p:nvPr/>
          </p:nvSpPr>
          <p:spPr>
            <a:xfrm>
              <a:off x="6854625" y="158325"/>
              <a:ext cx="1663800" cy="166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470;p41">
              <a:extLst>
                <a:ext uri="{FF2B5EF4-FFF2-40B4-BE49-F238E27FC236}">
                  <a16:creationId xmlns:a16="http://schemas.microsoft.com/office/drawing/2014/main" id="{19EED75A-8718-7364-41BF-41362312684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733422" y="174425"/>
              <a:ext cx="1867051" cy="15840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338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AED2-C097-566B-B1DD-DBF22987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r>
              <a:rPr lang="en-US" dirty="0"/>
              <a:t>xion </a:t>
            </a:r>
            <a:r>
              <a:rPr lang="en-US" dirty="0">
                <a:solidFill>
                  <a:schemeClr val="accent5"/>
                </a:solidFill>
              </a:rPr>
              <a:t>L</a:t>
            </a:r>
            <a:r>
              <a:rPr lang="en-US" dirty="0"/>
              <a:t>ongitudinal </a:t>
            </a:r>
            <a:r>
              <a:rPr lang="en-US" dirty="0">
                <a:solidFill>
                  <a:schemeClr val="accent5"/>
                </a:solidFill>
              </a:rPr>
              <a:t>P</a:t>
            </a:r>
            <a:r>
              <a:rPr lang="en-US" dirty="0"/>
              <a:t>lasma </a:t>
            </a:r>
            <a:r>
              <a:rPr lang="en-US" dirty="0" err="1">
                <a:solidFill>
                  <a:schemeClr val="accent5"/>
                </a:solidFill>
              </a:rPr>
              <a:t>HA</a:t>
            </a:r>
            <a:r>
              <a:rPr lang="en-US" dirty="0" err="1"/>
              <a:t>loscope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A0024-908D-A99B-10D7-D9F5B4A5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D3013-6519-4635-936E-E7E883FA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FA9FC-4CEA-2B49-6A5A-5DFF7C2F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7</a:t>
            </a:r>
          </a:p>
        </p:txBody>
      </p:sp>
      <p:pic>
        <p:nvPicPr>
          <p:cNvPr id="3" name="Google Shape;492;p43">
            <a:extLst>
              <a:ext uri="{FF2B5EF4-FFF2-40B4-BE49-F238E27FC236}">
                <a16:creationId xmlns:a16="http://schemas.microsoft.com/office/drawing/2014/main" id="{D88213E3-8A28-394B-61C2-E63E8A933C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76" t="27335" r="4065" b="14316"/>
          <a:stretch/>
        </p:blipFill>
        <p:spPr>
          <a:xfrm>
            <a:off x="1" y="783772"/>
            <a:ext cx="12192004" cy="57091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C7A645-AD89-DA57-AD79-B7B58CA464A2}"/>
              </a:ext>
            </a:extLst>
          </p:cNvPr>
          <p:cNvSpPr txBox="1"/>
          <p:nvPr/>
        </p:nvSpPr>
        <p:spPr>
          <a:xfrm>
            <a:off x="0" y="781667"/>
            <a:ext cx="4322465" cy="36933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KR" b="1" dirty="0">
                <a:solidFill>
                  <a:schemeClr val="accent1">
                    <a:lumMod val="10000"/>
                    <a:lumOff val="90000"/>
                  </a:schemeClr>
                </a:solidFill>
              </a:rPr>
              <a:t>The 1st ALPHA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4400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8994-63D0-64D9-22EF-2B22ED0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 Group’s Objective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B8E4-17F5-EB20-9806-1E376BF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4E868-F967-C894-C6D3-9D01E4E2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D553-ED6D-BCF1-EE43-DF63D5A3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/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3BB7F3B-C350-02B0-69BF-11FCFC4241C0}"/>
              </a:ext>
            </a:extLst>
          </p:cNvPr>
          <p:cNvSpPr txBox="1"/>
          <p:nvPr/>
        </p:nvSpPr>
        <p:spPr>
          <a:xfrm>
            <a:off x="3683238" y="4629121"/>
            <a:ext cx="537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Strong and large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High quality factor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Clever design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Low system noise temperature</a:t>
            </a:r>
          </a:p>
        </p:txBody>
      </p:sp>
      <p:pic>
        <p:nvPicPr>
          <p:cNvPr id="26" name="Google Shape;465;p41">
            <a:extLst>
              <a:ext uri="{FF2B5EF4-FFF2-40B4-BE49-F238E27FC236}">
                <a16:creationId xmlns:a16="http://schemas.microsoft.com/office/drawing/2014/main" id="{473C8E8E-3A9A-B78D-2BAE-79543E657A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664" y="767907"/>
            <a:ext cx="2514482" cy="385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216646-466D-47F0-14C8-01DDCF002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429" y="1248877"/>
            <a:ext cx="8668288" cy="30861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0E705A1-11D7-DB43-3B29-FD035CFDFA21}"/>
              </a:ext>
            </a:extLst>
          </p:cNvPr>
          <p:cNvSpPr txBox="1"/>
          <p:nvPr/>
        </p:nvSpPr>
        <p:spPr>
          <a:xfrm>
            <a:off x="3435431" y="3854729"/>
            <a:ext cx="6479915" cy="40011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none" rtlCol="0" anchor="b">
            <a:spAutoFit/>
          </a:bodyPr>
          <a:lstStyle/>
          <a:p>
            <a:r>
              <a:rPr lang="en-US" sz="2000" b="1" dirty="0" err="1"/>
              <a:t>Albanova</a:t>
            </a:r>
            <a:r>
              <a:rPr lang="en-US" sz="2000" b="1" dirty="0"/>
              <a:t> University Center, Stockholm </a:t>
            </a:r>
            <a:r>
              <a:rPr lang="en-US" sz="1600" b="1" dirty="0"/>
              <a:t>(Google Maps)</a:t>
            </a:r>
            <a:endParaRPr lang="en-KR" sz="2000" b="1" dirty="0"/>
          </a:p>
        </p:txBody>
      </p:sp>
    </p:spTree>
    <p:extLst>
      <p:ext uri="{BB962C8B-B14F-4D97-AF65-F5344CB8AC3E}">
        <p14:creationId xmlns:p14="http://schemas.microsoft.com/office/powerpoint/2010/main" val="220313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2DB4-43E4-E500-84AF-2987169E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3A0CD-5938-6914-D7F8-6B14E0BD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" y="783771"/>
            <a:ext cx="11330152" cy="5709102"/>
          </a:xfrm>
        </p:spPr>
        <p:txBody>
          <a:bodyPr anchor="ctr">
            <a:normAutofit/>
          </a:bodyPr>
          <a:lstStyle/>
          <a:p>
            <a:r>
              <a:rPr lang="en-KR" sz="4000" b="1" dirty="0">
                <a:solidFill>
                  <a:schemeClr val="accent1"/>
                </a:solidFill>
              </a:rPr>
              <a:t>Axion Overview</a:t>
            </a:r>
          </a:p>
          <a:p>
            <a:r>
              <a:rPr lang="en-KR" sz="4000" b="1" dirty="0">
                <a:solidFill>
                  <a:schemeClr val="accent1"/>
                </a:solidFill>
              </a:rPr>
              <a:t>Cavity Haloscope</a:t>
            </a:r>
          </a:p>
          <a:p>
            <a:r>
              <a:rPr lang="en-KR" sz="4000" b="1" dirty="0">
                <a:solidFill>
                  <a:schemeClr val="accent1"/>
                </a:solidFill>
              </a:rPr>
              <a:t>ALPHA Collaboration</a:t>
            </a:r>
          </a:p>
          <a:p>
            <a:r>
              <a:rPr lang="en-US" sz="4000" b="1" dirty="0">
                <a:solidFill>
                  <a:schemeClr val="accent1"/>
                </a:solidFill>
              </a:rPr>
              <a:t>SU Group’s Objective</a:t>
            </a:r>
            <a:endParaRPr lang="en-KR" sz="4000" b="1" dirty="0">
              <a:solidFill>
                <a:schemeClr val="accent1"/>
              </a:solidFill>
            </a:endParaRPr>
          </a:p>
          <a:p>
            <a:r>
              <a:rPr lang="en-KR" sz="4000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F9CE-9281-468F-BC57-CB4769C5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B8F29-61B1-261D-E0E6-547BEC80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76ACF-18C0-3093-712A-60D4B9C6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4034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8994-63D0-64D9-22EF-2B22ED0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 Group’s Ongoing Contribution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B8E4-17F5-EB20-9806-1E376BF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4E868-F967-C894-C6D3-9D01E4E2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D553-ED6D-BCF1-EE43-DF63D5A3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/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3BB7F3B-C350-02B0-69BF-11FCFC4241C0}"/>
              </a:ext>
            </a:extLst>
          </p:cNvPr>
          <p:cNvSpPr txBox="1"/>
          <p:nvPr/>
        </p:nvSpPr>
        <p:spPr>
          <a:xfrm>
            <a:off x="3683238" y="4629121"/>
            <a:ext cx="537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Strong and large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High quality factor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Clever design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Low system noise temperature</a:t>
            </a:r>
          </a:p>
        </p:txBody>
      </p:sp>
      <p:pic>
        <p:nvPicPr>
          <p:cNvPr id="22" name="Google Shape;403;p37">
            <a:extLst>
              <a:ext uri="{FF2B5EF4-FFF2-40B4-BE49-F238E27FC236}">
                <a16:creationId xmlns:a16="http://schemas.microsoft.com/office/drawing/2014/main" id="{178A1281-5075-F715-58AC-D7A128566DB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9014" y="1420296"/>
            <a:ext cx="2299786" cy="309461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380A87-463E-5B9E-0BE9-827BD07FF274}"/>
              </a:ext>
            </a:extLst>
          </p:cNvPr>
          <p:cNvSpPr txBox="1"/>
          <p:nvPr/>
        </p:nvSpPr>
        <p:spPr>
          <a:xfrm>
            <a:off x="3683238" y="778998"/>
            <a:ext cx="549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Development of Tuning system</a:t>
            </a:r>
          </a:p>
        </p:txBody>
      </p:sp>
      <p:pic>
        <p:nvPicPr>
          <p:cNvPr id="24" name="Google Shape;390;p36">
            <a:extLst>
              <a:ext uri="{FF2B5EF4-FFF2-40B4-BE49-F238E27FC236}">
                <a16:creationId xmlns:a16="http://schemas.microsoft.com/office/drawing/2014/main" id="{8A973825-F60D-CAB4-3631-6F6B7CDD93E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8574" y="1428026"/>
            <a:ext cx="2907002" cy="290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Rustam의 프로필 사진">
            <a:extLst>
              <a:ext uri="{FF2B5EF4-FFF2-40B4-BE49-F238E27FC236}">
                <a16:creationId xmlns:a16="http://schemas.microsoft.com/office/drawing/2014/main" id="{8CAE57F3-5DE7-3FFE-BC56-F0A5C26C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80" y="3057124"/>
            <a:ext cx="1532639" cy="15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agandeep Kaur의 프로필 사진">
            <a:extLst>
              <a:ext uri="{FF2B5EF4-FFF2-40B4-BE49-F238E27FC236}">
                <a16:creationId xmlns:a16="http://schemas.microsoft.com/office/drawing/2014/main" id="{ED80B2D5-1D00-3828-D610-D747C669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80" y="1192642"/>
            <a:ext cx="1532639" cy="15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55C034-34C3-3326-829B-199D7156D000}"/>
              </a:ext>
            </a:extLst>
          </p:cNvPr>
          <p:cNvSpPr txBox="1"/>
          <p:nvPr/>
        </p:nvSpPr>
        <p:spPr>
          <a:xfrm>
            <a:off x="10054080" y="4592762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/>
              <a:t>Rustam Balafendiev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36912-13DD-F896-5DA1-D36A040CAB01}"/>
              </a:ext>
            </a:extLst>
          </p:cNvPr>
          <p:cNvSpPr txBox="1"/>
          <p:nvPr/>
        </p:nvSpPr>
        <p:spPr>
          <a:xfrm>
            <a:off x="10054079" y="2725281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/>
              <a:t>Gagandeep Kaur</a:t>
            </a:r>
          </a:p>
        </p:txBody>
      </p:sp>
      <p:pic>
        <p:nvPicPr>
          <p:cNvPr id="9" name="Google Shape;465;p41">
            <a:extLst>
              <a:ext uri="{FF2B5EF4-FFF2-40B4-BE49-F238E27FC236}">
                <a16:creationId xmlns:a16="http://schemas.microsoft.com/office/drawing/2014/main" id="{D16EB304-2056-58F7-32D6-414AC16B20A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664" y="767907"/>
            <a:ext cx="2514482" cy="3854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28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8994-63D0-64D9-22EF-2B22ED0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 Group’s Future Plan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B8E4-17F5-EB20-9806-1E376BF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4E868-F967-C894-C6D3-9D01E4E2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D553-ED6D-BCF1-EE43-DF63D5A3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/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3BB7F3B-C350-02B0-69BF-11FCFC4241C0}"/>
              </a:ext>
            </a:extLst>
          </p:cNvPr>
          <p:cNvSpPr txBox="1"/>
          <p:nvPr/>
        </p:nvSpPr>
        <p:spPr>
          <a:xfrm>
            <a:off x="3683238" y="4629121"/>
            <a:ext cx="537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Strong and large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High quality factor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Clever design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Low system noise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DC361-CAE7-6B0C-95BF-089E63BE1F53}"/>
              </a:ext>
            </a:extLst>
          </p:cNvPr>
          <p:cNvSpPr txBox="1"/>
          <p:nvPr/>
        </p:nvSpPr>
        <p:spPr>
          <a:xfrm>
            <a:off x="3683238" y="778998"/>
            <a:ext cx="615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Weak RF Photon Detection System</a:t>
            </a:r>
          </a:p>
        </p:txBody>
      </p:sp>
      <p:pic>
        <p:nvPicPr>
          <p:cNvPr id="13" name="Google Shape;465;p41">
            <a:extLst>
              <a:ext uri="{FF2B5EF4-FFF2-40B4-BE49-F238E27FC236}">
                <a16:creationId xmlns:a16="http://schemas.microsoft.com/office/drawing/2014/main" id="{6A2748CB-E48F-7982-7719-1861FB444E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664" y="767907"/>
            <a:ext cx="2514482" cy="385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17D89EF-2DA7-C2A6-77A6-201843F9A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52" y="1340906"/>
            <a:ext cx="3493854" cy="349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2746214-0BDE-6081-EA8D-504A817F1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95" y="1339567"/>
            <a:ext cx="3917435" cy="17727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C4B64E-26C0-1694-574B-08243D078CEC}"/>
              </a:ext>
            </a:extLst>
          </p:cNvPr>
          <p:cNvSpPr txBox="1"/>
          <p:nvPr/>
        </p:nvSpPr>
        <p:spPr>
          <a:xfrm>
            <a:off x="7099195" y="3104688"/>
            <a:ext cx="4164923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 anchor="b">
            <a:spAutoFit/>
          </a:bodyPr>
          <a:lstStyle/>
          <a:p>
            <a:r>
              <a:rPr lang="en-KR" sz="1400" dirty="0"/>
              <a:t>[R. Kokkoniemi et al., </a:t>
            </a:r>
            <a:r>
              <a:rPr lang="it-IT" sz="1400" dirty="0"/>
              <a:t>Comm.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b="1" dirty="0"/>
              <a:t>2</a:t>
            </a:r>
            <a:r>
              <a:rPr lang="it-IT" sz="1400" dirty="0"/>
              <a:t>, 124 (2019)]</a:t>
            </a:r>
            <a:endParaRPr lang="en-KR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3A83D-5374-7C90-BBE5-5029C5631A16}"/>
              </a:ext>
            </a:extLst>
          </p:cNvPr>
          <p:cNvSpPr txBox="1"/>
          <p:nvPr/>
        </p:nvSpPr>
        <p:spPr>
          <a:xfrm>
            <a:off x="6370575" y="3429000"/>
            <a:ext cx="469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5"/>
                </a:solidFill>
              </a:rPr>
              <a:t>In the process of procuring DR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000" b="1" dirty="0">
                <a:solidFill>
                  <a:schemeClr val="accent1"/>
                </a:solidFill>
              </a:rPr>
              <a:t>Single photon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000" b="1" dirty="0">
                <a:solidFill>
                  <a:schemeClr val="accent1"/>
                </a:solidFill>
              </a:rPr>
              <a:t>Microwave Interferometer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C7BC34-A1DA-337D-F6B7-7179F464B139}"/>
              </a:ext>
            </a:extLst>
          </p:cNvPr>
          <p:cNvSpPr txBox="1"/>
          <p:nvPr/>
        </p:nvSpPr>
        <p:spPr>
          <a:xfrm>
            <a:off x="6560165" y="1274821"/>
            <a:ext cx="58221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 anchor="b">
            <a:spAutoFit/>
          </a:bodyPr>
          <a:lstStyle/>
          <a:p>
            <a:r>
              <a:rPr lang="en-US" b="1" dirty="0"/>
              <a:t>e.g.</a:t>
            </a:r>
            <a:endParaRPr lang="en-KR" b="1" dirty="0"/>
          </a:p>
        </p:txBody>
      </p:sp>
    </p:spTree>
    <p:extLst>
      <p:ext uri="{BB962C8B-B14F-4D97-AF65-F5344CB8AC3E}">
        <p14:creationId xmlns:p14="http://schemas.microsoft.com/office/powerpoint/2010/main" val="51435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8994-63D0-64D9-22EF-2B22ED0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 Group’s Future Plan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B8E4-17F5-EB20-9806-1E376BFB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4E868-F967-C894-C6D3-9D01E4E2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D553-ED6D-BCF1-EE43-DF63D5A3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/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sys</m:t>
                              </m:r>
                            </m:sub>
                            <m:sup>
                              <m:r>
                                <a:rPr lang="en-US" altLang="ko-KR" sz="2800" b="0" i="1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C6588F-7C59-CA87-303D-65804A57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0" y="4630181"/>
                <a:ext cx="3490668" cy="1098891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3BB7F3B-C350-02B0-69BF-11FCFC4241C0}"/>
              </a:ext>
            </a:extLst>
          </p:cNvPr>
          <p:cNvSpPr txBox="1"/>
          <p:nvPr/>
        </p:nvSpPr>
        <p:spPr>
          <a:xfrm>
            <a:off x="3683238" y="4629121"/>
            <a:ext cx="537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Strong and large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5"/>
                </a:solidFill>
              </a:rPr>
              <a:t>High quality factor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Clever design of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R" sz="2400" b="1" i="1" dirty="0">
                <a:solidFill>
                  <a:schemeClr val="accent1"/>
                </a:solidFill>
              </a:rPr>
              <a:t>Low system noise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A05A8-A309-7C44-647B-D2F1113A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82" y="1405429"/>
            <a:ext cx="5872655" cy="278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E5C2EB-07E8-7D5F-3191-CE58D787A51B}"/>
              </a:ext>
            </a:extLst>
          </p:cNvPr>
          <p:cNvSpPr txBox="1"/>
          <p:nvPr/>
        </p:nvSpPr>
        <p:spPr>
          <a:xfrm>
            <a:off x="4149156" y="4186013"/>
            <a:ext cx="201241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 anchor="b">
            <a:spAutoFit/>
          </a:bodyPr>
          <a:lstStyle/>
          <a:p>
            <a:r>
              <a:rPr lang="en-KR" sz="1400" dirty="0"/>
              <a:t>[D. Ahn, 18th PATRAS]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9B4C0-CF1B-08AE-857B-53D7860D05C9}"/>
              </a:ext>
            </a:extLst>
          </p:cNvPr>
          <p:cNvSpPr txBox="1"/>
          <p:nvPr/>
        </p:nvSpPr>
        <p:spPr>
          <a:xfrm>
            <a:off x="3683238" y="778998"/>
            <a:ext cx="432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Superconducting Cavity</a:t>
            </a:r>
          </a:p>
        </p:txBody>
      </p:sp>
      <p:pic>
        <p:nvPicPr>
          <p:cNvPr id="13" name="Google Shape;465;p41">
            <a:extLst>
              <a:ext uri="{FF2B5EF4-FFF2-40B4-BE49-F238E27FC236}">
                <a16:creationId xmlns:a16="http://schemas.microsoft.com/office/drawing/2014/main" id="{5B3FF074-DE49-50F2-868D-DBD7722AE7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664" y="767907"/>
            <a:ext cx="2514482" cy="3854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620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CC52-C83B-4BC2-C919-46B4C338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Advertisement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EB3BC-D028-05C5-8111-155FC2C9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B24AC-7AFD-C7CF-834A-923C8631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37C3F-602F-EAFC-80C3-E7BBEE68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CEEDE-837B-23B1-53B9-9E366D16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80" y="1638300"/>
            <a:ext cx="3581400" cy="358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3038A-FFF0-A53B-61A2-18A3B7AED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921" y="1622924"/>
            <a:ext cx="3606800" cy="361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DD022-10D9-D9D1-27BD-BEAACE38110C}"/>
              </a:ext>
            </a:extLst>
          </p:cNvPr>
          <p:cNvSpPr txBox="1"/>
          <p:nvPr/>
        </p:nvSpPr>
        <p:spPr>
          <a:xfrm>
            <a:off x="1" y="531365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400" b="1" dirty="0"/>
              <a:t>Two Postdoctoral Fellows</a:t>
            </a:r>
          </a:p>
          <a:p>
            <a:pPr algn="ctr"/>
            <a:r>
              <a:rPr lang="en-KR" sz="2400" b="1" dirty="0"/>
              <a:t>in Axion Searches with Metamaterials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15268-A36E-B1D1-AFE9-6B000B48652B}"/>
              </a:ext>
            </a:extLst>
          </p:cNvPr>
          <p:cNvSpPr txBox="1"/>
          <p:nvPr/>
        </p:nvSpPr>
        <p:spPr>
          <a:xfrm>
            <a:off x="6095999" y="5313649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400" b="1" dirty="0"/>
              <a:t>PhD Student in Physics</a:t>
            </a:r>
          </a:p>
          <a:p>
            <a:pPr algn="ctr"/>
            <a:r>
              <a:rPr lang="en-KR" sz="2400" b="1" dirty="0"/>
              <a:t>for Axion Searches with Metamaterials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71060-829F-3932-E07C-0F7FD1EC4355}"/>
              </a:ext>
            </a:extLst>
          </p:cNvPr>
          <p:cNvSpPr txBox="1"/>
          <p:nvPr/>
        </p:nvSpPr>
        <p:spPr>
          <a:xfrm>
            <a:off x="0" y="713353"/>
            <a:ext cx="10572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https://</a:t>
            </a:r>
            <a:r>
              <a:rPr lang="en-US" sz="2400" dirty="0" err="1">
                <a:solidFill>
                  <a:schemeClr val="accent1"/>
                </a:solidFill>
              </a:rPr>
              <a:t>www.su.se</a:t>
            </a:r>
            <a:r>
              <a:rPr lang="en-US" sz="2400" dirty="0">
                <a:solidFill>
                  <a:schemeClr val="accent1"/>
                </a:solidFill>
              </a:rPr>
              <a:t>/department-of-physics/about-the-department/work-with-us</a:t>
            </a:r>
            <a:endParaRPr lang="en-K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2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933C-3516-7B25-9EA0-E9351391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74184A-1A29-6BE8-ACC5-FA1C7D9D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axion</a:t>
            </a:r>
            <a:r>
              <a:rPr lang="en-US" sz="2400" dirty="0">
                <a:solidFill>
                  <a:schemeClr val="accent1"/>
                </a:solidFill>
              </a:rPr>
              <a:t> is a theoretically well-motivated particle that resolves the </a:t>
            </a:r>
            <a:r>
              <a:rPr lang="en-US" sz="2400" u="sng" dirty="0">
                <a:solidFill>
                  <a:schemeClr val="accent1"/>
                </a:solidFill>
              </a:rPr>
              <a:t>strong CP problem</a:t>
            </a:r>
            <a:r>
              <a:rPr lang="en-US" sz="2400" dirty="0">
                <a:solidFill>
                  <a:schemeClr val="accent1"/>
                </a:solidFill>
              </a:rPr>
              <a:t> and also provides a compelling solution to the </a:t>
            </a:r>
            <a:r>
              <a:rPr lang="en-US" sz="2400" u="sng" dirty="0">
                <a:solidFill>
                  <a:schemeClr val="accent1"/>
                </a:solidFill>
              </a:rPr>
              <a:t>dark matter</a:t>
            </a:r>
            <a:r>
              <a:rPr lang="en-US" sz="2400" dirty="0">
                <a:solidFill>
                  <a:schemeClr val="accent1"/>
                </a:solidFill>
              </a:rPr>
              <a:t> mystery.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cavity </a:t>
            </a:r>
            <a:r>
              <a:rPr lang="en-US" sz="2400" b="1" dirty="0" err="1">
                <a:solidFill>
                  <a:schemeClr val="accent1"/>
                </a:solidFill>
              </a:rPr>
              <a:t>haloscope</a:t>
            </a:r>
            <a:r>
              <a:rPr lang="en-US" sz="2400" dirty="0">
                <a:solidFill>
                  <a:schemeClr val="accent1"/>
                </a:solidFill>
              </a:rPr>
              <a:t> is the most sensitive method for searching for dark matter axions in the GHz range.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High-mass axions are theoretically preferred, but the scanning rate significantly decreases at higher masses.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plasma </a:t>
            </a:r>
            <a:r>
              <a:rPr lang="en-US" sz="2400" b="1" dirty="0" err="1">
                <a:solidFill>
                  <a:schemeClr val="accent1"/>
                </a:solidFill>
              </a:rPr>
              <a:t>haloscope</a:t>
            </a:r>
            <a:r>
              <a:rPr lang="en-US" sz="2400" dirty="0">
                <a:solidFill>
                  <a:schemeClr val="accent1"/>
                </a:solidFill>
              </a:rPr>
              <a:t> is an innovative approach to efficiently search for high-mass dark matter axions.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ALPHA collaboration</a:t>
            </a:r>
            <a:r>
              <a:rPr lang="en-US" sz="2400" dirty="0">
                <a:solidFill>
                  <a:schemeClr val="accent1"/>
                </a:solidFill>
              </a:rPr>
              <a:t> is an international initiative focused on the plasma </a:t>
            </a:r>
            <a:r>
              <a:rPr lang="en-US" sz="2400" dirty="0" err="1">
                <a:solidFill>
                  <a:schemeClr val="accent1"/>
                </a:solidFill>
              </a:rPr>
              <a:t>haloscope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Stockholm University</a:t>
            </a:r>
            <a:r>
              <a:rPr lang="en-US" sz="2400" dirty="0">
                <a:solidFill>
                  <a:schemeClr val="accent1"/>
                </a:solidFill>
              </a:rPr>
              <a:t> is a core member of the ALPHA collaboration.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We are contributing to the </a:t>
            </a:r>
            <a:r>
              <a:rPr lang="en-US" u="sng" dirty="0">
                <a:solidFill>
                  <a:schemeClr val="accent1"/>
                </a:solidFill>
              </a:rPr>
              <a:t>development of tunable wire-metamaterial cavities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We are planning to contribute to the </a:t>
            </a:r>
            <a:r>
              <a:rPr lang="en-US" u="sng" dirty="0">
                <a:solidFill>
                  <a:schemeClr val="accent1"/>
                </a:solidFill>
              </a:rPr>
              <a:t>development of a weak microwave photon detection system and superconducting wire-metamaterial cavities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endParaRPr lang="en-KR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716B-4946-FAD7-621B-DF16DBC0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6534A-DB18-8BD3-3B9A-E01ED58A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Partikeldagarna</a:t>
            </a:r>
            <a:r>
              <a:rPr lang="en-US" dirty="0"/>
              <a:t> 2024</a:t>
            </a:r>
            <a:endParaRPr lang="en-K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9D32B-FA8F-5768-F6EB-C2E03499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6628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A4136-B1BC-C851-EC07-AA25BECE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D6521-A144-EE01-08F7-7F204FF5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47B7E-2AED-69BB-5445-0F06274A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25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86496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BCFBA-8355-EC90-DB2D-65A9D103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5F47F-E539-D4A3-14B5-331E5CCB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72D8D-1834-DA4F-A678-93EAE34E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26</a:t>
            </a:fld>
            <a:endParaRPr lang="en-KR"/>
          </a:p>
        </p:txBody>
      </p:sp>
      <p:pic>
        <p:nvPicPr>
          <p:cNvPr id="5" name="Google Shape;390;p36">
            <a:extLst>
              <a:ext uri="{FF2B5EF4-FFF2-40B4-BE49-F238E27FC236}">
                <a16:creationId xmlns:a16="http://schemas.microsoft.com/office/drawing/2014/main" id="{EB6133B3-5A83-5845-02ED-9F605BE3A66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1635" y="2408253"/>
            <a:ext cx="2907002" cy="290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5;p36">
            <a:extLst>
              <a:ext uri="{FF2B5EF4-FFF2-40B4-BE49-F238E27FC236}">
                <a16:creationId xmlns:a16="http://schemas.microsoft.com/office/drawing/2014/main" id="{9062EB23-CB29-CB6D-5DF4-A2795F344C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37" y="2481769"/>
            <a:ext cx="2833486" cy="283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03;p37">
            <a:extLst>
              <a:ext uri="{FF2B5EF4-FFF2-40B4-BE49-F238E27FC236}">
                <a16:creationId xmlns:a16="http://schemas.microsoft.com/office/drawing/2014/main" id="{64E92C8F-0E9B-7414-C25F-3F506718097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3494" y="2483786"/>
            <a:ext cx="2144453" cy="28592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406;p37">
            <a:extLst>
              <a:ext uri="{FF2B5EF4-FFF2-40B4-BE49-F238E27FC236}">
                <a16:creationId xmlns:a16="http://schemas.microsoft.com/office/drawing/2014/main" id="{F15CA7D2-2889-F851-AB1C-E642B29163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01" t="7910" r="6599"/>
          <a:stretch/>
        </p:blipFill>
        <p:spPr>
          <a:xfrm>
            <a:off x="8694218" y="2749769"/>
            <a:ext cx="3216604" cy="25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Rustam의 프로필 사진">
            <a:extLst>
              <a:ext uri="{FF2B5EF4-FFF2-40B4-BE49-F238E27FC236}">
                <a16:creationId xmlns:a16="http://schemas.microsoft.com/office/drawing/2014/main" id="{338D4755-6469-857F-A491-DE203C7F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" y="462816"/>
            <a:ext cx="1532639" cy="15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agandeep Kaur의 프로필 사진">
            <a:extLst>
              <a:ext uri="{FF2B5EF4-FFF2-40B4-BE49-F238E27FC236}">
                <a16:creationId xmlns:a16="http://schemas.microsoft.com/office/drawing/2014/main" id="{CBA8811C-553E-D3D9-4BD9-A8BC10EB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45715"/>
            <a:ext cx="1532639" cy="15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15998E-FA5B-4A60-4B44-B80888DBD77C}"/>
              </a:ext>
            </a:extLst>
          </p:cNvPr>
          <p:cNvSpPr txBox="1"/>
          <p:nvPr/>
        </p:nvSpPr>
        <p:spPr>
          <a:xfrm>
            <a:off x="207265" y="1998454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/>
              <a:t>Rustam Balafendiev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2EBB9-11C7-016D-76FD-1AF5B10B692E}"/>
              </a:ext>
            </a:extLst>
          </p:cNvPr>
          <p:cNvSpPr txBox="1"/>
          <p:nvPr/>
        </p:nvSpPr>
        <p:spPr>
          <a:xfrm>
            <a:off x="6096000" y="1978354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/>
              <a:t>Gagandeep Kaur</a:t>
            </a:r>
          </a:p>
        </p:txBody>
      </p:sp>
    </p:spTree>
    <p:extLst>
      <p:ext uri="{BB962C8B-B14F-4D97-AF65-F5344CB8AC3E}">
        <p14:creationId xmlns:p14="http://schemas.microsoft.com/office/powerpoint/2010/main" val="2688586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Strong CP Problem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21BF22-0708-D5B0-0A52-874747E7855A}"/>
              </a:ext>
            </a:extLst>
          </p:cNvPr>
          <p:cNvGrpSpPr/>
          <p:nvPr/>
        </p:nvGrpSpPr>
        <p:grpSpPr>
          <a:xfrm>
            <a:off x="0" y="966299"/>
            <a:ext cx="2868930" cy="4039657"/>
            <a:chOff x="7141845" y="657649"/>
            <a:chExt cx="2868930" cy="40396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265FC9-24CA-9C88-1A29-371A9BB49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14" t="15216" r="12570" b="20826"/>
            <a:stretch/>
          </p:blipFill>
          <p:spPr>
            <a:xfrm>
              <a:off x="7141845" y="1188296"/>
              <a:ext cx="2868930" cy="3509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223EB-82B6-8FDC-FFAF-B2544ADAE399}"/>
                </a:ext>
              </a:extLst>
            </p:cNvPr>
            <p:cNvSpPr txBox="1"/>
            <p:nvPr/>
          </p:nvSpPr>
          <p:spPr>
            <a:xfrm>
              <a:off x="7794692" y="657649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Neutron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209228-6DD5-94A0-9381-02ED7FEE7367}"/>
                </a:ext>
              </a:extLst>
            </p:cNvPr>
            <p:cNvGrpSpPr/>
            <p:nvPr/>
          </p:nvGrpSpPr>
          <p:grpSpPr>
            <a:xfrm>
              <a:off x="7249866" y="1713372"/>
              <a:ext cx="2652888" cy="2652888"/>
              <a:chOff x="4108704" y="1633728"/>
              <a:chExt cx="3974592" cy="397459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169AC8A-D369-53A4-C35A-7C2B1FFBA3F3}"/>
                  </a:ext>
                </a:extLst>
              </p:cNvPr>
              <p:cNvSpPr/>
              <p:nvPr/>
            </p:nvSpPr>
            <p:spPr>
              <a:xfrm>
                <a:off x="4108704" y="1633728"/>
                <a:ext cx="3974592" cy="3974592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A6AFBAF-E6A5-55C6-8629-B81C5C76D6A2}"/>
                  </a:ext>
                </a:extLst>
              </p:cNvPr>
              <p:cNvSpPr/>
              <p:nvPr/>
            </p:nvSpPr>
            <p:spPr>
              <a:xfrm>
                <a:off x="4717587" y="2204619"/>
                <a:ext cx="1251116" cy="1251113"/>
              </a:xfrm>
              <a:prstGeom prst="ellipse">
                <a:avLst/>
              </a:prstGeom>
              <a:solidFill>
                <a:srgbClr val="0432FF">
                  <a:alpha val="50196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KR" sz="2800" dirty="0"/>
                  <a:t>u</a:t>
                </a:r>
              </a:p>
              <a:p>
                <a:pPr algn="ctr"/>
                <a:r>
                  <a:rPr lang="en-US" altLang="ko-KR" sz="1100" dirty="0"/>
                  <a:t>(2/3e)</a:t>
                </a:r>
                <a:endParaRPr lang="en-KR" sz="11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EB4CBD9-D5FD-7F72-0267-E4ECEF7F3181}"/>
                  </a:ext>
                </a:extLst>
              </p:cNvPr>
              <p:cNvSpPr/>
              <p:nvPr/>
            </p:nvSpPr>
            <p:spPr>
              <a:xfrm>
                <a:off x="6464090" y="2803445"/>
                <a:ext cx="1251116" cy="1251113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KR" sz="2800" dirty="0"/>
                  <a:t>d</a:t>
                </a:r>
                <a:endParaRPr kumimoji="0" lang="en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cs typeface="+mn-cs"/>
                  </a:rPr>
                  <a:t>(-1/3e)</a:t>
                </a:r>
                <a:endParaRPr lang="en-KR" sz="32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589DF8A-2742-5627-AD2C-9C47F63D5DFB}"/>
                  </a:ext>
                </a:extLst>
              </p:cNvPr>
              <p:cNvSpPr/>
              <p:nvPr/>
            </p:nvSpPr>
            <p:spPr>
              <a:xfrm>
                <a:off x="4958378" y="3970120"/>
                <a:ext cx="1251116" cy="1251113"/>
              </a:xfrm>
              <a:prstGeom prst="ellipse">
                <a:avLst/>
              </a:prstGeom>
              <a:solidFill>
                <a:srgbClr val="00FA00">
                  <a:alpha val="50000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KR" sz="2800" dirty="0"/>
                  <a:t>d</a:t>
                </a:r>
                <a:endParaRPr kumimoji="0" lang="en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cs typeface="+mn-cs"/>
                  </a:rPr>
                  <a:t>(-1/3e)</a:t>
                </a:r>
                <a:endParaRPr lang="en-KR" sz="3200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7A4F72E-03D7-9B87-D4AE-67EC95C8B865}"/>
                  </a:ext>
                </a:extLst>
              </p:cNvPr>
              <p:cNvGrpSpPr/>
              <p:nvPr/>
            </p:nvGrpSpPr>
            <p:grpSpPr>
              <a:xfrm>
                <a:off x="6197617" y="3889337"/>
                <a:ext cx="345667" cy="367698"/>
                <a:chOff x="6197617" y="3889337"/>
                <a:chExt cx="345667" cy="367698"/>
              </a:xfrm>
            </p:grpSpPr>
            <p:sp>
              <p:nvSpPr>
                <p:cNvPr id="21" name="Freeform 6">
                  <a:extLst>
                    <a:ext uri="{FF2B5EF4-FFF2-40B4-BE49-F238E27FC236}">
                      <a16:creationId xmlns:a16="http://schemas.microsoft.com/office/drawing/2014/main" id="{576C19F5-FB15-9D25-4132-3A72A5B0A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1C21731D-329B-E302-0149-AFE141D85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545C301-BB49-53F9-D0A5-B1501D5A135A}"/>
                  </a:ext>
                </a:extLst>
              </p:cNvPr>
              <p:cNvGrpSpPr/>
              <p:nvPr/>
            </p:nvGrpSpPr>
            <p:grpSpPr>
              <a:xfrm rot="4500000">
                <a:off x="6066564" y="2902799"/>
                <a:ext cx="345667" cy="367698"/>
                <a:chOff x="6197617" y="3889337"/>
                <a:chExt cx="345667" cy="367698"/>
              </a:xfrm>
            </p:grpSpPr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54CBBAB6-8A3D-F19F-1455-AC0964F78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20" name="Freeform 6">
                  <a:extLst>
                    <a:ext uri="{FF2B5EF4-FFF2-40B4-BE49-F238E27FC236}">
                      <a16:creationId xmlns:a16="http://schemas.microsoft.com/office/drawing/2014/main" id="{E5241541-1EC7-4B02-CC9A-2FB6B7B87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BA23317-D045-66E9-9763-8BCF784A2539}"/>
                  </a:ext>
                </a:extLst>
              </p:cNvPr>
              <p:cNvGrpSpPr/>
              <p:nvPr/>
            </p:nvGrpSpPr>
            <p:grpSpPr>
              <a:xfrm rot="18900000">
                <a:off x="5298346" y="3529078"/>
                <a:ext cx="345667" cy="367698"/>
                <a:chOff x="6197617" y="3889337"/>
                <a:chExt cx="345667" cy="367698"/>
              </a:xfrm>
            </p:grpSpPr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D9E9ED29-B9C3-5BB1-79E6-8D4311415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E2E868FA-1871-73A1-C6F1-287E3EFD1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FBAADD-D37D-5493-C71C-F7AD2374F532}"/>
                  </a:ext>
                </a:extLst>
              </p:cNvPr>
              <p:cNvSpPr txBox="1"/>
              <p:nvPr/>
            </p:nvSpPr>
            <p:spPr>
              <a:xfrm>
                <a:off x="3026593" y="1434149"/>
                <a:ext cx="3315010" cy="962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FBAADD-D37D-5493-C71C-F7AD2374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93" y="1434149"/>
                <a:ext cx="3315010" cy="962828"/>
              </a:xfrm>
              <a:prstGeom prst="rect">
                <a:avLst/>
              </a:prstGeom>
              <a:blipFill>
                <a:blip r:embed="rId3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C398C96-D9F0-4C7E-5615-940C4F06DBF4}"/>
              </a:ext>
            </a:extLst>
          </p:cNvPr>
          <p:cNvSpPr txBox="1"/>
          <p:nvPr/>
        </p:nvSpPr>
        <p:spPr>
          <a:xfrm>
            <a:off x="3026593" y="966299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CP-violating term in 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5E6C570-4895-3EE3-B99F-998C25915494}"/>
                  </a:ext>
                </a:extLst>
              </p:cNvPr>
              <p:cNvSpPr txBox="1"/>
              <p:nvPr/>
            </p:nvSpPr>
            <p:spPr>
              <a:xfrm>
                <a:off x="3107647" y="3691221"/>
                <a:ext cx="4529894" cy="570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8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5E6C570-4895-3EE3-B99F-998C25915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47" y="3691221"/>
                <a:ext cx="4529894" cy="570990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DD34BE7-C281-C2F0-E2ED-13B32EE94D06}"/>
              </a:ext>
            </a:extLst>
          </p:cNvPr>
          <p:cNvSpPr txBox="1"/>
          <p:nvPr/>
        </p:nvSpPr>
        <p:spPr>
          <a:xfrm>
            <a:off x="3939979" y="2609342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Instanton effect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491815-670E-223F-D73D-19853F4F51C0}"/>
              </a:ext>
            </a:extLst>
          </p:cNvPr>
          <p:cNvSpPr txBox="1"/>
          <p:nvPr/>
        </p:nvSpPr>
        <p:spPr>
          <a:xfrm>
            <a:off x="4617252" y="303957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Higgs mechanism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2B721A-97AD-2C55-E324-CD3C57DB6698}"/>
              </a:ext>
            </a:extLst>
          </p:cNvPr>
          <p:cNvSpPr/>
          <p:nvPr/>
        </p:nvSpPr>
        <p:spPr>
          <a:xfrm>
            <a:off x="3896556" y="3740787"/>
            <a:ext cx="384832" cy="5174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4B1DAE-0917-B310-4BB0-0FAC231A6C5E}"/>
              </a:ext>
            </a:extLst>
          </p:cNvPr>
          <p:cNvSpPr/>
          <p:nvPr/>
        </p:nvSpPr>
        <p:spPr>
          <a:xfrm>
            <a:off x="4615889" y="3735861"/>
            <a:ext cx="305414" cy="5174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2E690B6D-1527-5918-DE29-B89CE6B4713F}"/>
              </a:ext>
            </a:extLst>
          </p:cNvPr>
          <p:cNvCxnSpPr>
            <a:cxnSpLocks/>
            <a:stCxn id="61" idx="1"/>
            <a:endCxn id="63" idx="0"/>
          </p:cNvCxnSpPr>
          <p:nvPr/>
        </p:nvCxnSpPr>
        <p:spPr>
          <a:xfrm rot="10800000" flipH="1" flipV="1">
            <a:off x="3939978" y="2794007"/>
            <a:ext cx="148993" cy="946779"/>
          </a:xfrm>
          <a:prstGeom prst="curvedConnector4">
            <a:avLst>
              <a:gd name="adj1" fmla="val -153430"/>
              <a:gd name="adj2" fmla="val 59752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28F64D44-8244-711D-26EE-4EFAEB9946ED}"/>
              </a:ext>
            </a:extLst>
          </p:cNvPr>
          <p:cNvCxnSpPr>
            <a:cxnSpLocks/>
            <a:stCxn id="62" idx="1"/>
            <a:endCxn id="64" idx="0"/>
          </p:cNvCxnSpPr>
          <p:nvPr/>
        </p:nvCxnSpPr>
        <p:spPr>
          <a:xfrm rot="10800000" flipH="1" flipV="1">
            <a:off x="4617252" y="3224239"/>
            <a:ext cx="151344" cy="511621"/>
          </a:xfrm>
          <a:prstGeom prst="curvedConnector4">
            <a:avLst>
              <a:gd name="adj1" fmla="val -151047"/>
              <a:gd name="adj2" fmla="val 6804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3A26798-4102-7DE1-A45D-97CC542E967F}"/>
                  </a:ext>
                </a:extLst>
              </p:cNvPr>
              <p:cNvSpPr txBox="1"/>
              <p:nvPr/>
            </p:nvSpPr>
            <p:spPr>
              <a:xfrm>
                <a:off x="3107647" y="4322349"/>
                <a:ext cx="3744358" cy="621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∼3×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3A26798-4102-7DE1-A45D-97CC542E9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47" y="4322349"/>
                <a:ext cx="3744358" cy="621452"/>
              </a:xfrm>
              <a:prstGeom prst="rect">
                <a:avLst/>
              </a:prstGeom>
              <a:blipFill>
                <a:blip r:embed="rId5"/>
                <a:stretch>
                  <a:fillRect t="-20000" b="-14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Date Placeholder 74">
            <a:extLst>
              <a:ext uri="{FF2B5EF4-FFF2-40B4-BE49-F238E27FC236}">
                <a16:creationId xmlns:a16="http://schemas.microsoft.com/office/drawing/2014/main" id="{C06F7FA9-FA72-F314-DFD1-9697A0D4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8F382621-D79E-95C2-4621-C94C4EC6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5BC1471A-3C10-1B42-3141-8ADB2616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AB5E-651F-1645-A835-FC12CB8CEDEC}" type="slidenum">
              <a:rPr lang="en-KR" smtClean="0"/>
              <a:t>27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339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Strong CP Problem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21BF22-0708-D5B0-0A52-874747E7855A}"/>
              </a:ext>
            </a:extLst>
          </p:cNvPr>
          <p:cNvGrpSpPr/>
          <p:nvPr/>
        </p:nvGrpSpPr>
        <p:grpSpPr>
          <a:xfrm>
            <a:off x="0" y="966299"/>
            <a:ext cx="2868930" cy="4039657"/>
            <a:chOff x="7141845" y="657649"/>
            <a:chExt cx="2868930" cy="40396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265FC9-24CA-9C88-1A29-371A9BB49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14" t="15216" r="12570" b="20826"/>
            <a:stretch/>
          </p:blipFill>
          <p:spPr>
            <a:xfrm>
              <a:off x="7141845" y="1188296"/>
              <a:ext cx="2868930" cy="3509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223EB-82B6-8FDC-FFAF-B2544ADAE399}"/>
                </a:ext>
              </a:extLst>
            </p:cNvPr>
            <p:cNvSpPr txBox="1"/>
            <p:nvPr/>
          </p:nvSpPr>
          <p:spPr>
            <a:xfrm>
              <a:off x="7794692" y="657649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</a:rPr>
                <a:t>Neutron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209228-6DD5-94A0-9381-02ED7FEE7367}"/>
                </a:ext>
              </a:extLst>
            </p:cNvPr>
            <p:cNvGrpSpPr/>
            <p:nvPr/>
          </p:nvGrpSpPr>
          <p:grpSpPr>
            <a:xfrm>
              <a:off x="7249866" y="1713372"/>
              <a:ext cx="2652888" cy="2652888"/>
              <a:chOff x="4108704" y="1633728"/>
              <a:chExt cx="3974592" cy="397459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169AC8A-D369-53A4-C35A-7C2B1FFBA3F3}"/>
                  </a:ext>
                </a:extLst>
              </p:cNvPr>
              <p:cNvSpPr/>
              <p:nvPr/>
            </p:nvSpPr>
            <p:spPr>
              <a:xfrm>
                <a:off x="4108704" y="1633728"/>
                <a:ext cx="3974592" cy="3974592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A6AFBAF-E6A5-55C6-8629-B81C5C76D6A2}"/>
                  </a:ext>
                </a:extLst>
              </p:cNvPr>
              <p:cNvSpPr/>
              <p:nvPr/>
            </p:nvSpPr>
            <p:spPr>
              <a:xfrm>
                <a:off x="4717587" y="2204619"/>
                <a:ext cx="1251116" cy="1251113"/>
              </a:xfrm>
              <a:prstGeom prst="ellipse">
                <a:avLst/>
              </a:prstGeom>
              <a:solidFill>
                <a:srgbClr val="0432FF">
                  <a:alpha val="50196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KR" sz="2800" dirty="0"/>
                  <a:t>u</a:t>
                </a:r>
              </a:p>
              <a:p>
                <a:pPr algn="ctr"/>
                <a:r>
                  <a:rPr lang="en-US" altLang="ko-KR" sz="1100" dirty="0"/>
                  <a:t>(2/3e)</a:t>
                </a:r>
                <a:endParaRPr lang="en-KR" sz="11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EB4CBD9-D5FD-7F72-0267-E4ECEF7F3181}"/>
                  </a:ext>
                </a:extLst>
              </p:cNvPr>
              <p:cNvSpPr/>
              <p:nvPr/>
            </p:nvSpPr>
            <p:spPr>
              <a:xfrm>
                <a:off x="6464090" y="2803445"/>
                <a:ext cx="1251116" cy="1251113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KR" sz="2800" dirty="0"/>
                  <a:t>d</a:t>
                </a:r>
                <a:endParaRPr kumimoji="0" lang="en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cs typeface="+mn-cs"/>
                  </a:rPr>
                  <a:t>(-1/3e)</a:t>
                </a:r>
                <a:endParaRPr lang="en-KR" sz="32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589DF8A-2742-5627-AD2C-9C47F63D5DFB}"/>
                  </a:ext>
                </a:extLst>
              </p:cNvPr>
              <p:cNvSpPr/>
              <p:nvPr/>
            </p:nvSpPr>
            <p:spPr>
              <a:xfrm>
                <a:off x="4958378" y="3970120"/>
                <a:ext cx="1251116" cy="1251113"/>
              </a:xfrm>
              <a:prstGeom prst="ellipse">
                <a:avLst/>
              </a:prstGeom>
              <a:solidFill>
                <a:srgbClr val="00FA00">
                  <a:alpha val="50000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KR" sz="2800" dirty="0"/>
                  <a:t>d</a:t>
                </a:r>
                <a:endParaRPr kumimoji="0" lang="en-K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cs typeface="+mn-cs"/>
                  </a:rPr>
                  <a:t>(-1/3e)</a:t>
                </a:r>
                <a:endParaRPr lang="en-KR" sz="3200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7A4F72E-03D7-9B87-D4AE-67EC95C8B865}"/>
                  </a:ext>
                </a:extLst>
              </p:cNvPr>
              <p:cNvGrpSpPr/>
              <p:nvPr/>
            </p:nvGrpSpPr>
            <p:grpSpPr>
              <a:xfrm>
                <a:off x="6197617" y="3889337"/>
                <a:ext cx="345667" cy="367698"/>
                <a:chOff x="6197617" y="3889337"/>
                <a:chExt cx="345667" cy="367698"/>
              </a:xfrm>
            </p:grpSpPr>
            <p:sp>
              <p:nvSpPr>
                <p:cNvPr id="21" name="Freeform 6">
                  <a:extLst>
                    <a:ext uri="{FF2B5EF4-FFF2-40B4-BE49-F238E27FC236}">
                      <a16:creationId xmlns:a16="http://schemas.microsoft.com/office/drawing/2014/main" id="{576C19F5-FB15-9D25-4132-3A72A5B0A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1C21731D-329B-E302-0149-AFE141D85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545C301-BB49-53F9-D0A5-B1501D5A135A}"/>
                  </a:ext>
                </a:extLst>
              </p:cNvPr>
              <p:cNvGrpSpPr/>
              <p:nvPr/>
            </p:nvGrpSpPr>
            <p:grpSpPr>
              <a:xfrm rot="4500000">
                <a:off x="6066564" y="2902799"/>
                <a:ext cx="345667" cy="367698"/>
                <a:chOff x="6197617" y="3889337"/>
                <a:chExt cx="345667" cy="367698"/>
              </a:xfrm>
            </p:grpSpPr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54CBBAB6-8A3D-F19F-1455-AC0964F78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20" name="Freeform 6">
                  <a:extLst>
                    <a:ext uri="{FF2B5EF4-FFF2-40B4-BE49-F238E27FC236}">
                      <a16:creationId xmlns:a16="http://schemas.microsoft.com/office/drawing/2014/main" id="{E5241541-1EC7-4B02-CC9A-2FB6B7B87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BA23317-D045-66E9-9763-8BCF784A2539}"/>
                  </a:ext>
                </a:extLst>
              </p:cNvPr>
              <p:cNvGrpSpPr/>
              <p:nvPr/>
            </p:nvGrpSpPr>
            <p:grpSpPr>
              <a:xfrm rot="18900000">
                <a:off x="5298346" y="3529078"/>
                <a:ext cx="345667" cy="367698"/>
                <a:chOff x="6197617" y="3889337"/>
                <a:chExt cx="345667" cy="367698"/>
              </a:xfrm>
            </p:grpSpPr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D9E9ED29-B9C3-5BB1-79E6-8D4311415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216887" y="4036234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E2E868FA-1871-73A1-C6F1-287E3EFD1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000">
                  <a:off x="6322482" y="3870067"/>
                  <a:ext cx="201531" cy="240072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76200" cap="rnd">
                  <a:solidFill>
                    <a:srgbClr val="FF9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ko-KR" altLang="en-US" sz="100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FBAADD-D37D-5493-C71C-F7AD2374F532}"/>
                  </a:ext>
                </a:extLst>
              </p:cNvPr>
              <p:cNvSpPr txBox="1"/>
              <p:nvPr/>
            </p:nvSpPr>
            <p:spPr>
              <a:xfrm>
                <a:off x="3026593" y="1434149"/>
                <a:ext cx="3315010" cy="962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FBAADD-D37D-5493-C71C-F7AD2374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93" y="1434149"/>
                <a:ext cx="3315010" cy="962828"/>
              </a:xfrm>
              <a:prstGeom prst="rect">
                <a:avLst/>
              </a:prstGeom>
              <a:blipFill>
                <a:blip r:embed="rId3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C398C96-D9F0-4C7E-5615-940C4F06DBF4}"/>
              </a:ext>
            </a:extLst>
          </p:cNvPr>
          <p:cNvSpPr txBox="1"/>
          <p:nvPr/>
        </p:nvSpPr>
        <p:spPr>
          <a:xfrm>
            <a:off x="3026593" y="966299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CP-violating term in 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5E6C570-4895-3EE3-B99F-998C25915494}"/>
                  </a:ext>
                </a:extLst>
              </p:cNvPr>
              <p:cNvSpPr txBox="1"/>
              <p:nvPr/>
            </p:nvSpPr>
            <p:spPr>
              <a:xfrm>
                <a:off x="3107647" y="3691221"/>
                <a:ext cx="4529894" cy="570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8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5E6C570-4895-3EE3-B99F-998C25915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47" y="3691221"/>
                <a:ext cx="4529894" cy="570990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DD34BE7-C281-C2F0-E2ED-13B32EE94D06}"/>
              </a:ext>
            </a:extLst>
          </p:cNvPr>
          <p:cNvSpPr txBox="1"/>
          <p:nvPr/>
        </p:nvSpPr>
        <p:spPr>
          <a:xfrm>
            <a:off x="3939979" y="2609342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Instanton effect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491815-670E-223F-D73D-19853F4F51C0}"/>
              </a:ext>
            </a:extLst>
          </p:cNvPr>
          <p:cNvSpPr txBox="1"/>
          <p:nvPr/>
        </p:nvSpPr>
        <p:spPr>
          <a:xfrm>
            <a:off x="4617252" y="303957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Higgs mechanism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F2B721A-97AD-2C55-E324-CD3C57DB6698}"/>
              </a:ext>
            </a:extLst>
          </p:cNvPr>
          <p:cNvSpPr/>
          <p:nvPr/>
        </p:nvSpPr>
        <p:spPr>
          <a:xfrm>
            <a:off x="3896556" y="3740787"/>
            <a:ext cx="384832" cy="5174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4B1DAE-0917-B310-4BB0-0FAC231A6C5E}"/>
              </a:ext>
            </a:extLst>
          </p:cNvPr>
          <p:cNvSpPr/>
          <p:nvPr/>
        </p:nvSpPr>
        <p:spPr>
          <a:xfrm>
            <a:off x="4615889" y="3735861"/>
            <a:ext cx="305414" cy="5174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2E690B6D-1527-5918-DE29-B89CE6B4713F}"/>
              </a:ext>
            </a:extLst>
          </p:cNvPr>
          <p:cNvCxnSpPr>
            <a:cxnSpLocks/>
            <a:stCxn id="61" idx="1"/>
            <a:endCxn id="63" idx="0"/>
          </p:cNvCxnSpPr>
          <p:nvPr/>
        </p:nvCxnSpPr>
        <p:spPr>
          <a:xfrm rot="10800000" flipH="1" flipV="1">
            <a:off x="3939978" y="2794007"/>
            <a:ext cx="148993" cy="946779"/>
          </a:xfrm>
          <a:prstGeom prst="curvedConnector4">
            <a:avLst>
              <a:gd name="adj1" fmla="val -153430"/>
              <a:gd name="adj2" fmla="val 59752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28F64D44-8244-711D-26EE-4EFAEB9946ED}"/>
              </a:ext>
            </a:extLst>
          </p:cNvPr>
          <p:cNvCxnSpPr>
            <a:cxnSpLocks/>
            <a:stCxn id="62" idx="1"/>
            <a:endCxn id="64" idx="0"/>
          </p:cNvCxnSpPr>
          <p:nvPr/>
        </p:nvCxnSpPr>
        <p:spPr>
          <a:xfrm rot="10800000" flipH="1" flipV="1">
            <a:off x="4617252" y="3224239"/>
            <a:ext cx="151344" cy="511621"/>
          </a:xfrm>
          <a:prstGeom prst="curvedConnector4">
            <a:avLst>
              <a:gd name="adj1" fmla="val -151047"/>
              <a:gd name="adj2" fmla="val 6804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3A26798-4102-7DE1-A45D-97CC542E967F}"/>
                  </a:ext>
                </a:extLst>
              </p:cNvPr>
              <p:cNvSpPr txBox="1"/>
              <p:nvPr/>
            </p:nvSpPr>
            <p:spPr>
              <a:xfrm>
                <a:off x="3107647" y="4322349"/>
                <a:ext cx="3744358" cy="621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∼3×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3A26798-4102-7DE1-A45D-97CC542E9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647" y="4322349"/>
                <a:ext cx="3744358" cy="621452"/>
              </a:xfrm>
              <a:prstGeom prst="rect">
                <a:avLst/>
              </a:prstGeom>
              <a:blipFill>
                <a:blip r:embed="rId5"/>
                <a:stretch>
                  <a:fillRect t="-20000" b="-14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0D697-A67D-D92E-AED4-55BF38742C83}"/>
                  </a:ext>
                </a:extLst>
              </p:cNvPr>
              <p:cNvSpPr txBox="1"/>
              <p:nvPr/>
            </p:nvSpPr>
            <p:spPr>
              <a:xfrm>
                <a:off x="8153400" y="5546746"/>
                <a:ext cx="2322944" cy="570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0D697-A67D-D92E-AED4-55BF38742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46746"/>
                <a:ext cx="2322944" cy="570990"/>
              </a:xfrm>
              <a:prstGeom prst="rect">
                <a:avLst/>
              </a:prstGeom>
              <a:blipFill>
                <a:blip r:embed="rId6"/>
                <a:stretch>
                  <a:fillRect l="-1630" b="-1087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40B841D-8C69-5921-874C-B2DAA734ABCA}"/>
              </a:ext>
            </a:extLst>
          </p:cNvPr>
          <p:cNvSpPr txBox="1"/>
          <p:nvPr/>
        </p:nvSpPr>
        <p:spPr>
          <a:xfrm>
            <a:off x="7673016" y="966299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Electric dipole moment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1A334-EA17-7527-1596-CBA13A3D81D2}"/>
                  </a:ext>
                </a:extLst>
              </p:cNvPr>
              <p:cNvSpPr txBox="1"/>
              <p:nvPr/>
            </p:nvSpPr>
            <p:spPr>
              <a:xfrm>
                <a:off x="7825813" y="4322349"/>
                <a:ext cx="4010009" cy="732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&lt;3×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B1A334-EA17-7527-1596-CBA13A3D8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13" y="4322349"/>
                <a:ext cx="4010009" cy="732316"/>
              </a:xfrm>
              <a:prstGeom prst="rect">
                <a:avLst/>
              </a:prstGeom>
              <a:blipFill>
                <a:blip r:embed="rId7"/>
                <a:stretch>
                  <a:fillRect t="-17241" b="-517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0829D3A5-AF7C-B723-C325-F4AB90E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51" y="1489519"/>
            <a:ext cx="3985477" cy="27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81A56A8-9807-7AF0-6B8B-4A509FB0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3249C9C2-5F2B-E3E9-2D6A-8EBE6CAD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41FABE6-9D1B-E9B6-F16D-516A2613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3</a:t>
            </a:r>
          </a:p>
        </p:txBody>
      </p:sp>
      <p:sp>
        <p:nvSpPr>
          <p:cNvPr id="39" name="Left-Right Arrow 38">
            <a:extLst>
              <a:ext uri="{FF2B5EF4-FFF2-40B4-BE49-F238E27FC236}">
                <a16:creationId xmlns:a16="http://schemas.microsoft.com/office/drawing/2014/main" id="{229D5FC3-03B1-3DFE-159A-F4F85280ADAF}"/>
              </a:ext>
            </a:extLst>
          </p:cNvPr>
          <p:cNvSpPr/>
          <p:nvPr/>
        </p:nvSpPr>
        <p:spPr>
          <a:xfrm rot="2700000">
            <a:off x="6736118" y="4685090"/>
            <a:ext cx="1532757" cy="812800"/>
          </a:xfrm>
          <a:prstGeom prst="leftRightArrow">
            <a:avLst/>
          </a:prstGeom>
          <a:solidFill>
            <a:schemeClr val="accent5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61785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Peccei-Quinn Mechanism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DBDD48-FFA7-03C1-77C4-7F3B509F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031" y="1068879"/>
            <a:ext cx="4666594" cy="3900436"/>
          </a:xfrm>
          <a:prstGeom prst="rect">
            <a:avLst/>
          </a:prstGeom>
        </p:spPr>
      </p:pic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8781F235-219C-3561-46FE-83C99DA2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D8C1F710-DB9C-C7B2-BBF9-11E1B32C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D112D4B3-ECD1-55DB-9452-1EAD17A1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/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EF587EB8-2539-7A97-CA29-5BB5DD798471}"/>
              </a:ext>
            </a:extLst>
          </p:cNvPr>
          <p:cNvSpPr txBox="1"/>
          <p:nvPr/>
        </p:nvSpPr>
        <p:spPr>
          <a:xfrm>
            <a:off x="5023558" y="966299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CP-violating term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39BE488-D771-6522-0FA9-A9B0FC64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3" y="2775831"/>
            <a:ext cx="5185111" cy="324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/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400" dirty="0">
                    <a:solidFill>
                      <a:schemeClr val="accent1"/>
                    </a:solidFill>
                  </a:rPr>
                  <a:t>Mininum energy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blipFill>
                <a:blip r:embed="rId5"/>
                <a:stretch>
                  <a:fillRect l="-2473" t="-8108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>
            <a:extLst>
              <a:ext uri="{FF2B5EF4-FFF2-40B4-BE49-F238E27FC236}">
                <a16:creationId xmlns:a16="http://schemas.microsoft.com/office/drawing/2014/main" id="{7CFE34A4-9778-5728-0B0D-DC733F86149F}"/>
              </a:ext>
            </a:extLst>
          </p:cNvPr>
          <p:cNvSpPr/>
          <p:nvPr/>
        </p:nvSpPr>
        <p:spPr>
          <a:xfrm>
            <a:off x="9612015" y="3407735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/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KR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86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FA1D-03D2-DB8D-DC5B-04E4E9B8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Axion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BAD66-8A13-B632-49EF-0D7410B7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C7C3-0399-E4FD-AAE0-52EB8689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897FA-A236-3EF7-5CE4-88F20CD8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3D7DB-CE61-2FBC-9B3C-3C978FE957E7}"/>
              </a:ext>
            </a:extLst>
          </p:cNvPr>
          <p:cNvSpPr txBox="1"/>
          <p:nvPr/>
        </p:nvSpPr>
        <p:spPr>
          <a:xfrm>
            <a:off x="178289" y="783771"/>
            <a:ext cx="346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Strong CP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/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Why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CP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symmetry seems to be conserved in QCD?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but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blipFill>
                <a:blip r:embed="rId3"/>
                <a:stretch>
                  <a:fillRect l="-1142" t="-5634" r="-326" b="-112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0A6962D-302E-DB22-74CB-335C111D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74" y="2320869"/>
            <a:ext cx="4514992" cy="31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FF98504-5438-9A66-8654-41AD6A5A2E7D}"/>
                  </a:ext>
                </a:extLst>
              </p:cNvPr>
              <p:cNvSpPr txBox="1"/>
              <p:nvPr/>
            </p:nvSpPr>
            <p:spPr>
              <a:xfrm>
                <a:off x="1043556" y="5499396"/>
                <a:ext cx="2856488" cy="470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∼3×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KR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FF98504-5438-9A66-8654-41AD6A5A2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56" y="5499396"/>
                <a:ext cx="2856488" cy="470257"/>
              </a:xfrm>
              <a:prstGeom prst="rect">
                <a:avLst/>
              </a:prstGeom>
              <a:blipFill>
                <a:blip r:embed="rId5"/>
                <a:stretch>
                  <a:fillRect t="-15789" b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54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Peccei-Quinn Mechanism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DBDD48-FFA7-03C1-77C4-7F3B509F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031" y="1068879"/>
            <a:ext cx="4666594" cy="3900436"/>
          </a:xfrm>
          <a:prstGeom prst="rect">
            <a:avLst/>
          </a:prstGeom>
        </p:spPr>
      </p:pic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8781F235-219C-3561-46FE-83C99DA2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D8C1F710-DB9C-C7B2-BBF9-11E1B32C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D112D4B3-ECD1-55DB-9452-1EAD17A1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/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EF587EB8-2539-7A97-CA29-5BB5DD798471}"/>
              </a:ext>
            </a:extLst>
          </p:cNvPr>
          <p:cNvSpPr txBox="1"/>
          <p:nvPr/>
        </p:nvSpPr>
        <p:spPr>
          <a:xfrm>
            <a:off x="5023558" y="966299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CP-violating term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39BE488-D771-6522-0FA9-A9B0FC64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3" y="2775831"/>
            <a:ext cx="5185111" cy="324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/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400" dirty="0">
                    <a:solidFill>
                      <a:schemeClr val="accent1"/>
                    </a:solidFill>
                  </a:rPr>
                  <a:t>Mininum energy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blipFill>
                <a:blip r:embed="rId5"/>
                <a:stretch>
                  <a:fillRect l="-2473" t="-8108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>
            <a:extLst>
              <a:ext uri="{FF2B5EF4-FFF2-40B4-BE49-F238E27FC236}">
                <a16:creationId xmlns:a16="http://schemas.microsoft.com/office/drawing/2014/main" id="{7CFE34A4-9778-5728-0B0D-DC733F86149F}"/>
              </a:ext>
            </a:extLst>
          </p:cNvPr>
          <p:cNvSpPr/>
          <p:nvPr/>
        </p:nvSpPr>
        <p:spPr>
          <a:xfrm>
            <a:off x="9612015" y="3407735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F1218B1-E587-8309-37B0-A0C6BE8CA1A9}"/>
              </a:ext>
            </a:extLst>
          </p:cNvPr>
          <p:cNvSpPr/>
          <p:nvPr/>
        </p:nvSpPr>
        <p:spPr>
          <a:xfrm>
            <a:off x="8606175" y="4893727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EEDE8B9-1F7C-4A8A-5B88-1EB646B6F414}"/>
              </a:ext>
            </a:extLst>
          </p:cNvPr>
          <p:cNvSpPr/>
          <p:nvPr/>
        </p:nvSpPr>
        <p:spPr>
          <a:xfrm>
            <a:off x="8170468" y="5176945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BD57B76-B42C-EED7-CE20-B05C31BD7F6E}"/>
              </a:ext>
            </a:extLst>
          </p:cNvPr>
          <p:cNvSpPr/>
          <p:nvPr/>
        </p:nvSpPr>
        <p:spPr>
          <a:xfrm>
            <a:off x="9087744" y="4328002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967F6EF-BE26-F531-0E5D-EE253DC758E5}"/>
              </a:ext>
            </a:extLst>
          </p:cNvPr>
          <p:cNvSpPr/>
          <p:nvPr/>
        </p:nvSpPr>
        <p:spPr>
          <a:xfrm>
            <a:off x="8441583" y="3747589"/>
            <a:ext cx="1394482" cy="1683903"/>
          </a:xfrm>
          <a:custGeom>
            <a:avLst/>
            <a:gdLst>
              <a:gd name="connsiteX0" fmla="*/ 1292352 w 1292352"/>
              <a:gd name="connsiteY0" fmla="*/ 0 h 1560576"/>
              <a:gd name="connsiteX1" fmla="*/ 890016 w 1292352"/>
              <a:gd name="connsiteY1" fmla="*/ 707136 h 1560576"/>
              <a:gd name="connsiteX2" fmla="*/ 402336 w 1292352"/>
              <a:gd name="connsiteY2" fmla="*/ 1280160 h 1560576"/>
              <a:gd name="connsiteX3" fmla="*/ 0 w 1292352"/>
              <a:gd name="connsiteY3" fmla="*/ 1560576 h 15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352" h="1560576">
                <a:moveTo>
                  <a:pt x="1292352" y="0"/>
                </a:moveTo>
                <a:cubicBezTo>
                  <a:pt x="1165352" y="246888"/>
                  <a:pt x="1038352" y="493776"/>
                  <a:pt x="890016" y="707136"/>
                </a:cubicBezTo>
                <a:cubicBezTo>
                  <a:pt x="741680" y="920496"/>
                  <a:pt x="550672" y="1137920"/>
                  <a:pt x="402336" y="1280160"/>
                </a:cubicBezTo>
                <a:cubicBezTo>
                  <a:pt x="254000" y="1422400"/>
                  <a:pt x="127000" y="1491488"/>
                  <a:pt x="0" y="1560576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840CC2D-DAED-9EDE-A637-D2FEA8D1AEA4}"/>
              </a:ext>
            </a:extLst>
          </p:cNvPr>
          <p:cNvSpPr/>
          <p:nvPr/>
        </p:nvSpPr>
        <p:spPr>
          <a:xfrm>
            <a:off x="7777950" y="5271549"/>
            <a:ext cx="487680" cy="487680"/>
          </a:xfrm>
          <a:prstGeom prst="ellipse">
            <a:avLst/>
          </a:prstGeom>
          <a:solidFill>
            <a:schemeClr val="accent5">
              <a:alpha val="50196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645DB9B-64EB-D4D6-4F99-783C62889CA6}"/>
                  </a:ext>
                </a:extLst>
              </p:cNvPr>
              <p:cNvSpPr txBox="1"/>
              <p:nvPr/>
            </p:nvSpPr>
            <p:spPr>
              <a:xfrm>
                <a:off x="6000487" y="2744701"/>
                <a:ext cx="4055341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KR" sz="2400" dirty="0">
                    <a:solidFill>
                      <a:schemeClr val="accent5"/>
                    </a:solidFill>
                  </a:rPr>
                  <a:t>: Constant ⇒ Dynamic field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645DB9B-64EB-D4D6-4F99-783C6288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487" y="2744701"/>
                <a:ext cx="4055341" cy="465577"/>
              </a:xfrm>
              <a:prstGeom prst="rect">
                <a:avLst/>
              </a:prstGeom>
              <a:blipFill>
                <a:blip r:embed="rId6"/>
                <a:stretch>
                  <a:fillRect t="-10811" r="-1875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9B1ACE8A-987C-838E-802C-D94B96BFD570}"/>
              </a:ext>
            </a:extLst>
          </p:cNvPr>
          <p:cNvSpPr txBox="1"/>
          <p:nvPr/>
        </p:nvSpPr>
        <p:spPr>
          <a:xfrm>
            <a:off x="9261970" y="498503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accent1"/>
                </a:solidFill>
              </a:rPr>
              <a:t>As the universe expands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/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KR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1A7963A-9064-A07F-876C-0C76B253EBCC}"/>
              </a:ext>
            </a:extLst>
          </p:cNvPr>
          <p:cNvSpPr txBox="1"/>
          <p:nvPr/>
        </p:nvSpPr>
        <p:spPr>
          <a:xfrm>
            <a:off x="213238" y="4923213"/>
            <a:ext cx="675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1"/>
                </a:solidFill>
              </a:rPr>
              <a:t>Prominent solution to the strong CP problem</a:t>
            </a:r>
          </a:p>
        </p:txBody>
      </p:sp>
    </p:spTree>
    <p:extLst>
      <p:ext uri="{BB962C8B-B14F-4D97-AF65-F5344CB8AC3E}">
        <p14:creationId xmlns:p14="http://schemas.microsoft.com/office/powerpoint/2010/main" val="3052953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Peccei-Quinn Mechanism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DBDD48-FFA7-03C1-77C4-7F3B509F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2110" y="1068879"/>
            <a:ext cx="3900436" cy="3900436"/>
          </a:xfrm>
          <a:prstGeom prst="rect">
            <a:avLst/>
          </a:prstGeom>
        </p:spPr>
      </p:pic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8781F235-219C-3561-46FE-83C99DA2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21/10/2024</a:t>
            </a:r>
            <a:endParaRPr lang="en-KR" dirty="0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D8C1F710-DB9C-C7B2-BBF9-11E1B32C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D112D4B3-ECD1-55DB-9452-1EAD17A1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/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KR" sz="28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59103BD-7943-8170-6875-E77CE4254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558" y="1539252"/>
                <a:ext cx="3315010" cy="962828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EF587EB8-2539-7A97-CA29-5BB5DD798471}"/>
              </a:ext>
            </a:extLst>
          </p:cNvPr>
          <p:cNvSpPr txBox="1"/>
          <p:nvPr/>
        </p:nvSpPr>
        <p:spPr>
          <a:xfrm>
            <a:off x="5023558" y="966299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CP-violating term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39BE488-D771-6522-0FA9-A9B0FC64A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3" y="2775831"/>
            <a:ext cx="5185111" cy="324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/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400" dirty="0">
                    <a:solidFill>
                      <a:schemeClr val="accent1"/>
                    </a:solidFill>
                  </a:rPr>
                  <a:t>Mininum energy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BD90375-2C1F-2F1F-55E8-670008B6E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501" y="1802776"/>
                <a:ext cx="3585084" cy="465577"/>
              </a:xfrm>
              <a:prstGeom prst="rect">
                <a:avLst/>
              </a:prstGeom>
              <a:blipFill>
                <a:blip r:embed="rId5"/>
                <a:stretch>
                  <a:fillRect l="-2473" t="-8108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>
            <a:extLst>
              <a:ext uri="{FF2B5EF4-FFF2-40B4-BE49-F238E27FC236}">
                <a16:creationId xmlns:a16="http://schemas.microsoft.com/office/drawing/2014/main" id="{7CFE34A4-9778-5728-0B0D-DC733F86149F}"/>
              </a:ext>
            </a:extLst>
          </p:cNvPr>
          <p:cNvSpPr/>
          <p:nvPr/>
        </p:nvSpPr>
        <p:spPr>
          <a:xfrm>
            <a:off x="9612015" y="3407735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F1218B1-E587-8309-37B0-A0C6BE8CA1A9}"/>
              </a:ext>
            </a:extLst>
          </p:cNvPr>
          <p:cNvSpPr/>
          <p:nvPr/>
        </p:nvSpPr>
        <p:spPr>
          <a:xfrm>
            <a:off x="8606175" y="4893727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EEDE8B9-1F7C-4A8A-5B88-1EB646B6F414}"/>
              </a:ext>
            </a:extLst>
          </p:cNvPr>
          <p:cNvSpPr/>
          <p:nvPr/>
        </p:nvSpPr>
        <p:spPr>
          <a:xfrm>
            <a:off x="8170468" y="5176945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BD57B76-B42C-EED7-CE20-B05C31BD7F6E}"/>
              </a:ext>
            </a:extLst>
          </p:cNvPr>
          <p:cNvSpPr/>
          <p:nvPr/>
        </p:nvSpPr>
        <p:spPr>
          <a:xfrm>
            <a:off x="9087744" y="4328002"/>
            <a:ext cx="487680" cy="487680"/>
          </a:xfrm>
          <a:prstGeom prst="ellipse">
            <a:avLst/>
          </a:prstGeom>
          <a:solidFill>
            <a:srgbClr val="FFC000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A967F6EF-BE26-F531-0E5D-EE253DC758E5}"/>
              </a:ext>
            </a:extLst>
          </p:cNvPr>
          <p:cNvSpPr/>
          <p:nvPr/>
        </p:nvSpPr>
        <p:spPr>
          <a:xfrm>
            <a:off x="8441583" y="3747589"/>
            <a:ext cx="1394482" cy="1683903"/>
          </a:xfrm>
          <a:custGeom>
            <a:avLst/>
            <a:gdLst>
              <a:gd name="connsiteX0" fmla="*/ 1292352 w 1292352"/>
              <a:gd name="connsiteY0" fmla="*/ 0 h 1560576"/>
              <a:gd name="connsiteX1" fmla="*/ 890016 w 1292352"/>
              <a:gd name="connsiteY1" fmla="*/ 707136 h 1560576"/>
              <a:gd name="connsiteX2" fmla="*/ 402336 w 1292352"/>
              <a:gd name="connsiteY2" fmla="*/ 1280160 h 1560576"/>
              <a:gd name="connsiteX3" fmla="*/ 0 w 1292352"/>
              <a:gd name="connsiteY3" fmla="*/ 1560576 h 15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352" h="1560576">
                <a:moveTo>
                  <a:pt x="1292352" y="0"/>
                </a:moveTo>
                <a:cubicBezTo>
                  <a:pt x="1165352" y="246888"/>
                  <a:pt x="1038352" y="493776"/>
                  <a:pt x="890016" y="707136"/>
                </a:cubicBezTo>
                <a:cubicBezTo>
                  <a:pt x="741680" y="920496"/>
                  <a:pt x="550672" y="1137920"/>
                  <a:pt x="402336" y="1280160"/>
                </a:cubicBezTo>
                <a:cubicBezTo>
                  <a:pt x="254000" y="1422400"/>
                  <a:pt x="127000" y="1491488"/>
                  <a:pt x="0" y="1560576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840CC2D-DAED-9EDE-A637-D2FEA8D1AEA4}"/>
              </a:ext>
            </a:extLst>
          </p:cNvPr>
          <p:cNvSpPr/>
          <p:nvPr/>
        </p:nvSpPr>
        <p:spPr>
          <a:xfrm>
            <a:off x="7777950" y="5271549"/>
            <a:ext cx="487680" cy="487680"/>
          </a:xfrm>
          <a:prstGeom prst="ellipse">
            <a:avLst/>
          </a:prstGeom>
          <a:solidFill>
            <a:schemeClr val="accent5">
              <a:alpha val="50196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645DB9B-64EB-D4D6-4F99-783C62889CA6}"/>
                  </a:ext>
                </a:extLst>
              </p:cNvPr>
              <p:cNvSpPr txBox="1"/>
              <p:nvPr/>
            </p:nvSpPr>
            <p:spPr>
              <a:xfrm>
                <a:off x="6000487" y="2744701"/>
                <a:ext cx="4055341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KR" sz="2400" dirty="0">
                    <a:solidFill>
                      <a:schemeClr val="accent5"/>
                    </a:solidFill>
                  </a:rPr>
                  <a:t>: Constant ⇒ Dynamic field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645DB9B-64EB-D4D6-4F99-783C6288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487" y="2744701"/>
                <a:ext cx="4055341" cy="465577"/>
              </a:xfrm>
              <a:prstGeom prst="rect">
                <a:avLst/>
              </a:prstGeom>
              <a:blipFill>
                <a:blip r:embed="rId6"/>
                <a:stretch>
                  <a:fillRect t="-10811" r="-1875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9B1ACE8A-987C-838E-802C-D94B96BFD570}"/>
              </a:ext>
            </a:extLst>
          </p:cNvPr>
          <p:cNvSpPr txBox="1"/>
          <p:nvPr/>
        </p:nvSpPr>
        <p:spPr>
          <a:xfrm>
            <a:off x="9261970" y="498503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solidFill>
                  <a:schemeClr val="accent1"/>
                </a:solidFill>
              </a:rPr>
              <a:t>As the universe expands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/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KR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CEE455-DB0B-02CB-E46C-1414E6DBE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4" y="6071869"/>
                <a:ext cx="459805" cy="4655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E3B2DC-6804-9D99-10A3-97C776D17963}"/>
              </a:ext>
            </a:extLst>
          </p:cNvPr>
          <p:cNvCxnSpPr>
            <a:cxnSpLocks/>
          </p:cNvCxnSpPr>
          <p:nvPr/>
        </p:nvCxnSpPr>
        <p:spPr>
          <a:xfrm>
            <a:off x="7646998" y="5147702"/>
            <a:ext cx="691570" cy="0"/>
          </a:xfrm>
          <a:prstGeom prst="straightConnector1">
            <a:avLst/>
          </a:prstGeom>
          <a:ln w="571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95725F-7953-FFC5-22B8-20B855CDAAD4}"/>
              </a:ext>
            </a:extLst>
          </p:cNvPr>
          <p:cNvSpPr txBox="1"/>
          <p:nvPr/>
        </p:nvSpPr>
        <p:spPr>
          <a:xfrm>
            <a:off x="7473249" y="4518200"/>
            <a:ext cx="1039067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KR" sz="2400" b="1" dirty="0">
                <a:solidFill>
                  <a:schemeClr val="accent5"/>
                </a:solidFill>
              </a:rPr>
              <a:t>Axion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DC7D7-C084-8CCF-2DDE-4BB825874F59}"/>
              </a:ext>
            </a:extLst>
          </p:cNvPr>
          <p:cNvSpPr txBox="1"/>
          <p:nvPr/>
        </p:nvSpPr>
        <p:spPr>
          <a:xfrm>
            <a:off x="213238" y="4923213"/>
            <a:ext cx="6754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1"/>
                </a:solidFill>
              </a:rPr>
              <a:t>Prominent solution to the strong CP problem</a:t>
            </a:r>
          </a:p>
          <a:p>
            <a:r>
              <a:rPr lang="en-KR" sz="2400" b="1" dirty="0">
                <a:solidFill>
                  <a:schemeClr val="accent1"/>
                </a:solidFill>
              </a:rPr>
              <a:t>New particle, </a:t>
            </a:r>
            <a:r>
              <a:rPr lang="en-KR" sz="2400" b="1" dirty="0">
                <a:solidFill>
                  <a:schemeClr val="accent5"/>
                </a:solidFill>
              </a:rPr>
              <a:t>Axion</a:t>
            </a:r>
            <a:r>
              <a:rPr lang="en-KR" sz="2400" b="1" dirty="0">
                <a:solidFill>
                  <a:schemeClr val="accent1"/>
                </a:solidFill>
              </a:rPr>
              <a:t>, is expected!</a:t>
            </a:r>
          </a:p>
        </p:txBody>
      </p:sp>
    </p:spTree>
    <p:extLst>
      <p:ext uri="{BB962C8B-B14F-4D97-AF65-F5344CB8AC3E}">
        <p14:creationId xmlns:p14="http://schemas.microsoft.com/office/powerpoint/2010/main" val="1697335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Invisible Axion (KSVZ &amp; DFSZ)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5DBDD48-FFA7-03C1-77C4-7F3B509F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2110" y="1068879"/>
            <a:ext cx="3900436" cy="3900436"/>
          </a:xfrm>
          <a:prstGeom prst="rect">
            <a:avLst/>
          </a:prstGeom>
        </p:spPr>
      </p:pic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8781F235-219C-3561-46FE-83C99DA2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21/10/2024</a:t>
            </a:r>
            <a:endParaRPr lang="en-KR" dirty="0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D8C1F710-DB9C-C7B2-BBF9-11E1B32C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D112D4B3-ECD1-55DB-9452-1EAD17A1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D0CB49-F1A2-3DD1-BAB4-D2CC787E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895101" y="896044"/>
            <a:ext cx="7168886" cy="5630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3FA23-23D0-90FF-1897-E741BF680A07}"/>
              </a:ext>
            </a:extLst>
          </p:cNvPr>
          <p:cNvSpPr txBox="1"/>
          <p:nvPr/>
        </p:nvSpPr>
        <p:spPr>
          <a:xfrm>
            <a:off x="213238" y="4923213"/>
            <a:ext cx="6781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1"/>
                </a:solidFill>
              </a:rPr>
              <a:t>Prominent solution to the strong CP problem</a:t>
            </a:r>
          </a:p>
          <a:p>
            <a:r>
              <a:rPr lang="en-KR" sz="2400" b="1" dirty="0">
                <a:solidFill>
                  <a:schemeClr val="accent1"/>
                </a:solidFill>
              </a:rPr>
              <a:t>New particle, </a:t>
            </a:r>
            <a:r>
              <a:rPr lang="en-KR" sz="2400" b="1" dirty="0">
                <a:solidFill>
                  <a:schemeClr val="accent5"/>
                </a:solidFill>
              </a:rPr>
              <a:t>Axion</a:t>
            </a:r>
            <a:r>
              <a:rPr lang="en-KR" sz="2400" b="1" dirty="0">
                <a:solidFill>
                  <a:schemeClr val="accent1"/>
                </a:solidFill>
              </a:rPr>
              <a:t>, is expected!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Feeble interactions with other particles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Sufficient quantities in a non-relativistic state</a:t>
            </a:r>
            <a:endParaRPr lang="en-KR" sz="24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FB8C2-1B27-5360-338D-21277ED2420D}"/>
                  </a:ext>
                </a:extLst>
              </p:cNvPr>
              <p:cNvSpPr txBox="1"/>
              <p:nvPr/>
            </p:nvSpPr>
            <p:spPr>
              <a:xfrm>
                <a:off x="5019937" y="2356870"/>
                <a:ext cx="5947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KR" sz="2400" b="1" dirty="0">
                    <a:solidFill>
                      <a:schemeClr val="accent2"/>
                    </a:solidFill>
                  </a:rPr>
                  <a:t>Sufficient high energy scale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KR" sz="2400" b="1" dirty="0">
                    <a:solidFill>
                      <a:schemeClr val="accent2"/>
                    </a:solidFill>
                  </a:rPr>
                  <a:t>10</a:t>
                </a:r>
                <a:r>
                  <a:rPr lang="en-KR" sz="2400" b="1" baseline="30000" dirty="0">
                    <a:solidFill>
                      <a:schemeClr val="accent2"/>
                    </a:solidFill>
                  </a:rPr>
                  <a:t>9</a:t>
                </a:r>
                <a:r>
                  <a:rPr lang="en-KR" sz="2400" b="1" dirty="0">
                    <a:solidFill>
                      <a:schemeClr val="accent2"/>
                    </a:solidFill>
                  </a:rPr>
                  <a:t> GeV)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FB8C2-1B27-5360-338D-21277ED24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937" y="2356870"/>
                <a:ext cx="5947462" cy="461665"/>
              </a:xfrm>
              <a:prstGeom prst="rect">
                <a:avLst/>
              </a:prstGeom>
              <a:blipFill>
                <a:blip r:embed="rId4"/>
                <a:stretch>
                  <a:fillRect l="-1279" t="-10811" r="-1066" b="-2702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73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22A1AEB-6CE0-F638-6539-66F07F6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0" b="19269"/>
          <a:stretch/>
        </p:blipFill>
        <p:spPr bwMode="auto">
          <a:xfrm>
            <a:off x="0" y="0"/>
            <a:ext cx="1219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FB299-E602-9057-3ECF-AEAA8D1FDF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2761020" y="254752"/>
            <a:ext cx="6687780" cy="66877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36565-C77C-A3A0-01CB-35027FA7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Dark Matter Axion</a:t>
            </a:r>
          </a:p>
        </p:txBody>
      </p:sp>
      <p:sp>
        <p:nvSpPr>
          <p:cNvPr id="93" name="Date Placeholder 92">
            <a:extLst>
              <a:ext uri="{FF2B5EF4-FFF2-40B4-BE49-F238E27FC236}">
                <a16:creationId xmlns:a16="http://schemas.microsoft.com/office/drawing/2014/main" id="{8781F235-219C-3561-46FE-83C99DA2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21/10/2024</a:t>
            </a:r>
            <a:endParaRPr lang="en-KR" dirty="0"/>
          </a:p>
        </p:txBody>
      </p:sp>
      <p:sp>
        <p:nvSpPr>
          <p:cNvPr id="94" name="Footer Placeholder 93">
            <a:extLst>
              <a:ext uri="{FF2B5EF4-FFF2-40B4-BE49-F238E27FC236}">
                <a16:creationId xmlns:a16="http://schemas.microsoft.com/office/drawing/2014/main" id="{D8C1F710-DB9C-C7B2-BBF9-11E1B32C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Partikeldagarna</a:t>
            </a:r>
            <a:r>
              <a:rPr lang="en-US" dirty="0"/>
              <a:t> 2024</a:t>
            </a:r>
            <a:endParaRPr lang="en-KR" dirty="0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D112D4B3-ECD1-55DB-9452-1EAD17A1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CD68B-6D7D-0B63-AE93-2486F310D6CA}"/>
              </a:ext>
            </a:extLst>
          </p:cNvPr>
          <p:cNvSpPr txBox="1"/>
          <p:nvPr/>
        </p:nvSpPr>
        <p:spPr>
          <a:xfrm>
            <a:off x="7296256" y="5840740"/>
            <a:ext cx="4700326" cy="461665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5"/>
                </a:solidFill>
              </a:rPr>
              <a:t>Strong Dark Matter Candidates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F5FD1A-7493-571D-0428-11322A6C765E}"/>
              </a:ext>
            </a:extLst>
          </p:cNvPr>
          <p:cNvSpPr/>
          <p:nvPr/>
        </p:nvSpPr>
        <p:spPr>
          <a:xfrm>
            <a:off x="213238" y="5686097"/>
            <a:ext cx="6781023" cy="806776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3FA23-23D0-90FF-1897-E741BF680A07}"/>
              </a:ext>
            </a:extLst>
          </p:cNvPr>
          <p:cNvSpPr txBox="1"/>
          <p:nvPr/>
        </p:nvSpPr>
        <p:spPr>
          <a:xfrm>
            <a:off x="213238" y="4923213"/>
            <a:ext cx="6781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en-K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Feeble interactions with other particles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Sufficient quantities in a non-relativistic state</a:t>
            </a:r>
            <a:endParaRPr lang="en-KR" sz="2400" b="1" dirty="0">
              <a:solidFill>
                <a:schemeClr val="accent2"/>
              </a:solidFill>
            </a:endParaRPr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66A98B26-7462-F452-B176-B42BB89C9CA9}"/>
              </a:ext>
            </a:extLst>
          </p:cNvPr>
          <p:cNvSpPr/>
          <p:nvPr/>
        </p:nvSpPr>
        <p:spPr>
          <a:xfrm rot="1800000">
            <a:off x="6342760" y="4642349"/>
            <a:ext cx="2057783" cy="1550303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7939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FA1D-03D2-DB8D-DC5B-04E4E9B8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Axion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BAD66-8A13-B632-49EF-0D7410B7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C7C3-0399-E4FD-AAE0-52EB8689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897FA-A236-3EF7-5CE4-88F20CD8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3D7DB-CE61-2FBC-9B3C-3C978FE957E7}"/>
              </a:ext>
            </a:extLst>
          </p:cNvPr>
          <p:cNvSpPr txBox="1"/>
          <p:nvPr/>
        </p:nvSpPr>
        <p:spPr>
          <a:xfrm>
            <a:off x="178289" y="783771"/>
            <a:ext cx="346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Strong CP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BC768-9066-13A0-CD4A-F5A1D573409F}"/>
              </a:ext>
            </a:extLst>
          </p:cNvPr>
          <p:cNvSpPr txBox="1"/>
          <p:nvPr/>
        </p:nvSpPr>
        <p:spPr>
          <a:xfrm>
            <a:off x="5149294" y="2022494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Peccei-Quinn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/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Why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CP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symmetry seems to be conserved in QCD?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but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blipFill>
                <a:blip r:embed="rId3"/>
                <a:stretch>
                  <a:fillRect l="-1142" t="-5634" r="-326" b="-112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/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Prominent solution to the strong CP problem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S.S.B. of new global U(1) chiral symmetry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As the universe cools down, dynamically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blipFill>
                <a:blip r:embed="rId4"/>
                <a:stretch>
                  <a:fillRect l="-1294" t="-4167" b="-93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D85A40F6-E19A-DE5E-CAB4-A3475386D51E}"/>
              </a:ext>
            </a:extLst>
          </p:cNvPr>
          <p:cNvGrpSpPr/>
          <p:nvPr/>
        </p:nvGrpSpPr>
        <p:grpSpPr>
          <a:xfrm>
            <a:off x="178289" y="2347657"/>
            <a:ext cx="4865060" cy="4080362"/>
            <a:chOff x="5181327" y="2263806"/>
            <a:chExt cx="4114800" cy="34511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12EC1F7-361D-EDCF-DAB6-930466BE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833" t="11285" r="12916" b="25978"/>
            <a:stretch/>
          </p:blipFill>
          <p:spPr>
            <a:xfrm>
              <a:off x="5181327" y="2629293"/>
              <a:ext cx="4114800" cy="28372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C7D8475-48D8-6333-8C52-D50571C6F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418" t="18208" r="8350" b="20369"/>
            <a:stretch/>
          </p:blipFill>
          <p:spPr>
            <a:xfrm>
              <a:off x="7073800" y="3418336"/>
              <a:ext cx="329852" cy="350729"/>
            </a:xfrm>
            <a:prstGeom prst="rect">
              <a:avLst/>
            </a:prstGeom>
          </p:spPr>
        </p:pic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99925D3-D3F6-A609-D5A7-A3D03D9A609E}"/>
                </a:ext>
              </a:extLst>
            </p:cNvPr>
            <p:cNvSpPr/>
            <p:nvPr/>
          </p:nvSpPr>
          <p:spPr>
            <a:xfrm>
              <a:off x="6438545" y="3621531"/>
              <a:ext cx="1567583" cy="1531213"/>
            </a:xfrm>
            <a:custGeom>
              <a:avLst/>
              <a:gdLst>
                <a:gd name="connsiteX0" fmla="*/ 931333 w 1567583"/>
                <a:gd name="connsiteY0" fmla="*/ 0 h 1531213"/>
                <a:gd name="connsiteX1" fmla="*/ 1439333 w 1567583"/>
                <a:gd name="connsiteY1" fmla="*/ 254000 h 1531213"/>
                <a:gd name="connsiteX2" fmla="*/ 1540933 w 1567583"/>
                <a:gd name="connsiteY2" fmla="*/ 592667 h 1531213"/>
                <a:gd name="connsiteX3" fmla="*/ 1041400 w 1567583"/>
                <a:gd name="connsiteY3" fmla="*/ 956733 h 1531213"/>
                <a:gd name="connsiteX4" fmla="*/ 939800 w 1567583"/>
                <a:gd name="connsiteY4" fmla="*/ 1286933 h 1531213"/>
                <a:gd name="connsiteX5" fmla="*/ 558800 w 1567583"/>
                <a:gd name="connsiteY5" fmla="*/ 1507067 h 1531213"/>
                <a:gd name="connsiteX6" fmla="*/ 0 w 1567583"/>
                <a:gd name="connsiteY6" fmla="*/ 1515533 h 153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7583" h="1531213">
                  <a:moveTo>
                    <a:pt x="931333" y="0"/>
                  </a:moveTo>
                  <a:cubicBezTo>
                    <a:pt x="1134533" y="77611"/>
                    <a:pt x="1337733" y="155222"/>
                    <a:pt x="1439333" y="254000"/>
                  </a:cubicBezTo>
                  <a:cubicBezTo>
                    <a:pt x="1540933" y="352778"/>
                    <a:pt x="1607255" y="475545"/>
                    <a:pt x="1540933" y="592667"/>
                  </a:cubicBezTo>
                  <a:cubicBezTo>
                    <a:pt x="1474611" y="709789"/>
                    <a:pt x="1141589" y="841022"/>
                    <a:pt x="1041400" y="956733"/>
                  </a:cubicBezTo>
                  <a:cubicBezTo>
                    <a:pt x="941211" y="1072444"/>
                    <a:pt x="1020233" y="1195211"/>
                    <a:pt x="939800" y="1286933"/>
                  </a:cubicBezTo>
                  <a:cubicBezTo>
                    <a:pt x="859367" y="1378655"/>
                    <a:pt x="715433" y="1468967"/>
                    <a:pt x="558800" y="1507067"/>
                  </a:cubicBezTo>
                  <a:cubicBezTo>
                    <a:pt x="402167" y="1545167"/>
                    <a:pt x="201083" y="1530350"/>
                    <a:pt x="0" y="1515533"/>
                  </a:cubicBezTo>
                </a:path>
              </a:pathLst>
            </a:custGeom>
            <a:noFill/>
            <a:ln w="38100">
              <a:solidFill>
                <a:srgbClr val="8B8A8B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rgbClr val="8B8A8B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D93F78-11E0-2456-37F6-3AE953A4F610}"/>
                </a:ext>
              </a:extLst>
            </p:cNvPr>
            <p:cNvSpPr txBox="1"/>
            <p:nvPr/>
          </p:nvSpPr>
          <p:spPr>
            <a:xfrm>
              <a:off x="5698863" y="2263806"/>
              <a:ext cx="3041488" cy="33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Titled Mexican-Hat Potential</a:t>
              </a:r>
              <a:endParaRPr lang="en-KR" sz="2000" b="1" dirty="0">
                <a:solidFill>
                  <a:schemeClr val="accent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9B1CE3-D95C-1842-CB3C-7B2B5BD4B9B8}"/>
                    </a:ext>
                  </a:extLst>
                </p:cNvPr>
                <p:cNvSpPr txBox="1"/>
                <p:nvPr/>
              </p:nvSpPr>
              <p:spPr>
                <a:xfrm>
                  <a:off x="5698863" y="5324450"/>
                  <a:ext cx="1100962" cy="390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1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𝐂𝐏</m:t>
                            </m:r>
                          </m:sub>
                        </m:sSub>
                        <m:r>
                          <a:rPr lang="en-US" altLang="ko-KR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KR" sz="2400" b="1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9B1CE3-D95C-1842-CB3C-7B2B5BD4B9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8863" y="5324450"/>
                  <a:ext cx="1100962" cy="390470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694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FA1D-03D2-DB8D-DC5B-04E4E9B8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Axion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BAD66-8A13-B632-49EF-0D7410B7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C7C3-0399-E4FD-AAE0-52EB8689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897FA-A236-3EF7-5CE4-88F20CD8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3D7DB-CE61-2FBC-9B3C-3C978FE957E7}"/>
              </a:ext>
            </a:extLst>
          </p:cNvPr>
          <p:cNvSpPr txBox="1"/>
          <p:nvPr/>
        </p:nvSpPr>
        <p:spPr>
          <a:xfrm>
            <a:off x="178289" y="783771"/>
            <a:ext cx="346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Strong CP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BC768-9066-13A0-CD4A-F5A1D573409F}"/>
              </a:ext>
            </a:extLst>
          </p:cNvPr>
          <p:cNvSpPr txBox="1"/>
          <p:nvPr/>
        </p:nvSpPr>
        <p:spPr>
          <a:xfrm>
            <a:off x="5149294" y="2022494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Peccei-Quinn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/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Why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CP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symmetry seems to be conserved in QCD?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but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blipFill>
                <a:blip r:embed="rId3"/>
                <a:stretch>
                  <a:fillRect l="-1142" t="-5634" r="-326" b="-112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/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Prominent solution to the strong CP problem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S.S.B. of new global U(1) chiral symmetry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As the universe cools down, dynamically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blipFill>
                <a:blip r:embed="rId4"/>
                <a:stretch>
                  <a:fillRect l="-1294" t="-4167" b="-93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A9C06C-FE33-304D-2690-F4DA9351AB50}"/>
              </a:ext>
            </a:extLst>
          </p:cNvPr>
          <p:cNvSpPr txBox="1"/>
          <p:nvPr/>
        </p:nvSpPr>
        <p:spPr>
          <a:xfrm>
            <a:off x="5149294" y="3827460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68EA53-2B37-A1E1-B803-F6B8DA245BEE}"/>
                  </a:ext>
                </a:extLst>
              </p:cNvPr>
              <p:cNvSpPr txBox="1"/>
              <p:nvPr/>
            </p:nvSpPr>
            <p:spPr>
              <a:xfrm>
                <a:off x="5294214" y="4350680"/>
                <a:ext cx="673293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Oscillation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</m:sSub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(Pseudo-Goldstone Boson)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High energy scale of S.S.B. ⇒ light and invisible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Sufficient quantities in a non-relativistic state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68EA53-2B37-A1E1-B803-F6B8DA245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14" y="4350680"/>
                <a:ext cx="6732933" cy="1200329"/>
              </a:xfrm>
              <a:prstGeom prst="rect">
                <a:avLst/>
              </a:prstGeom>
              <a:blipFill>
                <a:blip r:embed="rId5"/>
                <a:stretch>
                  <a:fillRect l="-1316" t="-4167" r="-376" b="-93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98ACF28-16C4-AB3C-356F-E845B1051A5F}"/>
              </a:ext>
            </a:extLst>
          </p:cNvPr>
          <p:cNvGrpSpPr/>
          <p:nvPr/>
        </p:nvGrpSpPr>
        <p:grpSpPr>
          <a:xfrm>
            <a:off x="178289" y="2347657"/>
            <a:ext cx="4865060" cy="4160599"/>
            <a:chOff x="5181327" y="2263806"/>
            <a:chExt cx="4114800" cy="35189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46DE97-3C28-5971-D3D3-D3A8E51BF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833" t="11285" r="12916" b="25978"/>
            <a:stretch/>
          </p:blipFill>
          <p:spPr>
            <a:xfrm>
              <a:off x="5181327" y="2629293"/>
              <a:ext cx="4114800" cy="28372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A18499-82A7-10DB-5D85-11DED18F8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418" t="18208" r="8350" b="20369"/>
            <a:stretch/>
          </p:blipFill>
          <p:spPr>
            <a:xfrm>
              <a:off x="7073800" y="3418336"/>
              <a:ext cx="329852" cy="350729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93173F3-86E5-7E71-CD91-D7320FEE0EE9}"/>
                </a:ext>
              </a:extLst>
            </p:cNvPr>
            <p:cNvSpPr/>
            <p:nvPr/>
          </p:nvSpPr>
          <p:spPr>
            <a:xfrm>
              <a:off x="6438545" y="3621531"/>
              <a:ext cx="1567583" cy="1531213"/>
            </a:xfrm>
            <a:custGeom>
              <a:avLst/>
              <a:gdLst>
                <a:gd name="connsiteX0" fmla="*/ 931333 w 1567583"/>
                <a:gd name="connsiteY0" fmla="*/ 0 h 1531213"/>
                <a:gd name="connsiteX1" fmla="*/ 1439333 w 1567583"/>
                <a:gd name="connsiteY1" fmla="*/ 254000 h 1531213"/>
                <a:gd name="connsiteX2" fmla="*/ 1540933 w 1567583"/>
                <a:gd name="connsiteY2" fmla="*/ 592667 h 1531213"/>
                <a:gd name="connsiteX3" fmla="*/ 1041400 w 1567583"/>
                <a:gd name="connsiteY3" fmla="*/ 956733 h 1531213"/>
                <a:gd name="connsiteX4" fmla="*/ 939800 w 1567583"/>
                <a:gd name="connsiteY4" fmla="*/ 1286933 h 1531213"/>
                <a:gd name="connsiteX5" fmla="*/ 558800 w 1567583"/>
                <a:gd name="connsiteY5" fmla="*/ 1507067 h 1531213"/>
                <a:gd name="connsiteX6" fmla="*/ 0 w 1567583"/>
                <a:gd name="connsiteY6" fmla="*/ 1515533 h 153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7583" h="1531213">
                  <a:moveTo>
                    <a:pt x="931333" y="0"/>
                  </a:moveTo>
                  <a:cubicBezTo>
                    <a:pt x="1134533" y="77611"/>
                    <a:pt x="1337733" y="155222"/>
                    <a:pt x="1439333" y="254000"/>
                  </a:cubicBezTo>
                  <a:cubicBezTo>
                    <a:pt x="1540933" y="352778"/>
                    <a:pt x="1607255" y="475545"/>
                    <a:pt x="1540933" y="592667"/>
                  </a:cubicBezTo>
                  <a:cubicBezTo>
                    <a:pt x="1474611" y="709789"/>
                    <a:pt x="1141589" y="841022"/>
                    <a:pt x="1041400" y="956733"/>
                  </a:cubicBezTo>
                  <a:cubicBezTo>
                    <a:pt x="941211" y="1072444"/>
                    <a:pt x="1020233" y="1195211"/>
                    <a:pt x="939800" y="1286933"/>
                  </a:cubicBezTo>
                  <a:cubicBezTo>
                    <a:pt x="859367" y="1378655"/>
                    <a:pt x="715433" y="1468967"/>
                    <a:pt x="558800" y="1507067"/>
                  </a:cubicBezTo>
                  <a:cubicBezTo>
                    <a:pt x="402167" y="1545167"/>
                    <a:pt x="201083" y="1530350"/>
                    <a:pt x="0" y="1515533"/>
                  </a:cubicBezTo>
                </a:path>
              </a:pathLst>
            </a:custGeom>
            <a:noFill/>
            <a:ln w="38100">
              <a:solidFill>
                <a:srgbClr val="8B8A8B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rgbClr val="8B8A8B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847E1C-4ECE-C588-47A7-288A2BDC8399}"/>
                </a:ext>
              </a:extLst>
            </p:cNvPr>
            <p:cNvSpPr txBox="1"/>
            <p:nvPr/>
          </p:nvSpPr>
          <p:spPr>
            <a:xfrm>
              <a:off x="5698863" y="2263806"/>
              <a:ext cx="3041488" cy="33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Titled Mexican-Hat Potential</a:t>
              </a:r>
              <a:endParaRPr lang="en-KR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F42F1-E2C0-3CD2-C292-A7C330F772E6}"/>
                </a:ext>
              </a:extLst>
            </p:cNvPr>
            <p:cNvSpPr txBox="1"/>
            <p:nvPr/>
          </p:nvSpPr>
          <p:spPr>
            <a:xfrm>
              <a:off x="6060074" y="5392313"/>
              <a:ext cx="878828" cy="390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/>
                  </a:solidFill>
                </a:rPr>
                <a:t>Axion</a:t>
              </a:r>
              <a:endParaRPr lang="en-KR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AA99C6-FAD1-B4D1-90EC-B602C3A1E4ED}"/>
                </a:ext>
              </a:extLst>
            </p:cNvPr>
            <p:cNvSpPr/>
            <p:nvPr/>
          </p:nvSpPr>
          <p:spPr>
            <a:xfrm>
              <a:off x="6110471" y="4934764"/>
              <a:ext cx="1066800" cy="279889"/>
            </a:xfrm>
            <a:custGeom>
              <a:avLst/>
              <a:gdLst>
                <a:gd name="connsiteX0" fmla="*/ 0 w 1066800"/>
                <a:gd name="connsiteY0" fmla="*/ 0 h 279889"/>
                <a:gd name="connsiteX1" fmla="*/ 499533 w 1066800"/>
                <a:gd name="connsiteY1" fmla="*/ 245533 h 279889"/>
                <a:gd name="connsiteX2" fmla="*/ 668866 w 1066800"/>
                <a:gd name="connsiteY2" fmla="*/ 279400 h 279889"/>
                <a:gd name="connsiteX3" fmla="*/ 1066800 w 1066800"/>
                <a:gd name="connsiteY3" fmla="*/ 262467 h 279889"/>
                <a:gd name="connsiteX0" fmla="*/ 0 w 1066800"/>
                <a:gd name="connsiteY0" fmla="*/ 0 h 279889"/>
                <a:gd name="connsiteX1" fmla="*/ 380999 w 1066800"/>
                <a:gd name="connsiteY1" fmla="*/ 220133 h 279889"/>
                <a:gd name="connsiteX2" fmla="*/ 668866 w 1066800"/>
                <a:gd name="connsiteY2" fmla="*/ 279400 h 279889"/>
                <a:gd name="connsiteX3" fmla="*/ 1066800 w 1066800"/>
                <a:gd name="connsiteY3" fmla="*/ 262467 h 27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279889">
                  <a:moveTo>
                    <a:pt x="0" y="0"/>
                  </a:moveTo>
                  <a:cubicBezTo>
                    <a:pt x="194027" y="99483"/>
                    <a:pt x="269521" y="173566"/>
                    <a:pt x="380999" y="220133"/>
                  </a:cubicBezTo>
                  <a:cubicBezTo>
                    <a:pt x="492477" y="266700"/>
                    <a:pt x="574322" y="276578"/>
                    <a:pt x="668866" y="279400"/>
                  </a:cubicBezTo>
                  <a:cubicBezTo>
                    <a:pt x="763410" y="282222"/>
                    <a:pt x="915105" y="272344"/>
                    <a:pt x="1066800" y="262467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</p:spTree>
    <p:extLst>
      <p:ext uri="{BB962C8B-B14F-4D97-AF65-F5344CB8AC3E}">
        <p14:creationId xmlns:p14="http://schemas.microsoft.com/office/powerpoint/2010/main" val="185618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BFA1D-03D2-DB8D-DC5B-04E4E9B8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Axion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BAD66-8A13-B632-49EF-0D7410B7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C7C3-0399-E4FD-AAE0-52EB8689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897FA-A236-3EF7-5CE4-88F20CD8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3D7DB-CE61-2FBC-9B3C-3C978FE957E7}"/>
              </a:ext>
            </a:extLst>
          </p:cNvPr>
          <p:cNvSpPr txBox="1"/>
          <p:nvPr/>
        </p:nvSpPr>
        <p:spPr>
          <a:xfrm>
            <a:off x="178289" y="783771"/>
            <a:ext cx="346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Strong CP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BC768-9066-13A0-CD4A-F5A1D573409F}"/>
              </a:ext>
            </a:extLst>
          </p:cNvPr>
          <p:cNvSpPr txBox="1"/>
          <p:nvPr/>
        </p:nvSpPr>
        <p:spPr>
          <a:xfrm>
            <a:off x="5149294" y="2022494"/>
            <a:ext cx="45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Peccei-Quinn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/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Why the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CP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symmetry seems to be conserved in QCD?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but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969256-941E-E4F5-6B3D-CB2CC8DB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3" y="1306991"/>
                <a:ext cx="7774116" cy="880241"/>
              </a:xfrm>
              <a:prstGeom prst="rect">
                <a:avLst/>
              </a:prstGeom>
              <a:blipFill>
                <a:blip r:embed="rId3"/>
                <a:stretch>
                  <a:fillRect l="-1142" t="-5634" r="-326" b="-112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/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Prominent solution to the strong CP problem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S.S.B. of new global U(1) chiral symmetry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As the universe cools down, dynamically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KR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66BD5DE-22A4-D0CE-80A5-C4BF6E24E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14" y="2545714"/>
                <a:ext cx="6846490" cy="1200329"/>
              </a:xfrm>
              <a:prstGeom prst="rect">
                <a:avLst/>
              </a:prstGeom>
              <a:blipFill>
                <a:blip r:embed="rId4"/>
                <a:stretch>
                  <a:fillRect l="-1294" t="-4167" b="-93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A9C06C-FE33-304D-2690-F4DA9351AB50}"/>
              </a:ext>
            </a:extLst>
          </p:cNvPr>
          <p:cNvSpPr txBox="1"/>
          <p:nvPr/>
        </p:nvSpPr>
        <p:spPr>
          <a:xfrm>
            <a:off x="5149294" y="3827460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b="1" dirty="0">
                <a:solidFill>
                  <a:schemeClr val="accent1"/>
                </a:solidFill>
              </a:rPr>
              <a:t>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68EA53-2B37-A1E1-B803-F6B8DA245BEE}"/>
                  </a:ext>
                </a:extLst>
              </p:cNvPr>
              <p:cNvSpPr txBox="1"/>
              <p:nvPr/>
            </p:nvSpPr>
            <p:spPr>
              <a:xfrm>
                <a:off x="5294214" y="4350680"/>
                <a:ext cx="673293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Oscillation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𝐂𝐏</m:t>
                        </m:r>
                      </m:sub>
                    </m:sSub>
                  </m:oMath>
                </a14:m>
                <a:r>
                  <a:rPr lang="en-KR" sz="2400" dirty="0">
                    <a:solidFill>
                      <a:schemeClr val="accent1"/>
                    </a:solidFill>
                  </a:rPr>
                  <a:t> (Pseudo-Goldstone Boson)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High energy scale of S.S.B. ⇒ light and invisible</a:t>
                </a:r>
              </a:p>
              <a:p>
                <a:r>
                  <a:rPr lang="en-KR" sz="2400" dirty="0">
                    <a:solidFill>
                      <a:schemeClr val="accent1"/>
                    </a:solidFill>
                  </a:rPr>
                  <a:t>Sufficient quantities in a non-relativistic state</a:t>
                </a:r>
              </a:p>
              <a:p>
                <a:r>
                  <a:rPr lang="en-KR" sz="2400" b="1" dirty="0">
                    <a:solidFill>
                      <a:schemeClr val="accent1"/>
                    </a:solidFill>
                  </a:rPr>
                  <a:t>⇒ Strong Dark Matter Candidate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68EA53-2B37-A1E1-B803-F6B8DA245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14" y="4350680"/>
                <a:ext cx="6732933" cy="1569660"/>
              </a:xfrm>
              <a:prstGeom prst="rect">
                <a:avLst/>
              </a:prstGeom>
              <a:blipFill>
                <a:blip r:embed="rId5"/>
                <a:stretch>
                  <a:fillRect l="-1316" t="-3200" r="-376" b="-72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98ACF28-16C4-AB3C-356F-E845B1051A5F}"/>
              </a:ext>
            </a:extLst>
          </p:cNvPr>
          <p:cNvGrpSpPr/>
          <p:nvPr/>
        </p:nvGrpSpPr>
        <p:grpSpPr>
          <a:xfrm>
            <a:off x="178289" y="2347657"/>
            <a:ext cx="4865060" cy="4160599"/>
            <a:chOff x="5181327" y="2263806"/>
            <a:chExt cx="4114800" cy="35189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46DE97-3C28-5971-D3D3-D3A8E51BF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833" t="11285" r="12916" b="25978"/>
            <a:stretch/>
          </p:blipFill>
          <p:spPr>
            <a:xfrm>
              <a:off x="5181327" y="2629293"/>
              <a:ext cx="4114800" cy="28372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A18499-82A7-10DB-5D85-11DED18F8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418" t="18208" r="8350" b="20369"/>
            <a:stretch/>
          </p:blipFill>
          <p:spPr>
            <a:xfrm>
              <a:off x="7073800" y="3418336"/>
              <a:ext cx="329852" cy="350729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93173F3-86E5-7E71-CD91-D7320FEE0EE9}"/>
                </a:ext>
              </a:extLst>
            </p:cNvPr>
            <p:cNvSpPr/>
            <p:nvPr/>
          </p:nvSpPr>
          <p:spPr>
            <a:xfrm>
              <a:off x="6438545" y="3621531"/>
              <a:ext cx="1567583" cy="1531213"/>
            </a:xfrm>
            <a:custGeom>
              <a:avLst/>
              <a:gdLst>
                <a:gd name="connsiteX0" fmla="*/ 931333 w 1567583"/>
                <a:gd name="connsiteY0" fmla="*/ 0 h 1531213"/>
                <a:gd name="connsiteX1" fmla="*/ 1439333 w 1567583"/>
                <a:gd name="connsiteY1" fmla="*/ 254000 h 1531213"/>
                <a:gd name="connsiteX2" fmla="*/ 1540933 w 1567583"/>
                <a:gd name="connsiteY2" fmla="*/ 592667 h 1531213"/>
                <a:gd name="connsiteX3" fmla="*/ 1041400 w 1567583"/>
                <a:gd name="connsiteY3" fmla="*/ 956733 h 1531213"/>
                <a:gd name="connsiteX4" fmla="*/ 939800 w 1567583"/>
                <a:gd name="connsiteY4" fmla="*/ 1286933 h 1531213"/>
                <a:gd name="connsiteX5" fmla="*/ 558800 w 1567583"/>
                <a:gd name="connsiteY5" fmla="*/ 1507067 h 1531213"/>
                <a:gd name="connsiteX6" fmla="*/ 0 w 1567583"/>
                <a:gd name="connsiteY6" fmla="*/ 1515533 h 153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7583" h="1531213">
                  <a:moveTo>
                    <a:pt x="931333" y="0"/>
                  </a:moveTo>
                  <a:cubicBezTo>
                    <a:pt x="1134533" y="77611"/>
                    <a:pt x="1337733" y="155222"/>
                    <a:pt x="1439333" y="254000"/>
                  </a:cubicBezTo>
                  <a:cubicBezTo>
                    <a:pt x="1540933" y="352778"/>
                    <a:pt x="1607255" y="475545"/>
                    <a:pt x="1540933" y="592667"/>
                  </a:cubicBezTo>
                  <a:cubicBezTo>
                    <a:pt x="1474611" y="709789"/>
                    <a:pt x="1141589" y="841022"/>
                    <a:pt x="1041400" y="956733"/>
                  </a:cubicBezTo>
                  <a:cubicBezTo>
                    <a:pt x="941211" y="1072444"/>
                    <a:pt x="1020233" y="1195211"/>
                    <a:pt x="939800" y="1286933"/>
                  </a:cubicBezTo>
                  <a:cubicBezTo>
                    <a:pt x="859367" y="1378655"/>
                    <a:pt x="715433" y="1468967"/>
                    <a:pt x="558800" y="1507067"/>
                  </a:cubicBezTo>
                  <a:cubicBezTo>
                    <a:pt x="402167" y="1545167"/>
                    <a:pt x="201083" y="1530350"/>
                    <a:pt x="0" y="1515533"/>
                  </a:cubicBezTo>
                </a:path>
              </a:pathLst>
            </a:custGeom>
            <a:noFill/>
            <a:ln w="38100">
              <a:solidFill>
                <a:srgbClr val="8B8A8B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rgbClr val="8B8A8B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847E1C-4ECE-C588-47A7-288A2BDC8399}"/>
                </a:ext>
              </a:extLst>
            </p:cNvPr>
            <p:cNvSpPr txBox="1"/>
            <p:nvPr/>
          </p:nvSpPr>
          <p:spPr>
            <a:xfrm>
              <a:off x="5698863" y="2263806"/>
              <a:ext cx="3041488" cy="33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Titled Mexican-Hat Potential</a:t>
              </a:r>
              <a:endParaRPr lang="en-KR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F42F1-E2C0-3CD2-C292-A7C330F772E6}"/>
                </a:ext>
              </a:extLst>
            </p:cNvPr>
            <p:cNvSpPr txBox="1"/>
            <p:nvPr/>
          </p:nvSpPr>
          <p:spPr>
            <a:xfrm>
              <a:off x="6060074" y="5392313"/>
              <a:ext cx="878828" cy="390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/>
                  </a:solidFill>
                </a:rPr>
                <a:t>Axion</a:t>
              </a:r>
              <a:endParaRPr lang="en-KR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AA99C6-FAD1-B4D1-90EC-B602C3A1E4ED}"/>
                </a:ext>
              </a:extLst>
            </p:cNvPr>
            <p:cNvSpPr/>
            <p:nvPr/>
          </p:nvSpPr>
          <p:spPr>
            <a:xfrm>
              <a:off x="6110471" y="4934764"/>
              <a:ext cx="1066800" cy="279889"/>
            </a:xfrm>
            <a:custGeom>
              <a:avLst/>
              <a:gdLst>
                <a:gd name="connsiteX0" fmla="*/ 0 w 1066800"/>
                <a:gd name="connsiteY0" fmla="*/ 0 h 279889"/>
                <a:gd name="connsiteX1" fmla="*/ 499533 w 1066800"/>
                <a:gd name="connsiteY1" fmla="*/ 245533 h 279889"/>
                <a:gd name="connsiteX2" fmla="*/ 668866 w 1066800"/>
                <a:gd name="connsiteY2" fmla="*/ 279400 h 279889"/>
                <a:gd name="connsiteX3" fmla="*/ 1066800 w 1066800"/>
                <a:gd name="connsiteY3" fmla="*/ 262467 h 279889"/>
                <a:gd name="connsiteX0" fmla="*/ 0 w 1066800"/>
                <a:gd name="connsiteY0" fmla="*/ 0 h 279889"/>
                <a:gd name="connsiteX1" fmla="*/ 380999 w 1066800"/>
                <a:gd name="connsiteY1" fmla="*/ 220133 h 279889"/>
                <a:gd name="connsiteX2" fmla="*/ 668866 w 1066800"/>
                <a:gd name="connsiteY2" fmla="*/ 279400 h 279889"/>
                <a:gd name="connsiteX3" fmla="*/ 1066800 w 1066800"/>
                <a:gd name="connsiteY3" fmla="*/ 262467 h 27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279889">
                  <a:moveTo>
                    <a:pt x="0" y="0"/>
                  </a:moveTo>
                  <a:cubicBezTo>
                    <a:pt x="194027" y="99483"/>
                    <a:pt x="269521" y="173566"/>
                    <a:pt x="380999" y="220133"/>
                  </a:cubicBezTo>
                  <a:cubicBezTo>
                    <a:pt x="492477" y="266700"/>
                    <a:pt x="574322" y="276578"/>
                    <a:pt x="668866" y="279400"/>
                  </a:cubicBezTo>
                  <a:cubicBezTo>
                    <a:pt x="763410" y="282222"/>
                    <a:pt x="915105" y="272344"/>
                    <a:pt x="1066800" y="262467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</p:spTree>
    <p:extLst>
      <p:ext uri="{BB962C8B-B14F-4D97-AF65-F5344CB8AC3E}">
        <p14:creationId xmlns:p14="http://schemas.microsoft.com/office/powerpoint/2010/main" val="366960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F97A-DEB3-6196-3C14-2B27C9F7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Cavity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B171-AC97-8E1C-9BFE-A7CF6519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9E96-0981-70E1-EEA5-E3D9E033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2F2B-AA02-B148-5B24-046FDCAC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795AF4-B612-45FC-32A8-05E392296F35}"/>
              </a:ext>
            </a:extLst>
          </p:cNvPr>
          <p:cNvGrpSpPr/>
          <p:nvPr/>
        </p:nvGrpSpPr>
        <p:grpSpPr>
          <a:xfrm>
            <a:off x="629369" y="502101"/>
            <a:ext cx="4681728" cy="5853797"/>
            <a:chOff x="783999" y="460541"/>
            <a:chExt cx="4681728" cy="5853797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CF9F255B-439D-41CD-63FF-65A26103AED6}"/>
                </a:ext>
              </a:extLst>
            </p:cNvPr>
            <p:cNvSpPr/>
            <p:nvPr/>
          </p:nvSpPr>
          <p:spPr>
            <a:xfrm>
              <a:off x="783999" y="460541"/>
              <a:ext cx="4681728" cy="4681728"/>
            </a:xfrm>
            <a:prstGeom prst="blockArc">
              <a:avLst>
                <a:gd name="adj1" fmla="val 9135724"/>
                <a:gd name="adj2" fmla="val 0"/>
                <a:gd name="adj3" fmla="val 25000"/>
              </a:avLst>
            </a:prstGeom>
            <a:solidFill>
              <a:schemeClr val="tx1">
                <a:lumMod val="75000"/>
                <a:lumOff val="25000"/>
                <a:alpha val="50196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>
                <a:rot lat="18000000" lon="0" rev="0"/>
              </a:camera>
              <a:lightRig rig="threePt" dir="t"/>
            </a:scene3d>
            <a:sp3d>
              <a:bevelT w="0" h="381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62F26-9058-B9D4-E922-62918470D71D}"/>
                </a:ext>
              </a:extLst>
            </p:cNvPr>
            <p:cNvSpPr txBox="1"/>
            <p:nvPr/>
          </p:nvSpPr>
          <p:spPr>
            <a:xfrm>
              <a:off x="2316789" y="1339606"/>
              <a:ext cx="161614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KR" sz="2800" b="1" dirty="0"/>
                <a:t>Solenoid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BF8B45-8EF8-911A-11D6-5816FA81B609}"/>
                </a:ext>
              </a:extLst>
            </p:cNvPr>
            <p:cNvSpPr/>
            <p:nvPr/>
          </p:nvSpPr>
          <p:spPr>
            <a:xfrm>
              <a:off x="3531085" y="2924170"/>
              <a:ext cx="18000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028DD813-EDD6-3735-07CB-06778FAF8919}"/>
                </a:ext>
              </a:extLst>
            </p:cNvPr>
            <p:cNvSpPr/>
            <p:nvPr/>
          </p:nvSpPr>
          <p:spPr>
            <a:xfrm>
              <a:off x="2514361" y="3970363"/>
              <a:ext cx="1219200" cy="929347"/>
            </a:xfrm>
            <a:prstGeom prst="upArrow">
              <a:avLst/>
            </a:pr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/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Up-Down Arrow 33">
              <a:extLst>
                <a:ext uri="{FF2B5EF4-FFF2-40B4-BE49-F238E27FC236}">
                  <a16:creationId xmlns:a16="http://schemas.microsoft.com/office/drawing/2014/main" id="{ECFF9970-E9BA-1A89-2DCC-F35F8F312DF5}"/>
                </a:ext>
              </a:extLst>
            </p:cNvPr>
            <p:cNvSpPr/>
            <p:nvPr/>
          </p:nvSpPr>
          <p:spPr>
            <a:xfrm>
              <a:off x="2514361" y="4762041"/>
              <a:ext cx="1219200" cy="1552297"/>
            </a:xfrm>
            <a:prstGeom prst="upDownArrow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/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174" b="-1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/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blipFill>
                <a:blip r:embed="rId5"/>
                <a:stretch>
                  <a:fillRect l="-581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27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F97A-DEB3-6196-3C14-2B27C9F7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Cavity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B171-AC97-8E1C-9BFE-A7CF6519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9E96-0981-70E1-EEA5-E3D9E033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2F2B-AA02-B148-5B24-046FDCAC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795AF4-B612-45FC-32A8-05E392296F35}"/>
              </a:ext>
            </a:extLst>
          </p:cNvPr>
          <p:cNvGrpSpPr/>
          <p:nvPr/>
        </p:nvGrpSpPr>
        <p:grpSpPr>
          <a:xfrm>
            <a:off x="629369" y="502101"/>
            <a:ext cx="4681728" cy="5853797"/>
            <a:chOff x="783999" y="460541"/>
            <a:chExt cx="4681728" cy="5853797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CF9F255B-439D-41CD-63FF-65A26103AED6}"/>
                </a:ext>
              </a:extLst>
            </p:cNvPr>
            <p:cNvSpPr/>
            <p:nvPr/>
          </p:nvSpPr>
          <p:spPr>
            <a:xfrm>
              <a:off x="783999" y="460541"/>
              <a:ext cx="4681728" cy="4681728"/>
            </a:xfrm>
            <a:prstGeom prst="blockArc">
              <a:avLst>
                <a:gd name="adj1" fmla="val 9135724"/>
                <a:gd name="adj2" fmla="val 0"/>
                <a:gd name="adj3" fmla="val 25000"/>
              </a:avLst>
            </a:prstGeom>
            <a:solidFill>
              <a:schemeClr val="tx1">
                <a:lumMod val="75000"/>
                <a:lumOff val="25000"/>
                <a:alpha val="50196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>
                <a:rot lat="18000000" lon="0" rev="0"/>
              </a:camera>
              <a:lightRig rig="threePt" dir="t"/>
            </a:scene3d>
            <a:sp3d>
              <a:bevelT w="0" h="381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>
                <a:solidFill>
                  <a:schemeClr val="tx1"/>
                </a:solidFill>
              </a:endParaRPr>
            </a:p>
          </p:txBody>
        </p:sp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38F63BFA-017D-05D6-7AE2-A718CBA30D6D}"/>
                </a:ext>
              </a:extLst>
            </p:cNvPr>
            <p:cNvSpPr/>
            <p:nvPr/>
          </p:nvSpPr>
          <p:spPr>
            <a:xfrm>
              <a:off x="2134263" y="2472378"/>
              <a:ext cx="1981200" cy="2858124"/>
            </a:xfrm>
            <a:prstGeom prst="can">
              <a:avLst>
                <a:gd name="adj" fmla="val 45219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KR" sz="2800" b="1" dirty="0">
                  <a:solidFill>
                    <a:sysClr val="windowText" lastClr="000000"/>
                  </a:solidFill>
                </a:rPr>
                <a:t>Cavity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62F26-9058-B9D4-E922-62918470D71D}"/>
                </a:ext>
              </a:extLst>
            </p:cNvPr>
            <p:cNvSpPr txBox="1"/>
            <p:nvPr/>
          </p:nvSpPr>
          <p:spPr>
            <a:xfrm>
              <a:off x="2316789" y="1339606"/>
              <a:ext cx="161614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KR" sz="2800" b="1" dirty="0"/>
                <a:t>Solenoid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BF8B45-8EF8-911A-11D6-5816FA81B609}"/>
                </a:ext>
              </a:extLst>
            </p:cNvPr>
            <p:cNvSpPr/>
            <p:nvPr/>
          </p:nvSpPr>
          <p:spPr>
            <a:xfrm>
              <a:off x="3531085" y="2924170"/>
              <a:ext cx="18000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028DD813-EDD6-3735-07CB-06778FAF8919}"/>
                </a:ext>
              </a:extLst>
            </p:cNvPr>
            <p:cNvSpPr/>
            <p:nvPr/>
          </p:nvSpPr>
          <p:spPr>
            <a:xfrm>
              <a:off x="2514361" y="3970363"/>
              <a:ext cx="1219200" cy="929347"/>
            </a:xfrm>
            <a:prstGeom prst="upArrow">
              <a:avLst/>
            </a:pr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/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Up-Down Arrow 33">
              <a:extLst>
                <a:ext uri="{FF2B5EF4-FFF2-40B4-BE49-F238E27FC236}">
                  <a16:creationId xmlns:a16="http://schemas.microsoft.com/office/drawing/2014/main" id="{ECFF9970-E9BA-1A89-2DCC-F35F8F312DF5}"/>
                </a:ext>
              </a:extLst>
            </p:cNvPr>
            <p:cNvSpPr/>
            <p:nvPr/>
          </p:nvSpPr>
          <p:spPr>
            <a:xfrm>
              <a:off x="2514361" y="4762041"/>
              <a:ext cx="1219200" cy="1552297"/>
            </a:xfrm>
            <a:prstGeom prst="upDownArrow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/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174" b="-1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15B9BE-4420-1140-2A83-FE78907CA08B}"/>
                  </a:ext>
                </a:extLst>
              </p:cNvPr>
              <p:cNvSpPr txBox="1"/>
              <p:nvPr/>
            </p:nvSpPr>
            <p:spPr>
              <a:xfrm>
                <a:off x="5997518" y="3663264"/>
                <a:ext cx="5984074" cy="1041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𝜸𝜸</m:t>
                          </m:r>
                        </m:sub>
                      </m:sSub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sz="2800" dirty="0">
                  <a:solidFill>
                    <a:sysClr val="windowText" lastClr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15B9BE-4420-1140-2A83-FE78907CA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3663264"/>
                <a:ext cx="5984074" cy="1041888"/>
              </a:xfrm>
              <a:prstGeom prst="rect">
                <a:avLst/>
              </a:prstGeom>
              <a:blipFill>
                <a:blip r:embed="rId5"/>
                <a:stretch>
                  <a:fillRect l="-636" b="-120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2FFC1-7327-E729-8D20-042D7B570072}"/>
                  </a:ext>
                </a:extLst>
              </p:cNvPr>
              <p:cNvSpPr txBox="1"/>
              <p:nvPr/>
            </p:nvSpPr>
            <p:spPr>
              <a:xfrm>
                <a:off x="5997518" y="2835706"/>
                <a:ext cx="50786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800" b="1" dirty="0">
                    <a:solidFill>
                      <a:schemeClr val="accent1"/>
                    </a:solidFill>
                  </a:rPr>
                  <a:t>Axion-to-Photon Conversion</a:t>
                </a:r>
              </a:p>
              <a:p>
                <a:r>
                  <a:rPr lang="en-KR" sz="2000" dirty="0">
                    <a:solidFill>
                      <a:schemeClr val="accent1"/>
                    </a:solidFill>
                  </a:rPr>
                  <a:t>(when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KR" sz="2000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2FFC1-7327-E729-8D20-042D7B570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2835706"/>
                <a:ext cx="5078634" cy="830997"/>
              </a:xfrm>
              <a:prstGeom prst="rect">
                <a:avLst/>
              </a:prstGeom>
              <a:blipFill>
                <a:blip r:embed="rId6"/>
                <a:stretch>
                  <a:fillRect l="-2494" t="-9091" r="-1496" b="-1363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/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blipFill>
                <a:blip r:embed="rId7"/>
                <a:stretch>
                  <a:fillRect l="-581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88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F97A-DEB3-6196-3C14-2B27C9F7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Cavity Haloscope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B171-AC97-8E1C-9BFE-A7CF6519C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21/10/2024</a:t>
            </a:r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9E96-0981-70E1-EEA5-E3D9E033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Partikeldagarna 2024</a:t>
            </a:r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2F2B-AA02-B148-5B24-046FDCAC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KR" dirty="0"/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795AF4-B612-45FC-32A8-05E392296F35}"/>
              </a:ext>
            </a:extLst>
          </p:cNvPr>
          <p:cNvGrpSpPr/>
          <p:nvPr/>
        </p:nvGrpSpPr>
        <p:grpSpPr>
          <a:xfrm>
            <a:off x="629369" y="502101"/>
            <a:ext cx="10112842" cy="5853797"/>
            <a:chOff x="783999" y="460541"/>
            <a:chExt cx="10112842" cy="5853797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CF9F255B-439D-41CD-63FF-65A26103AED6}"/>
                </a:ext>
              </a:extLst>
            </p:cNvPr>
            <p:cNvSpPr/>
            <p:nvPr/>
          </p:nvSpPr>
          <p:spPr>
            <a:xfrm>
              <a:off x="783999" y="460541"/>
              <a:ext cx="4681728" cy="4681728"/>
            </a:xfrm>
            <a:prstGeom prst="blockArc">
              <a:avLst>
                <a:gd name="adj1" fmla="val 9135724"/>
                <a:gd name="adj2" fmla="val 0"/>
                <a:gd name="adj3" fmla="val 25000"/>
              </a:avLst>
            </a:prstGeom>
            <a:solidFill>
              <a:schemeClr val="tx1">
                <a:lumMod val="75000"/>
                <a:lumOff val="25000"/>
                <a:alpha val="50196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>
                <a:rot lat="18000000" lon="0" rev="0"/>
              </a:camera>
              <a:lightRig rig="threePt" dir="t"/>
            </a:scene3d>
            <a:sp3d>
              <a:bevelT w="0" h="381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>
                <a:solidFill>
                  <a:schemeClr val="tx1"/>
                </a:solidFill>
              </a:endParaRPr>
            </a:p>
          </p:txBody>
        </p:sp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38F63BFA-017D-05D6-7AE2-A718CBA30D6D}"/>
                </a:ext>
              </a:extLst>
            </p:cNvPr>
            <p:cNvSpPr/>
            <p:nvPr/>
          </p:nvSpPr>
          <p:spPr>
            <a:xfrm>
              <a:off x="2134263" y="2472378"/>
              <a:ext cx="1981200" cy="2858124"/>
            </a:xfrm>
            <a:prstGeom prst="can">
              <a:avLst>
                <a:gd name="adj" fmla="val 45219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KR" sz="2800" b="1" dirty="0">
                  <a:solidFill>
                    <a:sysClr val="windowText" lastClr="000000"/>
                  </a:solidFill>
                </a:rPr>
                <a:t>Cavity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62F26-9058-B9D4-E922-62918470D71D}"/>
                </a:ext>
              </a:extLst>
            </p:cNvPr>
            <p:cNvSpPr txBox="1"/>
            <p:nvPr/>
          </p:nvSpPr>
          <p:spPr>
            <a:xfrm>
              <a:off x="2316789" y="1339606"/>
              <a:ext cx="161614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KR" sz="2800" b="1" dirty="0"/>
                <a:t>Solenoid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9FF213-2717-920F-178A-115BABCCC626}"/>
                </a:ext>
              </a:extLst>
            </p:cNvPr>
            <p:cNvSpPr/>
            <p:nvPr/>
          </p:nvSpPr>
          <p:spPr>
            <a:xfrm>
              <a:off x="3496798" y="2801405"/>
              <a:ext cx="248575" cy="119348"/>
            </a:xfrm>
            <a:prstGeom prst="ellipse">
              <a:avLst/>
            </a:prstGeom>
            <a:solidFill>
              <a:srgbClr val="AB7942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AE341BA2-5F59-8C62-AE2F-CDFD32128F88}"/>
                </a:ext>
              </a:extLst>
            </p:cNvPr>
            <p:cNvCxnSpPr>
              <a:cxnSpLocks/>
              <a:stCxn id="27" idx="0"/>
              <a:endCxn id="28" idx="3"/>
            </p:cNvCxnSpPr>
            <p:nvPr/>
          </p:nvCxnSpPr>
          <p:spPr>
            <a:xfrm rot="5400000" flipH="1" flipV="1">
              <a:off x="4422051" y="1194074"/>
              <a:ext cx="929130" cy="2531063"/>
            </a:xfrm>
            <a:prstGeom prst="bent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BF8B45-8EF8-911A-11D6-5816FA81B609}"/>
                </a:ext>
              </a:extLst>
            </p:cNvPr>
            <p:cNvSpPr/>
            <p:nvPr/>
          </p:nvSpPr>
          <p:spPr>
            <a:xfrm>
              <a:off x="3531085" y="2924170"/>
              <a:ext cx="18000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7358AC85-A1D5-E422-AA43-2D9C01B04EB6}"/>
                </a:ext>
              </a:extLst>
            </p:cNvPr>
            <p:cNvSpPr/>
            <p:nvPr/>
          </p:nvSpPr>
          <p:spPr>
            <a:xfrm rot="5400000">
              <a:off x="6077253" y="1526947"/>
              <a:ext cx="1085976" cy="936186"/>
            </a:xfrm>
            <a:prstGeom prst="triangle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4527F2-B29C-42BD-CE01-2A680FC1F0C0}"/>
                </a:ext>
              </a:extLst>
            </p:cNvPr>
            <p:cNvSpPr txBox="1"/>
            <p:nvPr/>
          </p:nvSpPr>
          <p:spPr>
            <a:xfrm>
              <a:off x="7220630" y="1733430"/>
              <a:ext cx="3676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2800" b="1" dirty="0"/>
                <a:t>Readout electronics</a:t>
              </a:r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028DD813-EDD6-3735-07CB-06778FAF8919}"/>
                </a:ext>
              </a:extLst>
            </p:cNvPr>
            <p:cNvSpPr/>
            <p:nvPr/>
          </p:nvSpPr>
          <p:spPr>
            <a:xfrm>
              <a:off x="2514361" y="3970363"/>
              <a:ext cx="1219200" cy="929347"/>
            </a:xfrm>
            <a:prstGeom prst="upArrow">
              <a:avLst/>
            </a:prstGeom>
            <a:solidFill>
              <a:srgbClr val="7030A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/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4E5838A-EF27-7CBA-6831-8FB71E48C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04" y="4142648"/>
                  <a:ext cx="53091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Up-Down Arrow 33">
              <a:extLst>
                <a:ext uri="{FF2B5EF4-FFF2-40B4-BE49-F238E27FC236}">
                  <a16:creationId xmlns:a16="http://schemas.microsoft.com/office/drawing/2014/main" id="{ECFF9970-E9BA-1A89-2DCC-F35F8F312DF5}"/>
                </a:ext>
              </a:extLst>
            </p:cNvPr>
            <p:cNvSpPr/>
            <p:nvPr/>
          </p:nvSpPr>
          <p:spPr>
            <a:xfrm>
              <a:off x="2514361" y="4762041"/>
              <a:ext cx="1219200" cy="1552297"/>
            </a:xfrm>
            <a:prstGeom prst="upDownArrow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/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accent5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41A75CE-E7DF-0F7E-E9C2-87E9E0460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4235" y="5245801"/>
                  <a:ext cx="579453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174" b="-1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15B9BE-4420-1140-2A83-FE78907CA08B}"/>
                  </a:ext>
                </a:extLst>
              </p:cNvPr>
              <p:cNvSpPr txBox="1"/>
              <p:nvPr/>
            </p:nvSpPr>
            <p:spPr>
              <a:xfrm>
                <a:off x="5997518" y="3663264"/>
                <a:ext cx="5984074" cy="1041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𝜸𝜸</m:t>
                          </m:r>
                        </m:sub>
                      </m:sSub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sz="2800" dirty="0">
                  <a:solidFill>
                    <a:sysClr val="windowText" lastClr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15B9BE-4420-1140-2A83-FE78907CA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3663264"/>
                <a:ext cx="5984074" cy="1041888"/>
              </a:xfrm>
              <a:prstGeom prst="rect">
                <a:avLst/>
              </a:prstGeom>
              <a:blipFill>
                <a:blip r:embed="rId5"/>
                <a:stretch>
                  <a:fillRect l="-636" b="-120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2FFC1-7327-E729-8D20-042D7B570072}"/>
                  </a:ext>
                </a:extLst>
              </p:cNvPr>
              <p:cNvSpPr txBox="1"/>
              <p:nvPr/>
            </p:nvSpPr>
            <p:spPr>
              <a:xfrm>
                <a:off x="5997518" y="2835706"/>
                <a:ext cx="50786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KR" sz="2800" b="1" dirty="0">
                    <a:solidFill>
                      <a:schemeClr val="accent1"/>
                    </a:solidFill>
                  </a:rPr>
                  <a:t>Axion-to-Photon Conversion</a:t>
                </a:r>
              </a:p>
              <a:p>
                <a:r>
                  <a:rPr lang="en-KR" sz="2000" dirty="0">
                    <a:solidFill>
                      <a:schemeClr val="accent1"/>
                    </a:solidFill>
                  </a:rPr>
                  <a:t>(when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KR" sz="2000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2FFC1-7327-E729-8D20-042D7B570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18" y="2835706"/>
                <a:ext cx="5078634" cy="830997"/>
              </a:xfrm>
              <a:prstGeom prst="rect">
                <a:avLst/>
              </a:prstGeom>
              <a:blipFill>
                <a:blip r:embed="rId6"/>
                <a:stretch>
                  <a:fillRect l="-2494" t="-9091" r="-1496" b="-1363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/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800" b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KR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2068C6-5B20-66F5-E4E1-B08CAEE59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54" y="5849400"/>
                <a:ext cx="2187265" cy="557589"/>
              </a:xfrm>
              <a:prstGeom prst="rect">
                <a:avLst/>
              </a:prstGeom>
              <a:blipFill>
                <a:blip r:embed="rId7"/>
                <a:stretch>
                  <a:fillRect l="-581" b="-888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152150"/>
      </p:ext>
    </p:extLst>
  </p:cSld>
  <p:clrMapOvr>
    <a:masterClrMapping/>
  </p:clrMapOvr>
</p:sld>
</file>

<file path=ppt/theme/theme1.xml><?xml version="1.0" encoding="utf-8"?>
<a:theme xmlns:a="http://schemas.openxmlformats.org/drawingml/2006/main" name="240821_New_Laboratory_at_SU">
  <a:themeElements>
    <a:clrScheme name="Stockholm University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2D60"/>
      </a:accent1>
      <a:accent2>
        <a:srgbClr val="A4A869"/>
      </a:accent2>
      <a:accent3>
        <a:srgbClr val="9FD9E0"/>
      </a:accent3>
      <a:accent4>
        <a:srgbClr val="99B1CF"/>
      </a:accent4>
      <a:accent5>
        <a:srgbClr val="EC6F0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241002_Auxetic_Structure</Template>
  <TotalTime>4757</TotalTime>
  <Words>1448</Words>
  <Application>Microsoft Macintosh PowerPoint</Application>
  <PresentationFormat>Widescreen</PresentationFormat>
  <Paragraphs>391</Paragraphs>
  <Slides>33</Slides>
  <Notes>24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 Math</vt:lpstr>
      <vt:lpstr>Roboto</vt:lpstr>
      <vt:lpstr>Trebuchet MS</vt:lpstr>
      <vt:lpstr>240821_New_Laboratory_at_SU</vt:lpstr>
      <vt:lpstr>(Future) Experimental Efforts to Search for Dark Matter Axions at Stockholm University</vt:lpstr>
      <vt:lpstr>Outline</vt:lpstr>
      <vt:lpstr>Axion Overview</vt:lpstr>
      <vt:lpstr>Axion Overview</vt:lpstr>
      <vt:lpstr>Axion Overview</vt:lpstr>
      <vt:lpstr>Axion Overview</vt:lpstr>
      <vt:lpstr>Cavity Haloscope</vt:lpstr>
      <vt:lpstr>Cavity Haloscope</vt:lpstr>
      <vt:lpstr>Cavity Haloscope</vt:lpstr>
      <vt:lpstr>Cavity Haloscope</vt:lpstr>
      <vt:lpstr>Cavity Haloscope</vt:lpstr>
      <vt:lpstr>High-Mass Axion Search</vt:lpstr>
      <vt:lpstr>High-Mass Axion Search</vt:lpstr>
      <vt:lpstr>Plasma Haloscope</vt:lpstr>
      <vt:lpstr>Plasma Haloscope</vt:lpstr>
      <vt:lpstr>Plasma Haloscope</vt:lpstr>
      <vt:lpstr>Axion Longitudinal Plasma HAloscope</vt:lpstr>
      <vt:lpstr>Axion Longitudinal Plasma HAloscope</vt:lpstr>
      <vt:lpstr>SU Group’s Objective</vt:lpstr>
      <vt:lpstr>SU Group’s Ongoing Contribution</vt:lpstr>
      <vt:lpstr>SU Group’s Future Plan</vt:lpstr>
      <vt:lpstr>SU Group’s Future Plan</vt:lpstr>
      <vt:lpstr>Advertisement</vt:lpstr>
      <vt:lpstr>Summary</vt:lpstr>
      <vt:lpstr>PowerPoint Presentation</vt:lpstr>
      <vt:lpstr>PowerPoint Presentation</vt:lpstr>
      <vt:lpstr>Strong CP Problem</vt:lpstr>
      <vt:lpstr>Strong CP Problem</vt:lpstr>
      <vt:lpstr>Peccei-Quinn Mechanism</vt:lpstr>
      <vt:lpstr>Peccei-Quinn Mechanism</vt:lpstr>
      <vt:lpstr>Peccei-Quinn Mechanism</vt:lpstr>
      <vt:lpstr>Invisible Axion (KSVZ &amp; DFSZ)</vt:lpstr>
      <vt:lpstr>Dark Matter Axion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Efforts to Search for Dark Matter Axions at Stockholm University</dc:title>
  <dc:creator>Junu</dc:creator>
  <cp:lastModifiedBy>Junu</cp:lastModifiedBy>
  <cp:revision>185</cp:revision>
  <dcterms:created xsi:type="dcterms:W3CDTF">2024-10-14T12:00:47Z</dcterms:created>
  <dcterms:modified xsi:type="dcterms:W3CDTF">2024-10-21T07:39:16Z</dcterms:modified>
</cp:coreProperties>
</file>