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56" r:id="rId3"/>
    <p:sldId id="348" r:id="rId4"/>
    <p:sldId id="339" r:id="rId5"/>
    <p:sldId id="268" r:id="rId6"/>
    <p:sldId id="508" r:id="rId7"/>
    <p:sldId id="367" r:id="rId8"/>
    <p:sldId id="509" r:id="rId9"/>
    <p:sldId id="511" r:id="rId10"/>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0"/>
    <p:restoredTop sz="94737"/>
  </p:normalViewPr>
  <p:slideViewPr>
    <p:cSldViewPr snapToGrid="0">
      <p:cViewPr varScale="1">
        <p:scale>
          <a:sx n="145" d="100"/>
          <a:sy n="145" d="100"/>
        </p:scale>
        <p:origin x="20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BD0AF-7908-E34B-8045-8E59704D34EA}" type="datetimeFigureOut">
              <a:rPr lang="en-SE" smtClean="0"/>
              <a:t>2024-05-06</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FDDDD-C702-964D-B06A-8455CEA13B5A}" type="slidenum">
              <a:rPr lang="en-SE" smtClean="0"/>
              <a:t>‹#›</a:t>
            </a:fld>
            <a:endParaRPr lang="en-SE"/>
          </a:p>
        </p:txBody>
      </p:sp>
    </p:spTree>
    <p:extLst>
      <p:ext uri="{BB962C8B-B14F-4D97-AF65-F5344CB8AC3E}">
        <p14:creationId xmlns:p14="http://schemas.microsoft.com/office/powerpoint/2010/main" val="3835278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Här är en enkel modell på hur detta fungerar. Tilvenster ser vi en förenklat bild av en solcell . Solens strålar absorberas inne </a:t>
            </a:r>
            <a:r>
              <a:rPr lang="en-GB" dirty="0"/>
              <a:t>I</a:t>
            </a:r>
            <a:r>
              <a:rPr lang="en-SE" dirty="0"/>
              <a:t> solcellen genom att elektroner </a:t>
            </a:r>
            <a:r>
              <a:rPr lang="en-GB" dirty="0"/>
              <a:t>I</a:t>
            </a:r>
            <a:r>
              <a:rPr lang="en-SE" dirty="0"/>
              <a:t> materilet tar upp des energi och transporterar energin </a:t>
            </a:r>
            <a:r>
              <a:rPr lang="en-GB" dirty="0"/>
              <a:t>I</a:t>
            </a:r>
            <a:r>
              <a:rPr lang="en-SE" dirty="0"/>
              <a:t> form av elektrisk energi ut till omgivningen där den kan utföra ett arbete. Den centrapla processen inne </a:t>
            </a:r>
            <a:r>
              <a:rPr lang="en-GB" dirty="0"/>
              <a:t>I</a:t>
            </a:r>
            <a:r>
              <a:rPr lang="en-SE" dirty="0"/>
              <a:t> materialet är lju absorption där elektroner skjuts iväg och  får mer energi och laddnings separation som hindrar dessa elektroner att rammla tillbaka och förlora energin </a:t>
            </a:r>
            <a:r>
              <a:rPr lang="en-GB" dirty="0"/>
              <a:t>I</a:t>
            </a:r>
            <a:r>
              <a:rPr lang="en-SE" dirty="0"/>
              <a:t> form av värme. I stället separera de energirika elektronerna ut till om givningen. Vi säger vi kan säga att de har fått potentiell energi (en spänning av energin från solen som de kan leverera till oss </a:t>
            </a:r>
            <a:r>
              <a:rPr lang="en-GB" dirty="0"/>
              <a:t>I</a:t>
            </a:r>
            <a:r>
              <a:rPr lang="en-SE" dirty="0"/>
              <a:t> sin oimgivning </a:t>
            </a:r>
            <a:r>
              <a:rPr lang="en-GB" dirty="0"/>
              <a:t>I</a:t>
            </a:r>
            <a:r>
              <a:rPr lang="en-SE" dirty="0"/>
              <a:t> te. </a:t>
            </a:r>
            <a:r>
              <a:rPr lang="en-GB" dirty="0"/>
              <a:t>E</a:t>
            </a:r>
            <a:r>
              <a:rPr lang="en-SE" dirty="0"/>
              <a:t>n elmotero eller nogot annat som kan göra arbete åt oss,</a:t>
            </a:r>
          </a:p>
          <a:p>
            <a:endParaRPr lang="en-SE" dirty="0"/>
          </a:p>
          <a:p>
            <a:r>
              <a:rPr lang="en-SE" dirty="0"/>
              <a:t>Till höger är en annan modell på hur det fungerar. Solens strålar kan likt et omvänt vattenfall lyfta upp elektronerna och ge dom energi. I ett gränskikt kan dessa elektroner därefter transporteras bort och lämna sin energi </a:t>
            </a:r>
            <a:r>
              <a:rPr lang="en-GB" dirty="0" err="1"/>
              <a:t>hos</a:t>
            </a:r>
            <a:r>
              <a:rPr lang="en-GB" dirty="0"/>
              <a:t> </a:t>
            </a:r>
            <a:r>
              <a:rPr lang="en-GB" dirty="0" err="1"/>
              <a:t>en</a:t>
            </a:r>
            <a:r>
              <a:rPr lang="en-GB" dirty="0"/>
              <a:t> apparat </a:t>
            </a:r>
            <a:r>
              <a:rPr lang="en-GB" dirty="0" err="1"/>
              <a:t>som</a:t>
            </a:r>
            <a:r>
              <a:rPr lang="en-GB" dirty="0"/>
              <a:t> </a:t>
            </a:r>
            <a:r>
              <a:rPr lang="en-GB" dirty="0" err="1"/>
              <a:t>kan</a:t>
            </a:r>
            <a:r>
              <a:rPr lang="en-GB" dirty="0"/>
              <a:t> </a:t>
            </a:r>
            <a:r>
              <a:rPr lang="en-GB" dirty="0" err="1"/>
              <a:t>gör</a:t>
            </a:r>
            <a:r>
              <a:rPr lang="en-GB" dirty="0"/>
              <a:t> </a:t>
            </a:r>
            <a:r>
              <a:rPr lang="en-GB" dirty="0" err="1"/>
              <a:t>ett</a:t>
            </a:r>
            <a:r>
              <a:rPr lang="en-GB" dirty="0"/>
              <a:t> </a:t>
            </a:r>
            <a:r>
              <a:rPr lang="en-GB" dirty="0" err="1"/>
              <a:t>arbete</a:t>
            </a:r>
            <a:r>
              <a:rPr lang="en-GB" dirty="0"/>
              <a:t> </a:t>
            </a:r>
            <a:r>
              <a:rPr lang="en-GB" dirty="0" err="1"/>
              <a:t>åt</a:t>
            </a:r>
            <a:r>
              <a:rPr lang="en-GB" dirty="0"/>
              <a:t> </a:t>
            </a:r>
            <a:r>
              <a:rPr lang="en-GB" dirty="0" err="1"/>
              <a:t>oss</a:t>
            </a:r>
            <a:r>
              <a:rPr lang="en-GB" dirty="0"/>
              <a:t> (</a:t>
            </a:r>
            <a:r>
              <a:rPr lang="en-GB" dirty="0" err="1"/>
              <a:t>spika</a:t>
            </a:r>
            <a:r>
              <a:rPr lang="en-GB" dirty="0"/>
              <a:t> </a:t>
            </a:r>
            <a:r>
              <a:rPr lang="en-GB" dirty="0" err="1"/>
              <a:t>en</a:t>
            </a:r>
            <a:r>
              <a:rPr lang="en-GB" dirty="0"/>
              <a:t> spik.) </a:t>
            </a:r>
            <a:r>
              <a:rPr lang="en-GB" dirty="0" err="1"/>
              <a:t>Solcllen</a:t>
            </a:r>
            <a:r>
              <a:rPr lang="en-GB" dirty="0"/>
              <a:t> </a:t>
            </a:r>
            <a:r>
              <a:rPr lang="en-GB" dirty="0" err="1"/>
              <a:t>inehåller</a:t>
            </a:r>
            <a:r>
              <a:rPr lang="en-GB" dirty="0"/>
              <a:t> </a:t>
            </a:r>
            <a:r>
              <a:rPr lang="en-GB" dirty="0" err="1"/>
              <a:t>alså</a:t>
            </a:r>
            <a:r>
              <a:rPr lang="en-GB" dirty="0"/>
              <a:t> </a:t>
            </a:r>
            <a:r>
              <a:rPr lang="en-GB" dirty="0" err="1"/>
              <a:t>några</a:t>
            </a:r>
            <a:r>
              <a:rPr lang="en-GB" dirty="0"/>
              <a:t> material </a:t>
            </a:r>
            <a:r>
              <a:rPr lang="en-GB" dirty="0" err="1"/>
              <a:t>som</a:t>
            </a:r>
            <a:r>
              <a:rPr lang="en-GB" dirty="0"/>
              <a:t> </a:t>
            </a:r>
            <a:r>
              <a:rPr lang="en-GB" dirty="0" err="1"/>
              <a:t>tilsammans</a:t>
            </a:r>
            <a:r>
              <a:rPr lang="en-GB" dirty="0"/>
              <a:t> </a:t>
            </a:r>
            <a:r>
              <a:rPr lang="en-GB" dirty="0" err="1"/>
              <a:t>kan</a:t>
            </a:r>
            <a:r>
              <a:rPr lang="en-GB" dirty="0"/>
              <a:t> </a:t>
            </a:r>
            <a:r>
              <a:rPr lang="en-GB" dirty="0" err="1"/>
              <a:t>lyfta</a:t>
            </a:r>
            <a:r>
              <a:rPr lang="en-GB" dirty="0"/>
              <a:t> </a:t>
            </a:r>
            <a:r>
              <a:rPr lang="en-GB" dirty="0" err="1"/>
              <a:t>elektronerna</a:t>
            </a:r>
            <a:r>
              <a:rPr lang="en-GB" dirty="0"/>
              <a:t> </a:t>
            </a:r>
            <a:r>
              <a:rPr lang="en-GB" dirty="0" err="1"/>
              <a:t>och</a:t>
            </a:r>
            <a:r>
              <a:rPr lang="en-GB" dirty="0"/>
              <a:t> se till at de </a:t>
            </a:r>
            <a:r>
              <a:rPr lang="en-GB" dirty="0" err="1"/>
              <a:t>inte</a:t>
            </a:r>
            <a:r>
              <a:rPr lang="en-GB" dirty="0"/>
              <a:t> </a:t>
            </a:r>
            <a:r>
              <a:rPr lang="en-GB" dirty="0" err="1"/>
              <a:t>förlorar</a:t>
            </a:r>
            <a:r>
              <a:rPr lang="en-GB" dirty="0"/>
              <a:t> sin </a:t>
            </a:r>
            <a:r>
              <a:rPr lang="en-GB" dirty="0" err="1"/>
              <a:t>energi</a:t>
            </a:r>
            <a:r>
              <a:rPr lang="en-GB" dirty="0"/>
              <a:t> </a:t>
            </a:r>
            <a:r>
              <a:rPr lang="en-GB" dirty="0" err="1"/>
              <a:t>utan</a:t>
            </a:r>
            <a:r>
              <a:rPr lang="en-GB" dirty="0"/>
              <a:t> </a:t>
            </a:r>
            <a:r>
              <a:rPr lang="en-GB" dirty="0" err="1"/>
              <a:t>att</a:t>
            </a:r>
            <a:r>
              <a:rPr lang="en-GB" dirty="0"/>
              <a:t> den </a:t>
            </a:r>
            <a:r>
              <a:rPr lang="en-GB" dirty="0" err="1"/>
              <a:t>transporteras</a:t>
            </a:r>
            <a:r>
              <a:rPr lang="en-GB" dirty="0"/>
              <a:t> </a:t>
            </a:r>
            <a:r>
              <a:rPr lang="en-GB" dirty="0" err="1"/>
              <a:t>ut.</a:t>
            </a:r>
            <a:r>
              <a:rPr lang="en-GB" dirty="0"/>
              <a:t> </a:t>
            </a:r>
          </a:p>
          <a:p>
            <a:endParaRPr lang="en-GB" dirty="0"/>
          </a:p>
          <a:p>
            <a:r>
              <a:rPr lang="en-GB" dirty="0" err="1"/>
              <a:t>En</a:t>
            </a:r>
            <a:r>
              <a:rPr lang="en-GB" dirty="0"/>
              <a:t> </a:t>
            </a:r>
            <a:r>
              <a:rPr lang="en-GB" dirty="0" err="1"/>
              <a:t>utmaning</a:t>
            </a:r>
            <a:r>
              <a:rPr lang="en-GB" dirty="0"/>
              <a:t> </a:t>
            </a:r>
            <a:r>
              <a:rPr lang="en-GB" dirty="0" err="1"/>
              <a:t>är</a:t>
            </a:r>
            <a:r>
              <a:rPr lang="en-GB" dirty="0"/>
              <a:t> </a:t>
            </a:r>
            <a:r>
              <a:rPr lang="en-GB" dirty="0" err="1"/>
              <a:t>att</a:t>
            </a:r>
            <a:r>
              <a:rPr lang="en-GB" dirty="0"/>
              <a:t> </a:t>
            </a:r>
            <a:r>
              <a:rPr lang="en-GB" dirty="0" err="1"/>
              <a:t>elektrisk</a:t>
            </a:r>
            <a:r>
              <a:rPr lang="en-GB" dirty="0"/>
              <a:t> </a:t>
            </a:r>
            <a:r>
              <a:rPr lang="en-GB" dirty="0" err="1"/>
              <a:t>energi</a:t>
            </a:r>
            <a:r>
              <a:rPr lang="en-GB" dirty="0"/>
              <a:t>  </a:t>
            </a:r>
            <a:r>
              <a:rPr lang="en-GB" dirty="0" err="1"/>
              <a:t>måste</a:t>
            </a:r>
            <a:r>
              <a:rPr lang="en-GB" dirty="0"/>
              <a:t> </a:t>
            </a:r>
            <a:r>
              <a:rPr lang="en-GB" dirty="0" err="1"/>
              <a:t>användas</a:t>
            </a:r>
            <a:r>
              <a:rPr lang="en-GB" dirty="0"/>
              <a:t> </a:t>
            </a:r>
            <a:r>
              <a:rPr lang="en-GB" dirty="0" err="1"/>
              <a:t>direkt</a:t>
            </a:r>
            <a:endParaRPr lang="en-SE" dirty="0"/>
          </a:p>
        </p:txBody>
      </p:sp>
      <p:sp>
        <p:nvSpPr>
          <p:cNvPr id="4" name="Slide Number Placeholder 3"/>
          <p:cNvSpPr>
            <a:spLocks noGrp="1"/>
          </p:cNvSpPr>
          <p:nvPr>
            <p:ph type="sldNum" sz="quarter" idx="5"/>
          </p:nvPr>
        </p:nvSpPr>
        <p:spPr/>
        <p:txBody>
          <a:bodyPr/>
          <a:lstStyle/>
          <a:p>
            <a:fld id="{19072E34-B891-A142-8D10-87CEB685DA77}" type="slidenum">
              <a:rPr lang="en-US" smtClean="0"/>
              <a:t>3</a:t>
            </a:fld>
            <a:endParaRPr lang="en-US"/>
          </a:p>
        </p:txBody>
      </p:sp>
    </p:spTree>
    <p:extLst>
      <p:ext uri="{BB962C8B-B14F-4D97-AF65-F5344CB8AC3E}">
        <p14:creationId xmlns:p14="http://schemas.microsoft.com/office/powerpoint/2010/main" val="2465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072E34-B891-A142-8D10-87CEB685DA77}" type="slidenum">
              <a:rPr lang="en-US" smtClean="0"/>
              <a:t>5</a:t>
            </a:fld>
            <a:endParaRPr lang="en-US"/>
          </a:p>
        </p:txBody>
      </p:sp>
    </p:spTree>
    <p:extLst>
      <p:ext uri="{BB962C8B-B14F-4D97-AF65-F5344CB8AC3E}">
        <p14:creationId xmlns:p14="http://schemas.microsoft.com/office/powerpoint/2010/main" val="193774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prstGeom prst="rect">
            <a:avLst/>
          </a:prstGeom>
        </p:spPr>
        <p:txBody>
          <a:bodyPr/>
          <a:lstStyle/>
          <a:p>
            <a:endParaRPr/>
          </a:p>
        </p:txBody>
      </p:sp>
      <p:sp>
        <p:nvSpPr>
          <p:cNvPr id="662" name="Shape 662"/>
          <p:cNvSpPr>
            <a:spLocks noGrp="1"/>
          </p:cNvSpPr>
          <p:nvPr>
            <p:ph type="body" sz="quarter" idx="1"/>
          </p:nvPr>
        </p:nvSpPr>
        <p:spPr>
          <a:prstGeom prst="rect">
            <a:avLst/>
          </a:prstGeom>
        </p:spPr>
        <p:txBody>
          <a:bodyPr/>
          <a:lstStyle/>
          <a:p>
            <a:pPr marL="57799" marR="57799" defTabSz="1295400">
              <a:spcBef>
                <a:spcPts val="500"/>
              </a:spcBef>
              <a:buClr>
                <a:srgbClr val="000000"/>
              </a:buClr>
              <a:buFont typeface="Arial"/>
              <a:defRPr sz="1600">
                <a:uFill>
                  <a:solidFill>
                    <a:srgbClr val="000000"/>
                  </a:solidFill>
                </a:uFill>
                <a:latin typeface="+mn-lt"/>
                <a:ea typeface="+mn-ea"/>
                <a:cs typeface="+mn-cs"/>
                <a:sym typeface="Arial"/>
              </a:defRPr>
            </a:pPr>
            <a:endParaRPr dirty="0"/>
          </a:p>
        </p:txBody>
      </p:sp>
    </p:spTree>
    <p:extLst>
      <p:ext uri="{BB962C8B-B14F-4D97-AF65-F5344CB8AC3E}">
        <p14:creationId xmlns:p14="http://schemas.microsoft.com/office/powerpoint/2010/main" val="19690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baseline="0" dirty="0"/>
              <a:t>.</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7</a:t>
            </a:fld>
            <a:endParaRPr lang="en-US"/>
          </a:p>
        </p:txBody>
      </p:sp>
    </p:spTree>
    <p:extLst>
      <p:ext uri="{BB962C8B-B14F-4D97-AF65-F5344CB8AC3E}">
        <p14:creationId xmlns:p14="http://schemas.microsoft.com/office/powerpoint/2010/main" val="266461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Här är en enkel modell på hur detta fungerar. Tilvenster ser vi en förenklat bild av en solcell . Solens strålar absorberas inne </a:t>
            </a:r>
            <a:r>
              <a:rPr lang="en-GB" dirty="0"/>
              <a:t>I</a:t>
            </a:r>
            <a:r>
              <a:rPr lang="en-SE" dirty="0"/>
              <a:t> solcellen genom att elektroner </a:t>
            </a:r>
            <a:r>
              <a:rPr lang="en-GB" dirty="0"/>
              <a:t>I</a:t>
            </a:r>
            <a:r>
              <a:rPr lang="en-SE" dirty="0"/>
              <a:t> materilet tar upp des energi och transporterar energin </a:t>
            </a:r>
            <a:r>
              <a:rPr lang="en-GB" dirty="0"/>
              <a:t>I</a:t>
            </a:r>
            <a:r>
              <a:rPr lang="en-SE" dirty="0"/>
              <a:t> form av elektrisk energi ut till omgivningen där den kan utföra ett arbete. Den centrapla processen inne </a:t>
            </a:r>
            <a:r>
              <a:rPr lang="en-GB" dirty="0"/>
              <a:t>I</a:t>
            </a:r>
            <a:r>
              <a:rPr lang="en-SE" dirty="0"/>
              <a:t> materialet är lju absorption där elektroner skjuts iväg och  får mer energi och laddnings separation som hindrar dessa elektroner att rammla tillbaka och förlora energin </a:t>
            </a:r>
            <a:r>
              <a:rPr lang="en-GB" dirty="0"/>
              <a:t>I</a:t>
            </a:r>
            <a:r>
              <a:rPr lang="en-SE" dirty="0"/>
              <a:t> form av värme. I stället separera de energirika elektronerna ut till om givningen. Vi säger vi kan säga att de har fått potentiell energi (en spänning av energin från solen som de kan leverera till oss </a:t>
            </a:r>
            <a:r>
              <a:rPr lang="en-GB" dirty="0"/>
              <a:t>I</a:t>
            </a:r>
            <a:r>
              <a:rPr lang="en-SE" dirty="0"/>
              <a:t> sin oimgivning </a:t>
            </a:r>
            <a:r>
              <a:rPr lang="en-GB" dirty="0"/>
              <a:t>I</a:t>
            </a:r>
            <a:r>
              <a:rPr lang="en-SE" dirty="0"/>
              <a:t> te. </a:t>
            </a:r>
            <a:r>
              <a:rPr lang="en-GB" dirty="0"/>
              <a:t>E</a:t>
            </a:r>
            <a:r>
              <a:rPr lang="en-SE" dirty="0"/>
              <a:t>n elmotero eller nogot annat som kan göra arbete åt oss,</a:t>
            </a:r>
          </a:p>
          <a:p>
            <a:endParaRPr lang="en-SE" dirty="0"/>
          </a:p>
          <a:p>
            <a:r>
              <a:rPr lang="en-SE" dirty="0"/>
              <a:t>Till höger är en annan modell på hur det fungerar. Solens strålar kan likt et omvänt vattenfall lyfta upp elektronerna och ge dom energi. I ett gränskikt kan dessa elektroner därefter transporteras bort och lämna sin energi </a:t>
            </a:r>
            <a:r>
              <a:rPr lang="en-GB" dirty="0" err="1"/>
              <a:t>hos</a:t>
            </a:r>
            <a:r>
              <a:rPr lang="en-GB" dirty="0"/>
              <a:t> </a:t>
            </a:r>
            <a:r>
              <a:rPr lang="en-GB" dirty="0" err="1"/>
              <a:t>en</a:t>
            </a:r>
            <a:r>
              <a:rPr lang="en-GB" dirty="0"/>
              <a:t> apparat </a:t>
            </a:r>
            <a:r>
              <a:rPr lang="en-GB" dirty="0" err="1"/>
              <a:t>som</a:t>
            </a:r>
            <a:r>
              <a:rPr lang="en-GB" dirty="0"/>
              <a:t> </a:t>
            </a:r>
            <a:r>
              <a:rPr lang="en-GB" dirty="0" err="1"/>
              <a:t>kan</a:t>
            </a:r>
            <a:r>
              <a:rPr lang="en-GB" dirty="0"/>
              <a:t> </a:t>
            </a:r>
            <a:r>
              <a:rPr lang="en-GB" dirty="0" err="1"/>
              <a:t>gör</a:t>
            </a:r>
            <a:r>
              <a:rPr lang="en-GB" dirty="0"/>
              <a:t> </a:t>
            </a:r>
            <a:r>
              <a:rPr lang="en-GB" dirty="0" err="1"/>
              <a:t>ett</a:t>
            </a:r>
            <a:r>
              <a:rPr lang="en-GB" dirty="0"/>
              <a:t> </a:t>
            </a:r>
            <a:r>
              <a:rPr lang="en-GB" dirty="0" err="1"/>
              <a:t>arbete</a:t>
            </a:r>
            <a:r>
              <a:rPr lang="en-GB" dirty="0"/>
              <a:t> </a:t>
            </a:r>
            <a:r>
              <a:rPr lang="en-GB" dirty="0" err="1"/>
              <a:t>åt</a:t>
            </a:r>
            <a:r>
              <a:rPr lang="en-GB" dirty="0"/>
              <a:t> </a:t>
            </a:r>
            <a:r>
              <a:rPr lang="en-GB" dirty="0" err="1"/>
              <a:t>oss</a:t>
            </a:r>
            <a:r>
              <a:rPr lang="en-GB" dirty="0"/>
              <a:t> (</a:t>
            </a:r>
            <a:r>
              <a:rPr lang="en-GB" dirty="0" err="1"/>
              <a:t>spika</a:t>
            </a:r>
            <a:r>
              <a:rPr lang="en-GB" dirty="0"/>
              <a:t> </a:t>
            </a:r>
            <a:r>
              <a:rPr lang="en-GB" dirty="0" err="1"/>
              <a:t>en</a:t>
            </a:r>
            <a:r>
              <a:rPr lang="en-GB" dirty="0"/>
              <a:t> spik.) </a:t>
            </a:r>
            <a:r>
              <a:rPr lang="en-GB" dirty="0" err="1"/>
              <a:t>Solcllen</a:t>
            </a:r>
            <a:r>
              <a:rPr lang="en-GB" dirty="0"/>
              <a:t> </a:t>
            </a:r>
            <a:r>
              <a:rPr lang="en-GB" dirty="0" err="1"/>
              <a:t>inehåller</a:t>
            </a:r>
            <a:r>
              <a:rPr lang="en-GB" dirty="0"/>
              <a:t> </a:t>
            </a:r>
            <a:r>
              <a:rPr lang="en-GB" dirty="0" err="1"/>
              <a:t>alså</a:t>
            </a:r>
            <a:r>
              <a:rPr lang="en-GB" dirty="0"/>
              <a:t> </a:t>
            </a:r>
            <a:r>
              <a:rPr lang="en-GB" dirty="0" err="1"/>
              <a:t>några</a:t>
            </a:r>
            <a:r>
              <a:rPr lang="en-GB" dirty="0"/>
              <a:t> material </a:t>
            </a:r>
            <a:r>
              <a:rPr lang="en-GB" dirty="0" err="1"/>
              <a:t>som</a:t>
            </a:r>
            <a:r>
              <a:rPr lang="en-GB" dirty="0"/>
              <a:t> </a:t>
            </a:r>
            <a:r>
              <a:rPr lang="en-GB" dirty="0" err="1"/>
              <a:t>tilsammans</a:t>
            </a:r>
            <a:r>
              <a:rPr lang="en-GB" dirty="0"/>
              <a:t> </a:t>
            </a:r>
            <a:r>
              <a:rPr lang="en-GB" dirty="0" err="1"/>
              <a:t>kan</a:t>
            </a:r>
            <a:r>
              <a:rPr lang="en-GB" dirty="0"/>
              <a:t> </a:t>
            </a:r>
            <a:r>
              <a:rPr lang="en-GB" dirty="0" err="1"/>
              <a:t>lyfta</a:t>
            </a:r>
            <a:r>
              <a:rPr lang="en-GB" dirty="0"/>
              <a:t> </a:t>
            </a:r>
            <a:r>
              <a:rPr lang="en-GB" dirty="0" err="1"/>
              <a:t>elektronerna</a:t>
            </a:r>
            <a:r>
              <a:rPr lang="en-GB" dirty="0"/>
              <a:t> </a:t>
            </a:r>
            <a:r>
              <a:rPr lang="en-GB" dirty="0" err="1"/>
              <a:t>och</a:t>
            </a:r>
            <a:r>
              <a:rPr lang="en-GB" dirty="0"/>
              <a:t> se till at de </a:t>
            </a:r>
            <a:r>
              <a:rPr lang="en-GB" dirty="0" err="1"/>
              <a:t>inte</a:t>
            </a:r>
            <a:r>
              <a:rPr lang="en-GB" dirty="0"/>
              <a:t> </a:t>
            </a:r>
            <a:r>
              <a:rPr lang="en-GB" dirty="0" err="1"/>
              <a:t>förlorar</a:t>
            </a:r>
            <a:r>
              <a:rPr lang="en-GB" dirty="0"/>
              <a:t> sin </a:t>
            </a:r>
            <a:r>
              <a:rPr lang="en-GB" dirty="0" err="1"/>
              <a:t>energi</a:t>
            </a:r>
            <a:r>
              <a:rPr lang="en-GB" dirty="0"/>
              <a:t> </a:t>
            </a:r>
            <a:r>
              <a:rPr lang="en-GB" dirty="0" err="1"/>
              <a:t>utan</a:t>
            </a:r>
            <a:r>
              <a:rPr lang="en-GB" dirty="0"/>
              <a:t> </a:t>
            </a:r>
            <a:r>
              <a:rPr lang="en-GB" dirty="0" err="1"/>
              <a:t>att</a:t>
            </a:r>
            <a:r>
              <a:rPr lang="en-GB" dirty="0"/>
              <a:t> den </a:t>
            </a:r>
            <a:r>
              <a:rPr lang="en-GB" dirty="0" err="1"/>
              <a:t>transporteras</a:t>
            </a:r>
            <a:r>
              <a:rPr lang="en-GB" dirty="0"/>
              <a:t> </a:t>
            </a:r>
            <a:r>
              <a:rPr lang="en-GB" dirty="0" err="1"/>
              <a:t>ut.</a:t>
            </a:r>
            <a:r>
              <a:rPr lang="en-GB" dirty="0"/>
              <a:t> </a:t>
            </a:r>
          </a:p>
          <a:p>
            <a:endParaRPr lang="en-GB" dirty="0"/>
          </a:p>
          <a:p>
            <a:r>
              <a:rPr lang="en-GB" dirty="0" err="1"/>
              <a:t>En</a:t>
            </a:r>
            <a:r>
              <a:rPr lang="en-GB" dirty="0"/>
              <a:t> </a:t>
            </a:r>
            <a:r>
              <a:rPr lang="en-GB" dirty="0" err="1"/>
              <a:t>utmaning</a:t>
            </a:r>
            <a:r>
              <a:rPr lang="en-GB" dirty="0"/>
              <a:t> </a:t>
            </a:r>
            <a:r>
              <a:rPr lang="en-GB" dirty="0" err="1"/>
              <a:t>är</a:t>
            </a:r>
            <a:r>
              <a:rPr lang="en-GB" dirty="0"/>
              <a:t> </a:t>
            </a:r>
            <a:r>
              <a:rPr lang="en-GB" dirty="0" err="1"/>
              <a:t>att</a:t>
            </a:r>
            <a:r>
              <a:rPr lang="en-GB" dirty="0"/>
              <a:t> </a:t>
            </a:r>
            <a:r>
              <a:rPr lang="en-GB" dirty="0" err="1"/>
              <a:t>elektrisk</a:t>
            </a:r>
            <a:r>
              <a:rPr lang="en-GB" dirty="0"/>
              <a:t> </a:t>
            </a:r>
            <a:r>
              <a:rPr lang="en-GB" dirty="0" err="1"/>
              <a:t>energi</a:t>
            </a:r>
            <a:r>
              <a:rPr lang="en-GB" dirty="0"/>
              <a:t>  </a:t>
            </a:r>
            <a:r>
              <a:rPr lang="en-GB" dirty="0" err="1"/>
              <a:t>måste</a:t>
            </a:r>
            <a:r>
              <a:rPr lang="en-GB" dirty="0"/>
              <a:t> </a:t>
            </a:r>
            <a:r>
              <a:rPr lang="en-GB" dirty="0" err="1"/>
              <a:t>användas</a:t>
            </a:r>
            <a:r>
              <a:rPr lang="en-GB" dirty="0"/>
              <a:t> </a:t>
            </a:r>
            <a:r>
              <a:rPr lang="en-GB" dirty="0" err="1"/>
              <a:t>direkt</a:t>
            </a:r>
            <a:endParaRPr lang="en-SE" dirty="0"/>
          </a:p>
        </p:txBody>
      </p:sp>
      <p:sp>
        <p:nvSpPr>
          <p:cNvPr id="4" name="Slide Number Placeholder 3"/>
          <p:cNvSpPr>
            <a:spLocks noGrp="1"/>
          </p:cNvSpPr>
          <p:nvPr>
            <p:ph type="sldNum" sz="quarter" idx="5"/>
          </p:nvPr>
        </p:nvSpPr>
        <p:spPr/>
        <p:txBody>
          <a:bodyPr/>
          <a:lstStyle/>
          <a:p>
            <a:fld id="{19072E34-B891-A142-8D10-87CEB685DA77}" type="slidenum">
              <a:rPr lang="en-US" smtClean="0"/>
              <a:t>9</a:t>
            </a:fld>
            <a:endParaRPr lang="en-US"/>
          </a:p>
        </p:txBody>
      </p:sp>
    </p:spTree>
    <p:extLst>
      <p:ext uri="{BB962C8B-B14F-4D97-AF65-F5344CB8AC3E}">
        <p14:creationId xmlns:p14="http://schemas.microsoft.com/office/powerpoint/2010/main" val="2499301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9567-A54A-72D9-27C4-DBFDE231122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5AFD4F2F-C06C-7D9D-CA98-D311A7F51F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6B15515A-6720-B24D-4E25-1F362D9AF4C2}"/>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5" name="Footer Placeholder 4">
            <a:extLst>
              <a:ext uri="{FF2B5EF4-FFF2-40B4-BE49-F238E27FC236}">
                <a16:creationId xmlns:a16="http://schemas.microsoft.com/office/drawing/2014/main" id="{7778F2D7-90F1-DEE9-B441-2F61B68EE792}"/>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73CD51D-B6A8-FC86-9CC0-E020667D06B6}"/>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1839984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7370B-237E-ECFF-46A4-22779640394C}"/>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94C4008-197F-3000-27B8-53EA835185C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C33A7F8F-5F2D-42A7-5749-E69A69C1CCC7}"/>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5" name="Footer Placeholder 4">
            <a:extLst>
              <a:ext uri="{FF2B5EF4-FFF2-40B4-BE49-F238E27FC236}">
                <a16:creationId xmlns:a16="http://schemas.microsoft.com/office/drawing/2014/main" id="{4EB50013-DBF8-C385-55C1-18833812DDA4}"/>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43D07911-8FD7-B8A3-A601-9AEEDBEC967A}"/>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136938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CC3DD-7CA5-AB23-AD82-C4D5A08763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64A9A083-D754-FA5C-BEC3-AD5A4E5187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756FF7A5-CED4-9DDE-E946-714CBBBA07B1}"/>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5" name="Footer Placeholder 4">
            <a:extLst>
              <a:ext uri="{FF2B5EF4-FFF2-40B4-BE49-F238E27FC236}">
                <a16:creationId xmlns:a16="http://schemas.microsoft.com/office/drawing/2014/main" id="{FD6732EF-736A-37A6-AAE2-AB42C7A4E98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F393C3B2-3426-B770-9A8E-EEAA386552F4}"/>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287629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B00B-FEE7-D802-7C34-E04CEF32EE28}"/>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71FB6098-ED89-F22A-33AE-BDA51E10E4E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D9C7ADAB-F798-1485-C2A0-90D3EF079331}"/>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5" name="Footer Placeholder 4">
            <a:extLst>
              <a:ext uri="{FF2B5EF4-FFF2-40B4-BE49-F238E27FC236}">
                <a16:creationId xmlns:a16="http://schemas.microsoft.com/office/drawing/2014/main" id="{1CC07530-2F2F-BB2B-AC24-09AFA63E6FC4}"/>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76F6F757-A451-5B7D-C982-A36B6187381A}"/>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127058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2B415-2F16-7E56-6EAA-C6378CA1EC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5081EFF1-1F8A-8D82-4890-64DB2461C3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B52A76-4A96-03BF-8510-29854FB6FD69}"/>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5" name="Footer Placeholder 4">
            <a:extLst>
              <a:ext uri="{FF2B5EF4-FFF2-40B4-BE49-F238E27FC236}">
                <a16:creationId xmlns:a16="http://schemas.microsoft.com/office/drawing/2014/main" id="{093CF054-98EB-9827-B927-603AED21AD4A}"/>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80F5AEB5-099F-9DCD-00F8-870BB655E69D}"/>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130907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95C7-6A6D-5346-015A-9ADCC7A88A1A}"/>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8CA6E85B-4E51-84E4-39F0-1B038148BE8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BC27F14B-534E-899C-E6A2-7A646DB5BC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F01B6FC1-9EE7-D13E-9924-991D616F11A0}"/>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6" name="Footer Placeholder 5">
            <a:extLst>
              <a:ext uri="{FF2B5EF4-FFF2-40B4-BE49-F238E27FC236}">
                <a16:creationId xmlns:a16="http://schemas.microsoft.com/office/drawing/2014/main" id="{6A7F1D3E-E2CB-703E-1345-F1298A225FB3}"/>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5E7809F1-1CD9-732F-C2FA-7D53B04709B9}"/>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356748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F169-76A7-C7CF-B811-12E4BAC596E1}"/>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F0D6A281-A7B3-6262-655D-7999E2933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172040A-E692-4434-C707-FD2138B8167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9D0641F3-07A1-2F25-6F96-72E2DA3E84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C3EE48E-6AF2-825D-DEB9-FD0A63EAEA9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925D667A-4F12-2B6C-C0A4-C324D2B791C2}"/>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8" name="Footer Placeholder 7">
            <a:extLst>
              <a:ext uri="{FF2B5EF4-FFF2-40B4-BE49-F238E27FC236}">
                <a16:creationId xmlns:a16="http://schemas.microsoft.com/office/drawing/2014/main" id="{6006E855-2EB6-4323-2D31-EC0FBD5E7DDF}"/>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C0DC42A0-4929-1001-DD14-55965C156264}"/>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3764139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D48F-EC0B-4678-CD33-A9FAE078D184}"/>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0F2C81F8-1C3C-C14E-27C6-83204A0DFAE1}"/>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4" name="Footer Placeholder 3">
            <a:extLst>
              <a:ext uri="{FF2B5EF4-FFF2-40B4-BE49-F238E27FC236}">
                <a16:creationId xmlns:a16="http://schemas.microsoft.com/office/drawing/2014/main" id="{9E84A8CC-FB8B-99E7-6388-C3C053990CF6}"/>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CE413E15-2522-080F-FA75-350C69D1AE77}"/>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1303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79B8B-4520-0A99-1C06-A0451C78D967}"/>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3" name="Footer Placeholder 2">
            <a:extLst>
              <a:ext uri="{FF2B5EF4-FFF2-40B4-BE49-F238E27FC236}">
                <a16:creationId xmlns:a16="http://schemas.microsoft.com/office/drawing/2014/main" id="{D4BFB027-9CB2-7CFC-11B1-54950D725326}"/>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D5863EFE-774B-1DF3-097A-14F2BED6EC8C}"/>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581272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EA120-923E-9249-1492-C68ED4DA06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57A0C172-E574-5441-7774-99F80C842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13DC5697-E2BC-F334-6DC0-737535C84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971847-2903-6333-561E-2D6A3C328E21}"/>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6" name="Footer Placeholder 5">
            <a:extLst>
              <a:ext uri="{FF2B5EF4-FFF2-40B4-BE49-F238E27FC236}">
                <a16:creationId xmlns:a16="http://schemas.microsoft.com/office/drawing/2014/main" id="{AC396859-C8C6-D5FF-BD16-D1B97E32EED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7FBEF86B-630F-273F-66F3-B567F03E21FD}"/>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201863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2130-0C22-716F-CF8D-224CE8FFC4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874E1132-F418-9879-C3E5-D1BFB97E55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C72B70D-CA9C-739D-68D7-DF6172FD4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0125CC-CA00-B1AC-7872-82F2020753BB}"/>
              </a:ext>
            </a:extLst>
          </p:cNvPr>
          <p:cNvSpPr>
            <a:spLocks noGrp="1"/>
          </p:cNvSpPr>
          <p:nvPr>
            <p:ph type="dt" sz="half" idx="10"/>
          </p:nvPr>
        </p:nvSpPr>
        <p:spPr/>
        <p:txBody>
          <a:bodyPr/>
          <a:lstStyle/>
          <a:p>
            <a:fld id="{E5ED1D77-A3D8-564F-B2DC-ADF0FFE17C6E}" type="datetimeFigureOut">
              <a:rPr lang="en-SE" smtClean="0"/>
              <a:t>2024-05-06</a:t>
            </a:fld>
            <a:endParaRPr lang="en-SE"/>
          </a:p>
        </p:txBody>
      </p:sp>
      <p:sp>
        <p:nvSpPr>
          <p:cNvPr id="6" name="Footer Placeholder 5">
            <a:extLst>
              <a:ext uri="{FF2B5EF4-FFF2-40B4-BE49-F238E27FC236}">
                <a16:creationId xmlns:a16="http://schemas.microsoft.com/office/drawing/2014/main" id="{B54AEC10-4B74-1911-6662-D047AB689411}"/>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9B2CDAE5-97B9-4DAE-7011-77601CEEC012}"/>
              </a:ext>
            </a:extLst>
          </p:cNvPr>
          <p:cNvSpPr>
            <a:spLocks noGrp="1"/>
          </p:cNvSpPr>
          <p:nvPr>
            <p:ph type="sldNum" sz="quarter" idx="12"/>
          </p:nvPr>
        </p:nvSpPr>
        <p:spPr/>
        <p:txBody>
          <a:bodyPr/>
          <a:lstStyle/>
          <a:p>
            <a:fld id="{12E82552-A7D8-7E4F-97FD-0A8A4398B23D}" type="slidenum">
              <a:rPr lang="en-SE" smtClean="0"/>
              <a:t>‹#›</a:t>
            </a:fld>
            <a:endParaRPr lang="en-SE"/>
          </a:p>
        </p:txBody>
      </p:sp>
    </p:spTree>
    <p:extLst>
      <p:ext uri="{BB962C8B-B14F-4D97-AF65-F5344CB8AC3E}">
        <p14:creationId xmlns:p14="http://schemas.microsoft.com/office/powerpoint/2010/main" val="2237015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00745C-7E91-24F5-0B50-1CC6D7CEF8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6BB5017F-9615-DC2A-4BCC-D9DF2FE40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78938DB0-C1BA-1404-62D1-34A09C31D4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ED1D77-A3D8-564F-B2DC-ADF0FFE17C6E}" type="datetimeFigureOut">
              <a:rPr lang="en-SE" smtClean="0"/>
              <a:t>2024-05-06</a:t>
            </a:fld>
            <a:endParaRPr lang="en-SE"/>
          </a:p>
        </p:txBody>
      </p:sp>
      <p:sp>
        <p:nvSpPr>
          <p:cNvPr id="5" name="Footer Placeholder 4">
            <a:extLst>
              <a:ext uri="{FF2B5EF4-FFF2-40B4-BE49-F238E27FC236}">
                <a16:creationId xmlns:a16="http://schemas.microsoft.com/office/drawing/2014/main" id="{F23F8236-C3D5-5024-872C-6E4B5DCE0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E"/>
          </a:p>
        </p:txBody>
      </p:sp>
      <p:sp>
        <p:nvSpPr>
          <p:cNvPr id="6" name="Slide Number Placeholder 5">
            <a:extLst>
              <a:ext uri="{FF2B5EF4-FFF2-40B4-BE49-F238E27FC236}">
                <a16:creationId xmlns:a16="http://schemas.microsoft.com/office/drawing/2014/main" id="{E7C70B2E-5342-E9E9-7661-CD397E0EF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E82552-A7D8-7E4F-97FD-0A8A4398B23D}" type="slidenum">
              <a:rPr lang="en-SE" smtClean="0"/>
              <a:t>‹#›</a:t>
            </a:fld>
            <a:endParaRPr lang="en-SE"/>
          </a:p>
        </p:txBody>
      </p:sp>
    </p:spTree>
    <p:extLst>
      <p:ext uri="{BB962C8B-B14F-4D97-AF65-F5344CB8AC3E}">
        <p14:creationId xmlns:p14="http://schemas.microsoft.com/office/powerpoint/2010/main" val="3162435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em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27.jpe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A83D-5110-32C0-0147-92D1B7407B2E}"/>
              </a:ext>
            </a:extLst>
          </p:cNvPr>
          <p:cNvSpPr>
            <a:spLocks noGrp="1"/>
          </p:cNvSpPr>
          <p:nvPr>
            <p:ph type="title"/>
          </p:nvPr>
        </p:nvSpPr>
        <p:spPr/>
        <p:txBody>
          <a:bodyPr/>
          <a:lstStyle/>
          <a:p>
            <a:r>
              <a:rPr lang="en-SE" dirty="0"/>
              <a:t>Experimentell och tillämpad fysik</a:t>
            </a:r>
          </a:p>
        </p:txBody>
      </p:sp>
      <p:pic>
        <p:nvPicPr>
          <p:cNvPr id="5" name="Content Placeholder 4" descr="A screenshot of a computer&#10;&#10;Description automatically generated">
            <a:extLst>
              <a:ext uri="{FF2B5EF4-FFF2-40B4-BE49-F238E27FC236}">
                <a16:creationId xmlns:a16="http://schemas.microsoft.com/office/drawing/2014/main" id="{412940FD-3484-06FE-1AE5-9DBBA6C4F679}"/>
              </a:ext>
            </a:extLst>
          </p:cNvPr>
          <p:cNvPicPr>
            <a:picLocks noGrp="1" noChangeAspect="1"/>
          </p:cNvPicPr>
          <p:nvPr>
            <p:ph idx="1"/>
          </p:nvPr>
        </p:nvPicPr>
        <p:blipFill rotWithShape="1">
          <a:blip r:embed="rId2"/>
          <a:srcRect t="3815"/>
          <a:stretch/>
        </p:blipFill>
        <p:spPr>
          <a:xfrm>
            <a:off x="302289" y="1373458"/>
            <a:ext cx="4740612" cy="4185325"/>
          </a:xfrm>
          <a:prstGeom prst="rect">
            <a:avLst/>
          </a:prstGeom>
          <a:ln>
            <a:noFill/>
          </a:ln>
          <a:effectLst>
            <a:outerShdw blurRad="292100" dist="139700" dir="2700000" algn="tl" rotWithShape="0">
              <a:srgbClr val="333333">
                <a:alpha val="65000"/>
              </a:srgbClr>
            </a:outerShdw>
          </a:effectLst>
        </p:spPr>
      </p:pic>
      <p:grpSp>
        <p:nvGrpSpPr>
          <p:cNvPr id="20" name="Group 19">
            <a:extLst>
              <a:ext uri="{FF2B5EF4-FFF2-40B4-BE49-F238E27FC236}">
                <a16:creationId xmlns:a16="http://schemas.microsoft.com/office/drawing/2014/main" id="{CA53C240-767C-EE81-96DA-89670A73A71A}"/>
              </a:ext>
            </a:extLst>
          </p:cNvPr>
          <p:cNvGrpSpPr/>
          <p:nvPr/>
        </p:nvGrpSpPr>
        <p:grpSpPr>
          <a:xfrm>
            <a:off x="5528851" y="1371216"/>
            <a:ext cx="6360860" cy="3308501"/>
            <a:chOff x="5690902" y="2159777"/>
            <a:chExt cx="6360860" cy="3308501"/>
          </a:xfrm>
        </p:grpSpPr>
        <p:pic>
          <p:nvPicPr>
            <p:cNvPr id="7" name="Picture 6" descr="A black and white text with words&#10;&#10;Description automatically generated">
              <a:extLst>
                <a:ext uri="{FF2B5EF4-FFF2-40B4-BE49-F238E27FC236}">
                  <a16:creationId xmlns:a16="http://schemas.microsoft.com/office/drawing/2014/main" id="{34F5C5C9-479F-56D6-AE47-EB239BBF7556}"/>
                </a:ext>
              </a:extLst>
            </p:cNvPr>
            <p:cNvPicPr>
              <a:picLocks noChangeAspect="1"/>
            </p:cNvPicPr>
            <p:nvPr/>
          </p:nvPicPr>
          <p:blipFill>
            <a:blip r:embed="rId3"/>
            <a:stretch>
              <a:fillRect/>
            </a:stretch>
          </p:blipFill>
          <p:spPr>
            <a:xfrm>
              <a:off x="5690902" y="2159777"/>
              <a:ext cx="6360860" cy="330850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FEC4AF6-B908-1A23-70AC-A1F8F27F5294}"/>
                </a:ext>
              </a:extLst>
            </p:cNvPr>
            <p:cNvSpPr/>
            <p:nvPr/>
          </p:nvSpPr>
          <p:spPr>
            <a:xfrm>
              <a:off x="6029245" y="3329252"/>
              <a:ext cx="2993721" cy="199495"/>
            </a:xfrm>
            <a:prstGeom prst="rect">
              <a:avLst/>
            </a:prstGeom>
            <a:solidFill>
              <a:srgbClr val="FFFF00">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ectangle 8">
              <a:extLst>
                <a:ext uri="{FF2B5EF4-FFF2-40B4-BE49-F238E27FC236}">
                  <a16:creationId xmlns:a16="http://schemas.microsoft.com/office/drawing/2014/main" id="{80CA0241-0CB7-5DDD-6E2B-9511FEB608D6}"/>
                </a:ext>
              </a:extLst>
            </p:cNvPr>
            <p:cNvSpPr/>
            <p:nvPr/>
          </p:nvSpPr>
          <p:spPr>
            <a:xfrm>
              <a:off x="6029245" y="2602153"/>
              <a:ext cx="3703840" cy="258010"/>
            </a:xfrm>
            <a:prstGeom prst="rect">
              <a:avLst/>
            </a:prstGeom>
            <a:solidFill>
              <a:srgbClr val="FFFF00">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ectangle 9">
              <a:extLst>
                <a:ext uri="{FF2B5EF4-FFF2-40B4-BE49-F238E27FC236}">
                  <a16:creationId xmlns:a16="http://schemas.microsoft.com/office/drawing/2014/main" id="{1993A208-385A-412B-A0CE-94DB5A96677F}"/>
                </a:ext>
              </a:extLst>
            </p:cNvPr>
            <p:cNvSpPr/>
            <p:nvPr/>
          </p:nvSpPr>
          <p:spPr>
            <a:xfrm>
              <a:off x="6096000" y="3868831"/>
              <a:ext cx="1403838" cy="258010"/>
            </a:xfrm>
            <a:prstGeom prst="rect">
              <a:avLst/>
            </a:prstGeom>
            <a:solidFill>
              <a:srgbClr val="FFFF00">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ectangle 10">
              <a:extLst>
                <a:ext uri="{FF2B5EF4-FFF2-40B4-BE49-F238E27FC236}">
                  <a16:creationId xmlns:a16="http://schemas.microsoft.com/office/drawing/2014/main" id="{32A72443-CC3E-4C48-4852-ECDC6AE39ED9}"/>
                </a:ext>
              </a:extLst>
            </p:cNvPr>
            <p:cNvSpPr/>
            <p:nvPr/>
          </p:nvSpPr>
          <p:spPr>
            <a:xfrm>
              <a:off x="6029245" y="3085774"/>
              <a:ext cx="2701517" cy="258011"/>
            </a:xfrm>
            <a:prstGeom prst="rect">
              <a:avLst/>
            </a:prstGeom>
            <a:solidFill>
              <a:srgbClr val="FFFF00">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Rectangle 11">
              <a:extLst>
                <a:ext uri="{FF2B5EF4-FFF2-40B4-BE49-F238E27FC236}">
                  <a16:creationId xmlns:a16="http://schemas.microsoft.com/office/drawing/2014/main" id="{A8FA491E-AB04-0EFF-165A-DB8D1E30951E}"/>
                </a:ext>
              </a:extLst>
            </p:cNvPr>
            <p:cNvSpPr/>
            <p:nvPr/>
          </p:nvSpPr>
          <p:spPr>
            <a:xfrm>
              <a:off x="6096000" y="5017693"/>
              <a:ext cx="1922585" cy="258010"/>
            </a:xfrm>
            <a:prstGeom prst="rect">
              <a:avLst/>
            </a:prstGeom>
            <a:solidFill>
              <a:srgbClr val="FFFF00">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30" name="Group 29">
            <a:extLst>
              <a:ext uri="{FF2B5EF4-FFF2-40B4-BE49-F238E27FC236}">
                <a16:creationId xmlns:a16="http://schemas.microsoft.com/office/drawing/2014/main" id="{CF1E7572-008E-A5A4-FFBE-8FCE1E06FA98}"/>
              </a:ext>
            </a:extLst>
          </p:cNvPr>
          <p:cNvGrpSpPr/>
          <p:nvPr/>
        </p:nvGrpSpPr>
        <p:grpSpPr>
          <a:xfrm>
            <a:off x="5745715" y="4827227"/>
            <a:ext cx="7031579" cy="1656070"/>
            <a:chOff x="5745715" y="4827227"/>
            <a:chExt cx="7031579" cy="1656070"/>
          </a:xfrm>
        </p:grpSpPr>
        <p:pic>
          <p:nvPicPr>
            <p:cNvPr id="23" name="Picture 22">
              <a:extLst>
                <a:ext uri="{FF2B5EF4-FFF2-40B4-BE49-F238E27FC236}">
                  <a16:creationId xmlns:a16="http://schemas.microsoft.com/office/drawing/2014/main" id="{3F52E6B7-01A5-AE82-3DC4-6F18474D62F3}"/>
                </a:ext>
              </a:extLst>
            </p:cNvPr>
            <p:cNvPicPr>
              <a:picLocks noChangeAspect="1"/>
            </p:cNvPicPr>
            <p:nvPr/>
          </p:nvPicPr>
          <p:blipFill>
            <a:blip r:embed="rId4"/>
            <a:stretch>
              <a:fillRect/>
            </a:stretch>
          </p:blipFill>
          <p:spPr>
            <a:xfrm>
              <a:off x="5745715" y="4827227"/>
              <a:ext cx="6051623" cy="1656070"/>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E70FC9EA-BE69-508D-133E-68998CEC09F1}"/>
                </a:ext>
              </a:extLst>
            </p:cNvPr>
            <p:cNvGrpSpPr/>
            <p:nvPr/>
          </p:nvGrpSpPr>
          <p:grpSpPr>
            <a:xfrm>
              <a:off x="6135860" y="4909519"/>
              <a:ext cx="5753851" cy="1074255"/>
              <a:chOff x="5513545" y="5271576"/>
              <a:chExt cx="5753851" cy="1074255"/>
            </a:xfrm>
          </p:grpSpPr>
          <p:sp>
            <p:nvSpPr>
              <p:cNvPr id="13" name="TextBox 12">
                <a:extLst>
                  <a:ext uri="{FF2B5EF4-FFF2-40B4-BE49-F238E27FC236}">
                    <a16:creationId xmlns:a16="http://schemas.microsoft.com/office/drawing/2014/main" id="{84249548-A88D-4FD2-6D01-1050CC6FB475}"/>
                  </a:ext>
                </a:extLst>
              </p:cNvPr>
              <p:cNvSpPr txBox="1"/>
              <p:nvPr/>
            </p:nvSpPr>
            <p:spPr>
              <a:xfrm>
                <a:off x="6511599" y="5271576"/>
                <a:ext cx="3150734" cy="369332"/>
              </a:xfrm>
              <a:prstGeom prst="rect">
                <a:avLst/>
              </a:prstGeom>
              <a:noFill/>
            </p:spPr>
            <p:txBody>
              <a:bodyPr wrap="none" rtlCol="0">
                <a:spAutoFit/>
              </a:bodyPr>
              <a:lstStyle/>
              <a:p>
                <a:r>
                  <a:rPr lang="en-SE" dirty="0">
                    <a:solidFill>
                      <a:srgbClr val="FF0000"/>
                    </a:solidFill>
                  </a:rPr>
                  <a:t>Experiments and Applications</a:t>
                </a:r>
              </a:p>
            </p:txBody>
          </p:sp>
          <p:sp>
            <p:nvSpPr>
              <p:cNvPr id="15" name="TextBox 14">
                <a:extLst>
                  <a:ext uri="{FF2B5EF4-FFF2-40B4-BE49-F238E27FC236}">
                    <a16:creationId xmlns:a16="http://schemas.microsoft.com/office/drawing/2014/main" id="{02C4DDB3-7AAF-42C3-E456-A1B0403B3C70}"/>
                  </a:ext>
                </a:extLst>
              </p:cNvPr>
              <p:cNvSpPr txBox="1"/>
              <p:nvPr/>
            </p:nvSpPr>
            <p:spPr>
              <a:xfrm>
                <a:off x="5513545" y="5638405"/>
                <a:ext cx="2083865" cy="369332"/>
              </a:xfrm>
              <a:prstGeom prst="rect">
                <a:avLst/>
              </a:prstGeom>
              <a:noFill/>
            </p:spPr>
            <p:txBody>
              <a:bodyPr wrap="square">
                <a:spAutoFit/>
              </a:bodyPr>
              <a:lstStyle/>
              <a:p>
                <a:r>
                  <a:rPr lang="en-SE" dirty="0"/>
                  <a:t>Instrumentations</a:t>
                </a:r>
              </a:p>
            </p:txBody>
          </p:sp>
          <p:sp>
            <p:nvSpPr>
              <p:cNvPr id="17" name="TextBox 16">
                <a:extLst>
                  <a:ext uri="{FF2B5EF4-FFF2-40B4-BE49-F238E27FC236}">
                    <a16:creationId xmlns:a16="http://schemas.microsoft.com/office/drawing/2014/main" id="{B79473F9-1B27-B03C-26CF-7BB903479F8C}"/>
                  </a:ext>
                </a:extLst>
              </p:cNvPr>
              <p:cNvSpPr txBox="1"/>
              <p:nvPr/>
            </p:nvSpPr>
            <p:spPr>
              <a:xfrm>
                <a:off x="8532812" y="5638405"/>
                <a:ext cx="2734584" cy="369332"/>
              </a:xfrm>
              <a:prstGeom prst="rect">
                <a:avLst/>
              </a:prstGeom>
              <a:noFill/>
            </p:spPr>
            <p:txBody>
              <a:bodyPr wrap="square">
                <a:spAutoFit/>
              </a:bodyPr>
              <a:lstStyle/>
              <a:p>
                <a:r>
                  <a:rPr lang="en-SE" dirty="0"/>
                  <a:t>Materials/Energy </a:t>
                </a:r>
              </a:p>
            </p:txBody>
          </p:sp>
          <p:sp>
            <p:nvSpPr>
              <p:cNvPr id="18" name="TextBox 17">
                <a:extLst>
                  <a:ext uri="{FF2B5EF4-FFF2-40B4-BE49-F238E27FC236}">
                    <a16:creationId xmlns:a16="http://schemas.microsoft.com/office/drawing/2014/main" id="{E025F6F6-0F71-1D80-87CB-3BC995F301E6}"/>
                  </a:ext>
                </a:extLst>
              </p:cNvPr>
              <p:cNvSpPr txBox="1"/>
              <p:nvPr/>
            </p:nvSpPr>
            <p:spPr>
              <a:xfrm>
                <a:off x="5513545" y="5966132"/>
                <a:ext cx="1689634" cy="369332"/>
              </a:xfrm>
              <a:prstGeom prst="rect">
                <a:avLst/>
              </a:prstGeom>
              <a:noFill/>
            </p:spPr>
            <p:txBody>
              <a:bodyPr wrap="square">
                <a:spAutoFit/>
              </a:bodyPr>
              <a:lstStyle/>
              <a:p>
                <a:r>
                  <a:rPr lang="en-SE" dirty="0"/>
                  <a:t>Fundamental</a:t>
                </a:r>
              </a:p>
            </p:txBody>
          </p:sp>
          <p:sp>
            <p:nvSpPr>
              <p:cNvPr id="19" name="TextBox 18">
                <a:extLst>
                  <a:ext uri="{FF2B5EF4-FFF2-40B4-BE49-F238E27FC236}">
                    <a16:creationId xmlns:a16="http://schemas.microsoft.com/office/drawing/2014/main" id="{3292B8D2-B0CA-C334-153F-99524DAFD814}"/>
                  </a:ext>
                </a:extLst>
              </p:cNvPr>
              <p:cNvSpPr txBox="1"/>
              <p:nvPr/>
            </p:nvSpPr>
            <p:spPr>
              <a:xfrm>
                <a:off x="8532812" y="5976499"/>
                <a:ext cx="2083865" cy="369332"/>
              </a:xfrm>
              <a:prstGeom prst="rect">
                <a:avLst/>
              </a:prstGeom>
              <a:noFill/>
            </p:spPr>
            <p:txBody>
              <a:bodyPr wrap="square">
                <a:spAutoFit/>
              </a:bodyPr>
              <a:lstStyle/>
              <a:p>
                <a:r>
                  <a:rPr lang="en-SE" dirty="0"/>
                  <a:t>Applied</a:t>
                </a:r>
              </a:p>
            </p:txBody>
          </p:sp>
        </p:grpSp>
        <p:sp>
          <p:nvSpPr>
            <p:cNvPr id="29" name="TextBox 28">
              <a:extLst>
                <a:ext uri="{FF2B5EF4-FFF2-40B4-BE49-F238E27FC236}">
                  <a16:creationId xmlns:a16="http://schemas.microsoft.com/office/drawing/2014/main" id="{843C324D-A6A4-535D-76E5-D94AF106221F}"/>
                </a:ext>
              </a:extLst>
            </p:cNvPr>
            <p:cNvSpPr txBox="1"/>
            <p:nvPr/>
          </p:nvSpPr>
          <p:spPr>
            <a:xfrm>
              <a:off x="6635868" y="6113965"/>
              <a:ext cx="6141426" cy="369332"/>
            </a:xfrm>
            <a:prstGeom prst="rect">
              <a:avLst/>
            </a:prstGeom>
            <a:noFill/>
          </p:spPr>
          <p:txBody>
            <a:bodyPr wrap="square">
              <a:spAutoFit/>
            </a:bodyPr>
            <a:lstStyle/>
            <a:p>
              <a:r>
                <a:rPr lang="en-SE" sz="1800" dirty="0"/>
                <a:t>Functional materials at an (sub) atomic level</a:t>
              </a:r>
            </a:p>
          </p:txBody>
        </p:sp>
      </p:grpSp>
    </p:spTree>
    <p:extLst>
      <p:ext uri="{BB962C8B-B14F-4D97-AF65-F5344CB8AC3E}">
        <p14:creationId xmlns:p14="http://schemas.microsoft.com/office/powerpoint/2010/main" val="227992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434AE5B-4CF0-2A4C-ABF1-F73D32BB5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557" y="2675358"/>
            <a:ext cx="1471742" cy="1177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text&#10;&#10;Description automatically generated">
            <a:extLst>
              <a:ext uri="{FF2B5EF4-FFF2-40B4-BE49-F238E27FC236}">
                <a16:creationId xmlns:a16="http://schemas.microsoft.com/office/drawing/2014/main" id="{ED5E89CC-E07F-DD54-98A1-E80C5CC81096}"/>
              </a:ext>
            </a:extLst>
          </p:cNvPr>
          <p:cNvPicPr>
            <a:picLocks noChangeAspect="1"/>
          </p:cNvPicPr>
          <p:nvPr/>
        </p:nvPicPr>
        <p:blipFill rotWithShape="1">
          <a:blip r:embed="rId3"/>
          <a:srcRect l="40234" t="19154" r="5355" b="16473"/>
          <a:stretch/>
        </p:blipFill>
        <p:spPr>
          <a:xfrm>
            <a:off x="3677526" y="2725153"/>
            <a:ext cx="1448915" cy="1117562"/>
          </a:xfrm>
          <a:prstGeom prst="rect">
            <a:avLst/>
          </a:prstGeom>
        </p:spPr>
      </p:pic>
      <p:pic>
        <p:nvPicPr>
          <p:cNvPr id="7" name="Picture 6" descr="A diagram of a graph&#10;&#10;Description automatically generated">
            <a:extLst>
              <a:ext uri="{FF2B5EF4-FFF2-40B4-BE49-F238E27FC236}">
                <a16:creationId xmlns:a16="http://schemas.microsoft.com/office/drawing/2014/main" id="{91949D64-5257-7FF2-2C39-2086592E6F7D}"/>
              </a:ext>
            </a:extLst>
          </p:cNvPr>
          <p:cNvPicPr>
            <a:picLocks noChangeAspect="1"/>
          </p:cNvPicPr>
          <p:nvPr/>
        </p:nvPicPr>
        <p:blipFill>
          <a:blip r:embed="rId4"/>
          <a:stretch>
            <a:fillRect/>
          </a:stretch>
        </p:blipFill>
        <p:spPr>
          <a:xfrm>
            <a:off x="5389619" y="2643323"/>
            <a:ext cx="1864089" cy="1320233"/>
          </a:xfrm>
          <a:prstGeom prst="rect">
            <a:avLst/>
          </a:prstGeom>
        </p:spPr>
      </p:pic>
      <p:pic>
        <p:nvPicPr>
          <p:cNvPr id="9" name="Picture 8" descr="A magnifying glass on a device&#10;&#10;Description automatically generated">
            <a:extLst>
              <a:ext uri="{FF2B5EF4-FFF2-40B4-BE49-F238E27FC236}">
                <a16:creationId xmlns:a16="http://schemas.microsoft.com/office/drawing/2014/main" id="{E73D09E9-E61B-489D-A16D-2D0DB70CC2EC}"/>
              </a:ext>
            </a:extLst>
          </p:cNvPr>
          <p:cNvPicPr>
            <a:picLocks noChangeAspect="1"/>
          </p:cNvPicPr>
          <p:nvPr/>
        </p:nvPicPr>
        <p:blipFill>
          <a:blip r:embed="rId5"/>
          <a:stretch>
            <a:fillRect/>
          </a:stretch>
        </p:blipFill>
        <p:spPr>
          <a:xfrm>
            <a:off x="8803299" y="2659811"/>
            <a:ext cx="2064406" cy="1248246"/>
          </a:xfrm>
          <a:prstGeom prst="rect">
            <a:avLst/>
          </a:prstGeom>
        </p:spPr>
      </p:pic>
      <p:pic>
        <p:nvPicPr>
          <p:cNvPr id="11" name="Picture 10" descr="A drawing of a ball and a ball&#10;&#10;Description automatically generated">
            <a:extLst>
              <a:ext uri="{FF2B5EF4-FFF2-40B4-BE49-F238E27FC236}">
                <a16:creationId xmlns:a16="http://schemas.microsoft.com/office/drawing/2014/main" id="{1C30692D-8E61-5730-0B05-084F524EAE83}"/>
              </a:ext>
            </a:extLst>
          </p:cNvPr>
          <p:cNvPicPr>
            <a:picLocks noChangeAspect="1"/>
          </p:cNvPicPr>
          <p:nvPr/>
        </p:nvPicPr>
        <p:blipFill>
          <a:blip r:embed="rId6"/>
          <a:stretch>
            <a:fillRect/>
          </a:stretch>
        </p:blipFill>
        <p:spPr>
          <a:xfrm>
            <a:off x="10634572" y="2662115"/>
            <a:ext cx="1354489" cy="1271561"/>
          </a:xfrm>
          <a:prstGeom prst="rect">
            <a:avLst/>
          </a:prstGeom>
        </p:spPr>
      </p:pic>
      <p:pic>
        <p:nvPicPr>
          <p:cNvPr id="14" name="Picture 13">
            <a:extLst>
              <a:ext uri="{FF2B5EF4-FFF2-40B4-BE49-F238E27FC236}">
                <a16:creationId xmlns:a16="http://schemas.microsoft.com/office/drawing/2014/main" id="{115C9773-4991-7A53-B3D3-2872D3E440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4454" y="2731772"/>
            <a:ext cx="2003892" cy="1181425"/>
          </a:xfrm>
          <a:prstGeom prst="rect">
            <a:avLst/>
          </a:prstGeom>
        </p:spPr>
      </p:pic>
      <p:sp>
        <p:nvSpPr>
          <p:cNvPr id="15" name="TextBox 14">
            <a:extLst>
              <a:ext uri="{FF2B5EF4-FFF2-40B4-BE49-F238E27FC236}">
                <a16:creationId xmlns:a16="http://schemas.microsoft.com/office/drawing/2014/main" id="{D63C83AC-F179-F49D-5879-84C7FE1A7C12}"/>
              </a:ext>
            </a:extLst>
          </p:cNvPr>
          <p:cNvSpPr txBox="1"/>
          <p:nvPr/>
        </p:nvSpPr>
        <p:spPr>
          <a:xfrm>
            <a:off x="724543" y="381883"/>
            <a:ext cx="10937289" cy="769441"/>
          </a:xfrm>
          <a:prstGeom prst="rect">
            <a:avLst/>
          </a:prstGeom>
          <a:noFill/>
        </p:spPr>
        <p:txBody>
          <a:bodyPr wrap="none" rtlCol="0">
            <a:spAutoFit/>
          </a:bodyPr>
          <a:lstStyle/>
          <a:p>
            <a:r>
              <a:rPr lang="en-SE" sz="4400" dirty="0">
                <a:solidFill>
                  <a:srgbClr val="FF0000"/>
                </a:solidFill>
              </a:rPr>
              <a:t>Functional materials at an (sub) atomic level</a:t>
            </a:r>
          </a:p>
        </p:txBody>
      </p:sp>
      <p:sp>
        <p:nvSpPr>
          <p:cNvPr id="16" name="TextBox 15">
            <a:extLst>
              <a:ext uri="{FF2B5EF4-FFF2-40B4-BE49-F238E27FC236}">
                <a16:creationId xmlns:a16="http://schemas.microsoft.com/office/drawing/2014/main" id="{41A8B1A4-85DC-85D4-C1B7-9136B59DE826}"/>
              </a:ext>
            </a:extLst>
          </p:cNvPr>
          <p:cNvSpPr txBox="1"/>
          <p:nvPr/>
        </p:nvSpPr>
        <p:spPr>
          <a:xfrm>
            <a:off x="10827949" y="1821868"/>
            <a:ext cx="833883" cy="369332"/>
          </a:xfrm>
          <a:prstGeom prst="rect">
            <a:avLst/>
          </a:prstGeom>
          <a:noFill/>
        </p:spPr>
        <p:txBody>
          <a:bodyPr wrap="none" rtlCol="0">
            <a:spAutoFit/>
          </a:bodyPr>
          <a:lstStyle/>
          <a:p>
            <a:r>
              <a:rPr lang="en-SE" dirty="0"/>
              <a:t>Nuclei</a:t>
            </a:r>
          </a:p>
        </p:txBody>
      </p:sp>
      <p:sp>
        <p:nvSpPr>
          <p:cNvPr id="17" name="TextBox 16">
            <a:extLst>
              <a:ext uri="{FF2B5EF4-FFF2-40B4-BE49-F238E27FC236}">
                <a16:creationId xmlns:a16="http://schemas.microsoft.com/office/drawing/2014/main" id="{D98C6535-F3E7-EF5C-C6D3-2D2115440325}"/>
              </a:ext>
            </a:extLst>
          </p:cNvPr>
          <p:cNvSpPr txBox="1"/>
          <p:nvPr/>
        </p:nvSpPr>
        <p:spPr>
          <a:xfrm>
            <a:off x="9027849" y="1861626"/>
            <a:ext cx="1138453" cy="369332"/>
          </a:xfrm>
          <a:prstGeom prst="rect">
            <a:avLst/>
          </a:prstGeom>
          <a:noFill/>
        </p:spPr>
        <p:txBody>
          <a:bodyPr wrap="none" rtlCol="0">
            <a:spAutoFit/>
          </a:bodyPr>
          <a:lstStyle/>
          <a:p>
            <a:r>
              <a:rPr lang="en-SE" dirty="0"/>
              <a:t>Sub atom</a:t>
            </a:r>
          </a:p>
        </p:txBody>
      </p:sp>
      <p:sp>
        <p:nvSpPr>
          <p:cNvPr id="18" name="TextBox 17">
            <a:extLst>
              <a:ext uri="{FF2B5EF4-FFF2-40B4-BE49-F238E27FC236}">
                <a16:creationId xmlns:a16="http://schemas.microsoft.com/office/drawing/2014/main" id="{FCDB794A-C0C0-350A-D596-6DF5202EDAF1}"/>
              </a:ext>
            </a:extLst>
          </p:cNvPr>
          <p:cNvSpPr txBox="1"/>
          <p:nvPr/>
        </p:nvSpPr>
        <p:spPr>
          <a:xfrm>
            <a:off x="6756264" y="1861626"/>
            <a:ext cx="2047035" cy="369332"/>
          </a:xfrm>
          <a:prstGeom prst="rect">
            <a:avLst/>
          </a:prstGeom>
          <a:noFill/>
        </p:spPr>
        <p:txBody>
          <a:bodyPr wrap="none" rtlCol="0">
            <a:spAutoFit/>
          </a:bodyPr>
          <a:lstStyle/>
          <a:p>
            <a:r>
              <a:rPr lang="en-SE" dirty="0"/>
              <a:t>Molecular (10</a:t>
            </a:r>
            <a:r>
              <a:rPr lang="en-SE" baseline="30000" dirty="0"/>
              <a:t>-10 </a:t>
            </a:r>
            <a:r>
              <a:rPr lang="en-SE" dirty="0"/>
              <a:t>m)</a:t>
            </a:r>
          </a:p>
        </p:txBody>
      </p:sp>
      <p:sp>
        <p:nvSpPr>
          <p:cNvPr id="19" name="TextBox 18">
            <a:extLst>
              <a:ext uri="{FF2B5EF4-FFF2-40B4-BE49-F238E27FC236}">
                <a16:creationId xmlns:a16="http://schemas.microsoft.com/office/drawing/2014/main" id="{FC773E5F-E284-9A86-70E0-28103FF367F7}"/>
              </a:ext>
            </a:extLst>
          </p:cNvPr>
          <p:cNvSpPr txBox="1"/>
          <p:nvPr/>
        </p:nvSpPr>
        <p:spPr>
          <a:xfrm>
            <a:off x="4821284" y="1861626"/>
            <a:ext cx="1516762" cy="369332"/>
          </a:xfrm>
          <a:prstGeom prst="rect">
            <a:avLst/>
          </a:prstGeom>
          <a:noFill/>
        </p:spPr>
        <p:txBody>
          <a:bodyPr wrap="none" rtlCol="0">
            <a:spAutoFit/>
          </a:bodyPr>
          <a:lstStyle/>
          <a:p>
            <a:r>
              <a:rPr lang="en-SE" dirty="0"/>
              <a:t>Nano (10</a:t>
            </a:r>
            <a:r>
              <a:rPr lang="en-SE" baseline="30000" dirty="0"/>
              <a:t>-9 </a:t>
            </a:r>
            <a:r>
              <a:rPr lang="en-SE" dirty="0"/>
              <a:t>m)</a:t>
            </a:r>
          </a:p>
        </p:txBody>
      </p:sp>
      <p:sp>
        <p:nvSpPr>
          <p:cNvPr id="20" name="TextBox 19">
            <a:extLst>
              <a:ext uri="{FF2B5EF4-FFF2-40B4-BE49-F238E27FC236}">
                <a16:creationId xmlns:a16="http://schemas.microsoft.com/office/drawing/2014/main" id="{1095B2A6-AD5B-68AD-0D1D-75AEA3644D70}"/>
              </a:ext>
            </a:extLst>
          </p:cNvPr>
          <p:cNvSpPr txBox="1"/>
          <p:nvPr/>
        </p:nvSpPr>
        <p:spPr>
          <a:xfrm>
            <a:off x="2623575" y="1861626"/>
            <a:ext cx="1536062" cy="369332"/>
          </a:xfrm>
          <a:prstGeom prst="rect">
            <a:avLst/>
          </a:prstGeom>
          <a:noFill/>
        </p:spPr>
        <p:txBody>
          <a:bodyPr wrap="none" rtlCol="0">
            <a:spAutoFit/>
          </a:bodyPr>
          <a:lstStyle/>
          <a:p>
            <a:r>
              <a:rPr lang="en-SE" dirty="0"/>
              <a:t>Micro (10</a:t>
            </a:r>
            <a:r>
              <a:rPr lang="en-SE" baseline="30000" dirty="0"/>
              <a:t>-6 </a:t>
            </a:r>
            <a:r>
              <a:rPr lang="en-SE" dirty="0"/>
              <a:t>m)</a:t>
            </a:r>
          </a:p>
        </p:txBody>
      </p:sp>
      <p:pic>
        <p:nvPicPr>
          <p:cNvPr id="21" name="Picture 2" descr="C:\Users\Hakan\AppData\Local\Microsoft\Windows\Temporary Internet Files\Content.Outlook\4VWL2NLI\IMG_3775.JPG">
            <a:extLst>
              <a:ext uri="{FF2B5EF4-FFF2-40B4-BE49-F238E27FC236}">
                <a16:creationId xmlns:a16="http://schemas.microsoft.com/office/drawing/2014/main" id="{AF570210-8E0C-F140-C9E6-535C818769E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169" r="18552"/>
          <a:stretch/>
        </p:blipFill>
        <p:spPr bwMode="auto">
          <a:xfrm>
            <a:off x="322119" y="2643323"/>
            <a:ext cx="1002176" cy="1393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a:extLst>
              <a:ext uri="{FF2B5EF4-FFF2-40B4-BE49-F238E27FC236}">
                <a16:creationId xmlns:a16="http://schemas.microsoft.com/office/drawing/2014/main" id="{80B675A0-B050-063E-D286-732C347011DA}"/>
              </a:ext>
            </a:extLst>
          </p:cNvPr>
          <p:cNvSpPr txBox="1"/>
          <p:nvPr/>
        </p:nvSpPr>
        <p:spPr>
          <a:xfrm>
            <a:off x="225326" y="1861626"/>
            <a:ext cx="1345305" cy="369332"/>
          </a:xfrm>
          <a:prstGeom prst="rect">
            <a:avLst/>
          </a:prstGeom>
          <a:noFill/>
        </p:spPr>
        <p:txBody>
          <a:bodyPr wrap="none" rtlCol="0">
            <a:spAutoFit/>
          </a:bodyPr>
          <a:lstStyle/>
          <a:p>
            <a:r>
              <a:rPr lang="en-SE" dirty="0"/>
              <a:t>Macro (cm)</a:t>
            </a:r>
          </a:p>
        </p:txBody>
      </p:sp>
      <p:sp>
        <p:nvSpPr>
          <p:cNvPr id="25" name="TextBox 24">
            <a:extLst>
              <a:ext uri="{FF2B5EF4-FFF2-40B4-BE49-F238E27FC236}">
                <a16:creationId xmlns:a16="http://schemas.microsoft.com/office/drawing/2014/main" id="{18E563DC-F3C1-A804-3221-34D394C1F360}"/>
              </a:ext>
            </a:extLst>
          </p:cNvPr>
          <p:cNvSpPr txBox="1"/>
          <p:nvPr/>
        </p:nvSpPr>
        <p:spPr>
          <a:xfrm>
            <a:off x="1445517" y="4947773"/>
            <a:ext cx="9866299" cy="1077218"/>
          </a:xfrm>
          <a:prstGeom prst="rect">
            <a:avLst/>
          </a:prstGeom>
          <a:noFill/>
        </p:spPr>
        <p:txBody>
          <a:bodyPr wrap="square" rtlCol="0">
            <a:spAutoFit/>
          </a:bodyPr>
          <a:lstStyle/>
          <a:p>
            <a:r>
              <a:rPr lang="en-SE" sz="3200" dirty="0"/>
              <a:t>Solar cells, batteries, catalysis, magnetism, photocromisms, IoT, memories, …., Fission, Fusion</a:t>
            </a:r>
          </a:p>
        </p:txBody>
      </p:sp>
    </p:spTree>
    <p:extLst>
      <p:ext uri="{BB962C8B-B14F-4D97-AF65-F5344CB8AC3E}">
        <p14:creationId xmlns:p14="http://schemas.microsoft.com/office/powerpoint/2010/main" val="711645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a:extLst>
              <a:ext uri="{FF2B5EF4-FFF2-40B4-BE49-F238E27FC236}">
                <a16:creationId xmlns:a16="http://schemas.microsoft.com/office/drawing/2014/main" id="{14B7E670-D5AB-8E31-09F9-177034713BC1}"/>
              </a:ext>
            </a:extLst>
          </p:cNvPr>
          <p:cNvPicPr>
            <a:picLocks noChangeAspect="1"/>
          </p:cNvPicPr>
          <p:nvPr/>
        </p:nvPicPr>
        <p:blipFill>
          <a:blip r:embed="rId3"/>
          <a:stretch>
            <a:fillRect/>
          </a:stretch>
        </p:blipFill>
        <p:spPr>
          <a:xfrm>
            <a:off x="3856524" y="2668225"/>
            <a:ext cx="6051623" cy="275104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84DD5B4-EC07-6C5A-0FAD-8597372961D6}"/>
              </a:ext>
            </a:extLst>
          </p:cNvPr>
          <p:cNvSpPr>
            <a:spLocks noGrp="1"/>
          </p:cNvSpPr>
          <p:nvPr>
            <p:ph type="title"/>
          </p:nvPr>
        </p:nvSpPr>
        <p:spPr>
          <a:xfrm>
            <a:off x="274418" y="348415"/>
            <a:ext cx="9226861" cy="1325563"/>
          </a:xfrm>
        </p:spPr>
        <p:txBody>
          <a:bodyPr/>
          <a:lstStyle/>
          <a:p>
            <a:r>
              <a:rPr lang="en-SE" dirty="0"/>
              <a:t>One example</a:t>
            </a:r>
            <a:br>
              <a:rPr lang="en-SE" dirty="0"/>
            </a:br>
            <a:r>
              <a:rPr lang="en-SE" dirty="0"/>
              <a:t>Solar cells – sunlight to electrical energy</a:t>
            </a:r>
          </a:p>
        </p:txBody>
      </p:sp>
      <p:pic>
        <p:nvPicPr>
          <p:cNvPr id="3" name="Picture 2">
            <a:extLst>
              <a:ext uri="{FF2B5EF4-FFF2-40B4-BE49-F238E27FC236}">
                <a16:creationId xmlns:a16="http://schemas.microsoft.com/office/drawing/2014/main" id="{637D2138-76E9-2AF5-C9F0-FFC17ADDAAE1}"/>
              </a:ext>
            </a:extLst>
          </p:cNvPr>
          <p:cNvPicPr/>
          <p:nvPr/>
        </p:nvPicPr>
        <p:blipFill>
          <a:blip r:embed="rId4" cstate="screen">
            <a:extLst>
              <a:ext uri="{BEBA8EAE-BF5A-486C-A8C5-ECC9F3942E4B}">
                <a14:imgProps xmlns:a14="http://schemas.microsoft.com/office/drawing/2010/main">
                  <a14:imgLayer r:embed="rId5">
                    <a14:imgEffect>
                      <a14:saturation sat="40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12597" y="2652427"/>
            <a:ext cx="3240648" cy="2751043"/>
          </a:xfrm>
          <a:prstGeom prst="rect">
            <a:avLst/>
          </a:prstGeom>
          <a:noFill/>
          <a:ln>
            <a:noFill/>
          </a:ln>
          <a:effectLst>
            <a:outerShdw blurRad="50800" dist="38100" dir="2700000" algn="tl" rotWithShape="0">
              <a:srgbClr val="000000">
                <a:alpha val="43000"/>
              </a:srgbClr>
            </a:outerShdw>
          </a:effectLst>
          <a:scene3d>
            <a:camera prst="perspectiveFront" fov="4560000">
              <a:rot lat="0" lon="0" rev="0"/>
            </a:camera>
            <a:lightRig rig="threePt" dir="t"/>
          </a:scene3d>
          <a:sp3d z="158750"/>
          <a:extLst>
            <a:ext uri="{FAA26D3D-D897-4be2-8F04-BA451C77F1D7}">
              <ma14:placeholderFlag xmlns:ma14="http://schemas.microsoft.com/office/mac/drawingml/2011/main" xmlns=""/>
            </a:ext>
          </a:extLst>
        </p:spPr>
      </p:pic>
      <p:sp>
        <p:nvSpPr>
          <p:cNvPr id="6" name="Oval 5">
            <a:extLst>
              <a:ext uri="{FF2B5EF4-FFF2-40B4-BE49-F238E27FC236}">
                <a16:creationId xmlns:a16="http://schemas.microsoft.com/office/drawing/2014/main" id="{D2A3F13E-7497-1ABF-2158-6EF9348AFFB6}"/>
              </a:ext>
            </a:extLst>
          </p:cNvPr>
          <p:cNvSpPr/>
          <p:nvPr/>
        </p:nvSpPr>
        <p:spPr>
          <a:xfrm>
            <a:off x="549564" y="2565823"/>
            <a:ext cx="2448603" cy="1236997"/>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4" name="Group 3">
            <a:extLst>
              <a:ext uri="{FF2B5EF4-FFF2-40B4-BE49-F238E27FC236}">
                <a16:creationId xmlns:a16="http://schemas.microsoft.com/office/drawing/2014/main" id="{D06B759C-6F3D-6EFF-66C3-107F5DE71D0F}"/>
              </a:ext>
            </a:extLst>
          </p:cNvPr>
          <p:cNvGrpSpPr/>
          <p:nvPr/>
        </p:nvGrpSpPr>
        <p:grpSpPr>
          <a:xfrm>
            <a:off x="4212834" y="3000917"/>
            <a:ext cx="5266291" cy="2349986"/>
            <a:chOff x="-449816" y="773204"/>
            <a:chExt cx="5266291" cy="2349986"/>
          </a:xfrm>
        </p:grpSpPr>
        <p:grpSp>
          <p:nvGrpSpPr>
            <p:cNvPr id="5" name="Group 4">
              <a:extLst>
                <a:ext uri="{FF2B5EF4-FFF2-40B4-BE49-F238E27FC236}">
                  <a16:creationId xmlns:a16="http://schemas.microsoft.com/office/drawing/2014/main" id="{58C109A6-0BF9-34B9-7419-8FF80CB5D782}"/>
                </a:ext>
              </a:extLst>
            </p:cNvPr>
            <p:cNvGrpSpPr/>
            <p:nvPr/>
          </p:nvGrpSpPr>
          <p:grpSpPr>
            <a:xfrm>
              <a:off x="398005" y="790959"/>
              <a:ext cx="2112609" cy="2332231"/>
              <a:chOff x="4631106" y="3556116"/>
              <a:chExt cx="2112609" cy="2332231"/>
            </a:xfrm>
          </p:grpSpPr>
          <p:sp>
            <p:nvSpPr>
              <p:cNvPr id="54" name="Rectangle 975">
                <a:extLst>
                  <a:ext uri="{FF2B5EF4-FFF2-40B4-BE49-F238E27FC236}">
                    <a16:creationId xmlns:a16="http://schemas.microsoft.com/office/drawing/2014/main" id="{3F9D395F-24CB-F6C3-B068-CCD0D1104551}"/>
                  </a:ext>
                </a:extLst>
              </p:cNvPr>
              <p:cNvSpPr>
                <a:spLocks noChangeArrowheads="1"/>
              </p:cNvSpPr>
              <p:nvPr/>
            </p:nvSpPr>
            <p:spPr bwMode="auto">
              <a:xfrm flipV="1">
                <a:off x="5155286" y="3559949"/>
                <a:ext cx="1278257" cy="1459376"/>
              </a:xfrm>
              <a:prstGeom prst="rect">
                <a:avLst/>
              </a:prstGeom>
              <a:solidFill>
                <a:srgbClr val="FFCC66"/>
              </a:solidFill>
              <a:ln w="9525" algn="ctr">
                <a:noFill/>
                <a:miter lim="800000"/>
                <a:headEnd/>
                <a:tailEnd/>
              </a:ln>
            </p:spPr>
            <p:txBody>
              <a:bodyPr wrap="none" anchor="ctr"/>
              <a:lstStyle/>
              <a:p>
                <a:endParaRPr lang="sv-SE" sz="1000" baseline="0" dirty="0"/>
              </a:p>
            </p:txBody>
          </p:sp>
          <p:sp>
            <p:nvSpPr>
              <p:cNvPr id="57" name="Oval 943">
                <a:extLst>
                  <a:ext uri="{FF2B5EF4-FFF2-40B4-BE49-F238E27FC236}">
                    <a16:creationId xmlns:a16="http://schemas.microsoft.com/office/drawing/2014/main" id="{C1A4F1CB-546E-93DB-71F0-05B4F4444B81}"/>
                  </a:ext>
                </a:extLst>
              </p:cNvPr>
              <p:cNvSpPr>
                <a:spLocks noChangeAspect="1" noChangeArrowheads="1"/>
              </p:cNvSpPr>
              <p:nvPr/>
            </p:nvSpPr>
            <p:spPr bwMode="auto">
              <a:xfrm>
                <a:off x="5156996" y="4276196"/>
                <a:ext cx="258175" cy="236500"/>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58" name="Oval 945">
                <a:extLst>
                  <a:ext uri="{FF2B5EF4-FFF2-40B4-BE49-F238E27FC236}">
                    <a16:creationId xmlns:a16="http://schemas.microsoft.com/office/drawing/2014/main" id="{6B57A830-2F03-2D6D-BD3A-F309FD077951}"/>
                  </a:ext>
                </a:extLst>
              </p:cNvPr>
              <p:cNvSpPr>
                <a:spLocks noChangeAspect="1" noChangeArrowheads="1"/>
              </p:cNvSpPr>
              <p:nvPr/>
            </p:nvSpPr>
            <p:spPr bwMode="auto">
              <a:xfrm>
                <a:off x="5537084" y="3563936"/>
                <a:ext cx="229159" cy="211330"/>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60" name="Oval 947">
                <a:extLst>
                  <a:ext uri="{FF2B5EF4-FFF2-40B4-BE49-F238E27FC236}">
                    <a16:creationId xmlns:a16="http://schemas.microsoft.com/office/drawing/2014/main" id="{46D3008F-E553-1A1C-7C38-B7A3C6069771}"/>
                  </a:ext>
                </a:extLst>
              </p:cNvPr>
              <p:cNvSpPr>
                <a:spLocks noChangeAspect="1" noChangeArrowheads="1"/>
              </p:cNvSpPr>
              <p:nvPr/>
            </p:nvSpPr>
            <p:spPr bwMode="auto">
              <a:xfrm>
                <a:off x="5104671" y="3575898"/>
                <a:ext cx="233145" cy="215318"/>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61" name="Oval 948">
                <a:extLst>
                  <a:ext uri="{FF2B5EF4-FFF2-40B4-BE49-F238E27FC236}">
                    <a16:creationId xmlns:a16="http://schemas.microsoft.com/office/drawing/2014/main" id="{B84B3C40-8644-797E-4263-1C54EAAD11FE}"/>
                  </a:ext>
                </a:extLst>
              </p:cNvPr>
              <p:cNvSpPr>
                <a:spLocks noChangeAspect="1" noChangeArrowheads="1"/>
              </p:cNvSpPr>
              <p:nvPr/>
            </p:nvSpPr>
            <p:spPr bwMode="auto">
              <a:xfrm>
                <a:off x="5192349" y="4132180"/>
                <a:ext cx="241441" cy="191350"/>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62" name="Oval 949">
                <a:extLst>
                  <a:ext uri="{FF2B5EF4-FFF2-40B4-BE49-F238E27FC236}">
                    <a16:creationId xmlns:a16="http://schemas.microsoft.com/office/drawing/2014/main" id="{18BE9E02-C01B-2C0B-869F-9D54708559F8}"/>
                  </a:ext>
                </a:extLst>
              </p:cNvPr>
              <p:cNvSpPr>
                <a:spLocks noChangeAspect="1" noChangeArrowheads="1"/>
              </p:cNvSpPr>
              <p:nvPr/>
            </p:nvSpPr>
            <p:spPr bwMode="auto">
              <a:xfrm>
                <a:off x="5305933" y="3627734"/>
                <a:ext cx="199269" cy="285097"/>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63" name="Oval 950">
                <a:extLst>
                  <a:ext uri="{FF2B5EF4-FFF2-40B4-BE49-F238E27FC236}">
                    <a16:creationId xmlns:a16="http://schemas.microsoft.com/office/drawing/2014/main" id="{6D4E2679-6D3E-D970-E611-414DF85DB47D}"/>
                  </a:ext>
                </a:extLst>
              </p:cNvPr>
              <p:cNvSpPr>
                <a:spLocks noChangeAspect="1" noChangeArrowheads="1"/>
              </p:cNvSpPr>
              <p:nvPr/>
            </p:nvSpPr>
            <p:spPr bwMode="auto">
              <a:xfrm rot="18399060">
                <a:off x="5146142" y="3883002"/>
                <a:ext cx="183419" cy="304882"/>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64" name="Oval 951">
                <a:extLst>
                  <a:ext uri="{FF2B5EF4-FFF2-40B4-BE49-F238E27FC236}">
                    <a16:creationId xmlns:a16="http://schemas.microsoft.com/office/drawing/2014/main" id="{FF8BE7F0-B9C3-0176-7121-EAC9EF20C033}"/>
                  </a:ext>
                </a:extLst>
              </p:cNvPr>
              <p:cNvSpPr>
                <a:spLocks noChangeAspect="1" noChangeArrowheads="1"/>
              </p:cNvSpPr>
              <p:nvPr/>
            </p:nvSpPr>
            <p:spPr bwMode="auto">
              <a:xfrm>
                <a:off x="5517036" y="4276196"/>
                <a:ext cx="132182" cy="186470"/>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65" name="Oval 952">
                <a:extLst>
                  <a:ext uri="{FF2B5EF4-FFF2-40B4-BE49-F238E27FC236}">
                    <a16:creationId xmlns:a16="http://schemas.microsoft.com/office/drawing/2014/main" id="{C1D28454-F72F-5969-678B-2AB8BA3E3AE3}"/>
                  </a:ext>
                </a:extLst>
              </p:cNvPr>
              <p:cNvSpPr>
                <a:spLocks noChangeAspect="1" noChangeArrowheads="1"/>
              </p:cNvSpPr>
              <p:nvPr/>
            </p:nvSpPr>
            <p:spPr bwMode="auto">
              <a:xfrm>
                <a:off x="5590523" y="4169775"/>
                <a:ext cx="201262" cy="285097"/>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67" name="Oval 953">
                <a:extLst>
                  <a:ext uri="{FF2B5EF4-FFF2-40B4-BE49-F238E27FC236}">
                    <a16:creationId xmlns:a16="http://schemas.microsoft.com/office/drawing/2014/main" id="{EFBBE34D-D5D4-5AD1-D818-30414E7E438D}"/>
                  </a:ext>
                </a:extLst>
              </p:cNvPr>
              <p:cNvSpPr>
                <a:spLocks noChangeAspect="1" noChangeArrowheads="1"/>
              </p:cNvSpPr>
              <p:nvPr/>
            </p:nvSpPr>
            <p:spPr bwMode="auto">
              <a:xfrm>
                <a:off x="5457377" y="3659633"/>
                <a:ext cx="354698" cy="285097"/>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68" name="Oval 954">
                <a:extLst>
                  <a:ext uri="{FF2B5EF4-FFF2-40B4-BE49-F238E27FC236}">
                    <a16:creationId xmlns:a16="http://schemas.microsoft.com/office/drawing/2014/main" id="{8B237B1D-F695-C266-E23C-7185EF24E1CE}"/>
                  </a:ext>
                </a:extLst>
              </p:cNvPr>
              <p:cNvSpPr>
                <a:spLocks noChangeAspect="1" noChangeArrowheads="1"/>
              </p:cNvSpPr>
              <p:nvPr/>
            </p:nvSpPr>
            <p:spPr bwMode="auto">
              <a:xfrm>
                <a:off x="5457377" y="3944731"/>
                <a:ext cx="354698" cy="281110"/>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69" name="Oval 955">
                <a:extLst>
                  <a:ext uri="{FF2B5EF4-FFF2-40B4-BE49-F238E27FC236}">
                    <a16:creationId xmlns:a16="http://schemas.microsoft.com/office/drawing/2014/main" id="{ABB2A5B0-4D93-A313-722C-397071831002}"/>
                  </a:ext>
                </a:extLst>
              </p:cNvPr>
              <p:cNvSpPr>
                <a:spLocks noChangeAspect="1" noChangeArrowheads="1"/>
              </p:cNvSpPr>
              <p:nvPr/>
            </p:nvSpPr>
            <p:spPr bwMode="auto">
              <a:xfrm>
                <a:off x="5445028" y="4510936"/>
                <a:ext cx="367047" cy="290897"/>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73" name="Oval 957">
                <a:extLst>
                  <a:ext uri="{FF2B5EF4-FFF2-40B4-BE49-F238E27FC236}">
                    <a16:creationId xmlns:a16="http://schemas.microsoft.com/office/drawing/2014/main" id="{2628C6B7-9095-8AA9-12A7-69F077326A97}"/>
                  </a:ext>
                </a:extLst>
              </p:cNvPr>
              <p:cNvSpPr>
                <a:spLocks noChangeAspect="1" noChangeArrowheads="1"/>
              </p:cNvSpPr>
              <p:nvPr/>
            </p:nvSpPr>
            <p:spPr bwMode="auto">
              <a:xfrm rot="18399060">
                <a:off x="5365667" y="4307657"/>
                <a:ext cx="185413" cy="304882"/>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74" name="Oval 959">
                <a:extLst>
                  <a:ext uri="{FF2B5EF4-FFF2-40B4-BE49-F238E27FC236}">
                    <a16:creationId xmlns:a16="http://schemas.microsoft.com/office/drawing/2014/main" id="{351C1E5F-F0E7-58A5-1C73-1BC72A27AC19}"/>
                  </a:ext>
                </a:extLst>
              </p:cNvPr>
              <p:cNvSpPr>
                <a:spLocks noChangeAspect="1" noChangeArrowheads="1"/>
              </p:cNvSpPr>
              <p:nvPr/>
            </p:nvSpPr>
            <p:spPr bwMode="auto">
              <a:xfrm rot="15637186">
                <a:off x="5517110" y="4732312"/>
                <a:ext cx="187406" cy="306874"/>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75" name="Rectangle 965">
                <a:extLst>
                  <a:ext uri="{FF2B5EF4-FFF2-40B4-BE49-F238E27FC236}">
                    <a16:creationId xmlns:a16="http://schemas.microsoft.com/office/drawing/2014/main" id="{8F959B4D-1EA2-5634-1B43-CACB100694F2}"/>
                  </a:ext>
                </a:extLst>
              </p:cNvPr>
              <p:cNvSpPr>
                <a:spLocks noChangeAspect="1" noChangeArrowheads="1"/>
              </p:cNvSpPr>
              <p:nvPr/>
            </p:nvSpPr>
            <p:spPr bwMode="auto">
              <a:xfrm rot="10800000">
                <a:off x="4914358" y="3556116"/>
                <a:ext cx="242123" cy="1463364"/>
              </a:xfrm>
              <a:prstGeom prst="rect">
                <a:avLst/>
              </a:prstGeom>
              <a:solidFill>
                <a:schemeClr val="tx1">
                  <a:lumMod val="75000"/>
                  <a:lumOff val="25000"/>
                </a:schemeClr>
              </a:solidFill>
              <a:ln w="9525">
                <a:noFill/>
                <a:miter lim="800000"/>
                <a:headEnd/>
                <a:tailEnd/>
              </a:ln>
            </p:spPr>
            <p:txBody>
              <a:bodyPr wrap="none" anchor="ctr"/>
              <a:lstStyle/>
              <a:p>
                <a:endParaRPr lang="sv-SE" sz="1000" baseline="0"/>
              </a:p>
            </p:txBody>
          </p:sp>
          <p:sp>
            <p:nvSpPr>
              <p:cNvPr id="76" name="Oval 967">
                <a:extLst>
                  <a:ext uri="{FF2B5EF4-FFF2-40B4-BE49-F238E27FC236}">
                    <a16:creationId xmlns:a16="http://schemas.microsoft.com/office/drawing/2014/main" id="{C43375BA-828E-0543-79F8-EF2051F150BD}"/>
                  </a:ext>
                </a:extLst>
              </p:cNvPr>
              <p:cNvSpPr>
                <a:spLocks noChangeAspect="1" noChangeArrowheads="1"/>
              </p:cNvSpPr>
              <p:nvPr/>
            </p:nvSpPr>
            <p:spPr bwMode="auto">
              <a:xfrm rot="18399060">
                <a:off x="5172978" y="4523678"/>
                <a:ext cx="266076" cy="353019"/>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77" name="Line 976">
                <a:extLst>
                  <a:ext uri="{FF2B5EF4-FFF2-40B4-BE49-F238E27FC236}">
                    <a16:creationId xmlns:a16="http://schemas.microsoft.com/office/drawing/2014/main" id="{F076DEF4-51A4-B30F-DA0D-7CCD0322068F}"/>
                  </a:ext>
                </a:extLst>
              </p:cNvPr>
              <p:cNvSpPr>
                <a:spLocks noChangeShapeType="1"/>
              </p:cNvSpPr>
              <p:nvPr/>
            </p:nvSpPr>
            <p:spPr bwMode="auto">
              <a:xfrm flipH="1">
                <a:off x="4966398" y="5019324"/>
                <a:ext cx="7487" cy="485501"/>
              </a:xfrm>
              <a:prstGeom prst="line">
                <a:avLst/>
              </a:prstGeom>
              <a:noFill/>
              <a:ln w="9525">
                <a:solidFill>
                  <a:srgbClr val="000000"/>
                </a:solidFill>
                <a:round/>
                <a:headEnd/>
                <a:tailEnd/>
              </a:ln>
            </p:spPr>
            <p:txBody>
              <a:bodyPr/>
              <a:lstStyle/>
              <a:p>
                <a:endParaRPr lang="sv-SE"/>
              </a:p>
            </p:txBody>
          </p:sp>
          <p:sp>
            <p:nvSpPr>
              <p:cNvPr id="78" name="Line 978">
                <a:extLst>
                  <a:ext uri="{FF2B5EF4-FFF2-40B4-BE49-F238E27FC236}">
                    <a16:creationId xmlns:a16="http://schemas.microsoft.com/office/drawing/2014/main" id="{89C5623A-39D0-32DD-CC07-89FD1D179A51}"/>
                  </a:ext>
                </a:extLst>
              </p:cNvPr>
              <p:cNvSpPr>
                <a:spLocks noChangeShapeType="1"/>
              </p:cNvSpPr>
              <p:nvPr/>
            </p:nvSpPr>
            <p:spPr bwMode="auto">
              <a:xfrm flipV="1">
                <a:off x="4969449" y="5498946"/>
                <a:ext cx="1537001" cy="5880"/>
              </a:xfrm>
              <a:prstGeom prst="line">
                <a:avLst/>
              </a:prstGeom>
              <a:noFill/>
              <a:ln w="9525">
                <a:solidFill>
                  <a:srgbClr val="000000"/>
                </a:solidFill>
                <a:round/>
                <a:headEnd/>
                <a:tailEnd/>
              </a:ln>
            </p:spPr>
            <p:txBody>
              <a:bodyPr/>
              <a:lstStyle/>
              <a:p>
                <a:endParaRPr lang="sv-SE"/>
              </a:p>
            </p:txBody>
          </p:sp>
          <p:sp>
            <p:nvSpPr>
              <p:cNvPr id="79" name="Text Box 983">
                <a:extLst>
                  <a:ext uri="{FF2B5EF4-FFF2-40B4-BE49-F238E27FC236}">
                    <a16:creationId xmlns:a16="http://schemas.microsoft.com/office/drawing/2014/main" id="{D500852A-2F4D-1613-6863-4888B3D25E0E}"/>
                  </a:ext>
                </a:extLst>
              </p:cNvPr>
              <p:cNvSpPr txBox="1">
                <a:spLocks noChangeAspect="1" noChangeArrowheads="1"/>
              </p:cNvSpPr>
              <p:nvPr/>
            </p:nvSpPr>
            <p:spPr bwMode="auto">
              <a:xfrm>
                <a:off x="5883627" y="4294722"/>
                <a:ext cx="322487" cy="246221"/>
              </a:xfrm>
              <a:prstGeom prst="rect">
                <a:avLst/>
              </a:prstGeom>
              <a:noFill/>
              <a:ln w="9525">
                <a:noFill/>
                <a:miter lim="800000"/>
                <a:headEnd/>
                <a:tailEnd/>
              </a:ln>
            </p:spPr>
            <p:txBody>
              <a:bodyPr wrap="none">
                <a:spAutoFit/>
              </a:bodyPr>
              <a:lstStyle/>
              <a:p>
                <a:pPr eaLnBrk="0" hangingPunct="0"/>
                <a:r>
                  <a:rPr lang="sv-SE" altLang="sv-SE" sz="1000" baseline="0" dirty="0" err="1">
                    <a:latin typeface="Times" charset="0"/>
                  </a:rPr>
                  <a:t>h</a:t>
                </a:r>
                <a:r>
                  <a:rPr lang="sv-SE" altLang="sv-SE" sz="1000" baseline="0" dirty="0" err="1">
                    <a:latin typeface="Symbol" pitchFamily="18" charset="2"/>
                  </a:rPr>
                  <a:t>n</a:t>
                </a:r>
                <a:endParaRPr lang="sv-SE" altLang="sv-SE" sz="1000" baseline="0" dirty="0">
                  <a:latin typeface="Times" charset="0"/>
                </a:endParaRPr>
              </a:p>
            </p:txBody>
          </p:sp>
          <p:sp>
            <p:nvSpPr>
              <p:cNvPr id="80" name="Text Box 983">
                <a:extLst>
                  <a:ext uri="{FF2B5EF4-FFF2-40B4-BE49-F238E27FC236}">
                    <a16:creationId xmlns:a16="http://schemas.microsoft.com/office/drawing/2014/main" id="{86349F55-AEE3-9C85-11A2-7A13279E89BA}"/>
                  </a:ext>
                </a:extLst>
              </p:cNvPr>
              <p:cNvSpPr txBox="1">
                <a:spLocks noChangeAspect="1" noChangeArrowheads="1"/>
              </p:cNvSpPr>
              <p:nvPr/>
            </p:nvSpPr>
            <p:spPr bwMode="auto">
              <a:xfrm>
                <a:off x="5817597" y="3747756"/>
                <a:ext cx="702845" cy="246221"/>
              </a:xfrm>
              <a:prstGeom prst="rect">
                <a:avLst/>
              </a:prstGeom>
              <a:noFill/>
              <a:ln w="9525">
                <a:noFill/>
                <a:miter lim="800000"/>
                <a:headEnd/>
                <a:tailEnd/>
              </a:ln>
            </p:spPr>
            <p:txBody>
              <a:bodyPr wrap="none">
                <a:spAutoFit/>
              </a:bodyPr>
              <a:lstStyle/>
              <a:p>
                <a:pPr eaLnBrk="0" hangingPunct="0"/>
                <a:r>
                  <a:rPr lang="sv-SE" altLang="sv-SE" sz="1000" baseline="0" dirty="0">
                    <a:latin typeface="Times" charset="0"/>
                  </a:rPr>
                  <a:t>h</a:t>
                </a:r>
                <a:r>
                  <a:rPr lang="sv-SE" altLang="sv-SE" sz="1000" baseline="30000" dirty="0">
                    <a:latin typeface="Times" charset="0"/>
                  </a:rPr>
                  <a:t>+</a:t>
                </a:r>
                <a:r>
                  <a:rPr lang="sv-SE" altLang="sv-SE" sz="1000" dirty="0">
                    <a:latin typeface="Times" charset="0"/>
                  </a:rPr>
                  <a:t> eller I</a:t>
                </a:r>
                <a:r>
                  <a:rPr lang="sv-SE" altLang="sv-SE" sz="1000" baseline="-25000" dirty="0">
                    <a:latin typeface="Times" charset="0"/>
                  </a:rPr>
                  <a:t>3</a:t>
                </a:r>
                <a:r>
                  <a:rPr lang="sv-SE" altLang="sv-SE" sz="1000" baseline="30000" dirty="0">
                    <a:latin typeface="Times" charset="0"/>
                  </a:rPr>
                  <a:t>-</a:t>
                </a:r>
              </a:p>
            </p:txBody>
          </p:sp>
          <p:sp>
            <p:nvSpPr>
              <p:cNvPr id="81" name="Oval 194">
                <a:extLst>
                  <a:ext uri="{FF2B5EF4-FFF2-40B4-BE49-F238E27FC236}">
                    <a16:creationId xmlns:a16="http://schemas.microsoft.com/office/drawing/2014/main" id="{AD53FDFB-A18B-6FCC-3BF9-43B3BC5BE95F}"/>
                  </a:ext>
                </a:extLst>
              </p:cNvPr>
              <p:cNvSpPr>
                <a:spLocks noChangeArrowheads="1"/>
              </p:cNvSpPr>
              <p:nvPr/>
            </p:nvSpPr>
            <p:spPr bwMode="auto">
              <a:xfrm>
                <a:off x="5436131" y="5288446"/>
                <a:ext cx="534658" cy="405681"/>
              </a:xfrm>
              <a:prstGeom prst="ellipse">
                <a:avLst/>
              </a:prstGeom>
              <a:solidFill>
                <a:schemeClr val="bg1"/>
              </a:solidFill>
              <a:ln w="9525">
                <a:solidFill>
                  <a:schemeClr val="tx1"/>
                </a:solidFill>
                <a:round/>
                <a:headEnd/>
                <a:tailEnd/>
              </a:ln>
              <a:effectLst>
                <a:outerShdw blurRad="50800" dist="38100" dir="2700000" algn="tl" rotWithShape="0">
                  <a:srgbClr val="000000">
                    <a:alpha val="43000"/>
                  </a:srgbClr>
                </a:outerShdw>
              </a:effectLst>
            </p:spPr>
            <p:txBody>
              <a:bodyPr wrap="none" anchor="ctr"/>
              <a:lstStyle/>
              <a:p>
                <a:pPr algn="ctr" eaLnBrk="0" hangingPunct="0"/>
                <a:r>
                  <a:rPr lang="sv-SE" dirty="0">
                    <a:cs typeface="Arial" charset="0"/>
                  </a:rPr>
                  <a:t>U</a:t>
                </a:r>
                <a:endParaRPr lang="sv-SE" baseline="-25000" dirty="0">
                  <a:cs typeface="Arial" charset="0"/>
                </a:endParaRPr>
              </a:p>
            </p:txBody>
          </p:sp>
          <p:sp>
            <p:nvSpPr>
              <p:cNvPr id="82" name="Line 970">
                <a:extLst>
                  <a:ext uri="{FF2B5EF4-FFF2-40B4-BE49-F238E27FC236}">
                    <a16:creationId xmlns:a16="http://schemas.microsoft.com/office/drawing/2014/main" id="{5C3EDAD2-8399-574B-74CA-B9E372A7001C}"/>
                  </a:ext>
                </a:extLst>
              </p:cNvPr>
              <p:cNvSpPr>
                <a:spLocks noChangeAspect="1" noChangeShapeType="1"/>
              </p:cNvSpPr>
              <p:nvPr/>
            </p:nvSpPr>
            <p:spPr bwMode="auto">
              <a:xfrm rot="10800000" flipH="1">
                <a:off x="6506450" y="4935213"/>
                <a:ext cx="0" cy="563733"/>
              </a:xfrm>
              <a:prstGeom prst="line">
                <a:avLst/>
              </a:prstGeom>
              <a:noFill/>
              <a:ln w="9525">
                <a:solidFill>
                  <a:schemeClr val="tx1"/>
                </a:solidFill>
                <a:round/>
                <a:headEnd/>
                <a:tailEnd/>
              </a:ln>
            </p:spPr>
            <p:txBody>
              <a:bodyPr/>
              <a:lstStyle/>
              <a:p>
                <a:endParaRPr lang="sv-SE"/>
              </a:p>
            </p:txBody>
          </p:sp>
          <p:sp>
            <p:nvSpPr>
              <p:cNvPr id="83" name="Oval 949">
                <a:extLst>
                  <a:ext uri="{FF2B5EF4-FFF2-40B4-BE49-F238E27FC236}">
                    <a16:creationId xmlns:a16="http://schemas.microsoft.com/office/drawing/2014/main" id="{4336DF2F-4933-2764-CEB5-D14306E8B5D1}"/>
                  </a:ext>
                </a:extLst>
              </p:cNvPr>
              <p:cNvSpPr>
                <a:spLocks noChangeAspect="1" noChangeArrowheads="1"/>
              </p:cNvSpPr>
              <p:nvPr/>
            </p:nvSpPr>
            <p:spPr bwMode="auto">
              <a:xfrm>
                <a:off x="5301012" y="3844148"/>
                <a:ext cx="199269" cy="285097"/>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84" name="Freeform 83">
                <a:extLst>
                  <a:ext uri="{FF2B5EF4-FFF2-40B4-BE49-F238E27FC236}">
                    <a16:creationId xmlns:a16="http://schemas.microsoft.com/office/drawing/2014/main" id="{4A712114-A6AE-090D-F3A8-25AB1BF9D2C7}"/>
                  </a:ext>
                </a:extLst>
              </p:cNvPr>
              <p:cNvSpPr/>
              <p:nvPr/>
            </p:nvSpPr>
            <p:spPr>
              <a:xfrm>
                <a:off x="5150423" y="3758622"/>
                <a:ext cx="190634" cy="217509"/>
              </a:xfrm>
              <a:custGeom>
                <a:avLst/>
                <a:gdLst>
                  <a:gd name="connsiteX0" fmla="*/ 19167 w 193926"/>
                  <a:gd name="connsiteY0" fmla="*/ 16073 h 217509"/>
                  <a:gd name="connsiteX1" fmla="*/ 73142 w 193926"/>
                  <a:gd name="connsiteY1" fmla="*/ 35123 h 217509"/>
                  <a:gd name="connsiteX2" fmla="*/ 123942 w 193926"/>
                  <a:gd name="connsiteY2" fmla="*/ 19248 h 217509"/>
                  <a:gd name="connsiteX3" fmla="*/ 162042 w 193926"/>
                  <a:gd name="connsiteY3" fmla="*/ 198 h 217509"/>
                  <a:gd name="connsiteX4" fmla="*/ 152517 w 193926"/>
                  <a:gd name="connsiteY4" fmla="*/ 31948 h 217509"/>
                  <a:gd name="connsiteX5" fmla="*/ 174742 w 193926"/>
                  <a:gd name="connsiteY5" fmla="*/ 89098 h 217509"/>
                  <a:gd name="connsiteX6" fmla="*/ 193792 w 193926"/>
                  <a:gd name="connsiteY6" fmla="*/ 124023 h 217509"/>
                  <a:gd name="connsiteX7" fmla="*/ 181092 w 193926"/>
                  <a:gd name="connsiteY7" fmla="*/ 127198 h 217509"/>
                  <a:gd name="connsiteX8" fmla="*/ 142992 w 193926"/>
                  <a:gd name="connsiteY8" fmla="*/ 200223 h 217509"/>
                  <a:gd name="connsiteX9" fmla="*/ 142992 w 193926"/>
                  <a:gd name="connsiteY9" fmla="*/ 216098 h 217509"/>
                  <a:gd name="connsiteX10" fmla="*/ 98542 w 193926"/>
                  <a:gd name="connsiteY10" fmla="*/ 174823 h 217509"/>
                  <a:gd name="connsiteX11" fmla="*/ 47742 w 193926"/>
                  <a:gd name="connsiteY11" fmla="*/ 158948 h 217509"/>
                  <a:gd name="connsiteX12" fmla="*/ 3292 w 193926"/>
                  <a:gd name="connsiteY12" fmla="*/ 174823 h 217509"/>
                  <a:gd name="connsiteX13" fmla="*/ 3292 w 193926"/>
                  <a:gd name="connsiteY13" fmla="*/ 171648 h 217509"/>
                  <a:gd name="connsiteX0" fmla="*/ 15875 w 190634"/>
                  <a:gd name="connsiteY0" fmla="*/ 16073 h 217509"/>
                  <a:gd name="connsiteX1" fmla="*/ 69850 w 190634"/>
                  <a:gd name="connsiteY1" fmla="*/ 35123 h 217509"/>
                  <a:gd name="connsiteX2" fmla="*/ 120650 w 190634"/>
                  <a:gd name="connsiteY2" fmla="*/ 19248 h 217509"/>
                  <a:gd name="connsiteX3" fmla="*/ 158750 w 190634"/>
                  <a:gd name="connsiteY3" fmla="*/ 198 h 217509"/>
                  <a:gd name="connsiteX4" fmla="*/ 149225 w 190634"/>
                  <a:gd name="connsiteY4" fmla="*/ 31948 h 217509"/>
                  <a:gd name="connsiteX5" fmla="*/ 171450 w 190634"/>
                  <a:gd name="connsiteY5" fmla="*/ 89098 h 217509"/>
                  <a:gd name="connsiteX6" fmla="*/ 190500 w 190634"/>
                  <a:gd name="connsiteY6" fmla="*/ 124023 h 217509"/>
                  <a:gd name="connsiteX7" fmla="*/ 177800 w 190634"/>
                  <a:gd name="connsiteY7" fmla="*/ 127198 h 217509"/>
                  <a:gd name="connsiteX8" fmla="*/ 139700 w 190634"/>
                  <a:gd name="connsiteY8" fmla="*/ 200223 h 217509"/>
                  <a:gd name="connsiteX9" fmla="*/ 139700 w 190634"/>
                  <a:gd name="connsiteY9" fmla="*/ 216098 h 217509"/>
                  <a:gd name="connsiteX10" fmla="*/ 95250 w 190634"/>
                  <a:gd name="connsiteY10" fmla="*/ 174823 h 217509"/>
                  <a:gd name="connsiteX11" fmla="*/ 44450 w 190634"/>
                  <a:gd name="connsiteY11" fmla="*/ 158948 h 217509"/>
                  <a:gd name="connsiteX12" fmla="*/ 0 w 190634"/>
                  <a:gd name="connsiteY12" fmla="*/ 174823 h 2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634" h="217509">
                    <a:moveTo>
                      <a:pt x="15875" y="16073"/>
                    </a:moveTo>
                    <a:cubicBezTo>
                      <a:pt x="34131" y="25333"/>
                      <a:pt x="52388" y="34594"/>
                      <a:pt x="69850" y="35123"/>
                    </a:cubicBezTo>
                    <a:cubicBezTo>
                      <a:pt x="87312" y="35652"/>
                      <a:pt x="105833" y="25069"/>
                      <a:pt x="120650" y="19248"/>
                    </a:cubicBezTo>
                    <a:cubicBezTo>
                      <a:pt x="135467" y="13427"/>
                      <a:pt x="153988" y="-1919"/>
                      <a:pt x="158750" y="198"/>
                    </a:cubicBezTo>
                    <a:cubicBezTo>
                      <a:pt x="163512" y="2315"/>
                      <a:pt x="147108" y="17131"/>
                      <a:pt x="149225" y="31948"/>
                    </a:cubicBezTo>
                    <a:cubicBezTo>
                      <a:pt x="151342" y="46765"/>
                      <a:pt x="164571" y="73752"/>
                      <a:pt x="171450" y="89098"/>
                    </a:cubicBezTo>
                    <a:cubicBezTo>
                      <a:pt x="178329" y="104444"/>
                      <a:pt x="189442" y="117673"/>
                      <a:pt x="190500" y="124023"/>
                    </a:cubicBezTo>
                    <a:cubicBezTo>
                      <a:pt x="191558" y="130373"/>
                      <a:pt x="186267" y="114498"/>
                      <a:pt x="177800" y="127198"/>
                    </a:cubicBezTo>
                    <a:cubicBezTo>
                      <a:pt x="169333" y="139898"/>
                      <a:pt x="146050" y="185406"/>
                      <a:pt x="139700" y="200223"/>
                    </a:cubicBezTo>
                    <a:cubicBezTo>
                      <a:pt x="133350" y="215040"/>
                      <a:pt x="147108" y="220331"/>
                      <a:pt x="139700" y="216098"/>
                    </a:cubicBezTo>
                    <a:cubicBezTo>
                      <a:pt x="132292" y="211865"/>
                      <a:pt x="111125" y="184348"/>
                      <a:pt x="95250" y="174823"/>
                    </a:cubicBezTo>
                    <a:cubicBezTo>
                      <a:pt x="79375" y="165298"/>
                      <a:pt x="60325" y="158948"/>
                      <a:pt x="44450" y="158948"/>
                    </a:cubicBezTo>
                    <a:cubicBezTo>
                      <a:pt x="28575" y="158948"/>
                      <a:pt x="7408" y="172706"/>
                      <a:pt x="0" y="174823"/>
                    </a:cubicBezTo>
                  </a:path>
                </a:pathLst>
              </a:custGeom>
              <a:ln w="44450">
                <a:solidFill>
                  <a:srgbClr val="80004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85" name="Freeform 84">
                <a:extLst>
                  <a:ext uri="{FF2B5EF4-FFF2-40B4-BE49-F238E27FC236}">
                    <a16:creationId xmlns:a16="http://schemas.microsoft.com/office/drawing/2014/main" id="{A5EA96F8-71A0-A874-F8B6-FAA31DDE2B4F}"/>
                  </a:ext>
                </a:extLst>
              </p:cNvPr>
              <p:cNvSpPr/>
              <p:nvPr/>
            </p:nvSpPr>
            <p:spPr>
              <a:xfrm>
                <a:off x="5469821" y="3863591"/>
                <a:ext cx="119139" cy="128329"/>
              </a:xfrm>
              <a:custGeom>
                <a:avLst/>
                <a:gdLst>
                  <a:gd name="connsiteX0" fmla="*/ 1277 w 119139"/>
                  <a:gd name="connsiteY0" fmla="*/ 4 h 128329"/>
                  <a:gd name="connsiteX1" fmla="*/ 71127 w 119139"/>
                  <a:gd name="connsiteY1" fmla="*/ 66679 h 128329"/>
                  <a:gd name="connsiteX2" fmla="*/ 118752 w 119139"/>
                  <a:gd name="connsiteY2" fmla="*/ 82554 h 128329"/>
                  <a:gd name="connsiteX3" fmla="*/ 90177 w 119139"/>
                  <a:gd name="connsiteY3" fmla="*/ 88904 h 128329"/>
                  <a:gd name="connsiteX4" fmla="*/ 29852 w 119139"/>
                  <a:gd name="connsiteY4" fmla="*/ 127004 h 128329"/>
                  <a:gd name="connsiteX5" fmla="*/ 29852 w 119139"/>
                  <a:gd name="connsiteY5" fmla="*/ 114304 h 128329"/>
                  <a:gd name="connsiteX6" fmla="*/ 26677 w 119139"/>
                  <a:gd name="connsiteY6" fmla="*/ 63504 h 128329"/>
                  <a:gd name="connsiteX7" fmla="*/ 1277 w 119139"/>
                  <a:gd name="connsiteY7" fmla="*/ 4 h 1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39" h="128329">
                    <a:moveTo>
                      <a:pt x="1277" y="4"/>
                    </a:moveTo>
                    <a:cubicBezTo>
                      <a:pt x="8685" y="533"/>
                      <a:pt x="51548" y="52921"/>
                      <a:pt x="71127" y="66679"/>
                    </a:cubicBezTo>
                    <a:cubicBezTo>
                      <a:pt x="90706" y="80437"/>
                      <a:pt x="115577" y="78850"/>
                      <a:pt x="118752" y="82554"/>
                    </a:cubicBezTo>
                    <a:cubicBezTo>
                      <a:pt x="121927" y="86258"/>
                      <a:pt x="104994" y="81496"/>
                      <a:pt x="90177" y="88904"/>
                    </a:cubicBezTo>
                    <a:cubicBezTo>
                      <a:pt x="75360" y="96312"/>
                      <a:pt x="39906" y="122771"/>
                      <a:pt x="29852" y="127004"/>
                    </a:cubicBezTo>
                    <a:cubicBezTo>
                      <a:pt x="19798" y="131237"/>
                      <a:pt x="30381" y="124887"/>
                      <a:pt x="29852" y="114304"/>
                    </a:cubicBezTo>
                    <a:cubicBezTo>
                      <a:pt x="29323" y="103721"/>
                      <a:pt x="32498" y="82025"/>
                      <a:pt x="26677" y="63504"/>
                    </a:cubicBezTo>
                    <a:cubicBezTo>
                      <a:pt x="20856" y="44983"/>
                      <a:pt x="-6131" y="-525"/>
                      <a:pt x="1277" y="4"/>
                    </a:cubicBezTo>
                    <a:close/>
                  </a:path>
                </a:pathLst>
              </a:custGeom>
              <a:noFill/>
              <a:ln w="44450">
                <a:solidFill>
                  <a:srgbClr val="800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6" name="Freeform 85">
                <a:extLst>
                  <a:ext uri="{FF2B5EF4-FFF2-40B4-BE49-F238E27FC236}">
                    <a16:creationId xmlns:a16="http://schemas.microsoft.com/office/drawing/2014/main" id="{C973A1E7-7B16-34B5-40B0-58E38C11A972}"/>
                  </a:ext>
                </a:extLst>
              </p:cNvPr>
              <p:cNvSpPr/>
              <p:nvPr/>
            </p:nvSpPr>
            <p:spPr>
              <a:xfrm>
                <a:off x="5156773" y="4076320"/>
                <a:ext cx="98613" cy="276225"/>
              </a:xfrm>
              <a:custGeom>
                <a:avLst/>
                <a:gdLst>
                  <a:gd name="connsiteX0" fmla="*/ 0 w 98613"/>
                  <a:gd name="connsiteY0" fmla="*/ 0 h 276225"/>
                  <a:gd name="connsiteX1" fmla="*/ 47625 w 98613"/>
                  <a:gd name="connsiteY1" fmla="*/ 47625 h 276225"/>
                  <a:gd name="connsiteX2" fmla="*/ 98425 w 98613"/>
                  <a:gd name="connsiteY2" fmla="*/ 66675 h 276225"/>
                  <a:gd name="connsiteX3" fmla="*/ 63500 w 98613"/>
                  <a:gd name="connsiteY3" fmla="*/ 88900 h 276225"/>
                  <a:gd name="connsiteX4" fmla="*/ 28575 w 98613"/>
                  <a:gd name="connsiteY4" fmla="*/ 149225 h 276225"/>
                  <a:gd name="connsiteX5" fmla="*/ 63500 w 98613"/>
                  <a:gd name="connsiteY5" fmla="*/ 206375 h 276225"/>
                  <a:gd name="connsiteX6" fmla="*/ 12700 w 98613"/>
                  <a:gd name="connsiteY6" fmla="*/ 276225 h 276225"/>
                  <a:gd name="connsiteX7" fmla="*/ 12700 w 98613"/>
                  <a:gd name="connsiteY7"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13" h="276225">
                    <a:moveTo>
                      <a:pt x="0" y="0"/>
                    </a:moveTo>
                    <a:cubicBezTo>
                      <a:pt x="15610" y="18256"/>
                      <a:pt x="31221" y="36513"/>
                      <a:pt x="47625" y="47625"/>
                    </a:cubicBezTo>
                    <a:cubicBezTo>
                      <a:pt x="64029" y="58737"/>
                      <a:pt x="95779" y="59796"/>
                      <a:pt x="98425" y="66675"/>
                    </a:cubicBezTo>
                    <a:cubicBezTo>
                      <a:pt x="101071" y="73554"/>
                      <a:pt x="75142" y="75142"/>
                      <a:pt x="63500" y="88900"/>
                    </a:cubicBezTo>
                    <a:cubicBezTo>
                      <a:pt x="51858" y="102658"/>
                      <a:pt x="28575" y="129646"/>
                      <a:pt x="28575" y="149225"/>
                    </a:cubicBezTo>
                    <a:cubicBezTo>
                      <a:pt x="28575" y="168804"/>
                      <a:pt x="66146" y="185208"/>
                      <a:pt x="63500" y="206375"/>
                    </a:cubicBezTo>
                    <a:cubicBezTo>
                      <a:pt x="60854" y="227542"/>
                      <a:pt x="12700" y="276225"/>
                      <a:pt x="12700" y="276225"/>
                    </a:cubicBezTo>
                    <a:lnTo>
                      <a:pt x="12700" y="276225"/>
                    </a:lnTo>
                  </a:path>
                </a:pathLst>
              </a:custGeom>
              <a:ln w="44450">
                <a:solidFill>
                  <a:srgbClr val="80004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87" name="Freeform 86">
                <a:extLst>
                  <a:ext uri="{FF2B5EF4-FFF2-40B4-BE49-F238E27FC236}">
                    <a16:creationId xmlns:a16="http://schemas.microsoft.com/office/drawing/2014/main" id="{BEF4E585-A6A8-D471-143C-7ABA99191222}"/>
                  </a:ext>
                </a:extLst>
              </p:cNvPr>
              <p:cNvSpPr/>
              <p:nvPr/>
            </p:nvSpPr>
            <p:spPr>
              <a:xfrm>
                <a:off x="5153217" y="4428745"/>
                <a:ext cx="329183" cy="205107"/>
              </a:xfrm>
              <a:custGeom>
                <a:avLst/>
                <a:gdLst>
                  <a:gd name="connsiteX0" fmla="*/ 6731 w 329183"/>
                  <a:gd name="connsiteY0" fmla="*/ 0 h 205107"/>
                  <a:gd name="connsiteX1" fmla="*/ 48006 w 329183"/>
                  <a:gd name="connsiteY1" fmla="*/ 63500 h 205107"/>
                  <a:gd name="connsiteX2" fmla="*/ 121031 w 329183"/>
                  <a:gd name="connsiteY2" fmla="*/ 82550 h 205107"/>
                  <a:gd name="connsiteX3" fmla="*/ 206756 w 329183"/>
                  <a:gd name="connsiteY3" fmla="*/ 63500 h 205107"/>
                  <a:gd name="connsiteX4" fmla="*/ 263906 w 329183"/>
                  <a:gd name="connsiteY4" fmla="*/ 114300 h 205107"/>
                  <a:gd name="connsiteX5" fmla="*/ 327406 w 329183"/>
                  <a:gd name="connsiteY5" fmla="*/ 142875 h 205107"/>
                  <a:gd name="connsiteX6" fmla="*/ 305181 w 329183"/>
                  <a:gd name="connsiteY6" fmla="*/ 196850 h 205107"/>
                  <a:gd name="connsiteX7" fmla="*/ 238506 w 329183"/>
                  <a:gd name="connsiteY7" fmla="*/ 200025 h 205107"/>
                  <a:gd name="connsiteX8" fmla="*/ 162306 w 329183"/>
                  <a:gd name="connsiteY8" fmla="*/ 149225 h 205107"/>
                  <a:gd name="connsiteX9" fmla="*/ 92456 w 329183"/>
                  <a:gd name="connsiteY9" fmla="*/ 127000 h 205107"/>
                  <a:gd name="connsiteX10" fmla="*/ 3556 w 329183"/>
                  <a:gd name="connsiteY10" fmla="*/ 161925 h 205107"/>
                  <a:gd name="connsiteX11" fmla="*/ 16256 w 329183"/>
                  <a:gd name="connsiteY11" fmla="*/ 190500 h 20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3" h="205107">
                    <a:moveTo>
                      <a:pt x="6731" y="0"/>
                    </a:moveTo>
                    <a:cubicBezTo>
                      <a:pt x="17843" y="24871"/>
                      <a:pt x="28956" y="49742"/>
                      <a:pt x="48006" y="63500"/>
                    </a:cubicBezTo>
                    <a:cubicBezTo>
                      <a:pt x="67056" y="77258"/>
                      <a:pt x="94573" y="82550"/>
                      <a:pt x="121031" y="82550"/>
                    </a:cubicBezTo>
                    <a:cubicBezTo>
                      <a:pt x="147489" y="82550"/>
                      <a:pt x="182943" y="58208"/>
                      <a:pt x="206756" y="63500"/>
                    </a:cubicBezTo>
                    <a:cubicBezTo>
                      <a:pt x="230569" y="68792"/>
                      <a:pt x="243798" y="101071"/>
                      <a:pt x="263906" y="114300"/>
                    </a:cubicBezTo>
                    <a:cubicBezTo>
                      <a:pt x="284014" y="127529"/>
                      <a:pt x="320527" y="129117"/>
                      <a:pt x="327406" y="142875"/>
                    </a:cubicBezTo>
                    <a:cubicBezTo>
                      <a:pt x="334285" y="156633"/>
                      <a:pt x="319998" y="187325"/>
                      <a:pt x="305181" y="196850"/>
                    </a:cubicBezTo>
                    <a:cubicBezTo>
                      <a:pt x="290364" y="206375"/>
                      <a:pt x="262319" y="207963"/>
                      <a:pt x="238506" y="200025"/>
                    </a:cubicBezTo>
                    <a:cubicBezTo>
                      <a:pt x="214694" y="192088"/>
                      <a:pt x="186648" y="161396"/>
                      <a:pt x="162306" y="149225"/>
                    </a:cubicBezTo>
                    <a:cubicBezTo>
                      <a:pt x="137964" y="137054"/>
                      <a:pt x="118914" y="124883"/>
                      <a:pt x="92456" y="127000"/>
                    </a:cubicBezTo>
                    <a:cubicBezTo>
                      <a:pt x="65998" y="129117"/>
                      <a:pt x="16256" y="151342"/>
                      <a:pt x="3556" y="161925"/>
                    </a:cubicBezTo>
                    <a:cubicBezTo>
                      <a:pt x="-9144" y="172508"/>
                      <a:pt x="16256" y="190500"/>
                      <a:pt x="16256" y="190500"/>
                    </a:cubicBezTo>
                  </a:path>
                </a:pathLst>
              </a:custGeom>
              <a:ln w="44450">
                <a:solidFill>
                  <a:srgbClr val="80004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88" name="Oval 957">
                <a:extLst>
                  <a:ext uri="{FF2B5EF4-FFF2-40B4-BE49-F238E27FC236}">
                    <a16:creationId xmlns:a16="http://schemas.microsoft.com/office/drawing/2014/main" id="{5666178B-9E78-B01D-6348-C6117BDE0BB6}"/>
                  </a:ext>
                </a:extLst>
              </p:cNvPr>
              <p:cNvSpPr>
                <a:spLocks noChangeAspect="1" noChangeArrowheads="1"/>
              </p:cNvSpPr>
              <p:nvPr/>
            </p:nvSpPr>
            <p:spPr bwMode="auto">
              <a:xfrm rot="18399060">
                <a:off x="5284355" y="4788681"/>
                <a:ext cx="120832" cy="198689"/>
              </a:xfrm>
              <a:prstGeom prst="ellipse">
                <a:avLst/>
              </a:prstGeom>
              <a:solidFill>
                <a:schemeClr val="accent1">
                  <a:lumMod val="40000"/>
                  <a:lumOff val="60000"/>
                </a:schemeClr>
              </a:solidFill>
              <a:ln w="44450">
                <a:noFill/>
                <a:round/>
                <a:headEnd/>
                <a:tailEnd/>
              </a:ln>
            </p:spPr>
            <p:txBody>
              <a:bodyPr wrap="none" anchor="ctr"/>
              <a:lstStyle/>
              <a:p>
                <a:endParaRPr lang="sv-SE" sz="1000" baseline="0"/>
              </a:p>
            </p:txBody>
          </p:sp>
          <p:sp>
            <p:nvSpPr>
              <p:cNvPr id="89" name="Freeform 88">
                <a:extLst>
                  <a:ext uri="{FF2B5EF4-FFF2-40B4-BE49-F238E27FC236}">
                    <a16:creationId xmlns:a16="http://schemas.microsoft.com/office/drawing/2014/main" id="{BDA13FA8-4A27-C128-4064-57E11CA599CC}"/>
                  </a:ext>
                </a:extLst>
              </p:cNvPr>
              <p:cNvSpPr/>
              <p:nvPr/>
            </p:nvSpPr>
            <p:spPr>
              <a:xfrm>
                <a:off x="5353253" y="4105434"/>
                <a:ext cx="256685" cy="272759"/>
              </a:xfrm>
              <a:custGeom>
                <a:avLst/>
                <a:gdLst>
                  <a:gd name="connsiteX0" fmla="*/ 370 w 256685"/>
                  <a:gd name="connsiteY0" fmla="*/ 2636 h 272759"/>
                  <a:gd name="connsiteX1" fmla="*/ 57520 w 256685"/>
                  <a:gd name="connsiteY1" fmla="*/ 21686 h 272759"/>
                  <a:gd name="connsiteX2" fmla="*/ 117845 w 256685"/>
                  <a:gd name="connsiteY2" fmla="*/ 2636 h 272759"/>
                  <a:gd name="connsiteX3" fmla="*/ 146420 w 256685"/>
                  <a:gd name="connsiteY3" fmla="*/ 62961 h 272759"/>
                  <a:gd name="connsiteX4" fmla="*/ 187695 w 256685"/>
                  <a:gd name="connsiteY4" fmla="*/ 97886 h 272759"/>
                  <a:gd name="connsiteX5" fmla="*/ 254370 w 256685"/>
                  <a:gd name="connsiteY5" fmla="*/ 120111 h 272759"/>
                  <a:gd name="connsiteX6" fmla="*/ 238495 w 256685"/>
                  <a:gd name="connsiteY6" fmla="*/ 167736 h 272759"/>
                  <a:gd name="connsiteX7" fmla="*/ 209920 w 256685"/>
                  <a:gd name="connsiteY7" fmla="*/ 177261 h 272759"/>
                  <a:gd name="connsiteX8" fmla="*/ 155945 w 256685"/>
                  <a:gd name="connsiteY8" fmla="*/ 247111 h 272759"/>
                  <a:gd name="connsiteX9" fmla="*/ 159120 w 256685"/>
                  <a:gd name="connsiteY9" fmla="*/ 272511 h 272759"/>
                  <a:gd name="connsiteX10" fmla="*/ 92445 w 256685"/>
                  <a:gd name="connsiteY10" fmla="*/ 234411 h 272759"/>
                  <a:gd name="connsiteX11" fmla="*/ 38470 w 256685"/>
                  <a:gd name="connsiteY11" fmla="*/ 221711 h 272759"/>
                  <a:gd name="connsiteX12" fmla="*/ 22595 w 256685"/>
                  <a:gd name="connsiteY12" fmla="*/ 199486 h 272759"/>
                  <a:gd name="connsiteX13" fmla="*/ 67045 w 256685"/>
                  <a:gd name="connsiteY13" fmla="*/ 161386 h 272759"/>
                  <a:gd name="connsiteX14" fmla="*/ 86095 w 256685"/>
                  <a:gd name="connsiteY14" fmla="*/ 91536 h 272759"/>
                  <a:gd name="connsiteX15" fmla="*/ 370 w 256685"/>
                  <a:gd name="connsiteY15" fmla="*/ 2636 h 27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685" h="272759">
                    <a:moveTo>
                      <a:pt x="370" y="2636"/>
                    </a:moveTo>
                    <a:cubicBezTo>
                      <a:pt x="-4392" y="-9006"/>
                      <a:pt x="37941" y="21686"/>
                      <a:pt x="57520" y="21686"/>
                    </a:cubicBezTo>
                    <a:cubicBezTo>
                      <a:pt x="77099" y="21686"/>
                      <a:pt x="103028" y="-4243"/>
                      <a:pt x="117845" y="2636"/>
                    </a:cubicBezTo>
                    <a:cubicBezTo>
                      <a:pt x="132662" y="9515"/>
                      <a:pt x="134778" y="47086"/>
                      <a:pt x="146420" y="62961"/>
                    </a:cubicBezTo>
                    <a:cubicBezTo>
                      <a:pt x="158062" y="78836"/>
                      <a:pt x="169703" y="88361"/>
                      <a:pt x="187695" y="97886"/>
                    </a:cubicBezTo>
                    <a:cubicBezTo>
                      <a:pt x="205687" y="107411"/>
                      <a:pt x="245903" y="108469"/>
                      <a:pt x="254370" y="120111"/>
                    </a:cubicBezTo>
                    <a:cubicBezTo>
                      <a:pt x="262837" y="131753"/>
                      <a:pt x="245903" y="158211"/>
                      <a:pt x="238495" y="167736"/>
                    </a:cubicBezTo>
                    <a:cubicBezTo>
                      <a:pt x="231087" y="177261"/>
                      <a:pt x="223678" y="164032"/>
                      <a:pt x="209920" y="177261"/>
                    </a:cubicBezTo>
                    <a:cubicBezTo>
                      <a:pt x="196162" y="190490"/>
                      <a:pt x="164412" y="231236"/>
                      <a:pt x="155945" y="247111"/>
                    </a:cubicBezTo>
                    <a:cubicBezTo>
                      <a:pt x="147478" y="262986"/>
                      <a:pt x="169703" y="274628"/>
                      <a:pt x="159120" y="272511"/>
                    </a:cubicBezTo>
                    <a:cubicBezTo>
                      <a:pt x="148537" y="270394"/>
                      <a:pt x="112553" y="242878"/>
                      <a:pt x="92445" y="234411"/>
                    </a:cubicBezTo>
                    <a:cubicBezTo>
                      <a:pt x="72337" y="225944"/>
                      <a:pt x="50112" y="227532"/>
                      <a:pt x="38470" y="221711"/>
                    </a:cubicBezTo>
                    <a:cubicBezTo>
                      <a:pt x="26828" y="215890"/>
                      <a:pt x="17833" y="209540"/>
                      <a:pt x="22595" y="199486"/>
                    </a:cubicBezTo>
                    <a:cubicBezTo>
                      <a:pt x="27358" y="189432"/>
                      <a:pt x="56462" y="179378"/>
                      <a:pt x="67045" y="161386"/>
                    </a:cubicBezTo>
                    <a:cubicBezTo>
                      <a:pt x="77628" y="143394"/>
                      <a:pt x="96149" y="114290"/>
                      <a:pt x="86095" y="91536"/>
                    </a:cubicBezTo>
                    <a:cubicBezTo>
                      <a:pt x="76041" y="68782"/>
                      <a:pt x="5132" y="14278"/>
                      <a:pt x="370" y="2636"/>
                    </a:cubicBezTo>
                    <a:close/>
                  </a:path>
                </a:pathLst>
              </a:custGeom>
              <a:noFill/>
              <a:ln w="4445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0" name="Freeform 89">
                <a:extLst>
                  <a:ext uri="{FF2B5EF4-FFF2-40B4-BE49-F238E27FC236}">
                    <a16:creationId xmlns:a16="http://schemas.microsoft.com/office/drawing/2014/main" id="{CBE7EAE5-D274-68E0-F40F-A1A4D9850A40}"/>
                  </a:ext>
                </a:extLst>
              </p:cNvPr>
              <p:cNvSpPr/>
              <p:nvPr/>
            </p:nvSpPr>
            <p:spPr>
              <a:xfrm>
                <a:off x="5156996" y="3556116"/>
                <a:ext cx="660601" cy="1419321"/>
              </a:xfrm>
              <a:custGeom>
                <a:avLst/>
                <a:gdLst>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40266 w 660601"/>
                  <a:gd name="connsiteY28" fmla="*/ 800190 h 1419325"/>
                  <a:gd name="connsiteX29" fmla="*/ 459316 w 660601"/>
                  <a:gd name="connsiteY29" fmla="*/ 663665 h 1419325"/>
                  <a:gd name="connsiteX30" fmla="*/ 446616 w 660601"/>
                  <a:gd name="connsiteY30" fmla="*/ 660490 h 1419325"/>
                  <a:gd name="connsiteX31" fmla="*/ 392641 w 660601"/>
                  <a:gd name="connsiteY31" fmla="*/ 644615 h 1419325"/>
                  <a:gd name="connsiteX32" fmla="*/ 345016 w 660601"/>
                  <a:gd name="connsiteY32" fmla="*/ 720815 h 1419325"/>
                  <a:gd name="connsiteX33" fmla="*/ 329141 w 660601"/>
                  <a:gd name="connsiteY33" fmla="*/ 733515 h 1419325"/>
                  <a:gd name="connsiteX34" fmla="*/ 294216 w 660601"/>
                  <a:gd name="connsiteY34" fmla="*/ 787490 h 1419325"/>
                  <a:gd name="connsiteX35" fmla="*/ 360891 w 660601"/>
                  <a:gd name="connsiteY35" fmla="*/ 835115 h 1419325"/>
                  <a:gd name="connsiteX36" fmla="*/ 440266 w 660601"/>
                  <a:gd name="connsiteY36" fmla="*/ 924015 h 1419325"/>
                  <a:gd name="connsiteX37" fmla="*/ 440266 w 660601"/>
                  <a:gd name="connsiteY37" fmla="*/ 952590 h 1419325"/>
                  <a:gd name="connsiteX38" fmla="*/ 579966 w 660601"/>
                  <a:gd name="connsiteY38" fmla="*/ 977990 h 1419325"/>
                  <a:gd name="connsiteX39" fmla="*/ 646641 w 660601"/>
                  <a:gd name="connsiteY39" fmla="*/ 1038315 h 1419325"/>
                  <a:gd name="connsiteX40" fmla="*/ 640291 w 660601"/>
                  <a:gd name="connsiteY40" fmla="*/ 1155790 h 1419325"/>
                  <a:gd name="connsiteX41" fmla="*/ 560916 w 660601"/>
                  <a:gd name="connsiteY41" fmla="*/ 1219290 h 1419325"/>
                  <a:gd name="connsiteX42" fmla="*/ 491066 w 660601"/>
                  <a:gd name="connsiteY42" fmla="*/ 1228815 h 1419325"/>
                  <a:gd name="connsiteX43" fmla="*/ 446616 w 660601"/>
                  <a:gd name="connsiteY43" fmla="*/ 1231990 h 1419325"/>
                  <a:gd name="connsiteX44" fmla="*/ 519641 w 660601"/>
                  <a:gd name="connsiteY44" fmla="*/ 1235165 h 1419325"/>
                  <a:gd name="connsiteX45" fmla="*/ 592666 w 660601"/>
                  <a:gd name="connsiteY45" fmla="*/ 1279615 h 1419325"/>
                  <a:gd name="connsiteX46" fmla="*/ 573616 w 660601"/>
                  <a:gd name="connsiteY46" fmla="*/ 1374865 h 1419325"/>
                  <a:gd name="connsiteX47" fmla="*/ 430741 w 660601"/>
                  <a:gd name="connsiteY47" fmla="*/ 1419315 h 1419325"/>
                  <a:gd name="connsiteX48" fmla="*/ 313266 w 660601"/>
                  <a:gd name="connsiteY48" fmla="*/ 1378040 h 1419325"/>
                  <a:gd name="connsiteX49" fmla="*/ 322791 w 660601"/>
                  <a:gd name="connsiteY49" fmla="*/ 1289140 h 1419325"/>
                  <a:gd name="connsiteX50" fmla="*/ 297391 w 660601"/>
                  <a:gd name="connsiteY50" fmla="*/ 1289140 h 1419325"/>
                  <a:gd name="connsiteX51" fmla="*/ 230716 w 660601"/>
                  <a:gd name="connsiteY51" fmla="*/ 1247865 h 1419325"/>
                  <a:gd name="connsiteX52" fmla="*/ 129116 w 660601"/>
                  <a:gd name="connsiteY52" fmla="*/ 1266915 h 1419325"/>
                  <a:gd name="connsiteX53" fmla="*/ 30691 w 660601"/>
                  <a:gd name="connsiteY53" fmla="*/ 1212940 h 1419325"/>
                  <a:gd name="connsiteX54" fmla="*/ 2116 w 660601"/>
                  <a:gd name="connsiteY54" fmla="*/ 1162140 h 1419325"/>
                  <a:gd name="connsiteX55" fmla="*/ 2116 w 660601"/>
                  <a:gd name="connsiteY55"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40266 w 660601"/>
                  <a:gd name="connsiteY28" fmla="*/ 800190 h 1419325"/>
                  <a:gd name="connsiteX29" fmla="*/ 459316 w 660601"/>
                  <a:gd name="connsiteY29" fmla="*/ 663665 h 1419325"/>
                  <a:gd name="connsiteX30" fmla="*/ 446616 w 660601"/>
                  <a:gd name="connsiteY30" fmla="*/ 660490 h 1419325"/>
                  <a:gd name="connsiteX31" fmla="*/ 345016 w 660601"/>
                  <a:gd name="connsiteY31" fmla="*/ 720815 h 1419325"/>
                  <a:gd name="connsiteX32" fmla="*/ 329141 w 660601"/>
                  <a:gd name="connsiteY32" fmla="*/ 733515 h 1419325"/>
                  <a:gd name="connsiteX33" fmla="*/ 294216 w 660601"/>
                  <a:gd name="connsiteY33" fmla="*/ 787490 h 1419325"/>
                  <a:gd name="connsiteX34" fmla="*/ 360891 w 660601"/>
                  <a:gd name="connsiteY34" fmla="*/ 835115 h 1419325"/>
                  <a:gd name="connsiteX35" fmla="*/ 440266 w 660601"/>
                  <a:gd name="connsiteY35" fmla="*/ 924015 h 1419325"/>
                  <a:gd name="connsiteX36" fmla="*/ 440266 w 660601"/>
                  <a:gd name="connsiteY36" fmla="*/ 952590 h 1419325"/>
                  <a:gd name="connsiteX37" fmla="*/ 579966 w 660601"/>
                  <a:gd name="connsiteY37" fmla="*/ 977990 h 1419325"/>
                  <a:gd name="connsiteX38" fmla="*/ 646641 w 660601"/>
                  <a:gd name="connsiteY38" fmla="*/ 1038315 h 1419325"/>
                  <a:gd name="connsiteX39" fmla="*/ 640291 w 660601"/>
                  <a:gd name="connsiteY39" fmla="*/ 1155790 h 1419325"/>
                  <a:gd name="connsiteX40" fmla="*/ 560916 w 660601"/>
                  <a:gd name="connsiteY40" fmla="*/ 1219290 h 1419325"/>
                  <a:gd name="connsiteX41" fmla="*/ 491066 w 660601"/>
                  <a:gd name="connsiteY41" fmla="*/ 1228815 h 1419325"/>
                  <a:gd name="connsiteX42" fmla="*/ 446616 w 660601"/>
                  <a:gd name="connsiteY42" fmla="*/ 1231990 h 1419325"/>
                  <a:gd name="connsiteX43" fmla="*/ 519641 w 660601"/>
                  <a:gd name="connsiteY43" fmla="*/ 1235165 h 1419325"/>
                  <a:gd name="connsiteX44" fmla="*/ 592666 w 660601"/>
                  <a:gd name="connsiteY44" fmla="*/ 1279615 h 1419325"/>
                  <a:gd name="connsiteX45" fmla="*/ 573616 w 660601"/>
                  <a:gd name="connsiteY45" fmla="*/ 1374865 h 1419325"/>
                  <a:gd name="connsiteX46" fmla="*/ 430741 w 660601"/>
                  <a:gd name="connsiteY46" fmla="*/ 1419315 h 1419325"/>
                  <a:gd name="connsiteX47" fmla="*/ 313266 w 660601"/>
                  <a:gd name="connsiteY47" fmla="*/ 1378040 h 1419325"/>
                  <a:gd name="connsiteX48" fmla="*/ 322791 w 660601"/>
                  <a:gd name="connsiteY48" fmla="*/ 1289140 h 1419325"/>
                  <a:gd name="connsiteX49" fmla="*/ 297391 w 660601"/>
                  <a:gd name="connsiteY49" fmla="*/ 1289140 h 1419325"/>
                  <a:gd name="connsiteX50" fmla="*/ 230716 w 660601"/>
                  <a:gd name="connsiteY50" fmla="*/ 1247865 h 1419325"/>
                  <a:gd name="connsiteX51" fmla="*/ 129116 w 660601"/>
                  <a:gd name="connsiteY51" fmla="*/ 1266915 h 1419325"/>
                  <a:gd name="connsiteX52" fmla="*/ 30691 w 660601"/>
                  <a:gd name="connsiteY52" fmla="*/ 1212940 h 1419325"/>
                  <a:gd name="connsiteX53" fmla="*/ 2116 w 660601"/>
                  <a:gd name="connsiteY53" fmla="*/ 1162140 h 1419325"/>
                  <a:gd name="connsiteX54" fmla="*/ 2116 w 660601"/>
                  <a:gd name="connsiteY54"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40266 w 660601"/>
                  <a:gd name="connsiteY28" fmla="*/ 800190 h 1419325"/>
                  <a:gd name="connsiteX29" fmla="*/ 459316 w 660601"/>
                  <a:gd name="connsiteY29" fmla="*/ 663665 h 1419325"/>
                  <a:gd name="connsiteX30" fmla="*/ 345016 w 660601"/>
                  <a:gd name="connsiteY30" fmla="*/ 720815 h 1419325"/>
                  <a:gd name="connsiteX31" fmla="*/ 329141 w 660601"/>
                  <a:gd name="connsiteY31" fmla="*/ 733515 h 1419325"/>
                  <a:gd name="connsiteX32" fmla="*/ 294216 w 660601"/>
                  <a:gd name="connsiteY32" fmla="*/ 787490 h 1419325"/>
                  <a:gd name="connsiteX33" fmla="*/ 360891 w 660601"/>
                  <a:gd name="connsiteY33" fmla="*/ 835115 h 1419325"/>
                  <a:gd name="connsiteX34" fmla="*/ 440266 w 660601"/>
                  <a:gd name="connsiteY34" fmla="*/ 924015 h 1419325"/>
                  <a:gd name="connsiteX35" fmla="*/ 440266 w 660601"/>
                  <a:gd name="connsiteY35" fmla="*/ 952590 h 1419325"/>
                  <a:gd name="connsiteX36" fmla="*/ 579966 w 660601"/>
                  <a:gd name="connsiteY36" fmla="*/ 977990 h 1419325"/>
                  <a:gd name="connsiteX37" fmla="*/ 646641 w 660601"/>
                  <a:gd name="connsiteY37" fmla="*/ 1038315 h 1419325"/>
                  <a:gd name="connsiteX38" fmla="*/ 640291 w 660601"/>
                  <a:gd name="connsiteY38" fmla="*/ 1155790 h 1419325"/>
                  <a:gd name="connsiteX39" fmla="*/ 560916 w 660601"/>
                  <a:gd name="connsiteY39" fmla="*/ 1219290 h 1419325"/>
                  <a:gd name="connsiteX40" fmla="*/ 491066 w 660601"/>
                  <a:gd name="connsiteY40" fmla="*/ 1228815 h 1419325"/>
                  <a:gd name="connsiteX41" fmla="*/ 446616 w 660601"/>
                  <a:gd name="connsiteY41" fmla="*/ 1231990 h 1419325"/>
                  <a:gd name="connsiteX42" fmla="*/ 519641 w 660601"/>
                  <a:gd name="connsiteY42" fmla="*/ 1235165 h 1419325"/>
                  <a:gd name="connsiteX43" fmla="*/ 592666 w 660601"/>
                  <a:gd name="connsiteY43" fmla="*/ 1279615 h 1419325"/>
                  <a:gd name="connsiteX44" fmla="*/ 573616 w 660601"/>
                  <a:gd name="connsiteY44" fmla="*/ 1374865 h 1419325"/>
                  <a:gd name="connsiteX45" fmla="*/ 430741 w 660601"/>
                  <a:gd name="connsiteY45" fmla="*/ 1419315 h 1419325"/>
                  <a:gd name="connsiteX46" fmla="*/ 313266 w 660601"/>
                  <a:gd name="connsiteY46" fmla="*/ 1378040 h 1419325"/>
                  <a:gd name="connsiteX47" fmla="*/ 322791 w 660601"/>
                  <a:gd name="connsiteY47" fmla="*/ 1289140 h 1419325"/>
                  <a:gd name="connsiteX48" fmla="*/ 297391 w 660601"/>
                  <a:gd name="connsiteY48" fmla="*/ 1289140 h 1419325"/>
                  <a:gd name="connsiteX49" fmla="*/ 230716 w 660601"/>
                  <a:gd name="connsiteY49" fmla="*/ 1247865 h 1419325"/>
                  <a:gd name="connsiteX50" fmla="*/ 129116 w 660601"/>
                  <a:gd name="connsiteY50" fmla="*/ 1266915 h 1419325"/>
                  <a:gd name="connsiteX51" fmla="*/ 30691 w 660601"/>
                  <a:gd name="connsiteY51" fmla="*/ 1212940 h 1419325"/>
                  <a:gd name="connsiteX52" fmla="*/ 2116 w 660601"/>
                  <a:gd name="connsiteY52" fmla="*/ 1162140 h 1419325"/>
                  <a:gd name="connsiteX53" fmla="*/ 2116 w 660601"/>
                  <a:gd name="connsiteY53"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40266 w 660601"/>
                  <a:gd name="connsiteY28" fmla="*/ 800190 h 1419325"/>
                  <a:gd name="connsiteX29" fmla="*/ 345016 w 660601"/>
                  <a:gd name="connsiteY29" fmla="*/ 720815 h 1419325"/>
                  <a:gd name="connsiteX30" fmla="*/ 329141 w 660601"/>
                  <a:gd name="connsiteY30" fmla="*/ 733515 h 1419325"/>
                  <a:gd name="connsiteX31" fmla="*/ 294216 w 660601"/>
                  <a:gd name="connsiteY31" fmla="*/ 787490 h 1419325"/>
                  <a:gd name="connsiteX32" fmla="*/ 360891 w 660601"/>
                  <a:gd name="connsiteY32" fmla="*/ 835115 h 1419325"/>
                  <a:gd name="connsiteX33" fmla="*/ 440266 w 660601"/>
                  <a:gd name="connsiteY33" fmla="*/ 924015 h 1419325"/>
                  <a:gd name="connsiteX34" fmla="*/ 440266 w 660601"/>
                  <a:gd name="connsiteY34" fmla="*/ 952590 h 1419325"/>
                  <a:gd name="connsiteX35" fmla="*/ 579966 w 660601"/>
                  <a:gd name="connsiteY35" fmla="*/ 977990 h 1419325"/>
                  <a:gd name="connsiteX36" fmla="*/ 646641 w 660601"/>
                  <a:gd name="connsiteY36" fmla="*/ 1038315 h 1419325"/>
                  <a:gd name="connsiteX37" fmla="*/ 640291 w 660601"/>
                  <a:gd name="connsiteY37" fmla="*/ 1155790 h 1419325"/>
                  <a:gd name="connsiteX38" fmla="*/ 560916 w 660601"/>
                  <a:gd name="connsiteY38" fmla="*/ 1219290 h 1419325"/>
                  <a:gd name="connsiteX39" fmla="*/ 491066 w 660601"/>
                  <a:gd name="connsiteY39" fmla="*/ 1228815 h 1419325"/>
                  <a:gd name="connsiteX40" fmla="*/ 446616 w 660601"/>
                  <a:gd name="connsiteY40" fmla="*/ 1231990 h 1419325"/>
                  <a:gd name="connsiteX41" fmla="*/ 519641 w 660601"/>
                  <a:gd name="connsiteY41" fmla="*/ 1235165 h 1419325"/>
                  <a:gd name="connsiteX42" fmla="*/ 592666 w 660601"/>
                  <a:gd name="connsiteY42" fmla="*/ 1279615 h 1419325"/>
                  <a:gd name="connsiteX43" fmla="*/ 573616 w 660601"/>
                  <a:gd name="connsiteY43" fmla="*/ 1374865 h 1419325"/>
                  <a:gd name="connsiteX44" fmla="*/ 430741 w 660601"/>
                  <a:gd name="connsiteY44" fmla="*/ 1419315 h 1419325"/>
                  <a:gd name="connsiteX45" fmla="*/ 313266 w 660601"/>
                  <a:gd name="connsiteY45" fmla="*/ 1378040 h 1419325"/>
                  <a:gd name="connsiteX46" fmla="*/ 322791 w 660601"/>
                  <a:gd name="connsiteY46" fmla="*/ 1289140 h 1419325"/>
                  <a:gd name="connsiteX47" fmla="*/ 297391 w 660601"/>
                  <a:gd name="connsiteY47" fmla="*/ 1289140 h 1419325"/>
                  <a:gd name="connsiteX48" fmla="*/ 230716 w 660601"/>
                  <a:gd name="connsiteY48" fmla="*/ 1247865 h 1419325"/>
                  <a:gd name="connsiteX49" fmla="*/ 129116 w 660601"/>
                  <a:gd name="connsiteY49" fmla="*/ 1266915 h 1419325"/>
                  <a:gd name="connsiteX50" fmla="*/ 30691 w 660601"/>
                  <a:gd name="connsiteY50" fmla="*/ 1212940 h 1419325"/>
                  <a:gd name="connsiteX51" fmla="*/ 2116 w 660601"/>
                  <a:gd name="connsiteY51" fmla="*/ 1162140 h 1419325"/>
                  <a:gd name="connsiteX52" fmla="*/ 2116 w 660601"/>
                  <a:gd name="connsiteY52"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40266 w 660601"/>
                  <a:gd name="connsiteY28" fmla="*/ 800190 h 1419325"/>
                  <a:gd name="connsiteX29" fmla="*/ 345016 w 660601"/>
                  <a:gd name="connsiteY29" fmla="*/ 720815 h 1419325"/>
                  <a:gd name="connsiteX30" fmla="*/ 294216 w 660601"/>
                  <a:gd name="connsiteY30" fmla="*/ 787490 h 1419325"/>
                  <a:gd name="connsiteX31" fmla="*/ 360891 w 660601"/>
                  <a:gd name="connsiteY31" fmla="*/ 835115 h 1419325"/>
                  <a:gd name="connsiteX32" fmla="*/ 440266 w 660601"/>
                  <a:gd name="connsiteY32" fmla="*/ 924015 h 1419325"/>
                  <a:gd name="connsiteX33" fmla="*/ 440266 w 660601"/>
                  <a:gd name="connsiteY33" fmla="*/ 952590 h 1419325"/>
                  <a:gd name="connsiteX34" fmla="*/ 579966 w 660601"/>
                  <a:gd name="connsiteY34" fmla="*/ 977990 h 1419325"/>
                  <a:gd name="connsiteX35" fmla="*/ 646641 w 660601"/>
                  <a:gd name="connsiteY35" fmla="*/ 1038315 h 1419325"/>
                  <a:gd name="connsiteX36" fmla="*/ 640291 w 660601"/>
                  <a:gd name="connsiteY36" fmla="*/ 1155790 h 1419325"/>
                  <a:gd name="connsiteX37" fmla="*/ 560916 w 660601"/>
                  <a:gd name="connsiteY37" fmla="*/ 1219290 h 1419325"/>
                  <a:gd name="connsiteX38" fmla="*/ 491066 w 660601"/>
                  <a:gd name="connsiteY38" fmla="*/ 1228815 h 1419325"/>
                  <a:gd name="connsiteX39" fmla="*/ 446616 w 660601"/>
                  <a:gd name="connsiteY39" fmla="*/ 1231990 h 1419325"/>
                  <a:gd name="connsiteX40" fmla="*/ 519641 w 660601"/>
                  <a:gd name="connsiteY40" fmla="*/ 1235165 h 1419325"/>
                  <a:gd name="connsiteX41" fmla="*/ 592666 w 660601"/>
                  <a:gd name="connsiteY41" fmla="*/ 1279615 h 1419325"/>
                  <a:gd name="connsiteX42" fmla="*/ 573616 w 660601"/>
                  <a:gd name="connsiteY42" fmla="*/ 1374865 h 1419325"/>
                  <a:gd name="connsiteX43" fmla="*/ 430741 w 660601"/>
                  <a:gd name="connsiteY43" fmla="*/ 1419315 h 1419325"/>
                  <a:gd name="connsiteX44" fmla="*/ 313266 w 660601"/>
                  <a:gd name="connsiteY44" fmla="*/ 1378040 h 1419325"/>
                  <a:gd name="connsiteX45" fmla="*/ 322791 w 660601"/>
                  <a:gd name="connsiteY45" fmla="*/ 1289140 h 1419325"/>
                  <a:gd name="connsiteX46" fmla="*/ 297391 w 660601"/>
                  <a:gd name="connsiteY46" fmla="*/ 1289140 h 1419325"/>
                  <a:gd name="connsiteX47" fmla="*/ 230716 w 660601"/>
                  <a:gd name="connsiteY47" fmla="*/ 1247865 h 1419325"/>
                  <a:gd name="connsiteX48" fmla="*/ 129116 w 660601"/>
                  <a:gd name="connsiteY48" fmla="*/ 1266915 h 1419325"/>
                  <a:gd name="connsiteX49" fmla="*/ 30691 w 660601"/>
                  <a:gd name="connsiteY49" fmla="*/ 1212940 h 1419325"/>
                  <a:gd name="connsiteX50" fmla="*/ 2116 w 660601"/>
                  <a:gd name="connsiteY50" fmla="*/ 1162140 h 1419325"/>
                  <a:gd name="connsiteX51" fmla="*/ 2116 w 660601"/>
                  <a:gd name="connsiteY51"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40266 w 660601"/>
                  <a:gd name="connsiteY28" fmla="*/ 800190 h 1419325"/>
                  <a:gd name="connsiteX29" fmla="*/ 294216 w 660601"/>
                  <a:gd name="connsiteY29" fmla="*/ 787490 h 1419325"/>
                  <a:gd name="connsiteX30" fmla="*/ 360891 w 660601"/>
                  <a:gd name="connsiteY30" fmla="*/ 835115 h 1419325"/>
                  <a:gd name="connsiteX31" fmla="*/ 440266 w 660601"/>
                  <a:gd name="connsiteY31" fmla="*/ 924015 h 1419325"/>
                  <a:gd name="connsiteX32" fmla="*/ 440266 w 660601"/>
                  <a:gd name="connsiteY32" fmla="*/ 952590 h 1419325"/>
                  <a:gd name="connsiteX33" fmla="*/ 579966 w 660601"/>
                  <a:gd name="connsiteY33" fmla="*/ 977990 h 1419325"/>
                  <a:gd name="connsiteX34" fmla="*/ 646641 w 660601"/>
                  <a:gd name="connsiteY34" fmla="*/ 1038315 h 1419325"/>
                  <a:gd name="connsiteX35" fmla="*/ 640291 w 660601"/>
                  <a:gd name="connsiteY35" fmla="*/ 1155790 h 1419325"/>
                  <a:gd name="connsiteX36" fmla="*/ 560916 w 660601"/>
                  <a:gd name="connsiteY36" fmla="*/ 1219290 h 1419325"/>
                  <a:gd name="connsiteX37" fmla="*/ 491066 w 660601"/>
                  <a:gd name="connsiteY37" fmla="*/ 1228815 h 1419325"/>
                  <a:gd name="connsiteX38" fmla="*/ 446616 w 660601"/>
                  <a:gd name="connsiteY38" fmla="*/ 1231990 h 1419325"/>
                  <a:gd name="connsiteX39" fmla="*/ 519641 w 660601"/>
                  <a:gd name="connsiteY39" fmla="*/ 1235165 h 1419325"/>
                  <a:gd name="connsiteX40" fmla="*/ 592666 w 660601"/>
                  <a:gd name="connsiteY40" fmla="*/ 1279615 h 1419325"/>
                  <a:gd name="connsiteX41" fmla="*/ 573616 w 660601"/>
                  <a:gd name="connsiteY41" fmla="*/ 1374865 h 1419325"/>
                  <a:gd name="connsiteX42" fmla="*/ 430741 w 660601"/>
                  <a:gd name="connsiteY42" fmla="*/ 1419315 h 1419325"/>
                  <a:gd name="connsiteX43" fmla="*/ 313266 w 660601"/>
                  <a:gd name="connsiteY43" fmla="*/ 1378040 h 1419325"/>
                  <a:gd name="connsiteX44" fmla="*/ 322791 w 660601"/>
                  <a:gd name="connsiteY44" fmla="*/ 1289140 h 1419325"/>
                  <a:gd name="connsiteX45" fmla="*/ 297391 w 660601"/>
                  <a:gd name="connsiteY45" fmla="*/ 1289140 h 1419325"/>
                  <a:gd name="connsiteX46" fmla="*/ 230716 w 660601"/>
                  <a:gd name="connsiteY46" fmla="*/ 1247865 h 1419325"/>
                  <a:gd name="connsiteX47" fmla="*/ 129116 w 660601"/>
                  <a:gd name="connsiteY47" fmla="*/ 1266915 h 1419325"/>
                  <a:gd name="connsiteX48" fmla="*/ 30691 w 660601"/>
                  <a:gd name="connsiteY48" fmla="*/ 1212940 h 1419325"/>
                  <a:gd name="connsiteX49" fmla="*/ 2116 w 660601"/>
                  <a:gd name="connsiteY49" fmla="*/ 1162140 h 1419325"/>
                  <a:gd name="connsiteX50" fmla="*/ 2116 w 660601"/>
                  <a:gd name="connsiteY50"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40266 w 660601"/>
                  <a:gd name="connsiteY28" fmla="*/ 800190 h 1419325"/>
                  <a:gd name="connsiteX29" fmla="*/ 360891 w 660601"/>
                  <a:gd name="connsiteY29" fmla="*/ 835115 h 1419325"/>
                  <a:gd name="connsiteX30" fmla="*/ 440266 w 660601"/>
                  <a:gd name="connsiteY30" fmla="*/ 924015 h 1419325"/>
                  <a:gd name="connsiteX31" fmla="*/ 440266 w 660601"/>
                  <a:gd name="connsiteY31" fmla="*/ 952590 h 1419325"/>
                  <a:gd name="connsiteX32" fmla="*/ 579966 w 660601"/>
                  <a:gd name="connsiteY32" fmla="*/ 977990 h 1419325"/>
                  <a:gd name="connsiteX33" fmla="*/ 646641 w 660601"/>
                  <a:gd name="connsiteY33" fmla="*/ 1038315 h 1419325"/>
                  <a:gd name="connsiteX34" fmla="*/ 640291 w 660601"/>
                  <a:gd name="connsiteY34" fmla="*/ 1155790 h 1419325"/>
                  <a:gd name="connsiteX35" fmla="*/ 560916 w 660601"/>
                  <a:gd name="connsiteY35" fmla="*/ 1219290 h 1419325"/>
                  <a:gd name="connsiteX36" fmla="*/ 491066 w 660601"/>
                  <a:gd name="connsiteY36" fmla="*/ 1228815 h 1419325"/>
                  <a:gd name="connsiteX37" fmla="*/ 446616 w 660601"/>
                  <a:gd name="connsiteY37" fmla="*/ 1231990 h 1419325"/>
                  <a:gd name="connsiteX38" fmla="*/ 519641 w 660601"/>
                  <a:gd name="connsiteY38" fmla="*/ 1235165 h 1419325"/>
                  <a:gd name="connsiteX39" fmla="*/ 592666 w 660601"/>
                  <a:gd name="connsiteY39" fmla="*/ 1279615 h 1419325"/>
                  <a:gd name="connsiteX40" fmla="*/ 573616 w 660601"/>
                  <a:gd name="connsiteY40" fmla="*/ 1374865 h 1419325"/>
                  <a:gd name="connsiteX41" fmla="*/ 430741 w 660601"/>
                  <a:gd name="connsiteY41" fmla="*/ 1419315 h 1419325"/>
                  <a:gd name="connsiteX42" fmla="*/ 313266 w 660601"/>
                  <a:gd name="connsiteY42" fmla="*/ 1378040 h 1419325"/>
                  <a:gd name="connsiteX43" fmla="*/ 322791 w 660601"/>
                  <a:gd name="connsiteY43" fmla="*/ 1289140 h 1419325"/>
                  <a:gd name="connsiteX44" fmla="*/ 297391 w 660601"/>
                  <a:gd name="connsiteY44" fmla="*/ 1289140 h 1419325"/>
                  <a:gd name="connsiteX45" fmla="*/ 230716 w 660601"/>
                  <a:gd name="connsiteY45" fmla="*/ 1247865 h 1419325"/>
                  <a:gd name="connsiteX46" fmla="*/ 129116 w 660601"/>
                  <a:gd name="connsiteY46" fmla="*/ 1266915 h 1419325"/>
                  <a:gd name="connsiteX47" fmla="*/ 30691 w 660601"/>
                  <a:gd name="connsiteY47" fmla="*/ 1212940 h 1419325"/>
                  <a:gd name="connsiteX48" fmla="*/ 2116 w 660601"/>
                  <a:gd name="connsiteY48" fmla="*/ 1162140 h 1419325"/>
                  <a:gd name="connsiteX49" fmla="*/ 2116 w 660601"/>
                  <a:gd name="connsiteY49"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40266 w 660601"/>
                  <a:gd name="connsiteY28" fmla="*/ 800190 h 1419325"/>
                  <a:gd name="connsiteX29" fmla="*/ 440266 w 660601"/>
                  <a:gd name="connsiteY29" fmla="*/ 924015 h 1419325"/>
                  <a:gd name="connsiteX30" fmla="*/ 440266 w 660601"/>
                  <a:gd name="connsiteY30" fmla="*/ 952590 h 1419325"/>
                  <a:gd name="connsiteX31" fmla="*/ 579966 w 660601"/>
                  <a:gd name="connsiteY31" fmla="*/ 977990 h 1419325"/>
                  <a:gd name="connsiteX32" fmla="*/ 646641 w 660601"/>
                  <a:gd name="connsiteY32" fmla="*/ 1038315 h 1419325"/>
                  <a:gd name="connsiteX33" fmla="*/ 640291 w 660601"/>
                  <a:gd name="connsiteY33" fmla="*/ 1155790 h 1419325"/>
                  <a:gd name="connsiteX34" fmla="*/ 560916 w 660601"/>
                  <a:gd name="connsiteY34" fmla="*/ 1219290 h 1419325"/>
                  <a:gd name="connsiteX35" fmla="*/ 491066 w 660601"/>
                  <a:gd name="connsiteY35" fmla="*/ 1228815 h 1419325"/>
                  <a:gd name="connsiteX36" fmla="*/ 446616 w 660601"/>
                  <a:gd name="connsiteY36" fmla="*/ 1231990 h 1419325"/>
                  <a:gd name="connsiteX37" fmla="*/ 519641 w 660601"/>
                  <a:gd name="connsiteY37" fmla="*/ 1235165 h 1419325"/>
                  <a:gd name="connsiteX38" fmla="*/ 592666 w 660601"/>
                  <a:gd name="connsiteY38" fmla="*/ 1279615 h 1419325"/>
                  <a:gd name="connsiteX39" fmla="*/ 573616 w 660601"/>
                  <a:gd name="connsiteY39" fmla="*/ 1374865 h 1419325"/>
                  <a:gd name="connsiteX40" fmla="*/ 430741 w 660601"/>
                  <a:gd name="connsiteY40" fmla="*/ 1419315 h 1419325"/>
                  <a:gd name="connsiteX41" fmla="*/ 313266 w 660601"/>
                  <a:gd name="connsiteY41" fmla="*/ 1378040 h 1419325"/>
                  <a:gd name="connsiteX42" fmla="*/ 322791 w 660601"/>
                  <a:gd name="connsiteY42" fmla="*/ 1289140 h 1419325"/>
                  <a:gd name="connsiteX43" fmla="*/ 297391 w 660601"/>
                  <a:gd name="connsiteY43" fmla="*/ 1289140 h 1419325"/>
                  <a:gd name="connsiteX44" fmla="*/ 230716 w 660601"/>
                  <a:gd name="connsiteY44" fmla="*/ 1247865 h 1419325"/>
                  <a:gd name="connsiteX45" fmla="*/ 129116 w 660601"/>
                  <a:gd name="connsiteY45" fmla="*/ 1266915 h 1419325"/>
                  <a:gd name="connsiteX46" fmla="*/ 30691 w 660601"/>
                  <a:gd name="connsiteY46" fmla="*/ 1212940 h 1419325"/>
                  <a:gd name="connsiteX47" fmla="*/ 2116 w 660601"/>
                  <a:gd name="connsiteY47" fmla="*/ 1162140 h 1419325"/>
                  <a:gd name="connsiteX48" fmla="*/ 2116 w 660601"/>
                  <a:gd name="connsiteY48"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40266 w 660601"/>
                  <a:gd name="connsiteY28" fmla="*/ 924015 h 1419325"/>
                  <a:gd name="connsiteX29" fmla="*/ 440266 w 660601"/>
                  <a:gd name="connsiteY29" fmla="*/ 952590 h 1419325"/>
                  <a:gd name="connsiteX30" fmla="*/ 579966 w 660601"/>
                  <a:gd name="connsiteY30" fmla="*/ 977990 h 1419325"/>
                  <a:gd name="connsiteX31" fmla="*/ 646641 w 660601"/>
                  <a:gd name="connsiteY31" fmla="*/ 1038315 h 1419325"/>
                  <a:gd name="connsiteX32" fmla="*/ 640291 w 660601"/>
                  <a:gd name="connsiteY32" fmla="*/ 1155790 h 1419325"/>
                  <a:gd name="connsiteX33" fmla="*/ 560916 w 660601"/>
                  <a:gd name="connsiteY33" fmla="*/ 1219290 h 1419325"/>
                  <a:gd name="connsiteX34" fmla="*/ 491066 w 660601"/>
                  <a:gd name="connsiteY34" fmla="*/ 1228815 h 1419325"/>
                  <a:gd name="connsiteX35" fmla="*/ 446616 w 660601"/>
                  <a:gd name="connsiteY35" fmla="*/ 1231990 h 1419325"/>
                  <a:gd name="connsiteX36" fmla="*/ 519641 w 660601"/>
                  <a:gd name="connsiteY36" fmla="*/ 1235165 h 1419325"/>
                  <a:gd name="connsiteX37" fmla="*/ 592666 w 660601"/>
                  <a:gd name="connsiteY37" fmla="*/ 1279615 h 1419325"/>
                  <a:gd name="connsiteX38" fmla="*/ 573616 w 660601"/>
                  <a:gd name="connsiteY38" fmla="*/ 1374865 h 1419325"/>
                  <a:gd name="connsiteX39" fmla="*/ 430741 w 660601"/>
                  <a:gd name="connsiteY39" fmla="*/ 1419315 h 1419325"/>
                  <a:gd name="connsiteX40" fmla="*/ 313266 w 660601"/>
                  <a:gd name="connsiteY40" fmla="*/ 1378040 h 1419325"/>
                  <a:gd name="connsiteX41" fmla="*/ 322791 w 660601"/>
                  <a:gd name="connsiteY41" fmla="*/ 1289140 h 1419325"/>
                  <a:gd name="connsiteX42" fmla="*/ 297391 w 660601"/>
                  <a:gd name="connsiteY42" fmla="*/ 1289140 h 1419325"/>
                  <a:gd name="connsiteX43" fmla="*/ 230716 w 660601"/>
                  <a:gd name="connsiteY43" fmla="*/ 1247865 h 1419325"/>
                  <a:gd name="connsiteX44" fmla="*/ 129116 w 660601"/>
                  <a:gd name="connsiteY44" fmla="*/ 1266915 h 1419325"/>
                  <a:gd name="connsiteX45" fmla="*/ 30691 w 660601"/>
                  <a:gd name="connsiteY45" fmla="*/ 1212940 h 1419325"/>
                  <a:gd name="connsiteX46" fmla="*/ 2116 w 660601"/>
                  <a:gd name="connsiteY46" fmla="*/ 1162140 h 1419325"/>
                  <a:gd name="connsiteX47" fmla="*/ 2116 w 660601"/>
                  <a:gd name="connsiteY47"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81541 w 660601"/>
                  <a:gd name="connsiteY28" fmla="*/ 876390 h 1419325"/>
                  <a:gd name="connsiteX29" fmla="*/ 440266 w 660601"/>
                  <a:gd name="connsiteY29" fmla="*/ 952590 h 1419325"/>
                  <a:gd name="connsiteX30" fmla="*/ 579966 w 660601"/>
                  <a:gd name="connsiteY30" fmla="*/ 977990 h 1419325"/>
                  <a:gd name="connsiteX31" fmla="*/ 646641 w 660601"/>
                  <a:gd name="connsiteY31" fmla="*/ 1038315 h 1419325"/>
                  <a:gd name="connsiteX32" fmla="*/ 640291 w 660601"/>
                  <a:gd name="connsiteY32" fmla="*/ 1155790 h 1419325"/>
                  <a:gd name="connsiteX33" fmla="*/ 560916 w 660601"/>
                  <a:gd name="connsiteY33" fmla="*/ 1219290 h 1419325"/>
                  <a:gd name="connsiteX34" fmla="*/ 491066 w 660601"/>
                  <a:gd name="connsiteY34" fmla="*/ 1228815 h 1419325"/>
                  <a:gd name="connsiteX35" fmla="*/ 446616 w 660601"/>
                  <a:gd name="connsiteY35" fmla="*/ 1231990 h 1419325"/>
                  <a:gd name="connsiteX36" fmla="*/ 519641 w 660601"/>
                  <a:gd name="connsiteY36" fmla="*/ 1235165 h 1419325"/>
                  <a:gd name="connsiteX37" fmla="*/ 592666 w 660601"/>
                  <a:gd name="connsiteY37" fmla="*/ 1279615 h 1419325"/>
                  <a:gd name="connsiteX38" fmla="*/ 573616 w 660601"/>
                  <a:gd name="connsiteY38" fmla="*/ 1374865 h 1419325"/>
                  <a:gd name="connsiteX39" fmla="*/ 430741 w 660601"/>
                  <a:gd name="connsiteY39" fmla="*/ 1419315 h 1419325"/>
                  <a:gd name="connsiteX40" fmla="*/ 313266 w 660601"/>
                  <a:gd name="connsiteY40" fmla="*/ 1378040 h 1419325"/>
                  <a:gd name="connsiteX41" fmla="*/ 322791 w 660601"/>
                  <a:gd name="connsiteY41" fmla="*/ 1289140 h 1419325"/>
                  <a:gd name="connsiteX42" fmla="*/ 297391 w 660601"/>
                  <a:gd name="connsiteY42" fmla="*/ 1289140 h 1419325"/>
                  <a:gd name="connsiteX43" fmla="*/ 230716 w 660601"/>
                  <a:gd name="connsiteY43" fmla="*/ 1247865 h 1419325"/>
                  <a:gd name="connsiteX44" fmla="*/ 129116 w 660601"/>
                  <a:gd name="connsiteY44" fmla="*/ 1266915 h 1419325"/>
                  <a:gd name="connsiteX45" fmla="*/ 30691 w 660601"/>
                  <a:gd name="connsiteY45" fmla="*/ 1212940 h 1419325"/>
                  <a:gd name="connsiteX46" fmla="*/ 2116 w 660601"/>
                  <a:gd name="connsiteY46" fmla="*/ 1162140 h 1419325"/>
                  <a:gd name="connsiteX47" fmla="*/ 2116 w 660601"/>
                  <a:gd name="connsiteY47"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81541 w 660601"/>
                  <a:gd name="connsiteY28" fmla="*/ 876390 h 1419325"/>
                  <a:gd name="connsiteX29" fmla="*/ 440266 w 660601"/>
                  <a:gd name="connsiteY29" fmla="*/ 952590 h 1419325"/>
                  <a:gd name="connsiteX30" fmla="*/ 579966 w 660601"/>
                  <a:gd name="connsiteY30" fmla="*/ 977990 h 1419325"/>
                  <a:gd name="connsiteX31" fmla="*/ 646641 w 660601"/>
                  <a:gd name="connsiteY31" fmla="*/ 1038315 h 1419325"/>
                  <a:gd name="connsiteX32" fmla="*/ 640291 w 660601"/>
                  <a:gd name="connsiteY32" fmla="*/ 1155790 h 1419325"/>
                  <a:gd name="connsiteX33" fmla="*/ 560916 w 660601"/>
                  <a:gd name="connsiteY33" fmla="*/ 1219290 h 1419325"/>
                  <a:gd name="connsiteX34" fmla="*/ 491066 w 660601"/>
                  <a:gd name="connsiteY34" fmla="*/ 1228815 h 1419325"/>
                  <a:gd name="connsiteX35" fmla="*/ 446616 w 660601"/>
                  <a:gd name="connsiteY35" fmla="*/ 1231990 h 1419325"/>
                  <a:gd name="connsiteX36" fmla="*/ 519641 w 660601"/>
                  <a:gd name="connsiteY36" fmla="*/ 1235165 h 1419325"/>
                  <a:gd name="connsiteX37" fmla="*/ 592666 w 660601"/>
                  <a:gd name="connsiteY37" fmla="*/ 1279615 h 1419325"/>
                  <a:gd name="connsiteX38" fmla="*/ 573616 w 660601"/>
                  <a:gd name="connsiteY38" fmla="*/ 1374865 h 1419325"/>
                  <a:gd name="connsiteX39" fmla="*/ 430741 w 660601"/>
                  <a:gd name="connsiteY39" fmla="*/ 1419315 h 1419325"/>
                  <a:gd name="connsiteX40" fmla="*/ 313266 w 660601"/>
                  <a:gd name="connsiteY40" fmla="*/ 1378040 h 1419325"/>
                  <a:gd name="connsiteX41" fmla="*/ 322791 w 660601"/>
                  <a:gd name="connsiteY41" fmla="*/ 1289140 h 1419325"/>
                  <a:gd name="connsiteX42" fmla="*/ 297391 w 660601"/>
                  <a:gd name="connsiteY42" fmla="*/ 1289140 h 1419325"/>
                  <a:gd name="connsiteX43" fmla="*/ 132291 w 660601"/>
                  <a:gd name="connsiteY43" fmla="*/ 1371690 h 1419325"/>
                  <a:gd name="connsiteX44" fmla="*/ 129116 w 660601"/>
                  <a:gd name="connsiteY44" fmla="*/ 1266915 h 1419325"/>
                  <a:gd name="connsiteX45" fmla="*/ 30691 w 660601"/>
                  <a:gd name="connsiteY45" fmla="*/ 1212940 h 1419325"/>
                  <a:gd name="connsiteX46" fmla="*/ 2116 w 660601"/>
                  <a:gd name="connsiteY46" fmla="*/ 1162140 h 1419325"/>
                  <a:gd name="connsiteX47" fmla="*/ 2116 w 660601"/>
                  <a:gd name="connsiteY47" fmla="*/ 1149440 h 1419325"/>
                  <a:gd name="connsiteX0" fmla="*/ 8466 w 660601"/>
                  <a:gd name="connsiteY0" fmla="*/ 22315 h 1419325"/>
                  <a:gd name="connsiteX1" fmla="*/ 81491 w 660601"/>
                  <a:gd name="connsiteY1" fmla="*/ 9615 h 1419325"/>
                  <a:gd name="connsiteX2" fmla="*/ 154516 w 660601"/>
                  <a:gd name="connsiteY2" fmla="*/ 47715 h 1419325"/>
                  <a:gd name="connsiteX3" fmla="*/ 176741 w 660601"/>
                  <a:gd name="connsiteY3" fmla="*/ 98515 h 1419325"/>
                  <a:gd name="connsiteX4" fmla="*/ 233891 w 660601"/>
                  <a:gd name="connsiteY4" fmla="*/ 73115 h 1419325"/>
                  <a:gd name="connsiteX5" fmla="*/ 287866 w 660601"/>
                  <a:gd name="connsiteY5" fmla="*/ 82640 h 1419325"/>
                  <a:gd name="connsiteX6" fmla="*/ 329141 w 660601"/>
                  <a:gd name="connsiteY6" fmla="*/ 133440 h 1419325"/>
                  <a:gd name="connsiteX7" fmla="*/ 338666 w 660601"/>
                  <a:gd name="connsiteY7" fmla="*/ 152490 h 1419325"/>
                  <a:gd name="connsiteX8" fmla="*/ 386291 w 660601"/>
                  <a:gd name="connsiteY8" fmla="*/ 130265 h 1419325"/>
                  <a:gd name="connsiteX9" fmla="*/ 392641 w 660601"/>
                  <a:gd name="connsiteY9" fmla="*/ 82640 h 1419325"/>
                  <a:gd name="connsiteX10" fmla="*/ 424391 w 660601"/>
                  <a:gd name="connsiteY10" fmla="*/ 31840 h 1419325"/>
                  <a:gd name="connsiteX11" fmla="*/ 491066 w 660601"/>
                  <a:gd name="connsiteY11" fmla="*/ 90 h 1419325"/>
                  <a:gd name="connsiteX12" fmla="*/ 595841 w 660601"/>
                  <a:gd name="connsiteY12" fmla="*/ 41365 h 1419325"/>
                  <a:gd name="connsiteX13" fmla="*/ 608541 w 660601"/>
                  <a:gd name="connsiteY13" fmla="*/ 130265 h 1419325"/>
                  <a:gd name="connsiteX14" fmla="*/ 640291 w 660601"/>
                  <a:gd name="connsiteY14" fmla="*/ 187415 h 1419325"/>
                  <a:gd name="connsiteX15" fmla="*/ 656166 w 660601"/>
                  <a:gd name="connsiteY15" fmla="*/ 257265 h 1419325"/>
                  <a:gd name="connsiteX16" fmla="*/ 618066 w 660601"/>
                  <a:gd name="connsiteY16" fmla="*/ 327115 h 1419325"/>
                  <a:gd name="connsiteX17" fmla="*/ 586316 w 660601"/>
                  <a:gd name="connsiteY17" fmla="*/ 352515 h 1419325"/>
                  <a:gd name="connsiteX18" fmla="*/ 525991 w 660601"/>
                  <a:gd name="connsiteY18" fmla="*/ 387440 h 1419325"/>
                  <a:gd name="connsiteX19" fmla="*/ 484716 w 660601"/>
                  <a:gd name="connsiteY19" fmla="*/ 384265 h 1419325"/>
                  <a:gd name="connsiteX20" fmla="*/ 564091 w 660601"/>
                  <a:gd name="connsiteY20" fmla="*/ 403315 h 1419325"/>
                  <a:gd name="connsiteX21" fmla="*/ 633941 w 660601"/>
                  <a:gd name="connsiteY21" fmla="*/ 454115 h 1419325"/>
                  <a:gd name="connsiteX22" fmla="*/ 659341 w 660601"/>
                  <a:gd name="connsiteY22" fmla="*/ 533490 h 1419325"/>
                  <a:gd name="connsiteX23" fmla="*/ 599016 w 660601"/>
                  <a:gd name="connsiteY23" fmla="*/ 635090 h 1419325"/>
                  <a:gd name="connsiteX24" fmla="*/ 602191 w 660601"/>
                  <a:gd name="connsiteY24" fmla="*/ 650965 h 1419325"/>
                  <a:gd name="connsiteX25" fmla="*/ 633941 w 660601"/>
                  <a:gd name="connsiteY25" fmla="*/ 727165 h 1419325"/>
                  <a:gd name="connsiteX26" fmla="*/ 608541 w 660601"/>
                  <a:gd name="connsiteY26" fmla="*/ 844640 h 1419325"/>
                  <a:gd name="connsiteX27" fmla="*/ 510116 w 660601"/>
                  <a:gd name="connsiteY27" fmla="*/ 892265 h 1419325"/>
                  <a:gd name="connsiteX28" fmla="*/ 481541 w 660601"/>
                  <a:gd name="connsiteY28" fmla="*/ 876390 h 1419325"/>
                  <a:gd name="connsiteX29" fmla="*/ 440266 w 660601"/>
                  <a:gd name="connsiteY29" fmla="*/ 952590 h 1419325"/>
                  <a:gd name="connsiteX30" fmla="*/ 579966 w 660601"/>
                  <a:gd name="connsiteY30" fmla="*/ 977990 h 1419325"/>
                  <a:gd name="connsiteX31" fmla="*/ 646641 w 660601"/>
                  <a:gd name="connsiteY31" fmla="*/ 1038315 h 1419325"/>
                  <a:gd name="connsiteX32" fmla="*/ 640291 w 660601"/>
                  <a:gd name="connsiteY32" fmla="*/ 1155790 h 1419325"/>
                  <a:gd name="connsiteX33" fmla="*/ 560916 w 660601"/>
                  <a:gd name="connsiteY33" fmla="*/ 1219290 h 1419325"/>
                  <a:gd name="connsiteX34" fmla="*/ 491066 w 660601"/>
                  <a:gd name="connsiteY34" fmla="*/ 1228815 h 1419325"/>
                  <a:gd name="connsiteX35" fmla="*/ 446616 w 660601"/>
                  <a:gd name="connsiteY35" fmla="*/ 1231990 h 1419325"/>
                  <a:gd name="connsiteX36" fmla="*/ 519641 w 660601"/>
                  <a:gd name="connsiteY36" fmla="*/ 1235165 h 1419325"/>
                  <a:gd name="connsiteX37" fmla="*/ 592666 w 660601"/>
                  <a:gd name="connsiteY37" fmla="*/ 1279615 h 1419325"/>
                  <a:gd name="connsiteX38" fmla="*/ 573616 w 660601"/>
                  <a:gd name="connsiteY38" fmla="*/ 1374865 h 1419325"/>
                  <a:gd name="connsiteX39" fmla="*/ 430741 w 660601"/>
                  <a:gd name="connsiteY39" fmla="*/ 1419315 h 1419325"/>
                  <a:gd name="connsiteX40" fmla="*/ 313266 w 660601"/>
                  <a:gd name="connsiteY40" fmla="*/ 1378040 h 1419325"/>
                  <a:gd name="connsiteX41" fmla="*/ 322791 w 660601"/>
                  <a:gd name="connsiteY41" fmla="*/ 1289140 h 1419325"/>
                  <a:gd name="connsiteX42" fmla="*/ 208491 w 660601"/>
                  <a:gd name="connsiteY42" fmla="*/ 1397090 h 1419325"/>
                  <a:gd name="connsiteX43" fmla="*/ 132291 w 660601"/>
                  <a:gd name="connsiteY43" fmla="*/ 1371690 h 1419325"/>
                  <a:gd name="connsiteX44" fmla="*/ 129116 w 660601"/>
                  <a:gd name="connsiteY44" fmla="*/ 1266915 h 1419325"/>
                  <a:gd name="connsiteX45" fmla="*/ 30691 w 660601"/>
                  <a:gd name="connsiteY45" fmla="*/ 1212940 h 1419325"/>
                  <a:gd name="connsiteX46" fmla="*/ 2116 w 660601"/>
                  <a:gd name="connsiteY46" fmla="*/ 1162140 h 1419325"/>
                  <a:gd name="connsiteX47" fmla="*/ 2116 w 660601"/>
                  <a:gd name="connsiteY47" fmla="*/ 1149440 h 1419325"/>
                  <a:gd name="connsiteX0" fmla="*/ 8466 w 660601"/>
                  <a:gd name="connsiteY0" fmla="*/ 22315 h 1419321"/>
                  <a:gd name="connsiteX1" fmla="*/ 81491 w 660601"/>
                  <a:gd name="connsiteY1" fmla="*/ 9615 h 1419321"/>
                  <a:gd name="connsiteX2" fmla="*/ 154516 w 660601"/>
                  <a:gd name="connsiteY2" fmla="*/ 47715 h 1419321"/>
                  <a:gd name="connsiteX3" fmla="*/ 176741 w 660601"/>
                  <a:gd name="connsiteY3" fmla="*/ 98515 h 1419321"/>
                  <a:gd name="connsiteX4" fmla="*/ 233891 w 660601"/>
                  <a:gd name="connsiteY4" fmla="*/ 73115 h 1419321"/>
                  <a:gd name="connsiteX5" fmla="*/ 287866 w 660601"/>
                  <a:gd name="connsiteY5" fmla="*/ 82640 h 1419321"/>
                  <a:gd name="connsiteX6" fmla="*/ 329141 w 660601"/>
                  <a:gd name="connsiteY6" fmla="*/ 133440 h 1419321"/>
                  <a:gd name="connsiteX7" fmla="*/ 338666 w 660601"/>
                  <a:gd name="connsiteY7" fmla="*/ 152490 h 1419321"/>
                  <a:gd name="connsiteX8" fmla="*/ 386291 w 660601"/>
                  <a:gd name="connsiteY8" fmla="*/ 130265 h 1419321"/>
                  <a:gd name="connsiteX9" fmla="*/ 392641 w 660601"/>
                  <a:gd name="connsiteY9" fmla="*/ 82640 h 1419321"/>
                  <a:gd name="connsiteX10" fmla="*/ 424391 w 660601"/>
                  <a:gd name="connsiteY10" fmla="*/ 31840 h 1419321"/>
                  <a:gd name="connsiteX11" fmla="*/ 491066 w 660601"/>
                  <a:gd name="connsiteY11" fmla="*/ 90 h 1419321"/>
                  <a:gd name="connsiteX12" fmla="*/ 595841 w 660601"/>
                  <a:gd name="connsiteY12" fmla="*/ 41365 h 1419321"/>
                  <a:gd name="connsiteX13" fmla="*/ 608541 w 660601"/>
                  <a:gd name="connsiteY13" fmla="*/ 130265 h 1419321"/>
                  <a:gd name="connsiteX14" fmla="*/ 640291 w 660601"/>
                  <a:gd name="connsiteY14" fmla="*/ 187415 h 1419321"/>
                  <a:gd name="connsiteX15" fmla="*/ 656166 w 660601"/>
                  <a:gd name="connsiteY15" fmla="*/ 257265 h 1419321"/>
                  <a:gd name="connsiteX16" fmla="*/ 618066 w 660601"/>
                  <a:gd name="connsiteY16" fmla="*/ 327115 h 1419321"/>
                  <a:gd name="connsiteX17" fmla="*/ 586316 w 660601"/>
                  <a:gd name="connsiteY17" fmla="*/ 352515 h 1419321"/>
                  <a:gd name="connsiteX18" fmla="*/ 525991 w 660601"/>
                  <a:gd name="connsiteY18" fmla="*/ 387440 h 1419321"/>
                  <a:gd name="connsiteX19" fmla="*/ 484716 w 660601"/>
                  <a:gd name="connsiteY19" fmla="*/ 384265 h 1419321"/>
                  <a:gd name="connsiteX20" fmla="*/ 564091 w 660601"/>
                  <a:gd name="connsiteY20" fmla="*/ 403315 h 1419321"/>
                  <a:gd name="connsiteX21" fmla="*/ 633941 w 660601"/>
                  <a:gd name="connsiteY21" fmla="*/ 454115 h 1419321"/>
                  <a:gd name="connsiteX22" fmla="*/ 659341 w 660601"/>
                  <a:gd name="connsiteY22" fmla="*/ 533490 h 1419321"/>
                  <a:gd name="connsiteX23" fmla="*/ 599016 w 660601"/>
                  <a:gd name="connsiteY23" fmla="*/ 635090 h 1419321"/>
                  <a:gd name="connsiteX24" fmla="*/ 602191 w 660601"/>
                  <a:gd name="connsiteY24" fmla="*/ 650965 h 1419321"/>
                  <a:gd name="connsiteX25" fmla="*/ 633941 w 660601"/>
                  <a:gd name="connsiteY25" fmla="*/ 727165 h 1419321"/>
                  <a:gd name="connsiteX26" fmla="*/ 608541 w 660601"/>
                  <a:gd name="connsiteY26" fmla="*/ 844640 h 1419321"/>
                  <a:gd name="connsiteX27" fmla="*/ 510116 w 660601"/>
                  <a:gd name="connsiteY27" fmla="*/ 892265 h 1419321"/>
                  <a:gd name="connsiteX28" fmla="*/ 481541 w 660601"/>
                  <a:gd name="connsiteY28" fmla="*/ 876390 h 1419321"/>
                  <a:gd name="connsiteX29" fmla="*/ 440266 w 660601"/>
                  <a:gd name="connsiteY29" fmla="*/ 952590 h 1419321"/>
                  <a:gd name="connsiteX30" fmla="*/ 579966 w 660601"/>
                  <a:gd name="connsiteY30" fmla="*/ 977990 h 1419321"/>
                  <a:gd name="connsiteX31" fmla="*/ 646641 w 660601"/>
                  <a:gd name="connsiteY31" fmla="*/ 1038315 h 1419321"/>
                  <a:gd name="connsiteX32" fmla="*/ 640291 w 660601"/>
                  <a:gd name="connsiteY32" fmla="*/ 1155790 h 1419321"/>
                  <a:gd name="connsiteX33" fmla="*/ 560916 w 660601"/>
                  <a:gd name="connsiteY33" fmla="*/ 1219290 h 1419321"/>
                  <a:gd name="connsiteX34" fmla="*/ 491066 w 660601"/>
                  <a:gd name="connsiteY34" fmla="*/ 1228815 h 1419321"/>
                  <a:gd name="connsiteX35" fmla="*/ 446616 w 660601"/>
                  <a:gd name="connsiteY35" fmla="*/ 1231990 h 1419321"/>
                  <a:gd name="connsiteX36" fmla="*/ 519641 w 660601"/>
                  <a:gd name="connsiteY36" fmla="*/ 1235165 h 1419321"/>
                  <a:gd name="connsiteX37" fmla="*/ 592666 w 660601"/>
                  <a:gd name="connsiteY37" fmla="*/ 1279615 h 1419321"/>
                  <a:gd name="connsiteX38" fmla="*/ 573616 w 660601"/>
                  <a:gd name="connsiteY38" fmla="*/ 1374865 h 1419321"/>
                  <a:gd name="connsiteX39" fmla="*/ 430741 w 660601"/>
                  <a:gd name="connsiteY39" fmla="*/ 1419315 h 1419321"/>
                  <a:gd name="connsiteX40" fmla="*/ 313266 w 660601"/>
                  <a:gd name="connsiteY40" fmla="*/ 1378040 h 1419321"/>
                  <a:gd name="connsiteX41" fmla="*/ 271991 w 660601"/>
                  <a:gd name="connsiteY41" fmla="*/ 1374865 h 1419321"/>
                  <a:gd name="connsiteX42" fmla="*/ 208491 w 660601"/>
                  <a:gd name="connsiteY42" fmla="*/ 1397090 h 1419321"/>
                  <a:gd name="connsiteX43" fmla="*/ 132291 w 660601"/>
                  <a:gd name="connsiteY43" fmla="*/ 1371690 h 1419321"/>
                  <a:gd name="connsiteX44" fmla="*/ 129116 w 660601"/>
                  <a:gd name="connsiteY44" fmla="*/ 1266915 h 1419321"/>
                  <a:gd name="connsiteX45" fmla="*/ 30691 w 660601"/>
                  <a:gd name="connsiteY45" fmla="*/ 1212940 h 1419321"/>
                  <a:gd name="connsiteX46" fmla="*/ 2116 w 660601"/>
                  <a:gd name="connsiteY46" fmla="*/ 1162140 h 1419321"/>
                  <a:gd name="connsiteX47" fmla="*/ 2116 w 660601"/>
                  <a:gd name="connsiteY47" fmla="*/ 1149440 h 1419321"/>
                  <a:gd name="connsiteX0" fmla="*/ 8466 w 660601"/>
                  <a:gd name="connsiteY0" fmla="*/ 22315 h 1419321"/>
                  <a:gd name="connsiteX1" fmla="*/ 81491 w 660601"/>
                  <a:gd name="connsiteY1" fmla="*/ 9615 h 1419321"/>
                  <a:gd name="connsiteX2" fmla="*/ 154516 w 660601"/>
                  <a:gd name="connsiteY2" fmla="*/ 47715 h 1419321"/>
                  <a:gd name="connsiteX3" fmla="*/ 176741 w 660601"/>
                  <a:gd name="connsiteY3" fmla="*/ 98515 h 1419321"/>
                  <a:gd name="connsiteX4" fmla="*/ 233891 w 660601"/>
                  <a:gd name="connsiteY4" fmla="*/ 73115 h 1419321"/>
                  <a:gd name="connsiteX5" fmla="*/ 287866 w 660601"/>
                  <a:gd name="connsiteY5" fmla="*/ 82640 h 1419321"/>
                  <a:gd name="connsiteX6" fmla="*/ 329141 w 660601"/>
                  <a:gd name="connsiteY6" fmla="*/ 133440 h 1419321"/>
                  <a:gd name="connsiteX7" fmla="*/ 338666 w 660601"/>
                  <a:gd name="connsiteY7" fmla="*/ 152490 h 1419321"/>
                  <a:gd name="connsiteX8" fmla="*/ 386291 w 660601"/>
                  <a:gd name="connsiteY8" fmla="*/ 130265 h 1419321"/>
                  <a:gd name="connsiteX9" fmla="*/ 392641 w 660601"/>
                  <a:gd name="connsiteY9" fmla="*/ 82640 h 1419321"/>
                  <a:gd name="connsiteX10" fmla="*/ 424391 w 660601"/>
                  <a:gd name="connsiteY10" fmla="*/ 31840 h 1419321"/>
                  <a:gd name="connsiteX11" fmla="*/ 491066 w 660601"/>
                  <a:gd name="connsiteY11" fmla="*/ 90 h 1419321"/>
                  <a:gd name="connsiteX12" fmla="*/ 595841 w 660601"/>
                  <a:gd name="connsiteY12" fmla="*/ 41365 h 1419321"/>
                  <a:gd name="connsiteX13" fmla="*/ 608541 w 660601"/>
                  <a:gd name="connsiteY13" fmla="*/ 130265 h 1419321"/>
                  <a:gd name="connsiteX14" fmla="*/ 640291 w 660601"/>
                  <a:gd name="connsiteY14" fmla="*/ 187415 h 1419321"/>
                  <a:gd name="connsiteX15" fmla="*/ 656166 w 660601"/>
                  <a:gd name="connsiteY15" fmla="*/ 257265 h 1419321"/>
                  <a:gd name="connsiteX16" fmla="*/ 618066 w 660601"/>
                  <a:gd name="connsiteY16" fmla="*/ 327115 h 1419321"/>
                  <a:gd name="connsiteX17" fmla="*/ 586316 w 660601"/>
                  <a:gd name="connsiteY17" fmla="*/ 352515 h 1419321"/>
                  <a:gd name="connsiteX18" fmla="*/ 525991 w 660601"/>
                  <a:gd name="connsiteY18" fmla="*/ 387440 h 1419321"/>
                  <a:gd name="connsiteX19" fmla="*/ 484716 w 660601"/>
                  <a:gd name="connsiteY19" fmla="*/ 384265 h 1419321"/>
                  <a:gd name="connsiteX20" fmla="*/ 564091 w 660601"/>
                  <a:gd name="connsiteY20" fmla="*/ 403315 h 1419321"/>
                  <a:gd name="connsiteX21" fmla="*/ 633941 w 660601"/>
                  <a:gd name="connsiteY21" fmla="*/ 454115 h 1419321"/>
                  <a:gd name="connsiteX22" fmla="*/ 659341 w 660601"/>
                  <a:gd name="connsiteY22" fmla="*/ 533490 h 1419321"/>
                  <a:gd name="connsiteX23" fmla="*/ 599016 w 660601"/>
                  <a:gd name="connsiteY23" fmla="*/ 635090 h 1419321"/>
                  <a:gd name="connsiteX24" fmla="*/ 602191 w 660601"/>
                  <a:gd name="connsiteY24" fmla="*/ 650965 h 1419321"/>
                  <a:gd name="connsiteX25" fmla="*/ 633941 w 660601"/>
                  <a:gd name="connsiteY25" fmla="*/ 727165 h 1419321"/>
                  <a:gd name="connsiteX26" fmla="*/ 608541 w 660601"/>
                  <a:gd name="connsiteY26" fmla="*/ 844640 h 1419321"/>
                  <a:gd name="connsiteX27" fmla="*/ 510116 w 660601"/>
                  <a:gd name="connsiteY27" fmla="*/ 892265 h 1419321"/>
                  <a:gd name="connsiteX28" fmla="*/ 481541 w 660601"/>
                  <a:gd name="connsiteY28" fmla="*/ 876390 h 1419321"/>
                  <a:gd name="connsiteX29" fmla="*/ 440266 w 660601"/>
                  <a:gd name="connsiteY29" fmla="*/ 952590 h 1419321"/>
                  <a:gd name="connsiteX30" fmla="*/ 579966 w 660601"/>
                  <a:gd name="connsiteY30" fmla="*/ 977990 h 1419321"/>
                  <a:gd name="connsiteX31" fmla="*/ 646641 w 660601"/>
                  <a:gd name="connsiteY31" fmla="*/ 1038315 h 1419321"/>
                  <a:gd name="connsiteX32" fmla="*/ 640291 w 660601"/>
                  <a:gd name="connsiteY32" fmla="*/ 1155790 h 1419321"/>
                  <a:gd name="connsiteX33" fmla="*/ 560916 w 660601"/>
                  <a:gd name="connsiteY33" fmla="*/ 1219290 h 1419321"/>
                  <a:gd name="connsiteX34" fmla="*/ 491066 w 660601"/>
                  <a:gd name="connsiteY34" fmla="*/ 1228815 h 1419321"/>
                  <a:gd name="connsiteX35" fmla="*/ 446616 w 660601"/>
                  <a:gd name="connsiteY35" fmla="*/ 1231990 h 1419321"/>
                  <a:gd name="connsiteX36" fmla="*/ 519641 w 660601"/>
                  <a:gd name="connsiteY36" fmla="*/ 1235165 h 1419321"/>
                  <a:gd name="connsiteX37" fmla="*/ 592666 w 660601"/>
                  <a:gd name="connsiteY37" fmla="*/ 1279615 h 1419321"/>
                  <a:gd name="connsiteX38" fmla="*/ 573616 w 660601"/>
                  <a:gd name="connsiteY38" fmla="*/ 1374865 h 1419321"/>
                  <a:gd name="connsiteX39" fmla="*/ 430741 w 660601"/>
                  <a:gd name="connsiteY39" fmla="*/ 1419315 h 1419321"/>
                  <a:gd name="connsiteX40" fmla="*/ 313266 w 660601"/>
                  <a:gd name="connsiteY40" fmla="*/ 1378040 h 1419321"/>
                  <a:gd name="connsiteX41" fmla="*/ 271991 w 660601"/>
                  <a:gd name="connsiteY41" fmla="*/ 1374865 h 1419321"/>
                  <a:gd name="connsiteX42" fmla="*/ 208491 w 660601"/>
                  <a:gd name="connsiteY42" fmla="*/ 1397090 h 1419321"/>
                  <a:gd name="connsiteX43" fmla="*/ 119591 w 660601"/>
                  <a:gd name="connsiteY43" fmla="*/ 1368515 h 1419321"/>
                  <a:gd name="connsiteX44" fmla="*/ 129116 w 660601"/>
                  <a:gd name="connsiteY44" fmla="*/ 1266915 h 1419321"/>
                  <a:gd name="connsiteX45" fmla="*/ 30691 w 660601"/>
                  <a:gd name="connsiteY45" fmla="*/ 1212940 h 1419321"/>
                  <a:gd name="connsiteX46" fmla="*/ 2116 w 660601"/>
                  <a:gd name="connsiteY46" fmla="*/ 1162140 h 1419321"/>
                  <a:gd name="connsiteX47" fmla="*/ 2116 w 660601"/>
                  <a:gd name="connsiteY47" fmla="*/ 1149440 h 1419321"/>
                  <a:gd name="connsiteX0" fmla="*/ 8466 w 660601"/>
                  <a:gd name="connsiteY0" fmla="*/ 22315 h 1419321"/>
                  <a:gd name="connsiteX1" fmla="*/ 81491 w 660601"/>
                  <a:gd name="connsiteY1" fmla="*/ 9615 h 1419321"/>
                  <a:gd name="connsiteX2" fmla="*/ 154516 w 660601"/>
                  <a:gd name="connsiteY2" fmla="*/ 47715 h 1419321"/>
                  <a:gd name="connsiteX3" fmla="*/ 176741 w 660601"/>
                  <a:gd name="connsiteY3" fmla="*/ 98515 h 1419321"/>
                  <a:gd name="connsiteX4" fmla="*/ 233891 w 660601"/>
                  <a:gd name="connsiteY4" fmla="*/ 73115 h 1419321"/>
                  <a:gd name="connsiteX5" fmla="*/ 287866 w 660601"/>
                  <a:gd name="connsiteY5" fmla="*/ 82640 h 1419321"/>
                  <a:gd name="connsiteX6" fmla="*/ 329141 w 660601"/>
                  <a:gd name="connsiteY6" fmla="*/ 133440 h 1419321"/>
                  <a:gd name="connsiteX7" fmla="*/ 338666 w 660601"/>
                  <a:gd name="connsiteY7" fmla="*/ 152490 h 1419321"/>
                  <a:gd name="connsiteX8" fmla="*/ 386291 w 660601"/>
                  <a:gd name="connsiteY8" fmla="*/ 130265 h 1419321"/>
                  <a:gd name="connsiteX9" fmla="*/ 392641 w 660601"/>
                  <a:gd name="connsiteY9" fmla="*/ 82640 h 1419321"/>
                  <a:gd name="connsiteX10" fmla="*/ 424391 w 660601"/>
                  <a:gd name="connsiteY10" fmla="*/ 31840 h 1419321"/>
                  <a:gd name="connsiteX11" fmla="*/ 491066 w 660601"/>
                  <a:gd name="connsiteY11" fmla="*/ 90 h 1419321"/>
                  <a:gd name="connsiteX12" fmla="*/ 595841 w 660601"/>
                  <a:gd name="connsiteY12" fmla="*/ 41365 h 1419321"/>
                  <a:gd name="connsiteX13" fmla="*/ 608541 w 660601"/>
                  <a:gd name="connsiteY13" fmla="*/ 130265 h 1419321"/>
                  <a:gd name="connsiteX14" fmla="*/ 640291 w 660601"/>
                  <a:gd name="connsiteY14" fmla="*/ 187415 h 1419321"/>
                  <a:gd name="connsiteX15" fmla="*/ 656166 w 660601"/>
                  <a:gd name="connsiteY15" fmla="*/ 257265 h 1419321"/>
                  <a:gd name="connsiteX16" fmla="*/ 618066 w 660601"/>
                  <a:gd name="connsiteY16" fmla="*/ 327115 h 1419321"/>
                  <a:gd name="connsiteX17" fmla="*/ 586316 w 660601"/>
                  <a:gd name="connsiteY17" fmla="*/ 352515 h 1419321"/>
                  <a:gd name="connsiteX18" fmla="*/ 525991 w 660601"/>
                  <a:gd name="connsiteY18" fmla="*/ 387440 h 1419321"/>
                  <a:gd name="connsiteX19" fmla="*/ 484716 w 660601"/>
                  <a:gd name="connsiteY19" fmla="*/ 384265 h 1419321"/>
                  <a:gd name="connsiteX20" fmla="*/ 564091 w 660601"/>
                  <a:gd name="connsiteY20" fmla="*/ 403315 h 1419321"/>
                  <a:gd name="connsiteX21" fmla="*/ 633941 w 660601"/>
                  <a:gd name="connsiteY21" fmla="*/ 454115 h 1419321"/>
                  <a:gd name="connsiteX22" fmla="*/ 659341 w 660601"/>
                  <a:gd name="connsiteY22" fmla="*/ 533490 h 1419321"/>
                  <a:gd name="connsiteX23" fmla="*/ 599016 w 660601"/>
                  <a:gd name="connsiteY23" fmla="*/ 635090 h 1419321"/>
                  <a:gd name="connsiteX24" fmla="*/ 602191 w 660601"/>
                  <a:gd name="connsiteY24" fmla="*/ 650965 h 1419321"/>
                  <a:gd name="connsiteX25" fmla="*/ 633941 w 660601"/>
                  <a:gd name="connsiteY25" fmla="*/ 727165 h 1419321"/>
                  <a:gd name="connsiteX26" fmla="*/ 608541 w 660601"/>
                  <a:gd name="connsiteY26" fmla="*/ 844640 h 1419321"/>
                  <a:gd name="connsiteX27" fmla="*/ 510116 w 660601"/>
                  <a:gd name="connsiteY27" fmla="*/ 892265 h 1419321"/>
                  <a:gd name="connsiteX28" fmla="*/ 481541 w 660601"/>
                  <a:gd name="connsiteY28" fmla="*/ 876390 h 1419321"/>
                  <a:gd name="connsiteX29" fmla="*/ 440266 w 660601"/>
                  <a:gd name="connsiteY29" fmla="*/ 952590 h 1419321"/>
                  <a:gd name="connsiteX30" fmla="*/ 579966 w 660601"/>
                  <a:gd name="connsiteY30" fmla="*/ 977990 h 1419321"/>
                  <a:gd name="connsiteX31" fmla="*/ 646641 w 660601"/>
                  <a:gd name="connsiteY31" fmla="*/ 1038315 h 1419321"/>
                  <a:gd name="connsiteX32" fmla="*/ 640291 w 660601"/>
                  <a:gd name="connsiteY32" fmla="*/ 1155790 h 1419321"/>
                  <a:gd name="connsiteX33" fmla="*/ 560916 w 660601"/>
                  <a:gd name="connsiteY33" fmla="*/ 1219290 h 1419321"/>
                  <a:gd name="connsiteX34" fmla="*/ 491066 w 660601"/>
                  <a:gd name="connsiteY34" fmla="*/ 1228815 h 1419321"/>
                  <a:gd name="connsiteX35" fmla="*/ 446616 w 660601"/>
                  <a:gd name="connsiteY35" fmla="*/ 1231990 h 1419321"/>
                  <a:gd name="connsiteX36" fmla="*/ 519641 w 660601"/>
                  <a:gd name="connsiteY36" fmla="*/ 1235165 h 1419321"/>
                  <a:gd name="connsiteX37" fmla="*/ 592666 w 660601"/>
                  <a:gd name="connsiteY37" fmla="*/ 1279615 h 1419321"/>
                  <a:gd name="connsiteX38" fmla="*/ 573616 w 660601"/>
                  <a:gd name="connsiteY38" fmla="*/ 1374865 h 1419321"/>
                  <a:gd name="connsiteX39" fmla="*/ 430741 w 660601"/>
                  <a:gd name="connsiteY39" fmla="*/ 1419315 h 1419321"/>
                  <a:gd name="connsiteX40" fmla="*/ 313266 w 660601"/>
                  <a:gd name="connsiteY40" fmla="*/ 1378040 h 1419321"/>
                  <a:gd name="connsiteX41" fmla="*/ 271991 w 660601"/>
                  <a:gd name="connsiteY41" fmla="*/ 1374865 h 1419321"/>
                  <a:gd name="connsiteX42" fmla="*/ 208491 w 660601"/>
                  <a:gd name="connsiteY42" fmla="*/ 1397090 h 1419321"/>
                  <a:gd name="connsiteX43" fmla="*/ 119591 w 660601"/>
                  <a:gd name="connsiteY43" fmla="*/ 1368515 h 1419321"/>
                  <a:gd name="connsiteX44" fmla="*/ 106891 w 660601"/>
                  <a:gd name="connsiteY44" fmla="*/ 1266915 h 1419321"/>
                  <a:gd name="connsiteX45" fmla="*/ 30691 w 660601"/>
                  <a:gd name="connsiteY45" fmla="*/ 1212940 h 1419321"/>
                  <a:gd name="connsiteX46" fmla="*/ 2116 w 660601"/>
                  <a:gd name="connsiteY46" fmla="*/ 1162140 h 1419321"/>
                  <a:gd name="connsiteX47" fmla="*/ 2116 w 660601"/>
                  <a:gd name="connsiteY47" fmla="*/ 1149440 h 141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60601" h="1419321">
                    <a:moveTo>
                      <a:pt x="8466" y="22315"/>
                    </a:moveTo>
                    <a:cubicBezTo>
                      <a:pt x="32807" y="13848"/>
                      <a:pt x="57149" y="5382"/>
                      <a:pt x="81491" y="9615"/>
                    </a:cubicBezTo>
                    <a:cubicBezTo>
                      <a:pt x="105833" y="13848"/>
                      <a:pt x="138641" y="32898"/>
                      <a:pt x="154516" y="47715"/>
                    </a:cubicBezTo>
                    <a:cubicBezTo>
                      <a:pt x="170391" y="62532"/>
                      <a:pt x="163512" y="94282"/>
                      <a:pt x="176741" y="98515"/>
                    </a:cubicBezTo>
                    <a:cubicBezTo>
                      <a:pt x="189970" y="102748"/>
                      <a:pt x="215370" y="75761"/>
                      <a:pt x="233891" y="73115"/>
                    </a:cubicBezTo>
                    <a:cubicBezTo>
                      <a:pt x="252412" y="70469"/>
                      <a:pt x="271991" y="72586"/>
                      <a:pt x="287866" y="82640"/>
                    </a:cubicBezTo>
                    <a:cubicBezTo>
                      <a:pt x="303741" y="92694"/>
                      <a:pt x="320674" y="121798"/>
                      <a:pt x="329141" y="133440"/>
                    </a:cubicBezTo>
                    <a:cubicBezTo>
                      <a:pt x="337608" y="145082"/>
                      <a:pt x="329141" y="153019"/>
                      <a:pt x="338666" y="152490"/>
                    </a:cubicBezTo>
                    <a:cubicBezTo>
                      <a:pt x="348191" y="151961"/>
                      <a:pt x="377295" y="141907"/>
                      <a:pt x="386291" y="130265"/>
                    </a:cubicBezTo>
                    <a:cubicBezTo>
                      <a:pt x="395287" y="118623"/>
                      <a:pt x="386291" y="99044"/>
                      <a:pt x="392641" y="82640"/>
                    </a:cubicBezTo>
                    <a:cubicBezTo>
                      <a:pt x="398991" y="66236"/>
                      <a:pt x="407987" y="45598"/>
                      <a:pt x="424391" y="31840"/>
                    </a:cubicBezTo>
                    <a:cubicBezTo>
                      <a:pt x="440795" y="18082"/>
                      <a:pt x="462491" y="-1498"/>
                      <a:pt x="491066" y="90"/>
                    </a:cubicBezTo>
                    <a:cubicBezTo>
                      <a:pt x="519641" y="1677"/>
                      <a:pt x="576262" y="19669"/>
                      <a:pt x="595841" y="41365"/>
                    </a:cubicBezTo>
                    <a:cubicBezTo>
                      <a:pt x="615420" y="63061"/>
                      <a:pt x="601133" y="105923"/>
                      <a:pt x="608541" y="130265"/>
                    </a:cubicBezTo>
                    <a:cubicBezTo>
                      <a:pt x="615949" y="154607"/>
                      <a:pt x="632354" y="166248"/>
                      <a:pt x="640291" y="187415"/>
                    </a:cubicBezTo>
                    <a:cubicBezTo>
                      <a:pt x="648229" y="208582"/>
                      <a:pt x="659870" y="233982"/>
                      <a:pt x="656166" y="257265"/>
                    </a:cubicBezTo>
                    <a:cubicBezTo>
                      <a:pt x="652462" y="280548"/>
                      <a:pt x="629708" y="311240"/>
                      <a:pt x="618066" y="327115"/>
                    </a:cubicBezTo>
                    <a:cubicBezTo>
                      <a:pt x="606424" y="342990"/>
                      <a:pt x="601662" y="342461"/>
                      <a:pt x="586316" y="352515"/>
                    </a:cubicBezTo>
                    <a:cubicBezTo>
                      <a:pt x="570970" y="362569"/>
                      <a:pt x="542924" y="382148"/>
                      <a:pt x="525991" y="387440"/>
                    </a:cubicBezTo>
                    <a:cubicBezTo>
                      <a:pt x="509058" y="392732"/>
                      <a:pt x="478366" y="381619"/>
                      <a:pt x="484716" y="384265"/>
                    </a:cubicBezTo>
                    <a:cubicBezTo>
                      <a:pt x="491066" y="386911"/>
                      <a:pt x="539220" y="391673"/>
                      <a:pt x="564091" y="403315"/>
                    </a:cubicBezTo>
                    <a:cubicBezTo>
                      <a:pt x="588962" y="414957"/>
                      <a:pt x="618066" y="432419"/>
                      <a:pt x="633941" y="454115"/>
                    </a:cubicBezTo>
                    <a:cubicBezTo>
                      <a:pt x="649816" y="475811"/>
                      <a:pt x="665162" y="503327"/>
                      <a:pt x="659341" y="533490"/>
                    </a:cubicBezTo>
                    <a:cubicBezTo>
                      <a:pt x="653520" y="563653"/>
                      <a:pt x="608541" y="615511"/>
                      <a:pt x="599016" y="635090"/>
                    </a:cubicBezTo>
                    <a:cubicBezTo>
                      <a:pt x="589491" y="654669"/>
                      <a:pt x="596370" y="635619"/>
                      <a:pt x="602191" y="650965"/>
                    </a:cubicBezTo>
                    <a:cubicBezTo>
                      <a:pt x="608012" y="666311"/>
                      <a:pt x="632883" y="694886"/>
                      <a:pt x="633941" y="727165"/>
                    </a:cubicBezTo>
                    <a:cubicBezTo>
                      <a:pt x="634999" y="759444"/>
                      <a:pt x="629178" y="817123"/>
                      <a:pt x="608541" y="844640"/>
                    </a:cubicBezTo>
                    <a:cubicBezTo>
                      <a:pt x="587904" y="872157"/>
                      <a:pt x="531282" y="886973"/>
                      <a:pt x="510116" y="892265"/>
                    </a:cubicBezTo>
                    <a:cubicBezTo>
                      <a:pt x="488950" y="897557"/>
                      <a:pt x="493183" y="866336"/>
                      <a:pt x="481541" y="876390"/>
                    </a:cubicBezTo>
                    <a:cubicBezTo>
                      <a:pt x="469899" y="886444"/>
                      <a:pt x="423862" y="935657"/>
                      <a:pt x="440266" y="952590"/>
                    </a:cubicBezTo>
                    <a:cubicBezTo>
                      <a:pt x="456670" y="969523"/>
                      <a:pt x="545570" y="963703"/>
                      <a:pt x="579966" y="977990"/>
                    </a:cubicBezTo>
                    <a:cubicBezTo>
                      <a:pt x="614362" y="992278"/>
                      <a:pt x="636587" y="1008682"/>
                      <a:pt x="646641" y="1038315"/>
                    </a:cubicBezTo>
                    <a:cubicBezTo>
                      <a:pt x="656695" y="1067948"/>
                      <a:pt x="654578" y="1125628"/>
                      <a:pt x="640291" y="1155790"/>
                    </a:cubicBezTo>
                    <a:cubicBezTo>
                      <a:pt x="626004" y="1185952"/>
                      <a:pt x="585787" y="1207119"/>
                      <a:pt x="560916" y="1219290"/>
                    </a:cubicBezTo>
                    <a:cubicBezTo>
                      <a:pt x="536045" y="1231461"/>
                      <a:pt x="510116" y="1226698"/>
                      <a:pt x="491066" y="1228815"/>
                    </a:cubicBezTo>
                    <a:cubicBezTo>
                      <a:pt x="472016" y="1230932"/>
                      <a:pt x="441854" y="1230932"/>
                      <a:pt x="446616" y="1231990"/>
                    </a:cubicBezTo>
                    <a:cubicBezTo>
                      <a:pt x="451378" y="1233048"/>
                      <a:pt x="495299" y="1227228"/>
                      <a:pt x="519641" y="1235165"/>
                    </a:cubicBezTo>
                    <a:cubicBezTo>
                      <a:pt x="543983" y="1243102"/>
                      <a:pt x="583670" y="1256332"/>
                      <a:pt x="592666" y="1279615"/>
                    </a:cubicBezTo>
                    <a:cubicBezTo>
                      <a:pt x="601662" y="1302898"/>
                      <a:pt x="600604" y="1351582"/>
                      <a:pt x="573616" y="1374865"/>
                    </a:cubicBezTo>
                    <a:cubicBezTo>
                      <a:pt x="546629" y="1398148"/>
                      <a:pt x="474133" y="1418786"/>
                      <a:pt x="430741" y="1419315"/>
                    </a:cubicBezTo>
                    <a:cubicBezTo>
                      <a:pt x="387349" y="1419844"/>
                      <a:pt x="339724" y="1385448"/>
                      <a:pt x="313266" y="1378040"/>
                    </a:cubicBezTo>
                    <a:cubicBezTo>
                      <a:pt x="286808" y="1370632"/>
                      <a:pt x="289454" y="1371690"/>
                      <a:pt x="271991" y="1374865"/>
                    </a:cubicBezTo>
                    <a:cubicBezTo>
                      <a:pt x="254529" y="1378040"/>
                      <a:pt x="233891" y="1398148"/>
                      <a:pt x="208491" y="1397090"/>
                    </a:cubicBezTo>
                    <a:cubicBezTo>
                      <a:pt x="183091" y="1396032"/>
                      <a:pt x="136524" y="1390211"/>
                      <a:pt x="119591" y="1368515"/>
                    </a:cubicBezTo>
                    <a:cubicBezTo>
                      <a:pt x="102658" y="1346819"/>
                      <a:pt x="121708" y="1292844"/>
                      <a:pt x="106891" y="1266915"/>
                    </a:cubicBezTo>
                    <a:cubicBezTo>
                      <a:pt x="92074" y="1240986"/>
                      <a:pt x="48153" y="1230402"/>
                      <a:pt x="30691" y="1212940"/>
                    </a:cubicBezTo>
                    <a:cubicBezTo>
                      <a:pt x="13229" y="1195478"/>
                      <a:pt x="6878" y="1172723"/>
                      <a:pt x="2116" y="1162140"/>
                    </a:cubicBezTo>
                    <a:cubicBezTo>
                      <a:pt x="-2647" y="1151557"/>
                      <a:pt x="2116" y="1149440"/>
                      <a:pt x="2116" y="1149440"/>
                    </a:cubicBezTo>
                  </a:path>
                </a:pathLst>
              </a:custGeom>
              <a:ln w="44450">
                <a:solidFill>
                  <a:srgbClr val="80004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91" name="Freeform 90">
                <a:extLst>
                  <a:ext uri="{FF2B5EF4-FFF2-40B4-BE49-F238E27FC236}">
                    <a16:creationId xmlns:a16="http://schemas.microsoft.com/office/drawing/2014/main" id="{C8C3CBAD-CBDA-F315-1A49-3D702A4C118C}"/>
                  </a:ext>
                </a:extLst>
              </p:cNvPr>
              <p:cNvSpPr/>
              <p:nvPr/>
            </p:nvSpPr>
            <p:spPr>
              <a:xfrm>
                <a:off x="5379004" y="4730353"/>
                <a:ext cx="162575" cy="187721"/>
              </a:xfrm>
              <a:custGeom>
                <a:avLst/>
                <a:gdLst>
                  <a:gd name="connsiteX0" fmla="*/ 76219 w 162575"/>
                  <a:gd name="connsiteY0" fmla="*/ 17 h 187721"/>
                  <a:gd name="connsiteX1" fmla="*/ 57169 w 162575"/>
                  <a:gd name="connsiteY1" fmla="*/ 63517 h 187721"/>
                  <a:gd name="connsiteX2" fmla="*/ 19 w 162575"/>
                  <a:gd name="connsiteY2" fmla="*/ 107967 h 187721"/>
                  <a:gd name="connsiteX3" fmla="*/ 50819 w 162575"/>
                  <a:gd name="connsiteY3" fmla="*/ 146067 h 187721"/>
                  <a:gd name="connsiteX4" fmla="*/ 63519 w 162575"/>
                  <a:gd name="connsiteY4" fmla="*/ 187342 h 187721"/>
                  <a:gd name="connsiteX5" fmla="*/ 92094 w 162575"/>
                  <a:gd name="connsiteY5" fmla="*/ 120667 h 187721"/>
                  <a:gd name="connsiteX6" fmla="*/ 136544 w 162575"/>
                  <a:gd name="connsiteY6" fmla="*/ 82567 h 187721"/>
                  <a:gd name="connsiteX7" fmla="*/ 161944 w 162575"/>
                  <a:gd name="connsiteY7" fmla="*/ 69867 h 187721"/>
                  <a:gd name="connsiteX8" fmla="*/ 76219 w 162575"/>
                  <a:gd name="connsiteY8" fmla="*/ 17 h 18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75" h="187721">
                    <a:moveTo>
                      <a:pt x="76219" y="17"/>
                    </a:moveTo>
                    <a:cubicBezTo>
                      <a:pt x="58757" y="-1041"/>
                      <a:pt x="69869" y="45525"/>
                      <a:pt x="57169" y="63517"/>
                    </a:cubicBezTo>
                    <a:cubicBezTo>
                      <a:pt x="44469" y="81509"/>
                      <a:pt x="1077" y="94209"/>
                      <a:pt x="19" y="107967"/>
                    </a:cubicBezTo>
                    <a:cubicBezTo>
                      <a:pt x="-1039" y="121725"/>
                      <a:pt x="40236" y="132838"/>
                      <a:pt x="50819" y="146067"/>
                    </a:cubicBezTo>
                    <a:cubicBezTo>
                      <a:pt x="61402" y="159296"/>
                      <a:pt x="56640" y="191575"/>
                      <a:pt x="63519" y="187342"/>
                    </a:cubicBezTo>
                    <a:cubicBezTo>
                      <a:pt x="70398" y="183109"/>
                      <a:pt x="79923" y="138129"/>
                      <a:pt x="92094" y="120667"/>
                    </a:cubicBezTo>
                    <a:cubicBezTo>
                      <a:pt x="104265" y="103205"/>
                      <a:pt x="124902" y="91034"/>
                      <a:pt x="136544" y="82567"/>
                    </a:cubicBezTo>
                    <a:cubicBezTo>
                      <a:pt x="148186" y="74100"/>
                      <a:pt x="166177" y="79392"/>
                      <a:pt x="161944" y="69867"/>
                    </a:cubicBezTo>
                    <a:cubicBezTo>
                      <a:pt x="157711" y="60342"/>
                      <a:pt x="93681" y="1075"/>
                      <a:pt x="76219" y="17"/>
                    </a:cubicBezTo>
                    <a:close/>
                  </a:path>
                </a:pathLst>
              </a:custGeom>
              <a:noFill/>
              <a:ln w="44450">
                <a:solidFill>
                  <a:srgbClr val="800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2" name="Rectangle 965">
                <a:extLst>
                  <a:ext uri="{FF2B5EF4-FFF2-40B4-BE49-F238E27FC236}">
                    <a16:creationId xmlns:a16="http://schemas.microsoft.com/office/drawing/2014/main" id="{C3BE1819-F108-4847-7F06-CBAA3DE019D9}"/>
                  </a:ext>
                </a:extLst>
              </p:cNvPr>
              <p:cNvSpPr>
                <a:spLocks noChangeAspect="1" noChangeArrowheads="1"/>
              </p:cNvSpPr>
              <p:nvPr/>
            </p:nvSpPr>
            <p:spPr bwMode="auto">
              <a:xfrm rot="10800000">
                <a:off x="4724949" y="3556116"/>
                <a:ext cx="191298" cy="1463364"/>
              </a:xfrm>
              <a:prstGeom prst="rect">
                <a:avLst/>
              </a:prstGeom>
              <a:solidFill>
                <a:schemeClr val="tx2">
                  <a:lumMod val="20000"/>
                  <a:lumOff val="80000"/>
                </a:schemeClr>
              </a:solidFill>
              <a:ln w="9525">
                <a:noFill/>
                <a:miter lim="800000"/>
                <a:headEnd/>
                <a:tailEnd/>
              </a:ln>
            </p:spPr>
            <p:txBody>
              <a:bodyPr wrap="none" anchor="ctr"/>
              <a:lstStyle/>
              <a:p>
                <a:endParaRPr lang="sv-SE" sz="1000" baseline="0"/>
              </a:p>
            </p:txBody>
          </p:sp>
          <p:sp>
            <p:nvSpPr>
              <p:cNvPr id="93" name="Rectangle 965">
                <a:extLst>
                  <a:ext uri="{FF2B5EF4-FFF2-40B4-BE49-F238E27FC236}">
                    <a16:creationId xmlns:a16="http://schemas.microsoft.com/office/drawing/2014/main" id="{BB64105B-44A3-407D-F311-2F32D6ECE624}"/>
                  </a:ext>
                </a:extLst>
              </p:cNvPr>
              <p:cNvSpPr>
                <a:spLocks noChangeAspect="1" noChangeArrowheads="1"/>
              </p:cNvSpPr>
              <p:nvPr/>
            </p:nvSpPr>
            <p:spPr bwMode="auto">
              <a:xfrm rot="10800000">
                <a:off x="6427364" y="3556116"/>
                <a:ext cx="119290" cy="1463364"/>
              </a:xfrm>
              <a:prstGeom prst="rect">
                <a:avLst/>
              </a:prstGeom>
              <a:solidFill>
                <a:schemeClr val="bg2">
                  <a:lumMod val="25000"/>
                </a:schemeClr>
              </a:solidFill>
              <a:ln w="9525">
                <a:noFill/>
                <a:miter lim="800000"/>
                <a:headEnd/>
                <a:tailEnd/>
              </a:ln>
            </p:spPr>
            <p:txBody>
              <a:bodyPr wrap="none" anchor="ctr"/>
              <a:lstStyle/>
              <a:p>
                <a:endParaRPr lang="sv-SE" sz="1000" baseline="0"/>
              </a:p>
            </p:txBody>
          </p:sp>
          <p:sp>
            <p:nvSpPr>
              <p:cNvPr id="94" name="Freeform 93">
                <a:extLst>
                  <a:ext uri="{FF2B5EF4-FFF2-40B4-BE49-F238E27FC236}">
                    <a16:creationId xmlns:a16="http://schemas.microsoft.com/office/drawing/2014/main" id="{08A5FEE0-4E8C-2B47-D10C-2A10A1160C3B}"/>
                  </a:ext>
                </a:extLst>
              </p:cNvPr>
              <p:cNvSpPr/>
              <p:nvPr/>
            </p:nvSpPr>
            <p:spPr bwMode="auto">
              <a:xfrm>
                <a:off x="5082599" y="3693638"/>
                <a:ext cx="711957" cy="146121"/>
              </a:xfrm>
              <a:custGeom>
                <a:avLst/>
                <a:gdLst>
                  <a:gd name="connsiteX0" fmla="*/ 314037 w 314037"/>
                  <a:gd name="connsiteY0" fmla="*/ 267855 h 267855"/>
                  <a:gd name="connsiteX1" fmla="*/ 249382 w 314037"/>
                  <a:gd name="connsiteY1" fmla="*/ 187806 h 267855"/>
                  <a:gd name="connsiteX2" fmla="*/ 212437 w 314037"/>
                  <a:gd name="connsiteY2" fmla="*/ 76970 h 267855"/>
                  <a:gd name="connsiteX3" fmla="*/ 126231 w 314037"/>
                  <a:gd name="connsiteY3" fmla="*/ 12315 h 267855"/>
                  <a:gd name="connsiteX4" fmla="*/ 80049 w 314037"/>
                  <a:gd name="connsiteY4" fmla="*/ 3079 h 267855"/>
                  <a:gd name="connsiteX5" fmla="*/ 15394 w 314037"/>
                  <a:gd name="connsiteY5" fmla="*/ 3079 h 267855"/>
                  <a:gd name="connsiteX6" fmla="*/ 0 w 314037"/>
                  <a:gd name="connsiteY6" fmla="*/ 3079 h 267855"/>
                  <a:gd name="connsiteX0" fmla="*/ 347904 w 347904"/>
                  <a:gd name="connsiteY0" fmla="*/ 267855 h 267855"/>
                  <a:gd name="connsiteX1" fmla="*/ 283249 w 347904"/>
                  <a:gd name="connsiteY1" fmla="*/ 187806 h 267855"/>
                  <a:gd name="connsiteX2" fmla="*/ 246304 w 347904"/>
                  <a:gd name="connsiteY2" fmla="*/ 76970 h 267855"/>
                  <a:gd name="connsiteX3" fmla="*/ 160098 w 347904"/>
                  <a:gd name="connsiteY3" fmla="*/ 12315 h 267855"/>
                  <a:gd name="connsiteX4" fmla="*/ 113916 w 347904"/>
                  <a:gd name="connsiteY4" fmla="*/ 3079 h 267855"/>
                  <a:gd name="connsiteX5" fmla="*/ 49261 w 347904"/>
                  <a:gd name="connsiteY5" fmla="*/ 3079 h 267855"/>
                  <a:gd name="connsiteX6" fmla="*/ 0 w 347904"/>
                  <a:gd name="connsiteY6" fmla="*/ 4618 h 267855"/>
                  <a:gd name="connsiteX0" fmla="*/ 347904 w 347904"/>
                  <a:gd name="connsiteY0" fmla="*/ 266315 h 266315"/>
                  <a:gd name="connsiteX1" fmla="*/ 283249 w 347904"/>
                  <a:gd name="connsiteY1" fmla="*/ 186266 h 266315"/>
                  <a:gd name="connsiteX2" fmla="*/ 269811 w 347904"/>
                  <a:gd name="connsiteY2" fmla="*/ 65034 h 266315"/>
                  <a:gd name="connsiteX3" fmla="*/ 160098 w 347904"/>
                  <a:gd name="connsiteY3" fmla="*/ 10775 h 266315"/>
                  <a:gd name="connsiteX4" fmla="*/ 113916 w 347904"/>
                  <a:gd name="connsiteY4" fmla="*/ 1539 h 266315"/>
                  <a:gd name="connsiteX5" fmla="*/ 49261 w 347904"/>
                  <a:gd name="connsiteY5" fmla="*/ 1539 h 266315"/>
                  <a:gd name="connsiteX6" fmla="*/ 0 w 347904"/>
                  <a:gd name="connsiteY6" fmla="*/ 3078 h 266315"/>
                  <a:gd name="connsiteX0" fmla="*/ 347904 w 347904"/>
                  <a:gd name="connsiteY0" fmla="*/ 300973 h 300973"/>
                  <a:gd name="connsiteX1" fmla="*/ 283249 w 347904"/>
                  <a:gd name="connsiteY1" fmla="*/ 220924 h 300973"/>
                  <a:gd name="connsiteX2" fmla="*/ 269811 w 347904"/>
                  <a:gd name="connsiteY2" fmla="*/ 99692 h 300973"/>
                  <a:gd name="connsiteX3" fmla="*/ 174152 w 347904"/>
                  <a:gd name="connsiteY3" fmla="*/ 10582 h 300973"/>
                  <a:gd name="connsiteX4" fmla="*/ 113916 w 347904"/>
                  <a:gd name="connsiteY4" fmla="*/ 36197 h 300973"/>
                  <a:gd name="connsiteX5" fmla="*/ 49261 w 347904"/>
                  <a:gd name="connsiteY5" fmla="*/ 36197 h 300973"/>
                  <a:gd name="connsiteX6" fmla="*/ 0 w 347904"/>
                  <a:gd name="connsiteY6" fmla="*/ 37736 h 300973"/>
                  <a:gd name="connsiteX0" fmla="*/ 347904 w 347904"/>
                  <a:gd name="connsiteY0" fmla="*/ 293725 h 293725"/>
                  <a:gd name="connsiteX1" fmla="*/ 283249 w 347904"/>
                  <a:gd name="connsiteY1" fmla="*/ 213676 h 293725"/>
                  <a:gd name="connsiteX2" fmla="*/ 244807 w 347904"/>
                  <a:gd name="connsiteY2" fmla="*/ 114214 h 293725"/>
                  <a:gd name="connsiteX3" fmla="*/ 174152 w 347904"/>
                  <a:gd name="connsiteY3" fmla="*/ 3334 h 293725"/>
                  <a:gd name="connsiteX4" fmla="*/ 113916 w 347904"/>
                  <a:gd name="connsiteY4" fmla="*/ 28949 h 293725"/>
                  <a:gd name="connsiteX5" fmla="*/ 49261 w 347904"/>
                  <a:gd name="connsiteY5" fmla="*/ 28949 h 293725"/>
                  <a:gd name="connsiteX6" fmla="*/ 0 w 347904"/>
                  <a:gd name="connsiteY6" fmla="*/ 30488 h 293725"/>
                  <a:gd name="connsiteX0" fmla="*/ 347904 w 347904"/>
                  <a:gd name="connsiteY0" fmla="*/ 271668 h 271668"/>
                  <a:gd name="connsiteX1" fmla="*/ 283249 w 347904"/>
                  <a:gd name="connsiteY1" fmla="*/ 191619 h 271668"/>
                  <a:gd name="connsiteX2" fmla="*/ 244807 w 347904"/>
                  <a:gd name="connsiteY2" fmla="*/ 92157 h 271668"/>
                  <a:gd name="connsiteX3" fmla="*/ 167902 w 347904"/>
                  <a:gd name="connsiteY3" fmla="*/ 6157 h 271668"/>
                  <a:gd name="connsiteX4" fmla="*/ 113916 w 347904"/>
                  <a:gd name="connsiteY4" fmla="*/ 6892 h 271668"/>
                  <a:gd name="connsiteX5" fmla="*/ 49261 w 347904"/>
                  <a:gd name="connsiteY5" fmla="*/ 6892 h 271668"/>
                  <a:gd name="connsiteX6" fmla="*/ 0 w 347904"/>
                  <a:gd name="connsiteY6" fmla="*/ 8431 h 271668"/>
                  <a:gd name="connsiteX0" fmla="*/ 347904 w 347904"/>
                  <a:gd name="connsiteY0" fmla="*/ 271668 h 271668"/>
                  <a:gd name="connsiteX1" fmla="*/ 302002 w 347904"/>
                  <a:gd name="connsiteY1" fmla="*/ 188508 h 271668"/>
                  <a:gd name="connsiteX2" fmla="*/ 244807 w 347904"/>
                  <a:gd name="connsiteY2" fmla="*/ 92157 h 271668"/>
                  <a:gd name="connsiteX3" fmla="*/ 167902 w 347904"/>
                  <a:gd name="connsiteY3" fmla="*/ 6157 h 271668"/>
                  <a:gd name="connsiteX4" fmla="*/ 113916 w 347904"/>
                  <a:gd name="connsiteY4" fmla="*/ 6892 h 271668"/>
                  <a:gd name="connsiteX5" fmla="*/ 49261 w 347904"/>
                  <a:gd name="connsiteY5" fmla="*/ 6892 h 271668"/>
                  <a:gd name="connsiteX6" fmla="*/ 0 w 347904"/>
                  <a:gd name="connsiteY6" fmla="*/ 8431 h 271668"/>
                  <a:gd name="connsiteX0" fmla="*/ 460421 w 460421"/>
                  <a:gd name="connsiteY0" fmla="*/ 389851 h 389851"/>
                  <a:gd name="connsiteX1" fmla="*/ 302002 w 460421"/>
                  <a:gd name="connsiteY1" fmla="*/ 188508 h 389851"/>
                  <a:gd name="connsiteX2" fmla="*/ 244807 w 460421"/>
                  <a:gd name="connsiteY2" fmla="*/ 92157 h 389851"/>
                  <a:gd name="connsiteX3" fmla="*/ 167902 w 460421"/>
                  <a:gd name="connsiteY3" fmla="*/ 6157 h 389851"/>
                  <a:gd name="connsiteX4" fmla="*/ 113916 w 460421"/>
                  <a:gd name="connsiteY4" fmla="*/ 6892 h 389851"/>
                  <a:gd name="connsiteX5" fmla="*/ 49261 w 460421"/>
                  <a:gd name="connsiteY5" fmla="*/ 6892 h 389851"/>
                  <a:gd name="connsiteX6" fmla="*/ 0 w 460421"/>
                  <a:gd name="connsiteY6" fmla="*/ 8431 h 389851"/>
                  <a:gd name="connsiteX0" fmla="*/ 460421 w 460421"/>
                  <a:gd name="connsiteY0" fmla="*/ 389851 h 389851"/>
                  <a:gd name="connsiteX1" fmla="*/ 280124 w 460421"/>
                  <a:gd name="connsiteY1" fmla="*/ 356452 h 389851"/>
                  <a:gd name="connsiteX2" fmla="*/ 244807 w 460421"/>
                  <a:gd name="connsiteY2" fmla="*/ 92157 h 389851"/>
                  <a:gd name="connsiteX3" fmla="*/ 167902 w 460421"/>
                  <a:gd name="connsiteY3" fmla="*/ 6157 h 389851"/>
                  <a:gd name="connsiteX4" fmla="*/ 113916 w 460421"/>
                  <a:gd name="connsiteY4" fmla="*/ 6892 h 389851"/>
                  <a:gd name="connsiteX5" fmla="*/ 49261 w 460421"/>
                  <a:gd name="connsiteY5" fmla="*/ 6892 h 389851"/>
                  <a:gd name="connsiteX6" fmla="*/ 0 w 460421"/>
                  <a:gd name="connsiteY6" fmla="*/ 8431 h 389851"/>
                  <a:gd name="connsiteX0" fmla="*/ 460421 w 460421"/>
                  <a:gd name="connsiteY0" fmla="*/ 408508 h 408508"/>
                  <a:gd name="connsiteX1" fmla="*/ 280124 w 460421"/>
                  <a:gd name="connsiteY1" fmla="*/ 375109 h 408508"/>
                  <a:gd name="connsiteX2" fmla="*/ 154169 w 460421"/>
                  <a:gd name="connsiteY2" fmla="*/ 362730 h 408508"/>
                  <a:gd name="connsiteX3" fmla="*/ 167902 w 460421"/>
                  <a:gd name="connsiteY3" fmla="*/ 24814 h 408508"/>
                  <a:gd name="connsiteX4" fmla="*/ 113916 w 460421"/>
                  <a:gd name="connsiteY4" fmla="*/ 25549 h 408508"/>
                  <a:gd name="connsiteX5" fmla="*/ 49261 w 460421"/>
                  <a:gd name="connsiteY5" fmla="*/ 25549 h 408508"/>
                  <a:gd name="connsiteX6" fmla="*/ 0 w 460421"/>
                  <a:gd name="connsiteY6" fmla="*/ 27088 h 408508"/>
                  <a:gd name="connsiteX0" fmla="*/ 460421 w 460421"/>
                  <a:gd name="connsiteY0" fmla="*/ 382959 h 382959"/>
                  <a:gd name="connsiteX1" fmla="*/ 280124 w 460421"/>
                  <a:gd name="connsiteY1" fmla="*/ 349560 h 382959"/>
                  <a:gd name="connsiteX2" fmla="*/ 154169 w 460421"/>
                  <a:gd name="connsiteY2" fmla="*/ 337181 h 382959"/>
                  <a:gd name="connsiteX3" fmla="*/ 113916 w 460421"/>
                  <a:gd name="connsiteY3" fmla="*/ 0 h 382959"/>
                  <a:gd name="connsiteX4" fmla="*/ 49261 w 460421"/>
                  <a:gd name="connsiteY4" fmla="*/ 0 h 382959"/>
                  <a:gd name="connsiteX5" fmla="*/ 0 w 460421"/>
                  <a:gd name="connsiteY5" fmla="*/ 1539 h 382959"/>
                  <a:gd name="connsiteX0" fmla="*/ 460421 w 460421"/>
                  <a:gd name="connsiteY0" fmla="*/ 382959 h 382959"/>
                  <a:gd name="connsiteX1" fmla="*/ 280124 w 460421"/>
                  <a:gd name="connsiteY1" fmla="*/ 349560 h 382959"/>
                  <a:gd name="connsiteX2" fmla="*/ 154169 w 460421"/>
                  <a:gd name="connsiteY2" fmla="*/ 337181 h 382959"/>
                  <a:gd name="connsiteX3" fmla="*/ 49261 w 460421"/>
                  <a:gd name="connsiteY3" fmla="*/ 0 h 382959"/>
                  <a:gd name="connsiteX4" fmla="*/ 0 w 460421"/>
                  <a:gd name="connsiteY4" fmla="*/ 1539 h 382959"/>
                  <a:gd name="connsiteX0" fmla="*/ 460421 w 460421"/>
                  <a:gd name="connsiteY0" fmla="*/ 381420 h 381420"/>
                  <a:gd name="connsiteX1" fmla="*/ 280124 w 460421"/>
                  <a:gd name="connsiteY1" fmla="*/ 348021 h 381420"/>
                  <a:gd name="connsiteX2" fmla="*/ 154169 w 460421"/>
                  <a:gd name="connsiteY2" fmla="*/ 335642 h 381420"/>
                  <a:gd name="connsiteX3" fmla="*/ 68014 w 460421"/>
                  <a:gd name="connsiteY3" fmla="*/ 337459 h 381420"/>
                  <a:gd name="connsiteX4" fmla="*/ 0 w 460421"/>
                  <a:gd name="connsiteY4" fmla="*/ 0 h 381420"/>
                  <a:gd name="connsiteX0" fmla="*/ 457295 w 457295"/>
                  <a:gd name="connsiteY0" fmla="*/ 51753 h 51753"/>
                  <a:gd name="connsiteX1" fmla="*/ 276998 w 457295"/>
                  <a:gd name="connsiteY1" fmla="*/ 18354 h 51753"/>
                  <a:gd name="connsiteX2" fmla="*/ 151043 w 457295"/>
                  <a:gd name="connsiteY2" fmla="*/ 5975 h 51753"/>
                  <a:gd name="connsiteX3" fmla="*/ 64888 w 457295"/>
                  <a:gd name="connsiteY3" fmla="*/ 7792 h 51753"/>
                  <a:gd name="connsiteX4" fmla="*/ 0 w 457295"/>
                  <a:gd name="connsiteY4" fmla="*/ 0 h 51753"/>
                  <a:gd name="connsiteX0" fmla="*/ 457295 w 457295"/>
                  <a:gd name="connsiteY0" fmla="*/ 51753 h 51753"/>
                  <a:gd name="connsiteX1" fmla="*/ 276998 w 457295"/>
                  <a:gd name="connsiteY1" fmla="*/ 18354 h 51753"/>
                  <a:gd name="connsiteX2" fmla="*/ 151043 w 457295"/>
                  <a:gd name="connsiteY2" fmla="*/ 5975 h 51753"/>
                  <a:gd name="connsiteX3" fmla="*/ 64888 w 457295"/>
                  <a:gd name="connsiteY3" fmla="*/ 7792 h 51753"/>
                  <a:gd name="connsiteX4" fmla="*/ 0 w 457295"/>
                  <a:gd name="connsiteY4" fmla="*/ 0 h 51753"/>
                  <a:gd name="connsiteX0" fmla="*/ 482298 w 482298"/>
                  <a:gd name="connsiteY0" fmla="*/ 129505 h 129505"/>
                  <a:gd name="connsiteX1" fmla="*/ 276998 w 482298"/>
                  <a:gd name="connsiteY1" fmla="*/ 18354 h 129505"/>
                  <a:gd name="connsiteX2" fmla="*/ 151043 w 482298"/>
                  <a:gd name="connsiteY2" fmla="*/ 5975 h 129505"/>
                  <a:gd name="connsiteX3" fmla="*/ 64888 w 482298"/>
                  <a:gd name="connsiteY3" fmla="*/ 7792 h 129505"/>
                  <a:gd name="connsiteX4" fmla="*/ 0 w 482298"/>
                  <a:gd name="connsiteY4" fmla="*/ 0 h 129505"/>
                  <a:gd name="connsiteX0" fmla="*/ 482298 w 482298"/>
                  <a:gd name="connsiteY0" fmla="*/ 129505 h 129505"/>
                  <a:gd name="connsiteX1" fmla="*/ 336383 w 482298"/>
                  <a:gd name="connsiteY1" fmla="*/ 74335 h 129505"/>
                  <a:gd name="connsiteX2" fmla="*/ 151043 w 482298"/>
                  <a:gd name="connsiteY2" fmla="*/ 5975 h 129505"/>
                  <a:gd name="connsiteX3" fmla="*/ 64888 w 482298"/>
                  <a:gd name="connsiteY3" fmla="*/ 7792 h 129505"/>
                  <a:gd name="connsiteX4" fmla="*/ 0 w 482298"/>
                  <a:gd name="connsiteY4" fmla="*/ 0 h 129505"/>
                  <a:gd name="connsiteX0" fmla="*/ 482298 w 482298"/>
                  <a:gd name="connsiteY0" fmla="*/ 138636 h 138636"/>
                  <a:gd name="connsiteX1" fmla="*/ 336383 w 482298"/>
                  <a:gd name="connsiteY1" fmla="*/ 83466 h 138636"/>
                  <a:gd name="connsiteX2" fmla="*/ 151043 w 482298"/>
                  <a:gd name="connsiteY2" fmla="*/ 15106 h 138636"/>
                  <a:gd name="connsiteX3" fmla="*/ 64888 w 482298"/>
                  <a:gd name="connsiteY3" fmla="*/ 16923 h 138636"/>
                  <a:gd name="connsiteX4" fmla="*/ 0 w 482298"/>
                  <a:gd name="connsiteY4" fmla="*/ 9131 h 138636"/>
                  <a:gd name="connsiteX0" fmla="*/ 482298 w 482298"/>
                  <a:gd name="connsiteY0" fmla="*/ 129505 h 129505"/>
                  <a:gd name="connsiteX1" fmla="*/ 336383 w 482298"/>
                  <a:gd name="connsiteY1" fmla="*/ 74335 h 129505"/>
                  <a:gd name="connsiteX2" fmla="*/ 201051 w 482298"/>
                  <a:gd name="connsiteY2" fmla="*/ 40186 h 129505"/>
                  <a:gd name="connsiteX3" fmla="*/ 64888 w 482298"/>
                  <a:gd name="connsiteY3" fmla="*/ 7792 h 129505"/>
                  <a:gd name="connsiteX4" fmla="*/ 0 w 482298"/>
                  <a:gd name="connsiteY4" fmla="*/ 0 h 129505"/>
                  <a:gd name="connsiteX0" fmla="*/ 482298 w 482298"/>
                  <a:gd name="connsiteY0" fmla="*/ 129505 h 129505"/>
                  <a:gd name="connsiteX1" fmla="*/ 336383 w 482298"/>
                  <a:gd name="connsiteY1" fmla="*/ 74335 h 129505"/>
                  <a:gd name="connsiteX2" fmla="*/ 201051 w 482298"/>
                  <a:gd name="connsiteY2" fmla="*/ 40186 h 129505"/>
                  <a:gd name="connsiteX3" fmla="*/ 64888 w 482298"/>
                  <a:gd name="connsiteY3" fmla="*/ 7792 h 129505"/>
                  <a:gd name="connsiteX4" fmla="*/ 0 w 482298"/>
                  <a:gd name="connsiteY4" fmla="*/ 0 h 129505"/>
                  <a:gd name="connsiteX0" fmla="*/ 482298 w 482298"/>
                  <a:gd name="connsiteY0" fmla="*/ 129505 h 129505"/>
                  <a:gd name="connsiteX1" fmla="*/ 336383 w 482298"/>
                  <a:gd name="connsiteY1" fmla="*/ 74335 h 129505"/>
                  <a:gd name="connsiteX2" fmla="*/ 206498 w 482298"/>
                  <a:gd name="connsiteY2" fmla="*/ 23927 h 129505"/>
                  <a:gd name="connsiteX3" fmla="*/ 64888 w 482298"/>
                  <a:gd name="connsiteY3" fmla="*/ 7792 h 129505"/>
                  <a:gd name="connsiteX4" fmla="*/ 0 w 482298"/>
                  <a:gd name="connsiteY4" fmla="*/ 0 h 129505"/>
                  <a:gd name="connsiteX0" fmla="*/ 482298 w 482298"/>
                  <a:gd name="connsiteY0" fmla="*/ 129505 h 129505"/>
                  <a:gd name="connsiteX1" fmla="*/ 336383 w 482298"/>
                  <a:gd name="connsiteY1" fmla="*/ 74335 h 129505"/>
                  <a:gd name="connsiteX2" fmla="*/ 206498 w 482298"/>
                  <a:gd name="connsiteY2" fmla="*/ 23927 h 129505"/>
                  <a:gd name="connsiteX3" fmla="*/ 64888 w 482298"/>
                  <a:gd name="connsiteY3" fmla="*/ 7792 h 129505"/>
                  <a:gd name="connsiteX4" fmla="*/ 0 w 482298"/>
                  <a:gd name="connsiteY4" fmla="*/ 0 h 129505"/>
                  <a:gd name="connsiteX0" fmla="*/ 482298 w 482298"/>
                  <a:gd name="connsiteY0" fmla="*/ 129505 h 129505"/>
                  <a:gd name="connsiteX1" fmla="*/ 344552 w 482298"/>
                  <a:gd name="connsiteY1" fmla="*/ 63496 h 129505"/>
                  <a:gd name="connsiteX2" fmla="*/ 206498 w 482298"/>
                  <a:gd name="connsiteY2" fmla="*/ 23927 h 129505"/>
                  <a:gd name="connsiteX3" fmla="*/ 64888 w 482298"/>
                  <a:gd name="connsiteY3" fmla="*/ 7792 h 129505"/>
                  <a:gd name="connsiteX4" fmla="*/ 0 w 482298"/>
                  <a:gd name="connsiteY4" fmla="*/ 0 h 129505"/>
                  <a:gd name="connsiteX0" fmla="*/ 482298 w 482298"/>
                  <a:gd name="connsiteY0" fmla="*/ 129505 h 129505"/>
                  <a:gd name="connsiteX1" fmla="*/ 369061 w 482298"/>
                  <a:gd name="connsiteY1" fmla="*/ 47237 h 129505"/>
                  <a:gd name="connsiteX2" fmla="*/ 206498 w 482298"/>
                  <a:gd name="connsiteY2" fmla="*/ 23927 h 129505"/>
                  <a:gd name="connsiteX3" fmla="*/ 64888 w 482298"/>
                  <a:gd name="connsiteY3" fmla="*/ 7792 h 129505"/>
                  <a:gd name="connsiteX4" fmla="*/ 0 w 482298"/>
                  <a:gd name="connsiteY4" fmla="*/ 0 h 129505"/>
                  <a:gd name="connsiteX0" fmla="*/ 561272 w 561272"/>
                  <a:gd name="connsiteY0" fmla="*/ 99698 h 99698"/>
                  <a:gd name="connsiteX1" fmla="*/ 369061 w 561272"/>
                  <a:gd name="connsiteY1" fmla="*/ 47237 h 99698"/>
                  <a:gd name="connsiteX2" fmla="*/ 206498 w 561272"/>
                  <a:gd name="connsiteY2" fmla="*/ 23927 h 99698"/>
                  <a:gd name="connsiteX3" fmla="*/ 64888 w 561272"/>
                  <a:gd name="connsiteY3" fmla="*/ 7792 h 99698"/>
                  <a:gd name="connsiteX4" fmla="*/ 0 w 561272"/>
                  <a:gd name="connsiteY4" fmla="*/ 0 h 99698"/>
                  <a:gd name="connsiteX0" fmla="*/ 561272 w 561272"/>
                  <a:gd name="connsiteY0" fmla="*/ 99698 h 99698"/>
                  <a:gd name="connsiteX1" fmla="*/ 369061 w 561272"/>
                  <a:gd name="connsiteY1" fmla="*/ 47237 h 99698"/>
                  <a:gd name="connsiteX2" fmla="*/ 214667 w 561272"/>
                  <a:gd name="connsiteY2" fmla="*/ 2248 h 99698"/>
                  <a:gd name="connsiteX3" fmla="*/ 64888 w 561272"/>
                  <a:gd name="connsiteY3" fmla="*/ 7792 h 99698"/>
                  <a:gd name="connsiteX4" fmla="*/ 0 w 561272"/>
                  <a:gd name="connsiteY4" fmla="*/ 0 h 99698"/>
                  <a:gd name="connsiteX0" fmla="*/ 561272 w 561272"/>
                  <a:gd name="connsiteY0" fmla="*/ 116295 h 116295"/>
                  <a:gd name="connsiteX1" fmla="*/ 369061 w 561272"/>
                  <a:gd name="connsiteY1" fmla="*/ 63834 h 116295"/>
                  <a:gd name="connsiteX2" fmla="*/ 214667 w 561272"/>
                  <a:gd name="connsiteY2" fmla="*/ 18845 h 116295"/>
                  <a:gd name="connsiteX3" fmla="*/ 86675 w 561272"/>
                  <a:gd name="connsiteY3" fmla="*/ 0 h 116295"/>
                  <a:gd name="connsiteX4" fmla="*/ 0 w 561272"/>
                  <a:gd name="connsiteY4" fmla="*/ 16597 h 116295"/>
                  <a:gd name="connsiteX0" fmla="*/ 569441 w 569441"/>
                  <a:gd name="connsiteY0" fmla="*/ 116295 h 116295"/>
                  <a:gd name="connsiteX1" fmla="*/ 377230 w 569441"/>
                  <a:gd name="connsiteY1" fmla="*/ 63834 h 116295"/>
                  <a:gd name="connsiteX2" fmla="*/ 222836 w 569441"/>
                  <a:gd name="connsiteY2" fmla="*/ 18845 h 116295"/>
                  <a:gd name="connsiteX3" fmla="*/ 94844 w 569441"/>
                  <a:gd name="connsiteY3" fmla="*/ 0 h 116295"/>
                  <a:gd name="connsiteX4" fmla="*/ 0 w 569441"/>
                  <a:gd name="connsiteY4" fmla="*/ 19306 h 116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441" h="116295">
                    <a:moveTo>
                      <a:pt x="569441" y="116295"/>
                    </a:moveTo>
                    <a:cubicBezTo>
                      <a:pt x="545580" y="92177"/>
                      <a:pt x="434997" y="80076"/>
                      <a:pt x="377230" y="63834"/>
                    </a:cubicBezTo>
                    <a:cubicBezTo>
                      <a:pt x="319463" y="47592"/>
                      <a:pt x="269900" y="29484"/>
                      <a:pt x="222836" y="18845"/>
                    </a:cubicBezTo>
                    <a:cubicBezTo>
                      <a:pt x="175772" y="8206"/>
                      <a:pt x="164296" y="9289"/>
                      <a:pt x="94844" y="0"/>
                    </a:cubicBezTo>
                    <a:lnTo>
                      <a:pt x="0" y="19306"/>
                    </a:lnTo>
                  </a:path>
                </a:pathLst>
              </a:cu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v-SE" sz="1000" baseline="0"/>
              </a:p>
            </p:txBody>
          </p:sp>
          <p:sp>
            <p:nvSpPr>
              <p:cNvPr id="95" name="Freeform 94">
                <a:extLst>
                  <a:ext uri="{FF2B5EF4-FFF2-40B4-BE49-F238E27FC236}">
                    <a16:creationId xmlns:a16="http://schemas.microsoft.com/office/drawing/2014/main" id="{C947B44D-A909-5F8C-AB38-66E0E958F363}"/>
                  </a:ext>
                </a:extLst>
              </p:cNvPr>
              <p:cNvSpPr/>
              <p:nvPr/>
            </p:nvSpPr>
            <p:spPr bwMode="auto">
              <a:xfrm rot="719948">
                <a:off x="5819575" y="3743841"/>
                <a:ext cx="560692" cy="150109"/>
              </a:xfrm>
              <a:custGeom>
                <a:avLst/>
                <a:gdLst>
                  <a:gd name="connsiteX0" fmla="*/ 0 w 400242"/>
                  <a:gd name="connsiteY0" fmla="*/ 0 h 243224"/>
                  <a:gd name="connsiteX1" fmla="*/ 36945 w 400242"/>
                  <a:gd name="connsiteY1" fmla="*/ 64655 h 243224"/>
                  <a:gd name="connsiteX2" fmla="*/ 73891 w 400242"/>
                  <a:gd name="connsiteY2" fmla="*/ 138546 h 243224"/>
                  <a:gd name="connsiteX3" fmla="*/ 203200 w 400242"/>
                  <a:gd name="connsiteY3" fmla="*/ 166255 h 243224"/>
                  <a:gd name="connsiteX4" fmla="*/ 304800 w 400242"/>
                  <a:gd name="connsiteY4" fmla="*/ 147782 h 243224"/>
                  <a:gd name="connsiteX5" fmla="*/ 400242 w 400242"/>
                  <a:gd name="connsiteY5" fmla="*/ 243224 h 243224"/>
                  <a:gd name="connsiteX0" fmla="*/ 0 w 400242"/>
                  <a:gd name="connsiteY0" fmla="*/ 0 h 243224"/>
                  <a:gd name="connsiteX1" fmla="*/ 36945 w 400242"/>
                  <a:gd name="connsiteY1" fmla="*/ 64655 h 243224"/>
                  <a:gd name="connsiteX2" fmla="*/ 73891 w 400242"/>
                  <a:gd name="connsiteY2" fmla="*/ 138546 h 243224"/>
                  <a:gd name="connsiteX3" fmla="*/ 203200 w 400242"/>
                  <a:gd name="connsiteY3" fmla="*/ 166255 h 243224"/>
                  <a:gd name="connsiteX4" fmla="*/ 320964 w 400242"/>
                  <a:gd name="connsiteY4" fmla="*/ 183958 h 243224"/>
                  <a:gd name="connsiteX5" fmla="*/ 400242 w 400242"/>
                  <a:gd name="connsiteY5" fmla="*/ 243224 h 243224"/>
                  <a:gd name="connsiteX0" fmla="*/ 0 w 447963"/>
                  <a:gd name="connsiteY0" fmla="*/ 0 h 265545"/>
                  <a:gd name="connsiteX1" fmla="*/ 36945 w 447963"/>
                  <a:gd name="connsiteY1" fmla="*/ 64655 h 265545"/>
                  <a:gd name="connsiteX2" fmla="*/ 73891 w 447963"/>
                  <a:gd name="connsiteY2" fmla="*/ 138546 h 265545"/>
                  <a:gd name="connsiteX3" fmla="*/ 203200 w 447963"/>
                  <a:gd name="connsiteY3" fmla="*/ 166255 h 265545"/>
                  <a:gd name="connsiteX4" fmla="*/ 320964 w 447963"/>
                  <a:gd name="connsiteY4" fmla="*/ 183958 h 265545"/>
                  <a:gd name="connsiteX5" fmla="*/ 447963 w 447963"/>
                  <a:gd name="connsiteY5" fmla="*/ 265545 h 265545"/>
                  <a:gd name="connsiteX0" fmla="*/ 0 w 447963"/>
                  <a:gd name="connsiteY0" fmla="*/ 0 h 265545"/>
                  <a:gd name="connsiteX1" fmla="*/ 36945 w 447963"/>
                  <a:gd name="connsiteY1" fmla="*/ 64655 h 265545"/>
                  <a:gd name="connsiteX2" fmla="*/ 135656 w 447963"/>
                  <a:gd name="connsiteY2" fmla="*/ 139766 h 265545"/>
                  <a:gd name="connsiteX3" fmla="*/ 203200 w 447963"/>
                  <a:gd name="connsiteY3" fmla="*/ 166255 h 265545"/>
                  <a:gd name="connsiteX4" fmla="*/ 320964 w 447963"/>
                  <a:gd name="connsiteY4" fmla="*/ 183958 h 265545"/>
                  <a:gd name="connsiteX5" fmla="*/ 447963 w 447963"/>
                  <a:gd name="connsiteY5" fmla="*/ 265545 h 265545"/>
                  <a:gd name="connsiteX0" fmla="*/ 0 w 447963"/>
                  <a:gd name="connsiteY0" fmla="*/ 0 h 265545"/>
                  <a:gd name="connsiteX1" fmla="*/ 36945 w 447963"/>
                  <a:gd name="connsiteY1" fmla="*/ 64655 h 265545"/>
                  <a:gd name="connsiteX2" fmla="*/ 135656 w 447963"/>
                  <a:gd name="connsiteY2" fmla="*/ 139766 h 265545"/>
                  <a:gd name="connsiteX3" fmla="*/ 203200 w 447963"/>
                  <a:gd name="connsiteY3" fmla="*/ 166255 h 265545"/>
                  <a:gd name="connsiteX4" fmla="*/ 320964 w 447963"/>
                  <a:gd name="connsiteY4" fmla="*/ 183958 h 265545"/>
                  <a:gd name="connsiteX5" fmla="*/ 447963 w 447963"/>
                  <a:gd name="connsiteY5" fmla="*/ 265545 h 265545"/>
                  <a:gd name="connsiteX0" fmla="*/ 0 w 447963"/>
                  <a:gd name="connsiteY0" fmla="*/ 0 h 265545"/>
                  <a:gd name="connsiteX1" fmla="*/ 36945 w 447963"/>
                  <a:gd name="connsiteY1" fmla="*/ 64655 h 265545"/>
                  <a:gd name="connsiteX2" fmla="*/ 135656 w 447963"/>
                  <a:gd name="connsiteY2" fmla="*/ 139766 h 265545"/>
                  <a:gd name="connsiteX3" fmla="*/ 259846 w 447963"/>
                  <a:gd name="connsiteY3" fmla="*/ 167472 h 265545"/>
                  <a:gd name="connsiteX4" fmla="*/ 320964 w 447963"/>
                  <a:gd name="connsiteY4" fmla="*/ 183958 h 265545"/>
                  <a:gd name="connsiteX5" fmla="*/ 447963 w 447963"/>
                  <a:gd name="connsiteY5" fmla="*/ 265545 h 265545"/>
                  <a:gd name="connsiteX0" fmla="*/ 0 w 447963"/>
                  <a:gd name="connsiteY0" fmla="*/ 0 h 265545"/>
                  <a:gd name="connsiteX1" fmla="*/ 36945 w 447963"/>
                  <a:gd name="connsiteY1" fmla="*/ 64655 h 265545"/>
                  <a:gd name="connsiteX2" fmla="*/ 135656 w 447963"/>
                  <a:gd name="connsiteY2" fmla="*/ 139766 h 265545"/>
                  <a:gd name="connsiteX3" fmla="*/ 259846 w 447963"/>
                  <a:gd name="connsiteY3" fmla="*/ 167472 h 265545"/>
                  <a:gd name="connsiteX4" fmla="*/ 320964 w 447963"/>
                  <a:gd name="connsiteY4" fmla="*/ 183958 h 265545"/>
                  <a:gd name="connsiteX5" fmla="*/ 447963 w 447963"/>
                  <a:gd name="connsiteY5" fmla="*/ 265545 h 265545"/>
                  <a:gd name="connsiteX0" fmla="*/ 0 w 455937"/>
                  <a:gd name="connsiteY0" fmla="*/ 0 h 240130"/>
                  <a:gd name="connsiteX1" fmla="*/ 44919 w 455937"/>
                  <a:gd name="connsiteY1" fmla="*/ 39240 h 240130"/>
                  <a:gd name="connsiteX2" fmla="*/ 143630 w 455937"/>
                  <a:gd name="connsiteY2" fmla="*/ 114351 h 240130"/>
                  <a:gd name="connsiteX3" fmla="*/ 267820 w 455937"/>
                  <a:gd name="connsiteY3" fmla="*/ 142057 h 240130"/>
                  <a:gd name="connsiteX4" fmla="*/ 328938 w 455937"/>
                  <a:gd name="connsiteY4" fmla="*/ 158543 h 240130"/>
                  <a:gd name="connsiteX5" fmla="*/ 455937 w 455937"/>
                  <a:gd name="connsiteY5" fmla="*/ 240130 h 240130"/>
                  <a:gd name="connsiteX0" fmla="*/ 0 w 485877"/>
                  <a:gd name="connsiteY0" fmla="*/ 0 h 252635"/>
                  <a:gd name="connsiteX1" fmla="*/ 74859 w 485877"/>
                  <a:gd name="connsiteY1" fmla="*/ 51745 h 252635"/>
                  <a:gd name="connsiteX2" fmla="*/ 173570 w 485877"/>
                  <a:gd name="connsiteY2" fmla="*/ 126856 h 252635"/>
                  <a:gd name="connsiteX3" fmla="*/ 297760 w 485877"/>
                  <a:gd name="connsiteY3" fmla="*/ 154562 h 252635"/>
                  <a:gd name="connsiteX4" fmla="*/ 358878 w 485877"/>
                  <a:gd name="connsiteY4" fmla="*/ 171048 h 252635"/>
                  <a:gd name="connsiteX5" fmla="*/ 485877 w 485877"/>
                  <a:gd name="connsiteY5" fmla="*/ 252635 h 252635"/>
                  <a:gd name="connsiteX0" fmla="*/ 0 w 485877"/>
                  <a:gd name="connsiteY0" fmla="*/ 0 h 252635"/>
                  <a:gd name="connsiteX1" fmla="*/ 74859 w 485877"/>
                  <a:gd name="connsiteY1" fmla="*/ 51745 h 252635"/>
                  <a:gd name="connsiteX2" fmla="*/ 173570 w 485877"/>
                  <a:gd name="connsiteY2" fmla="*/ 126856 h 252635"/>
                  <a:gd name="connsiteX3" fmla="*/ 297760 w 485877"/>
                  <a:gd name="connsiteY3" fmla="*/ 154562 h 252635"/>
                  <a:gd name="connsiteX4" fmla="*/ 485877 w 485877"/>
                  <a:gd name="connsiteY4" fmla="*/ 252635 h 252635"/>
                  <a:gd name="connsiteX0" fmla="*/ 0 w 997164"/>
                  <a:gd name="connsiteY0" fmla="*/ 0 h 332045"/>
                  <a:gd name="connsiteX1" fmla="*/ 74859 w 997164"/>
                  <a:gd name="connsiteY1" fmla="*/ 51745 h 332045"/>
                  <a:gd name="connsiteX2" fmla="*/ 173570 w 997164"/>
                  <a:gd name="connsiteY2" fmla="*/ 126856 h 332045"/>
                  <a:gd name="connsiteX3" fmla="*/ 297760 w 997164"/>
                  <a:gd name="connsiteY3" fmla="*/ 154562 h 332045"/>
                  <a:gd name="connsiteX4" fmla="*/ 997164 w 997164"/>
                  <a:gd name="connsiteY4" fmla="*/ 332045 h 332045"/>
                  <a:gd name="connsiteX0" fmla="*/ 0 w 997164"/>
                  <a:gd name="connsiteY0" fmla="*/ 0 h 332045"/>
                  <a:gd name="connsiteX1" fmla="*/ 74859 w 997164"/>
                  <a:gd name="connsiteY1" fmla="*/ 51745 h 332045"/>
                  <a:gd name="connsiteX2" fmla="*/ 173570 w 997164"/>
                  <a:gd name="connsiteY2" fmla="*/ 126856 h 332045"/>
                  <a:gd name="connsiteX3" fmla="*/ 297760 w 997164"/>
                  <a:gd name="connsiteY3" fmla="*/ 154562 h 332045"/>
                  <a:gd name="connsiteX4" fmla="*/ 997164 w 997164"/>
                  <a:gd name="connsiteY4" fmla="*/ 332045 h 332045"/>
                  <a:gd name="connsiteX0" fmla="*/ 0 w 997164"/>
                  <a:gd name="connsiteY0" fmla="*/ 0 h 332045"/>
                  <a:gd name="connsiteX1" fmla="*/ 74859 w 997164"/>
                  <a:gd name="connsiteY1" fmla="*/ 51745 h 332045"/>
                  <a:gd name="connsiteX2" fmla="*/ 173570 w 997164"/>
                  <a:gd name="connsiteY2" fmla="*/ 126856 h 332045"/>
                  <a:gd name="connsiteX3" fmla="*/ 297760 w 997164"/>
                  <a:gd name="connsiteY3" fmla="*/ 154562 h 332045"/>
                  <a:gd name="connsiteX4" fmla="*/ 997164 w 997164"/>
                  <a:gd name="connsiteY4" fmla="*/ 332045 h 332045"/>
                  <a:gd name="connsiteX0" fmla="*/ 0 w 997164"/>
                  <a:gd name="connsiteY0" fmla="*/ 0 h 332045"/>
                  <a:gd name="connsiteX1" fmla="*/ 74859 w 997164"/>
                  <a:gd name="connsiteY1" fmla="*/ 51745 h 332045"/>
                  <a:gd name="connsiteX2" fmla="*/ 173570 w 997164"/>
                  <a:gd name="connsiteY2" fmla="*/ 126855 h 332045"/>
                  <a:gd name="connsiteX3" fmla="*/ 297760 w 997164"/>
                  <a:gd name="connsiteY3" fmla="*/ 154562 h 332045"/>
                  <a:gd name="connsiteX4" fmla="*/ 997164 w 997164"/>
                  <a:gd name="connsiteY4" fmla="*/ 332045 h 332045"/>
                  <a:gd name="connsiteX0" fmla="*/ 0 w 997164"/>
                  <a:gd name="connsiteY0" fmla="*/ 0 h 332045"/>
                  <a:gd name="connsiteX1" fmla="*/ 173570 w 997164"/>
                  <a:gd name="connsiteY1" fmla="*/ 126855 h 332045"/>
                  <a:gd name="connsiteX2" fmla="*/ 297760 w 997164"/>
                  <a:gd name="connsiteY2" fmla="*/ 154562 h 332045"/>
                  <a:gd name="connsiteX3" fmla="*/ 997164 w 997164"/>
                  <a:gd name="connsiteY3" fmla="*/ 332045 h 332045"/>
                  <a:gd name="connsiteX0" fmla="*/ 0 w 887172"/>
                  <a:gd name="connsiteY0" fmla="*/ 37581 h 210122"/>
                  <a:gd name="connsiteX1" fmla="*/ 63578 w 887172"/>
                  <a:gd name="connsiteY1" fmla="*/ 4932 h 210122"/>
                  <a:gd name="connsiteX2" fmla="*/ 187768 w 887172"/>
                  <a:gd name="connsiteY2" fmla="*/ 32639 h 210122"/>
                  <a:gd name="connsiteX3" fmla="*/ 887172 w 887172"/>
                  <a:gd name="connsiteY3" fmla="*/ 210122 h 210122"/>
                  <a:gd name="connsiteX0" fmla="*/ 0 w 887172"/>
                  <a:gd name="connsiteY0" fmla="*/ 37581 h 210122"/>
                  <a:gd name="connsiteX1" fmla="*/ 63578 w 887172"/>
                  <a:gd name="connsiteY1" fmla="*/ 4932 h 210122"/>
                  <a:gd name="connsiteX2" fmla="*/ 419539 w 887172"/>
                  <a:gd name="connsiteY2" fmla="*/ 17001 h 210122"/>
                  <a:gd name="connsiteX3" fmla="*/ 887172 w 887172"/>
                  <a:gd name="connsiteY3" fmla="*/ 210122 h 210122"/>
                  <a:gd name="connsiteX0" fmla="*/ 0 w 887172"/>
                  <a:gd name="connsiteY0" fmla="*/ 37581 h 210122"/>
                  <a:gd name="connsiteX1" fmla="*/ 63578 w 887172"/>
                  <a:gd name="connsiteY1" fmla="*/ 4932 h 210122"/>
                  <a:gd name="connsiteX2" fmla="*/ 419539 w 887172"/>
                  <a:gd name="connsiteY2" fmla="*/ 17001 h 210122"/>
                  <a:gd name="connsiteX3" fmla="*/ 887172 w 887172"/>
                  <a:gd name="connsiteY3" fmla="*/ 210122 h 210122"/>
                  <a:gd name="connsiteX0" fmla="*/ 0 w 887172"/>
                  <a:gd name="connsiteY0" fmla="*/ 52550 h 225091"/>
                  <a:gd name="connsiteX1" fmla="*/ 71435 w 887172"/>
                  <a:gd name="connsiteY1" fmla="*/ 4263 h 225091"/>
                  <a:gd name="connsiteX2" fmla="*/ 419539 w 887172"/>
                  <a:gd name="connsiteY2" fmla="*/ 31970 h 225091"/>
                  <a:gd name="connsiteX3" fmla="*/ 887172 w 887172"/>
                  <a:gd name="connsiteY3" fmla="*/ 225091 h 225091"/>
                  <a:gd name="connsiteX0" fmla="*/ 0 w 887172"/>
                  <a:gd name="connsiteY0" fmla="*/ 37582 h 210123"/>
                  <a:gd name="connsiteX1" fmla="*/ 98933 w 887172"/>
                  <a:gd name="connsiteY1" fmla="*/ 4932 h 210123"/>
                  <a:gd name="connsiteX2" fmla="*/ 419539 w 887172"/>
                  <a:gd name="connsiteY2" fmla="*/ 17002 h 210123"/>
                  <a:gd name="connsiteX3" fmla="*/ 887172 w 887172"/>
                  <a:gd name="connsiteY3" fmla="*/ 210123 h 210123"/>
                  <a:gd name="connsiteX0" fmla="*/ 0 w 887172"/>
                  <a:gd name="connsiteY0" fmla="*/ 38404 h 210945"/>
                  <a:gd name="connsiteX1" fmla="*/ 98933 w 887172"/>
                  <a:gd name="connsiteY1" fmla="*/ 5754 h 210945"/>
                  <a:gd name="connsiteX2" fmla="*/ 419539 w 887172"/>
                  <a:gd name="connsiteY2" fmla="*/ 17824 h 210945"/>
                  <a:gd name="connsiteX3" fmla="*/ 887172 w 887172"/>
                  <a:gd name="connsiteY3" fmla="*/ 210945 h 210945"/>
                  <a:gd name="connsiteX0" fmla="*/ 0 w 887172"/>
                  <a:gd name="connsiteY0" fmla="*/ 39869 h 212410"/>
                  <a:gd name="connsiteX1" fmla="*/ 98933 w 887172"/>
                  <a:gd name="connsiteY1" fmla="*/ 7219 h 212410"/>
                  <a:gd name="connsiteX2" fmla="*/ 344901 w 887172"/>
                  <a:gd name="connsiteY2" fmla="*/ 16161 h 212410"/>
                  <a:gd name="connsiteX3" fmla="*/ 887172 w 887172"/>
                  <a:gd name="connsiteY3" fmla="*/ 212410 h 212410"/>
                  <a:gd name="connsiteX0" fmla="*/ 0 w 887172"/>
                  <a:gd name="connsiteY0" fmla="*/ 39869 h 212410"/>
                  <a:gd name="connsiteX1" fmla="*/ 98933 w 887172"/>
                  <a:gd name="connsiteY1" fmla="*/ 7219 h 212410"/>
                  <a:gd name="connsiteX2" fmla="*/ 344901 w 887172"/>
                  <a:gd name="connsiteY2" fmla="*/ 16161 h 212410"/>
                  <a:gd name="connsiteX3" fmla="*/ 887172 w 887172"/>
                  <a:gd name="connsiteY3" fmla="*/ 212410 h 212410"/>
                  <a:gd name="connsiteX0" fmla="*/ 0 w 608262"/>
                  <a:gd name="connsiteY0" fmla="*/ 39869 h 121712"/>
                  <a:gd name="connsiteX1" fmla="*/ 98933 w 608262"/>
                  <a:gd name="connsiteY1" fmla="*/ 7219 h 121712"/>
                  <a:gd name="connsiteX2" fmla="*/ 344901 w 608262"/>
                  <a:gd name="connsiteY2" fmla="*/ 16161 h 121712"/>
                  <a:gd name="connsiteX3" fmla="*/ 608262 w 608262"/>
                  <a:gd name="connsiteY3" fmla="*/ 121712 h 121712"/>
                  <a:gd name="connsiteX0" fmla="*/ 0 w 608262"/>
                  <a:gd name="connsiteY0" fmla="*/ 39869 h 121712"/>
                  <a:gd name="connsiteX1" fmla="*/ 98933 w 608262"/>
                  <a:gd name="connsiteY1" fmla="*/ 7219 h 121712"/>
                  <a:gd name="connsiteX2" fmla="*/ 344901 w 608262"/>
                  <a:gd name="connsiteY2" fmla="*/ 16161 h 121712"/>
                  <a:gd name="connsiteX3" fmla="*/ 608262 w 608262"/>
                  <a:gd name="connsiteY3" fmla="*/ 121712 h 121712"/>
                  <a:gd name="connsiteX0" fmla="*/ 0 w 608262"/>
                  <a:gd name="connsiteY0" fmla="*/ 70864 h 152707"/>
                  <a:gd name="connsiteX1" fmla="*/ 98933 w 608262"/>
                  <a:gd name="connsiteY1" fmla="*/ 38214 h 152707"/>
                  <a:gd name="connsiteX2" fmla="*/ 344901 w 608262"/>
                  <a:gd name="connsiteY2" fmla="*/ 47156 h 152707"/>
                  <a:gd name="connsiteX3" fmla="*/ 608262 w 608262"/>
                  <a:gd name="connsiteY3" fmla="*/ 152707 h 152707"/>
                  <a:gd name="connsiteX0" fmla="*/ 0 w 608262"/>
                  <a:gd name="connsiteY0" fmla="*/ 70864 h 152707"/>
                  <a:gd name="connsiteX1" fmla="*/ 98933 w 608262"/>
                  <a:gd name="connsiteY1" fmla="*/ 38214 h 152707"/>
                  <a:gd name="connsiteX2" fmla="*/ 344901 w 608262"/>
                  <a:gd name="connsiteY2" fmla="*/ 47156 h 152707"/>
                  <a:gd name="connsiteX3" fmla="*/ 608262 w 608262"/>
                  <a:gd name="connsiteY3" fmla="*/ 152707 h 152707"/>
                  <a:gd name="connsiteX0" fmla="*/ 0 w 608262"/>
                  <a:gd name="connsiteY0" fmla="*/ 82461 h 164304"/>
                  <a:gd name="connsiteX1" fmla="*/ 98933 w 608262"/>
                  <a:gd name="connsiteY1" fmla="*/ 49811 h 164304"/>
                  <a:gd name="connsiteX2" fmla="*/ 344901 w 608262"/>
                  <a:gd name="connsiteY2" fmla="*/ 58753 h 164304"/>
                  <a:gd name="connsiteX3" fmla="*/ 608262 w 608262"/>
                  <a:gd name="connsiteY3" fmla="*/ 164304 h 164304"/>
                  <a:gd name="connsiteX0" fmla="*/ 0 w 608262"/>
                  <a:gd name="connsiteY0" fmla="*/ 56622 h 138465"/>
                  <a:gd name="connsiteX1" fmla="*/ 98933 w 608262"/>
                  <a:gd name="connsiteY1" fmla="*/ 23972 h 138465"/>
                  <a:gd name="connsiteX2" fmla="*/ 344901 w 608262"/>
                  <a:gd name="connsiteY2" fmla="*/ 32914 h 138465"/>
                  <a:gd name="connsiteX3" fmla="*/ 608262 w 608262"/>
                  <a:gd name="connsiteY3" fmla="*/ 138465 h 138465"/>
                  <a:gd name="connsiteX0" fmla="*/ 0 w 608262"/>
                  <a:gd name="connsiteY0" fmla="*/ 56622 h 138465"/>
                  <a:gd name="connsiteX1" fmla="*/ 98933 w 608262"/>
                  <a:gd name="connsiteY1" fmla="*/ 23972 h 138465"/>
                  <a:gd name="connsiteX2" fmla="*/ 344901 w 608262"/>
                  <a:gd name="connsiteY2" fmla="*/ 32914 h 138465"/>
                  <a:gd name="connsiteX3" fmla="*/ 608262 w 608262"/>
                  <a:gd name="connsiteY3" fmla="*/ 138465 h 138465"/>
                  <a:gd name="connsiteX0" fmla="*/ 0 w 734905"/>
                  <a:gd name="connsiteY0" fmla="*/ 79199 h 123331"/>
                  <a:gd name="connsiteX1" fmla="*/ 225576 w 734905"/>
                  <a:gd name="connsiteY1" fmla="*/ 8838 h 123331"/>
                  <a:gd name="connsiteX2" fmla="*/ 471544 w 734905"/>
                  <a:gd name="connsiteY2" fmla="*/ 17780 h 123331"/>
                  <a:gd name="connsiteX3" fmla="*/ 734905 w 734905"/>
                  <a:gd name="connsiteY3" fmla="*/ 123331 h 123331"/>
                  <a:gd name="connsiteX0" fmla="*/ 0 w 734905"/>
                  <a:gd name="connsiteY0" fmla="*/ 79199 h 123331"/>
                  <a:gd name="connsiteX1" fmla="*/ 225576 w 734905"/>
                  <a:gd name="connsiteY1" fmla="*/ 8838 h 123331"/>
                  <a:gd name="connsiteX2" fmla="*/ 471544 w 734905"/>
                  <a:gd name="connsiteY2" fmla="*/ 17780 h 123331"/>
                  <a:gd name="connsiteX3" fmla="*/ 734905 w 734905"/>
                  <a:gd name="connsiteY3" fmla="*/ 123331 h 123331"/>
                  <a:gd name="connsiteX0" fmla="*/ 0 w 734905"/>
                  <a:gd name="connsiteY0" fmla="*/ 133052 h 177184"/>
                  <a:gd name="connsiteX1" fmla="*/ 225576 w 734905"/>
                  <a:gd name="connsiteY1" fmla="*/ 62691 h 177184"/>
                  <a:gd name="connsiteX2" fmla="*/ 502334 w 734905"/>
                  <a:gd name="connsiteY2" fmla="*/ 6018 h 177184"/>
                  <a:gd name="connsiteX3" fmla="*/ 734905 w 734905"/>
                  <a:gd name="connsiteY3" fmla="*/ 177184 h 177184"/>
                  <a:gd name="connsiteX0" fmla="*/ 0 w 746319"/>
                  <a:gd name="connsiteY0" fmla="*/ 143534 h 187666"/>
                  <a:gd name="connsiteX1" fmla="*/ 225576 w 746319"/>
                  <a:gd name="connsiteY1" fmla="*/ 73173 h 187666"/>
                  <a:gd name="connsiteX2" fmla="*/ 502334 w 746319"/>
                  <a:gd name="connsiteY2" fmla="*/ 16500 h 187666"/>
                  <a:gd name="connsiteX3" fmla="*/ 728589 w 746319"/>
                  <a:gd name="connsiteY3" fmla="*/ 8691 h 187666"/>
                  <a:gd name="connsiteX4" fmla="*/ 734905 w 746319"/>
                  <a:gd name="connsiteY4" fmla="*/ 187666 h 187666"/>
                  <a:gd name="connsiteX0" fmla="*/ 0 w 849380"/>
                  <a:gd name="connsiteY0" fmla="*/ 143534 h 143534"/>
                  <a:gd name="connsiteX1" fmla="*/ 225576 w 849380"/>
                  <a:gd name="connsiteY1" fmla="*/ 73173 h 143534"/>
                  <a:gd name="connsiteX2" fmla="*/ 502334 w 849380"/>
                  <a:gd name="connsiteY2" fmla="*/ 16500 h 143534"/>
                  <a:gd name="connsiteX3" fmla="*/ 728589 w 849380"/>
                  <a:gd name="connsiteY3" fmla="*/ 8691 h 143534"/>
                  <a:gd name="connsiteX4" fmla="*/ 849380 w 849380"/>
                  <a:gd name="connsiteY4" fmla="*/ 31890 h 143534"/>
                  <a:gd name="connsiteX0" fmla="*/ 0 w 849380"/>
                  <a:gd name="connsiteY0" fmla="*/ 142873 h 142873"/>
                  <a:gd name="connsiteX1" fmla="*/ 225576 w 849380"/>
                  <a:gd name="connsiteY1" fmla="*/ 72512 h 142873"/>
                  <a:gd name="connsiteX2" fmla="*/ 415183 w 849380"/>
                  <a:gd name="connsiteY2" fmla="*/ 21528 h 142873"/>
                  <a:gd name="connsiteX3" fmla="*/ 728589 w 849380"/>
                  <a:gd name="connsiteY3" fmla="*/ 8030 h 142873"/>
                  <a:gd name="connsiteX4" fmla="*/ 849380 w 849380"/>
                  <a:gd name="connsiteY4" fmla="*/ 31229 h 142873"/>
                  <a:gd name="connsiteX0" fmla="*/ 0 w 849380"/>
                  <a:gd name="connsiteY0" fmla="*/ 142873 h 142873"/>
                  <a:gd name="connsiteX1" fmla="*/ 182425 w 849380"/>
                  <a:gd name="connsiteY1" fmla="*/ 65270 h 142873"/>
                  <a:gd name="connsiteX2" fmla="*/ 415183 w 849380"/>
                  <a:gd name="connsiteY2" fmla="*/ 21528 h 142873"/>
                  <a:gd name="connsiteX3" fmla="*/ 728589 w 849380"/>
                  <a:gd name="connsiteY3" fmla="*/ 8030 h 142873"/>
                  <a:gd name="connsiteX4" fmla="*/ 849380 w 849380"/>
                  <a:gd name="connsiteY4" fmla="*/ 31229 h 142873"/>
                  <a:gd name="connsiteX0" fmla="*/ 0 w 849380"/>
                  <a:gd name="connsiteY0" fmla="*/ 148887 h 148887"/>
                  <a:gd name="connsiteX1" fmla="*/ 182425 w 849380"/>
                  <a:gd name="connsiteY1" fmla="*/ 71284 h 148887"/>
                  <a:gd name="connsiteX2" fmla="*/ 415183 w 849380"/>
                  <a:gd name="connsiteY2" fmla="*/ 27542 h 148887"/>
                  <a:gd name="connsiteX3" fmla="*/ 728589 w 849380"/>
                  <a:gd name="connsiteY3" fmla="*/ 14044 h 148887"/>
                  <a:gd name="connsiteX4" fmla="*/ 849380 w 849380"/>
                  <a:gd name="connsiteY4" fmla="*/ 37243 h 148887"/>
                  <a:gd name="connsiteX0" fmla="*/ 0 w 849380"/>
                  <a:gd name="connsiteY0" fmla="*/ 158258 h 158258"/>
                  <a:gd name="connsiteX1" fmla="*/ 182425 w 849380"/>
                  <a:gd name="connsiteY1" fmla="*/ 80655 h 158258"/>
                  <a:gd name="connsiteX2" fmla="*/ 427329 w 849380"/>
                  <a:gd name="connsiteY2" fmla="*/ 14702 h 158258"/>
                  <a:gd name="connsiteX3" fmla="*/ 728589 w 849380"/>
                  <a:gd name="connsiteY3" fmla="*/ 23415 h 158258"/>
                  <a:gd name="connsiteX4" fmla="*/ 849380 w 849380"/>
                  <a:gd name="connsiteY4" fmla="*/ 46614 h 158258"/>
                  <a:gd name="connsiteX0" fmla="*/ 0 w 849380"/>
                  <a:gd name="connsiteY0" fmla="*/ 158258 h 158258"/>
                  <a:gd name="connsiteX1" fmla="*/ 182425 w 849380"/>
                  <a:gd name="connsiteY1" fmla="*/ 80655 h 158258"/>
                  <a:gd name="connsiteX2" fmla="*/ 427329 w 849380"/>
                  <a:gd name="connsiteY2" fmla="*/ 14702 h 158258"/>
                  <a:gd name="connsiteX3" fmla="*/ 728589 w 849380"/>
                  <a:gd name="connsiteY3" fmla="*/ 23415 h 158258"/>
                  <a:gd name="connsiteX4" fmla="*/ 849380 w 849380"/>
                  <a:gd name="connsiteY4" fmla="*/ 46614 h 158258"/>
                  <a:gd name="connsiteX0" fmla="*/ 0 w 849380"/>
                  <a:gd name="connsiteY0" fmla="*/ 170244 h 170244"/>
                  <a:gd name="connsiteX1" fmla="*/ 182425 w 849380"/>
                  <a:gd name="connsiteY1" fmla="*/ 92641 h 170244"/>
                  <a:gd name="connsiteX2" fmla="*/ 427329 w 849380"/>
                  <a:gd name="connsiteY2" fmla="*/ 26688 h 170244"/>
                  <a:gd name="connsiteX3" fmla="*/ 622934 w 849380"/>
                  <a:gd name="connsiteY3" fmla="*/ 14393 h 170244"/>
                  <a:gd name="connsiteX4" fmla="*/ 849380 w 849380"/>
                  <a:gd name="connsiteY4" fmla="*/ 58600 h 170244"/>
                  <a:gd name="connsiteX0" fmla="*/ 0 w 849380"/>
                  <a:gd name="connsiteY0" fmla="*/ 170245 h 170245"/>
                  <a:gd name="connsiteX1" fmla="*/ 182425 w 849380"/>
                  <a:gd name="connsiteY1" fmla="*/ 92642 h 170245"/>
                  <a:gd name="connsiteX2" fmla="*/ 427329 w 849380"/>
                  <a:gd name="connsiteY2" fmla="*/ 26689 h 170245"/>
                  <a:gd name="connsiteX3" fmla="*/ 622934 w 849380"/>
                  <a:gd name="connsiteY3" fmla="*/ 14394 h 170245"/>
                  <a:gd name="connsiteX4" fmla="*/ 849380 w 849380"/>
                  <a:gd name="connsiteY4" fmla="*/ 58601 h 170245"/>
                  <a:gd name="connsiteX0" fmla="*/ 0 w 726777"/>
                  <a:gd name="connsiteY0" fmla="*/ 170245 h 170245"/>
                  <a:gd name="connsiteX1" fmla="*/ 182425 w 726777"/>
                  <a:gd name="connsiteY1" fmla="*/ 92642 h 170245"/>
                  <a:gd name="connsiteX2" fmla="*/ 427329 w 726777"/>
                  <a:gd name="connsiteY2" fmla="*/ 26689 h 170245"/>
                  <a:gd name="connsiteX3" fmla="*/ 622934 w 726777"/>
                  <a:gd name="connsiteY3" fmla="*/ 14394 h 170245"/>
                  <a:gd name="connsiteX4" fmla="*/ 726777 w 726777"/>
                  <a:gd name="connsiteY4" fmla="*/ 40644 h 170245"/>
                  <a:gd name="connsiteX0" fmla="*/ 0 w 726777"/>
                  <a:gd name="connsiteY0" fmla="*/ 177006 h 177006"/>
                  <a:gd name="connsiteX1" fmla="*/ 182425 w 726777"/>
                  <a:gd name="connsiteY1" fmla="*/ 99403 h 177006"/>
                  <a:gd name="connsiteX2" fmla="*/ 427329 w 726777"/>
                  <a:gd name="connsiteY2" fmla="*/ 33450 h 177006"/>
                  <a:gd name="connsiteX3" fmla="*/ 574375 w 726777"/>
                  <a:gd name="connsiteY3" fmla="*/ 12071 h 177006"/>
                  <a:gd name="connsiteX4" fmla="*/ 726777 w 726777"/>
                  <a:gd name="connsiteY4" fmla="*/ 47405 h 177006"/>
                  <a:gd name="connsiteX0" fmla="*/ 0 w 726777"/>
                  <a:gd name="connsiteY0" fmla="*/ 168583 h 168583"/>
                  <a:gd name="connsiteX1" fmla="*/ 182425 w 726777"/>
                  <a:gd name="connsiteY1" fmla="*/ 90980 h 168583"/>
                  <a:gd name="connsiteX2" fmla="*/ 427329 w 726777"/>
                  <a:gd name="connsiteY2" fmla="*/ 25027 h 168583"/>
                  <a:gd name="connsiteX3" fmla="*/ 574375 w 726777"/>
                  <a:gd name="connsiteY3" fmla="*/ 3648 h 168583"/>
                  <a:gd name="connsiteX4" fmla="*/ 726777 w 726777"/>
                  <a:gd name="connsiteY4" fmla="*/ 38982 h 168583"/>
                  <a:gd name="connsiteX0" fmla="*/ 0 w 726777"/>
                  <a:gd name="connsiteY0" fmla="*/ 164935 h 164935"/>
                  <a:gd name="connsiteX1" fmla="*/ 182425 w 726777"/>
                  <a:gd name="connsiteY1" fmla="*/ 87332 h 164935"/>
                  <a:gd name="connsiteX2" fmla="*/ 427329 w 726777"/>
                  <a:gd name="connsiteY2" fmla="*/ 21379 h 164935"/>
                  <a:gd name="connsiteX3" fmla="*/ 574375 w 726777"/>
                  <a:gd name="connsiteY3" fmla="*/ 0 h 164935"/>
                  <a:gd name="connsiteX4" fmla="*/ 726777 w 726777"/>
                  <a:gd name="connsiteY4" fmla="*/ 35334 h 164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77" h="164935">
                    <a:moveTo>
                      <a:pt x="0" y="164935"/>
                    </a:moveTo>
                    <a:cubicBezTo>
                      <a:pt x="60808" y="139067"/>
                      <a:pt x="111204" y="111258"/>
                      <a:pt x="182425" y="87332"/>
                    </a:cubicBezTo>
                    <a:cubicBezTo>
                      <a:pt x="253646" y="63406"/>
                      <a:pt x="315303" y="41376"/>
                      <a:pt x="427329" y="21379"/>
                    </a:cubicBezTo>
                    <a:cubicBezTo>
                      <a:pt x="521203" y="-353"/>
                      <a:pt x="515134" y="7259"/>
                      <a:pt x="574375" y="0"/>
                    </a:cubicBezTo>
                    <a:cubicBezTo>
                      <a:pt x="653532" y="1227"/>
                      <a:pt x="721570" y="32116"/>
                      <a:pt x="726777" y="35334"/>
                    </a:cubicBezTo>
                  </a:path>
                </a:pathLst>
              </a:cu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v-SE" sz="1000" baseline="0"/>
              </a:p>
            </p:txBody>
          </p:sp>
          <p:sp>
            <p:nvSpPr>
              <p:cNvPr id="96" name="Text Box 983">
                <a:extLst>
                  <a:ext uri="{FF2B5EF4-FFF2-40B4-BE49-F238E27FC236}">
                    <a16:creationId xmlns:a16="http://schemas.microsoft.com/office/drawing/2014/main" id="{77B20259-B047-04B1-1D0F-F0604DD8521B}"/>
                  </a:ext>
                </a:extLst>
              </p:cNvPr>
              <p:cNvSpPr txBox="1">
                <a:spLocks noChangeAspect="1" noChangeArrowheads="1"/>
              </p:cNvSpPr>
              <p:nvPr/>
            </p:nvSpPr>
            <p:spPr bwMode="auto">
              <a:xfrm>
                <a:off x="5500281" y="3586258"/>
                <a:ext cx="270055" cy="246221"/>
              </a:xfrm>
              <a:prstGeom prst="rect">
                <a:avLst/>
              </a:prstGeom>
              <a:noFill/>
              <a:ln w="9525">
                <a:noFill/>
                <a:miter lim="800000"/>
                <a:headEnd/>
                <a:tailEnd/>
              </a:ln>
            </p:spPr>
            <p:txBody>
              <a:bodyPr wrap="none">
                <a:spAutoFit/>
              </a:bodyPr>
              <a:lstStyle/>
              <a:p>
                <a:pPr eaLnBrk="0" hangingPunct="0"/>
                <a:r>
                  <a:rPr lang="sv-SE" altLang="sv-SE" sz="1000" baseline="0" dirty="0">
                    <a:latin typeface="Times" charset="0"/>
                  </a:rPr>
                  <a:t>e</a:t>
                </a:r>
                <a:r>
                  <a:rPr lang="sv-SE" altLang="sv-SE" sz="1000" baseline="30000" dirty="0">
                    <a:latin typeface="Times" charset="0"/>
                  </a:rPr>
                  <a:t>-</a:t>
                </a:r>
              </a:p>
            </p:txBody>
          </p:sp>
          <p:sp>
            <p:nvSpPr>
              <p:cNvPr id="97" name="TextBox 96">
                <a:extLst>
                  <a:ext uri="{FF2B5EF4-FFF2-40B4-BE49-F238E27FC236}">
                    <a16:creationId xmlns:a16="http://schemas.microsoft.com/office/drawing/2014/main" id="{E06A4FB7-4584-90C6-27FA-2402BDF38BC4}"/>
                  </a:ext>
                </a:extLst>
              </p:cNvPr>
              <p:cNvSpPr txBox="1"/>
              <p:nvPr/>
            </p:nvSpPr>
            <p:spPr>
              <a:xfrm rot="654074">
                <a:off x="5121479" y="4270495"/>
                <a:ext cx="495727" cy="246221"/>
              </a:xfrm>
              <a:prstGeom prst="rect">
                <a:avLst/>
              </a:prstGeom>
              <a:noFill/>
            </p:spPr>
            <p:txBody>
              <a:bodyPr wrap="square" rtlCol="0">
                <a:spAutoFit/>
              </a:bodyPr>
              <a:lstStyle/>
              <a:p>
                <a:r>
                  <a:rPr lang="sv-SE" sz="1000" dirty="0"/>
                  <a:t>oxid</a:t>
                </a:r>
                <a:endParaRPr lang="sv-SE" sz="1000" baseline="-25000" dirty="0"/>
              </a:p>
            </p:txBody>
          </p:sp>
          <p:sp>
            <p:nvSpPr>
              <p:cNvPr id="98" name="TextBox 97">
                <a:extLst>
                  <a:ext uri="{FF2B5EF4-FFF2-40B4-BE49-F238E27FC236}">
                    <a16:creationId xmlns:a16="http://schemas.microsoft.com/office/drawing/2014/main" id="{5FDF6F23-87E3-8EF8-91AB-28BA215D1D55}"/>
                  </a:ext>
                </a:extLst>
              </p:cNvPr>
              <p:cNvSpPr txBox="1"/>
              <p:nvPr/>
            </p:nvSpPr>
            <p:spPr>
              <a:xfrm rot="5706919">
                <a:off x="5576741" y="4448196"/>
                <a:ext cx="255194" cy="369332"/>
              </a:xfrm>
              <a:prstGeom prst="rect">
                <a:avLst/>
              </a:prstGeom>
              <a:noFill/>
            </p:spPr>
            <p:txBody>
              <a:bodyPr wrap="none" rtlCol="0">
                <a:prstTxWarp prst="textArchUp">
                  <a:avLst>
                    <a:gd name="adj" fmla="val 10852343"/>
                  </a:avLst>
                </a:prstTxWarp>
                <a:spAutoFit/>
              </a:bodyPr>
              <a:lstStyle/>
              <a:p>
                <a:r>
                  <a:rPr lang="sv-SE" sz="1000" dirty="0"/>
                  <a:t>färgämne</a:t>
                </a:r>
              </a:p>
            </p:txBody>
          </p:sp>
          <p:sp>
            <p:nvSpPr>
              <p:cNvPr id="99" name="TextBox 98">
                <a:extLst>
                  <a:ext uri="{FF2B5EF4-FFF2-40B4-BE49-F238E27FC236}">
                    <a16:creationId xmlns:a16="http://schemas.microsoft.com/office/drawing/2014/main" id="{8A6DB65F-E448-D2E1-C19A-7FD79318DDE3}"/>
                  </a:ext>
                </a:extLst>
              </p:cNvPr>
              <p:cNvSpPr txBox="1"/>
              <p:nvPr/>
            </p:nvSpPr>
            <p:spPr>
              <a:xfrm>
                <a:off x="5876199" y="4756987"/>
                <a:ext cx="529675" cy="246221"/>
              </a:xfrm>
              <a:prstGeom prst="rect">
                <a:avLst/>
              </a:prstGeom>
              <a:noFill/>
            </p:spPr>
            <p:txBody>
              <a:bodyPr wrap="none" rtlCol="0">
                <a:spAutoFit/>
              </a:bodyPr>
              <a:lstStyle/>
              <a:p>
                <a:r>
                  <a:rPr lang="en-US" sz="1000" dirty="0" err="1"/>
                  <a:t>vätska</a:t>
                </a:r>
                <a:endParaRPr lang="en-US" sz="1000" dirty="0"/>
              </a:p>
            </p:txBody>
          </p:sp>
          <p:sp>
            <p:nvSpPr>
              <p:cNvPr id="100" name="Freeform 99">
                <a:extLst>
                  <a:ext uri="{FF2B5EF4-FFF2-40B4-BE49-F238E27FC236}">
                    <a16:creationId xmlns:a16="http://schemas.microsoft.com/office/drawing/2014/main" id="{8B17F15F-0A45-DBCE-E338-DED87F8EF109}"/>
                  </a:ext>
                </a:extLst>
              </p:cNvPr>
              <p:cNvSpPr/>
              <p:nvPr/>
            </p:nvSpPr>
            <p:spPr>
              <a:xfrm>
                <a:off x="6230260" y="5195468"/>
                <a:ext cx="244848" cy="271834"/>
              </a:xfrm>
              <a:custGeom>
                <a:avLst/>
                <a:gdLst>
                  <a:gd name="connsiteX0" fmla="*/ 322597 w 347479"/>
                  <a:gd name="connsiteY0" fmla="*/ 0 h 275299"/>
                  <a:gd name="connsiteX1" fmla="*/ 314430 w 347479"/>
                  <a:gd name="connsiteY1" fmla="*/ 240936 h 275299"/>
                  <a:gd name="connsiteX2" fmla="*/ 0 w 347479"/>
                  <a:gd name="connsiteY2" fmla="*/ 273606 h 275299"/>
                  <a:gd name="connsiteX0" fmla="*/ 322597 w 347479"/>
                  <a:gd name="connsiteY0" fmla="*/ 0 h 275299"/>
                  <a:gd name="connsiteX1" fmla="*/ 314430 w 347479"/>
                  <a:gd name="connsiteY1" fmla="*/ 240936 h 275299"/>
                  <a:gd name="connsiteX2" fmla="*/ 0 w 347479"/>
                  <a:gd name="connsiteY2" fmla="*/ 273606 h 275299"/>
                  <a:gd name="connsiteX0" fmla="*/ 322597 w 332592"/>
                  <a:gd name="connsiteY0" fmla="*/ 0 h 275299"/>
                  <a:gd name="connsiteX1" fmla="*/ 314430 w 332592"/>
                  <a:gd name="connsiteY1" fmla="*/ 240936 h 275299"/>
                  <a:gd name="connsiteX2" fmla="*/ 0 w 332592"/>
                  <a:gd name="connsiteY2" fmla="*/ 273606 h 275299"/>
                  <a:gd name="connsiteX0" fmla="*/ 322597 w 332592"/>
                  <a:gd name="connsiteY0" fmla="*/ 0 h 273606"/>
                  <a:gd name="connsiteX1" fmla="*/ 314430 w 332592"/>
                  <a:gd name="connsiteY1" fmla="*/ 240936 h 273606"/>
                  <a:gd name="connsiteX2" fmla="*/ 0 w 332592"/>
                  <a:gd name="connsiteY2" fmla="*/ 273606 h 273606"/>
                  <a:gd name="connsiteX0" fmla="*/ 322597 w 332592"/>
                  <a:gd name="connsiteY0" fmla="*/ 0 h 273606"/>
                  <a:gd name="connsiteX1" fmla="*/ 314430 w 332592"/>
                  <a:gd name="connsiteY1" fmla="*/ 240936 h 273606"/>
                  <a:gd name="connsiteX2" fmla="*/ 0 w 332592"/>
                  <a:gd name="connsiteY2" fmla="*/ 273606 h 273606"/>
                  <a:gd name="connsiteX0" fmla="*/ 322597 w 327159"/>
                  <a:gd name="connsiteY0" fmla="*/ 0 h 273606"/>
                  <a:gd name="connsiteX1" fmla="*/ 314430 w 327159"/>
                  <a:gd name="connsiteY1" fmla="*/ 240936 h 273606"/>
                  <a:gd name="connsiteX2" fmla="*/ 0 w 327159"/>
                  <a:gd name="connsiteY2" fmla="*/ 273606 h 273606"/>
                  <a:gd name="connsiteX0" fmla="*/ 322597 w 322597"/>
                  <a:gd name="connsiteY0" fmla="*/ 0 h 273606"/>
                  <a:gd name="connsiteX1" fmla="*/ 314430 w 322597"/>
                  <a:gd name="connsiteY1" fmla="*/ 240936 h 273606"/>
                  <a:gd name="connsiteX2" fmla="*/ 0 w 322597"/>
                  <a:gd name="connsiteY2" fmla="*/ 273606 h 273606"/>
                  <a:gd name="connsiteX0" fmla="*/ 322597 w 327698"/>
                  <a:gd name="connsiteY0" fmla="*/ 0 h 273606"/>
                  <a:gd name="connsiteX1" fmla="*/ 314430 w 327698"/>
                  <a:gd name="connsiteY1" fmla="*/ 240936 h 273606"/>
                  <a:gd name="connsiteX2" fmla="*/ 0 w 327698"/>
                  <a:gd name="connsiteY2" fmla="*/ 273606 h 273606"/>
                  <a:gd name="connsiteX0" fmla="*/ 322597 w 327698"/>
                  <a:gd name="connsiteY0" fmla="*/ 0 h 276417"/>
                  <a:gd name="connsiteX1" fmla="*/ 314430 w 327698"/>
                  <a:gd name="connsiteY1" fmla="*/ 240936 h 276417"/>
                  <a:gd name="connsiteX2" fmla="*/ 0 w 327698"/>
                  <a:gd name="connsiteY2" fmla="*/ 273606 h 276417"/>
                  <a:gd name="connsiteX0" fmla="*/ 322597 w 333018"/>
                  <a:gd name="connsiteY0" fmla="*/ 0 h 276417"/>
                  <a:gd name="connsiteX1" fmla="*/ 314430 w 333018"/>
                  <a:gd name="connsiteY1" fmla="*/ 240936 h 276417"/>
                  <a:gd name="connsiteX2" fmla="*/ 0 w 333018"/>
                  <a:gd name="connsiteY2" fmla="*/ 273606 h 276417"/>
                  <a:gd name="connsiteX0" fmla="*/ 322597 w 370977"/>
                  <a:gd name="connsiteY0" fmla="*/ 0 h 276417"/>
                  <a:gd name="connsiteX1" fmla="*/ 314430 w 370977"/>
                  <a:gd name="connsiteY1" fmla="*/ 240936 h 276417"/>
                  <a:gd name="connsiteX2" fmla="*/ 0 w 370977"/>
                  <a:gd name="connsiteY2" fmla="*/ 273606 h 276417"/>
                  <a:gd name="connsiteX0" fmla="*/ 322597 w 343817"/>
                  <a:gd name="connsiteY0" fmla="*/ 0 h 314491"/>
                  <a:gd name="connsiteX1" fmla="*/ 314430 w 343817"/>
                  <a:gd name="connsiteY1" fmla="*/ 240936 h 314491"/>
                  <a:gd name="connsiteX2" fmla="*/ 0 w 343817"/>
                  <a:gd name="connsiteY2" fmla="*/ 273606 h 314491"/>
                  <a:gd name="connsiteX0" fmla="*/ 322597 w 347479"/>
                  <a:gd name="connsiteY0" fmla="*/ 0 h 314491"/>
                  <a:gd name="connsiteX1" fmla="*/ 338931 w 347479"/>
                  <a:gd name="connsiteY1" fmla="*/ 118426 h 314491"/>
                  <a:gd name="connsiteX2" fmla="*/ 314430 w 347479"/>
                  <a:gd name="connsiteY2" fmla="*/ 240936 h 314491"/>
                  <a:gd name="connsiteX3" fmla="*/ 0 w 347479"/>
                  <a:gd name="connsiteY3" fmla="*/ 273606 h 314491"/>
                  <a:gd name="connsiteX0" fmla="*/ 322597 w 339018"/>
                  <a:gd name="connsiteY0" fmla="*/ 0 h 310916"/>
                  <a:gd name="connsiteX1" fmla="*/ 338931 w 339018"/>
                  <a:gd name="connsiteY1" fmla="*/ 118426 h 310916"/>
                  <a:gd name="connsiteX2" fmla="*/ 314430 w 339018"/>
                  <a:gd name="connsiteY2" fmla="*/ 240936 h 310916"/>
                  <a:gd name="connsiteX3" fmla="*/ 216426 w 339018"/>
                  <a:gd name="connsiteY3" fmla="*/ 310359 h 310916"/>
                  <a:gd name="connsiteX4" fmla="*/ 0 w 339018"/>
                  <a:gd name="connsiteY4" fmla="*/ 273606 h 310916"/>
                  <a:gd name="connsiteX0" fmla="*/ 338931 w 355352"/>
                  <a:gd name="connsiteY0" fmla="*/ 0 h 317316"/>
                  <a:gd name="connsiteX1" fmla="*/ 355265 w 355352"/>
                  <a:gd name="connsiteY1" fmla="*/ 118426 h 317316"/>
                  <a:gd name="connsiteX2" fmla="*/ 330764 w 355352"/>
                  <a:gd name="connsiteY2" fmla="*/ 240936 h 317316"/>
                  <a:gd name="connsiteX3" fmla="*/ 232760 w 355352"/>
                  <a:gd name="connsiteY3" fmla="*/ 310359 h 317316"/>
                  <a:gd name="connsiteX4" fmla="*/ 0 w 355352"/>
                  <a:gd name="connsiteY4" fmla="*/ 314443 h 317316"/>
                  <a:gd name="connsiteX0" fmla="*/ 367515 w 367873"/>
                  <a:gd name="connsiteY0" fmla="*/ 0 h 341818"/>
                  <a:gd name="connsiteX1" fmla="*/ 355265 w 367873"/>
                  <a:gd name="connsiteY1" fmla="*/ 142928 h 341818"/>
                  <a:gd name="connsiteX2" fmla="*/ 330764 w 367873"/>
                  <a:gd name="connsiteY2" fmla="*/ 265438 h 341818"/>
                  <a:gd name="connsiteX3" fmla="*/ 232760 w 367873"/>
                  <a:gd name="connsiteY3" fmla="*/ 334861 h 341818"/>
                  <a:gd name="connsiteX4" fmla="*/ 0 w 367873"/>
                  <a:gd name="connsiteY4" fmla="*/ 338945 h 341818"/>
                  <a:gd name="connsiteX0" fmla="*/ 351181 w 355626"/>
                  <a:gd name="connsiteY0" fmla="*/ 0 h 349985"/>
                  <a:gd name="connsiteX1" fmla="*/ 355265 w 355626"/>
                  <a:gd name="connsiteY1" fmla="*/ 151095 h 349985"/>
                  <a:gd name="connsiteX2" fmla="*/ 330764 w 355626"/>
                  <a:gd name="connsiteY2" fmla="*/ 273605 h 349985"/>
                  <a:gd name="connsiteX3" fmla="*/ 232760 w 355626"/>
                  <a:gd name="connsiteY3" fmla="*/ 343028 h 349985"/>
                  <a:gd name="connsiteX4" fmla="*/ 0 w 355626"/>
                  <a:gd name="connsiteY4" fmla="*/ 347112 h 3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26" h="349985">
                    <a:moveTo>
                      <a:pt x="351181" y="0"/>
                    </a:moveTo>
                    <a:cubicBezTo>
                      <a:pt x="353903" y="19738"/>
                      <a:pt x="356626" y="110939"/>
                      <a:pt x="355265" y="151095"/>
                    </a:cubicBezTo>
                    <a:cubicBezTo>
                      <a:pt x="353904" y="191251"/>
                      <a:pt x="351182" y="241616"/>
                      <a:pt x="330764" y="273605"/>
                    </a:cubicBezTo>
                    <a:cubicBezTo>
                      <a:pt x="310347" y="305594"/>
                      <a:pt x="285165" y="337583"/>
                      <a:pt x="232760" y="343028"/>
                    </a:cubicBezTo>
                    <a:cubicBezTo>
                      <a:pt x="180355" y="348473"/>
                      <a:pt x="36071" y="353238"/>
                      <a:pt x="0" y="347112"/>
                    </a:cubicBezTo>
                  </a:path>
                </a:pathLst>
              </a:custGeom>
              <a:ln w="12700">
                <a:solidFill>
                  <a:schemeClr val="tx1"/>
                </a:solidFill>
                <a:tail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1" name="Rectangle 100">
                <a:extLst>
                  <a:ext uri="{FF2B5EF4-FFF2-40B4-BE49-F238E27FC236}">
                    <a16:creationId xmlns:a16="http://schemas.microsoft.com/office/drawing/2014/main" id="{C755E4C9-AC91-546B-4115-3677683FC6AD}"/>
                  </a:ext>
                </a:extLst>
              </p:cNvPr>
              <p:cNvSpPr/>
              <p:nvPr/>
            </p:nvSpPr>
            <p:spPr>
              <a:xfrm>
                <a:off x="6197287" y="5076342"/>
                <a:ext cx="242825" cy="369332"/>
              </a:xfrm>
              <a:prstGeom prst="rect">
                <a:avLst/>
              </a:prstGeom>
            </p:spPr>
            <p:txBody>
              <a:bodyPr wrap="none">
                <a:spAutoFit/>
              </a:bodyPr>
              <a:lstStyle/>
              <a:p>
                <a:pPr algn="ctr" eaLnBrk="0" hangingPunct="0"/>
                <a:r>
                  <a:rPr lang="sv-SE" dirty="0">
                    <a:cs typeface="Arial" charset="0"/>
                  </a:rPr>
                  <a:t>I</a:t>
                </a:r>
                <a:endParaRPr lang="sv-SE" baseline="-25000" dirty="0">
                  <a:cs typeface="Arial" charset="0"/>
                </a:endParaRPr>
              </a:p>
            </p:txBody>
          </p:sp>
          <p:sp>
            <p:nvSpPr>
              <p:cNvPr id="102" name="Freeform 101">
                <a:extLst>
                  <a:ext uri="{FF2B5EF4-FFF2-40B4-BE49-F238E27FC236}">
                    <a16:creationId xmlns:a16="http://schemas.microsoft.com/office/drawing/2014/main" id="{FDE0CF5C-5AFA-4BBD-250E-EDC44AEF7FA9}"/>
                  </a:ext>
                </a:extLst>
              </p:cNvPr>
              <p:cNvSpPr/>
              <p:nvPr/>
            </p:nvSpPr>
            <p:spPr>
              <a:xfrm flipH="1">
                <a:off x="4907063" y="5302448"/>
                <a:ext cx="186655" cy="271834"/>
              </a:xfrm>
              <a:custGeom>
                <a:avLst/>
                <a:gdLst>
                  <a:gd name="connsiteX0" fmla="*/ 322597 w 347479"/>
                  <a:gd name="connsiteY0" fmla="*/ 0 h 275299"/>
                  <a:gd name="connsiteX1" fmla="*/ 314430 w 347479"/>
                  <a:gd name="connsiteY1" fmla="*/ 240936 h 275299"/>
                  <a:gd name="connsiteX2" fmla="*/ 0 w 347479"/>
                  <a:gd name="connsiteY2" fmla="*/ 273606 h 275299"/>
                  <a:gd name="connsiteX0" fmla="*/ 322597 w 347479"/>
                  <a:gd name="connsiteY0" fmla="*/ 0 h 275299"/>
                  <a:gd name="connsiteX1" fmla="*/ 314430 w 347479"/>
                  <a:gd name="connsiteY1" fmla="*/ 240936 h 275299"/>
                  <a:gd name="connsiteX2" fmla="*/ 0 w 347479"/>
                  <a:gd name="connsiteY2" fmla="*/ 273606 h 275299"/>
                  <a:gd name="connsiteX0" fmla="*/ 322597 w 332592"/>
                  <a:gd name="connsiteY0" fmla="*/ 0 h 275299"/>
                  <a:gd name="connsiteX1" fmla="*/ 314430 w 332592"/>
                  <a:gd name="connsiteY1" fmla="*/ 240936 h 275299"/>
                  <a:gd name="connsiteX2" fmla="*/ 0 w 332592"/>
                  <a:gd name="connsiteY2" fmla="*/ 273606 h 275299"/>
                  <a:gd name="connsiteX0" fmla="*/ 322597 w 332592"/>
                  <a:gd name="connsiteY0" fmla="*/ 0 h 273606"/>
                  <a:gd name="connsiteX1" fmla="*/ 314430 w 332592"/>
                  <a:gd name="connsiteY1" fmla="*/ 240936 h 273606"/>
                  <a:gd name="connsiteX2" fmla="*/ 0 w 332592"/>
                  <a:gd name="connsiteY2" fmla="*/ 273606 h 273606"/>
                  <a:gd name="connsiteX0" fmla="*/ 322597 w 332592"/>
                  <a:gd name="connsiteY0" fmla="*/ 0 h 273606"/>
                  <a:gd name="connsiteX1" fmla="*/ 314430 w 332592"/>
                  <a:gd name="connsiteY1" fmla="*/ 240936 h 273606"/>
                  <a:gd name="connsiteX2" fmla="*/ 0 w 332592"/>
                  <a:gd name="connsiteY2" fmla="*/ 273606 h 273606"/>
                  <a:gd name="connsiteX0" fmla="*/ 322597 w 327159"/>
                  <a:gd name="connsiteY0" fmla="*/ 0 h 273606"/>
                  <a:gd name="connsiteX1" fmla="*/ 314430 w 327159"/>
                  <a:gd name="connsiteY1" fmla="*/ 240936 h 273606"/>
                  <a:gd name="connsiteX2" fmla="*/ 0 w 327159"/>
                  <a:gd name="connsiteY2" fmla="*/ 273606 h 273606"/>
                  <a:gd name="connsiteX0" fmla="*/ 322597 w 322597"/>
                  <a:gd name="connsiteY0" fmla="*/ 0 h 273606"/>
                  <a:gd name="connsiteX1" fmla="*/ 314430 w 322597"/>
                  <a:gd name="connsiteY1" fmla="*/ 240936 h 273606"/>
                  <a:gd name="connsiteX2" fmla="*/ 0 w 322597"/>
                  <a:gd name="connsiteY2" fmla="*/ 273606 h 273606"/>
                  <a:gd name="connsiteX0" fmla="*/ 322597 w 327698"/>
                  <a:gd name="connsiteY0" fmla="*/ 0 h 273606"/>
                  <a:gd name="connsiteX1" fmla="*/ 314430 w 327698"/>
                  <a:gd name="connsiteY1" fmla="*/ 240936 h 273606"/>
                  <a:gd name="connsiteX2" fmla="*/ 0 w 327698"/>
                  <a:gd name="connsiteY2" fmla="*/ 273606 h 273606"/>
                  <a:gd name="connsiteX0" fmla="*/ 322597 w 327698"/>
                  <a:gd name="connsiteY0" fmla="*/ 0 h 276417"/>
                  <a:gd name="connsiteX1" fmla="*/ 314430 w 327698"/>
                  <a:gd name="connsiteY1" fmla="*/ 240936 h 276417"/>
                  <a:gd name="connsiteX2" fmla="*/ 0 w 327698"/>
                  <a:gd name="connsiteY2" fmla="*/ 273606 h 276417"/>
                  <a:gd name="connsiteX0" fmla="*/ 322597 w 333018"/>
                  <a:gd name="connsiteY0" fmla="*/ 0 h 276417"/>
                  <a:gd name="connsiteX1" fmla="*/ 314430 w 333018"/>
                  <a:gd name="connsiteY1" fmla="*/ 240936 h 276417"/>
                  <a:gd name="connsiteX2" fmla="*/ 0 w 333018"/>
                  <a:gd name="connsiteY2" fmla="*/ 273606 h 276417"/>
                  <a:gd name="connsiteX0" fmla="*/ 322597 w 370977"/>
                  <a:gd name="connsiteY0" fmla="*/ 0 h 276417"/>
                  <a:gd name="connsiteX1" fmla="*/ 314430 w 370977"/>
                  <a:gd name="connsiteY1" fmla="*/ 240936 h 276417"/>
                  <a:gd name="connsiteX2" fmla="*/ 0 w 370977"/>
                  <a:gd name="connsiteY2" fmla="*/ 273606 h 276417"/>
                  <a:gd name="connsiteX0" fmla="*/ 322597 w 343817"/>
                  <a:gd name="connsiteY0" fmla="*/ 0 h 314491"/>
                  <a:gd name="connsiteX1" fmla="*/ 314430 w 343817"/>
                  <a:gd name="connsiteY1" fmla="*/ 240936 h 314491"/>
                  <a:gd name="connsiteX2" fmla="*/ 0 w 343817"/>
                  <a:gd name="connsiteY2" fmla="*/ 273606 h 314491"/>
                  <a:gd name="connsiteX0" fmla="*/ 322597 w 347479"/>
                  <a:gd name="connsiteY0" fmla="*/ 0 h 314491"/>
                  <a:gd name="connsiteX1" fmla="*/ 338931 w 347479"/>
                  <a:gd name="connsiteY1" fmla="*/ 118426 h 314491"/>
                  <a:gd name="connsiteX2" fmla="*/ 314430 w 347479"/>
                  <a:gd name="connsiteY2" fmla="*/ 240936 h 314491"/>
                  <a:gd name="connsiteX3" fmla="*/ 0 w 347479"/>
                  <a:gd name="connsiteY3" fmla="*/ 273606 h 314491"/>
                  <a:gd name="connsiteX0" fmla="*/ 322597 w 339018"/>
                  <a:gd name="connsiteY0" fmla="*/ 0 h 310916"/>
                  <a:gd name="connsiteX1" fmla="*/ 338931 w 339018"/>
                  <a:gd name="connsiteY1" fmla="*/ 118426 h 310916"/>
                  <a:gd name="connsiteX2" fmla="*/ 314430 w 339018"/>
                  <a:gd name="connsiteY2" fmla="*/ 240936 h 310916"/>
                  <a:gd name="connsiteX3" fmla="*/ 216426 w 339018"/>
                  <a:gd name="connsiteY3" fmla="*/ 310359 h 310916"/>
                  <a:gd name="connsiteX4" fmla="*/ 0 w 339018"/>
                  <a:gd name="connsiteY4" fmla="*/ 273606 h 310916"/>
                  <a:gd name="connsiteX0" fmla="*/ 338931 w 355352"/>
                  <a:gd name="connsiteY0" fmla="*/ 0 h 317316"/>
                  <a:gd name="connsiteX1" fmla="*/ 355265 w 355352"/>
                  <a:gd name="connsiteY1" fmla="*/ 118426 h 317316"/>
                  <a:gd name="connsiteX2" fmla="*/ 330764 w 355352"/>
                  <a:gd name="connsiteY2" fmla="*/ 240936 h 317316"/>
                  <a:gd name="connsiteX3" fmla="*/ 232760 w 355352"/>
                  <a:gd name="connsiteY3" fmla="*/ 310359 h 317316"/>
                  <a:gd name="connsiteX4" fmla="*/ 0 w 355352"/>
                  <a:gd name="connsiteY4" fmla="*/ 314443 h 317316"/>
                  <a:gd name="connsiteX0" fmla="*/ 367515 w 367873"/>
                  <a:gd name="connsiteY0" fmla="*/ 0 h 341818"/>
                  <a:gd name="connsiteX1" fmla="*/ 355265 w 367873"/>
                  <a:gd name="connsiteY1" fmla="*/ 142928 h 341818"/>
                  <a:gd name="connsiteX2" fmla="*/ 330764 w 367873"/>
                  <a:gd name="connsiteY2" fmla="*/ 265438 h 341818"/>
                  <a:gd name="connsiteX3" fmla="*/ 232760 w 367873"/>
                  <a:gd name="connsiteY3" fmla="*/ 334861 h 341818"/>
                  <a:gd name="connsiteX4" fmla="*/ 0 w 367873"/>
                  <a:gd name="connsiteY4" fmla="*/ 338945 h 341818"/>
                  <a:gd name="connsiteX0" fmla="*/ 351181 w 355626"/>
                  <a:gd name="connsiteY0" fmla="*/ 0 h 349985"/>
                  <a:gd name="connsiteX1" fmla="*/ 355265 w 355626"/>
                  <a:gd name="connsiteY1" fmla="*/ 151095 h 349985"/>
                  <a:gd name="connsiteX2" fmla="*/ 330764 w 355626"/>
                  <a:gd name="connsiteY2" fmla="*/ 273605 h 349985"/>
                  <a:gd name="connsiteX3" fmla="*/ 232760 w 355626"/>
                  <a:gd name="connsiteY3" fmla="*/ 343028 h 349985"/>
                  <a:gd name="connsiteX4" fmla="*/ 0 w 355626"/>
                  <a:gd name="connsiteY4" fmla="*/ 347112 h 3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26" h="349985">
                    <a:moveTo>
                      <a:pt x="351181" y="0"/>
                    </a:moveTo>
                    <a:cubicBezTo>
                      <a:pt x="353903" y="19738"/>
                      <a:pt x="356626" y="110939"/>
                      <a:pt x="355265" y="151095"/>
                    </a:cubicBezTo>
                    <a:cubicBezTo>
                      <a:pt x="353904" y="191251"/>
                      <a:pt x="351182" y="241616"/>
                      <a:pt x="330764" y="273605"/>
                    </a:cubicBezTo>
                    <a:cubicBezTo>
                      <a:pt x="310347" y="305594"/>
                      <a:pt x="285165" y="337583"/>
                      <a:pt x="232760" y="343028"/>
                    </a:cubicBezTo>
                    <a:cubicBezTo>
                      <a:pt x="180355" y="348473"/>
                      <a:pt x="36071" y="353238"/>
                      <a:pt x="0" y="347112"/>
                    </a:cubicBezTo>
                  </a:path>
                </a:pathLst>
              </a:custGeom>
              <a:ln w="12700">
                <a:solidFill>
                  <a:schemeClr val="tx1"/>
                </a:solidFill>
                <a:tail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3" name="Rectangle 102">
                <a:extLst>
                  <a:ext uri="{FF2B5EF4-FFF2-40B4-BE49-F238E27FC236}">
                    <a16:creationId xmlns:a16="http://schemas.microsoft.com/office/drawing/2014/main" id="{1159C251-C34D-F7F3-0DEC-99DC0DCF3EC7}"/>
                  </a:ext>
                </a:extLst>
              </p:cNvPr>
              <p:cNvSpPr/>
              <p:nvPr/>
            </p:nvSpPr>
            <p:spPr>
              <a:xfrm>
                <a:off x="4631106" y="5255045"/>
                <a:ext cx="346632" cy="369332"/>
              </a:xfrm>
              <a:prstGeom prst="rect">
                <a:avLst/>
              </a:prstGeom>
            </p:spPr>
            <p:txBody>
              <a:bodyPr wrap="none">
                <a:spAutoFit/>
              </a:bodyPr>
              <a:lstStyle/>
              <a:p>
                <a:pPr algn="ctr" eaLnBrk="0" hangingPunct="0"/>
                <a:r>
                  <a:rPr lang="sv-SE" dirty="0">
                    <a:cs typeface="Arial" charset="0"/>
                  </a:rPr>
                  <a:t>e</a:t>
                </a:r>
                <a:r>
                  <a:rPr lang="sv-SE" baseline="30000" dirty="0">
                    <a:cs typeface="Arial" charset="0"/>
                  </a:rPr>
                  <a:t>-</a:t>
                </a:r>
              </a:p>
            </p:txBody>
          </p:sp>
          <p:sp>
            <p:nvSpPr>
              <p:cNvPr id="104" name="TextBox 103">
                <a:extLst>
                  <a:ext uri="{FF2B5EF4-FFF2-40B4-BE49-F238E27FC236}">
                    <a16:creationId xmlns:a16="http://schemas.microsoft.com/office/drawing/2014/main" id="{1B28B763-FE6B-0BCE-DED7-3B6D17685357}"/>
                  </a:ext>
                </a:extLst>
              </p:cNvPr>
              <p:cNvSpPr txBox="1"/>
              <p:nvPr/>
            </p:nvSpPr>
            <p:spPr>
              <a:xfrm>
                <a:off x="6007616" y="5519016"/>
                <a:ext cx="736099" cy="246221"/>
              </a:xfrm>
              <a:prstGeom prst="rect">
                <a:avLst/>
              </a:prstGeom>
              <a:noFill/>
            </p:spPr>
            <p:txBody>
              <a:bodyPr wrap="none" rtlCol="0">
                <a:spAutoFit/>
              </a:bodyPr>
              <a:lstStyle/>
              <a:p>
                <a:r>
                  <a:rPr lang="en-US" sz="1000" dirty="0" err="1"/>
                  <a:t>Fotoström</a:t>
                </a:r>
                <a:endParaRPr lang="en-US" sz="1000" dirty="0"/>
              </a:p>
            </p:txBody>
          </p:sp>
          <p:sp>
            <p:nvSpPr>
              <p:cNvPr id="105" name="TextBox 104">
                <a:extLst>
                  <a:ext uri="{FF2B5EF4-FFF2-40B4-BE49-F238E27FC236}">
                    <a16:creationId xmlns:a16="http://schemas.microsoft.com/office/drawing/2014/main" id="{991FA740-9885-7DA2-5C64-99FD924E39B2}"/>
                  </a:ext>
                </a:extLst>
              </p:cNvPr>
              <p:cNvSpPr txBox="1"/>
              <p:nvPr/>
            </p:nvSpPr>
            <p:spPr>
              <a:xfrm>
                <a:off x="5313434" y="5642126"/>
                <a:ext cx="892680" cy="246221"/>
              </a:xfrm>
              <a:prstGeom prst="rect">
                <a:avLst/>
              </a:prstGeom>
              <a:noFill/>
            </p:spPr>
            <p:txBody>
              <a:bodyPr wrap="none" rtlCol="0">
                <a:spAutoFit/>
              </a:bodyPr>
              <a:lstStyle/>
              <a:p>
                <a:r>
                  <a:rPr lang="en-US" sz="1000" dirty="0" err="1"/>
                  <a:t>Fotospänning</a:t>
                </a:r>
                <a:endParaRPr lang="en-US" sz="1000" dirty="0"/>
              </a:p>
            </p:txBody>
          </p:sp>
        </p:grpSp>
        <p:pic>
          <p:nvPicPr>
            <p:cNvPr id="9" name="Picture 223">
              <a:extLst>
                <a:ext uri="{FF2B5EF4-FFF2-40B4-BE49-F238E27FC236}">
                  <a16:creationId xmlns:a16="http://schemas.microsoft.com/office/drawing/2014/main" id="{A667EE66-F4E6-C773-90B9-84A32AE74A4B}"/>
                </a:ext>
              </a:extLst>
            </p:cNvPr>
            <p:cNvPicPr>
              <a:picLocks noChangeAspect="1" noChangeArrowheads="1"/>
            </p:cNvPicPr>
            <p:nvPr/>
          </p:nvPicPr>
          <p:blipFill>
            <a:blip r:embed="rId6" cstate="print"/>
            <a:srcRect l="17470" t="9663" r="27109" b="12186"/>
            <a:stretch>
              <a:fillRect/>
            </a:stretch>
          </p:blipFill>
          <p:spPr bwMode="auto">
            <a:xfrm rot="1290060">
              <a:off x="4156021" y="1376584"/>
              <a:ext cx="532101" cy="922307"/>
            </a:xfrm>
            <a:prstGeom prst="rect">
              <a:avLst/>
            </a:prstGeom>
            <a:noFill/>
            <a:ln w="9525" algn="ctr">
              <a:noFill/>
              <a:miter lim="800000"/>
              <a:headEnd/>
              <a:tailEnd/>
            </a:ln>
          </p:spPr>
        </p:pic>
        <p:pic>
          <p:nvPicPr>
            <p:cNvPr id="10" name="Picture 18">
              <a:extLst>
                <a:ext uri="{FF2B5EF4-FFF2-40B4-BE49-F238E27FC236}">
                  <a16:creationId xmlns:a16="http://schemas.microsoft.com/office/drawing/2014/main" id="{DC941BD3-CAAB-1173-F70F-C96A247D02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139770">
              <a:off x="2990419" y="947534"/>
              <a:ext cx="1091836" cy="121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3" name="Freeform 12">
              <a:extLst>
                <a:ext uri="{FF2B5EF4-FFF2-40B4-BE49-F238E27FC236}">
                  <a16:creationId xmlns:a16="http://schemas.microsoft.com/office/drawing/2014/main" id="{2BD0D68E-9D75-7FEE-2251-836389F46C9B}"/>
                </a:ext>
              </a:extLst>
            </p:cNvPr>
            <p:cNvSpPr/>
            <p:nvPr/>
          </p:nvSpPr>
          <p:spPr>
            <a:xfrm rot="17359112">
              <a:off x="3845304" y="1154531"/>
              <a:ext cx="486308" cy="204422"/>
            </a:xfrm>
            <a:custGeom>
              <a:avLst/>
              <a:gdLst>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2309 w 1401730"/>
                <a:gd name="connsiteY2" fmla="*/ 43030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2309 w 1401730"/>
                <a:gd name="connsiteY2" fmla="*/ 430308 h 820950"/>
                <a:gd name="connsiteX3" fmla="*/ 47161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2309 w 1401730"/>
                <a:gd name="connsiteY2" fmla="*/ 43030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2832 w 1401730"/>
                <a:gd name="connsiteY6" fmla="*/ 254764 h 820950"/>
                <a:gd name="connsiteX7" fmla="*/ 592133 w 1401730"/>
                <a:gd name="connsiteY7" fmla="*/ 239044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2832 w 1401730"/>
                <a:gd name="connsiteY6" fmla="*/ 254764 h 820950"/>
                <a:gd name="connsiteX7" fmla="*/ 568552 w 1401730"/>
                <a:gd name="connsiteY7" fmla="*/ 191882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0212 w 1401730"/>
                <a:gd name="connsiteY6" fmla="*/ 417207 h 820950"/>
                <a:gd name="connsiteX7" fmla="*/ 568552 w 1401730"/>
                <a:gd name="connsiteY7" fmla="*/ 191882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68552 w 1401730"/>
                <a:gd name="connsiteY6" fmla="*/ 191882 h 820950"/>
                <a:gd name="connsiteX7" fmla="*/ 641914 w 1401730"/>
                <a:gd name="connsiteY7" fmla="*/ 666113 h 820950"/>
                <a:gd name="connsiteX8" fmla="*/ 673354 w 1401730"/>
                <a:gd name="connsiteY8" fmla="*/ 110661 h 820950"/>
                <a:gd name="connsiteX9" fmla="*/ 751956 w 1401730"/>
                <a:gd name="connsiteY9" fmla="*/ 676593 h 820950"/>
                <a:gd name="connsiteX10" fmla="*/ 754576 w 1401730"/>
                <a:gd name="connsiteY10" fmla="*/ 619 h 820950"/>
                <a:gd name="connsiteX11" fmla="*/ 846278 w 1401730"/>
                <a:gd name="connsiteY11" fmla="*/ 820696 h 820950"/>
                <a:gd name="connsiteX12" fmla="*/ 856758 w 1401730"/>
                <a:gd name="connsiteY12" fmla="*/ 94941 h 820950"/>
                <a:gd name="connsiteX13" fmla="*/ 932740 w 1401730"/>
                <a:gd name="connsiteY13" fmla="*/ 684453 h 820950"/>
                <a:gd name="connsiteX14" fmla="*/ 969421 w 1401730"/>
                <a:gd name="connsiteY14" fmla="*/ 186643 h 820950"/>
                <a:gd name="connsiteX15" fmla="*/ 1008722 w 1401730"/>
                <a:gd name="connsiteY15" fmla="*/ 550831 h 820950"/>
                <a:gd name="connsiteX16" fmla="*/ 1076843 w 1401730"/>
                <a:gd name="connsiteY16" fmla="*/ 435548 h 820950"/>
                <a:gd name="connsiteX17" fmla="*/ 1097804 w 1401730"/>
                <a:gd name="connsiteY17" fmla="*/ 430308 h 820950"/>
                <a:gd name="connsiteX18" fmla="*/ 1401730 w 1401730"/>
                <a:gd name="connsiteY18" fmla="*/ 427688 h 820950"/>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83837 h 820334"/>
                <a:gd name="connsiteX14" fmla="*/ 969421 w 1401730"/>
                <a:gd name="connsiteY14" fmla="*/ 186027 h 820334"/>
                <a:gd name="connsiteX15" fmla="*/ 1008722 w 1401730"/>
                <a:gd name="connsiteY15" fmla="*/ 550215 h 820334"/>
                <a:gd name="connsiteX16" fmla="*/ 1076843 w 1401730"/>
                <a:gd name="connsiteY16" fmla="*/ 434932 h 820334"/>
                <a:gd name="connsiteX17" fmla="*/ 1097804 w 1401730"/>
                <a:gd name="connsiteY17" fmla="*/ 42969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08722 w 1401730"/>
                <a:gd name="connsiteY15" fmla="*/ 550215 h 820334"/>
                <a:gd name="connsiteX16" fmla="*/ 1076843 w 1401730"/>
                <a:gd name="connsiteY16" fmla="*/ 434932 h 820334"/>
                <a:gd name="connsiteX17" fmla="*/ 1097804 w 1401730"/>
                <a:gd name="connsiteY17" fmla="*/ 42969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097804 w 1401730"/>
                <a:gd name="connsiteY17" fmla="*/ 42969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71613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71613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1730" h="820334">
                  <a:moveTo>
                    <a:pt x="0" y="474233"/>
                  </a:moveTo>
                  <a:cubicBezTo>
                    <a:pt x="129039" y="467901"/>
                    <a:pt x="239736" y="477290"/>
                    <a:pt x="322267" y="474233"/>
                  </a:cubicBezTo>
                  <a:cubicBezTo>
                    <a:pt x="404798" y="471176"/>
                    <a:pt x="385148" y="465063"/>
                    <a:pt x="437549" y="471613"/>
                  </a:cubicBezTo>
                  <a:cubicBezTo>
                    <a:pt x="461129" y="444102"/>
                    <a:pt x="454143" y="313099"/>
                    <a:pt x="463750" y="309169"/>
                  </a:cubicBezTo>
                  <a:cubicBezTo>
                    <a:pt x="473357" y="305239"/>
                    <a:pt x="482963" y="403491"/>
                    <a:pt x="495190" y="448032"/>
                  </a:cubicBezTo>
                  <a:cubicBezTo>
                    <a:pt x="507417" y="492573"/>
                    <a:pt x="524884" y="619209"/>
                    <a:pt x="537111" y="576415"/>
                  </a:cubicBezTo>
                  <a:cubicBezTo>
                    <a:pt x="549338" y="533621"/>
                    <a:pt x="551085" y="176419"/>
                    <a:pt x="568552" y="191266"/>
                  </a:cubicBezTo>
                  <a:cubicBezTo>
                    <a:pt x="586019" y="206113"/>
                    <a:pt x="624447" y="679034"/>
                    <a:pt x="641914" y="665497"/>
                  </a:cubicBezTo>
                  <a:cubicBezTo>
                    <a:pt x="659381" y="651960"/>
                    <a:pt x="655887" y="86028"/>
                    <a:pt x="673354" y="110045"/>
                  </a:cubicBezTo>
                  <a:cubicBezTo>
                    <a:pt x="690821" y="134062"/>
                    <a:pt x="733179" y="827940"/>
                    <a:pt x="746716" y="809600"/>
                  </a:cubicBezTo>
                  <a:cubicBezTo>
                    <a:pt x="760253" y="791260"/>
                    <a:pt x="737982" y="-1744"/>
                    <a:pt x="754576" y="3"/>
                  </a:cubicBezTo>
                  <a:cubicBezTo>
                    <a:pt x="771170" y="1750"/>
                    <a:pt x="829248" y="804360"/>
                    <a:pt x="846278" y="820080"/>
                  </a:cubicBezTo>
                  <a:cubicBezTo>
                    <a:pt x="863308" y="835800"/>
                    <a:pt x="842348" y="119216"/>
                    <a:pt x="856758" y="94325"/>
                  </a:cubicBezTo>
                  <a:cubicBezTo>
                    <a:pt x="871168" y="69435"/>
                    <a:pt x="913963" y="655453"/>
                    <a:pt x="932740" y="670737"/>
                  </a:cubicBezTo>
                  <a:cubicBezTo>
                    <a:pt x="951517" y="686021"/>
                    <a:pt x="953701" y="202621"/>
                    <a:pt x="969421" y="186027"/>
                  </a:cubicBezTo>
                  <a:cubicBezTo>
                    <a:pt x="985141" y="169433"/>
                    <a:pt x="1009158" y="529691"/>
                    <a:pt x="1027062" y="571175"/>
                  </a:cubicBezTo>
                  <a:cubicBezTo>
                    <a:pt x="1044966" y="612659"/>
                    <a:pt x="1051952" y="458076"/>
                    <a:pt x="1076843" y="434932"/>
                  </a:cubicBezTo>
                  <a:cubicBezTo>
                    <a:pt x="1143655" y="430129"/>
                    <a:pt x="1132739" y="433622"/>
                    <a:pt x="1176406" y="432312"/>
                  </a:cubicBezTo>
                  <a:cubicBezTo>
                    <a:pt x="1220073" y="431002"/>
                    <a:pt x="1276841" y="427727"/>
                    <a:pt x="1401730" y="427072"/>
                  </a:cubicBezTo>
                </a:path>
              </a:pathLst>
            </a:custGeom>
            <a:noFill/>
            <a:ln w="9525">
              <a:solidFill>
                <a:schemeClr val="tx1"/>
              </a:solidFill>
              <a:head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sp>
          <p:nvSpPr>
            <p:cNvPr id="25" name="Freeform 227">
              <a:extLst>
                <a:ext uri="{FF2B5EF4-FFF2-40B4-BE49-F238E27FC236}">
                  <a16:creationId xmlns:a16="http://schemas.microsoft.com/office/drawing/2014/main" id="{C9F34CC2-2E8D-AE37-2C4F-721AE72DA76D}"/>
                </a:ext>
              </a:extLst>
            </p:cNvPr>
            <p:cNvSpPr>
              <a:spLocks/>
            </p:cNvSpPr>
            <p:nvPr/>
          </p:nvSpPr>
          <p:spPr bwMode="auto">
            <a:xfrm rot="891177" flipH="1">
              <a:off x="3531568" y="1151189"/>
              <a:ext cx="379003" cy="369078"/>
            </a:xfrm>
            <a:custGeom>
              <a:avLst/>
              <a:gdLst>
                <a:gd name="T0" fmla="*/ 0 w 291"/>
                <a:gd name="T1" fmla="*/ 2147483647 h 73"/>
                <a:gd name="T2" fmla="*/ 2147483647 w 291"/>
                <a:gd name="T3" fmla="*/ 2147483647 h 73"/>
                <a:gd name="T4" fmla="*/ 2147483647 w 291"/>
                <a:gd name="T5" fmla="*/ 2147483647 h 73"/>
                <a:gd name="T6" fmla="*/ 2147483647 w 291"/>
                <a:gd name="T7" fmla="*/ 2147483647 h 73"/>
                <a:gd name="T8" fmla="*/ 0 60000 65536"/>
                <a:gd name="T9" fmla="*/ 0 60000 65536"/>
                <a:gd name="T10" fmla="*/ 0 60000 65536"/>
                <a:gd name="T11" fmla="*/ 0 60000 65536"/>
                <a:gd name="T12" fmla="*/ 0 w 291"/>
                <a:gd name="T13" fmla="*/ 0 h 73"/>
                <a:gd name="T14" fmla="*/ 291 w 291"/>
                <a:gd name="T15" fmla="*/ 73 h 73"/>
              </a:gdLst>
              <a:ahLst/>
              <a:cxnLst>
                <a:cxn ang="T8">
                  <a:pos x="T0" y="T1"/>
                </a:cxn>
                <a:cxn ang="T9">
                  <a:pos x="T2" y="T3"/>
                </a:cxn>
                <a:cxn ang="T10">
                  <a:pos x="T4" y="T5"/>
                </a:cxn>
                <a:cxn ang="T11">
                  <a:pos x="T6" y="T7"/>
                </a:cxn>
              </a:cxnLst>
              <a:rect l="T12" t="T13" r="T14" b="T15"/>
              <a:pathLst>
                <a:path w="291" h="73">
                  <a:moveTo>
                    <a:pt x="0" y="55"/>
                  </a:moveTo>
                  <a:cubicBezTo>
                    <a:pt x="16" y="48"/>
                    <a:pt x="66" y="22"/>
                    <a:pt x="93" y="15"/>
                  </a:cubicBezTo>
                  <a:cubicBezTo>
                    <a:pt x="120" y="8"/>
                    <a:pt x="132" y="0"/>
                    <a:pt x="165" y="10"/>
                  </a:cubicBezTo>
                  <a:cubicBezTo>
                    <a:pt x="198" y="20"/>
                    <a:pt x="265" y="60"/>
                    <a:pt x="291" y="73"/>
                  </a:cubicBezTo>
                </a:path>
              </a:pathLst>
            </a:custGeom>
            <a:noFill/>
            <a:ln w="9525">
              <a:solidFill>
                <a:schemeClr val="tx1"/>
              </a:solidFill>
              <a:round/>
              <a:headEnd/>
              <a:tailEnd type="stealth" w="med" len="med"/>
            </a:ln>
          </p:spPr>
          <p:txBody>
            <a:bodyPr/>
            <a:lstStyle/>
            <a:p>
              <a:endParaRPr lang="sv-SE"/>
            </a:p>
          </p:txBody>
        </p:sp>
        <p:sp>
          <p:nvSpPr>
            <p:cNvPr id="27" name="Freeform 227">
              <a:extLst>
                <a:ext uri="{FF2B5EF4-FFF2-40B4-BE49-F238E27FC236}">
                  <a16:creationId xmlns:a16="http://schemas.microsoft.com/office/drawing/2014/main" id="{A338556B-D311-53DE-E933-6234FB5A8E48}"/>
                </a:ext>
              </a:extLst>
            </p:cNvPr>
            <p:cNvSpPr>
              <a:spLocks/>
            </p:cNvSpPr>
            <p:nvPr/>
          </p:nvSpPr>
          <p:spPr bwMode="auto">
            <a:xfrm flipH="1">
              <a:off x="3138146" y="1140839"/>
              <a:ext cx="313486" cy="237161"/>
            </a:xfrm>
            <a:custGeom>
              <a:avLst/>
              <a:gdLst>
                <a:gd name="T0" fmla="*/ 0 w 291"/>
                <a:gd name="T1" fmla="*/ 2147483647 h 73"/>
                <a:gd name="T2" fmla="*/ 2147483647 w 291"/>
                <a:gd name="T3" fmla="*/ 2147483647 h 73"/>
                <a:gd name="T4" fmla="*/ 2147483647 w 291"/>
                <a:gd name="T5" fmla="*/ 2147483647 h 73"/>
                <a:gd name="T6" fmla="*/ 2147483647 w 291"/>
                <a:gd name="T7" fmla="*/ 2147483647 h 73"/>
                <a:gd name="T8" fmla="*/ 0 60000 65536"/>
                <a:gd name="T9" fmla="*/ 0 60000 65536"/>
                <a:gd name="T10" fmla="*/ 0 60000 65536"/>
                <a:gd name="T11" fmla="*/ 0 60000 65536"/>
                <a:gd name="T12" fmla="*/ 0 w 291"/>
                <a:gd name="T13" fmla="*/ 0 h 73"/>
                <a:gd name="T14" fmla="*/ 291 w 291"/>
                <a:gd name="T15" fmla="*/ 73 h 73"/>
                <a:gd name="connsiteX0" fmla="*/ 0 w 8966"/>
                <a:gd name="connsiteY0" fmla="*/ 8865 h 9373"/>
                <a:gd name="connsiteX1" fmla="*/ 2162 w 8966"/>
                <a:gd name="connsiteY1" fmla="*/ 1428 h 9373"/>
                <a:gd name="connsiteX2" fmla="*/ 4636 w 8966"/>
                <a:gd name="connsiteY2" fmla="*/ 743 h 9373"/>
                <a:gd name="connsiteX3" fmla="*/ 8966 w 8966"/>
                <a:gd name="connsiteY3" fmla="*/ 9373 h 9373"/>
                <a:gd name="connsiteX0" fmla="*/ 0 w 10000"/>
                <a:gd name="connsiteY0" fmla="*/ 9016 h 9558"/>
                <a:gd name="connsiteX1" fmla="*/ 1834 w 10000"/>
                <a:gd name="connsiteY1" fmla="*/ 3823 h 9558"/>
                <a:gd name="connsiteX2" fmla="*/ 5171 w 10000"/>
                <a:gd name="connsiteY2" fmla="*/ 351 h 9558"/>
                <a:gd name="connsiteX3" fmla="*/ 10000 w 10000"/>
                <a:gd name="connsiteY3" fmla="*/ 9558 h 9558"/>
                <a:gd name="connsiteX0" fmla="*/ 0 w 10000"/>
                <a:gd name="connsiteY0" fmla="*/ 6702 h 7269"/>
                <a:gd name="connsiteX1" fmla="*/ 1834 w 10000"/>
                <a:gd name="connsiteY1" fmla="*/ 1269 h 7269"/>
                <a:gd name="connsiteX2" fmla="*/ 5171 w 10000"/>
                <a:gd name="connsiteY2" fmla="*/ 777 h 7269"/>
                <a:gd name="connsiteX3" fmla="*/ 10000 w 10000"/>
                <a:gd name="connsiteY3" fmla="*/ 7269 h 7269"/>
              </a:gdLst>
              <a:ahLst/>
              <a:cxnLst>
                <a:cxn ang="0">
                  <a:pos x="connsiteX0" y="connsiteY0"/>
                </a:cxn>
                <a:cxn ang="0">
                  <a:pos x="connsiteX1" y="connsiteY1"/>
                </a:cxn>
                <a:cxn ang="0">
                  <a:pos x="connsiteX2" y="connsiteY2"/>
                </a:cxn>
                <a:cxn ang="0">
                  <a:pos x="connsiteX3" y="connsiteY3"/>
                </a:cxn>
              </a:cxnLst>
              <a:rect l="l" t="t" r="r" b="b"/>
              <a:pathLst>
                <a:path w="10000" h="7269">
                  <a:moveTo>
                    <a:pt x="0" y="6702"/>
                  </a:moveTo>
                  <a:cubicBezTo>
                    <a:pt x="613" y="5632"/>
                    <a:pt x="972" y="2257"/>
                    <a:pt x="1834" y="1269"/>
                  </a:cubicBezTo>
                  <a:cubicBezTo>
                    <a:pt x="2696" y="282"/>
                    <a:pt x="3906" y="-752"/>
                    <a:pt x="5171" y="777"/>
                  </a:cubicBezTo>
                  <a:cubicBezTo>
                    <a:pt x="6435" y="2306"/>
                    <a:pt x="9004" y="5281"/>
                    <a:pt x="10000" y="7269"/>
                  </a:cubicBezTo>
                </a:path>
              </a:pathLst>
            </a:custGeom>
            <a:noFill/>
            <a:ln w="9525">
              <a:solidFill>
                <a:schemeClr val="tx1"/>
              </a:solidFill>
              <a:round/>
              <a:headEnd/>
              <a:tailEnd type="stealth" w="med" len="med"/>
            </a:ln>
          </p:spPr>
          <p:txBody>
            <a:bodyPr/>
            <a:lstStyle/>
            <a:p>
              <a:endParaRPr lang="sv-SE"/>
            </a:p>
          </p:txBody>
        </p:sp>
        <p:sp>
          <p:nvSpPr>
            <p:cNvPr id="32" name="Text Box 230">
              <a:extLst>
                <a:ext uri="{FF2B5EF4-FFF2-40B4-BE49-F238E27FC236}">
                  <a16:creationId xmlns:a16="http://schemas.microsoft.com/office/drawing/2014/main" id="{3256D915-4842-F45E-B7F2-704B4449BDD2}"/>
                </a:ext>
              </a:extLst>
            </p:cNvPr>
            <p:cNvSpPr txBox="1">
              <a:spLocks noChangeAspect="1" noChangeArrowheads="1"/>
            </p:cNvSpPr>
            <p:nvPr/>
          </p:nvSpPr>
          <p:spPr bwMode="auto">
            <a:xfrm flipH="1">
              <a:off x="3633139" y="976246"/>
              <a:ext cx="371475" cy="274637"/>
            </a:xfrm>
            <a:prstGeom prst="rect">
              <a:avLst/>
            </a:prstGeom>
            <a:noFill/>
            <a:ln w="9525">
              <a:noFill/>
              <a:miter lim="800000"/>
              <a:headEnd/>
              <a:tailEnd/>
            </a:ln>
          </p:spPr>
          <p:txBody>
            <a:bodyPr>
              <a:spAutoFit/>
            </a:bodyPr>
            <a:lstStyle/>
            <a:p>
              <a:pPr eaLnBrk="0" hangingPunct="0"/>
              <a:r>
                <a:rPr lang="en-GB" altLang="sv-SE" sz="1200" baseline="0" dirty="0">
                  <a:latin typeface="Times" charset="0"/>
                </a:rPr>
                <a:t>e</a:t>
              </a:r>
              <a:r>
                <a:rPr lang="en-GB" altLang="sv-SE" sz="1200" baseline="40000" dirty="0">
                  <a:latin typeface="Times" charset="0"/>
                </a:rPr>
                <a:t>-</a:t>
              </a:r>
              <a:endParaRPr lang="en-GB" altLang="sv-SE" sz="1200" baseline="0" dirty="0">
                <a:latin typeface="Times" charset="0"/>
              </a:endParaRPr>
            </a:p>
          </p:txBody>
        </p:sp>
        <p:sp>
          <p:nvSpPr>
            <p:cNvPr id="39" name="Text Box 230">
              <a:extLst>
                <a:ext uri="{FF2B5EF4-FFF2-40B4-BE49-F238E27FC236}">
                  <a16:creationId xmlns:a16="http://schemas.microsoft.com/office/drawing/2014/main" id="{0FE1D024-EDB6-F82F-49D6-207DA79125A4}"/>
                </a:ext>
              </a:extLst>
            </p:cNvPr>
            <p:cNvSpPr txBox="1">
              <a:spLocks noChangeAspect="1" noChangeArrowheads="1"/>
            </p:cNvSpPr>
            <p:nvPr/>
          </p:nvSpPr>
          <p:spPr bwMode="auto">
            <a:xfrm flipH="1">
              <a:off x="3294133" y="967322"/>
              <a:ext cx="371475" cy="274637"/>
            </a:xfrm>
            <a:prstGeom prst="rect">
              <a:avLst/>
            </a:prstGeom>
            <a:noFill/>
            <a:ln w="9525">
              <a:noFill/>
              <a:miter lim="800000"/>
              <a:headEnd/>
              <a:tailEnd/>
            </a:ln>
          </p:spPr>
          <p:txBody>
            <a:bodyPr>
              <a:spAutoFit/>
            </a:bodyPr>
            <a:lstStyle/>
            <a:p>
              <a:pPr eaLnBrk="0" hangingPunct="0"/>
              <a:r>
                <a:rPr lang="en-GB" altLang="sv-SE" sz="1200" baseline="0" dirty="0">
                  <a:latin typeface="Times" charset="0"/>
                </a:rPr>
                <a:t>e</a:t>
              </a:r>
              <a:r>
                <a:rPr lang="en-GB" altLang="sv-SE" sz="1200" baseline="40000" dirty="0">
                  <a:latin typeface="Times" charset="0"/>
                </a:rPr>
                <a:t>-</a:t>
              </a:r>
              <a:endParaRPr lang="en-GB" altLang="sv-SE" sz="1200" baseline="0" dirty="0">
                <a:latin typeface="Times" charset="0"/>
              </a:endParaRPr>
            </a:p>
          </p:txBody>
        </p:sp>
        <p:sp>
          <p:nvSpPr>
            <p:cNvPr id="42" name="Freeform 234">
              <a:extLst>
                <a:ext uri="{FF2B5EF4-FFF2-40B4-BE49-F238E27FC236}">
                  <a16:creationId xmlns:a16="http://schemas.microsoft.com/office/drawing/2014/main" id="{823942A3-4C7A-DAE1-D24A-3D135AE833CF}"/>
                </a:ext>
              </a:extLst>
            </p:cNvPr>
            <p:cNvSpPr>
              <a:spLocks/>
            </p:cNvSpPr>
            <p:nvPr/>
          </p:nvSpPr>
          <p:spPr bwMode="auto">
            <a:xfrm rot="1212362" flipV="1">
              <a:off x="4067019" y="1497654"/>
              <a:ext cx="329803" cy="130046"/>
            </a:xfrm>
            <a:custGeom>
              <a:avLst/>
              <a:gdLst>
                <a:gd name="T0" fmla="*/ 0 w 276"/>
                <a:gd name="T1" fmla="*/ 0 h 122"/>
                <a:gd name="T2" fmla="*/ 2147483647 w 276"/>
                <a:gd name="T3" fmla="*/ 2147483647 h 122"/>
                <a:gd name="T4" fmla="*/ 2147483647 w 276"/>
                <a:gd name="T5" fmla="*/ 2147483647 h 122"/>
                <a:gd name="T6" fmla="*/ 0 60000 65536"/>
                <a:gd name="T7" fmla="*/ 0 60000 65536"/>
                <a:gd name="T8" fmla="*/ 0 60000 65536"/>
                <a:gd name="T9" fmla="*/ 0 w 276"/>
                <a:gd name="T10" fmla="*/ 0 h 122"/>
                <a:gd name="T11" fmla="*/ 276 w 276"/>
                <a:gd name="T12" fmla="*/ 122 h 122"/>
              </a:gdLst>
              <a:ahLst/>
              <a:cxnLst>
                <a:cxn ang="T6">
                  <a:pos x="T0" y="T1"/>
                </a:cxn>
                <a:cxn ang="T7">
                  <a:pos x="T2" y="T3"/>
                </a:cxn>
                <a:cxn ang="T8">
                  <a:pos x="T4" y="T5"/>
                </a:cxn>
              </a:cxnLst>
              <a:rect l="T9" t="T10" r="T11" b="T12"/>
              <a:pathLst>
                <a:path w="276" h="122">
                  <a:moveTo>
                    <a:pt x="0" y="0"/>
                  </a:moveTo>
                  <a:cubicBezTo>
                    <a:pt x="22" y="20"/>
                    <a:pt x="86" y="116"/>
                    <a:pt x="132" y="119"/>
                  </a:cubicBezTo>
                  <a:cubicBezTo>
                    <a:pt x="178" y="122"/>
                    <a:pt x="246" y="39"/>
                    <a:pt x="276" y="18"/>
                  </a:cubicBezTo>
                </a:path>
              </a:pathLst>
            </a:custGeom>
            <a:noFill/>
            <a:ln w="9525">
              <a:solidFill>
                <a:schemeClr val="tx1"/>
              </a:solidFill>
              <a:round/>
              <a:headEnd/>
              <a:tailEnd type="stealth" w="med" len="med"/>
            </a:ln>
          </p:spPr>
          <p:txBody>
            <a:bodyPr/>
            <a:lstStyle/>
            <a:p>
              <a:endParaRPr lang="sv-SE"/>
            </a:p>
          </p:txBody>
        </p:sp>
        <p:sp>
          <p:nvSpPr>
            <p:cNvPr id="43" name="Text Box 230">
              <a:extLst>
                <a:ext uri="{FF2B5EF4-FFF2-40B4-BE49-F238E27FC236}">
                  <a16:creationId xmlns:a16="http://schemas.microsoft.com/office/drawing/2014/main" id="{ADC6542F-C21C-A052-9B0B-DDFD9E8D23FE}"/>
                </a:ext>
              </a:extLst>
            </p:cNvPr>
            <p:cNvSpPr txBox="1">
              <a:spLocks noChangeAspect="1" noChangeArrowheads="1"/>
            </p:cNvSpPr>
            <p:nvPr/>
          </p:nvSpPr>
          <p:spPr bwMode="auto">
            <a:xfrm flipH="1">
              <a:off x="4105084" y="1278493"/>
              <a:ext cx="371475" cy="274637"/>
            </a:xfrm>
            <a:prstGeom prst="rect">
              <a:avLst/>
            </a:prstGeom>
            <a:noFill/>
            <a:ln w="9525">
              <a:noFill/>
              <a:miter lim="800000"/>
              <a:headEnd/>
              <a:tailEnd/>
            </a:ln>
          </p:spPr>
          <p:txBody>
            <a:bodyPr>
              <a:spAutoFit/>
            </a:bodyPr>
            <a:lstStyle/>
            <a:p>
              <a:pPr eaLnBrk="0" hangingPunct="0"/>
              <a:r>
                <a:rPr lang="en-GB" altLang="sv-SE" sz="1200" baseline="0" dirty="0">
                  <a:latin typeface="Times" charset="0"/>
                </a:rPr>
                <a:t>h</a:t>
              </a:r>
              <a:r>
                <a:rPr lang="en-GB" altLang="sv-SE" sz="1200" baseline="40000" dirty="0">
                  <a:latin typeface="Times" charset="0"/>
                </a:rPr>
                <a:t>+</a:t>
              </a:r>
              <a:endParaRPr lang="en-GB" altLang="sv-SE" sz="1200" baseline="0" dirty="0">
                <a:latin typeface="Times" charset="0"/>
              </a:endParaRPr>
            </a:p>
          </p:txBody>
        </p:sp>
        <p:sp>
          <p:nvSpPr>
            <p:cNvPr id="46" name="Rectangle 45">
              <a:extLst>
                <a:ext uri="{FF2B5EF4-FFF2-40B4-BE49-F238E27FC236}">
                  <a16:creationId xmlns:a16="http://schemas.microsoft.com/office/drawing/2014/main" id="{5809FDEF-76DB-34B0-E725-571D41E9077D}"/>
                </a:ext>
              </a:extLst>
            </p:cNvPr>
            <p:cNvSpPr/>
            <p:nvPr/>
          </p:nvSpPr>
          <p:spPr>
            <a:xfrm>
              <a:off x="2785088" y="810741"/>
              <a:ext cx="2031387" cy="171254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2DD9FC97-3B53-D636-BB2A-D9C82A065AE3}"/>
                </a:ext>
              </a:extLst>
            </p:cNvPr>
            <p:cNvCxnSpPr/>
            <p:nvPr/>
          </p:nvCxnSpPr>
          <p:spPr>
            <a:xfrm flipV="1">
              <a:off x="1578523" y="798779"/>
              <a:ext cx="1206565" cy="212285"/>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A791B5E-E12F-2207-362E-A4CEB6915077}"/>
                </a:ext>
              </a:extLst>
            </p:cNvPr>
            <p:cNvCxnSpPr/>
            <p:nvPr/>
          </p:nvCxnSpPr>
          <p:spPr>
            <a:xfrm>
              <a:off x="1584496" y="1108778"/>
              <a:ext cx="1200592" cy="141451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49" name="Freeform 48">
              <a:extLst>
                <a:ext uri="{FF2B5EF4-FFF2-40B4-BE49-F238E27FC236}">
                  <a16:creationId xmlns:a16="http://schemas.microsoft.com/office/drawing/2014/main" id="{755239BD-B70D-D21D-EFD1-9350102C31DD}"/>
                </a:ext>
              </a:extLst>
            </p:cNvPr>
            <p:cNvSpPr/>
            <p:nvPr/>
          </p:nvSpPr>
          <p:spPr>
            <a:xfrm rot="4162617">
              <a:off x="1399944" y="1221604"/>
              <a:ext cx="486308" cy="204422"/>
            </a:xfrm>
            <a:custGeom>
              <a:avLst/>
              <a:gdLst>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2309 w 1401730"/>
                <a:gd name="connsiteY2" fmla="*/ 43030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2309 w 1401730"/>
                <a:gd name="connsiteY2" fmla="*/ 430308 h 820950"/>
                <a:gd name="connsiteX3" fmla="*/ 47161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2309 w 1401730"/>
                <a:gd name="connsiteY2" fmla="*/ 43030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2832 w 1401730"/>
                <a:gd name="connsiteY6" fmla="*/ 254764 h 820950"/>
                <a:gd name="connsiteX7" fmla="*/ 592133 w 1401730"/>
                <a:gd name="connsiteY7" fmla="*/ 239044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2832 w 1401730"/>
                <a:gd name="connsiteY6" fmla="*/ 254764 h 820950"/>
                <a:gd name="connsiteX7" fmla="*/ 568552 w 1401730"/>
                <a:gd name="connsiteY7" fmla="*/ 191882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0212 w 1401730"/>
                <a:gd name="connsiteY6" fmla="*/ 417207 h 820950"/>
                <a:gd name="connsiteX7" fmla="*/ 568552 w 1401730"/>
                <a:gd name="connsiteY7" fmla="*/ 191882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68552 w 1401730"/>
                <a:gd name="connsiteY6" fmla="*/ 191882 h 820950"/>
                <a:gd name="connsiteX7" fmla="*/ 641914 w 1401730"/>
                <a:gd name="connsiteY7" fmla="*/ 666113 h 820950"/>
                <a:gd name="connsiteX8" fmla="*/ 673354 w 1401730"/>
                <a:gd name="connsiteY8" fmla="*/ 110661 h 820950"/>
                <a:gd name="connsiteX9" fmla="*/ 751956 w 1401730"/>
                <a:gd name="connsiteY9" fmla="*/ 676593 h 820950"/>
                <a:gd name="connsiteX10" fmla="*/ 754576 w 1401730"/>
                <a:gd name="connsiteY10" fmla="*/ 619 h 820950"/>
                <a:gd name="connsiteX11" fmla="*/ 846278 w 1401730"/>
                <a:gd name="connsiteY11" fmla="*/ 820696 h 820950"/>
                <a:gd name="connsiteX12" fmla="*/ 856758 w 1401730"/>
                <a:gd name="connsiteY12" fmla="*/ 94941 h 820950"/>
                <a:gd name="connsiteX13" fmla="*/ 932740 w 1401730"/>
                <a:gd name="connsiteY13" fmla="*/ 684453 h 820950"/>
                <a:gd name="connsiteX14" fmla="*/ 969421 w 1401730"/>
                <a:gd name="connsiteY14" fmla="*/ 186643 h 820950"/>
                <a:gd name="connsiteX15" fmla="*/ 1008722 w 1401730"/>
                <a:gd name="connsiteY15" fmla="*/ 550831 h 820950"/>
                <a:gd name="connsiteX16" fmla="*/ 1076843 w 1401730"/>
                <a:gd name="connsiteY16" fmla="*/ 435548 h 820950"/>
                <a:gd name="connsiteX17" fmla="*/ 1097804 w 1401730"/>
                <a:gd name="connsiteY17" fmla="*/ 430308 h 820950"/>
                <a:gd name="connsiteX18" fmla="*/ 1401730 w 1401730"/>
                <a:gd name="connsiteY18" fmla="*/ 427688 h 820950"/>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83837 h 820334"/>
                <a:gd name="connsiteX14" fmla="*/ 969421 w 1401730"/>
                <a:gd name="connsiteY14" fmla="*/ 186027 h 820334"/>
                <a:gd name="connsiteX15" fmla="*/ 1008722 w 1401730"/>
                <a:gd name="connsiteY15" fmla="*/ 550215 h 820334"/>
                <a:gd name="connsiteX16" fmla="*/ 1076843 w 1401730"/>
                <a:gd name="connsiteY16" fmla="*/ 434932 h 820334"/>
                <a:gd name="connsiteX17" fmla="*/ 1097804 w 1401730"/>
                <a:gd name="connsiteY17" fmla="*/ 42969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08722 w 1401730"/>
                <a:gd name="connsiteY15" fmla="*/ 550215 h 820334"/>
                <a:gd name="connsiteX16" fmla="*/ 1076843 w 1401730"/>
                <a:gd name="connsiteY16" fmla="*/ 434932 h 820334"/>
                <a:gd name="connsiteX17" fmla="*/ 1097804 w 1401730"/>
                <a:gd name="connsiteY17" fmla="*/ 42969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097804 w 1401730"/>
                <a:gd name="connsiteY17" fmla="*/ 42969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71613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71613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1730" h="820334">
                  <a:moveTo>
                    <a:pt x="0" y="474233"/>
                  </a:moveTo>
                  <a:cubicBezTo>
                    <a:pt x="129039" y="467901"/>
                    <a:pt x="239736" y="477290"/>
                    <a:pt x="322267" y="474233"/>
                  </a:cubicBezTo>
                  <a:cubicBezTo>
                    <a:pt x="404798" y="471176"/>
                    <a:pt x="385148" y="465063"/>
                    <a:pt x="437549" y="471613"/>
                  </a:cubicBezTo>
                  <a:cubicBezTo>
                    <a:pt x="461129" y="444102"/>
                    <a:pt x="454143" y="313099"/>
                    <a:pt x="463750" y="309169"/>
                  </a:cubicBezTo>
                  <a:cubicBezTo>
                    <a:pt x="473357" y="305239"/>
                    <a:pt x="482963" y="403491"/>
                    <a:pt x="495190" y="448032"/>
                  </a:cubicBezTo>
                  <a:cubicBezTo>
                    <a:pt x="507417" y="492573"/>
                    <a:pt x="524884" y="619209"/>
                    <a:pt x="537111" y="576415"/>
                  </a:cubicBezTo>
                  <a:cubicBezTo>
                    <a:pt x="549338" y="533621"/>
                    <a:pt x="551085" y="176419"/>
                    <a:pt x="568552" y="191266"/>
                  </a:cubicBezTo>
                  <a:cubicBezTo>
                    <a:pt x="586019" y="206113"/>
                    <a:pt x="624447" y="679034"/>
                    <a:pt x="641914" y="665497"/>
                  </a:cubicBezTo>
                  <a:cubicBezTo>
                    <a:pt x="659381" y="651960"/>
                    <a:pt x="655887" y="86028"/>
                    <a:pt x="673354" y="110045"/>
                  </a:cubicBezTo>
                  <a:cubicBezTo>
                    <a:pt x="690821" y="134062"/>
                    <a:pt x="733179" y="827940"/>
                    <a:pt x="746716" y="809600"/>
                  </a:cubicBezTo>
                  <a:cubicBezTo>
                    <a:pt x="760253" y="791260"/>
                    <a:pt x="737982" y="-1744"/>
                    <a:pt x="754576" y="3"/>
                  </a:cubicBezTo>
                  <a:cubicBezTo>
                    <a:pt x="771170" y="1750"/>
                    <a:pt x="829248" y="804360"/>
                    <a:pt x="846278" y="820080"/>
                  </a:cubicBezTo>
                  <a:cubicBezTo>
                    <a:pt x="863308" y="835800"/>
                    <a:pt x="842348" y="119216"/>
                    <a:pt x="856758" y="94325"/>
                  </a:cubicBezTo>
                  <a:cubicBezTo>
                    <a:pt x="871168" y="69435"/>
                    <a:pt x="913963" y="655453"/>
                    <a:pt x="932740" y="670737"/>
                  </a:cubicBezTo>
                  <a:cubicBezTo>
                    <a:pt x="951517" y="686021"/>
                    <a:pt x="953701" y="202621"/>
                    <a:pt x="969421" y="186027"/>
                  </a:cubicBezTo>
                  <a:cubicBezTo>
                    <a:pt x="985141" y="169433"/>
                    <a:pt x="1009158" y="529691"/>
                    <a:pt x="1027062" y="571175"/>
                  </a:cubicBezTo>
                  <a:cubicBezTo>
                    <a:pt x="1044966" y="612659"/>
                    <a:pt x="1051952" y="458076"/>
                    <a:pt x="1076843" y="434932"/>
                  </a:cubicBezTo>
                  <a:cubicBezTo>
                    <a:pt x="1143655" y="430129"/>
                    <a:pt x="1132739" y="433622"/>
                    <a:pt x="1176406" y="432312"/>
                  </a:cubicBezTo>
                  <a:cubicBezTo>
                    <a:pt x="1220073" y="431002"/>
                    <a:pt x="1276841" y="427727"/>
                    <a:pt x="1401730" y="427072"/>
                  </a:cubicBezTo>
                </a:path>
              </a:pathLst>
            </a:custGeom>
            <a:noFill/>
            <a:ln w="9525">
              <a:solidFill>
                <a:schemeClr val="tx1"/>
              </a:solidFill>
              <a:head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pic>
          <p:nvPicPr>
            <p:cNvPr id="50" name="Picture 3" descr="C:\Users\Hakan\AppData\Local\Microsoft\Windows\Temporary Internet Files\Content.Outlook\4VWL2NLI\IMG_3771 (2).JPG">
              <a:extLst>
                <a:ext uri="{FF2B5EF4-FFF2-40B4-BE49-F238E27FC236}">
                  <a16:creationId xmlns:a16="http://schemas.microsoft.com/office/drawing/2014/main" id="{4CF8309F-0861-7266-1202-37C9BBF8C8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418"/>
            <a:stretch/>
          </p:blipFill>
          <p:spPr bwMode="auto">
            <a:xfrm>
              <a:off x="-449816" y="773204"/>
              <a:ext cx="641991" cy="1581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1" name="Straight Connector 50">
              <a:extLst>
                <a:ext uri="{FF2B5EF4-FFF2-40B4-BE49-F238E27FC236}">
                  <a16:creationId xmlns:a16="http://schemas.microsoft.com/office/drawing/2014/main" id="{5C48A82D-21B9-F236-9319-F0FEFA93B33A}"/>
                </a:ext>
              </a:extLst>
            </p:cNvPr>
            <p:cNvCxnSpPr/>
            <p:nvPr/>
          </p:nvCxnSpPr>
          <p:spPr>
            <a:xfrm flipV="1">
              <a:off x="-66844" y="810742"/>
              <a:ext cx="558692" cy="776646"/>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5E32781-85E4-E958-3C27-7BAE24FAC487}"/>
                </a:ext>
              </a:extLst>
            </p:cNvPr>
            <p:cNvCxnSpPr/>
            <p:nvPr/>
          </p:nvCxnSpPr>
          <p:spPr>
            <a:xfrm>
              <a:off x="-66844" y="1745779"/>
              <a:ext cx="558692" cy="484864"/>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3" name="Text Box 983">
              <a:extLst>
                <a:ext uri="{FF2B5EF4-FFF2-40B4-BE49-F238E27FC236}">
                  <a16:creationId xmlns:a16="http://schemas.microsoft.com/office/drawing/2014/main" id="{3B69C0BC-916E-3FA7-255F-FB54EE1E4EAC}"/>
                </a:ext>
              </a:extLst>
            </p:cNvPr>
            <p:cNvSpPr txBox="1">
              <a:spLocks noChangeAspect="1" noChangeArrowheads="1"/>
            </p:cNvSpPr>
            <p:nvPr/>
          </p:nvSpPr>
          <p:spPr bwMode="auto">
            <a:xfrm>
              <a:off x="4124051" y="985667"/>
              <a:ext cx="322487" cy="246221"/>
            </a:xfrm>
            <a:prstGeom prst="rect">
              <a:avLst/>
            </a:prstGeom>
            <a:noFill/>
            <a:ln w="9525">
              <a:noFill/>
              <a:miter lim="800000"/>
              <a:headEnd/>
              <a:tailEnd/>
            </a:ln>
          </p:spPr>
          <p:txBody>
            <a:bodyPr wrap="none">
              <a:spAutoFit/>
            </a:bodyPr>
            <a:lstStyle/>
            <a:p>
              <a:pPr eaLnBrk="0" hangingPunct="0"/>
              <a:r>
                <a:rPr lang="sv-SE" altLang="sv-SE" sz="1000" baseline="0" dirty="0" err="1">
                  <a:latin typeface="Times" charset="0"/>
                </a:rPr>
                <a:t>h</a:t>
              </a:r>
              <a:r>
                <a:rPr lang="sv-SE" altLang="sv-SE" sz="1000" baseline="0" dirty="0" err="1">
                  <a:latin typeface="Symbol" pitchFamily="18" charset="2"/>
                </a:rPr>
                <a:t>n</a:t>
              </a:r>
              <a:endParaRPr lang="sv-SE" altLang="sv-SE" sz="1000" baseline="0" dirty="0">
                <a:latin typeface="Times" charset="0"/>
              </a:endParaRPr>
            </a:p>
          </p:txBody>
        </p:sp>
      </p:grpSp>
      <p:sp>
        <p:nvSpPr>
          <p:cNvPr id="117" name="TextBox 116">
            <a:extLst>
              <a:ext uri="{FF2B5EF4-FFF2-40B4-BE49-F238E27FC236}">
                <a16:creationId xmlns:a16="http://schemas.microsoft.com/office/drawing/2014/main" id="{32C44D70-157C-F27B-9644-6755BB58B472}"/>
              </a:ext>
            </a:extLst>
          </p:cNvPr>
          <p:cNvSpPr txBox="1"/>
          <p:nvPr/>
        </p:nvSpPr>
        <p:spPr>
          <a:xfrm>
            <a:off x="10428891" y="342354"/>
            <a:ext cx="1584176" cy="584776"/>
          </a:xfrm>
          <a:prstGeom prst="rect">
            <a:avLst/>
          </a:prstGeom>
          <a:solidFill>
            <a:srgbClr val="FF00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a:t>Interface </a:t>
            </a:r>
            <a:r>
              <a:rPr lang="sv-SE" sz="1600" dirty="0" err="1"/>
              <a:t>structure</a:t>
            </a:r>
            <a:endParaRPr lang="en-US" sz="1600" dirty="0"/>
          </a:p>
        </p:txBody>
      </p:sp>
      <p:sp>
        <p:nvSpPr>
          <p:cNvPr id="118" name="TextBox 117">
            <a:extLst>
              <a:ext uri="{FF2B5EF4-FFF2-40B4-BE49-F238E27FC236}">
                <a16:creationId xmlns:a16="http://schemas.microsoft.com/office/drawing/2014/main" id="{E189F899-3444-F7E6-59F5-E1072C6BFC17}"/>
              </a:ext>
            </a:extLst>
          </p:cNvPr>
          <p:cNvSpPr txBox="1"/>
          <p:nvPr/>
        </p:nvSpPr>
        <p:spPr>
          <a:xfrm>
            <a:off x="10428891" y="1494482"/>
            <a:ext cx="1584176" cy="584776"/>
          </a:xfrm>
          <a:prstGeom prst="rect">
            <a:avLst/>
          </a:prstGeom>
          <a:solidFill>
            <a:srgbClr val="3366FF"/>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err="1"/>
              <a:t>Orbital</a:t>
            </a:r>
            <a:r>
              <a:rPr lang="sv-SE" sz="1600" dirty="0"/>
              <a:t> </a:t>
            </a:r>
          </a:p>
          <a:p>
            <a:r>
              <a:rPr lang="sv-SE" sz="1600" dirty="0" err="1"/>
              <a:t>composition</a:t>
            </a:r>
            <a:endParaRPr lang="en-US" sz="1600" dirty="0"/>
          </a:p>
        </p:txBody>
      </p:sp>
      <p:sp>
        <p:nvSpPr>
          <p:cNvPr id="119" name="TextBox 118">
            <a:extLst>
              <a:ext uri="{FF2B5EF4-FFF2-40B4-BE49-F238E27FC236}">
                <a16:creationId xmlns:a16="http://schemas.microsoft.com/office/drawing/2014/main" id="{5051C213-8194-B0DD-1ECB-73A57014D2EC}"/>
              </a:ext>
            </a:extLst>
          </p:cNvPr>
          <p:cNvSpPr txBox="1"/>
          <p:nvPr/>
        </p:nvSpPr>
        <p:spPr>
          <a:xfrm>
            <a:off x="10359745" y="918419"/>
            <a:ext cx="1704313" cy="276999"/>
          </a:xfrm>
          <a:prstGeom prst="rect">
            <a:avLst/>
          </a:prstGeom>
          <a:noFill/>
        </p:spPr>
        <p:txBody>
          <a:bodyPr wrap="none" rtlCol="0">
            <a:spAutoFit/>
          </a:bodyPr>
          <a:lstStyle/>
          <a:p>
            <a:r>
              <a:rPr lang="en-US" sz="1200" dirty="0"/>
              <a:t>Where are the atoms?</a:t>
            </a:r>
          </a:p>
        </p:txBody>
      </p:sp>
      <p:sp>
        <p:nvSpPr>
          <p:cNvPr id="120" name="TextBox 119">
            <a:extLst>
              <a:ext uri="{FF2B5EF4-FFF2-40B4-BE49-F238E27FC236}">
                <a16:creationId xmlns:a16="http://schemas.microsoft.com/office/drawing/2014/main" id="{7AF1D383-C71A-D34E-D59A-7B7C50C2FCC3}"/>
              </a:ext>
            </a:extLst>
          </p:cNvPr>
          <p:cNvSpPr txBox="1"/>
          <p:nvPr/>
        </p:nvSpPr>
        <p:spPr>
          <a:xfrm>
            <a:off x="10428892" y="2502594"/>
            <a:ext cx="1518171" cy="584776"/>
          </a:xfrm>
          <a:prstGeom prst="rect">
            <a:avLst/>
          </a:prstGeom>
          <a:solidFill>
            <a:srgbClr val="00B05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a:t>Energy </a:t>
            </a:r>
            <a:r>
              <a:rPr lang="sv-SE" sz="1600" dirty="0" err="1"/>
              <a:t>matching</a:t>
            </a:r>
            <a:endParaRPr lang="en-US" sz="1600" dirty="0"/>
          </a:p>
        </p:txBody>
      </p:sp>
      <p:sp>
        <p:nvSpPr>
          <p:cNvPr id="121" name="Rectangle 120">
            <a:extLst>
              <a:ext uri="{FF2B5EF4-FFF2-40B4-BE49-F238E27FC236}">
                <a16:creationId xmlns:a16="http://schemas.microsoft.com/office/drawing/2014/main" id="{3BAB030C-D22B-1430-F4F2-6FA8A2194501}"/>
              </a:ext>
            </a:extLst>
          </p:cNvPr>
          <p:cNvSpPr/>
          <p:nvPr/>
        </p:nvSpPr>
        <p:spPr>
          <a:xfrm>
            <a:off x="10290879" y="2070547"/>
            <a:ext cx="1907895" cy="276999"/>
          </a:xfrm>
          <a:prstGeom prst="rect">
            <a:avLst/>
          </a:prstGeom>
        </p:spPr>
        <p:txBody>
          <a:bodyPr wrap="none">
            <a:spAutoFit/>
          </a:bodyPr>
          <a:lstStyle/>
          <a:p>
            <a:r>
              <a:rPr lang="en-US" sz="1200" dirty="0"/>
              <a:t>Where are the electrons?</a:t>
            </a:r>
          </a:p>
        </p:txBody>
      </p:sp>
      <p:sp>
        <p:nvSpPr>
          <p:cNvPr id="122" name="TextBox 121">
            <a:extLst>
              <a:ext uri="{FF2B5EF4-FFF2-40B4-BE49-F238E27FC236}">
                <a16:creationId xmlns:a16="http://schemas.microsoft.com/office/drawing/2014/main" id="{C5FD4D16-F988-8513-D580-DEE4CC420C2C}"/>
              </a:ext>
            </a:extLst>
          </p:cNvPr>
          <p:cNvSpPr txBox="1"/>
          <p:nvPr/>
        </p:nvSpPr>
        <p:spPr>
          <a:xfrm>
            <a:off x="10434894" y="3798738"/>
            <a:ext cx="1584176" cy="584776"/>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a:t>Dynamics</a:t>
            </a:r>
          </a:p>
          <a:p>
            <a:endParaRPr lang="en-US" sz="1600" dirty="0"/>
          </a:p>
        </p:txBody>
      </p:sp>
      <p:sp>
        <p:nvSpPr>
          <p:cNvPr id="123" name="Rectangle 122">
            <a:extLst>
              <a:ext uri="{FF2B5EF4-FFF2-40B4-BE49-F238E27FC236}">
                <a16:creationId xmlns:a16="http://schemas.microsoft.com/office/drawing/2014/main" id="{B973F435-03D6-3C11-7759-7D7C16860219}"/>
              </a:ext>
            </a:extLst>
          </p:cNvPr>
          <p:cNvSpPr/>
          <p:nvPr/>
        </p:nvSpPr>
        <p:spPr>
          <a:xfrm>
            <a:off x="10362886" y="4374803"/>
            <a:ext cx="1800200" cy="646331"/>
          </a:xfrm>
          <a:prstGeom prst="rect">
            <a:avLst/>
          </a:prstGeom>
        </p:spPr>
        <p:txBody>
          <a:bodyPr wrap="square">
            <a:spAutoFit/>
          </a:bodyPr>
          <a:lstStyle/>
          <a:p>
            <a:r>
              <a:rPr lang="en-US" sz="1200" dirty="0"/>
              <a:t>How do electrons and atoms move during the conversion process.</a:t>
            </a:r>
          </a:p>
        </p:txBody>
      </p:sp>
      <p:sp>
        <p:nvSpPr>
          <p:cNvPr id="124" name="TextBox 123">
            <a:extLst>
              <a:ext uri="{FF2B5EF4-FFF2-40B4-BE49-F238E27FC236}">
                <a16:creationId xmlns:a16="http://schemas.microsoft.com/office/drawing/2014/main" id="{0C71E164-DF18-832B-7737-481E6D60035B}"/>
              </a:ext>
            </a:extLst>
          </p:cNvPr>
          <p:cNvSpPr txBox="1"/>
          <p:nvPr/>
        </p:nvSpPr>
        <p:spPr>
          <a:xfrm>
            <a:off x="10290879" y="3078660"/>
            <a:ext cx="1800200" cy="461665"/>
          </a:xfrm>
          <a:prstGeom prst="rect">
            <a:avLst/>
          </a:prstGeom>
          <a:noFill/>
        </p:spPr>
        <p:txBody>
          <a:bodyPr wrap="square" rtlCol="0">
            <a:spAutoFit/>
          </a:bodyPr>
          <a:lstStyle/>
          <a:p>
            <a:r>
              <a:rPr lang="en-US" sz="1200" dirty="0"/>
              <a:t>How to facilitate efficient charge transfer</a:t>
            </a:r>
          </a:p>
        </p:txBody>
      </p:sp>
      <p:sp>
        <p:nvSpPr>
          <p:cNvPr id="125" name="TextBox 124">
            <a:extLst>
              <a:ext uri="{FF2B5EF4-FFF2-40B4-BE49-F238E27FC236}">
                <a16:creationId xmlns:a16="http://schemas.microsoft.com/office/drawing/2014/main" id="{0542FCAD-0C57-2C80-3C2E-0FF2CEA089C7}"/>
              </a:ext>
            </a:extLst>
          </p:cNvPr>
          <p:cNvSpPr txBox="1"/>
          <p:nvPr/>
        </p:nvSpPr>
        <p:spPr>
          <a:xfrm>
            <a:off x="10079974" y="5049935"/>
            <a:ext cx="2329703" cy="369332"/>
          </a:xfrm>
          <a:prstGeom prst="rect">
            <a:avLst/>
          </a:prstGeom>
          <a:noFill/>
        </p:spPr>
        <p:txBody>
          <a:bodyPr wrap="square">
            <a:spAutoFit/>
          </a:bodyPr>
          <a:lstStyle/>
          <a:p>
            <a:r>
              <a:rPr lang="en-GB" sz="1800" dirty="0">
                <a:latin typeface="+mj-lt"/>
              </a:rPr>
              <a:t>Some key questions </a:t>
            </a:r>
            <a:endParaRPr lang="en-SE" dirty="0"/>
          </a:p>
        </p:txBody>
      </p:sp>
      <p:sp>
        <p:nvSpPr>
          <p:cNvPr id="126" name="TextBox 125">
            <a:extLst>
              <a:ext uri="{FF2B5EF4-FFF2-40B4-BE49-F238E27FC236}">
                <a16:creationId xmlns:a16="http://schemas.microsoft.com/office/drawing/2014/main" id="{10382D74-E600-D8C7-CCF6-B7E79F844063}"/>
              </a:ext>
            </a:extLst>
          </p:cNvPr>
          <p:cNvSpPr txBox="1"/>
          <p:nvPr/>
        </p:nvSpPr>
        <p:spPr>
          <a:xfrm>
            <a:off x="752689" y="5948451"/>
            <a:ext cx="10937289" cy="769441"/>
          </a:xfrm>
          <a:prstGeom prst="rect">
            <a:avLst/>
          </a:prstGeom>
          <a:noFill/>
        </p:spPr>
        <p:txBody>
          <a:bodyPr wrap="none" rtlCol="0">
            <a:spAutoFit/>
          </a:bodyPr>
          <a:lstStyle/>
          <a:p>
            <a:r>
              <a:rPr lang="en-SE" sz="4400" dirty="0">
                <a:solidFill>
                  <a:srgbClr val="FF0000"/>
                </a:solidFill>
              </a:rPr>
              <a:t>Functional materials at an (sub) atomic level</a:t>
            </a:r>
          </a:p>
        </p:txBody>
      </p:sp>
    </p:spTree>
    <p:extLst>
      <p:ext uri="{BB962C8B-B14F-4D97-AF65-F5344CB8AC3E}">
        <p14:creationId xmlns:p14="http://schemas.microsoft.com/office/powerpoint/2010/main" val="2078068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F74D1F-84CD-F236-095E-2E762D2E8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2060848"/>
            <a:ext cx="7772400" cy="4020206"/>
          </a:xfrm>
          <a:prstGeom prst="rect">
            <a:avLst/>
          </a:prstGeom>
        </p:spPr>
      </p:pic>
      <p:pic>
        <p:nvPicPr>
          <p:cNvPr id="3" name="Picture 2">
            <a:extLst>
              <a:ext uri="{FF2B5EF4-FFF2-40B4-BE49-F238E27FC236}">
                <a16:creationId xmlns:a16="http://schemas.microsoft.com/office/drawing/2014/main" id="{B25290E0-5DC2-8EFF-F9F1-A224C89ACCA5}"/>
              </a:ext>
            </a:extLst>
          </p:cNvPr>
          <p:cNvPicPr>
            <a:picLocks noChangeAspect="1"/>
          </p:cNvPicPr>
          <p:nvPr/>
        </p:nvPicPr>
        <p:blipFill rotWithShape="1">
          <a:blip r:embed="rId2">
            <a:extLst>
              <a:ext uri="{28A0092B-C50C-407E-A947-70E740481C1C}">
                <a14:useLocalDpi xmlns:a14="http://schemas.microsoft.com/office/drawing/2010/main" val="0"/>
              </a:ext>
            </a:extLst>
          </a:blip>
          <a:srcRect l="75970" t="32241" r="-11118" b="-3768"/>
          <a:stretch/>
        </p:blipFill>
        <p:spPr>
          <a:xfrm>
            <a:off x="5879976" y="723260"/>
            <a:ext cx="5828184" cy="6134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2221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293D5A-D642-1641-B79D-50AA1B22E465}"/>
              </a:ext>
            </a:extLst>
          </p:cNvPr>
          <p:cNvSpPr/>
          <p:nvPr/>
        </p:nvSpPr>
        <p:spPr>
          <a:xfrm>
            <a:off x="6325196" y="2564904"/>
            <a:ext cx="4176464" cy="3168352"/>
          </a:xfrm>
          <a:prstGeom prst="rect">
            <a:avLst/>
          </a:prstGeom>
          <a:solidFill>
            <a:schemeClr val="bg1"/>
          </a:solidFill>
          <a:ln w="158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a:extLst>
              <a:ext uri="{FF2B5EF4-FFF2-40B4-BE49-F238E27FC236}">
                <a16:creationId xmlns:a16="http://schemas.microsoft.com/office/drawing/2014/main" id="{8E0494FE-0849-3B4D-A59E-E059ADD17772}"/>
              </a:ext>
            </a:extLst>
          </p:cNvPr>
          <p:cNvSpPr/>
          <p:nvPr/>
        </p:nvSpPr>
        <p:spPr>
          <a:xfrm>
            <a:off x="1847528" y="2564904"/>
            <a:ext cx="4176464" cy="3168352"/>
          </a:xfrm>
          <a:prstGeom prst="rect">
            <a:avLst/>
          </a:prstGeom>
          <a:solidFill>
            <a:schemeClr val="bg1"/>
          </a:solidFill>
          <a:ln w="158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3">
            <a:extLst>
              <a:ext uri="{FF2B5EF4-FFF2-40B4-BE49-F238E27FC236}">
                <a16:creationId xmlns:a16="http://schemas.microsoft.com/office/drawing/2014/main" id="{54570571-520E-8F47-89F3-54A0F3055927}"/>
              </a:ext>
            </a:extLst>
          </p:cNvPr>
          <p:cNvPicPr>
            <a:picLocks noChangeAspect="1"/>
          </p:cNvPicPr>
          <p:nvPr/>
        </p:nvPicPr>
        <p:blipFill>
          <a:blip r:embed="rId3"/>
          <a:stretch>
            <a:fillRect/>
          </a:stretch>
        </p:blipFill>
        <p:spPr>
          <a:xfrm>
            <a:off x="2063552" y="2996953"/>
            <a:ext cx="3688852" cy="2373955"/>
          </a:xfrm>
          <a:prstGeom prst="rect">
            <a:avLst/>
          </a:prstGeom>
        </p:spPr>
      </p:pic>
      <p:pic>
        <p:nvPicPr>
          <p:cNvPr id="7" name="Picture 6">
            <a:extLst>
              <a:ext uri="{FF2B5EF4-FFF2-40B4-BE49-F238E27FC236}">
                <a16:creationId xmlns:a16="http://schemas.microsoft.com/office/drawing/2014/main" id="{CE004575-0DB1-8E44-AFAF-86FF4A455E15}"/>
              </a:ext>
            </a:extLst>
          </p:cNvPr>
          <p:cNvPicPr>
            <a:picLocks noChangeAspect="1"/>
          </p:cNvPicPr>
          <p:nvPr/>
        </p:nvPicPr>
        <p:blipFill>
          <a:blip r:embed="rId4"/>
          <a:stretch>
            <a:fillRect/>
          </a:stretch>
        </p:blipFill>
        <p:spPr>
          <a:xfrm>
            <a:off x="6616057" y="3163799"/>
            <a:ext cx="3594743" cy="2040260"/>
          </a:xfrm>
          <a:prstGeom prst="rect">
            <a:avLst/>
          </a:prstGeom>
        </p:spPr>
      </p:pic>
      <p:sp>
        <p:nvSpPr>
          <p:cNvPr id="10" name="TextBox 9">
            <a:extLst>
              <a:ext uri="{FF2B5EF4-FFF2-40B4-BE49-F238E27FC236}">
                <a16:creationId xmlns:a16="http://schemas.microsoft.com/office/drawing/2014/main" id="{8885C4E2-2D36-8B45-A1DC-A6940C9190F0}"/>
              </a:ext>
            </a:extLst>
          </p:cNvPr>
          <p:cNvSpPr txBox="1"/>
          <p:nvPr/>
        </p:nvSpPr>
        <p:spPr>
          <a:xfrm>
            <a:off x="3143673" y="2060848"/>
            <a:ext cx="851515" cy="369332"/>
          </a:xfrm>
          <a:prstGeom prst="rect">
            <a:avLst/>
          </a:prstGeom>
          <a:noFill/>
        </p:spPr>
        <p:txBody>
          <a:bodyPr wrap="none" rtlCol="0">
            <a:spAutoFit/>
          </a:bodyPr>
          <a:lstStyle/>
          <a:p>
            <a:r>
              <a:rPr lang="en-AU" dirty="0"/>
              <a:t>Visible</a:t>
            </a:r>
          </a:p>
        </p:txBody>
      </p:sp>
      <p:sp>
        <p:nvSpPr>
          <p:cNvPr id="18" name="TextBox 17">
            <a:extLst>
              <a:ext uri="{FF2B5EF4-FFF2-40B4-BE49-F238E27FC236}">
                <a16:creationId xmlns:a16="http://schemas.microsoft.com/office/drawing/2014/main" id="{95A64AC8-D66E-BE42-BF81-ADF1AA40B7FE}"/>
              </a:ext>
            </a:extLst>
          </p:cNvPr>
          <p:cNvSpPr txBox="1"/>
          <p:nvPr/>
        </p:nvSpPr>
        <p:spPr>
          <a:xfrm>
            <a:off x="7608168" y="2056202"/>
            <a:ext cx="2267416" cy="369332"/>
          </a:xfrm>
          <a:prstGeom prst="rect">
            <a:avLst/>
          </a:prstGeom>
          <a:noFill/>
        </p:spPr>
        <p:txBody>
          <a:bodyPr wrap="none" rtlCol="0">
            <a:spAutoFit/>
          </a:bodyPr>
          <a:lstStyle/>
          <a:p>
            <a:r>
              <a:rPr lang="sv-SE" dirty="0"/>
              <a:t>X-</a:t>
            </a:r>
            <a:r>
              <a:rPr lang="sv-SE" dirty="0" err="1"/>
              <a:t>ray</a:t>
            </a:r>
            <a:r>
              <a:rPr lang="sv-SE" dirty="0"/>
              <a:t>, neutrons, </a:t>
            </a:r>
            <a:r>
              <a:rPr lang="sv-SE" dirty="0" err="1"/>
              <a:t>ions</a:t>
            </a:r>
            <a:r>
              <a:rPr lang="sv-SE" dirty="0"/>
              <a:t>)</a:t>
            </a:r>
          </a:p>
        </p:txBody>
      </p:sp>
      <p:sp>
        <p:nvSpPr>
          <p:cNvPr id="19" name="Freeform 18">
            <a:extLst>
              <a:ext uri="{FF2B5EF4-FFF2-40B4-BE49-F238E27FC236}">
                <a16:creationId xmlns:a16="http://schemas.microsoft.com/office/drawing/2014/main" id="{470510F4-BC03-C745-AD0D-DF6909149BD7}"/>
              </a:ext>
            </a:extLst>
          </p:cNvPr>
          <p:cNvSpPr/>
          <p:nvPr/>
        </p:nvSpPr>
        <p:spPr>
          <a:xfrm rot="18708877" flipH="1">
            <a:off x="7517599" y="3375285"/>
            <a:ext cx="516567" cy="181181"/>
          </a:xfrm>
          <a:custGeom>
            <a:avLst/>
            <a:gdLst>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16589 w 1401730"/>
              <a:gd name="connsiteY2" fmla="*/ 42506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2309 w 1401730"/>
              <a:gd name="connsiteY2" fmla="*/ 430308 h 820950"/>
              <a:gd name="connsiteX3" fmla="*/ 44803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2309 w 1401730"/>
              <a:gd name="connsiteY2" fmla="*/ 430308 h 820950"/>
              <a:gd name="connsiteX3" fmla="*/ 471610 w 1401730"/>
              <a:gd name="connsiteY3" fmla="*/ 31502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2309 w 1401730"/>
              <a:gd name="connsiteY2" fmla="*/ 43030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89950 w 1401730"/>
              <a:gd name="connsiteY4" fmla="*/ 391007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2832 w 1401730"/>
              <a:gd name="connsiteY6" fmla="*/ 254764 h 820950"/>
              <a:gd name="connsiteX7" fmla="*/ 589513 w 1401730"/>
              <a:gd name="connsiteY7" fmla="*/ 191883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2832 w 1401730"/>
              <a:gd name="connsiteY6" fmla="*/ 254764 h 820950"/>
              <a:gd name="connsiteX7" fmla="*/ 592133 w 1401730"/>
              <a:gd name="connsiteY7" fmla="*/ 239044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2832 w 1401730"/>
              <a:gd name="connsiteY6" fmla="*/ 254764 h 820950"/>
              <a:gd name="connsiteX7" fmla="*/ 568552 w 1401730"/>
              <a:gd name="connsiteY7" fmla="*/ 191882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50212 w 1401730"/>
              <a:gd name="connsiteY6" fmla="*/ 417207 h 820950"/>
              <a:gd name="connsiteX7" fmla="*/ 568552 w 1401730"/>
              <a:gd name="connsiteY7" fmla="*/ 191882 h 820950"/>
              <a:gd name="connsiteX8" fmla="*/ 641914 w 1401730"/>
              <a:gd name="connsiteY8" fmla="*/ 666113 h 820950"/>
              <a:gd name="connsiteX9" fmla="*/ 673354 w 1401730"/>
              <a:gd name="connsiteY9" fmla="*/ 110661 h 820950"/>
              <a:gd name="connsiteX10" fmla="*/ 751956 w 1401730"/>
              <a:gd name="connsiteY10" fmla="*/ 676593 h 820950"/>
              <a:gd name="connsiteX11" fmla="*/ 754576 w 1401730"/>
              <a:gd name="connsiteY11" fmla="*/ 619 h 820950"/>
              <a:gd name="connsiteX12" fmla="*/ 846278 w 1401730"/>
              <a:gd name="connsiteY12" fmla="*/ 820696 h 820950"/>
              <a:gd name="connsiteX13" fmla="*/ 856758 w 1401730"/>
              <a:gd name="connsiteY13" fmla="*/ 94941 h 820950"/>
              <a:gd name="connsiteX14" fmla="*/ 932740 w 1401730"/>
              <a:gd name="connsiteY14" fmla="*/ 684453 h 820950"/>
              <a:gd name="connsiteX15" fmla="*/ 969421 w 1401730"/>
              <a:gd name="connsiteY15" fmla="*/ 186643 h 820950"/>
              <a:gd name="connsiteX16" fmla="*/ 1008722 w 1401730"/>
              <a:gd name="connsiteY16" fmla="*/ 550831 h 820950"/>
              <a:gd name="connsiteX17" fmla="*/ 1076843 w 1401730"/>
              <a:gd name="connsiteY17" fmla="*/ 435548 h 820950"/>
              <a:gd name="connsiteX18" fmla="*/ 1097804 w 1401730"/>
              <a:gd name="connsiteY18" fmla="*/ 430308 h 820950"/>
              <a:gd name="connsiteX19" fmla="*/ 1401730 w 1401730"/>
              <a:gd name="connsiteY19" fmla="*/ 427688 h 820950"/>
              <a:gd name="connsiteX0" fmla="*/ 0 w 1401730"/>
              <a:gd name="connsiteY0" fmla="*/ 474849 h 820950"/>
              <a:gd name="connsiteX1" fmla="*/ 322267 w 1401730"/>
              <a:gd name="connsiteY1" fmla="*/ 474849 h 820950"/>
              <a:gd name="connsiteX2" fmla="*/ 437549 w 1401730"/>
              <a:gd name="connsiteY2" fmla="*/ 451268 h 820950"/>
              <a:gd name="connsiteX3" fmla="*/ 463750 w 1401730"/>
              <a:gd name="connsiteY3" fmla="*/ 309785 h 820950"/>
              <a:gd name="connsiteX4" fmla="*/ 495190 w 1401730"/>
              <a:gd name="connsiteY4" fmla="*/ 448648 h 820950"/>
              <a:gd name="connsiteX5" fmla="*/ 537111 w 1401730"/>
              <a:gd name="connsiteY5" fmla="*/ 577031 h 820950"/>
              <a:gd name="connsiteX6" fmla="*/ 568552 w 1401730"/>
              <a:gd name="connsiteY6" fmla="*/ 191882 h 820950"/>
              <a:gd name="connsiteX7" fmla="*/ 641914 w 1401730"/>
              <a:gd name="connsiteY7" fmla="*/ 666113 h 820950"/>
              <a:gd name="connsiteX8" fmla="*/ 673354 w 1401730"/>
              <a:gd name="connsiteY8" fmla="*/ 110661 h 820950"/>
              <a:gd name="connsiteX9" fmla="*/ 751956 w 1401730"/>
              <a:gd name="connsiteY9" fmla="*/ 676593 h 820950"/>
              <a:gd name="connsiteX10" fmla="*/ 754576 w 1401730"/>
              <a:gd name="connsiteY10" fmla="*/ 619 h 820950"/>
              <a:gd name="connsiteX11" fmla="*/ 846278 w 1401730"/>
              <a:gd name="connsiteY11" fmla="*/ 820696 h 820950"/>
              <a:gd name="connsiteX12" fmla="*/ 856758 w 1401730"/>
              <a:gd name="connsiteY12" fmla="*/ 94941 h 820950"/>
              <a:gd name="connsiteX13" fmla="*/ 932740 w 1401730"/>
              <a:gd name="connsiteY13" fmla="*/ 684453 h 820950"/>
              <a:gd name="connsiteX14" fmla="*/ 969421 w 1401730"/>
              <a:gd name="connsiteY14" fmla="*/ 186643 h 820950"/>
              <a:gd name="connsiteX15" fmla="*/ 1008722 w 1401730"/>
              <a:gd name="connsiteY15" fmla="*/ 550831 h 820950"/>
              <a:gd name="connsiteX16" fmla="*/ 1076843 w 1401730"/>
              <a:gd name="connsiteY16" fmla="*/ 435548 h 820950"/>
              <a:gd name="connsiteX17" fmla="*/ 1097804 w 1401730"/>
              <a:gd name="connsiteY17" fmla="*/ 430308 h 820950"/>
              <a:gd name="connsiteX18" fmla="*/ 1401730 w 1401730"/>
              <a:gd name="connsiteY18" fmla="*/ 427688 h 820950"/>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83837 h 820334"/>
              <a:gd name="connsiteX14" fmla="*/ 969421 w 1401730"/>
              <a:gd name="connsiteY14" fmla="*/ 186027 h 820334"/>
              <a:gd name="connsiteX15" fmla="*/ 1008722 w 1401730"/>
              <a:gd name="connsiteY15" fmla="*/ 550215 h 820334"/>
              <a:gd name="connsiteX16" fmla="*/ 1076843 w 1401730"/>
              <a:gd name="connsiteY16" fmla="*/ 434932 h 820334"/>
              <a:gd name="connsiteX17" fmla="*/ 1097804 w 1401730"/>
              <a:gd name="connsiteY17" fmla="*/ 42969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08722 w 1401730"/>
              <a:gd name="connsiteY15" fmla="*/ 550215 h 820334"/>
              <a:gd name="connsiteX16" fmla="*/ 1076843 w 1401730"/>
              <a:gd name="connsiteY16" fmla="*/ 434932 h 820334"/>
              <a:gd name="connsiteX17" fmla="*/ 1097804 w 1401730"/>
              <a:gd name="connsiteY17" fmla="*/ 42969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097804 w 1401730"/>
              <a:gd name="connsiteY17" fmla="*/ 42969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50652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71613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 name="connsiteX0" fmla="*/ 0 w 1401730"/>
              <a:gd name="connsiteY0" fmla="*/ 474233 h 820334"/>
              <a:gd name="connsiteX1" fmla="*/ 322267 w 1401730"/>
              <a:gd name="connsiteY1" fmla="*/ 474233 h 820334"/>
              <a:gd name="connsiteX2" fmla="*/ 437549 w 1401730"/>
              <a:gd name="connsiteY2" fmla="*/ 471613 h 820334"/>
              <a:gd name="connsiteX3" fmla="*/ 463750 w 1401730"/>
              <a:gd name="connsiteY3" fmla="*/ 309169 h 820334"/>
              <a:gd name="connsiteX4" fmla="*/ 495190 w 1401730"/>
              <a:gd name="connsiteY4" fmla="*/ 448032 h 820334"/>
              <a:gd name="connsiteX5" fmla="*/ 537111 w 1401730"/>
              <a:gd name="connsiteY5" fmla="*/ 576415 h 820334"/>
              <a:gd name="connsiteX6" fmla="*/ 568552 w 1401730"/>
              <a:gd name="connsiteY6" fmla="*/ 191266 h 820334"/>
              <a:gd name="connsiteX7" fmla="*/ 641914 w 1401730"/>
              <a:gd name="connsiteY7" fmla="*/ 665497 h 820334"/>
              <a:gd name="connsiteX8" fmla="*/ 673354 w 1401730"/>
              <a:gd name="connsiteY8" fmla="*/ 110045 h 820334"/>
              <a:gd name="connsiteX9" fmla="*/ 746716 w 1401730"/>
              <a:gd name="connsiteY9" fmla="*/ 809600 h 820334"/>
              <a:gd name="connsiteX10" fmla="*/ 754576 w 1401730"/>
              <a:gd name="connsiteY10" fmla="*/ 3 h 820334"/>
              <a:gd name="connsiteX11" fmla="*/ 846278 w 1401730"/>
              <a:gd name="connsiteY11" fmla="*/ 820080 h 820334"/>
              <a:gd name="connsiteX12" fmla="*/ 856758 w 1401730"/>
              <a:gd name="connsiteY12" fmla="*/ 94325 h 820334"/>
              <a:gd name="connsiteX13" fmla="*/ 932740 w 1401730"/>
              <a:gd name="connsiteY13" fmla="*/ 670737 h 820334"/>
              <a:gd name="connsiteX14" fmla="*/ 969421 w 1401730"/>
              <a:gd name="connsiteY14" fmla="*/ 186027 h 820334"/>
              <a:gd name="connsiteX15" fmla="*/ 1027062 w 1401730"/>
              <a:gd name="connsiteY15" fmla="*/ 571175 h 820334"/>
              <a:gd name="connsiteX16" fmla="*/ 1076843 w 1401730"/>
              <a:gd name="connsiteY16" fmla="*/ 434932 h 820334"/>
              <a:gd name="connsiteX17" fmla="*/ 1176406 w 1401730"/>
              <a:gd name="connsiteY17" fmla="*/ 432312 h 820334"/>
              <a:gd name="connsiteX18" fmla="*/ 1401730 w 1401730"/>
              <a:gd name="connsiteY18" fmla="*/ 427072 h 8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1730" h="820334">
                <a:moveTo>
                  <a:pt x="0" y="474233"/>
                </a:moveTo>
                <a:cubicBezTo>
                  <a:pt x="129039" y="467901"/>
                  <a:pt x="239736" y="477290"/>
                  <a:pt x="322267" y="474233"/>
                </a:cubicBezTo>
                <a:cubicBezTo>
                  <a:pt x="404798" y="471176"/>
                  <a:pt x="385148" y="465063"/>
                  <a:pt x="437549" y="471613"/>
                </a:cubicBezTo>
                <a:cubicBezTo>
                  <a:pt x="461129" y="444102"/>
                  <a:pt x="454143" y="313099"/>
                  <a:pt x="463750" y="309169"/>
                </a:cubicBezTo>
                <a:cubicBezTo>
                  <a:pt x="473357" y="305239"/>
                  <a:pt x="482963" y="403491"/>
                  <a:pt x="495190" y="448032"/>
                </a:cubicBezTo>
                <a:cubicBezTo>
                  <a:pt x="507417" y="492573"/>
                  <a:pt x="524884" y="619209"/>
                  <a:pt x="537111" y="576415"/>
                </a:cubicBezTo>
                <a:cubicBezTo>
                  <a:pt x="549338" y="533621"/>
                  <a:pt x="551085" y="176419"/>
                  <a:pt x="568552" y="191266"/>
                </a:cubicBezTo>
                <a:cubicBezTo>
                  <a:pt x="586019" y="206113"/>
                  <a:pt x="624447" y="679034"/>
                  <a:pt x="641914" y="665497"/>
                </a:cubicBezTo>
                <a:cubicBezTo>
                  <a:pt x="659381" y="651960"/>
                  <a:pt x="655887" y="86028"/>
                  <a:pt x="673354" y="110045"/>
                </a:cubicBezTo>
                <a:cubicBezTo>
                  <a:pt x="690821" y="134062"/>
                  <a:pt x="733179" y="827940"/>
                  <a:pt x="746716" y="809600"/>
                </a:cubicBezTo>
                <a:cubicBezTo>
                  <a:pt x="760253" y="791260"/>
                  <a:pt x="737982" y="-1744"/>
                  <a:pt x="754576" y="3"/>
                </a:cubicBezTo>
                <a:cubicBezTo>
                  <a:pt x="771170" y="1750"/>
                  <a:pt x="829248" y="804360"/>
                  <a:pt x="846278" y="820080"/>
                </a:cubicBezTo>
                <a:cubicBezTo>
                  <a:pt x="863308" y="835800"/>
                  <a:pt x="842348" y="119216"/>
                  <a:pt x="856758" y="94325"/>
                </a:cubicBezTo>
                <a:cubicBezTo>
                  <a:pt x="871168" y="69435"/>
                  <a:pt x="913963" y="655453"/>
                  <a:pt x="932740" y="670737"/>
                </a:cubicBezTo>
                <a:cubicBezTo>
                  <a:pt x="951517" y="686021"/>
                  <a:pt x="953701" y="202621"/>
                  <a:pt x="969421" y="186027"/>
                </a:cubicBezTo>
                <a:cubicBezTo>
                  <a:pt x="985141" y="169433"/>
                  <a:pt x="1009158" y="529691"/>
                  <a:pt x="1027062" y="571175"/>
                </a:cubicBezTo>
                <a:cubicBezTo>
                  <a:pt x="1044966" y="612659"/>
                  <a:pt x="1051952" y="458076"/>
                  <a:pt x="1076843" y="434932"/>
                </a:cubicBezTo>
                <a:cubicBezTo>
                  <a:pt x="1143655" y="430129"/>
                  <a:pt x="1132739" y="433622"/>
                  <a:pt x="1176406" y="432312"/>
                </a:cubicBezTo>
                <a:cubicBezTo>
                  <a:pt x="1220073" y="431002"/>
                  <a:pt x="1276841" y="427727"/>
                  <a:pt x="1401730" y="427072"/>
                </a:cubicBezTo>
              </a:path>
            </a:pathLst>
          </a:custGeom>
          <a:noFill/>
          <a:ln w="9525">
            <a:solidFill>
              <a:srgbClr val="FF0000"/>
            </a:solidFill>
            <a:prstDash val="solid"/>
            <a:head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 name="Title 2">
            <a:extLst>
              <a:ext uri="{FF2B5EF4-FFF2-40B4-BE49-F238E27FC236}">
                <a16:creationId xmlns:a16="http://schemas.microsoft.com/office/drawing/2014/main" id="{53664808-1209-ABEA-5BB3-356C28DA505B}"/>
              </a:ext>
            </a:extLst>
          </p:cNvPr>
          <p:cNvSpPr>
            <a:spLocks noGrp="1"/>
          </p:cNvSpPr>
          <p:nvPr>
            <p:ph type="title"/>
          </p:nvPr>
        </p:nvSpPr>
        <p:spPr>
          <a:xfrm>
            <a:off x="838200" y="277112"/>
            <a:ext cx="10515600" cy="1325563"/>
          </a:xfrm>
        </p:spPr>
        <p:txBody>
          <a:bodyPr>
            <a:normAutofit/>
          </a:bodyPr>
          <a:lstStyle/>
          <a:p>
            <a:r>
              <a:rPr lang="en-US" dirty="0"/>
              <a:t>New insights by instrument development</a:t>
            </a:r>
          </a:p>
        </p:txBody>
      </p:sp>
    </p:spTree>
    <p:extLst>
      <p:ext uri="{BB962C8B-B14F-4D97-AF65-F5344CB8AC3E}">
        <p14:creationId xmlns:p14="http://schemas.microsoft.com/office/powerpoint/2010/main" val="279522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07775"/>
            <a:ext cx="10515600" cy="1325563"/>
          </a:xfrm>
        </p:spPr>
        <p:txBody>
          <a:bodyPr>
            <a:normAutofit/>
          </a:bodyPr>
          <a:lstStyle/>
          <a:p>
            <a:r>
              <a:rPr lang="en-US" dirty="0"/>
              <a:t>New insights by instrument development</a:t>
            </a:r>
          </a:p>
        </p:txBody>
      </p:sp>
      <p:pic>
        <p:nvPicPr>
          <p:cNvPr id="655" name="image.pn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094000" y="2308418"/>
            <a:ext cx="6403976" cy="4420195"/>
          </a:xfrm>
          <a:prstGeom prst="rect">
            <a:avLst/>
          </a:prstGeom>
          <a:ln w="12700">
            <a:miter lim="400000"/>
          </a:ln>
        </p:spPr>
      </p:pic>
      <p:pic>
        <p:nvPicPr>
          <p:cNvPr id="656" name="siegbahn.jpg"/>
          <p:cNvPicPr>
            <a:picLocks/>
          </p:cNvPicPr>
          <p:nvPr/>
        </p:nvPicPr>
        <p:blipFill>
          <a:blip r:embed="rId4"/>
          <a:stretch>
            <a:fillRect/>
          </a:stretch>
        </p:blipFill>
        <p:spPr>
          <a:xfrm>
            <a:off x="8431573" y="1522604"/>
            <a:ext cx="1452563" cy="2035176"/>
          </a:xfrm>
          <a:prstGeom prst="rect">
            <a:avLst/>
          </a:prstGeom>
          <a:ln w="12700">
            <a:miter lim="400000"/>
          </a:ln>
          <a:effectLst>
            <a:outerShdw blurRad="63500" dist="38100" dir="2700000" rotWithShape="0">
              <a:srgbClr val="929292">
                <a:alpha val="75000"/>
              </a:srgbClr>
            </a:outerShdw>
          </a:effectLst>
        </p:spPr>
      </p:pic>
      <p:pic>
        <p:nvPicPr>
          <p:cNvPr id="657" name="siegbahn.jpg"/>
          <p:cNvPicPr>
            <a:picLocks/>
          </p:cNvPicPr>
          <p:nvPr/>
        </p:nvPicPr>
        <p:blipFill>
          <a:blip r:embed="rId5"/>
          <a:stretch>
            <a:fillRect/>
          </a:stretch>
        </p:blipFill>
        <p:spPr>
          <a:xfrm flipH="1">
            <a:off x="2832659" y="1495219"/>
            <a:ext cx="1452563" cy="2035176"/>
          </a:xfrm>
          <a:prstGeom prst="rect">
            <a:avLst/>
          </a:prstGeom>
          <a:ln w="12700">
            <a:miter lim="400000"/>
          </a:ln>
          <a:effectLst>
            <a:outerShdw blurRad="63500" dist="38100" dir="2700000" rotWithShape="0">
              <a:srgbClr val="929292">
                <a:alpha val="75000"/>
              </a:srgbClr>
            </a:outerShdw>
          </a:effectLst>
        </p:spPr>
      </p:pic>
      <p:sp>
        <p:nvSpPr>
          <p:cNvPr id="658" name="Shape 658"/>
          <p:cNvSpPr/>
          <p:nvPr/>
        </p:nvSpPr>
        <p:spPr>
          <a:xfrm>
            <a:off x="4324313" y="1492441"/>
            <a:ext cx="1951176"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marL="40638" marR="40638" defTabSz="910796">
              <a:buClr>
                <a:srgbClr val="AB1500"/>
              </a:buClr>
              <a:buFont typeface="Arial"/>
              <a:defRPr sz="2400">
                <a:solidFill>
                  <a:srgbClr val="AB1500"/>
                </a:solidFill>
                <a:uFill>
                  <a:solidFill>
                    <a:srgbClr val="AB1500"/>
                  </a:solidFill>
                </a:uFill>
                <a:latin typeface="+mn-lt"/>
                <a:ea typeface="+mn-ea"/>
                <a:cs typeface="+mn-cs"/>
                <a:sym typeface="Arial"/>
              </a:defRPr>
            </a:pPr>
            <a:r>
              <a:rPr sz="1687" dirty="0"/>
              <a:t>NP 1924</a:t>
            </a:r>
            <a:br>
              <a:rPr sz="1687" dirty="0">
                <a:latin typeface="ＭＳ Ｐゴシック"/>
                <a:ea typeface="ＭＳ Ｐゴシック"/>
                <a:cs typeface="ＭＳ Ｐゴシック"/>
                <a:sym typeface="ＭＳ Ｐゴシック"/>
              </a:rPr>
            </a:br>
            <a:r>
              <a:rPr sz="1687" dirty="0"/>
              <a:t>X-ray Spectroscopy</a:t>
            </a:r>
          </a:p>
        </p:txBody>
      </p:sp>
      <p:sp>
        <p:nvSpPr>
          <p:cNvPr id="659" name="Shape 659"/>
          <p:cNvSpPr/>
          <p:nvPr/>
        </p:nvSpPr>
        <p:spPr>
          <a:xfrm>
            <a:off x="6800814" y="1504150"/>
            <a:ext cx="1486305"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marL="40638" marR="40638" defTabSz="910796">
              <a:buClr>
                <a:srgbClr val="AB1500"/>
              </a:buClr>
              <a:buFont typeface="Arial"/>
              <a:defRPr sz="2400">
                <a:solidFill>
                  <a:srgbClr val="AB1500"/>
                </a:solidFill>
                <a:uFill>
                  <a:solidFill>
                    <a:srgbClr val="AB1500"/>
                  </a:solidFill>
                </a:uFill>
                <a:latin typeface="+mn-lt"/>
                <a:ea typeface="+mn-ea"/>
                <a:cs typeface="+mn-cs"/>
                <a:sym typeface="Arial"/>
              </a:defRPr>
            </a:pPr>
            <a:r>
              <a:rPr sz="1687"/>
              <a:t>NP 1981</a:t>
            </a:r>
            <a:br>
              <a:rPr sz="1687">
                <a:latin typeface="ＭＳ Ｐゴシック"/>
                <a:ea typeface="ＭＳ Ｐゴシック"/>
                <a:cs typeface="ＭＳ Ｐゴシック"/>
                <a:sym typeface="ＭＳ Ｐゴシック"/>
              </a:rPr>
            </a:br>
            <a:r>
              <a:rPr sz="1687"/>
              <a:t>Photoelectron</a:t>
            </a:r>
            <a:br>
              <a:rPr sz="1687">
                <a:latin typeface="ＭＳ Ｐゴシック"/>
                <a:ea typeface="ＭＳ Ｐゴシック"/>
                <a:cs typeface="ＭＳ Ｐゴシック"/>
                <a:sym typeface="ＭＳ Ｐゴシック"/>
              </a:rPr>
            </a:br>
            <a:r>
              <a:rPr sz="1687"/>
              <a:t>Spectroscopy</a:t>
            </a:r>
          </a:p>
        </p:txBody>
      </p:sp>
      <p:sp>
        <p:nvSpPr>
          <p:cNvPr id="660" name="Shape 660"/>
          <p:cNvSpPr/>
          <p:nvPr/>
        </p:nvSpPr>
        <p:spPr>
          <a:xfrm>
            <a:off x="3024187" y="6345793"/>
            <a:ext cx="6004584" cy="36933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anchor="b">
            <a:spAutoFit/>
          </a:bodyPr>
          <a:lstStyle>
            <a:lvl1pPr marL="130047" marR="130047" defTabSz="1295400">
              <a:buClr>
                <a:srgbClr val="797979"/>
              </a:buClr>
              <a:buFont typeface="Arial"/>
              <a:defRPr sz="3400" i="1">
                <a:solidFill>
                  <a:srgbClr val="797979"/>
                </a:solidFill>
                <a:uFill>
                  <a:solidFill>
                    <a:srgbClr val="797979"/>
                  </a:solidFill>
                </a:uFill>
                <a:latin typeface="+mn-lt"/>
                <a:ea typeface="+mn-ea"/>
                <a:cs typeface="+mn-cs"/>
                <a:sym typeface="Arial"/>
              </a:defRPr>
            </a:lvl1pPr>
          </a:lstStyle>
          <a:p>
            <a:r>
              <a:rPr sz="2400">
                <a:solidFill>
                  <a:srgbClr val="C00000"/>
                </a:solidFill>
              </a:rPr>
              <a:t>…into the electronic structure of materials</a:t>
            </a:r>
          </a:p>
        </p:txBody>
      </p:sp>
    </p:spTree>
    <p:extLst>
      <p:ext uri="{BB962C8B-B14F-4D97-AF65-F5344CB8AC3E}">
        <p14:creationId xmlns:p14="http://schemas.microsoft.com/office/powerpoint/2010/main" val="271774078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47729" y="4782170"/>
            <a:ext cx="1573117" cy="1643783"/>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IMG_1442.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1504" y="4715430"/>
            <a:ext cx="1208742" cy="1710523"/>
          </a:xfrm>
          <a:prstGeom prst="rect">
            <a:avLst/>
          </a:prstGeom>
          <a:ln>
            <a:noFill/>
          </a:ln>
          <a:effectLst>
            <a:softEdge rad="112500"/>
          </a:effectLst>
        </p:spPr>
      </p:pic>
      <p:pic>
        <p:nvPicPr>
          <p:cNvPr id="14" name="Picture 2" descr="M:\Veritas\Q-chamber\Papper 201506XX\Fig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68209" y="4941168"/>
            <a:ext cx="2330639" cy="14401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28679049"/>
              </p:ext>
            </p:extLst>
          </p:nvPr>
        </p:nvGraphicFramePr>
        <p:xfrm>
          <a:off x="1410027" y="1539377"/>
          <a:ext cx="9144000" cy="2519680"/>
        </p:xfrm>
        <a:graphic>
          <a:graphicData uri="http://schemas.openxmlformats.org/drawingml/2006/table">
            <a:tbl>
              <a:tblPr firstRow="1" bandRow="1">
                <a:tableStyleId>{8EC20E35-A176-4012-BC5E-935CFFF8708E}</a:tableStyleId>
              </a:tblPr>
              <a:tblGrid>
                <a:gridCol w="2056599">
                  <a:extLst>
                    <a:ext uri="{9D8B030D-6E8A-4147-A177-3AD203B41FA5}">
                      <a16:colId xmlns:a16="http://schemas.microsoft.com/office/drawing/2014/main" val="20000"/>
                    </a:ext>
                  </a:extLst>
                </a:gridCol>
                <a:gridCol w="2423848">
                  <a:extLst>
                    <a:ext uri="{9D8B030D-6E8A-4147-A177-3AD203B41FA5}">
                      <a16:colId xmlns:a16="http://schemas.microsoft.com/office/drawing/2014/main" val="20001"/>
                    </a:ext>
                  </a:extLst>
                </a:gridCol>
                <a:gridCol w="4663553">
                  <a:extLst>
                    <a:ext uri="{9D8B030D-6E8A-4147-A177-3AD203B41FA5}">
                      <a16:colId xmlns:a16="http://schemas.microsoft.com/office/drawing/2014/main" val="20002"/>
                    </a:ext>
                  </a:extLst>
                </a:gridCol>
              </a:tblGrid>
              <a:tr h="370840">
                <a:tc>
                  <a:txBody>
                    <a:bodyPr/>
                    <a:lstStyle/>
                    <a:p>
                      <a:r>
                        <a:rPr lang="en-US" sz="1400" dirty="0"/>
                        <a:t>Property</a:t>
                      </a:r>
                    </a:p>
                  </a:txBody>
                  <a:tcPr/>
                </a:tc>
                <a:tc>
                  <a:txBody>
                    <a:bodyPr/>
                    <a:lstStyle/>
                    <a:p>
                      <a:r>
                        <a:rPr lang="en-US" sz="1400" dirty="0"/>
                        <a:t>Facility</a:t>
                      </a:r>
                    </a:p>
                  </a:txBody>
                  <a:tcPr/>
                </a:tc>
                <a:tc>
                  <a:txBody>
                    <a:bodyPr/>
                    <a:lstStyle/>
                    <a:p>
                      <a:r>
                        <a:rPr lang="en-US" sz="1400" dirty="0"/>
                        <a:t>Technique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TIME RESOLVED</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a:t>HELIOS (HHG @ UU)</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a:t>20 </a:t>
                      </a:r>
                      <a:r>
                        <a:rPr lang="en-US" sz="1400" dirty="0" err="1"/>
                        <a:t>fs</a:t>
                      </a:r>
                      <a:r>
                        <a:rPr lang="en-US" sz="1400" dirty="0"/>
                        <a:t>, 20-100 </a:t>
                      </a:r>
                      <a:r>
                        <a:rPr lang="en-US" sz="1400" dirty="0" err="1"/>
                        <a:t>eV</a:t>
                      </a:r>
                      <a:r>
                        <a:rPr lang="en-US" sz="1400" dirty="0"/>
                        <a:t>, time-resolved PES and </a:t>
                      </a:r>
                      <a:r>
                        <a:rPr lang="en-US" sz="1400" dirty="0" err="1"/>
                        <a:t>bandmapping</a:t>
                      </a:r>
                      <a:endParaRPr lang="en-US" sz="1400"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3366FF"/>
                          </a:solidFill>
                        </a:rPr>
                        <a:t>EFFICIENT DETECTION </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err="1"/>
                        <a:t>UBjL</a:t>
                      </a:r>
                      <a:r>
                        <a:rPr lang="en-US" sz="1400" dirty="0"/>
                        <a:t> @ PM4,</a:t>
                      </a:r>
                      <a:r>
                        <a:rPr lang="en-US" sz="1400" baseline="0" dirty="0"/>
                        <a:t> </a:t>
                      </a:r>
                      <a:r>
                        <a:rPr lang="en-US" sz="1400" dirty="0" err="1"/>
                        <a:t>Bessy</a:t>
                      </a:r>
                      <a:r>
                        <a:rPr lang="en-US" sz="1400" dirty="0"/>
                        <a:t> 2</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a:t>PES using </a:t>
                      </a:r>
                      <a:r>
                        <a:rPr lang="en-US" sz="1400" dirty="0" err="1"/>
                        <a:t>ArTOF</a:t>
                      </a:r>
                      <a:r>
                        <a:rPr lang="en-US" sz="1400" baseline="0" dirty="0"/>
                        <a:t> – </a:t>
                      </a:r>
                      <a:r>
                        <a:rPr lang="en-US" sz="1400" dirty="0" err="1"/>
                        <a:t>LowDose</a:t>
                      </a:r>
                      <a:r>
                        <a:rPr lang="en-US" sz="1400" dirty="0"/>
                        <a:t>-measurements, time resolved </a:t>
                      </a:r>
                      <a:r>
                        <a:rPr lang="en-US" sz="1400" dirty="0" err="1"/>
                        <a:t>ps</a:t>
                      </a:r>
                      <a:r>
                        <a:rPr lang="en-US" sz="14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FF"/>
                          </a:solidFill>
                        </a:rPr>
                        <a:t>ENVIRONMENTS I</a:t>
                      </a:r>
                    </a:p>
                  </a:txBody>
                  <a:tcPr/>
                </a:tc>
                <a:tc>
                  <a:txBody>
                    <a:bodyPr/>
                    <a:lstStyle/>
                    <a:p>
                      <a:r>
                        <a:rPr lang="en-US" sz="1400" dirty="0"/>
                        <a:t>HAXPES @</a:t>
                      </a:r>
                      <a:r>
                        <a:rPr lang="en-US" sz="1400" baseline="0" dirty="0"/>
                        <a:t> </a:t>
                      </a:r>
                      <a:r>
                        <a:rPr lang="en-US" sz="1400" dirty="0"/>
                        <a:t>BESSY, SOLEIL, DIAMOND,</a:t>
                      </a:r>
                      <a:r>
                        <a:rPr lang="en-US" sz="1400" baseline="0" dirty="0"/>
                        <a:t> </a:t>
                      </a:r>
                      <a:r>
                        <a:rPr lang="en-US" sz="1400" dirty="0"/>
                        <a:t>DESY</a:t>
                      </a:r>
                    </a:p>
                  </a:txBody>
                  <a:tcPr/>
                </a:tc>
                <a:tc>
                  <a:txBody>
                    <a:bodyPr/>
                    <a:lstStyle/>
                    <a:p>
                      <a:r>
                        <a:rPr lang="en-US" sz="1400" dirty="0"/>
                        <a:t>PES on real buried interfaces during operation</a:t>
                      </a:r>
                    </a:p>
                  </a:txBody>
                  <a:tcPr/>
                </a:tc>
                <a:extLst>
                  <a:ext uri="{0D108BD9-81ED-4DB2-BD59-A6C34878D82A}">
                    <a16:rowId xmlns:a16="http://schemas.microsoft.com/office/drawing/2014/main" val="10003"/>
                  </a:ext>
                </a:extLst>
              </a:tr>
              <a:tr h="370840">
                <a:tc>
                  <a:txBody>
                    <a:bodyPr/>
                    <a:lstStyle/>
                    <a:p>
                      <a:r>
                        <a:rPr lang="en-US" sz="1400" dirty="0">
                          <a:solidFill>
                            <a:srgbClr val="FF6600"/>
                          </a:solidFill>
                        </a:rPr>
                        <a:t>ENVIRONMENTS II</a:t>
                      </a:r>
                    </a:p>
                  </a:txBody>
                  <a:tcPr/>
                </a:tc>
                <a:tc>
                  <a:txBody>
                    <a:bodyPr/>
                    <a:lstStyle/>
                    <a:p>
                      <a:r>
                        <a:rPr lang="en-US" sz="1400" dirty="0"/>
                        <a:t>SPECIES, HIPPIE @ MAX</a:t>
                      </a:r>
                      <a:r>
                        <a:rPr lang="en-US" sz="1400" baseline="0" dirty="0"/>
                        <a:t> IV</a:t>
                      </a:r>
                      <a:endParaRPr lang="en-US" sz="1400" dirty="0"/>
                    </a:p>
                  </a:txBody>
                  <a:tcPr/>
                </a:tc>
                <a:tc>
                  <a:txBody>
                    <a:bodyPr/>
                    <a:lstStyle/>
                    <a:p>
                      <a:r>
                        <a:rPr lang="en-US" sz="1400" dirty="0"/>
                        <a:t>High pressure PES, RIXS</a:t>
                      </a:r>
                      <a:r>
                        <a:rPr lang="en-US" sz="1400" baseline="0" dirty="0"/>
                        <a:t> on the Li edge</a:t>
                      </a:r>
                      <a:endParaRPr lang="en-US" sz="1400"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8000"/>
                          </a:solidFill>
                        </a:rPr>
                        <a:t>HIGH RESOLUTION </a:t>
                      </a:r>
                    </a:p>
                  </a:txBody>
                  <a:tcPr/>
                </a:tc>
                <a:tc>
                  <a:txBody>
                    <a:bodyPr/>
                    <a:lstStyle/>
                    <a:p>
                      <a:r>
                        <a:rPr lang="en-US" sz="1400" dirty="0"/>
                        <a:t>VERITAS </a:t>
                      </a:r>
                      <a:r>
                        <a:rPr lang="en-US" sz="1400" baseline="0" dirty="0"/>
                        <a:t> @ </a:t>
                      </a:r>
                      <a:r>
                        <a:rPr lang="en-US" sz="1400" dirty="0"/>
                        <a:t>MAX</a:t>
                      </a:r>
                      <a:r>
                        <a:rPr lang="en-US" sz="1400" baseline="0" dirty="0"/>
                        <a:t> IV</a:t>
                      </a:r>
                      <a:endParaRPr lang="en-US" sz="1400" dirty="0"/>
                    </a:p>
                  </a:txBody>
                  <a:tcPr/>
                </a:tc>
                <a:tc>
                  <a:txBody>
                    <a:bodyPr/>
                    <a:lstStyle/>
                    <a:p>
                      <a:r>
                        <a:rPr lang="en-US" sz="1400" dirty="0"/>
                        <a:t>RIXS &gt; 30 K resolving power</a:t>
                      </a:r>
                    </a:p>
                  </a:txBody>
                  <a:tcPr/>
                </a:tc>
                <a:extLst>
                  <a:ext uri="{0D108BD9-81ED-4DB2-BD59-A6C34878D82A}">
                    <a16:rowId xmlns:a16="http://schemas.microsoft.com/office/drawing/2014/main" val="10005"/>
                  </a:ext>
                </a:extLst>
              </a:tr>
            </a:tbl>
          </a:graphicData>
        </a:graphic>
      </p:graphicFrame>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35961" y="5085184"/>
            <a:ext cx="1591949" cy="12158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2">
            <a:extLst>
              <a:ext uri="{FF2B5EF4-FFF2-40B4-BE49-F238E27FC236}">
                <a16:creationId xmlns:a16="http://schemas.microsoft.com/office/drawing/2014/main" id="{D80D83A0-7A40-4A82-EEDC-E5C07F8349A2}"/>
              </a:ext>
            </a:extLst>
          </p:cNvPr>
          <p:cNvSpPr>
            <a:spLocks noGrp="1"/>
          </p:cNvSpPr>
          <p:nvPr>
            <p:ph type="title"/>
          </p:nvPr>
        </p:nvSpPr>
        <p:spPr>
          <a:xfrm>
            <a:off x="838200" y="207775"/>
            <a:ext cx="10515600" cy="1325563"/>
          </a:xfrm>
        </p:spPr>
        <p:txBody>
          <a:bodyPr>
            <a:normAutofit/>
          </a:bodyPr>
          <a:lstStyle/>
          <a:p>
            <a:r>
              <a:rPr lang="en-US" dirty="0"/>
              <a:t>New insights by instrument development</a:t>
            </a:r>
          </a:p>
        </p:txBody>
      </p:sp>
      <p:sp>
        <p:nvSpPr>
          <p:cNvPr id="7" name="TextBox 6">
            <a:extLst>
              <a:ext uri="{FF2B5EF4-FFF2-40B4-BE49-F238E27FC236}">
                <a16:creationId xmlns:a16="http://schemas.microsoft.com/office/drawing/2014/main" id="{82F8B327-620E-B73F-0EB1-8D1CF81AA351}"/>
              </a:ext>
            </a:extLst>
          </p:cNvPr>
          <p:cNvSpPr txBox="1"/>
          <p:nvPr/>
        </p:nvSpPr>
        <p:spPr>
          <a:xfrm>
            <a:off x="1783640" y="6488668"/>
            <a:ext cx="10134826" cy="369332"/>
          </a:xfrm>
          <a:prstGeom prst="rect">
            <a:avLst/>
          </a:prstGeom>
          <a:noFill/>
        </p:spPr>
        <p:txBody>
          <a:bodyPr wrap="none" rtlCol="0">
            <a:spAutoFit/>
          </a:bodyPr>
          <a:lstStyle/>
          <a:p>
            <a:r>
              <a:rPr lang="en-US" dirty="0"/>
              <a:t>All multi million developments – The materials/energy research very important in their scientific cases</a:t>
            </a:r>
          </a:p>
        </p:txBody>
      </p:sp>
    </p:spTree>
    <p:extLst>
      <p:ext uri="{BB962C8B-B14F-4D97-AF65-F5344CB8AC3E}">
        <p14:creationId xmlns:p14="http://schemas.microsoft.com/office/powerpoint/2010/main" val="375066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43B9D-D1C2-88BE-21C5-067EE8038620}"/>
              </a:ext>
            </a:extLst>
          </p:cNvPr>
          <p:cNvSpPr>
            <a:spLocks noGrp="1"/>
          </p:cNvSpPr>
          <p:nvPr>
            <p:ph type="title"/>
          </p:nvPr>
        </p:nvSpPr>
        <p:spPr/>
        <p:txBody>
          <a:bodyPr/>
          <a:lstStyle/>
          <a:p>
            <a:r>
              <a:rPr lang="en-SE" dirty="0"/>
              <a:t>From in-house to international faciliteis</a:t>
            </a:r>
          </a:p>
        </p:txBody>
      </p:sp>
      <p:pic>
        <p:nvPicPr>
          <p:cNvPr id="6" name="Content Placeholder 5" descr="Several machines in a room&#10;&#10;Description automatically generated">
            <a:extLst>
              <a:ext uri="{FF2B5EF4-FFF2-40B4-BE49-F238E27FC236}">
                <a16:creationId xmlns:a16="http://schemas.microsoft.com/office/drawing/2014/main" id="{37687A54-82BB-30B2-BC0C-82A76454FBF9}"/>
              </a:ext>
            </a:extLst>
          </p:cNvPr>
          <p:cNvPicPr>
            <a:picLocks noGrp="1" noChangeAspect="1"/>
          </p:cNvPicPr>
          <p:nvPr>
            <p:ph sz="half" idx="1"/>
          </p:nvPr>
        </p:nvPicPr>
        <p:blipFill>
          <a:blip r:embed="rId2"/>
          <a:stretch>
            <a:fillRect/>
          </a:stretch>
        </p:blipFill>
        <p:spPr>
          <a:xfrm>
            <a:off x="6148118" y="1571198"/>
            <a:ext cx="4481146" cy="1905185"/>
          </a:xfrm>
        </p:spPr>
      </p:pic>
      <p:pic>
        <p:nvPicPr>
          <p:cNvPr id="7" name="Picture 6">
            <a:extLst>
              <a:ext uri="{FF2B5EF4-FFF2-40B4-BE49-F238E27FC236}">
                <a16:creationId xmlns:a16="http://schemas.microsoft.com/office/drawing/2014/main" id="{1ADB4367-2775-77EB-176F-FD30B71E5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0642" y="3936528"/>
            <a:ext cx="4488622" cy="2028755"/>
          </a:xfrm>
          <a:prstGeom prst="rect">
            <a:avLst/>
          </a:prstGeom>
        </p:spPr>
      </p:pic>
      <p:pic>
        <p:nvPicPr>
          <p:cNvPr id="9" name="Picture 8" descr="A machine in a room&#10;&#10;Description automatically generated">
            <a:extLst>
              <a:ext uri="{FF2B5EF4-FFF2-40B4-BE49-F238E27FC236}">
                <a16:creationId xmlns:a16="http://schemas.microsoft.com/office/drawing/2014/main" id="{EF0B38B8-D7A1-B41F-5E58-023BF83E6494}"/>
              </a:ext>
            </a:extLst>
          </p:cNvPr>
          <p:cNvPicPr>
            <a:picLocks noChangeAspect="1"/>
          </p:cNvPicPr>
          <p:nvPr/>
        </p:nvPicPr>
        <p:blipFill>
          <a:blip r:embed="rId4"/>
          <a:stretch>
            <a:fillRect/>
          </a:stretch>
        </p:blipFill>
        <p:spPr>
          <a:xfrm rot="5400000">
            <a:off x="1705376" y="2646028"/>
            <a:ext cx="3441334" cy="2581000"/>
          </a:xfrm>
          <a:prstGeom prst="rect">
            <a:avLst/>
          </a:prstGeom>
        </p:spPr>
      </p:pic>
    </p:spTree>
    <p:extLst>
      <p:ext uri="{BB962C8B-B14F-4D97-AF65-F5344CB8AC3E}">
        <p14:creationId xmlns:p14="http://schemas.microsoft.com/office/powerpoint/2010/main" val="70142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5" descr="Several machines in a room&#10;&#10;Description automatically generated">
            <a:extLst>
              <a:ext uri="{FF2B5EF4-FFF2-40B4-BE49-F238E27FC236}">
                <a16:creationId xmlns:a16="http://schemas.microsoft.com/office/drawing/2014/main" id="{E33F1994-CF8C-FB47-910C-6B9DF859F4A1}"/>
              </a:ext>
            </a:extLst>
          </p:cNvPr>
          <p:cNvPicPr>
            <a:picLocks noChangeAspect="1"/>
          </p:cNvPicPr>
          <p:nvPr/>
        </p:nvPicPr>
        <p:blipFill>
          <a:blip r:embed="rId3"/>
          <a:stretch>
            <a:fillRect/>
          </a:stretch>
        </p:blipFill>
        <p:spPr>
          <a:xfrm>
            <a:off x="1291165" y="97941"/>
            <a:ext cx="4481146" cy="1905185"/>
          </a:xfrm>
          <a:prstGeom prst="rect">
            <a:avLst/>
          </a:prstGeom>
        </p:spPr>
      </p:pic>
      <p:pic>
        <p:nvPicPr>
          <p:cNvPr id="22" name="Picture 21">
            <a:extLst>
              <a:ext uri="{FF2B5EF4-FFF2-40B4-BE49-F238E27FC236}">
                <a16:creationId xmlns:a16="http://schemas.microsoft.com/office/drawing/2014/main" id="{C1111A6C-FCBD-9E57-79F4-7AB1D331BF7A}"/>
              </a:ext>
            </a:extLst>
          </p:cNvPr>
          <p:cNvPicPr>
            <a:picLocks noChangeAspect="1"/>
          </p:cNvPicPr>
          <p:nvPr/>
        </p:nvPicPr>
        <p:blipFill rotWithShape="1">
          <a:blip r:embed="rId4">
            <a:extLst>
              <a:ext uri="{28A0092B-C50C-407E-A947-70E740481C1C}">
                <a14:useLocalDpi xmlns:a14="http://schemas.microsoft.com/office/drawing/2010/main" val="0"/>
              </a:ext>
            </a:extLst>
          </a:blip>
          <a:srcRect l="75970" t="32241" r="-11118" b="-3768"/>
          <a:stretch/>
        </p:blipFill>
        <p:spPr>
          <a:xfrm>
            <a:off x="9188954" y="4252662"/>
            <a:ext cx="2486343" cy="26171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descr="A machine in a room&#10;&#10;Description automatically generated">
            <a:extLst>
              <a:ext uri="{FF2B5EF4-FFF2-40B4-BE49-F238E27FC236}">
                <a16:creationId xmlns:a16="http://schemas.microsoft.com/office/drawing/2014/main" id="{314CB0CB-1876-B49D-8549-583174C137EB}"/>
              </a:ext>
            </a:extLst>
          </p:cNvPr>
          <p:cNvPicPr>
            <a:picLocks noChangeAspect="1"/>
          </p:cNvPicPr>
          <p:nvPr/>
        </p:nvPicPr>
        <p:blipFill rotWithShape="1">
          <a:blip r:embed="rId5"/>
          <a:srcRect l="24683" r="10557"/>
          <a:stretch/>
        </p:blipFill>
        <p:spPr>
          <a:xfrm rot="5400000">
            <a:off x="160943" y="792323"/>
            <a:ext cx="1969640" cy="2281109"/>
          </a:xfrm>
          <a:prstGeom prst="rect">
            <a:avLst/>
          </a:prstGeom>
          <a:ln>
            <a:noFill/>
          </a:ln>
          <a:effectLst>
            <a:outerShdw blurRad="292100" dist="139700" dir="2700000" algn="tl" rotWithShape="0">
              <a:srgbClr val="333333">
                <a:alpha val="65000"/>
              </a:srgbClr>
            </a:outerShdw>
          </a:effectLst>
        </p:spPr>
      </p:pic>
      <p:pic>
        <p:nvPicPr>
          <p:cNvPr id="26" name="Picture 2">
            <a:extLst>
              <a:ext uri="{FF2B5EF4-FFF2-40B4-BE49-F238E27FC236}">
                <a16:creationId xmlns:a16="http://schemas.microsoft.com/office/drawing/2014/main" id="{C440C227-A27D-5394-E76F-DDA02E3486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945" y="3823122"/>
            <a:ext cx="3071561" cy="245724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2F561F13-F624-21CC-602D-75C421FAE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1935" y="114363"/>
            <a:ext cx="3928333" cy="2316008"/>
          </a:xfrm>
          <a:prstGeom prst="rect">
            <a:avLst/>
          </a:prstGeom>
        </p:spPr>
      </p:pic>
      <p:grpSp>
        <p:nvGrpSpPr>
          <p:cNvPr id="12" name="Group 11">
            <a:extLst>
              <a:ext uri="{FF2B5EF4-FFF2-40B4-BE49-F238E27FC236}">
                <a16:creationId xmlns:a16="http://schemas.microsoft.com/office/drawing/2014/main" id="{60B8ED35-EE54-ACA5-4A92-7D1CA8871453}"/>
              </a:ext>
            </a:extLst>
          </p:cNvPr>
          <p:cNvGrpSpPr/>
          <p:nvPr/>
        </p:nvGrpSpPr>
        <p:grpSpPr>
          <a:xfrm>
            <a:off x="2636935" y="2746747"/>
            <a:ext cx="7805713" cy="2070855"/>
            <a:chOff x="4971581" y="4646173"/>
            <a:chExt cx="7805713" cy="2070855"/>
          </a:xfrm>
        </p:grpSpPr>
        <p:pic>
          <p:nvPicPr>
            <p:cNvPr id="14" name="Picture 13">
              <a:extLst>
                <a:ext uri="{FF2B5EF4-FFF2-40B4-BE49-F238E27FC236}">
                  <a16:creationId xmlns:a16="http://schemas.microsoft.com/office/drawing/2014/main" id="{BCEDC7E3-AD8C-DE17-DA27-6D7AD17E4695}"/>
                </a:ext>
              </a:extLst>
            </p:cNvPr>
            <p:cNvPicPr>
              <a:picLocks noChangeAspect="1"/>
            </p:cNvPicPr>
            <p:nvPr/>
          </p:nvPicPr>
          <p:blipFill>
            <a:blip r:embed="rId8"/>
            <a:stretch>
              <a:fillRect/>
            </a:stretch>
          </p:blipFill>
          <p:spPr>
            <a:xfrm>
              <a:off x="4971581" y="4646173"/>
              <a:ext cx="7567333" cy="2070855"/>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AB2E44E9-D089-E6C2-82AE-6498D3BED690}"/>
                </a:ext>
              </a:extLst>
            </p:cNvPr>
            <p:cNvGrpSpPr/>
            <p:nvPr/>
          </p:nvGrpSpPr>
          <p:grpSpPr>
            <a:xfrm>
              <a:off x="6135860" y="4909519"/>
              <a:ext cx="5753851" cy="1074255"/>
              <a:chOff x="5513545" y="5271576"/>
              <a:chExt cx="5753851" cy="1074255"/>
            </a:xfrm>
          </p:grpSpPr>
          <p:sp>
            <p:nvSpPr>
              <p:cNvPr id="17" name="TextBox 16">
                <a:extLst>
                  <a:ext uri="{FF2B5EF4-FFF2-40B4-BE49-F238E27FC236}">
                    <a16:creationId xmlns:a16="http://schemas.microsoft.com/office/drawing/2014/main" id="{EBA5F318-9089-01E3-47A4-2A8612C34EDA}"/>
                  </a:ext>
                </a:extLst>
              </p:cNvPr>
              <p:cNvSpPr txBox="1"/>
              <p:nvPr/>
            </p:nvSpPr>
            <p:spPr>
              <a:xfrm>
                <a:off x="6511599" y="5271576"/>
                <a:ext cx="3150734" cy="369332"/>
              </a:xfrm>
              <a:prstGeom prst="rect">
                <a:avLst/>
              </a:prstGeom>
              <a:noFill/>
            </p:spPr>
            <p:txBody>
              <a:bodyPr wrap="none" rtlCol="0">
                <a:spAutoFit/>
              </a:bodyPr>
              <a:lstStyle/>
              <a:p>
                <a:r>
                  <a:rPr lang="en-SE" dirty="0">
                    <a:solidFill>
                      <a:srgbClr val="FF0000"/>
                    </a:solidFill>
                  </a:rPr>
                  <a:t>Experiments and Applications</a:t>
                </a:r>
              </a:p>
            </p:txBody>
          </p:sp>
          <p:sp>
            <p:nvSpPr>
              <p:cNvPr id="18" name="TextBox 17">
                <a:extLst>
                  <a:ext uri="{FF2B5EF4-FFF2-40B4-BE49-F238E27FC236}">
                    <a16:creationId xmlns:a16="http://schemas.microsoft.com/office/drawing/2014/main" id="{642520A9-1AFE-5CF9-097D-4ABE639C660D}"/>
                  </a:ext>
                </a:extLst>
              </p:cNvPr>
              <p:cNvSpPr txBox="1"/>
              <p:nvPr/>
            </p:nvSpPr>
            <p:spPr>
              <a:xfrm>
                <a:off x="5513545" y="5638405"/>
                <a:ext cx="2083865" cy="369332"/>
              </a:xfrm>
              <a:prstGeom prst="rect">
                <a:avLst/>
              </a:prstGeom>
              <a:noFill/>
            </p:spPr>
            <p:txBody>
              <a:bodyPr wrap="square">
                <a:spAutoFit/>
              </a:bodyPr>
              <a:lstStyle/>
              <a:p>
                <a:r>
                  <a:rPr lang="en-SE" dirty="0"/>
                  <a:t>Instrumentations</a:t>
                </a:r>
              </a:p>
            </p:txBody>
          </p:sp>
          <p:sp>
            <p:nvSpPr>
              <p:cNvPr id="19" name="TextBox 18">
                <a:extLst>
                  <a:ext uri="{FF2B5EF4-FFF2-40B4-BE49-F238E27FC236}">
                    <a16:creationId xmlns:a16="http://schemas.microsoft.com/office/drawing/2014/main" id="{ED20BBEF-97DC-6F49-377E-EFCBAF8A9D30}"/>
                  </a:ext>
                </a:extLst>
              </p:cNvPr>
              <p:cNvSpPr txBox="1"/>
              <p:nvPr/>
            </p:nvSpPr>
            <p:spPr>
              <a:xfrm>
                <a:off x="8532812" y="5638405"/>
                <a:ext cx="2734584" cy="369332"/>
              </a:xfrm>
              <a:prstGeom prst="rect">
                <a:avLst/>
              </a:prstGeom>
              <a:noFill/>
            </p:spPr>
            <p:txBody>
              <a:bodyPr wrap="square">
                <a:spAutoFit/>
              </a:bodyPr>
              <a:lstStyle/>
              <a:p>
                <a:r>
                  <a:rPr lang="en-SE" dirty="0"/>
                  <a:t>Materials/Energy </a:t>
                </a:r>
              </a:p>
            </p:txBody>
          </p:sp>
          <p:sp>
            <p:nvSpPr>
              <p:cNvPr id="20" name="TextBox 19">
                <a:extLst>
                  <a:ext uri="{FF2B5EF4-FFF2-40B4-BE49-F238E27FC236}">
                    <a16:creationId xmlns:a16="http://schemas.microsoft.com/office/drawing/2014/main" id="{543038E4-82F7-4A1B-A1A5-4A9468CEC019}"/>
                  </a:ext>
                </a:extLst>
              </p:cNvPr>
              <p:cNvSpPr txBox="1"/>
              <p:nvPr/>
            </p:nvSpPr>
            <p:spPr>
              <a:xfrm>
                <a:off x="5513545" y="5966132"/>
                <a:ext cx="1689634" cy="369332"/>
              </a:xfrm>
              <a:prstGeom prst="rect">
                <a:avLst/>
              </a:prstGeom>
              <a:noFill/>
            </p:spPr>
            <p:txBody>
              <a:bodyPr wrap="square">
                <a:spAutoFit/>
              </a:bodyPr>
              <a:lstStyle/>
              <a:p>
                <a:r>
                  <a:rPr lang="en-SE" dirty="0"/>
                  <a:t>Fundamental</a:t>
                </a:r>
              </a:p>
            </p:txBody>
          </p:sp>
          <p:sp>
            <p:nvSpPr>
              <p:cNvPr id="21" name="TextBox 20">
                <a:extLst>
                  <a:ext uri="{FF2B5EF4-FFF2-40B4-BE49-F238E27FC236}">
                    <a16:creationId xmlns:a16="http://schemas.microsoft.com/office/drawing/2014/main" id="{06CB4754-A40C-C80F-A8E9-E3058E18F61B}"/>
                  </a:ext>
                </a:extLst>
              </p:cNvPr>
              <p:cNvSpPr txBox="1"/>
              <p:nvPr/>
            </p:nvSpPr>
            <p:spPr>
              <a:xfrm>
                <a:off x="8532812" y="5976499"/>
                <a:ext cx="2083865" cy="369332"/>
              </a:xfrm>
              <a:prstGeom prst="rect">
                <a:avLst/>
              </a:prstGeom>
              <a:noFill/>
            </p:spPr>
            <p:txBody>
              <a:bodyPr wrap="square">
                <a:spAutoFit/>
              </a:bodyPr>
              <a:lstStyle/>
              <a:p>
                <a:r>
                  <a:rPr lang="en-SE" dirty="0"/>
                  <a:t>Applied</a:t>
                </a:r>
              </a:p>
            </p:txBody>
          </p:sp>
        </p:grpSp>
        <p:sp>
          <p:nvSpPr>
            <p:cNvPr id="16" name="TextBox 15">
              <a:extLst>
                <a:ext uri="{FF2B5EF4-FFF2-40B4-BE49-F238E27FC236}">
                  <a16:creationId xmlns:a16="http://schemas.microsoft.com/office/drawing/2014/main" id="{69DB3328-3B00-975D-2BFF-31F1718FCDF6}"/>
                </a:ext>
              </a:extLst>
            </p:cNvPr>
            <p:cNvSpPr txBox="1"/>
            <p:nvPr/>
          </p:nvSpPr>
          <p:spPr>
            <a:xfrm>
              <a:off x="6635868" y="6113965"/>
              <a:ext cx="6141426" cy="369332"/>
            </a:xfrm>
            <a:prstGeom prst="rect">
              <a:avLst/>
            </a:prstGeom>
            <a:noFill/>
          </p:spPr>
          <p:txBody>
            <a:bodyPr wrap="square">
              <a:spAutoFit/>
            </a:bodyPr>
            <a:lstStyle/>
            <a:p>
              <a:r>
                <a:rPr lang="en-SE" sz="1800" dirty="0"/>
                <a:t>Functional materials at an (sub) atomic level</a:t>
              </a:r>
            </a:p>
          </p:txBody>
        </p:sp>
      </p:grpSp>
      <p:pic>
        <p:nvPicPr>
          <p:cNvPr id="30" name="Picture 29" descr="A drawing of a ball and a ball&#10;&#10;Description automatically generated">
            <a:extLst>
              <a:ext uri="{FF2B5EF4-FFF2-40B4-BE49-F238E27FC236}">
                <a16:creationId xmlns:a16="http://schemas.microsoft.com/office/drawing/2014/main" id="{38FF8433-E6AD-2242-76A2-E9580EE2ED4F}"/>
              </a:ext>
            </a:extLst>
          </p:cNvPr>
          <p:cNvPicPr>
            <a:picLocks noChangeAspect="1"/>
          </p:cNvPicPr>
          <p:nvPr/>
        </p:nvPicPr>
        <p:blipFill>
          <a:blip r:embed="rId9"/>
          <a:stretch>
            <a:fillRect/>
          </a:stretch>
        </p:blipFill>
        <p:spPr>
          <a:xfrm>
            <a:off x="4044978" y="5211258"/>
            <a:ext cx="1596335" cy="1498600"/>
          </a:xfrm>
          <a:prstGeom prst="rect">
            <a:avLst/>
          </a:prstGeom>
        </p:spPr>
      </p:pic>
      <p:pic>
        <p:nvPicPr>
          <p:cNvPr id="33" name="Picture 32" descr="A magnifying glass on a device&#10;&#10;Description automatically generated">
            <a:extLst>
              <a:ext uri="{FF2B5EF4-FFF2-40B4-BE49-F238E27FC236}">
                <a16:creationId xmlns:a16="http://schemas.microsoft.com/office/drawing/2014/main" id="{B9E4BB8C-7762-3549-D5DC-6507102FC829}"/>
              </a:ext>
            </a:extLst>
          </p:cNvPr>
          <p:cNvPicPr>
            <a:picLocks noChangeAspect="1"/>
          </p:cNvPicPr>
          <p:nvPr/>
        </p:nvPicPr>
        <p:blipFill>
          <a:blip r:embed="rId10"/>
          <a:stretch>
            <a:fillRect/>
          </a:stretch>
        </p:blipFill>
        <p:spPr>
          <a:xfrm>
            <a:off x="6042855" y="5364872"/>
            <a:ext cx="2064406" cy="1248246"/>
          </a:xfrm>
          <a:prstGeom prst="rect">
            <a:avLst/>
          </a:prstGeom>
        </p:spPr>
      </p:pic>
    </p:spTree>
    <p:extLst>
      <p:ext uri="{BB962C8B-B14F-4D97-AF65-F5344CB8AC3E}">
        <p14:creationId xmlns:p14="http://schemas.microsoft.com/office/powerpoint/2010/main" val="275535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TotalTime>
  <Words>776</Words>
  <Application>Microsoft Macintosh PowerPoint</Application>
  <PresentationFormat>Widescreen</PresentationFormat>
  <Paragraphs>94</Paragraphs>
  <Slides>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ＭＳ Ｐゴシック</vt:lpstr>
      <vt:lpstr>Aptos</vt:lpstr>
      <vt:lpstr>Aptos Display</vt:lpstr>
      <vt:lpstr>Arial</vt:lpstr>
      <vt:lpstr>Symbol</vt:lpstr>
      <vt:lpstr>Times</vt:lpstr>
      <vt:lpstr>Office Theme</vt:lpstr>
      <vt:lpstr>Experimentell och tillämpad fysik</vt:lpstr>
      <vt:lpstr>PowerPoint Presentation</vt:lpstr>
      <vt:lpstr>One example Solar cells – sunlight to electrical energy</vt:lpstr>
      <vt:lpstr>PowerPoint Presentation</vt:lpstr>
      <vt:lpstr>New insights by instrument development</vt:lpstr>
      <vt:lpstr>New insights by instrument development</vt:lpstr>
      <vt:lpstr>New insights by instrument development</vt:lpstr>
      <vt:lpstr>From in-house to international faciliteis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Håkan Rensmo</dc:creator>
  <cp:lastModifiedBy>Håkan Rensmo</cp:lastModifiedBy>
  <cp:revision>4</cp:revision>
  <dcterms:created xsi:type="dcterms:W3CDTF">2024-05-06T17:31:27Z</dcterms:created>
  <dcterms:modified xsi:type="dcterms:W3CDTF">2024-05-06T20:17:26Z</dcterms:modified>
</cp:coreProperties>
</file>