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56" r:id="rId2"/>
    <p:sldId id="378" r:id="rId3"/>
    <p:sldId id="404" r:id="rId4"/>
    <p:sldId id="403" r:id="rId5"/>
    <p:sldId id="406" r:id="rId6"/>
    <p:sldId id="407" r:id="rId7"/>
    <p:sldId id="408" r:id="rId8"/>
    <p:sldId id="409" r:id="rId9"/>
    <p:sldId id="410" r:id="rId10"/>
    <p:sldId id="416" r:id="rId11"/>
    <p:sldId id="417" r:id="rId12"/>
    <p:sldId id="369" r:id="rId13"/>
    <p:sldId id="414" r:id="rId14"/>
    <p:sldId id="415" r:id="rId15"/>
    <p:sldId id="370" r:id="rId16"/>
    <p:sldId id="418" r:id="rId17"/>
    <p:sldId id="372" r:id="rId18"/>
    <p:sldId id="312" r:id="rId19"/>
    <p:sldId id="373" r:id="rId20"/>
    <p:sldId id="412" r:id="rId21"/>
    <p:sldId id="383" r:id="rId22"/>
    <p:sldId id="399" r:id="rId23"/>
    <p:sldId id="386" r:id="rId24"/>
    <p:sldId id="375" r:id="rId25"/>
    <p:sldId id="376" r:id="rId26"/>
    <p:sldId id="398" r:id="rId27"/>
    <p:sldId id="385" r:id="rId28"/>
    <p:sldId id="395" r:id="rId29"/>
    <p:sldId id="380" r:id="rId30"/>
    <p:sldId id="379" r:id="rId31"/>
    <p:sldId id="315" r:id="rId32"/>
    <p:sldId id="381" r:id="rId33"/>
    <p:sldId id="396" r:id="rId34"/>
    <p:sldId id="397" r:id="rId35"/>
    <p:sldId id="392" r:id="rId36"/>
    <p:sldId id="393" r:id="rId37"/>
    <p:sldId id="394" r:id="rId38"/>
    <p:sldId id="400" r:id="rId39"/>
    <p:sldId id="401" r:id="rId40"/>
    <p:sldId id="382" r:id="rId41"/>
    <p:sldId id="360" r:id="rId42"/>
    <p:sldId id="350" r:id="rId43"/>
    <p:sldId id="31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F80540-E32A-954D-85D2-A3448751E2F4}">
          <p14:sldIdLst>
            <p14:sldId id="256"/>
            <p14:sldId id="378"/>
            <p14:sldId id="404"/>
            <p14:sldId id="403"/>
            <p14:sldId id="406"/>
            <p14:sldId id="407"/>
            <p14:sldId id="408"/>
            <p14:sldId id="409"/>
            <p14:sldId id="410"/>
            <p14:sldId id="416"/>
            <p14:sldId id="417"/>
            <p14:sldId id="369"/>
            <p14:sldId id="414"/>
            <p14:sldId id="415"/>
            <p14:sldId id="370"/>
            <p14:sldId id="418"/>
            <p14:sldId id="372"/>
            <p14:sldId id="312"/>
            <p14:sldId id="373"/>
            <p14:sldId id="412"/>
            <p14:sldId id="383"/>
            <p14:sldId id="399"/>
            <p14:sldId id="386"/>
            <p14:sldId id="375"/>
            <p14:sldId id="376"/>
            <p14:sldId id="398"/>
            <p14:sldId id="385"/>
            <p14:sldId id="395"/>
            <p14:sldId id="380"/>
            <p14:sldId id="379"/>
            <p14:sldId id="315"/>
            <p14:sldId id="381"/>
            <p14:sldId id="396"/>
            <p14:sldId id="397"/>
            <p14:sldId id="392"/>
            <p14:sldId id="393"/>
            <p14:sldId id="394"/>
            <p14:sldId id="400"/>
            <p14:sldId id="401"/>
            <p14:sldId id="382"/>
            <p14:sldId id="360"/>
            <p14:sldId id="350"/>
            <p14:sldId id="31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4" autoAdjust="0"/>
    <p:restoredTop sz="94660"/>
  </p:normalViewPr>
  <p:slideViewPr>
    <p:cSldViewPr snapToGrid="0" snapToObjects="1">
      <p:cViewPr>
        <p:scale>
          <a:sx n="100" d="100"/>
          <a:sy n="100" d="100"/>
        </p:scale>
        <p:origin x="-1136" y="-7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CF5D80-7FDE-A24C-A017-438B7D8FCD00}" type="datetimeFigureOut">
              <a:rPr lang="en-US" smtClean="0"/>
              <a:t>08/04/15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4AE03D-8896-FE41-ACD8-BD6AC665592A}" type="slidenum">
              <a:rPr lang="en-US" smtClean="0"/>
              <a:t>‹#›</a:t>
            </a:fld>
            <a:endParaRPr lang="en-US"/>
          </a:p>
        </p:txBody>
      </p:sp>
    </p:spTree>
    <p:extLst>
      <p:ext uri="{BB962C8B-B14F-4D97-AF65-F5344CB8AC3E}">
        <p14:creationId xmlns:p14="http://schemas.microsoft.com/office/powerpoint/2010/main" val="58966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987C4D-2B75-E742-9B30-163BB7EF1C7B}" type="datetimeFigureOut">
              <a:rPr lang="en-US" smtClean="0"/>
              <a:t>08/04/15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658C7F-8C09-864E-A663-E6A282F77F71}" type="slidenum">
              <a:rPr lang="en-US" smtClean="0"/>
              <a:t>‹#›</a:t>
            </a:fld>
            <a:endParaRPr lang="en-US"/>
          </a:p>
        </p:txBody>
      </p:sp>
    </p:spTree>
    <p:extLst>
      <p:ext uri="{BB962C8B-B14F-4D97-AF65-F5344CB8AC3E}">
        <p14:creationId xmlns:p14="http://schemas.microsoft.com/office/powerpoint/2010/main" val="10818170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2">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61156DDC-86FA-E149-AF9D-2C6CC00BBD19}" type="slidenum">
              <a:rPr lang="en-US" smtClean="0"/>
              <a:t>‹#›</a:t>
            </a:fld>
            <a:endParaRPr lang="en-US"/>
          </a:p>
        </p:txBody>
      </p:sp>
    </p:spTree>
    <p:extLst>
      <p:ext uri="{BB962C8B-B14F-4D97-AF65-F5344CB8AC3E}">
        <p14:creationId xmlns:p14="http://schemas.microsoft.com/office/powerpoint/2010/main" val="327480963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1156DDC-86FA-E149-AF9D-2C6CC00BBD19}" type="slidenum">
              <a:rPr lang="en-US" smtClean="0"/>
              <a:t>‹#›</a:t>
            </a:fld>
            <a:endParaRPr lang="en-US"/>
          </a:p>
        </p:txBody>
      </p:sp>
    </p:spTree>
    <p:extLst>
      <p:ext uri="{BB962C8B-B14F-4D97-AF65-F5344CB8AC3E}">
        <p14:creationId xmlns:p14="http://schemas.microsoft.com/office/powerpoint/2010/main" val="421823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943511" y="4272118"/>
            <a:ext cx="2909007" cy="129523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pic>
        <p:nvPicPr>
          <p:cNvPr id="8" name="Picture 10" descr="ESS_Logo_Expl_Large"/>
          <p:cNvPicPr>
            <a:picLocks noChangeAspect="1" noChangeArrowheads="1"/>
          </p:cNvPicPr>
          <p:nvPr userDrawn="1"/>
        </p:nvPicPr>
        <p:blipFill>
          <a:blip r:embed="rId2"/>
          <a:srcRect/>
          <a:stretch>
            <a:fillRect/>
          </a:stretch>
        </p:blipFill>
        <p:spPr bwMode="auto">
          <a:xfrm>
            <a:off x="6789185" y="76971"/>
            <a:ext cx="2375607" cy="1285565"/>
          </a:xfrm>
          <a:prstGeom prst="rect">
            <a:avLst/>
          </a:prstGeom>
          <a:noFill/>
        </p:spPr>
      </p:pic>
      <p:grpSp>
        <p:nvGrpSpPr>
          <p:cNvPr id="13" name="Grupp 12"/>
          <p:cNvGrpSpPr/>
          <p:nvPr userDrawn="1"/>
        </p:nvGrpSpPr>
        <p:grpSpPr>
          <a:xfrm>
            <a:off x="-134689" y="-35111"/>
            <a:ext cx="8111677" cy="6893111"/>
            <a:chOff x="-1409700" y="-457200"/>
            <a:chExt cx="10083800" cy="9769475"/>
          </a:xfrm>
        </p:grpSpPr>
        <p:pic>
          <p:nvPicPr>
            <p:cNvPr id="14" name="Picture 1"/>
            <p:cNvPicPr>
              <a:picLocks noChangeAspect="1" noChangeArrowheads="1"/>
            </p:cNvPicPr>
            <p:nvPr/>
          </p:nvPicPr>
          <p:blipFill>
            <a:blip r:embed="rId3"/>
            <a:srcRect/>
            <a:stretch>
              <a:fillRect/>
            </a:stretch>
          </p:blipFill>
          <p:spPr bwMode="auto">
            <a:xfrm>
              <a:off x="-1409700" y="-454025"/>
              <a:ext cx="9944100" cy="9766300"/>
            </a:xfrm>
            <a:prstGeom prst="rect">
              <a:avLst/>
            </a:prstGeom>
            <a:noFill/>
            <a:ln w="12700">
              <a:noFill/>
              <a:miter lim="800000"/>
              <a:headEnd/>
              <a:tailEnd/>
            </a:ln>
          </p:spPr>
        </p:pic>
        <p:pic>
          <p:nvPicPr>
            <p:cNvPr id="15" name="Picture 2"/>
            <p:cNvPicPr>
              <a:picLocks noChangeAspect="1" noChangeArrowheads="1"/>
            </p:cNvPicPr>
            <p:nvPr/>
          </p:nvPicPr>
          <p:blipFill>
            <a:blip r:embed="rId4"/>
            <a:srcRect/>
            <a:stretch>
              <a:fillRect/>
            </a:stretch>
          </p:blipFill>
          <p:spPr bwMode="auto">
            <a:xfrm>
              <a:off x="-1409700" y="-454025"/>
              <a:ext cx="9944100" cy="9766300"/>
            </a:xfrm>
            <a:prstGeom prst="rect">
              <a:avLst/>
            </a:prstGeom>
            <a:noFill/>
            <a:ln w="12700">
              <a:noFill/>
              <a:miter lim="800000"/>
              <a:headEnd/>
              <a:tailEnd/>
            </a:ln>
          </p:spPr>
        </p:pic>
        <p:pic>
          <p:nvPicPr>
            <p:cNvPr id="16" name="Picture 3"/>
            <p:cNvPicPr>
              <a:picLocks noChangeAspect="1" noChangeArrowheads="1"/>
            </p:cNvPicPr>
            <p:nvPr/>
          </p:nvPicPr>
          <p:blipFill>
            <a:blip r:embed="rId5"/>
            <a:srcRect/>
            <a:stretch>
              <a:fillRect/>
            </a:stretch>
          </p:blipFill>
          <p:spPr bwMode="auto">
            <a:xfrm>
              <a:off x="-1270000" y="-454025"/>
              <a:ext cx="9944100" cy="9766300"/>
            </a:xfrm>
            <a:prstGeom prst="rect">
              <a:avLst/>
            </a:prstGeom>
            <a:noFill/>
            <a:ln w="12700">
              <a:noFill/>
              <a:miter lim="800000"/>
              <a:headEnd/>
              <a:tailEnd/>
            </a:ln>
          </p:spPr>
        </p:pic>
        <p:pic>
          <p:nvPicPr>
            <p:cNvPr id="17" name="Picture 4"/>
            <p:cNvPicPr>
              <a:picLocks noChangeAspect="1" noChangeArrowheads="1"/>
            </p:cNvPicPr>
            <p:nvPr/>
          </p:nvPicPr>
          <p:blipFill>
            <a:blip r:embed="rId6"/>
            <a:srcRect/>
            <a:stretch>
              <a:fillRect/>
            </a:stretch>
          </p:blipFill>
          <p:spPr bwMode="auto">
            <a:xfrm>
              <a:off x="-1270000" y="-457200"/>
              <a:ext cx="9944100" cy="9764713"/>
            </a:xfrm>
            <a:prstGeom prst="rect">
              <a:avLst/>
            </a:prstGeom>
            <a:noFill/>
            <a:ln w="12700">
              <a:noFill/>
              <a:miter lim="800000"/>
              <a:headEnd/>
              <a:tailEnd/>
            </a:ln>
          </p:spPr>
        </p:pic>
      </p:grpSp>
      <p:sp>
        <p:nvSpPr>
          <p:cNvPr id="20" name="Platshållare för bildnummer 19"/>
          <p:cNvSpPr>
            <a:spLocks noGrp="1"/>
          </p:cNvSpPr>
          <p:nvPr>
            <p:ph type="sldNum" sz="quarter" idx="11"/>
          </p:nvPr>
        </p:nvSpPr>
        <p:spPr/>
        <p:txBody>
          <a:bodyPr/>
          <a:lstStyle/>
          <a:p>
            <a:fld id="{3956D4A3-8BD8-C249-8AD1-147D397FC2C4}" type="slidenum">
              <a:rPr lang="sv-SE" smtClean="0"/>
              <a:t>‹#›</a:t>
            </a:fld>
            <a:endParaRPr lang="sv-SE"/>
          </a:p>
        </p:txBody>
      </p:sp>
      <p:sp>
        <p:nvSpPr>
          <p:cNvPr id="22" name="Rubrik 21"/>
          <p:cNvSpPr>
            <a:spLocks noGrp="1"/>
          </p:cNvSpPr>
          <p:nvPr>
            <p:ph type="title"/>
          </p:nvPr>
        </p:nvSpPr>
        <p:spPr>
          <a:xfrm>
            <a:off x="1038982" y="274638"/>
            <a:ext cx="3328589" cy="5690932"/>
          </a:xfrm>
        </p:spPr>
        <p:txBody>
          <a:bodyPr/>
          <a:lstStyle>
            <a:lvl1pPr>
              <a:defRPr>
                <a:solidFill>
                  <a:schemeClr val="bg1"/>
                </a:solidFill>
              </a:defRPr>
            </a:lvl1pPr>
          </a:lstStyle>
          <a:p>
            <a:r>
              <a:rPr lang="en-US" smtClean="0"/>
              <a:t>Click to edit Master title style</a:t>
            </a:r>
            <a:endParaRPr lang="sv-SE" dirty="0"/>
          </a:p>
        </p:txBody>
      </p:sp>
    </p:spTree>
    <p:extLst>
      <p:ext uri="{BB962C8B-B14F-4D97-AF65-F5344CB8AC3E}">
        <p14:creationId xmlns:p14="http://schemas.microsoft.com/office/powerpoint/2010/main" val="308350117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74800" y="-50801"/>
            <a:ext cx="6578600" cy="984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12750" y="1041400"/>
            <a:ext cx="8229600" cy="5130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56DDC-86FA-E149-AF9D-2C6CC00BBD19}" type="slidenum">
              <a:rPr lang="en-US" smtClean="0"/>
              <a:t>‹#›</a:t>
            </a:fld>
            <a:endParaRPr lang="en-US"/>
          </a:p>
        </p:txBody>
      </p:sp>
      <p:pic>
        <p:nvPicPr>
          <p:cNvPr id="7" name="Picture 6"/>
          <p:cNvPicPr>
            <a:picLocks noChangeAspect="1" noChangeArrowheads="1"/>
          </p:cNvPicPr>
          <p:nvPr userDrawn="1"/>
        </p:nvPicPr>
        <p:blipFill>
          <a:blip r:embed="rId5"/>
          <a:srcRect/>
          <a:stretch>
            <a:fillRect/>
          </a:stretch>
        </p:blipFill>
        <p:spPr bwMode="auto">
          <a:xfrm>
            <a:off x="154993" y="53510"/>
            <a:ext cx="1350731" cy="719039"/>
          </a:xfrm>
          <a:prstGeom prst="rect">
            <a:avLst/>
          </a:prstGeom>
          <a:noFill/>
          <a:ln w="12700" cap="flat">
            <a:noFill/>
            <a:miter lim="800000"/>
            <a:headEnd/>
            <a:tailEnd/>
          </a:ln>
        </p:spPr>
      </p:pic>
      <p:cxnSp>
        <p:nvCxnSpPr>
          <p:cNvPr id="10" name="Straight Connector 9"/>
          <p:cNvCxnSpPr/>
          <p:nvPr userDrawn="1"/>
        </p:nvCxnSpPr>
        <p:spPr>
          <a:xfrm>
            <a:off x="1" y="6350000"/>
            <a:ext cx="9144000" cy="0"/>
          </a:xfrm>
          <a:prstGeom prst="line">
            <a:avLst/>
          </a:prstGeom>
          <a:ln cap="flat">
            <a:solidFill>
              <a:schemeClr val="tx2">
                <a:lumMod val="60000"/>
                <a:lumOff val="40000"/>
                <a:alpha val="40000"/>
              </a:schemeClr>
            </a:solidFill>
            <a:prstDash val="lgDashDot"/>
            <a:round/>
          </a:ln>
          <a:effectLst>
            <a:outerShdw blurRad="63500" dir="13500000" kx="2700000" rotWithShape="0">
              <a:srgbClr val="000000">
                <a:alpha val="1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247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3200" b="0" i="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8000"/>
        </a:buClr>
        <a:buFont typeface="Wingdings" charset="2"/>
        <a:buChar char="ü"/>
        <a:defRPr sz="24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emf"/><Relationship Id="rId7"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2.emf"/><Relationship Id="rId5" Type="http://schemas.openxmlformats.org/officeDocument/2006/relationships/package" Target="../embeddings/Microsoft_Word_Document2.docx"/><Relationship Id="rId6" Type="http://schemas.openxmlformats.org/officeDocument/2006/relationships/image" Target="../media/image5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943511" y="4272118"/>
            <a:ext cx="3631789" cy="1295237"/>
          </a:xfrm>
        </p:spPr>
        <p:txBody>
          <a:bodyPr>
            <a:normAutofit fontScale="85000" lnSpcReduction="10000"/>
          </a:bodyPr>
          <a:lstStyle/>
          <a:p>
            <a:r>
              <a:rPr lang="en-US" dirty="0" smtClean="0"/>
              <a:t>Rihua Zeng</a:t>
            </a:r>
          </a:p>
          <a:p>
            <a:r>
              <a:rPr lang="en-US" dirty="0" smtClean="0"/>
              <a:t>RF group, Accelerator division</a:t>
            </a:r>
          </a:p>
          <a:p>
            <a:r>
              <a:rPr lang="en-US" dirty="0" smtClean="0"/>
              <a:t>2015-01-13</a:t>
            </a:r>
            <a:endParaRPr lang="en-US" dirty="0"/>
          </a:p>
        </p:txBody>
      </p:sp>
      <p:sp>
        <p:nvSpPr>
          <p:cNvPr id="8" name="Title 7"/>
          <p:cNvSpPr>
            <a:spLocks noGrp="1"/>
          </p:cNvSpPr>
          <p:nvPr>
            <p:ph type="title"/>
          </p:nvPr>
        </p:nvSpPr>
        <p:spPr>
          <a:xfrm>
            <a:off x="581782" y="803805"/>
            <a:ext cx="5971418" cy="3366027"/>
          </a:xfrm>
        </p:spPr>
        <p:txBody>
          <a:bodyPr/>
          <a:lstStyle/>
          <a:p>
            <a:r>
              <a:rPr lang="en-US" dirty="0" smtClean="0"/>
              <a:t>Cavity Control, Operation, and Test Challenges at ESS and Possible Solutions</a:t>
            </a:r>
            <a:endParaRPr lang="en-US" dirty="0"/>
          </a:p>
        </p:txBody>
      </p:sp>
      <p:sp>
        <p:nvSpPr>
          <p:cNvPr id="2" name="Slide Number Placeholder 1"/>
          <p:cNvSpPr>
            <a:spLocks noGrp="1"/>
          </p:cNvSpPr>
          <p:nvPr>
            <p:ph type="sldNum" sz="quarter" idx="11"/>
          </p:nvPr>
        </p:nvSpPr>
        <p:spPr/>
        <p:txBody>
          <a:bodyPr/>
          <a:lstStyle/>
          <a:p>
            <a:fld id="{3956D4A3-8BD8-C249-8AD1-147D397FC2C4}" type="slidenum">
              <a:rPr lang="sv-SE" smtClean="0"/>
              <a:t>1</a:t>
            </a:fld>
            <a:endParaRPr lang="sv-SE"/>
          </a:p>
        </p:txBody>
      </p:sp>
    </p:spTree>
    <p:extLst>
      <p:ext uri="{BB962C8B-B14F-4D97-AF65-F5344CB8AC3E}">
        <p14:creationId xmlns:p14="http://schemas.microsoft.com/office/powerpoint/2010/main" val="2869527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ideal cases</a:t>
            </a:r>
            <a:endParaRPr lang="en-US" dirty="0"/>
          </a:p>
        </p:txBody>
      </p:sp>
      <p:pic>
        <p:nvPicPr>
          <p:cNvPr id="8" name="Content Placeholder 7" descr="WithBeam.eps"/>
          <p:cNvPicPr>
            <a:picLocks noGrp="1" noChangeAspect="1"/>
          </p:cNvPicPr>
          <p:nvPr>
            <p:ph idx="1"/>
          </p:nvPr>
        </p:nvPicPr>
        <p:blipFill rotWithShape="1">
          <a:blip r:embed="rId2">
            <a:extLst>
              <a:ext uri="{28A0092B-C50C-407E-A947-70E740481C1C}">
                <a14:useLocalDpi xmlns:a14="http://schemas.microsoft.com/office/drawing/2010/main" val="0"/>
              </a:ext>
            </a:extLst>
          </a:blip>
          <a:srcRect l="2632" t="2604" r="5094" b="3960"/>
          <a:stretch/>
        </p:blipFill>
        <p:spPr>
          <a:xfrm>
            <a:off x="3130916" y="1373590"/>
            <a:ext cx="2514600" cy="2359639"/>
          </a:xfrm>
        </p:spPr>
      </p:pic>
      <p:pic>
        <p:nvPicPr>
          <p:cNvPr id="7" name="Picture 6" descr="WithoutBeamV.eps"/>
          <p:cNvPicPr>
            <a:picLocks noChangeAspect="1"/>
          </p:cNvPicPr>
          <p:nvPr/>
        </p:nvPicPr>
        <p:blipFill rotWithShape="1">
          <a:blip r:embed="rId3">
            <a:extLst>
              <a:ext uri="{28A0092B-C50C-407E-A947-70E740481C1C}">
                <a14:useLocalDpi xmlns:a14="http://schemas.microsoft.com/office/drawing/2010/main" val="0"/>
              </a:ext>
            </a:extLst>
          </a:blip>
          <a:srcRect t="2553"/>
          <a:stretch/>
        </p:blipFill>
        <p:spPr>
          <a:xfrm>
            <a:off x="6214533" y="1373590"/>
            <a:ext cx="2861733" cy="2509143"/>
          </a:xfrm>
          <a:prstGeom prst="rect">
            <a:avLst/>
          </a:prstGeom>
        </p:spPr>
      </p:pic>
      <p:pic>
        <p:nvPicPr>
          <p:cNvPr id="13" name="Picture 12" descr="WithoutBeam2V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1" y="1373590"/>
            <a:ext cx="2524620" cy="2241550"/>
          </a:xfrm>
          <a:prstGeom prst="rect">
            <a:avLst/>
          </a:prstGeom>
        </p:spPr>
      </p:pic>
      <p:pic>
        <p:nvPicPr>
          <p:cNvPr id="14" name="Picture 13" descr="WithBeam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0117" y="3567420"/>
            <a:ext cx="2724517" cy="2416262"/>
          </a:xfrm>
          <a:prstGeom prst="rect">
            <a:avLst/>
          </a:prstGeom>
        </p:spPr>
      </p:pic>
      <p:pic>
        <p:nvPicPr>
          <p:cNvPr id="16" name="Picture 15" descr="WithEquivaBeam2.eps"/>
          <p:cNvPicPr>
            <a:picLocks noChangeAspect="1"/>
          </p:cNvPicPr>
          <p:nvPr/>
        </p:nvPicPr>
        <p:blipFill rotWithShape="1">
          <a:blip r:embed="rId6">
            <a:extLst>
              <a:ext uri="{28A0092B-C50C-407E-A947-70E740481C1C}">
                <a14:useLocalDpi xmlns:a14="http://schemas.microsoft.com/office/drawing/2010/main" val="0"/>
              </a:ext>
            </a:extLst>
          </a:blip>
          <a:srcRect l="2601" r="6512" b="4453"/>
          <a:stretch/>
        </p:blipFill>
        <p:spPr>
          <a:xfrm>
            <a:off x="6358899" y="3567420"/>
            <a:ext cx="2522244" cy="2218393"/>
          </a:xfrm>
          <a:prstGeom prst="rect">
            <a:avLst/>
          </a:prstGeom>
        </p:spPr>
      </p:pic>
      <p:cxnSp>
        <p:nvCxnSpPr>
          <p:cNvPr id="17" name="Straight Connector 16"/>
          <p:cNvCxnSpPr/>
          <p:nvPr/>
        </p:nvCxnSpPr>
        <p:spPr>
          <a:xfrm>
            <a:off x="2883746" y="1159933"/>
            <a:ext cx="0" cy="490220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92612" y="1159933"/>
            <a:ext cx="0" cy="490220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3" name="Picture 2" descr="ReflectionNoBeamAllTheWay.eps"/>
          <p:cNvPicPr>
            <a:picLocks noChangeAspect="1"/>
          </p:cNvPicPr>
          <p:nvPr/>
        </p:nvPicPr>
        <p:blipFill rotWithShape="1">
          <a:blip r:embed="rId7">
            <a:extLst>
              <a:ext uri="{28A0092B-C50C-407E-A947-70E740481C1C}">
                <a14:useLocalDpi xmlns:a14="http://schemas.microsoft.com/office/drawing/2010/main" val="0"/>
              </a:ext>
            </a:extLst>
          </a:blip>
          <a:srcRect l="7309" t="2350" r="6393" b="2714"/>
          <a:stretch/>
        </p:blipFill>
        <p:spPr>
          <a:xfrm>
            <a:off x="251883" y="3589938"/>
            <a:ext cx="2188633" cy="2088954"/>
          </a:xfrm>
          <a:prstGeom prst="rect">
            <a:avLst/>
          </a:prstGeom>
        </p:spPr>
      </p:pic>
    </p:spTree>
    <p:extLst>
      <p:ext uri="{BB962C8B-B14F-4D97-AF65-F5344CB8AC3E}">
        <p14:creationId xmlns:p14="http://schemas.microsoft.com/office/powerpoint/2010/main" val="32245901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Perturbations in real world</a:t>
            </a:r>
            <a:endParaRPr lang="en-US" dirty="0"/>
          </a:p>
        </p:txBody>
      </p:sp>
      <p:sp>
        <p:nvSpPr>
          <p:cNvPr id="3" name="Content Placeholder 2"/>
          <p:cNvSpPr>
            <a:spLocks noGrp="1"/>
          </p:cNvSpPr>
          <p:nvPr>
            <p:ph idx="1"/>
          </p:nvPr>
        </p:nvSpPr>
        <p:spPr>
          <a:xfrm>
            <a:off x="654051" y="1449664"/>
            <a:ext cx="3467101" cy="2479761"/>
          </a:xfrm>
          <a:ln w="25400">
            <a:solidFill>
              <a:srgbClr val="660066"/>
            </a:solidFill>
          </a:ln>
        </p:spPr>
        <p:txBody>
          <a:bodyPr>
            <a:normAutofit fontScale="92500" lnSpcReduction="20000"/>
          </a:bodyPr>
          <a:lstStyle/>
          <a:p>
            <a:pPr>
              <a:buFont typeface="Arial"/>
              <a:buChar char="•"/>
            </a:pPr>
            <a:r>
              <a:rPr lang="en-US" dirty="0" smtClean="0"/>
              <a:t>Synchronous phase </a:t>
            </a:r>
          </a:p>
          <a:p>
            <a:pPr>
              <a:buFont typeface="Arial"/>
              <a:buChar char="•"/>
            </a:pPr>
            <a:r>
              <a:rPr lang="en-US" dirty="0"/>
              <a:t>B</a:t>
            </a:r>
            <a:r>
              <a:rPr lang="en-US" dirty="0" smtClean="0"/>
              <a:t>eam chopping</a:t>
            </a:r>
            <a:endParaRPr lang="en-US" dirty="0"/>
          </a:p>
          <a:p>
            <a:pPr>
              <a:buFont typeface="Arial"/>
              <a:buChar char="•"/>
            </a:pPr>
            <a:r>
              <a:rPr lang="en-US" dirty="0"/>
              <a:t>P</a:t>
            </a:r>
            <a:r>
              <a:rPr lang="en-US" dirty="0" smtClean="0"/>
              <a:t>ulse </a:t>
            </a:r>
            <a:r>
              <a:rPr lang="en-US" dirty="0"/>
              <a:t>beam </a:t>
            </a:r>
            <a:r>
              <a:rPr lang="en-US" dirty="0" smtClean="0"/>
              <a:t>transient</a:t>
            </a:r>
            <a:endParaRPr lang="en-US" dirty="0"/>
          </a:p>
          <a:p>
            <a:pPr>
              <a:buFont typeface="Arial"/>
              <a:buChar char="•"/>
            </a:pPr>
            <a:r>
              <a:rPr lang="en-US" dirty="0" smtClean="0"/>
              <a:t>Charge fluctuations</a:t>
            </a:r>
            <a:endParaRPr lang="en-US" dirty="0"/>
          </a:p>
          <a:p>
            <a:pPr>
              <a:buFont typeface="Arial"/>
              <a:buChar char="•"/>
            </a:pPr>
            <a:r>
              <a:rPr lang="en-US" dirty="0"/>
              <a:t>N</a:t>
            </a:r>
            <a:r>
              <a:rPr lang="en-US" dirty="0" smtClean="0"/>
              <a:t>on-relativistic beam </a:t>
            </a:r>
          </a:p>
          <a:p>
            <a:pPr>
              <a:buFont typeface="Arial"/>
              <a:buChar char="•"/>
            </a:pPr>
            <a:r>
              <a:rPr lang="en-US" dirty="0"/>
              <a:t>P</a:t>
            </a:r>
            <a:r>
              <a:rPr lang="en-US" dirty="0" smtClean="0"/>
              <a:t>ass band modes</a:t>
            </a:r>
          </a:p>
          <a:p>
            <a:pPr>
              <a:buFont typeface="Arial"/>
              <a:buChar char="•"/>
            </a:pPr>
            <a:r>
              <a:rPr lang="en-US" dirty="0" smtClean="0"/>
              <a:t>HOMs, wake-field </a:t>
            </a:r>
          </a:p>
        </p:txBody>
      </p:sp>
      <p:sp>
        <p:nvSpPr>
          <p:cNvPr id="12" name="TextBox 11"/>
          <p:cNvSpPr txBox="1"/>
          <p:nvPr/>
        </p:nvSpPr>
        <p:spPr>
          <a:xfrm>
            <a:off x="654051" y="1080332"/>
            <a:ext cx="1951566" cy="369332"/>
          </a:xfrm>
          <a:prstGeom prst="rect">
            <a:avLst/>
          </a:prstGeom>
          <a:noFill/>
        </p:spPr>
        <p:txBody>
          <a:bodyPr wrap="square" rtlCol="0">
            <a:spAutoFit/>
          </a:bodyPr>
          <a:lstStyle/>
          <a:p>
            <a:r>
              <a:rPr lang="en-US" dirty="0" smtClean="0">
                <a:solidFill>
                  <a:srgbClr val="000090"/>
                </a:solidFill>
              </a:rPr>
              <a:t>Beam Loading</a:t>
            </a:r>
            <a:endParaRPr lang="en-US" dirty="0">
              <a:solidFill>
                <a:srgbClr val="000090"/>
              </a:solidFill>
            </a:endParaRPr>
          </a:p>
        </p:txBody>
      </p:sp>
      <p:grpSp>
        <p:nvGrpSpPr>
          <p:cNvPr id="19" name="Group 18"/>
          <p:cNvGrpSpPr/>
          <p:nvPr/>
        </p:nvGrpSpPr>
        <p:grpSpPr>
          <a:xfrm>
            <a:off x="4620685" y="1089549"/>
            <a:ext cx="3729567" cy="1704451"/>
            <a:chOff x="4080933" y="832266"/>
            <a:chExt cx="3729567" cy="1188196"/>
          </a:xfrm>
        </p:grpSpPr>
        <p:sp>
          <p:nvSpPr>
            <p:cNvPr id="9" name="Content Placeholder 2"/>
            <p:cNvSpPr txBox="1">
              <a:spLocks/>
            </p:cNvSpPr>
            <p:nvPr/>
          </p:nvSpPr>
          <p:spPr>
            <a:xfrm>
              <a:off x="4080933" y="1121246"/>
              <a:ext cx="3729567" cy="899216"/>
            </a:xfrm>
            <a:prstGeom prst="rect">
              <a:avLst/>
            </a:prstGeom>
            <a:ln w="25400">
              <a:solidFill>
                <a:srgbClr val="660066"/>
              </a:solidFill>
            </a:ln>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rgbClr val="008000"/>
                </a:buClr>
                <a:buFont typeface="Wingdings" charset="2"/>
                <a:buChar char="ü"/>
                <a:defRPr sz="24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US" dirty="0" smtClean="0"/>
                <a:t>Lorentz force detuning</a:t>
              </a:r>
            </a:p>
            <a:p>
              <a:pPr>
                <a:buFont typeface="Arial"/>
                <a:buChar char="•"/>
              </a:pPr>
              <a:r>
                <a:rPr lang="en-US" dirty="0" smtClean="0"/>
                <a:t>Microphonics</a:t>
              </a:r>
            </a:p>
            <a:p>
              <a:pPr>
                <a:buFont typeface="Arial"/>
                <a:buChar char="•"/>
              </a:pPr>
              <a:r>
                <a:rPr lang="en-US" dirty="0" smtClean="0"/>
                <a:t>Thermal effects (Quench…)</a:t>
              </a:r>
            </a:p>
            <a:p>
              <a:pPr>
                <a:buFont typeface="Arial"/>
                <a:buChar char="•"/>
              </a:pPr>
              <a:r>
                <a:rPr lang="en-US" dirty="0" err="1" smtClean="0"/>
                <a:t>Ql</a:t>
              </a:r>
              <a:r>
                <a:rPr lang="en-US" dirty="0" smtClean="0"/>
                <a:t> spread</a:t>
              </a:r>
            </a:p>
          </p:txBody>
        </p:sp>
        <p:sp>
          <p:nvSpPr>
            <p:cNvPr id="13" name="TextBox 12"/>
            <p:cNvSpPr txBox="1"/>
            <p:nvPr/>
          </p:nvSpPr>
          <p:spPr>
            <a:xfrm>
              <a:off x="4080933" y="832266"/>
              <a:ext cx="1951566" cy="369332"/>
            </a:xfrm>
            <a:prstGeom prst="rect">
              <a:avLst/>
            </a:prstGeom>
            <a:noFill/>
          </p:spPr>
          <p:txBody>
            <a:bodyPr wrap="square" rtlCol="0">
              <a:spAutoFit/>
            </a:bodyPr>
            <a:lstStyle/>
            <a:p>
              <a:r>
                <a:rPr lang="en-US" dirty="0" smtClean="0">
                  <a:solidFill>
                    <a:srgbClr val="000090"/>
                  </a:solidFill>
                </a:rPr>
                <a:t>Cavity</a:t>
              </a:r>
              <a:endParaRPr lang="en-US" dirty="0">
                <a:solidFill>
                  <a:srgbClr val="000090"/>
                </a:solidFill>
              </a:endParaRPr>
            </a:p>
          </p:txBody>
        </p:sp>
      </p:grpSp>
      <p:grpSp>
        <p:nvGrpSpPr>
          <p:cNvPr id="20" name="Group 19"/>
          <p:cNvGrpSpPr/>
          <p:nvPr/>
        </p:nvGrpSpPr>
        <p:grpSpPr>
          <a:xfrm>
            <a:off x="709085" y="4042287"/>
            <a:ext cx="3412066" cy="1485496"/>
            <a:chOff x="512234" y="3886604"/>
            <a:chExt cx="3412066" cy="1485496"/>
          </a:xfrm>
        </p:grpSpPr>
        <p:sp>
          <p:nvSpPr>
            <p:cNvPr id="11" name="Content Placeholder 2"/>
            <p:cNvSpPr txBox="1">
              <a:spLocks/>
            </p:cNvSpPr>
            <p:nvPr/>
          </p:nvSpPr>
          <p:spPr>
            <a:xfrm>
              <a:off x="512234" y="4236887"/>
              <a:ext cx="3412066" cy="1135213"/>
            </a:xfrm>
            <a:prstGeom prst="rect">
              <a:avLst/>
            </a:prstGeom>
            <a:ln w="25400">
              <a:solidFill>
                <a:srgbClr val="660066"/>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008000"/>
                </a:buClr>
                <a:buFont typeface="Wingdings" charset="2"/>
                <a:buChar char="ü"/>
                <a:defRPr sz="24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US" dirty="0" smtClean="0"/>
                <a:t>Reference thermal </a:t>
              </a:r>
              <a:r>
                <a:rPr lang="en-US" dirty="0"/>
                <a:t>drift</a:t>
              </a:r>
            </a:p>
            <a:p>
              <a:pPr>
                <a:buFont typeface="Arial"/>
                <a:buChar char="•"/>
              </a:pPr>
              <a:r>
                <a:rPr lang="en-US" dirty="0"/>
                <a:t>Master oscillator phase noise</a:t>
              </a:r>
            </a:p>
          </p:txBody>
        </p:sp>
        <p:sp>
          <p:nvSpPr>
            <p:cNvPr id="14" name="TextBox 13"/>
            <p:cNvSpPr txBox="1"/>
            <p:nvPr/>
          </p:nvSpPr>
          <p:spPr>
            <a:xfrm>
              <a:off x="512234" y="3886604"/>
              <a:ext cx="2929466" cy="369332"/>
            </a:xfrm>
            <a:prstGeom prst="rect">
              <a:avLst/>
            </a:prstGeom>
            <a:noFill/>
          </p:spPr>
          <p:txBody>
            <a:bodyPr wrap="square" rtlCol="0">
              <a:spAutoFit/>
            </a:bodyPr>
            <a:lstStyle/>
            <a:p>
              <a:r>
                <a:rPr lang="en-US" dirty="0" smtClean="0">
                  <a:solidFill>
                    <a:srgbClr val="000090"/>
                  </a:solidFill>
                </a:rPr>
                <a:t>Phase reference distribution</a:t>
              </a:r>
              <a:endParaRPr lang="en-US" dirty="0">
                <a:solidFill>
                  <a:srgbClr val="000090"/>
                </a:solidFill>
              </a:endParaRPr>
            </a:p>
          </p:txBody>
        </p:sp>
      </p:grpSp>
      <p:grpSp>
        <p:nvGrpSpPr>
          <p:cNvPr id="17" name="Group 16"/>
          <p:cNvGrpSpPr/>
          <p:nvPr/>
        </p:nvGrpSpPr>
        <p:grpSpPr>
          <a:xfrm>
            <a:off x="4692651" y="4042287"/>
            <a:ext cx="3949700" cy="1485496"/>
            <a:chOff x="4495800" y="3886604"/>
            <a:chExt cx="3657600" cy="1485496"/>
          </a:xfrm>
        </p:grpSpPr>
        <p:sp>
          <p:nvSpPr>
            <p:cNvPr id="7" name="Content Placeholder 2"/>
            <p:cNvSpPr txBox="1">
              <a:spLocks/>
            </p:cNvSpPr>
            <p:nvPr/>
          </p:nvSpPr>
          <p:spPr>
            <a:xfrm>
              <a:off x="4495800" y="4236887"/>
              <a:ext cx="3441700" cy="1135213"/>
            </a:xfrm>
            <a:prstGeom prst="rect">
              <a:avLst/>
            </a:prstGeom>
            <a:ln w="25400">
              <a:solidFill>
                <a:srgbClr val="660066"/>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008000"/>
                </a:buClr>
                <a:buFont typeface="Wingdings" charset="2"/>
                <a:buChar char="ü"/>
                <a:defRPr sz="24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US" dirty="0" smtClean="0"/>
                <a:t>Crates power supply noise</a:t>
              </a:r>
            </a:p>
            <a:p>
              <a:pPr>
                <a:buFont typeface="Arial"/>
                <a:buChar char="•"/>
              </a:pPr>
              <a:r>
                <a:rPr lang="en-US" dirty="0" smtClean="0"/>
                <a:t>Cross talk, thermal </a:t>
              </a:r>
              <a:r>
                <a:rPr lang="en-US" dirty="0"/>
                <a:t>drift </a:t>
              </a:r>
              <a:endParaRPr lang="en-US" dirty="0" smtClean="0"/>
            </a:p>
            <a:p>
              <a:pPr>
                <a:buFont typeface="Arial"/>
                <a:buChar char="•"/>
              </a:pPr>
              <a:r>
                <a:rPr lang="en-US" dirty="0" smtClean="0"/>
                <a:t>Clock jitter, nonlinearity</a:t>
              </a:r>
              <a:endParaRPr lang="en-US" dirty="0"/>
            </a:p>
          </p:txBody>
        </p:sp>
        <p:sp>
          <p:nvSpPr>
            <p:cNvPr id="15" name="TextBox 14"/>
            <p:cNvSpPr txBox="1"/>
            <p:nvPr/>
          </p:nvSpPr>
          <p:spPr>
            <a:xfrm>
              <a:off x="4495800" y="3886604"/>
              <a:ext cx="3657600" cy="369332"/>
            </a:xfrm>
            <a:prstGeom prst="rect">
              <a:avLst/>
            </a:prstGeom>
            <a:noFill/>
          </p:spPr>
          <p:txBody>
            <a:bodyPr wrap="square" rtlCol="0">
              <a:spAutoFit/>
            </a:bodyPr>
            <a:lstStyle/>
            <a:p>
              <a:r>
                <a:rPr lang="en-US" dirty="0" smtClean="0">
                  <a:solidFill>
                    <a:srgbClr val="000090"/>
                  </a:solidFill>
                </a:rPr>
                <a:t>Electronics crates</a:t>
              </a:r>
              <a:endParaRPr lang="en-US" dirty="0">
                <a:solidFill>
                  <a:srgbClr val="000090"/>
                </a:solidFill>
              </a:endParaRPr>
            </a:p>
          </p:txBody>
        </p:sp>
      </p:grpSp>
      <p:grpSp>
        <p:nvGrpSpPr>
          <p:cNvPr id="18" name="Group 17"/>
          <p:cNvGrpSpPr/>
          <p:nvPr/>
        </p:nvGrpSpPr>
        <p:grpSpPr>
          <a:xfrm>
            <a:off x="4620685" y="2742168"/>
            <a:ext cx="3729567" cy="1187257"/>
            <a:chOff x="4080933" y="2431211"/>
            <a:chExt cx="3729567" cy="1187257"/>
          </a:xfrm>
        </p:grpSpPr>
        <p:sp>
          <p:nvSpPr>
            <p:cNvPr id="10" name="Content Placeholder 2"/>
            <p:cNvSpPr txBox="1">
              <a:spLocks/>
            </p:cNvSpPr>
            <p:nvPr/>
          </p:nvSpPr>
          <p:spPr>
            <a:xfrm>
              <a:off x="4080933" y="2800543"/>
              <a:ext cx="3729567" cy="817925"/>
            </a:xfrm>
            <a:prstGeom prst="rect">
              <a:avLst/>
            </a:prstGeom>
            <a:ln w="25400">
              <a:solidFill>
                <a:srgbClr val="660066"/>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008000"/>
                </a:buClr>
                <a:buFont typeface="Wingdings" charset="2"/>
                <a:buChar char="ü"/>
                <a:defRPr sz="24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US" dirty="0" smtClean="0"/>
                <a:t>Modulator droop and ripple</a:t>
              </a:r>
            </a:p>
            <a:p>
              <a:pPr>
                <a:buFont typeface="Arial"/>
                <a:buChar char="•"/>
              </a:pPr>
              <a:r>
                <a:rPr lang="en-US" dirty="0" smtClean="0"/>
                <a:t>Klystron nonlinearity</a:t>
              </a:r>
            </a:p>
          </p:txBody>
        </p:sp>
        <p:sp>
          <p:nvSpPr>
            <p:cNvPr id="16" name="TextBox 15"/>
            <p:cNvSpPr txBox="1"/>
            <p:nvPr/>
          </p:nvSpPr>
          <p:spPr>
            <a:xfrm>
              <a:off x="4080933" y="2431211"/>
              <a:ext cx="1951566" cy="369332"/>
            </a:xfrm>
            <a:prstGeom prst="rect">
              <a:avLst/>
            </a:prstGeom>
            <a:noFill/>
          </p:spPr>
          <p:txBody>
            <a:bodyPr wrap="square" rtlCol="0">
              <a:spAutoFit/>
            </a:bodyPr>
            <a:lstStyle/>
            <a:p>
              <a:r>
                <a:rPr lang="en-US" dirty="0" smtClean="0">
                  <a:solidFill>
                    <a:srgbClr val="000090"/>
                  </a:solidFill>
                </a:rPr>
                <a:t>Power Supply</a:t>
              </a:r>
              <a:endParaRPr lang="en-US" dirty="0">
                <a:solidFill>
                  <a:srgbClr val="000090"/>
                </a:solidFill>
              </a:endParaRPr>
            </a:p>
          </p:txBody>
        </p:sp>
      </p:grpSp>
      <p:sp>
        <p:nvSpPr>
          <p:cNvPr id="21" name="TextBox 20"/>
          <p:cNvSpPr txBox="1"/>
          <p:nvPr/>
        </p:nvSpPr>
        <p:spPr>
          <a:xfrm>
            <a:off x="1706342" y="5880666"/>
            <a:ext cx="6936009" cy="276999"/>
          </a:xfrm>
          <a:prstGeom prst="rect">
            <a:avLst/>
          </a:prstGeom>
          <a:noFill/>
        </p:spPr>
        <p:txBody>
          <a:bodyPr wrap="square" rtlCol="0">
            <a:spAutoFit/>
          </a:bodyPr>
          <a:lstStyle/>
          <a:p>
            <a:r>
              <a:rPr lang="en-US" sz="1200" dirty="0" smtClean="0">
                <a:solidFill>
                  <a:srgbClr val="000090"/>
                </a:solidFill>
              </a:rPr>
              <a:t>Further </a:t>
            </a:r>
            <a:r>
              <a:rPr lang="en-US" sz="1200" dirty="0">
                <a:solidFill>
                  <a:srgbClr val="000090"/>
                </a:solidFill>
              </a:rPr>
              <a:t>reading</a:t>
            </a:r>
            <a:r>
              <a:rPr lang="en-US" sz="1200" dirty="0" smtClean="0">
                <a:solidFill>
                  <a:srgbClr val="000090"/>
                </a:solidFill>
              </a:rPr>
              <a:t>:   </a:t>
            </a:r>
            <a:r>
              <a:rPr lang="en-US" sz="1200" dirty="0">
                <a:solidFill>
                  <a:srgbClr val="000090"/>
                </a:solidFill>
              </a:rPr>
              <a:t>LLRF Experience at TTF </a:t>
            </a:r>
            <a:r>
              <a:rPr lang="en-US" sz="1200" dirty="0" smtClean="0">
                <a:solidFill>
                  <a:srgbClr val="000090"/>
                </a:solidFill>
              </a:rPr>
              <a:t>and Development </a:t>
            </a:r>
            <a:r>
              <a:rPr lang="en-US" sz="1200" dirty="0">
                <a:solidFill>
                  <a:srgbClr val="000090"/>
                </a:solidFill>
              </a:rPr>
              <a:t>for XFEL and </a:t>
            </a:r>
            <a:r>
              <a:rPr lang="en-US" sz="1200" dirty="0" smtClean="0">
                <a:solidFill>
                  <a:srgbClr val="000090"/>
                </a:solidFill>
              </a:rPr>
              <a:t>ILC,  </a:t>
            </a:r>
            <a:r>
              <a:rPr lang="en-US" sz="1200" dirty="0">
                <a:solidFill>
                  <a:srgbClr val="000090"/>
                </a:solidFill>
              </a:rPr>
              <a:t>S. </a:t>
            </a:r>
            <a:r>
              <a:rPr lang="en-US" sz="1200" dirty="0" err="1">
                <a:solidFill>
                  <a:srgbClr val="000090"/>
                </a:solidFill>
              </a:rPr>
              <a:t>Simrock</a:t>
            </a:r>
            <a:r>
              <a:rPr lang="en-US" sz="1200" dirty="0">
                <a:solidFill>
                  <a:srgbClr val="000090"/>
                </a:solidFill>
              </a:rPr>
              <a:t>, </a:t>
            </a:r>
            <a:r>
              <a:rPr lang="en-US" sz="1200" dirty="0" smtClean="0">
                <a:solidFill>
                  <a:srgbClr val="000090"/>
                </a:solidFill>
              </a:rPr>
              <a:t>DESY, ILC WS 2005</a:t>
            </a:r>
            <a:endParaRPr lang="en-US" sz="1200" dirty="0">
              <a:solidFill>
                <a:srgbClr val="000090"/>
              </a:solidFill>
            </a:endParaRPr>
          </a:p>
        </p:txBody>
      </p:sp>
    </p:spTree>
    <p:extLst>
      <p:ext uri="{BB962C8B-B14F-4D97-AF65-F5344CB8AC3E}">
        <p14:creationId xmlns:p14="http://schemas.microsoft.com/office/powerpoint/2010/main" val="9216552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4"/>
            <a:ext cx="8229600" cy="842962"/>
          </a:xfrm>
        </p:spPr>
        <p:txBody>
          <a:bodyPr>
            <a:normAutofit/>
          </a:bodyPr>
          <a:lstStyle/>
          <a:p>
            <a:r>
              <a:rPr lang="en-US" sz="3200" dirty="0" smtClean="0"/>
              <a:t>Cavity Control Challenges</a:t>
            </a:r>
            <a:endParaRPr lang="en-US" sz="3200" dirty="0"/>
          </a:p>
        </p:txBody>
      </p:sp>
      <p:sp>
        <p:nvSpPr>
          <p:cNvPr id="3" name="Content Placeholder 2"/>
          <p:cNvSpPr>
            <a:spLocks noGrp="1"/>
          </p:cNvSpPr>
          <p:nvPr>
            <p:ph idx="1"/>
          </p:nvPr>
        </p:nvSpPr>
        <p:spPr>
          <a:xfrm>
            <a:off x="457200" y="1183217"/>
            <a:ext cx="8229600" cy="5173133"/>
          </a:xfrm>
        </p:spPr>
        <p:txBody>
          <a:bodyPr>
            <a:normAutofit fontScale="47500" lnSpcReduction="20000"/>
          </a:bodyPr>
          <a:lstStyle/>
          <a:p>
            <a:pPr marL="571500" indent="-571500" algn="just">
              <a:buClr>
                <a:schemeClr val="accent3">
                  <a:lumMod val="50000"/>
                </a:schemeClr>
              </a:buClr>
              <a:buFont typeface="Wingdings" charset="2"/>
              <a:buChar char=""/>
              <a:defRPr/>
            </a:pPr>
            <a:endParaRPr lang="en-US" b="1" dirty="0" smtClean="0"/>
          </a:p>
          <a:p>
            <a:pPr marL="571500" indent="-571500" algn="just">
              <a:buClr>
                <a:schemeClr val="accent3">
                  <a:lumMod val="50000"/>
                </a:schemeClr>
              </a:buClr>
              <a:buFont typeface="Wingdings" charset="2"/>
              <a:buChar char=""/>
              <a:defRPr/>
            </a:pPr>
            <a:r>
              <a:rPr lang="en-US" b="1" dirty="0"/>
              <a:t>H</a:t>
            </a:r>
            <a:r>
              <a:rPr lang="en-US" b="1" dirty="0" smtClean="0"/>
              <a:t>igher Stability </a:t>
            </a:r>
            <a:r>
              <a:rPr lang="en-US" b="1" dirty="0" smtClean="0"/>
              <a:t>requirement(±0.1 deg. ±0.1%, still in discussion with beam physics group)</a:t>
            </a:r>
            <a:endParaRPr lang="en-US" b="1" dirty="0" smtClean="0"/>
          </a:p>
          <a:p>
            <a:pPr marL="571500" indent="-571500" algn="just">
              <a:buClr>
                <a:schemeClr val="accent3">
                  <a:lumMod val="50000"/>
                </a:schemeClr>
              </a:buClr>
              <a:buFont typeface="Wingdings" charset="2"/>
              <a:buChar char=""/>
              <a:defRPr/>
            </a:pPr>
            <a:endParaRPr lang="en-US" b="1" dirty="0"/>
          </a:p>
          <a:p>
            <a:pPr marL="571500" indent="-571500" algn="just">
              <a:buClr>
                <a:schemeClr val="accent3">
                  <a:lumMod val="50000"/>
                </a:schemeClr>
              </a:buClr>
              <a:buFont typeface="Wingdings" charset="2"/>
              <a:buChar char=""/>
              <a:defRPr/>
            </a:pPr>
            <a:r>
              <a:rPr lang="en-US" b="1" dirty="0" smtClean="0"/>
              <a:t>Long pulse(~3.5ms RF pulses)</a:t>
            </a:r>
          </a:p>
          <a:p>
            <a:pPr lvl="1" algn="just">
              <a:buClr>
                <a:schemeClr val="accent3">
                  <a:lumMod val="50000"/>
                </a:schemeClr>
              </a:buClr>
              <a:defRPr/>
            </a:pPr>
            <a:r>
              <a:rPr lang="en-US" dirty="0" smtClean="0"/>
              <a:t>Much longer Lorentz force detuning dynamics during pulse, might not be able to get compensated by traditional way driving </a:t>
            </a:r>
            <a:r>
              <a:rPr lang="en-US" dirty="0"/>
              <a:t>the </a:t>
            </a:r>
            <a:r>
              <a:rPr lang="en-US" dirty="0" err="1"/>
              <a:t>piezo</a:t>
            </a:r>
            <a:r>
              <a:rPr lang="en-US" dirty="0"/>
              <a:t> with a simple half-cycle sinusoid impulse</a:t>
            </a:r>
            <a:r>
              <a:rPr lang="en-US" dirty="0" smtClean="0"/>
              <a:t> </a:t>
            </a:r>
          </a:p>
          <a:p>
            <a:pPr lvl="1" algn="just">
              <a:buClr>
                <a:schemeClr val="accent3">
                  <a:lumMod val="50000"/>
                </a:schemeClr>
              </a:buClr>
              <a:defRPr/>
            </a:pPr>
            <a:r>
              <a:rPr lang="en-US" dirty="0" smtClean="0"/>
              <a:t>Klystron output droop and ripple might be bigger due to long RF pulse</a:t>
            </a:r>
          </a:p>
          <a:p>
            <a:pPr marL="0" indent="0" algn="just">
              <a:buClr>
                <a:schemeClr val="accent3">
                  <a:lumMod val="50000"/>
                </a:schemeClr>
              </a:buClr>
              <a:buNone/>
              <a:defRPr/>
            </a:pPr>
            <a:endParaRPr lang="en-US" dirty="0" smtClean="0"/>
          </a:p>
          <a:p>
            <a:pPr marL="571500" indent="-571500" algn="just">
              <a:buClr>
                <a:schemeClr val="accent3">
                  <a:lumMod val="50000"/>
                </a:schemeClr>
              </a:buClr>
              <a:buFont typeface="Wingdings" charset="2"/>
              <a:buChar char=""/>
              <a:defRPr/>
            </a:pPr>
            <a:r>
              <a:rPr lang="en-US" b="1" dirty="0"/>
              <a:t>High intensity  </a:t>
            </a:r>
            <a:r>
              <a:rPr lang="en-US" b="1" dirty="0" smtClean="0"/>
              <a:t>(62.5mA, double than SNS)</a:t>
            </a:r>
            <a:endParaRPr lang="en-US" b="1" dirty="0"/>
          </a:p>
          <a:p>
            <a:pPr lvl="1" algn="just">
              <a:buClr>
                <a:schemeClr val="accent3">
                  <a:lumMod val="50000"/>
                </a:schemeClr>
              </a:buClr>
              <a:defRPr/>
            </a:pPr>
            <a:r>
              <a:rPr lang="en-US" dirty="0" smtClean="0"/>
              <a:t>Heavy </a:t>
            </a:r>
            <a:r>
              <a:rPr lang="en-US" dirty="0"/>
              <a:t>beam </a:t>
            </a:r>
            <a:r>
              <a:rPr lang="en-US" dirty="0" smtClean="0"/>
              <a:t>beam loading in cavities, require careful feedforward compensation for each beam mode during pulses, and appropriate adaptive feedforward to reduce the repetitive feedback transient response  from pulse to pulse    </a:t>
            </a:r>
          </a:p>
          <a:p>
            <a:pPr lvl="1" algn="just">
              <a:buClr>
                <a:schemeClr val="accent3">
                  <a:lumMod val="50000"/>
                </a:schemeClr>
              </a:buClr>
              <a:defRPr/>
            </a:pPr>
            <a:endParaRPr lang="en-US" dirty="0"/>
          </a:p>
          <a:p>
            <a:pPr marL="571500" indent="-571500" algn="just">
              <a:buClr>
                <a:schemeClr val="accent3">
                  <a:lumMod val="50000"/>
                </a:schemeClr>
              </a:buClr>
              <a:buFont typeface="Wingdings" charset="2"/>
              <a:buChar char=""/>
              <a:defRPr/>
            </a:pPr>
            <a:r>
              <a:rPr lang="en-US" b="1" dirty="0"/>
              <a:t>High gradient </a:t>
            </a:r>
            <a:r>
              <a:rPr lang="en-US" b="1" dirty="0" smtClean="0"/>
              <a:t>(~20MV/m, 5MV higher than SNS)</a:t>
            </a:r>
          </a:p>
          <a:p>
            <a:pPr lvl="1" algn="just">
              <a:buClr>
                <a:schemeClr val="accent3">
                  <a:lumMod val="50000"/>
                </a:schemeClr>
              </a:buClr>
              <a:defRPr/>
            </a:pPr>
            <a:r>
              <a:rPr lang="en-US" dirty="0" smtClean="0"/>
              <a:t>44MV/m maximum surface field(Accelerating gradient 19.9MV/m)</a:t>
            </a:r>
          </a:p>
          <a:p>
            <a:pPr marL="0" indent="0" algn="just">
              <a:buClr>
                <a:schemeClr val="accent3">
                  <a:lumMod val="50000"/>
                </a:schemeClr>
              </a:buClr>
              <a:buNone/>
              <a:defRPr/>
            </a:pPr>
            <a:endParaRPr lang="en-US" dirty="0" smtClean="0"/>
          </a:p>
          <a:p>
            <a:pPr marL="571500" indent="-571500" algn="just">
              <a:buClr>
                <a:schemeClr val="accent3">
                  <a:lumMod val="50000"/>
                </a:schemeClr>
              </a:buClr>
              <a:buFont typeface="Wingdings" charset="2"/>
              <a:buChar char=""/>
              <a:defRPr/>
            </a:pPr>
            <a:r>
              <a:rPr lang="en-US" b="1" dirty="0"/>
              <a:t>High </a:t>
            </a:r>
            <a:r>
              <a:rPr lang="en-US" b="1" dirty="0" smtClean="0"/>
              <a:t>beam power(5MW, 5 times higher than SNS)</a:t>
            </a:r>
          </a:p>
          <a:p>
            <a:pPr lvl="1" algn="just">
              <a:buClr>
                <a:schemeClr val="accent3">
                  <a:lumMod val="50000"/>
                </a:schemeClr>
              </a:buClr>
              <a:defRPr/>
            </a:pPr>
            <a:r>
              <a:rPr lang="en-US" dirty="0" smtClean="0"/>
              <a:t>The same situation of RF setting errors (up to 2° in phase and 2% in amplitude) might not be acceptable at ESS due to probably higher beam loss at high power linac of 5MW </a:t>
            </a:r>
          </a:p>
          <a:p>
            <a:pPr marL="0" indent="0" algn="just">
              <a:buClr>
                <a:schemeClr val="accent3">
                  <a:lumMod val="50000"/>
                </a:schemeClr>
              </a:buClr>
              <a:buNone/>
              <a:defRPr/>
            </a:pPr>
            <a:endParaRPr lang="en-US" dirty="0"/>
          </a:p>
          <a:p>
            <a:pPr marL="571500" indent="-571500" algn="just">
              <a:buClr>
                <a:schemeClr val="accent3">
                  <a:lumMod val="50000"/>
                </a:schemeClr>
              </a:buClr>
              <a:buFont typeface="Wingdings" charset="2"/>
              <a:buChar char=""/>
              <a:defRPr/>
            </a:pPr>
            <a:r>
              <a:rPr lang="en-US" b="1" dirty="0" smtClean="0"/>
              <a:t>Spoke cavity(have not ever used in any accelerator )</a:t>
            </a:r>
          </a:p>
          <a:p>
            <a:pPr lvl="1" algn="just">
              <a:buClr>
                <a:schemeClr val="accent3">
                  <a:lumMod val="50000"/>
                </a:schemeClr>
              </a:buClr>
              <a:defRPr/>
            </a:pPr>
            <a:r>
              <a:rPr lang="en-US" dirty="0" smtClean="0"/>
              <a:t>Uncertainties</a:t>
            </a:r>
            <a:r>
              <a:rPr lang="en-US" dirty="0"/>
              <a:t>; </a:t>
            </a:r>
            <a:endParaRPr lang="en-US" dirty="0" smtClean="0"/>
          </a:p>
          <a:p>
            <a:pPr marL="0" indent="0" algn="just">
              <a:buClr>
                <a:schemeClr val="accent3">
                  <a:lumMod val="50000"/>
                </a:schemeClr>
              </a:buClr>
              <a:buNone/>
              <a:defRPr/>
            </a:pPr>
            <a:endParaRPr lang="en-US" dirty="0"/>
          </a:p>
          <a:p>
            <a:pPr marL="571500" indent="-571500" algn="just">
              <a:buClr>
                <a:schemeClr val="accent3">
                  <a:lumMod val="50000"/>
                </a:schemeClr>
              </a:buClr>
              <a:buFont typeface="Wingdings" charset="2"/>
              <a:buChar char=""/>
              <a:defRPr/>
            </a:pPr>
            <a:r>
              <a:rPr lang="en-US" b="1" dirty="0" smtClean="0"/>
              <a:t>Energy Efficient</a:t>
            </a:r>
          </a:p>
          <a:p>
            <a:pPr lvl="1" algn="just">
              <a:buClr>
                <a:schemeClr val="accent3">
                  <a:lumMod val="50000"/>
                </a:schemeClr>
              </a:buClr>
              <a:defRPr/>
            </a:pPr>
            <a:r>
              <a:rPr lang="en-US" dirty="0" smtClean="0"/>
              <a:t>Klystron Linearization; </a:t>
            </a:r>
          </a:p>
          <a:p>
            <a:pPr lvl="1" algn="just">
              <a:buClr>
                <a:schemeClr val="accent3">
                  <a:lumMod val="50000"/>
                </a:schemeClr>
              </a:buClr>
              <a:defRPr/>
            </a:pPr>
            <a:r>
              <a:rPr lang="en-US" dirty="0" smtClean="0"/>
              <a:t>Minimize RF power overhead for RF control(25%</a:t>
            </a:r>
            <a:r>
              <a:rPr lang="en-US" dirty="0" smtClean="0">
                <a:sym typeface="Wingdings"/>
              </a:rPr>
              <a:t>10%</a:t>
            </a:r>
            <a:r>
              <a:rPr lang="en-US" dirty="0" smtClean="0"/>
              <a:t>)</a:t>
            </a:r>
          </a:p>
          <a:p>
            <a:pPr marL="0" indent="0" algn="just">
              <a:buClr>
                <a:schemeClr val="accent3">
                  <a:lumMod val="50000"/>
                </a:schemeClr>
              </a:buClr>
              <a:buNone/>
              <a:defRPr/>
            </a:pPr>
            <a:endParaRPr lang="en-US" dirty="0" smtClean="0"/>
          </a:p>
          <a:p>
            <a:pPr marL="571500" indent="-571500" algn="just">
              <a:buClr>
                <a:schemeClr val="accent3">
                  <a:lumMod val="50000"/>
                </a:schemeClr>
              </a:buClr>
              <a:buFont typeface="Wingdings" charset="2"/>
              <a:buChar char=""/>
              <a:defRPr/>
            </a:pPr>
            <a:r>
              <a:rPr lang="en-US" b="1" dirty="0" smtClean="0"/>
              <a:t>High availability</a:t>
            </a:r>
            <a:endParaRPr lang="en-US" b="1" dirty="0"/>
          </a:p>
          <a:p>
            <a:pPr lvl="1" algn="just">
              <a:buClr>
                <a:schemeClr val="accent3">
                  <a:lumMod val="50000"/>
                </a:schemeClr>
              </a:buClr>
              <a:defRPr/>
            </a:pPr>
            <a:r>
              <a:rPr lang="en-US" dirty="0" smtClean="0"/>
              <a:t>Fast recovery from quench; </a:t>
            </a:r>
          </a:p>
          <a:p>
            <a:pPr lvl="1" algn="just">
              <a:buClr>
                <a:schemeClr val="accent3">
                  <a:lumMod val="50000"/>
                </a:schemeClr>
              </a:buClr>
              <a:defRPr/>
            </a:pPr>
            <a:r>
              <a:rPr lang="en-US" dirty="0" smtClean="0"/>
              <a:t>Fast recovery from single/multiple LLRF, klystron, modulator, cavity, </a:t>
            </a:r>
            <a:r>
              <a:rPr lang="en-US" dirty="0" err="1" smtClean="0"/>
              <a:t>cryomodule</a:t>
            </a:r>
            <a:r>
              <a:rPr lang="en-US" dirty="0" smtClean="0"/>
              <a:t> failures</a:t>
            </a:r>
            <a:endParaRPr lang="en-US" dirty="0"/>
          </a:p>
          <a:p>
            <a:pPr marL="0" indent="0" algn="just">
              <a:buClr>
                <a:schemeClr val="accent3">
                  <a:lumMod val="50000"/>
                </a:schemeClr>
              </a:buClr>
              <a:buNone/>
              <a:defRPr/>
            </a:pPr>
            <a:endParaRPr lang="en-US" dirty="0" smtClean="0"/>
          </a:p>
          <a:p>
            <a:pPr marL="0" indent="0" algn="just">
              <a:buClr>
                <a:schemeClr val="accent3">
                  <a:lumMod val="50000"/>
                </a:schemeClr>
              </a:buClr>
              <a:buNone/>
              <a:defRPr/>
            </a:pPr>
            <a:r>
              <a:rPr lang="en-US" dirty="0" smtClean="0"/>
              <a:t>             </a:t>
            </a:r>
          </a:p>
          <a:p>
            <a:endParaRPr lang="en-US" dirty="0"/>
          </a:p>
        </p:txBody>
      </p:sp>
      <p:sp>
        <p:nvSpPr>
          <p:cNvPr id="4" name="Slide Number Placeholder 3"/>
          <p:cNvSpPr>
            <a:spLocks noGrp="1"/>
          </p:cNvSpPr>
          <p:nvPr>
            <p:ph type="sldNum" sz="quarter" idx="12"/>
          </p:nvPr>
        </p:nvSpPr>
        <p:spPr/>
        <p:txBody>
          <a:bodyPr/>
          <a:lstStyle/>
          <a:p>
            <a:fld id="{65034AA8-626E-5D41-AFAE-341D4AD4645B}" type="slidenum">
              <a:rPr lang="en-US" smtClean="0"/>
              <a:t>12</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760383" y="4127924"/>
            <a:ext cx="4150784" cy="1280160"/>
          </a:xfrm>
          <a:prstGeom prst="rect">
            <a:avLst/>
          </a:prstGeom>
          <a:noFill/>
          <a:ln>
            <a:noFill/>
          </a:ln>
        </p:spPr>
      </p:pic>
      <p:cxnSp>
        <p:nvCxnSpPr>
          <p:cNvPr id="9" name="Straight Connector 8"/>
          <p:cNvCxnSpPr/>
          <p:nvPr/>
        </p:nvCxnSpPr>
        <p:spPr>
          <a:xfrm>
            <a:off x="4817533" y="4602480"/>
            <a:ext cx="3958167" cy="0"/>
          </a:xfrm>
          <a:prstGeom prst="line">
            <a:avLst/>
          </a:prstGeom>
          <a:ln w="15875">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817533" y="4458546"/>
            <a:ext cx="3958167" cy="0"/>
          </a:xfrm>
          <a:prstGeom prst="line">
            <a:avLst/>
          </a:prstGeom>
          <a:ln w="15875">
            <a:solidFill>
              <a:srgbClr val="3366FF"/>
            </a:solidFill>
            <a:prstDash val="sysDot"/>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21175" y="4458546"/>
            <a:ext cx="819150" cy="276999"/>
          </a:xfrm>
          <a:prstGeom prst="rect">
            <a:avLst/>
          </a:prstGeom>
          <a:noFill/>
        </p:spPr>
        <p:txBody>
          <a:bodyPr wrap="square" rtlCol="0">
            <a:spAutoFit/>
          </a:bodyPr>
          <a:lstStyle/>
          <a:p>
            <a:r>
              <a:rPr lang="en-US" sz="600" dirty="0" smtClean="0">
                <a:solidFill>
                  <a:srgbClr val="FF0000"/>
                </a:solidFill>
                <a:latin typeface="Times New Roman"/>
                <a:cs typeface="Times New Roman"/>
              </a:rPr>
              <a:t>54% below saturation</a:t>
            </a:r>
            <a:endParaRPr lang="en-US" sz="600" dirty="0">
              <a:solidFill>
                <a:srgbClr val="FF0000"/>
              </a:solidFill>
              <a:latin typeface="Times New Roman"/>
              <a:cs typeface="Times New Roman"/>
            </a:endParaRPr>
          </a:p>
        </p:txBody>
      </p:sp>
      <p:sp>
        <p:nvSpPr>
          <p:cNvPr id="16" name="TextBox 15"/>
          <p:cNvSpPr txBox="1"/>
          <p:nvPr/>
        </p:nvSpPr>
        <p:spPr>
          <a:xfrm>
            <a:off x="4321175" y="4242224"/>
            <a:ext cx="819150" cy="276999"/>
          </a:xfrm>
          <a:prstGeom prst="rect">
            <a:avLst/>
          </a:prstGeom>
          <a:noFill/>
        </p:spPr>
        <p:txBody>
          <a:bodyPr wrap="square" rtlCol="0">
            <a:spAutoFit/>
          </a:bodyPr>
          <a:lstStyle/>
          <a:p>
            <a:r>
              <a:rPr lang="en-US" sz="600" dirty="0" smtClean="0">
                <a:solidFill>
                  <a:srgbClr val="3366FF"/>
                </a:solidFill>
              </a:rPr>
              <a:t>45% below saturation</a:t>
            </a:r>
            <a:endParaRPr lang="en-US" sz="600" dirty="0">
              <a:solidFill>
                <a:srgbClr val="3366FF"/>
              </a:solidFill>
            </a:endParaRPr>
          </a:p>
        </p:txBody>
      </p:sp>
    </p:spTree>
    <p:extLst>
      <p:ext uri="{BB962C8B-B14F-4D97-AF65-F5344CB8AC3E}">
        <p14:creationId xmlns:p14="http://schemas.microsoft.com/office/powerpoint/2010/main" val="15981335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50799"/>
            <a:ext cx="7708900" cy="984250"/>
          </a:xfrm>
        </p:spPr>
        <p:txBody>
          <a:bodyPr>
            <a:normAutofit fontScale="90000"/>
          </a:bodyPr>
          <a:lstStyle/>
          <a:p>
            <a:r>
              <a:rPr lang="en-US" dirty="0" smtClean="0"/>
              <a:t>Control challenges: Klystron/Modulator ripples</a:t>
            </a:r>
            <a:endParaRPr lang="en-US" dirty="0"/>
          </a:p>
        </p:txBody>
      </p:sp>
      <p:pic>
        <p:nvPicPr>
          <p:cNvPr id="4" name="Content Placeholder 3" descr="phase.eps"/>
          <p:cNvPicPr>
            <a:picLocks noGrp="1" noChangeAspect="1"/>
          </p:cNvPicPr>
          <p:nvPr>
            <p:ph idx="1"/>
          </p:nvPr>
        </p:nvPicPr>
        <p:blipFill>
          <a:blip r:embed="rId2">
            <a:extLst>
              <a:ext uri="{28A0092B-C50C-407E-A947-70E740481C1C}">
                <a14:useLocalDpi xmlns:a14="http://schemas.microsoft.com/office/drawing/2010/main" val="0"/>
              </a:ext>
            </a:extLst>
          </a:blip>
          <a:srcRect l="6951" r="6951"/>
          <a:stretch>
            <a:fillRect/>
          </a:stretch>
        </p:blipFill>
        <p:spPr/>
      </p:pic>
    </p:spTree>
    <p:extLst>
      <p:ext uri="{BB962C8B-B14F-4D97-AF65-F5344CB8AC3E}">
        <p14:creationId xmlns:p14="http://schemas.microsoft.com/office/powerpoint/2010/main" val="271359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34" y="289901"/>
            <a:ext cx="8014883" cy="607568"/>
          </a:xfrm>
        </p:spPr>
        <p:txBody>
          <a:bodyPr>
            <a:normAutofit fontScale="90000"/>
          </a:bodyPr>
          <a:lstStyle/>
          <a:p>
            <a:r>
              <a:rPr lang="en-US" sz="3400" dirty="0" smtClean="0"/>
              <a:t>Control challenges: Beam loading issue</a:t>
            </a:r>
            <a:endParaRPr lang="en-US" sz="3400" dirty="0"/>
          </a:p>
        </p:txBody>
      </p:sp>
      <p:sp>
        <p:nvSpPr>
          <p:cNvPr id="6" name="Content Placeholder 5"/>
          <p:cNvSpPr>
            <a:spLocks noGrp="1"/>
          </p:cNvSpPr>
          <p:nvPr>
            <p:ph idx="1"/>
          </p:nvPr>
        </p:nvSpPr>
        <p:spPr>
          <a:xfrm>
            <a:off x="825334" y="1049361"/>
            <a:ext cx="7526959" cy="1938004"/>
          </a:xfrm>
        </p:spPr>
        <p:txBody>
          <a:bodyPr/>
          <a:lstStyle/>
          <a:p>
            <a:pPr>
              <a:spcBef>
                <a:spcPts val="422"/>
              </a:spcBef>
            </a:pPr>
            <a:r>
              <a:rPr lang="en-US" sz="1700" dirty="0"/>
              <a:t>Normal conducting cavities (RFQ, DTL) have much lower </a:t>
            </a:r>
            <a:r>
              <a:rPr lang="en-US" sz="1700" dirty="0" err="1"/>
              <a:t>Ql</a:t>
            </a:r>
            <a:r>
              <a:rPr lang="en-US" sz="1700" dirty="0"/>
              <a:t>, ~ factor of 30.</a:t>
            </a:r>
          </a:p>
          <a:p>
            <a:pPr>
              <a:spcBef>
                <a:spcPts val="422"/>
              </a:spcBef>
            </a:pPr>
            <a:r>
              <a:rPr lang="en-US" sz="1700" dirty="0"/>
              <a:t>Control is much more difficult due to low loop gain (~2, compared to 50 in superconducting cavity)</a:t>
            </a:r>
          </a:p>
          <a:p>
            <a:pPr>
              <a:spcBef>
                <a:spcPts val="422"/>
              </a:spcBef>
            </a:pPr>
            <a:r>
              <a:rPr lang="en-US" sz="1700" dirty="0"/>
              <a:t>Beam loading is a very high frequency perturbations, and cannot be well compensated by integral controller</a:t>
            </a:r>
            <a:endParaRPr lang="en-US" sz="1700" dirty="0"/>
          </a:p>
        </p:txBody>
      </p:sp>
      <p:pic>
        <p:nvPicPr>
          <p:cNvPr id="9" name="Content Placeholder 4"/>
          <p:cNvPicPr>
            <a:picLocks noChangeAspect="1"/>
          </p:cNvPicPr>
          <p:nvPr/>
        </p:nvPicPr>
        <p:blipFill rotWithShape="1">
          <a:blip r:embed="rId2"/>
          <a:srcRect t="7229" r="64696" b="63646"/>
          <a:stretch/>
        </p:blipFill>
        <p:spPr>
          <a:xfrm>
            <a:off x="4673261" y="3277108"/>
            <a:ext cx="3797297" cy="2243050"/>
          </a:xfrm>
          <a:prstGeom prst="rect">
            <a:avLst/>
          </a:prstGeom>
        </p:spPr>
      </p:pic>
      <p:pic>
        <p:nvPicPr>
          <p:cNvPr id="10" name="Picture 9" descr="FieldOvervi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748" y="3125217"/>
            <a:ext cx="3392252" cy="2551761"/>
          </a:xfrm>
          <a:prstGeom prst="rect">
            <a:avLst/>
          </a:prstGeom>
        </p:spPr>
      </p:pic>
      <p:sp>
        <p:nvSpPr>
          <p:cNvPr id="7" name="TextBox 6"/>
          <p:cNvSpPr txBox="1"/>
          <p:nvPr/>
        </p:nvSpPr>
        <p:spPr>
          <a:xfrm>
            <a:off x="5989657" y="5555486"/>
            <a:ext cx="2480901" cy="264975"/>
          </a:xfrm>
          <a:prstGeom prst="rect">
            <a:avLst/>
          </a:prstGeom>
          <a:noFill/>
        </p:spPr>
        <p:txBody>
          <a:bodyPr wrap="square" lIns="64291" tIns="32146" rIns="64291" bIns="32146" rtlCol="0">
            <a:spAutoFit/>
          </a:bodyPr>
          <a:lstStyle/>
          <a:p>
            <a:r>
              <a:rPr lang="en-US" sz="1300" dirty="0">
                <a:solidFill>
                  <a:schemeClr val="bg2">
                    <a:lumMod val="75000"/>
                  </a:schemeClr>
                </a:solidFill>
              </a:rPr>
              <a:t>f</a:t>
            </a:r>
            <a:r>
              <a:rPr lang="en-US" sz="1300" dirty="0">
                <a:solidFill>
                  <a:schemeClr val="bg2">
                    <a:lumMod val="75000"/>
                  </a:schemeClr>
                </a:solidFill>
              </a:rPr>
              <a:t>rom presentation of J. </a:t>
            </a:r>
            <a:r>
              <a:rPr lang="en-US" sz="1300" dirty="0" err="1">
                <a:solidFill>
                  <a:schemeClr val="bg2">
                    <a:lumMod val="75000"/>
                  </a:schemeClr>
                </a:solidFill>
              </a:rPr>
              <a:t>Galambos</a:t>
            </a:r>
            <a:endParaRPr lang="en-US" sz="1300" dirty="0">
              <a:solidFill>
                <a:schemeClr val="bg2">
                  <a:lumMod val="75000"/>
                </a:schemeClr>
              </a:solidFill>
            </a:endParaRPr>
          </a:p>
        </p:txBody>
      </p:sp>
    </p:spTree>
    <p:extLst>
      <p:ext uri="{BB962C8B-B14F-4D97-AF65-F5344CB8AC3E}">
        <p14:creationId xmlns:p14="http://schemas.microsoft.com/office/powerpoint/2010/main" val="906860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a:t>
            </a:r>
            <a:r>
              <a:rPr lang="en-US" dirty="0"/>
              <a:t>O</a:t>
            </a:r>
            <a:r>
              <a:rPr lang="en-US" dirty="0" smtClean="0"/>
              <a:t>peration Challenge</a:t>
            </a:r>
            <a:endParaRPr lang="en-US" dirty="0"/>
          </a:p>
        </p:txBody>
      </p:sp>
      <p:sp>
        <p:nvSpPr>
          <p:cNvPr id="3" name="Content Placeholder 2"/>
          <p:cNvSpPr>
            <a:spLocks noGrp="1"/>
          </p:cNvSpPr>
          <p:nvPr>
            <p:ph idx="1"/>
          </p:nvPr>
        </p:nvSpPr>
        <p:spPr/>
        <p:txBody>
          <a:bodyPr/>
          <a:lstStyle/>
          <a:p>
            <a:r>
              <a:rPr lang="en-US" sz="2400" dirty="0" smtClean="0"/>
              <a:t>155 Cavities….</a:t>
            </a:r>
          </a:p>
          <a:p>
            <a:r>
              <a:rPr lang="en-US" sz="2400" dirty="0" smtClean="0"/>
              <a:t>Cavity </a:t>
            </a:r>
            <a:r>
              <a:rPr lang="en-US" sz="2400" dirty="0" smtClean="0"/>
              <a:t>gradient spread(could be up to 50%)</a:t>
            </a:r>
          </a:p>
          <a:p>
            <a:r>
              <a:rPr lang="en-US" sz="2400" dirty="0" smtClean="0"/>
              <a:t>Dynamic detuning spread</a:t>
            </a:r>
          </a:p>
          <a:p>
            <a:r>
              <a:rPr lang="en-US" sz="2400" dirty="0" smtClean="0"/>
              <a:t>Q load value spread &gt;20% </a:t>
            </a:r>
            <a:endParaRPr lang="en-US" sz="2400" dirty="0"/>
          </a:p>
          <a:p>
            <a:r>
              <a:rPr lang="en-US" sz="2400" dirty="0" smtClean="0"/>
              <a:t>Beam velocity induced R/Q, Vc spread</a:t>
            </a:r>
          </a:p>
          <a:p>
            <a:r>
              <a:rPr lang="en-US" sz="2400" dirty="0" smtClean="0"/>
              <a:t>Synchronous phase</a:t>
            </a:r>
          </a:p>
          <a:p>
            <a:endParaRPr lang="en-US" sz="2400" dirty="0" smtClean="0"/>
          </a:p>
          <a:p>
            <a:endParaRPr lang="en-US" dirty="0"/>
          </a:p>
        </p:txBody>
      </p:sp>
      <p:pic>
        <p:nvPicPr>
          <p:cNvPr id="4" name="Picture 3" descr="Screen shot 2014-08-29 at 10.43.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109795"/>
            <a:ext cx="2756569" cy="1605724"/>
          </a:xfrm>
          <a:prstGeom prst="rect">
            <a:avLst/>
          </a:prstGeom>
        </p:spPr>
      </p:pic>
      <p:pic>
        <p:nvPicPr>
          <p:cNvPr id="5" name="Picture 4" descr="Screen shot 2014-08-29 at 10.57.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088" y="4109796"/>
            <a:ext cx="2576920" cy="1792640"/>
          </a:xfrm>
          <a:prstGeom prst="rect">
            <a:avLst/>
          </a:prstGeom>
        </p:spPr>
      </p:pic>
      <p:pic>
        <p:nvPicPr>
          <p:cNvPr id="7" name="Picture 6"/>
          <p:cNvPicPr>
            <a:picLocks noChangeAspect="1"/>
          </p:cNvPicPr>
          <p:nvPr/>
        </p:nvPicPr>
        <p:blipFill>
          <a:blip r:embed="rId4"/>
          <a:stretch>
            <a:fillRect/>
          </a:stretch>
        </p:blipFill>
        <p:spPr>
          <a:xfrm>
            <a:off x="6238939" y="2400007"/>
            <a:ext cx="2302724" cy="1709788"/>
          </a:xfrm>
          <a:prstGeom prst="rect">
            <a:avLst/>
          </a:prstGeom>
        </p:spPr>
      </p:pic>
      <p:pic>
        <p:nvPicPr>
          <p:cNvPr id="8" name="Picture 7"/>
          <p:cNvPicPr>
            <a:picLocks noChangeAspect="1"/>
          </p:cNvPicPr>
          <p:nvPr/>
        </p:nvPicPr>
        <p:blipFill>
          <a:blip r:embed="rId5"/>
          <a:stretch>
            <a:fillRect/>
          </a:stretch>
        </p:blipFill>
        <p:spPr>
          <a:xfrm>
            <a:off x="5728432" y="4109796"/>
            <a:ext cx="3246908" cy="1692889"/>
          </a:xfrm>
          <a:prstGeom prst="rect">
            <a:avLst/>
          </a:prstGeom>
        </p:spPr>
      </p:pic>
    </p:spTree>
    <p:extLst>
      <p:ext uri="{BB962C8B-B14F-4D97-AF65-F5344CB8AC3E}">
        <p14:creationId xmlns:p14="http://schemas.microsoft.com/office/powerpoint/2010/main" val="354778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50801"/>
            <a:ext cx="7480300" cy="984250"/>
          </a:xfrm>
        </p:spPr>
        <p:txBody>
          <a:bodyPr>
            <a:normAutofit fontScale="90000"/>
          </a:bodyPr>
          <a:lstStyle/>
          <a:p>
            <a:r>
              <a:rPr lang="en-US" dirty="0" smtClean="0"/>
              <a:t>Operation challenges: </a:t>
            </a:r>
            <a:r>
              <a:rPr lang="en-US" dirty="0" smtClean="0"/>
              <a:t>Beam based calibration</a:t>
            </a:r>
            <a:endParaRPr lang="en-US" dirty="0"/>
          </a:p>
        </p:txBody>
      </p:sp>
      <p:pic>
        <p:nvPicPr>
          <p:cNvPr id="7" name="Content Placeholder 6"/>
          <p:cNvPicPr>
            <a:picLocks noGrp="1" noChangeAspect="1"/>
          </p:cNvPicPr>
          <p:nvPr>
            <p:ph idx="1"/>
          </p:nvPr>
        </p:nvPicPr>
        <p:blipFill>
          <a:blip r:embed="rId2"/>
          <a:srcRect l="-10124" r="-10124"/>
          <a:stretch>
            <a:fillRect/>
          </a:stretch>
        </p:blipFill>
        <p:spPr>
          <a:xfrm>
            <a:off x="-84666" y="838200"/>
            <a:ext cx="5157081" cy="3215217"/>
          </a:xfrm>
        </p:spPr>
      </p:pic>
      <p:sp>
        <p:nvSpPr>
          <p:cNvPr id="6" name="Slide Number Placeholder 5"/>
          <p:cNvSpPr>
            <a:spLocks noGrp="1"/>
          </p:cNvSpPr>
          <p:nvPr>
            <p:ph type="sldNum" sz="quarter" idx="12"/>
          </p:nvPr>
        </p:nvSpPr>
        <p:spPr/>
        <p:txBody>
          <a:bodyPr/>
          <a:lstStyle/>
          <a:p>
            <a:fld id="{61156DDC-86FA-E149-AF9D-2C6CC00BBD19}" type="slidenum">
              <a:rPr lang="en-US" smtClean="0"/>
              <a:t>16</a:t>
            </a:fld>
            <a:endParaRPr lang="en-US"/>
          </a:p>
        </p:txBody>
      </p:sp>
      <p:pic>
        <p:nvPicPr>
          <p:cNvPr id="8" name="Picture 7"/>
          <p:cNvPicPr>
            <a:picLocks noChangeAspect="1"/>
          </p:cNvPicPr>
          <p:nvPr/>
        </p:nvPicPr>
        <p:blipFill>
          <a:blip r:embed="rId3"/>
          <a:stretch>
            <a:fillRect/>
          </a:stretch>
        </p:blipFill>
        <p:spPr>
          <a:xfrm>
            <a:off x="4248324" y="2885017"/>
            <a:ext cx="4609751" cy="3471333"/>
          </a:xfrm>
          <a:prstGeom prst="rect">
            <a:avLst/>
          </a:prstGeom>
        </p:spPr>
      </p:pic>
      <p:pic>
        <p:nvPicPr>
          <p:cNvPr id="9" name="Picture 8"/>
          <p:cNvPicPr>
            <a:picLocks noChangeAspect="1"/>
          </p:cNvPicPr>
          <p:nvPr/>
        </p:nvPicPr>
        <p:blipFill>
          <a:blip r:embed="rId4"/>
          <a:stretch>
            <a:fillRect/>
          </a:stretch>
        </p:blipFill>
        <p:spPr>
          <a:xfrm>
            <a:off x="1439332" y="4367441"/>
            <a:ext cx="1980554" cy="1601559"/>
          </a:xfrm>
          <a:prstGeom prst="rect">
            <a:avLst/>
          </a:prstGeom>
        </p:spPr>
      </p:pic>
    </p:spTree>
    <p:extLst>
      <p:ext uri="{BB962C8B-B14F-4D97-AF65-F5344CB8AC3E}">
        <p14:creationId xmlns:p14="http://schemas.microsoft.com/office/powerpoint/2010/main" val="3825259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RF/LLRF Test </a:t>
            </a:r>
            <a:r>
              <a:rPr lang="en-US" dirty="0" smtClean="0"/>
              <a:t>Challenges</a:t>
            </a:r>
            <a:endParaRPr lang="en-US" dirty="0"/>
          </a:p>
        </p:txBody>
      </p:sp>
      <p:sp>
        <p:nvSpPr>
          <p:cNvPr id="3" name="Content Placeholder 2"/>
          <p:cNvSpPr>
            <a:spLocks noGrp="1"/>
          </p:cNvSpPr>
          <p:nvPr>
            <p:ph idx="1"/>
          </p:nvPr>
        </p:nvSpPr>
        <p:spPr/>
        <p:txBody>
          <a:bodyPr>
            <a:normAutofit/>
          </a:bodyPr>
          <a:lstStyle/>
          <a:p>
            <a:r>
              <a:rPr lang="en-US" dirty="0" smtClean="0"/>
              <a:t>Test stand all over the European, but none of them in Lund(so far</a:t>
            </a:r>
            <a:r>
              <a:rPr lang="en-US" dirty="0" smtClean="0"/>
              <a:t>)</a:t>
            </a:r>
          </a:p>
          <a:p>
            <a:endParaRPr lang="en-US" dirty="0" smtClean="0"/>
          </a:p>
          <a:p>
            <a:pPr lvl="0"/>
            <a:r>
              <a:rPr lang="en-GB" dirty="0"/>
              <a:t>How to learn as much as possible from a variety of RF tests carried out at different test stands and final accelerator tunnel, in order to better understand the cavity system and know its limitations, thereby operating the cavity system efficiently and effectively.</a:t>
            </a:r>
            <a:endParaRPr lang="en-US" dirty="0"/>
          </a:p>
          <a:p>
            <a:endParaRPr lang="en-US" dirty="0" smtClean="0"/>
          </a:p>
        </p:txBody>
      </p:sp>
    </p:spTree>
    <p:extLst>
      <p:ext uri="{BB962C8B-B14F-4D97-AF65-F5344CB8AC3E}">
        <p14:creationId xmlns:p14="http://schemas.microsoft.com/office/powerpoint/2010/main" val="2407074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816" y="441324"/>
            <a:ext cx="6578600" cy="984250"/>
          </a:xfrm>
        </p:spPr>
        <p:txBody>
          <a:bodyPr/>
          <a:lstStyle/>
          <a:p>
            <a:r>
              <a:rPr lang="en-US" b="1" dirty="0"/>
              <a:t>Advantage at </a:t>
            </a:r>
            <a:r>
              <a:rPr lang="en-US" b="1" dirty="0" smtClean="0"/>
              <a:t>ESS</a:t>
            </a:r>
            <a:endParaRPr lang="en-US" dirty="0"/>
          </a:p>
        </p:txBody>
      </p:sp>
      <p:sp>
        <p:nvSpPr>
          <p:cNvPr id="6" name="Slide Number Placeholder 5"/>
          <p:cNvSpPr>
            <a:spLocks noGrp="1"/>
          </p:cNvSpPr>
          <p:nvPr>
            <p:ph type="sldNum" sz="quarter" idx="12"/>
          </p:nvPr>
        </p:nvSpPr>
        <p:spPr/>
        <p:txBody>
          <a:bodyPr/>
          <a:lstStyle/>
          <a:p>
            <a:fld id="{61156DDC-86FA-E149-AF9D-2C6CC00BBD19}" type="slidenum">
              <a:rPr lang="en-US" smtClean="0"/>
              <a:t>18</a:t>
            </a:fld>
            <a:endParaRPr lang="en-US"/>
          </a:p>
        </p:txBody>
      </p:sp>
      <p:sp>
        <p:nvSpPr>
          <p:cNvPr id="7" name="TextBox 8"/>
          <p:cNvSpPr txBox="1">
            <a:spLocks noChangeArrowheads="1"/>
          </p:cNvSpPr>
          <p:nvPr/>
        </p:nvSpPr>
        <p:spPr>
          <a:xfrm>
            <a:off x="962554" y="1831122"/>
            <a:ext cx="7432146" cy="2287806"/>
          </a:xfrm>
          <a:prstGeom prst="rect">
            <a:avLst/>
          </a:prstGeom>
          <a:extLst/>
        </p:spPr>
        <p:txBody>
          <a:bodyPr vert="horz" wrap="square" lIns="91440" tIns="45720" rIns="91440" bIns="45720" rtlCol="0">
            <a:spAutoFit/>
          </a:bodyPr>
          <a:lstStyle>
            <a:lvl1pPr marL="571500" indent="-571500" algn="l" defTabSz="457200" rtl="0" eaLnBrk="0" latinLnBrk="0" hangingPunct="0">
              <a:spcBef>
                <a:spcPct val="20000"/>
              </a:spcBef>
              <a:buClr>
                <a:srgbClr val="008000"/>
              </a:buClr>
              <a:buFont typeface="Wingdings" charset="2"/>
              <a:buChar char="ü"/>
              <a:defRPr sz="10500" kern="1200">
                <a:solidFill>
                  <a:srgbClr val="000000"/>
                </a:solidFill>
                <a:latin typeface="Comic Sans MS" charset="0"/>
                <a:ea typeface="ヒラギノ角ゴ ProN W3" charset="0"/>
                <a:cs typeface="ヒラギノ角ゴ ProN W3" charset="0"/>
                <a:sym typeface="Comic Sans MS" charset="0"/>
              </a:defRPr>
            </a:lvl1pPr>
            <a:lvl2pPr marL="742950" indent="-285750" algn="l" defTabSz="457200" rtl="0" eaLnBrk="0" latinLnBrk="0" hangingPunct="0">
              <a:spcBef>
                <a:spcPct val="20000"/>
              </a:spcBef>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2pPr>
            <a:lvl3pPr marL="1143000" indent="-228600" algn="l" defTabSz="457200" rtl="0" eaLnBrk="0" latinLnBrk="0" hangingPunct="0">
              <a:spcBef>
                <a:spcPct val="20000"/>
              </a:spcBef>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3pPr>
            <a:lvl4pPr marL="1600200" indent="-228600" algn="l" defTabSz="457200" rtl="0" eaLnBrk="0" latinLnBrk="0" hangingPunct="0">
              <a:spcBef>
                <a:spcPct val="20000"/>
              </a:spcBef>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4pPr>
            <a:lvl5pPr marL="2057400" indent="-228600" algn="l" defTabSz="457200" rtl="0" eaLnBrk="0" latinLnBrk="0" hangingPunct="0">
              <a:spcBef>
                <a:spcPct val="20000"/>
              </a:spcBef>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5pPr>
            <a:lvl6pPr marL="2514600" indent="-228600" algn="ctr" defTabSz="457200" rtl="0" eaLnBrk="0" fontAlgn="base" latinLnBrk="0" hangingPunct="0">
              <a:spcBef>
                <a:spcPct val="0"/>
              </a:spcBef>
              <a:spcAft>
                <a:spcPct val="0"/>
              </a:spcAft>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6pPr>
            <a:lvl7pPr marL="2971800" indent="-228600" algn="ctr" defTabSz="457200" rtl="0" eaLnBrk="0" fontAlgn="base" latinLnBrk="0" hangingPunct="0">
              <a:spcBef>
                <a:spcPct val="0"/>
              </a:spcBef>
              <a:spcAft>
                <a:spcPct val="0"/>
              </a:spcAft>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7pPr>
            <a:lvl8pPr marL="3429000" indent="-228600" algn="ctr" defTabSz="457200" rtl="0" eaLnBrk="0" fontAlgn="base" latinLnBrk="0" hangingPunct="0">
              <a:spcBef>
                <a:spcPct val="0"/>
              </a:spcBef>
              <a:spcAft>
                <a:spcPct val="0"/>
              </a:spcAft>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8pPr>
            <a:lvl9pPr marL="3886200" indent="-228600" algn="ctr" defTabSz="457200" rtl="0" eaLnBrk="0" fontAlgn="base" latinLnBrk="0" hangingPunct="0">
              <a:spcBef>
                <a:spcPct val="0"/>
              </a:spcBef>
              <a:spcAft>
                <a:spcPct val="0"/>
              </a:spcAft>
              <a:buFont typeface="Arial"/>
              <a:buChar char="•"/>
              <a:defRPr sz="10500" kern="1200">
                <a:solidFill>
                  <a:srgbClr val="000000"/>
                </a:solidFill>
                <a:latin typeface="Comic Sans MS" charset="0"/>
                <a:ea typeface="ヒラギノ角ゴ ProN W3" charset="0"/>
                <a:cs typeface="ヒラギノ角ゴ ProN W3" charset="0"/>
                <a:sym typeface="Comic Sans MS" charset="0"/>
              </a:defRPr>
            </a:lvl9pPr>
          </a:lstStyle>
          <a:p>
            <a:pPr marL="572400" algn="just" eaLnBrk="1" hangingPunct="1">
              <a:lnSpc>
                <a:spcPct val="150000"/>
              </a:lnSpc>
              <a:spcBef>
                <a:spcPts val="0"/>
              </a:spcBef>
              <a:buClr>
                <a:schemeClr val="accent3">
                  <a:lumMod val="50000"/>
                </a:schemeClr>
              </a:buClr>
              <a:buSzPct val="100000"/>
              <a:buFont typeface="Wingdings" charset="2"/>
              <a:buChar char=""/>
              <a:defRPr/>
            </a:pPr>
            <a:r>
              <a:rPr lang="en-US" sz="1600" b="1" dirty="0" smtClean="0">
                <a:latin typeface="Times New Roman"/>
              </a:rPr>
              <a:t>One cavity driven by one amplifier(klystron, IOT) for RFQ, DTL, </a:t>
            </a:r>
            <a:r>
              <a:rPr lang="en-US" sz="1600" b="1" dirty="0">
                <a:latin typeface="Times New Roman"/>
              </a:rPr>
              <a:t>e</a:t>
            </a:r>
            <a:r>
              <a:rPr lang="en-US" sz="1600" b="1" dirty="0" smtClean="0">
                <a:latin typeface="Times New Roman"/>
              </a:rPr>
              <a:t>lliptical cavities and one cavity by 2 </a:t>
            </a:r>
            <a:r>
              <a:rPr lang="en-US" sz="1600" b="1" dirty="0" err="1" smtClean="0">
                <a:latin typeface="Times New Roman"/>
              </a:rPr>
              <a:t>tetrod</a:t>
            </a:r>
            <a:r>
              <a:rPr lang="en-US" sz="1600" b="1" dirty="0" smtClean="0">
                <a:latin typeface="Times New Roman"/>
              </a:rPr>
              <a:t> in spoke</a:t>
            </a:r>
          </a:p>
          <a:p>
            <a:pPr marL="572400" algn="just" eaLnBrk="1" hangingPunct="1">
              <a:lnSpc>
                <a:spcPct val="150000"/>
              </a:lnSpc>
              <a:spcBef>
                <a:spcPts val="0"/>
              </a:spcBef>
              <a:buClr>
                <a:schemeClr val="accent3">
                  <a:lumMod val="50000"/>
                </a:schemeClr>
              </a:buClr>
              <a:buSzPct val="100000"/>
              <a:buFont typeface="Wingdings" charset="2"/>
              <a:buChar char=""/>
              <a:defRPr/>
            </a:pPr>
            <a:r>
              <a:rPr lang="en-US" sz="1600" b="1" dirty="0" smtClean="0">
                <a:latin typeface="Times New Roman"/>
              </a:rPr>
              <a:t>most </a:t>
            </a:r>
            <a:r>
              <a:rPr lang="en-US" sz="1600" b="1" dirty="0">
                <a:latin typeface="Times New Roman"/>
              </a:rPr>
              <a:t>are cold </a:t>
            </a:r>
            <a:r>
              <a:rPr lang="en-US" sz="1600" b="1" dirty="0" smtClean="0">
                <a:latin typeface="Times New Roman"/>
              </a:rPr>
              <a:t>linac</a:t>
            </a:r>
          </a:p>
          <a:p>
            <a:pPr marL="572400" algn="just" eaLnBrk="1" hangingPunct="1">
              <a:lnSpc>
                <a:spcPct val="150000"/>
              </a:lnSpc>
              <a:spcBef>
                <a:spcPts val="0"/>
              </a:spcBef>
              <a:buClr>
                <a:schemeClr val="accent3">
                  <a:lumMod val="50000"/>
                </a:schemeClr>
              </a:buClr>
              <a:buSzPct val="100000"/>
              <a:buFont typeface="Wingdings" charset="2"/>
              <a:buChar char=""/>
              <a:defRPr/>
            </a:pPr>
            <a:r>
              <a:rPr lang="en-US" sz="1600" b="1" dirty="0" smtClean="0">
                <a:latin typeface="Times New Roman"/>
              </a:rPr>
              <a:t>high </a:t>
            </a:r>
            <a:r>
              <a:rPr lang="en-US" sz="1600" b="1" dirty="0">
                <a:latin typeface="Times New Roman"/>
              </a:rPr>
              <a:t>cavity </a:t>
            </a:r>
            <a:r>
              <a:rPr lang="en-US" sz="1600" b="1" dirty="0" smtClean="0">
                <a:latin typeface="Times New Roman"/>
              </a:rPr>
              <a:t>bandwidth(&gt;1kHz for SC cavity)</a:t>
            </a:r>
          </a:p>
          <a:p>
            <a:pPr marL="572400" algn="just" eaLnBrk="1" hangingPunct="1">
              <a:lnSpc>
                <a:spcPct val="150000"/>
              </a:lnSpc>
              <a:spcBef>
                <a:spcPts val="0"/>
              </a:spcBef>
              <a:buClr>
                <a:schemeClr val="accent3">
                  <a:lumMod val="50000"/>
                </a:schemeClr>
              </a:buClr>
              <a:buSzPct val="100000"/>
              <a:buFont typeface="Wingdings" charset="2"/>
              <a:buChar char=""/>
              <a:defRPr/>
            </a:pPr>
            <a:r>
              <a:rPr lang="en-US" sz="1600" b="1" dirty="0" smtClean="0">
                <a:latin typeface="Times New Roman"/>
                <a:cs typeface="Times New Roman"/>
              </a:rPr>
              <a:t>Learn valuable experience from other labs</a:t>
            </a:r>
            <a:endParaRPr lang="en-US" sz="1600" b="1" dirty="0">
              <a:latin typeface="Times New Roman"/>
              <a:cs typeface="Times New Roman"/>
            </a:endParaRPr>
          </a:p>
          <a:p>
            <a:pPr marL="572400" algn="just" eaLnBrk="1" hangingPunct="1">
              <a:lnSpc>
                <a:spcPct val="150000"/>
              </a:lnSpc>
              <a:spcBef>
                <a:spcPts val="0"/>
              </a:spcBef>
              <a:buClr>
                <a:schemeClr val="accent3">
                  <a:lumMod val="50000"/>
                </a:schemeClr>
              </a:buClr>
              <a:buSzPct val="100000"/>
              <a:buFont typeface="Wingdings" charset="2"/>
              <a:buChar char=""/>
              <a:defRPr/>
            </a:pPr>
            <a:endParaRPr lang="en-US" sz="1600" b="1" dirty="0" smtClean="0">
              <a:latin typeface="Times New Roman"/>
            </a:endParaRPr>
          </a:p>
        </p:txBody>
      </p:sp>
    </p:spTree>
    <p:extLst>
      <p:ext uri="{BB962C8B-B14F-4D97-AF65-F5344CB8AC3E}">
        <p14:creationId xmlns:p14="http://schemas.microsoft.com/office/powerpoint/2010/main" val="1145726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of new technology</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Powerful </a:t>
            </a:r>
            <a:r>
              <a:rPr lang="en-US" b="1" dirty="0"/>
              <a:t>new technology: </a:t>
            </a:r>
            <a:r>
              <a:rPr lang="en-US" b="1" dirty="0" smtClean="0"/>
              <a:t>MTCA system</a:t>
            </a:r>
          </a:p>
          <a:p>
            <a:endParaRPr lang="en-US" b="1" dirty="0">
              <a:cs typeface="Times New Roman"/>
            </a:endParaRPr>
          </a:p>
          <a:p>
            <a:r>
              <a:rPr lang="en-US" b="1" dirty="0" smtClean="0">
                <a:cs typeface="Times New Roman"/>
              </a:rPr>
              <a:t>Powerful hardware performance: 10 </a:t>
            </a:r>
            <a:r>
              <a:rPr lang="en-US" b="1" dirty="0">
                <a:cs typeface="Times New Roman"/>
              </a:rPr>
              <a:t>input channel (2.5 times as SNS ), </a:t>
            </a:r>
            <a:endParaRPr lang="en-US" b="1" dirty="0" smtClean="0">
              <a:cs typeface="Times New Roman"/>
            </a:endParaRPr>
          </a:p>
          <a:p>
            <a:endParaRPr lang="en-US" b="1" dirty="0">
              <a:cs typeface="Times New Roman"/>
            </a:endParaRPr>
          </a:p>
          <a:p>
            <a:r>
              <a:rPr lang="en-US" b="1" dirty="0" smtClean="0">
                <a:cs typeface="Times New Roman"/>
              </a:rPr>
              <a:t>~</a:t>
            </a:r>
            <a:r>
              <a:rPr lang="en-US" b="1" dirty="0">
                <a:cs typeface="Times New Roman"/>
              </a:rPr>
              <a:t>1000 times bigger memory in FPGA, </a:t>
            </a:r>
            <a:endParaRPr lang="en-US" b="1" dirty="0" smtClean="0">
              <a:cs typeface="Times New Roman"/>
            </a:endParaRPr>
          </a:p>
          <a:p>
            <a:endParaRPr lang="en-US" b="1" dirty="0">
              <a:cs typeface="Times New Roman"/>
            </a:endParaRPr>
          </a:p>
          <a:p>
            <a:r>
              <a:rPr lang="en-US" b="1" dirty="0" smtClean="0">
                <a:cs typeface="Times New Roman"/>
              </a:rPr>
              <a:t>faster </a:t>
            </a:r>
            <a:r>
              <a:rPr lang="en-US" b="1" dirty="0">
                <a:cs typeface="Times New Roman"/>
              </a:rPr>
              <a:t>CPU, </a:t>
            </a:r>
            <a:r>
              <a:rPr lang="en-US" b="1" dirty="0" smtClean="0">
                <a:cs typeface="Times New Roman"/>
              </a:rPr>
              <a:t>communication, </a:t>
            </a:r>
            <a:endParaRPr lang="en-US" b="1" dirty="0" smtClean="0">
              <a:cs typeface="Times New Roman"/>
            </a:endParaRPr>
          </a:p>
          <a:p>
            <a:endParaRPr lang="en-US" b="1" dirty="0">
              <a:cs typeface="Times New Roman"/>
            </a:endParaRPr>
          </a:p>
          <a:p>
            <a:r>
              <a:rPr lang="en-US" b="1" dirty="0" smtClean="0">
                <a:cs typeface="Times New Roman"/>
              </a:rPr>
              <a:t>higher SNR&gt;70dB</a:t>
            </a:r>
          </a:p>
          <a:p>
            <a:endParaRPr lang="en-US" b="1" dirty="0">
              <a:cs typeface="Times New Roman"/>
            </a:endParaRPr>
          </a:p>
          <a:p>
            <a:r>
              <a:rPr lang="en-US" b="1" dirty="0" smtClean="0">
                <a:cs typeface="Times New Roman"/>
              </a:rPr>
              <a:t>Memory resolution able to &lt;10ns</a:t>
            </a:r>
            <a:endParaRPr lang="en-US" b="1" dirty="0" smtClean="0">
              <a:cs typeface="Times New Roman"/>
            </a:endParaRPr>
          </a:p>
          <a:p>
            <a:endParaRPr lang="en-US" b="1" dirty="0">
              <a:cs typeface="Times New Roman"/>
            </a:endParaRPr>
          </a:p>
          <a:p>
            <a:r>
              <a:rPr lang="en-US" b="1" dirty="0" smtClean="0">
                <a:cs typeface="Times New Roman"/>
              </a:rPr>
              <a:t>We should really aware the transformation such new technology could bring, and how to best apply in ESS, make full use of such a technology</a:t>
            </a:r>
            <a:endParaRPr lang="en-US" b="1" dirty="0">
              <a:cs typeface="Times New Roman"/>
            </a:endParaRPr>
          </a:p>
          <a:p>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19</a:t>
            </a:fld>
            <a:endParaRPr lang="en-US"/>
          </a:p>
        </p:txBody>
      </p:sp>
    </p:spTree>
    <p:extLst>
      <p:ext uri="{BB962C8B-B14F-4D97-AF65-F5344CB8AC3E}">
        <p14:creationId xmlns:p14="http://schemas.microsoft.com/office/powerpoint/2010/main" val="413055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ESS</a:t>
            </a:r>
            <a:r>
              <a:rPr lang="en-US" dirty="0" smtClean="0"/>
              <a:t> Status</a:t>
            </a:r>
          </a:p>
          <a:p>
            <a:endParaRPr lang="en-US" dirty="0" smtClean="0"/>
          </a:p>
          <a:p>
            <a:r>
              <a:rPr lang="en-US" dirty="0" smtClean="0"/>
              <a:t>Control, Operation, and Test </a:t>
            </a:r>
            <a:r>
              <a:rPr lang="en-US" dirty="0" smtClean="0"/>
              <a:t>Challenges </a:t>
            </a:r>
            <a:r>
              <a:rPr lang="en-US" dirty="0" smtClean="0"/>
              <a:t>at ESS</a:t>
            </a:r>
          </a:p>
          <a:p>
            <a:endParaRPr lang="en-US" dirty="0"/>
          </a:p>
          <a:p>
            <a:r>
              <a:rPr lang="en-US" dirty="0" smtClean="0"/>
              <a:t>Promising </a:t>
            </a:r>
            <a:r>
              <a:rPr lang="en-US" dirty="0" smtClean="0"/>
              <a:t>solutions with powerful infrastructure---MTCA system----based hardware/software/firmware</a:t>
            </a:r>
          </a:p>
          <a:p>
            <a:pPr lvl="1"/>
            <a:r>
              <a:rPr lang="en-US" dirty="0"/>
              <a:t>Example 1: Heavy </a:t>
            </a:r>
            <a:r>
              <a:rPr lang="en-US" dirty="0" smtClean="0"/>
              <a:t>quality data</a:t>
            </a:r>
            <a:endParaRPr lang="en-US" dirty="0"/>
          </a:p>
          <a:p>
            <a:pPr lvl="1"/>
            <a:r>
              <a:rPr lang="en-US" dirty="0"/>
              <a:t>Example 2: High precision RF </a:t>
            </a:r>
            <a:r>
              <a:rPr lang="en-US" dirty="0" smtClean="0"/>
              <a:t>measurement</a:t>
            </a:r>
            <a:endParaRPr lang="en-US" dirty="0"/>
          </a:p>
          <a:p>
            <a:pPr lvl="1"/>
            <a:r>
              <a:rPr lang="en-US" dirty="0"/>
              <a:t>Example 3: Power overhead </a:t>
            </a:r>
            <a:r>
              <a:rPr lang="en-US" dirty="0" smtClean="0"/>
              <a:t>reduction</a:t>
            </a:r>
          </a:p>
          <a:p>
            <a:endParaRPr lang="en-US" b="1" dirty="0">
              <a:cs typeface="Times New Roman"/>
            </a:endParaRPr>
          </a:p>
          <a:p>
            <a:r>
              <a:rPr lang="en-US" b="1" dirty="0" smtClean="0">
                <a:cs typeface="Times New Roman"/>
              </a:rPr>
              <a:t>Cavity Turn on Procedures</a:t>
            </a:r>
          </a:p>
        </p:txBody>
      </p:sp>
      <p:sp>
        <p:nvSpPr>
          <p:cNvPr id="4" name="Slide Number Placeholder 3"/>
          <p:cNvSpPr>
            <a:spLocks noGrp="1"/>
          </p:cNvSpPr>
          <p:nvPr>
            <p:ph type="sldNum" sz="quarter" idx="12"/>
          </p:nvPr>
        </p:nvSpPr>
        <p:spPr/>
        <p:txBody>
          <a:bodyPr/>
          <a:lstStyle/>
          <a:p>
            <a:fld id="{61156DDC-86FA-E149-AF9D-2C6CC00BBD19}" type="slidenum">
              <a:rPr lang="en-US" smtClean="0"/>
              <a:t>2</a:t>
            </a:fld>
            <a:endParaRPr lang="en-US"/>
          </a:p>
        </p:txBody>
      </p:sp>
    </p:spTree>
    <p:extLst>
      <p:ext uri="{BB962C8B-B14F-4D97-AF65-F5344CB8AC3E}">
        <p14:creationId xmlns:p14="http://schemas.microsoft.com/office/powerpoint/2010/main" val="256822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26595" y="213532"/>
            <a:ext cx="7358063" cy="769506"/>
          </a:xfrm>
        </p:spPr>
        <p:txBody>
          <a:bodyPr/>
          <a:lstStyle/>
          <a:p>
            <a:r>
              <a:rPr lang="en-US" sz="3400" dirty="0" smtClean="0"/>
              <a:t> Addressing beam loading issue</a:t>
            </a:r>
            <a:endParaRPr lang="en-US" sz="3400" dirty="0"/>
          </a:p>
        </p:txBody>
      </p:sp>
      <p:sp>
        <p:nvSpPr>
          <p:cNvPr id="11" name="Content Placeholder 10"/>
          <p:cNvSpPr>
            <a:spLocks noGrp="1"/>
          </p:cNvSpPr>
          <p:nvPr>
            <p:ph idx="1"/>
          </p:nvPr>
        </p:nvSpPr>
        <p:spPr>
          <a:xfrm>
            <a:off x="164847" y="1187498"/>
            <a:ext cx="8783529" cy="464093"/>
          </a:xfrm>
        </p:spPr>
        <p:txBody>
          <a:bodyPr>
            <a:normAutofit fontScale="85000" lnSpcReduction="10000"/>
          </a:bodyPr>
          <a:lstStyle/>
          <a:p>
            <a:r>
              <a:rPr lang="en-US" sz="2000" dirty="0" smtClean="0"/>
              <a:t>Feed forward table adjustable resolution (</a:t>
            </a:r>
            <a:r>
              <a:rPr lang="en-US" sz="2000" dirty="0"/>
              <a:t>better performance </a:t>
            </a:r>
            <a:r>
              <a:rPr lang="en-US" sz="2000" dirty="0" smtClean="0"/>
              <a:t> when resolution &lt;100ns. </a:t>
            </a:r>
          </a:p>
          <a:p>
            <a:endParaRPr lang="en-US" sz="2000" dirty="0" smtClean="0"/>
          </a:p>
        </p:txBody>
      </p:sp>
      <p:sp>
        <p:nvSpPr>
          <p:cNvPr id="2" name="Slide Number Placeholder 1"/>
          <p:cNvSpPr>
            <a:spLocks noGrp="1"/>
          </p:cNvSpPr>
          <p:nvPr>
            <p:ph type="sldNum" sz="quarter" idx="12"/>
          </p:nvPr>
        </p:nvSpPr>
        <p:spPr/>
        <p:txBody>
          <a:bodyPr/>
          <a:lstStyle/>
          <a:p>
            <a:fld id="{61156DDC-86FA-E149-AF9D-2C6CC00BBD19}" type="slidenum">
              <a:rPr lang="en-US" smtClean="0"/>
              <a:t>20</a:t>
            </a:fld>
            <a:endParaRPr lang="en-US"/>
          </a:p>
        </p:txBody>
      </p:sp>
      <p:grpSp>
        <p:nvGrpSpPr>
          <p:cNvPr id="18" name="Group 17"/>
          <p:cNvGrpSpPr/>
          <p:nvPr/>
        </p:nvGrpSpPr>
        <p:grpSpPr>
          <a:xfrm>
            <a:off x="567936" y="1650103"/>
            <a:ext cx="3805987" cy="1799088"/>
            <a:chOff x="1479663" y="3387970"/>
            <a:chExt cx="8705432" cy="4009110"/>
          </a:xfrm>
        </p:grpSpPr>
        <p:grpSp>
          <p:nvGrpSpPr>
            <p:cNvPr id="19" name="Group 18"/>
            <p:cNvGrpSpPr/>
            <p:nvPr/>
          </p:nvGrpSpPr>
          <p:grpSpPr>
            <a:xfrm>
              <a:off x="1893888" y="3652664"/>
              <a:ext cx="8291207" cy="3744416"/>
              <a:chOff x="957783" y="3796680"/>
              <a:chExt cx="8291207" cy="3744416"/>
            </a:xfrm>
          </p:grpSpPr>
          <p:pic>
            <p:nvPicPr>
              <p:cNvPr id="22" name="Content Placeholder 4" descr="THPPC082f1.jpg"/>
              <p:cNvPicPr>
                <a:picLocks noChangeAspect="1"/>
              </p:cNvPicPr>
              <p:nvPr/>
            </p:nvPicPr>
            <p:blipFill rotWithShape="1">
              <a:blip r:embed="rId2">
                <a:extLst>
                  <a:ext uri="{28A0092B-C50C-407E-A947-70E740481C1C}">
                    <a14:useLocalDpi xmlns:a14="http://schemas.microsoft.com/office/drawing/2010/main" val="0"/>
                  </a:ext>
                </a:extLst>
              </a:blip>
              <a:srcRect t="-5276" b="-10154"/>
              <a:stretch/>
            </p:blipFill>
            <p:spPr bwMode="auto">
              <a:xfrm>
                <a:off x="957783" y="3796680"/>
                <a:ext cx="8291207"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pic>
          <p:grpSp>
            <p:nvGrpSpPr>
              <p:cNvPr id="23" name="Group 22"/>
              <p:cNvGrpSpPr/>
              <p:nvPr/>
            </p:nvGrpSpPr>
            <p:grpSpPr>
              <a:xfrm rot="10800000">
                <a:off x="7438503" y="5740896"/>
                <a:ext cx="432048" cy="288032"/>
                <a:chOff x="6600003" y="4320000"/>
                <a:chExt cx="1440000" cy="720000"/>
              </a:xfrm>
            </p:grpSpPr>
            <p:cxnSp>
              <p:nvCxnSpPr>
                <p:cNvPr id="28" name="Elbow Connector 27"/>
                <p:cNvCxnSpPr/>
                <p:nvPr/>
              </p:nvCxnSpPr>
              <p:spPr bwMode="auto">
                <a:xfrm>
                  <a:off x="7320003" y="4320000"/>
                  <a:ext cx="720000" cy="720000"/>
                </a:xfrm>
                <a:prstGeom prst="bentConnector3">
                  <a:avLst/>
                </a:prstGeom>
                <a:blipFill dpi="0" rotWithShape="0">
                  <a:blip r:embed="rId3"/>
                  <a:srcRect/>
                  <a:tile tx="0" ty="0" sx="100000" sy="100000" flip="none" algn="tl"/>
                </a:blipFill>
                <a:ln w="25400" cap="flat" cmpd="sng" algn="ctr">
                  <a:solidFill>
                    <a:srgbClr val="3366FF"/>
                  </a:solidFill>
                  <a:prstDash val="solid"/>
                  <a:round/>
                  <a:headEnd type="none" w="med" len="med"/>
                  <a:tailEnd type="none" w="med" len="med"/>
                </a:ln>
                <a:effectLst/>
              </p:spPr>
            </p:cxnSp>
            <p:cxnSp>
              <p:nvCxnSpPr>
                <p:cNvPr id="29" name="Elbow Connector 28"/>
                <p:cNvCxnSpPr/>
                <p:nvPr/>
              </p:nvCxnSpPr>
              <p:spPr bwMode="auto">
                <a:xfrm rot="10800000" flipV="1">
                  <a:off x="6600003" y="4320000"/>
                  <a:ext cx="720000" cy="720000"/>
                </a:xfrm>
                <a:prstGeom prst="bentConnector3">
                  <a:avLst/>
                </a:prstGeom>
                <a:blipFill dpi="0" rotWithShape="0">
                  <a:blip r:embed="rId3"/>
                  <a:srcRect/>
                  <a:tile tx="0" ty="0" sx="100000" sy="100000" flip="none" algn="tl"/>
                </a:blipFill>
                <a:ln w="25400" cap="flat" cmpd="sng" algn="ctr">
                  <a:solidFill>
                    <a:srgbClr val="3366FF"/>
                  </a:solidFill>
                  <a:prstDash val="solid"/>
                  <a:round/>
                  <a:headEnd type="none" w="med" len="med"/>
                  <a:tailEnd type="none" w="med" len="med"/>
                </a:ln>
                <a:effectLst/>
              </p:spPr>
            </p:cxnSp>
          </p:grpSp>
          <p:cxnSp>
            <p:nvCxnSpPr>
              <p:cNvPr id="24" name="Straight Connector 23"/>
              <p:cNvCxnSpPr/>
              <p:nvPr/>
            </p:nvCxnSpPr>
            <p:spPr bwMode="auto">
              <a:xfrm flipV="1">
                <a:off x="6646415" y="5884912"/>
                <a:ext cx="2160240" cy="7124"/>
              </a:xfrm>
              <a:prstGeom prst="line">
                <a:avLst/>
              </a:prstGeom>
              <a:blipFill dpi="0" rotWithShape="0">
                <a:blip r:embed="rId3"/>
                <a:srcRect/>
                <a:tile tx="0" ty="0" sx="100000" sy="100000" flip="none" algn="tl"/>
              </a:blipFill>
              <a:ln w="25400" cap="flat" cmpd="sng" algn="ctr">
                <a:solidFill>
                  <a:srgbClr val="3366FF"/>
                </a:solidFill>
                <a:prstDash val="sysDot"/>
                <a:round/>
                <a:headEnd type="none" w="med" len="med"/>
                <a:tailEnd type="none" w="med" len="med"/>
              </a:ln>
              <a:effectLst/>
            </p:spPr>
          </p:cxnSp>
          <p:grpSp>
            <p:nvGrpSpPr>
              <p:cNvPr id="25" name="Group 24"/>
              <p:cNvGrpSpPr/>
              <p:nvPr/>
            </p:nvGrpSpPr>
            <p:grpSpPr>
              <a:xfrm>
                <a:off x="1029791" y="4012704"/>
                <a:ext cx="432048" cy="288032"/>
                <a:chOff x="2279997" y="4320000"/>
                <a:chExt cx="1440000" cy="720000"/>
              </a:xfrm>
            </p:grpSpPr>
            <p:cxnSp>
              <p:nvCxnSpPr>
                <p:cNvPr id="26" name="Elbow Connector 25"/>
                <p:cNvCxnSpPr/>
                <p:nvPr/>
              </p:nvCxnSpPr>
              <p:spPr bwMode="auto">
                <a:xfrm>
                  <a:off x="2999997" y="4320000"/>
                  <a:ext cx="720000" cy="720000"/>
                </a:xfrm>
                <a:prstGeom prst="bentConnector3">
                  <a:avLst/>
                </a:prstGeom>
                <a:blipFill dpi="0" rotWithShape="0">
                  <a:blip r:embed="rId3"/>
                  <a:srcRect/>
                  <a:tile tx="0" ty="0" sx="100000" sy="100000" flip="none" algn="tl"/>
                </a:blipFill>
                <a:ln w="25400" cap="flat" cmpd="sng" algn="ctr">
                  <a:solidFill>
                    <a:srgbClr val="FF0000"/>
                  </a:solidFill>
                  <a:prstDash val="solid"/>
                  <a:round/>
                  <a:headEnd type="none" w="med" len="med"/>
                  <a:tailEnd type="none" w="med" len="med"/>
                </a:ln>
                <a:effectLst/>
              </p:spPr>
            </p:cxnSp>
            <p:cxnSp>
              <p:nvCxnSpPr>
                <p:cNvPr id="27" name="Elbow Connector 26"/>
                <p:cNvCxnSpPr/>
                <p:nvPr/>
              </p:nvCxnSpPr>
              <p:spPr bwMode="auto">
                <a:xfrm rot="10800000" flipV="1">
                  <a:off x="2279997" y="4320000"/>
                  <a:ext cx="720000" cy="720000"/>
                </a:xfrm>
                <a:prstGeom prst="bentConnector3">
                  <a:avLst/>
                </a:prstGeom>
                <a:blipFill dpi="0" rotWithShape="0">
                  <a:blip r:embed="rId3"/>
                  <a:srcRect/>
                  <a:tile tx="0" ty="0" sx="100000" sy="100000" flip="none" algn="tl"/>
                </a:blipFill>
                <a:ln w="25400" cap="flat" cmpd="sng" algn="ctr">
                  <a:solidFill>
                    <a:srgbClr val="FF0000"/>
                  </a:solidFill>
                  <a:prstDash val="solid"/>
                  <a:round/>
                  <a:headEnd type="none" w="med" len="med"/>
                  <a:tailEnd type="none" w="med" len="med"/>
                </a:ln>
                <a:effectLst/>
              </p:spPr>
            </p:cxnSp>
          </p:grpSp>
        </p:grpSp>
        <p:sp>
          <p:nvSpPr>
            <p:cNvPr id="20" name="TextBox 19"/>
            <p:cNvSpPr txBox="1"/>
            <p:nvPr/>
          </p:nvSpPr>
          <p:spPr>
            <a:xfrm>
              <a:off x="7798543" y="5750935"/>
              <a:ext cx="1982902" cy="498264"/>
            </a:xfrm>
            <a:prstGeom prst="rect">
              <a:avLst/>
            </a:prstGeom>
            <a:noFill/>
          </p:spPr>
          <p:txBody>
            <a:bodyPr wrap="square" rtlCol="0">
              <a:spAutoFit/>
            </a:bodyPr>
            <a:lstStyle/>
            <a:p>
              <a:r>
                <a:rPr lang="en-US" sz="1000" dirty="0">
                  <a:solidFill>
                    <a:srgbClr val="3366FF"/>
                  </a:solidFill>
                </a:rPr>
                <a:t>Beam loading</a:t>
              </a:r>
            </a:p>
          </p:txBody>
        </p:sp>
        <p:sp>
          <p:nvSpPr>
            <p:cNvPr id="21" name="TextBox 20"/>
            <p:cNvSpPr txBox="1"/>
            <p:nvPr/>
          </p:nvSpPr>
          <p:spPr>
            <a:xfrm>
              <a:off x="1479663" y="3387970"/>
              <a:ext cx="2175005" cy="498264"/>
            </a:xfrm>
            <a:prstGeom prst="rect">
              <a:avLst/>
            </a:prstGeom>
            <a:noFill/>
          </p:spPr>
          <p:txBody>
            <a:bodyPr wrap="square" rtlCol="0">
              <a:spAutoFit/>
            </a:bodyPr>
            <a:lstStyle/>
            <a:p>
              <a:r>
                <a:rPr lang="en-US" sz="1000" dirty="0">
                  <a:solidFill>
                    <a:srgbClr val="FF0000"/>
                  </a:solidFill>
                </a:rPr>
                <a:t>FF compensation</a:t>
              </a:r>
            </a:p>
          </p:txBody>
        </p:sp>
      </p:grpSp>
      <p:pic>
        <p:nvPicPr>
          <p:cNvPr id="30" name="Picture 29"/>
          <p:cNvPicPr/>
          <p:nvPr/>
        </p:nvPicPr>
        <p:blipFill>
          <a:blip r:embed="rId4">
            <a:extLst>
              <a:ext uri="{28A0092B-C50C-407E-A947-70E740481C1C}">
                <a14:useLocalDpi xmlns:a14="http://schemas.microsoft.com/office/drawing/2010/main" val="0"/>
              </a:ext>
            </a:extLst>
          </a:blip>
          <a:stretch>
            <a:fillRect/>
          </a:stretch>
        </p:blipFill>
        <p:spPr>
          <a:xfrm>
            <a:off x="2430334" y="3604320"/>
            <a:ext cx="3500404" cy="2581275"/>
          </a:xfrm>
          <a:prstGeom prst="rect">
            <a:avLst/>
          </a:prstGeom>
        </p:spPr>
      </p:pic>
      <p:pic>
        <p:nvPicPr>
          <p:cNvPr id="32" name="Content Placeholder 6" descr="THPPC082f6.jpg"/>
          <p:cNvPicPr>
            <a:picLocks noChangeAspect="1"/>
          </p:cNvPicPr>
          <p:nvPr/>
        </p:nvPicPr>
        <p:blipFill rotWithShape="1">
          <a:blip r:embed="rId5">
            <a:extLst>
              <a:ext uri="{28A0092B-C50C-407E-A947-70E740481C1C}">
                <a14:useLocalDpi xmlns:a14="http://schemas.microsoft.com/office/drawing/2010/main" val="0"/>
              </a:ext>
            </a:extLst>
          </a:blip>
          <a:srcRect t="-2056" b="-4385"/>
          <a:stretch/>
        </p:blipFill>
        <p:spPr>
          <a:xfrm>
            <a:off x="4550398" y="1484205"/>
            <a:ext cx="3734260" cy="1890792"/>
          </a:xfrm>
          <a:prstGeom prst="rect">
            <a:avLst/>
          </a:prstGeom>
        </p:spPr>
      </p:pic>
    </p:spTree>
    <p:extLst>
      <p:ext uri="{BB962C8B-B14F-4D97-AF65-F5344CB8AC3E}">
        <p14:creationId xmlns:p14="http://schemas.microsoft.com/office/powerpoint/2010/main" val="260467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cs typeface="Times New Roman"/>
              </a:rPr>
              <a:t>We should really aware the transformation such new technology(MTCA) could bring, and how to be best applied in ESS, make full use of such a technology</a:t>
            </a:r>
          </a:p>
          <a:p>
            <a:endParaRPr lang="en-US" b="1" dirty="0">
              <a:cs typeface="Times New Roman"/>
            </a:endParaRPr>
          </a:p>
          <a:p>
            <a:r>
              <a:rPr lang="en-US" b="1" dirty="0">
                <a:cs typeface="Times New Roman"/>
              </a:rPr>
              <a:t>We could </a:t>
            </a:r>
            <a:r>
              <a:rPr lang="en-US" b="1" dirty="0" smtClean="0">
                <a:cs typeface="Times New Roman"/>
              </a:rPr>
              <a:t>change the </a:t>
            </a:r>
            <a:r>
              <a:rPr lang="en-US" b="1" dirty="0">
                <a:cs typeface="Times New Roman"/>
              </a:rPr>
              <a:t>way doing things, with such powerful technology and advantages at ESS</a:t>
            </a:r>
          </a:p>
          <a:p>
            <a:endParaRPr lang="en-US" dirty="0" smtClean="0"/>
          </a:p>
          <a:p>
            <a:r>
              <a:rPr lang="en-US" b="1" dirty="0" smtClean="0"/>
              <a:t>But it is only happen if we can fully understand such system and appreciate the beauty it brings </a:t>
            </a:r>
            <a:endParaRPr lang="en-US" b="1" dirty="0"/>
          </a:p>
        </p:txBody>
      </p:sp>
      <p:sp>
        <p:nvSpPr>
          <p:cNvPr id="4" name="Slide Number Placeholder 3"/>
          <p:cNvSpPr>
            <a:spLocks noGrp="1"/>
          </p:cNvSpPr>
          <p:nvPr>
            <p:ph type="sldNum" sz="quarter" idx="12"/>
          </p:nvPr>
        </p:nvSpPr>
        <p:spPr/>
        <p:txBody>
          <a:bodyPr/>
          <a:lstStyle/>
          <a:p>
            <a:fld id="{61156DDC-86FA-E149-AF9D-2C6CC00BBD19}" type="slidenum">
              <a:rPr lang="en-US" smtClean="0"/>
              <a:t>21</a:t>
            </a:fld>
            <a:endParaRPr lang="en-US"/>
          </a:p>
        </p:txBody>
      </p:sp>
    </p:spTree>
    <p:extLst>
      <p:ext uri="{BB962C8B-B14F-4D97-AF65-F5344CB8AC3E}">
        <p14:creationId xmlns:p14="http://schemas.microsoft.com/office/powerpoint/2010/main" val="3138094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2750" y="2501900"/>
            <a:ext cx="8229600" cy="2108200"/>
          </a:xfrm>
        </p:spPr>
        <p:txBody>
          <a:bodyPr>
            <a:normAutofit/>
          </a:bodyPr>
          <a:lstStyle/>
          <a:p>
            <a:r>
              <a:rPr lang="en-US" dirty="0"/>
              <a:t>Example 1: See in depth: Higher quality </a:t>
            </a:r>
            <a:r>
              <a:rPr lang="en-US" dirty="0" smtClean="0"/>
              <a:t>data</a:t>
            </a:r>
          </a:p>
          <a:p>
            <a:pPr lvl="1"/>
            <a:r>
              <a:rPr lang="en-US" dirty="0"/>
              <a:t>higher resolution, adequate data sets, higher SNR</a:t>
            </a:r>
          </a:p>
          <a:p>
            <a:pPr lvl="1"/>
            <a:r>
              <a:rPr lang="en-US" dirty="0"/>
              <a:t>Be</a:t>
            </a:r>
            <a:r>
              <a:rPr lang="zh-CN" altLang="en-US" dirty="0"/>
              <a:t> </a:t>
            </a:r>
            <a:r>
              <a:rPr lang="en-US" altLang="zh-CN" dirty="0"/>
              <a:t>able</a:t>
            </a:r>
            <a:r>
              <a:rPr lang="zh-CN" altLang="en-US" dirty="0"/>
              <a:t> </a:t>
            </a:r>
            <a:r>
              <a:rPr lang="en-US" altLang="zh-CN" dirty="0"/>
              <a:t>to</a:t>
            </a:r>
            <a:r>
              <a:rPr lang="zh-CN" altLang="en-US" dirty="0"/>
              <a:t> </a:t>
            </a:r>
            <a:r>
              <a:rPr lang="en-US" altLang="zh-CN" dirty="0"/>
              <a:t>c</a:t>
            </a:r>
            <a:r>
              <a:rPr lang="en-US" dirty="0"/>
              <a:t>arry out elaborate experimentation and obtain required data for particular purpose</a:t>
            </a:r>
          </a:p>
          <a:p>
            <a:pPr lvl="1"/>
            <a:r>
              <a:rPr lang="en-US" dirty="0"/>
              <a:t>Real</a:t>
            </a:r>
            <a:r>
              <a:rPr lang="zh-CN" altLang="en-US" dirty="0"/>
              <a:t> </a:t>
            </a:r>
            <a:r>
              <a:rPr lang="en-US" altLang="zh-CN" dirty="0"/>
              <a:t>time</a:t>
            </a:r>
            <a:r>
              <a:rPr lang="zh-CN" altLang="en-US" dirty="0"/>
              <a:t> </a:t>
            </a:r>
            <a:r>
              <a:rPr lang="en-US" altLang="zh-CN" dirty="0"/>
              <a:t>measurement</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22</a:t>
            </a:fld>
            <a:endParaRPr lang="en-US"/>
          </a:p>
        </p:txBody>
      </p:sp>
    </p:spTree>
    <p:extLst>
      <p:ext uri="{BB962C8B-B14F-4D97-AF65-F5344CB8AC3E}">
        <p14:creationId xmlns:p14="http://schemas.microsoft.com/office/powerpoint/2010/main" val="474619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799" y="40216"/>
            <a:ext cx="6824133" cy="984250"/>
          </a:xfrm>
        </p:spPr>
        <p:txBody>
          <a:bodyPr>
            <a:normAutofit fontScale="90000"/>
          </a:bodyPr>
          <a:lstStyle/>
          <a:p>
            <a:r>
              <a:rPr lang="en-US" dirty="0" smtClean="0"/>
              <a:t>See in depth: Higher Resolution data </a:t>
            </a:r>
            <a:br>
              <a:rPr lang="en-US" dirty="0" smtClean="0"/>
            </a:br>
            <a:r>
              <a:rPr lang="en-US" dirty="0" smtClean="0"/>
              <a:t>Beam loading: What happens during 1us</a:t>
            </a:r>
            <a:endParaRPr lang="en-US" dirty="0"/>
          </a:p>
        </p:txBody>
      </p:sp>
      <p:sp>
        <p:nvSpPr>
          <p:cNvPr id="3" name="Content Placeholder 2"/>
          <p:cNvSpPr>
            <a:spLocks noGrp="1"/>
          </p:cNvSpPr>
          <p:nvPr>
            <p:ph idx="1"/>
          </p:nvPr>
        </p:nvSpPr>
        <p:spPr>
          <a:xfrm>
            <a:off x="412750" y="1289050"/>
            <a:ext cx="8229600" cy="4464050"/>
          </a:xfrm>
        </p:spPr>
        <p:txBody>
          <a:bodyPr/>
          <a:lstStyle/>
          <a:p>
            <a:r>
              <a:rPr lang="en-US" dirty="0"/>
              <a:t>52.7kV (0.29% of operating voltage 18MV) for the 1μs-long</a:t>
            </a:r>
          </a:p>
          <a:p>
            <a:pPr marL="0" indent="0">
              <a:buNone/>
            </a:pPr>
            <a:r>
              <a:rPr lang="en-US" dirty="0" smtClean="0"/>
              <a:t>     beam </a:t>
            </a:r>
            <a:r>
              <a:rPr lang="en-US" dirty="0"/>
              <a:t>pulse induced </a:t>
            </a:r>
            <a:r>
              <a:rPr lang="en-US" dirty="0" smtClean="0"/>
              <a:t>voltage</a:t>
            </a:r>
          </a:p>
          <a:p>
            <a:r>
              <a:rPr lang="en-US" dirty="0" smtClean="0"/>
              <a:t>Crucial limitation</a:t>
            </a:r>
          </a:p>
        </p:txBody>
      </p:sp>
      <p:sp>
        <p:nvSpPr>
          <p:cNvPr id="6" name="Slide Number Placeholder 5"/>
          <p:cNvSpPr>
            <a:spLocks noGrp="1"/>
          </p:cNvSpPr>
          <p:nvPr>
            <p:ph type="sldNum" sz="quarter" idx="12"/>
          </p:nvPr>
        </p:nvSpPr>
        <p:spPr/>
        <p:txBody>
          <a:bodyPr/>
          <a:lstStyle/>
          <a:p>
            <a:fld id="{61156DDC-86FA-E149-AF9D-2C6CC00BBD19}" type="slidenum">
              <a:rPr lang="en-US" smtClean="0"/>
              <a:t>23</a:t>
            </a:fld>
            <a:endParaRPr lang="en-US"/>
          </a:p>
        </p:txBody>
      </p:sp>
      <p:pic>
        <p:nvPicPr>
          <p:cNvPr id="7" name="Picture 6"/>
          <p:cNvPicPr>
            <a:picLocks noChangeAspect="1"/>
          </p:cNvPicPr>
          <p:nvPr/>
        </p:nvPicPr>
        <p:blipFill rotWithShape="1">
          <a:blip r:embed="rId2"/>
          <a:srcRect r="49763"/>
          <a:stretch/>
        </p:blipFill>
        <p:spPr>
          <a:xfrm>
            <a:off x="1727199" y="2501901"/>
            <a:ext cx="4419599" cy="3665005"/>
          </a:xfrm>
          <a:prstGeom prst="rect">
            <a:avLst/>
          </a:prstGeom>
        </p:spPr>
      </p:pic>
    </p:spTree>
    <p:extLst>
      <p:ext uri="{BB962C8B-B14F-4D97-AF65-F5344CB8AC3E}">
        <p14:creationId xmlns:p14="http://schemas.microsoft.com/office/powerpoint/2010/main" val="3825447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00" y="-50801"/>
            <a:ext cx="7848600" cy="984250"/>
          </a:xfrm>
        </p:spPr>
        <p:txBody>
          <a:bodyPr>
            <a:normAutofit fontScale="90000"/>
          </a:bodyPr>
          <a:lstStyle/>
          <a:p>
            <a:r>
              <a:rPr lang="en-US" dirty="0" err="1" smtClean="0"/>
              <a:t>Powreful</a:t>
            </a:r>
            <a:r>
              <a:rPr lang="en-US" dirty="0" smtClean="0"/>
              <a:t> technology: Higher resolution data</a:t>
            </a:r>
            <a:br>
              <a:rPr lang="en-US" dirty="0" smtClean="0"/>
            </a:br>
            <a:r>
              <a:rPr lang="en-US" dirty="0" smtClean="0"/>
              <a:t>What happens in 100ns（3MHz bandwidth system）</a:t>
            </a:r>
            <a:endParaRPr lang="en-US" dirty="0"/>
          </a:p>
        </p:txBody>
      </p:sp>
      <p:pic>
        <p:nvPicPr>
          <p:cNvPr id="5" name="Content Placeholder 4" descr="Different resolution.eps"/>
          <p:cNvPicPr>
            <a:picLocks noGrp="1" noChangeAspect="1"/>
          </p:cNvPicPr>
          <p:nvPr>
            <p:ph idx="1"/>
          </p:nvPr>
        </p:nvPicPr>
        <p:blipFill>
          <a:blip r:embed="rId2">
            <a:extLst>
              <a:ext uri="{28A0092B-C50C-407E-A947-70E740481C1C}">
                <a14:useLocalDpi xmlns:a14="http://schemas.microsoft.com/office/drawing/2010/main" val="0"/>
              </a:ext>
            </a:extLst>
          </a:blip>
          <a:srcRect l="7379" r="7379"/>
          <a:stretch>
            <a:fillRect/>
          </a:stretch>
        </p:blipFill>
        <p:spPr/>
      </p:pic>
      <p:sp>
        <p:nvSpPr>
          <p:cNvPr id="4" name="Slide Number Placeholder 3"/>
          <p:cNvSpPr>
            <a:spLocks noGrp="1"/>
          </p:cNvSpPr>
          <p:nvPr>
            <p:ph type="sldNum" sz="quarter" idx="12"/>
          </p:nvPr>
        </p:nvSpPr>
        <p:spPr/>
        <p:txBody>
          <a:bodyPr/>
          <a:lstStyle/>
          <a:p>
            <a:fld id="{61156DDC-86FA-E149-AF9D-2C6CC00BBD19}" type="slidenum">
              <a:rPr lang="en-US" smtClean="0"/>
              <a:t>24</a:t>
            </a:fld>
            <a:endParaRPr lang="en-US"/>
          </a:p>
        </p:txBody>
      </p:sp>
    </p:spTree>
    <p:extLst>
      <p:ext uri="{BB962C8B-B14F-4D97-AF65-F5344CB8AC3E}">
        <p14:creationId xmlns:p14="http://schemas.microsoft.com/office/powerpoint/2010/main" val="402555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Powreful</a:t>
            </a:r>
            <a:r>
              <a:rPr lang="en-US" dirty="0" smtClean="0"/>
              <a:t> technology: </a:t>
            </a:r>
            <a:br>
              <a:rPr lang="en-US" dirty="0" smtClean="0"/>
            </a:br>
            <a:r>
              <a:rPr lang="en-US" dirty="0" smtClean="0"/>
              <a:t>High Signal to Noise Ratio(SNR)</a:t>
            </a:r>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25</a:t>
            </a:fld>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394200" y="2678113"/>
            <a:ext cx="4248150" cy="2897187"/>
          </a:xfrm>
          <a:prstGeom prst="rect">
            <a:avLst/>
          </a:prstGeom>
        </p:spPr>
      </p:pic>
      <p:sp>
        <p:nvSpPr>
          <p:cNvPr id="8" name="Content Placeholder 7"/>
          <p:cNvSpPr>
            <a:spLocks noGrp="1"/>
          </p:cNvSpPr>
          <p:nvPr>
            <p:ph idx="1"/>
          </p:nvPr>
        </p:nvSpPr>
        <p:spPr/>
        <p:txBody>
          <a:bodyPr/>
          <a:lstStyle/>
          <a:p>
            <a:r>
              <a:rPr lang="en-GB" sz="1800" b="1" dirty="0"/>
              <a:t>SNR 75dB from IQ detection:</a:t>
            </a:r>
            <a:endParaRPr lang="en-US" sz="1800" dirty="0"/>
          </a:p>
          <a:p>
            <a:r>
              <a:rPr lang="en-GB" sz="1800" b="1" dirty="0"/>
              <a:t>70dB SNR cause more than 6% power overhead, while 75dB ~3%</a:t>
            </a:r>
            <a:r>
              <a:rPr lang="en-GB" sz="1800" b="1" dirty="0" smtClean="0"/>
              <a:t>;</a:t>
            </a:r>
          </a:p>
          <a:p>
            <a:r>
              <a:rPr lang="en-GB" sz="1800" b="1" dirty="0" smtClean="0"/>
              <a:t>75dB possible?</a:t>
            </a:r>
            <a:endParaRPr lang="en-US" sz="1800" dirty="0"/>
          </a:p>
          <a:p>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307975" y="2472690"/>
            <a:ext cx="4086225" cy="3394710"/>
          </a:xfrm>
          <a:prstGeom prst="rect">
            <a:avLst/>
          </a:prstGeom>
        </p:spPr>
      </p:pic>
    </p:spTree>
    <p:extLst>
      <p:ext uri="{BB962C8B-B14F-4D97-AF65-F5344CB8AC3E}">
        <p14:creationId xmlns:p14="http://schemas.microsoft.com/office/powerpoint/2010/main" val="62422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data as we required</a:t>
            </a:r>
            <a:endParaRPr lang="en-US" dirty="0"/>
          </a:p>
        </p:txBody>
      </p:sp>
      <p:sp>
        <p:nvSpPr>
          <p:cNvPr id="3" name="Content Placeholder 2"/>
          <p:cNvSpPr>
            <a:spLocks noGrp="1"/>
          </p:cNvSpPr>
          <p:nvPr>
            <p:ph idx="1"/>
          </p:nvPr>
        </p:nvSpPr>
        <p:spPr>
          <a:xfrm>
            <a:off x="412750" y="1041400"/>
            <a:ext cx="8229600" cy="1447800"/>
          </a:xfrm>
        </p:spPr>
        <p:txBody>
          <a:bodyPr>
            <a:normAutofit fontScale="62500" lnSpcReduction="20000"/>
          </a:bodyPr>
          <a:lstStyle/>
          <a:p>
            <a:pPr marL="342900" lvl="1" indent="-342900">
              <a:buClr>
                <a:srgbClr val="008000"/>
              </a:buClr>
              <a:buFont typeface="Wingdings" charset="2"/>
              <a:buChar char="ü"/>
            </a:pPr>
            <a:r>
              <a:rPr lang="en-US" sz="2500" dirty="0" smtClean="0"/>
              <a:t>With high performance hardware, we are able to </a:t>
            </a:r>
            <a:r>
              <a:rPr lang="en-US" altLang="zh-CN" sz="2500" dirty="0" smtClean="0"/>
              <a:t>c</a:t>
            </a:r>
            <a:r>
              <a:rPr lang="en-US" sz="2500" dirty="0" smtClean="0"/>
              <a:t>arry </a:t>
            </a:r>
            <a:r>
              <a:rPr lang="en-US" sz="2500" dirty="0"/>
              <a:t>out elaborate experimentation and obtain required data for particular purpose</a:t>
            </a:r>
          </a:p>
          <a:p>
            <a:endParaRPr lang="en-US" dirty="0" smtClean="0"/>
          </a:p>
          <a:p>
            <a:r>
              <a:rPr lang="en-US" dirty="0" smtClean="0"/>
              <a:t>Example: Lorentz Force Detuning Compensation</a:t>
            </a:r>
          </a:p>
          <a:p>
            <a:pPr lvl="1"/>
            <a:r>
              <a:rPr lang="en-US" dirty="0" smtClean="0"/>
              <a:t>Static LFD coefficients</a:t>
            </a:r>
          </a:p>
          <a:p>
            <a:pPr lvl="1"/>
            <a:r>
              <a:rPr lang="en-US" dirty="0" smtClean="0"/>
              <a:t>Dynamic LFD spectrum</a:t>
            </a:r>
          </a:p>
          <a:p>
            <a:pPr lvl="1"/>
            <a:endParaRPr lang="en-US" dirty="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26</a:t>
            </a:fld>
            <a:endParaRPr lang="en-US" dirty="0"/>
          </a:p>
        </p:txBody>
      </p:sp>
      <p:pic>
        <p:nvPicPr>
          <p:cNvPr id="5" name="Picture 4" descr="Screen shot 2013-12-10 at 7.5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49" y="2209800"/>
            <a:ext cx="2271184" cy="1584862"/>
          </a:xfrm>
          <a:prstGeom prst="rect">
            <a:avLst/>
          </a:prstGeom>
        </p:spPr>
      </p:pic>
      <p:pic>
        <p:nvPicPr>
          <p:cNvPr id="6" name="Picture 5" descr="Screen shot 2013-12-10 at 7.53.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96569"/>
            <a:ext cx="2480733" cy="1698093"/>
          </a:xfrm>
          <a:prstGeom prst="rect">
            <a:avLst/>
          </a:prstGeom>
        </p:spPr>
      </p:pic>
      <p:pic>
        <p:nvPicPr>
          <p:cNvPr id="9" name="Picture 8" descr="Screen shot 2013-12-10 at 11.47.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4190999"/>
            <a:ext cx="2516211" cy="1734620"/>
          </a:xfrm>
          <a:prstGeom prst="rect">
            <a:avLst/>
          </a:prstGeom>
        </p:spPr>
      </p:pic>
      <p:pic>
        <p:nvPicPr>
          <p:cNvPr id="10" name="Picture 2"/>
          <p:cNvPicPr>
            <a:picLocks noChangeAspect="1" noChangeArrowheads="1"/>
          </p:cNvPicPr>
          <p:nvPr/>
        </p:nvPicPr>
        <p:blipFill>
          <a:blip r:embed="rId5" cstate="print"/>
          <a:srcRect/>
          <a:stretch>
            <a:fillRect/>
          </a:stretch>
        </p:blipFill>
        <p:spPr bwMode="auto">
          <a:xfrm>
            <a:off x="1183991" y="4190999"/>
            <a:ext cx="1957142" cy="1690319"/>
          </a:xfrm>
          <a:prstGeom prst="rect">
            <a:avLst/>
          </a:prstGeom>
          <a:noFill/>
          <a:ln w="9525">
            <a:noFill/>
            <a:miter lim="800000"/>
            <a:headEnd/>
            <a:tailEnd/>
          </a:ln>
        </p:spPr>
      </p:pic>
      <p:sp>
        <p:nvSpPr>
          <p:cNvPr id="11" name="Rectangle 10"/>
          <p:cNvSpPr/>
          <p:nvPr/>
        </p:nvSpPr>
        <p:spPr>
          <a:xfrm>
            <a:off x="211666" y="3538623"/>
            <a:ext cx="8229601" cy="646331"/>
          </a:xfrm>
          <a:prstGeom prst="rect">
            <a:avLst/>
          </a:prstGeom>
        </p:spPr>
        <p:txBody>
          <a:bodyPr wrap="square">
            <a:spAutoFit/>
          </a:bodyPr>
          <a:lstStyle/>
          <a:p>
            <a:pPr lvl="1"/>
            <a:endParaRPr lang="en-US" dirty="0"/>
          </a:p>
          <a:p>
            <a:pPr marL="742950" lvl="1" indent="-285750">
              <a:buClr>
                <a:srgbClr val="008000"/>
              </a:buClr>
              <a:buFont typeface="Wingdings" charset="2"/>
              <a:buChar char="ü"/>
            </a:pPr>
            <a:r>
              <a:rPr lang="en-US" dirty="0"/>
              <a:t>Time domain </a:t>
            </a:r>
            <a:r>
              <a:rPr lang="en-US" dirty="0" err="1"/>
              <a:t>piezo</a:t>
            </a:r>
            <a:r>
              <a:rPr lang="en-US" dirty="0"/>
              <a:t> tuner transfer function(pulse </a:t>
            </a:r>
            <a:r>
              <a:rPr lang="en-US" dirty="0" smtClean="0"/>
              <a:t>mode, impulse response)</a:t>
            </a:r>
            <a:endParaRPr lang="en-US" dirty="0"/>
          </a:p>
        </p:txBody>
      </p:sp>
    </p:spTree>
    <p:extLst>
      <p:ext uri="{BB962C8B-B14F-4D97-AF65-F5344CB8AC3E}">
        <p14:creationId xmlns:p14="http://schemas.microsoft.com/office/powerpoint/2010/main" val="833872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997" y="163515"/>
            <a:ext cx="8099424" cy="616923"/>
          </a:xfrm>
        </p:spPr>
        <p:txBody>
          <a:bodyPr>
            <a:noAutofit/>
          </a:bodyPr>
          <a:lstStyle/>
          <a:p>
            <a:r>
              <a:rPr lang="en-US" sz="3200" dirty="0" smtClean="0"/>
              <a:t>Well-Recorded data in high details</a:t>
            </a:r>
            <a:endParaRPr lang="en-US" sz="3200" dirty="0"/>
          </a:p>
        </p:txBody>
      </p:sp>
      <p:pic>
        <p:nvPicPr>
          <p:cNvPr id="8" name="Content Placeholder 7"/>
          <p:cNvPicPr>
            <a:picLocks noGrp="1" noChangeAspect="1"/>
          </p:cNvPicPr>
          <p:nvPr>
            <p:ph idx="1"/>
          </p:nvPr>
        </p:nvPicPr>
        <p:blipFill rotWithShape="1">
          <a:blip r:embed="rId2"/>
          <a:srcRect l="-3272" r="-7927"/>
          <a:stretch/>
        </p:blipFill>
        <p:spPr>
          <a:xfrm>
            <a:off x="165098" y="3857848"/>
            <a:ext cx="4393481" cy="2391370"/>
          </a:xfrm>
        </p:spPr>
      </p:pic>
      <p:pic>
        <p:nvPicPr>
          <p:cNvPr id="4" name="Content Placeholder 3"/>
          <p:cNvPicPr>
            <a:picLocks noChangeAspect="1"/>
          </p:cNvPicPr>
          <p:nvPr/>
        </p:nvPicPr>
        <p:blipFill rotWithShape="1">
          <a:blip r:embed="rId3"/>
          <a:srcRect l="-1512" r="102"/>
          <a:stretch/>
        </p:blipFill>
        <p:spPr>
          <a:xfrm>
            <a:off x="457200" y="996339"/>
            <a:ext cx="3273621" cy="2373119"/>
          </a:xfrm>
          <a:prstGeom prst="rect">
            <a:avLst/>
          </a:prstGeom>
        </p:spPr>
      </p:pic>
      <p:pic>
        <p:nvPicPr>
          <p:cNvPr id="5" name="Content Placeholder 3"/>
          <p:cNvPicPr>
            <a:picLocks noChangeAspect="1"/>
          </p:cNvPicPr>
          <p:nvPr/>
        </p:nvPicPr>
        <p:blipFill rotWithShape="1">
          <a:blip r:embed="rId4"/>
          <a:srcRect l="1690" r="983"/>
          <a:stretch/>
        </p:blipFill>
        <p:spPr>
          <a:xfrm>
            <a:off x="5016500" y="1025922"/>
            <a:ext cx="2905543" cy="2215819"/>
          </a:xfrm>
          <a:prstGeom prst="rect">
            <a:avLst/>
          </a:prstGeom>
        </p:spPr>
      </p:pic>
      <p:sp>
        <p:nvSpPr>
          <p:cNvPr id="6" name="TextBox 5"/>
          <p:cNvSpPr txBox="1"/>
          <p:nvPr/>
        </p:nvSpPr>
        <p:spPr>
          <a:xfrm>
            <a:off x="368300" y="3369458"/>
            <a:ext cx="3733800" cy="369332"/>
          </a:xfrm>
          <a:prstGeom prst="rect">
            <a:avLst/>
          </a:prstGeom>
          <a:noFill/>
        </p:spPr>
        <p:txBody>
          <a:bodyPr wrap="square" rtlCol="0">
            <a:spAutoFit/>
          </a:bodyPr>
          <a:lstStyle/>
          <a:p>
            <a:r>
              <a:rPr lang="en-US" dirty="0" smtClean="0"/>
              <a:t>Motor tuner transfer function/DESY </a:t>
            </a:r>
            <a:endParaRPr lang="en-US" dirty="0"/>
          </a:p>
        </p:txBody>
      </p:sp>
      <p:sp>
        <p:nvSpPr>
          <p:cNvPr id="7" name="TextBox 6"/>
          <p:cNvSpPr txBox="1"/>
          <p:nvPr/>
        </p:nvSpPr>
        <p:spPr>
          <a:xfrm>
            <a:off x="4559301" y="3372996"/>
            <a:ext cx="3911600" cy="369332"/>
          </a:xfrm>
          <a:prstGeom prst="rect">
            <a:avLst/>
          </a:prstGeom>
          <a:noFill/>
        </p:spPr>
        <p:txBody>
          <a:bodyPr wrap="square" rtlCol="0">
            <a:spAutoFit/>
          </a:bodyPr>
          <a:lstStyle/>
          <a:p>
            <a:r>
              <a:rPr lang="en-US" dirty="0" smtClean="0"/>
              <a:t>Quench </a:t>
            </a:r>
            <a:r>
              <a:rPr lang="en-US" dirty="0"/>
              <a:t>limitation </a:t>
            </a:r>
            <a:r>
              <a:rPr lang="en-US" dirty="0" smtClean="0"/>
              <a:t>identification/DESY</a:t>
            </a:r>
            <a:endParaRPr lang="en-US" dirty="0"/>
          </a:p>
        </p:txBody>
      </p:sp>
      <p:sp>
        <p:nvSpPr>
          <p:cNvPr id="9" name="TextBox 8"/>
          <p:cNvSpPr txBox="1"/>
          <p:nvPr/>
        </p:nvSpPr>
        <p:spPr>
          <a:xfrm>
            <a:off x="165098" y="6249218"/>
            <a:ext cx="4511259" cy="369332"/>
          </a:xfrm>
          <a:prstGeom prst="rect">
            <a:avLst/>
          </a:prstGeom>
          <a:noFill/>
        </p:spPr>
        <p:txBody>
          <a:bodyPr wrap="square" rtlCol="0">
            <a:spAutoFit/>
          </a:bodyPr>
          <a:lstStyle/>
          <a:p>
            <a:r>
              <a:rPr lang="en-US" dirty="0" smtClean="0"/>
              <a:t>Klystron input-output characteristics/JPARC</a:t>
            </a:r>
            <a:endParaRPr lang="en-US" dirty="0"/>
          </a:p>
        </p:txBody>
      </p:sp>
      <p:pic>
        <p:nvPicPr>
          <p:cNvPr id="10" name="Picture 2" descr="Q:\ILC_Cryomodule_Instrumentation\CM2\HTS Test Data\QA Test Data\TB9RI019\PiezoScan\plots\Detuning 2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0" y="3791396"/>
            <a:ext cx="3225800" cy="25734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70057" y="6271292"/>
            <a:ext cx="3616743" cy="369332"/>
          </a:xfrm>
          <a:prstGeom prst="rect">
            <a:avLst/>
          </a:prstGeom>
          <a:noFill/>
        </p:spPr>
        <p:txBody>
          <a:bodyPr wrap="square" rtlCol="0">
            <a:spAutoFit/>
          </a:bodyPr>
          <a:lstStyle/>
          <a:p>
            <a:r>
              <a:rPr lang="en-US" dirty="0" smtClean="0"/>
              <a:t>Lorentz force detuning/Fermilab</a:t>
            </a:r>
            <a:endParaRPr lang="en-US" dirty="0"/>
          </a:p>
        </p:txBody>
      </p:sp>
      <p:sp>
        <p:nvSpPr>
          <p:cNvPr id="3" name="Slide Number Placeholder 2"/>
          <p:cNvSpPr>
            <a:spLocks noGrp="1"/>
          </p:cNvSpPr>
          <p:nvPr>
            <p:ph type="sldNum" sz="quarter" idx="12"/>
          </p:nvPr>
        </p:nvSpPr>
        <p:spPr/>
        <p:txBody>
          <a:bodyPr/>
          <a:lstStyle/>
          <a:p>
            <a:fld id="{65034AA8-626E-5D41-AFAE-341D4AD4645B}" type="slidenum">
              <a:rPr lang="en-US" smtClean="0"/>
              <a:t>27</a:t>
            </a:fld>
            <a:endParaRPr lang="en-US"/>
          </a:p>
        </p:txBody>
      </p:sp>
    </p:spTree>
    <p:extLst>
      <p:ext uri="{BB962C8B-B14F-4D97-AF65-F5344CB8AC3E}">
        <p14:creationId xmlns:p14="http://schemas.microsoft.com/office/powerpoint/2010/main" val="36364328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12750" y="2095500"/>
            <a:ext cx="8274050" cy="1866900"/>
          </a:xfrm>
        </p:spPr>
        <p:txBody>
          <a:bodyPr>
            <a:normAutofit fontScale="85000" lnSpcReduction="10000"/>
          </a:bodyPr>
          <a:lstStyle/>
          <a:p>
            <a:r>
              <a:rPr lang="en-US" dirty="0"/>
              <a:t>Example </a:t>
            </a:r>
            <a:r>
              <a:rPr lang="en-US" dirty="0" smtClean="0"/>
              <a:t>2: High precision RF measurement for basic cavity parameters</a:t>
            </a:r>
          </a:p>
          <a:p>
            <a:pPr lvl="1"/>
            <a:r>
              <a:rPr lang="en-US" dirty="0" err="1" smtClean="0"/>
              <a:t>Ql</a:t>
            </a:r>
            <a:endParaRPr lang="en-US" dirty="0" smtClean="0"/>
          </a:p>
          <a:p>
            <a:pPr lvl="1"/>
            <a:r>
              <a:rPr lang="en-US" dirty="0" smtClean="0"/>
              <a:t>Dynamic detuning</a:t>
            </a:r>
          </a:p>
          <a:p>
            <a:pPr lvl="1"/>
            <a:r>
              <a:rPr lang="en-US" dirty="0" smtClean="0"/>
              <a:t>R/Q</a:t>
            </a:r>
          </a:p>
          <a:p>
            <a:pPr lvl="1"/>
            <a:r>
              <a:rPr lang="en-US" dirty="0" smtClean="0"/>
              <a:t>Phase </a:t>
            </a:r>
          </a:p>
          <a:p>
            <a:pPr lvl="1"/>
            <a:r>
              <a:rPr lang="en-US" dirty="0" smtClean="0"/>
              <a:t>Amplitude</a:t>
            </a:r>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28</a:t>
            </a:fld>
            <a:endParaRPr lang="en-US"/>
          </a:p>
        </p:txBody>
      </p:sp>
    </p:spTree>
    <p:extLst>
      <p:ext uri="{BB962C8B-B14F-4D97-AF65-F5344CB8AC3E}">
        <p14:creationId xmlns:p14="http://schemas.microsoft.com/office/powerpoint/2010/main" val="2555333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precision RF measurement: </a:t>
            </a:r>
            <a:br>
              <a:rPr lang="en-US" dirty="0" smtClean="0"/>
            </a:br>
            <a:r>
              <a:rPr lang="en-US" dirty="0" err="1" smtClean="0"/>
              <a:t>Ql</a:t>
            </a:r>
            <a:r>
              <a:rPr lang="en-US" dirty="0" smtClean="0"/>
              <a:t>, detuning</a:t>
            </a:r>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29</a:t>
            </a:fld>
            <a:endParaRPr lang="en-US"/>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t="-13873" b="-13873"/>
          <a:stretch>
            <a:fillRect/>
          </a:stretch>
        </p:blipFill>
        <p:spPr bwMode="auto">
          <a:prstGeom prst="rect">
            <a:avLst/>
          </a:prstGeom>
          <a:noFill/>
          <a:ln>
            <a:noFill/>
          </a:ln>
        </p:spPr>
      </p:pic>
    </p:spTree>
    <p:extLst>
      <p:ext uri="{BB962C8B-B14F-4D97-AF65-F5344CB8AC3E}">
        <p14:creationId xmlns:p14="http://schemas.microsoft.com/office/powerpoint/2010/main" val="2305253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essaerial_9mar2015.jpg"/>
          <p:cNvPicPr>
            <a:picLocks noGrp="1" noChangeAspect="1"/>
          </p:cNvPicPr>
          <p:nvPr>
            <p:ph idx="1"/>
          </p:nvPr>
        </p:nvPicPr>
        <p:blipFill>
          <a:blip r:embed="rId2">
            <a:extLst>
              <a:ext uri="{28A0092B-C50C-407E-A947-70E740481C1C}">
                <a14:useLocalDpi xmlns:a14="http://schemas.microsoft.com/office/drawing/2010/main" val="0"/>
              </a:ext>
            </a:extLst>
          </a:blip>
          <a:srcRect t="3241" b="3241"/>
          <a:stretch>
            <a:fillRect/>
          </a:stretch>
        </p:blipFill>
        <p:spPr/>
      </p:pic>
      <p:sp>
        <p:nvSpPr>
          <p:cNvPr id="4" name="Slide Number Placeholder 3"/>
          <p:cNvSpPr>
            <a:spLocks noGrp="1"/>
          </p:cNvSpPr>
          <p:nvPr>
            <p:ph type="sldNum" sz="quarter" idx="12"/>
          </p:nvPr>
        </p:nvSpPr>
        <p:spPr/>
        <p:txBody>
          <a:bodyPr/>
          <a:lstStyle/>
          <a:p>
            <a:fld id="{61156DDC-86FA-E149-AF9D-2C6CC00BBD19}" type="slidenum">
              <a:rPr lang="en-US" smtClean="0"/>
              <a:t>3</a:t>
            </a:fld>
            <a:endParaRPr lang="en-US"/>
          </a:p>
        </p:txBody>
      </p:sp>
    </p:spTree>
    <p:extLst>
      <p:ext uri="{BB962C8B-B14F-4D97-AF65-F5344CB8AC3E}">
        <p14:creationId xmlns:p14="http://schemas.microsoft.com/office/powerpoint/2010/main" val="3594377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282575"/>
            <a:ext cx="6578600" cy="984250"/>
          </a:xfrm>
        </p:spPr>
        <p:txBody>
          <a:bodyPr>
            <a:normAutofit fontScale="90000"/>
          </a:bodyPr>
          <a:lstStyle/>
          <a:p>
            <a:r>
              <a:rPr lang="en-US" dirty="0"/>
              <a:t>High precision RF measurement: </a:t>
            </a:r>
            <a:r>
              <a:rPr lang="en-US" dirty="0" smtClean="0"/>
              <a:t/>
            </a:r>
            <a:br>
              <a:rPr lang="en-US" dirty="0" smtClean="0"/>
            </a:br>
            <a:r>
              <a:rPr lang="en-US" dirty="0" smtClean="0"/>
              <a:t>R/Q Calibration</a:t>
            </a:r>
            <a:endParaRPr lang="en-US" dirty="0"/>
          </a:p>
        </p:txBody>
      </p:sp>
      <p:pic>
        <p:nvPicPr>
          <p:cNvPr id="5" name="Content Placeholder 4" descr="MeasurementOnSimulatedBeam.jpeg"/>
          <p:cNvPicPr>
            <a:picLocks noGrp="1" noChangeAspect="1"/>
          </p:cNvPicPr>
          <p:nvPr>
            <p:ph idx="1"/>
          </p:nvPr>
        </p:nvPicPr>
        <p:blipFill>
          <a:blip r:embed="rId2">
            <a:extLst>
              <a:ext uri="{28A0092B-C50C-407E-A947-70E740481C1C}">
                <a14:useLocalDpi xmlns:a14="http://schemas.microsoft.com/office/drawing/2010/main" val="0"/>
              </a:ext>
            </a:extLst>
          </a:blip>
          <a:srcRect l="1045" r="1045"/>
          <a:stretch>
            <a:fillRect/>
          </a:stretch>
        </p:blipFill>
        <p:spPr>
          <a:xfrm>
            <a:off x="-8047" y="2171700"/>
            <a:ext cx="5316648" cy="3314700"/>
          </a:xfrm>
        </p:spPr>
      </p:pic>
      <p:sp>
        <p:nvSpPr>
          <p:cNvPr id="4" name="Slide Number Placeholder 3"/>
          <p:cNvSpPr>
            <a:spLocks noGrp="1"/>
          </p:cNvSpPr>
          <p:nvPr>
            <p:ph type="sldNum" sz="quarter" idx="12"/>
          </p:nvPr>
        </p:nvSpPr>
        <p:spPr/>
        <p:txBody>
          <a:bodyPr/>
          <a:lstStyle/>
          <a:p>
            <a:fld id="{61156DDC-86FA-E149-AF9D-2C6CC00BBD19}" type="slidenum">
              <a:rPr lang="en-US" smtClean="0"/>
              <a:t>30</a:t>
            </a:fld>
            <a:endParaRPr lang="en-US"/>
          </a:p>
        </p:txBody>
      </p:sp>
      <p:pic>
        <p:nvPicPr>
          <p:cNvPr id="6" name="Picture 5" descr="BeamLoadingCalculationInMatla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601" y="1246212"/>
            <a:ext cx="3581400" cy="5068133"/>
          </a:xfrm>
          <a:prstGeom prst="rect">
            <a:avLst/>
          </a:prstGeom>
        </p:spPr>
      </p:pic>
      <p:pic>
        <p:nvPicPr>
          <p:cNvPr id="7" name="Picture 6" descr="Screen shot 2014-08-29 at 1.17.35 PM.png"/>
          <p:cNvPicPr>
            <a:picLocks noChangeAspect="1"/>
          </p:cNvPicPr>
          <p:nvPr/>
        </p:nvPicPr>
        <p:blipFill rotWithShape="1">
          <a:blip r:embed="rId4">
            <a:extLst>
              <a:ext uri="{28A0092B-C50C-407E-A947-70E740481C1C}">
                <a14:useLocalDpi xmlns:a14="http://schemas.microsoft.com/office/drawing/2010/main" val="0"/>
              </a:ext>
            </a:extLst>
          </a:blip>
          <a:srcRect t="72116"/>
          <a:stretch/>
        </p:blipFill>
        <p:spPr>
          <a:xfrm>
            <a:off x="2258613" y="1411312"/>
            <a:ext cx="5030630" cy="609127"/>
          </a:xfrm>
          <a:prstGeom prst="rect">
            <a:avLst/>
          </a:prstGeom>
        </p:spPr>
      </p:pic>
    </p:spTree>
    <p:extLst>
      <p:ext uri="{BB962C8B-B14F-4D97-AF65-F5344CB8AC3E}">
        <p14:creationId xmlns:p14="http://schemas.microsoft.com/office/powerpoint/2010/main" val="907632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50801"/>
            <a:ext cx="6985000" cy="984250"/>
          </a:xfrm>
        </p:spPr>
        <p:txBody>
          <a:bodyPr>
            <a:normAutofit fontScale="90000"/>
          </a:bodyPr>
          <a:lstStyle/>
          <a:p>
            <a:r>
              <a:rPr lang="en-US" dirty="0" smtClean="0"/>
              <a:t>Beam based calibration: </a:t>
            </a:r>
            <a:r>
              <a:rPr lang="en-US" dirty="0" err="1" smtClean="0"/>
              <a:t>Phase&amp;Amplitude</a:t>
            </a:r>
            <a:endParaRPr lang="en-US" dirty="0"/>
          </a:p>
        </p:txBody>
      </p:sp>
      <p:pic>
        <p:nvPicPr>
          <p:cNvPr id="7" name="Content Placeholder 6"/>
          <p:cNvPicPr>
            <a:picLocks noGrp="1" noChangeAspect="1"/>
          </p:cNvPicPr>
          <p:nvPr>
            <p:ph idx="1"/>
          </p:nvPr>
        </p:nvPicPr>
        <p:blipFill rotWithShape="1">
          <a:blip r:embed="rId2"/>
          <a:srcRect l="-2786" r="-1"/>
          <a:stretch/>
        </p:blipFill>
        <p:spPr>
          <a:xfrm>
            <a:off x="838201" y="1056374"/>
            <a:ext cx="3505200" cy="2506860"/>
          </a:xfrm>
        </p:spPr>
      </p:pic>
      <p:sp>
        <p:nvSpPr>
          <p:cNvPr id="6" name="Slide Number Placeholder 5"/>
          <p:cNvSpPr>
            <a:spLocks noGrp="1"/>
          </p:cNvSpPr>
          <p:nvPr>
            <p:ph type="sldNum" sz="quarter" idx="12"/>
          </p:nvPr>
        </p:nvSpPr>
        <p:spPr/>
        <p:txBody>
          <a:bodyPr/>
          <a:lstStyle/>
          <a:p>
            <a:fld id="{61156DDC-86FA-E149-AF9D-2C6CC00BBD19}" type="slidenum">
              <a:rPr lang="en-US" smtClean="0"/>
              <a:t>31</a:t>
            </a:fld>
            <a:endParaRPr lang="en-US"/>
          </a:p>
        </p:txBody>
      </p:sp>
      <p:pic>
        <p:nvPicPr>
          <p:cNvPr id="8" name="Picture 7"/>
          <p:cNvPicPr>
            <a:picLocks noChangeAspect="1"/>
          </p:cNvPicPr>
          <p:nvPr/>
        </p:nvPicPr>
        <p:blipFill>
          <a:blip r:embed="rId3"/>
          <a:stretch>
            <a:fillRect/>
          </a:stretch>
        </p:blipFill>
        <p:spPr>
          <a:xfrm>
            <a:off x="987026" y="3568701"/>
            <a:ext cx="3229375" cy="2431852"/>
          </a:xfrm>
          <a:prstGeom prst="rect">
            <a:avLst/>
          </a:prstGeom>
        </p:spPr>
      </p:pic>
      <p:pic>
        <p:nvPicPr>
          <p:cNvPr id="9" name="Picture 8"/>
          <p:cNvPicPr>
            <a:picLocks noChangeAspect="1"/>
          </p:cNvPicPr>
          <p:nvPr/>
        </p:nvPicPr>
        <p:blipFill>
          <a:blip r:embed="rId4"/>
          <a:stretch>
            <a:fillRect/>
          </a:stretch>
        </p:blipFill>
        <p:spPr>
          <a:xfrm>
            <a:off x="4686300" y="1157974"/>
            <a:ext cx="1756186" cy="1420126"/>
          </a:xfrm>
          <a:prstGeom prst="rect">
            <a:avLst/>
          </a:prstGeom>
        </p:spPr>
      </p:pic>
      <p:pic>
        <p:nvPicPr>
          <p:cNvPr id="10" name="Picture 9" descr="Screen shot 2014-03-21 at 1.29.5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777" y="2578100"/>
            <a:ext cx="3369831" cy="3490017"/>
          </a:xfrm>
          <a:prstGeom prst="rect">
            <a:avLst/>
          </a:prstGeom>
        </p:spPr>
      </p:pic>
    </p:spTree>
    <p:extLst>
      <p:ext uri="{BB962C8B-B14F-4D97-AF65-F5344CB8AC3E}">
        <p14:creationId xmlns:p14="http://schemas.microsoft.com/office/powerpoint/2010/main" val="4641898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more…</a:t>
            </a:r>
            <a:endParaRPr lang="en-US" dirty="0"/>
          </a:p>
        </p:txBody>
      </p:sp>
      <p:pic>
        <p:nvPicPr>
          <p:cNvPr id="5" name="Content Placeholder 4" descr="Screen Shot 2015-01-12 at 17.55.45.png"/>
          <p:cNvPicPr>
            <a:picLocks noGrp="1" noChangeAspect="1"/>
          </p:cNvPicPr>
          <p:nvPr>
            <p:ph idx="1"/>
          </p:nvPr>
        </p:nvPicPr>
        <p:blipFill>
          <a:blip r:embed="rId2">
            <a:extLst>
              <a:ext uri="{28A0092B-C50C-407E-A947-70E740481C1C}">
                <a14:useLocalDpi xmlns:a14="http://schemas.microsoft.com/office/drawing/2010/main" val="0"/>
              </a:ext>
            </a:extLst>
          </a:blip>
          <a:srcRect l="-11609" r="-11609"/>
          <a:stretch>
            <a:fillRect/>
          </a:stretch>
        </p:blipFill>
        <p:spPr/>
      </p:pic>
      <p:sp>
        <p:nvSpPr>
          <p:cNvPr id="4" name="Slide Number Placeholder 3"/>
          <p:cNvSpPr>
            <a:spLocks noGrp="1"/>
          </p:cNvSpPr>
          <p:nvPr>
            <p:ph type="sldNum" sz="quarter" idx="12"/>
          </p:nvPr>
        </p:nvSpPr>
        <p:spPr/>
        <p:txBody>
          <a:bodyPr/>
          <a:lstStyle/>
          <a:p>
            <a:fld id="{61156DDC-86FA-E149-AF9D-2C6CC00BBD19}" type="slidenum">
              <a:rPr lang="en-US" smtClean="0"/>
              <a:t>32</a:t>
            </a:fld>
            <a:endParaRPr lang="en-US"/>
          </a:p>
        </p:txBody>
      </p:sp>
    </p:spTree>
    <p:extLst>
      <p:ext uri="{BB962C8B-B14F-4D97-AF65-F5344CB8AC3E}">
        <p14:creationId xmlns:p14="http://schemas.microsoft.com/office/powerpoint/2010/main" val="476160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way to calibrate system parameters</a:t>
            </a:r>
            <a:endParaRPr lang="en-US" dirty="0"/>
          </a:p>
        </p:txBody>
      </p:sp>
      <p:sp>
        <p:nvSpPr>
          <p:cNvPr id="3" name="Content Placeholder 2"/>
          <p:cNvSpPr>
            <a:spLocks noGrp="1"/>
          </p:cNvSpPr>
          <p:nvPr>
            <p:ph idx="1"/>
          </p:nvPr>
        </p:nvSpPr>
        <p:spPr/>
        <p:txBody>
          <a:bodyPr/>
          <a:lstStyle/>
          <a:p>
            <a:r>
              <a:rPr lang="en-US" dirty="0" smtClean="0"/>
              <a:t>Focus on converging the model to the “true” system</a:t>
            </a:r>
          </a:p>
          <a:p>
            <a:pPr lvl="1"/>
            <a:r>
              <a:rPr lang="en-US" dirty="0" smtClean="0"/>
              <a:t>Produce output by model predicting/theoretical calculation</a:t>
            </a:r>
          </a:p>
          <a:p>
            <a:pPr lvl="1"/>
            <a:r>
              <a:rPr lang="en-US" dirty="0" smtClean="0"/>
              <a:t>Measure output by doing specific testing</a:t>
            </a:r>
          </a:p>
          <a:p>
            <a:pPr lvl="1"/>
            <a:r>
              <a:rPr lang="en-US" dirty="0" smtClean="0"/>
              <a:t>Least-square methods to identify systematic errors</a:t>
            </a:r>
          </a:p>
          <a:p>
            <a:pPr lvl="1"/>
            <a:r>
              <a:rPr lang="en-US" dirty="0" smtClean="0"/>
              <a:t>Least-square methods to modify model parameters so as to converge to “true” system</a:t>
            </a:r>
            <a:endParaRPr lang="en-US" dirty="0"/>
          </a:p>
        </p:txBody>
      </p:sp>
    </p:spTree>
    <p:extLst>
      <p:ext uri="{BB962C8B-B14F-4D97-AF65-F5344CB8AC3E}">
        <p14:creationId xmlns:p14="http://schemas.microsoft.com/office/powerpoint/2010/main" val="3877382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However,</a:t>
            </a:r>
            <a:endParaRPr lang="en-US" dirty="0"/>
          </a:p>
        </p:txBody>
      </p:sp>
      <p:sp>
        <p:nvSpPr>
          <p:cNvPr id="3" name="Content Placeholder 2"/>
          <p:cNvSpPr>
            <a:spLocks noGrp="1"/>
          </p:cNvSpPr>
          <p:nvPr>
            <p:ph idx="1"/>
          </p:nvPr>
        </p:nvSpPr>
        <p:spPr/>
        <p:txBody>
          <a:bodyPr/>
          <a:lstStyle/>
          <a:p>
            <a:r>
              <a:rPr lang="en-US" dirty="0"/>
              <a:t>T</a:t>
            </a:r>
            <a:r>
              <a:rPr lang="en-US" dirty="0" smtClean="0"/>
              <a:t>here no absolute “true” system, no absolute “true” data, even no “true” parameters(voltage and phase of the cavity?)</a:t>
            </a:r>
          </a:p>
          <a:p>
            <a:endParaRPr lang="en-US" dirty="0" smtClean="0"/>
          </a:p>
          <a:p>
            <a:r>
              <a:rPr lang="en-US" dirty="0" smtClean="0"/>
              <a:t>In reality, it is less important to identify the true system, but more important to identify a good input-output description of the system</a:t>
            </a:r>
          </a:p>
          <a:p>
            <a:endParaRPr lang="en-US" dirty="0"/>
          </a:p>
        </p:txBody>
      </p:sp>
    </p:spTree>
    <p:extLst>
      <p:ext uri="{BB962C8B-B14F-4D97-AF65-F5344CB8AC3E}">
        <p14:creationId xmlns:p14="http://schemas.microsoft.com/office/powerpoint/2010/main" val="504453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dirty="0" smtClean="0"/>
              <a:t>So can we accept a “modified” model having robust/best averaging/or simply constant prediction errors, comparing with measured data?</a:t>
            </a:r>
          </a:p>
          <a:p>
            <a:pPr algn="just"/>
            <a:endParaRPr lang="en-US" dirty="0" smtClean="0"/>
          </a:p>
          <a:p>
            <a:pPr algn="just"/>
            <a:r>
              <a:rPr lang="en-US" dirty="0" smtClean="0"/>
              <a:t>And use this “modified” model to generate ”modified” parameters, to configure, control, operate the system?</a:t>
            </a:r>
          </a:p>
          <a:p>
            <a:pPr algn="just"/>
            <a:endParaRPr lang="en-US" dirty="0" smtClean="0"/>
          </a:p>
          <a:p>
            <a:pPr algn="just"/>
            <a:r>
              <a:rPr lang="en-US" dirty="0" smtClean="0"/>
              <a:t>And do it in automatically way?</a:t>
            </a:r>
          </a:p>
          <a:p>
            <a:pPr algn="just"/>
            <a:endParaRPr lang="en-US" dirty="0"/>
          </a:p>
        </p:txBody>
      </p:sp>
    </p:spTree>
    <p:extLst>
      <p:ext uri="{BB962C8B-B14F-4D97-AF65-F5344CB8AC3E}">
        <p14:creationId xmlns:p14="http://schemas.microsoft.com/office/powerpoint/2010/main" val="46662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a:bodyPr>
          <a:lstStyle/>
          <a:p>
            <a:pPr algn="just"/>
            <a:r>
              <a:rPr lang="en-US" dirty="0" smtClean="0"/>
              <a:t>We accept accelerating voltage Vc, synchronous phase </a:t>
            </a:r>
            <a:r>
              <a:rPr lang="en-US" dirty="0" err="1" smtClean="0"/>
              <a:t>φb</a:t>
            </a:r>
            <a:r>
              <a:rPr lang="en-US" dirty="0" smtClean="0"/>
              <a:t>, ±1%, ±2%, or even more, with “true” values.</a:t>
            </a:r>
          </a:p>
          <a:p>
            <a:pPr algn="just"/>
            <a:endParaRPr lang="en-US" dirty="0" smtClean="0"/>
          </a:p>
          <a:p>
            <a:pPr algn="just"/>
            <a:r>
              <a:rPr lang="en-US" dirty="0" smtClean="0"/>
              <a:t>And derive new R/Q*, </a:t>
            </a:r>
            <a:r>
              <a:rPr lang="en-US" dirty="0" err="1" smtClean="0"/>
              <a:t>Ql</a:t>
            </a:r>
            <a:r>
              <a:rPr lang="en-US" dirty="0" smtClean="0"/>
              <a:t>*, Δω*, </a:t>
            </a:r>
            <a:r>
              <a:rPr lang="en-US" dirty="0" err="1" smtClean="0"/>
              <a:t>aslo</a:t>
            </a:r>
            <a:r>
              <a:rPr lang="en-US" dirty="0" smtClean="0"/>
              <a:t> </a:t>
            </a:r>
            <a:r>
              <a:rPr lang="en-US" dirty="0" err="1" smtClean="0"/>
              <a:t>t_inj</a:t>
            </a:r>
            <a:r>
              <a:rPr lang="en-US" dirty="0" smtClean="0"/>
              <a:t>, pre-detuning in model, by referring this voltage, and phase, even if these new generated value different from designed/measured R/Q, </a:t>
            </a:r>
            <a:r>
              <a:rPr lang="en-US" dirty="0" err="1" smtClean="0"/>
              <a:t>Ql</a:t>
            </a:r>
            <a:r>
              <a:rPr lang="en-US" dirty="0" smtClean="0"/>
              <a:t>, Δω.</a:t>
            </a:r>
          </a:p>
          <a:p>
            <a:pPr algn="just"/>
            <a:endParaRPr lang="en-US" dirty="0" smtClean="0"/>
          </a:p>
          <a:p>
            <a:pPr algn="just"/>
            <a:r>
              <a:rPr lang="en-US" dirty="0" smtClean="0"/>
              <a:t>A robust model best describing system then is obtained, even if have discrepancy with designed/measured one, as long as the discrepancy is robust and we can control. </a:t>
            </a:r>
            <a:endParaRPr lang="en-US" dirty="0"/>
          </a:p>
        </p:txBody>
      </p:sp>
    </p:spTree>
    <p:extLst>
      <p:ext uri="{BB962C8B-B14F-4D97-AF65-F5344CB8AC3E}">
        <p14:creationId xmlns:p14="http://schemas.microsoft.com/office/powerpoint/2010/main" val="2469527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RQ_excess_amp.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8" r="4520"/>
          <a:stretch/>
        </p:blipFill>
        <p:spPr>
          <a:xfrm>
            <a:off x="218713" y="857293"/>
            <a:ext cx="3814445" cy="2994629"/>
          </a:xfrm>
        </p:spPr>
      </p:pic>
      <p:pic>
        <p:nvPicPr>
          <p:cNvPr id="7" name="Picture 6" descr="voltage_errors_a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010" y="857293"/>
            <a:ext cx="4195310" cy="3140874"/>
          </a:xfrm>
          <a:prstGeom prst="rect">
            <a:avLst/>
          </a:prstGeom>
        </p:spPr>
      </p:pic>
      <p:sp>
        <p:nvSpPr>
          <p:cNvPr id="8" name="TextBox 7"/>
          <p:cNvSpPr txBox="1"/>
          <p:nvPr/>
        </p:nvSpPr>
        <p:spPr>
          <a:xfrm>
            <a:off x="218713" y="4023071"/>
            <a:ext cx="8105864" cy="2031325"/>
          </a:xfrm>
          <a:prstGeom prst="rect">
            <a:avLst/>
          </a:prstGeom>
          <a:noFill/>
        </p:spPr>
        <p:txBody>
          <a:bodyPr wrap="square" rtlCol="0">
            <a:spAutoFit/>
          </a:bodyPr>
          <a:lstStyle/>
          <a:p>
            <a:r>
              <a:rPr lang="en-US" dirty="0" smtClean="0"/>
              <a:t>If there is voltage setting errors, but we still accept it as “correct” value in model, and just change R/Q to R/Q* in FF table, to make cavity gradient reach the same level. The R/Q* will be default value.</a:t>
            </a:r>
          </a:p>
          <a:p>
            <a:endParaRPr lang="en-US" dirty="0"/>
          </a:p>
          <a:p>
            <a:r>
              <a:rPr lang="en-US" dirty="0" smtClean="0"/>
              <a:t>It will lead changed </a:t>
            </a:r>
            <a:r>
              <a:rPr lang="en-US" dirty="0" err="1" smtClean="0"/>
              <a:t>t_inj</a:t>
            </a:r>
            <a:r>
              <a:rPr lang="en-US" dirty="0" smtClean="0"/>
              <a:t>, </a:t>
            </a:r>
            <a:r>
              <a:rPr lang="en-US" dirty="0" err="1" smtClean="0"/>
              <a:t>predtuning</a:t>
            </a:r>
            <a:r>
              <a:rPr lang="en-US" dirty="0" smtClean="0"/>
              <a:t>, and possible other parameter not identical with design value, but that doesn’t matter, since we really care is to maintain constant field.</a:t>
            </a:r>
            <a:endParaRPr lang="en-US" dirty="0"/>
          </a:p>
        </p:txBody>
      </p:sp>
    </p:spTree>
    <p:extLst>
      <p:ext uri="{BB962C8B-B14F-4D97-AF65-F5344CB8AC3E}">
        <p14:creationId xmlns:p14="http://schemas.microsoft.com/office/powerpoint/2010/main" val="1852484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5750" y="2806700"/>
            <a:ext cx="8229600" cy="660400"/>
          </a:xfrm>
        </p:spPr>
        <p:txBody>
          <a:bodyPr>
            <a:normAutofit fontScale="92500"/>
          </a:bodyPr>
          <a:lstStyle/>
          <a:p>
            <a:r>
              <a:rPr lang="en-US" dirty="0"/>
              <a:t>Example 3: Power overhead </a:t>
            </a:r>
            <a:r>
              <a:rPr lang="en-US" dirty="0" smtClean="0"/>
              <a:t>reduction</a:t>
            </a:r>
            <a:r>
              <a:rPr lang="en-US" altLang="zh-CN" dirty="0" smtClean="0"/>
              <a:t>----running</a:t>
            </a:r>
            <a:r>
              <a:rPr lang="zh-CN" altLang="en-US" dirty="0" smtClean="0"/>
              <a:t> </a:t>
            </a:r>
            <a:r>
              <a:rPr lang="en-US" altLang="zh-CN" dirty="0" smtClean="0"/>
              <a:t>close</a:t>
            </a:r>
            <a:r>
              <a:rPr lang="zh-CN" altLang="en-US" dirty="0" smtClean="0"/>
              <a:t> </a:t>
            </a:r>
            <a:r>
              <a:rPr lang="en-US" altLang="zh-CN" dirty="0" smtClean="0"/>
              <a:t>to</a:t>
            </a:r>
            <a:r>
              <a:rPr lang="zh-CN" altLang="en-US" dirty="0" smtClean="0"/>
              <a:t> </a:t>
            </a:r>
            <a:r>
              <a:rPr lang="en-US" altLang="zh-CN" dirty="0" smtClean="0"/>
              <a:t>saturation</a:t>
            </a:r>
            <a:endParaRPr lang="en-US" dirty="0"/>
          </a:p>
          <a:p>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38</a:t>
            </a:fld>
            <a:endParaRPr lang="en-US"/>
          </a:p>
        </p:txBody>
      </p:sp>
    </p:spTree>
    <p:extLst>
      <p:ext uri="{BB962C8B-B14F-4D97-AF65-F5344CB8AC3E}">
        <p14:creationId xmlns:p14="http://schemas.microsoft.com/office/powerpoint/2010/main" val="2579364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29117" y="188640"/>
            <a:ext cx="7358063" cy="556937"/>
          </a:xfrm>
        </p:spPr>
        <p:txBody>
          <a:bodyPr>
            <a:normAutofit fontScale="90000"/>
          </a:bodyPr>
          <a:lstStyle/>
          <a:p>
            <a:r>
              <a:rPr lang="en-US" sz="3400" dirty="0"/>
              <a:t>Overhead at beam commissioning</a:t>
            </a:r>
          </a:p>
        </p:txBody>
      </p:sp>
      <p:sp>
        <p:nvSpPr>
          <p:cNvPr id="10" name="Content Placeholder 9"/>
          <p:cNvSpPr>
            <a:spLocks noGrp="1"/>
          </p:cNvSpPr>
          <p:nvPr>
            <p:ph idx="1"/>
          </p:nvPr>
        </p:nvSpPr>
        <p:spPr>
          <a:xfrm>
            <a:off x="875964" y="897469"/>
            <a:ext cx="7358063" cy="810090"/>
          </a:xfrm>
        </p:spPr>
        <p:txBody>
          <a:bodyPr/>
          <a:lstStyle/>
          <a:p>
            <a:pPr>
              <a:spcBef>
                <a:spcPts val="422"/>
              </a:spcBef>
            </a:pPr>
            <a:r>
              <a:rPr lang="en-US" sz="1300" dirty="0"/>
              <a:t>Behaviors are different among different beam modes</a:t>
            </a:r>
          </a:p>
          <a:p>
            <a:pPr>
              <a:spcBef>
                <a:spcPts val="422"/>
              </a:spcBef>
            </a:pPr>
            <a:r>
              <a:rPr lang="en-US" sz="1300" dirty="0"/>
              <a:t>peak power depends on the error when system transient response reaches its first overshoot peak, limited by system bandwidth.  </a:t>
            </a:r>
          </a:p>
        </p:txBody>
      </p:sp>
      <p:graphicFrame>
        <p:nvGraphicFramePr>
          <p:cNvPr id="8" name="Object 7"/>
          <p:cNvGraphicFramePr>
            <a:graphicFrameLocks noChangeAspect="1"/>
          </p:cNvGraphicFramePr>
          <p:nvPr>
            <p:extLst>
              <p:ext uri="{D42A27DB-BD31-4B8C-83A1-F6EECF244321}">
                <p14:modId xmlns:p14="http://schemas.microsoft.com/office/powerpoint/2010/main" val="583632947"/>
              </p:ext>
            </p:extLst>
          </p:nvPr>
        </p:nvGraphicFramePr>
        <p:xfrm>
          <a:off x="1129118" y="1785051"/>
          <a:ext cx="9110632" cy="4833678"/>
        </p:xfrm>
        <a:graphic>
          <a:graphicData uri="http://schemas.openxmlformats.org/presentationml/2006/ole">
            <mc:AlternateContent xmlns:mc="http://schemas.openxmlformats.org/markup-compatibility/2006">
              <mc:Choice xmlns:v="urn:schemas-microsoft-com:vml" Requires="v">
                <p:oleObj spid="_x0000_s1087" name="Document" r:id="rId3" imgW="9144000" imgH="4851400" progId="Word.Document.12">
                  <p:embed/>
                </p:oleObj>
              </mc:Choice>
              <mc:Fallback>
                <p:oleObj name="Document" r:id="rId3" imgW="9144000" imgH="4851400" progId="Word.Document.12">
                  <p:embed/>
                  <p:pic>
                    <p:nvPicPr>
                      <p:cNvPr id="0" name=""/>
                      <p:cNvPicPr/>
                      <p:nvPr/>
                    </p:nvPicPr>
                    <p:blipFill>
                      <a:blip r:embed="rId4"/>
                      <a:stretch>
                        <a:fillRect/>
                      </a:stretch>
                    </p:blipFill>
                    <p:spPr>
                      <a:xfrm>
                        <a:off x="1129118" y="1785051"/>
                        <a:ext cx="9110632" cy="483367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20300122"/>
              </p:ext>
            </p:extLst>
          </p:nvPr>
        </p:nvGraphicFramePr>
        <p:xfrm>
          <a:off x="4015064" y="1403775"/>
          <a:ext cx="6509651" cy="303784"/>
        </p:xfrm>
        <a:graphic>
          <a:graphicData uri="http://schemas.openxmlformats.org/presentationml/2006/ole">
            <mc:AlternateContent xmlns:mc="http://schemas.openxmlformats.org/markup-compatibility/2006">
              <mc:Choice xmlns:v="urn:schemas-microsoft-com:vml" Requires="v">
                <p:oleObj spid="_x0000_s1088" name="Document" r:id="rId5" imgW="6858000" imgH="266700" progId="Word.Document.12">
                  <p:embed/>
                </p:oleObj>
              </mc:Choice>
              <mc:Fallback>
                <p:oleObj name="Document" r:id="rId5" imgW="6858000" imgH="266700" progId="Word.Document.12">
                  <p:embed/>
                  <p:pic>
                    <p:nvPicPr>
                      <p:cNvPr id="0" name=""/>
                      <p:cNvPicPr/>
                      <p:nvPr/>
                    </p:nvPicPr>
                    <p:blipFill>
                      <a:blip r:embed="rId6"/>
                      <a:stretch>
                        <a:fillRect/>
                      </a:stretch>
                    </p:blipFill>
                    <p:spPr>
                      <a:xfrm>
                        <a:off x="4015064" y="1403775"/>
                        <a:ext cx="6509651" cy="303784"/>
                      </a:xfrm>
                      <a:prstGeom prst="rect">
                        <a:avLst/>
                      </a:prstGeom>
                    </p:spPr>
                  </p:pic>
                </p:oleObj>
              </mc:Fallback>
            </mc:AlternateContent>
          </a:graphicData>
        </a:graphic>
      </p:graphicFrame>
      <p:sp>
        <p:nvSpPr>
          <p:cNvPr id="14" name="Up-Down Arrow 13"/>
          <p:cNvSpPr/>
          <p:nvPr/>
        </p:nvSpPr>
        <p:spPr bwMode="auto">
          <a:xfrm>
            <a:off x="4521370" y="1910081"/>
            <a:ext cx="101261" cy="4506126"/>
          </a:xfrm>
          <a:prstGeom prst="upDownArrow">
            <a:avLst/>
          </a:prstGeom>
          <a:pattFill prst="dashVert">
            <a:fgClr>
              <a:schemeClr val="bg2">
                <a:lumMod val="75000"/>
              </a:schemeClr>
            </a:fgClr>
            <a:bgClr>
              <a:prstClr val="white"/>
            </a:bgClr>
          </a:pattFill>
          <a:ln w="25400" cap="sq" cmpd="sng" algn="ctr">
            <a:noFill/>
            <a:prstDash val="solid"/>
            <a:round/>
            <a:headEnd type="none" w="med" len="med"/>
            <a:tailEnd type="none" w="med" len="med"/>
          </a:ln>
          <a:effectLst/>
        </p:spPr>
        <p:txBody>
          <a:bodyPr lIns="64291" tIns="32146" rIns="64291" bIns="32146"/>
          <a:lstStyle/>
          <a:p>
            <a:endParaRPr lang="en-US"/>
          </a:p>
        </p:txBody>
      </p:sp>
    </p:spTree>
    <p:extLst>
      <p:ext uri="{BB962C8B-B14F-4D97-AF65-F5344CB8AC3E}">
        <p14:creationId xmlns:p14="http://schemas.microsoft.com/office/powerpoint/2010/main" val="6796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1156DDC-86FA-E149-AF9D-2C6CC00BBD19}" type="slidenum">
              <a:rPr lang="en-US" smtClean="0"/>
              <a:t>4</a:t>
            </a:fld>
            <a:endParaRPr lang="en-US"/>
          </a:p>
        </p:txBody>
      </p:sp>
      <p:pic>
        <p:nvPicPr>
          <p:cNvPr id="7" name="Picture 6" descr="NewLinac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97303"/>
            <a:ext cx="7975600" cy="1465035"/>
          </a:xfrm>
          <a:prstGeom prst="rect">
            <a:avLst/>
          </a:prstGeom>
        </p:spPr>
      </p:pic>
      <p:sp>
        <p:nvSpPr>
          <p:cNvPr id="3" name="Title 2"/>
          <p:cNvSpPr>
            <a:spLocks noGrp="1"/>
          </p:cNvSpPr>
          <p:nvPr>
            <p:ph type="title"/>
          </p:nvPr>
        </p:nvSpPr>
        <p:spPr>
          <a:xfrm>
            <a:off x="1388534" y="203198"/>
            <a:ext cx="6578600" cy="984250"/>
          </a:xfrm>
        </p:spPr>
        <p:txBody>
          <a:bodyPr>
            <a:normAutofit fontScale="90000"/>
          </a:bodyPr>
          <a:lstStyle/>
          <a:p>
            <a:r>
              <a:rPr lang="en-US" dirty="0" smtClean="0"/>
              <a:t>Accelerator</a:t>
            </a:r>
            <a:br>
              <a:rPr lang="en-US" dirty="0" smtClean="0"/>
            </a:br>
            <a:r>
              <a:rPr lang="en-US" dirty="0" smtClean="0"/>
              <a:t>Design </a:t>
            </a:r>
            <a:r>
              <a:rPr lang="en-US" dirty="0" smtClean="0"/>
              <a:t>is updating</a:t>
            </a:r>
            <a:endParaRPr lang="en-US" dirty="0"/>
          </a:p>
        </p:txBody>
      </p:sp>
      <p:sp>
        <p:nvSpPr>
          <p:cNvPr id="8" name="Rectangle 7"/>
          <p:cNvSpPr/>
          <p:nvPr/>
        </p:nvSpPr>
        <p:spPr>
          <a:xfrm>
            <a:off x="1574800" y="2862338"/>
            <a:ext cx="6392334" cy="3245889"/>
          </a:xfrm>
          <a:prstGeom prst="rect">
            <a:avLst/>
          </a:prstGeom>
        </p:spPr>
        <p:txBody>
          <a:bodyPr wrap="square">
            <a:spAutoFit/>
          </a:bodyPr>
          <a:lstStyle/>
          <a:p>
            <a:pPr lvl="3">
              <a:spcBef>
                <a:spcPts val="633"/>
              </a:spcBef>
            </a:pPr>
            <a:r>
              <a:rPr lang="en-US" sz="2100" dirty="0" smtClean="0">
                <a:latin typeface="Arial" charset="0"/>
                <a:cs typeface="Arial" charset="0"/>
                <a:sym typeface="Arial" charset="0"/>
              </a:rPr>
              <a:t>In Current Design(to date):</a:t>
            </a:r>
          </a:p>
          <a:p>
            <a:pPr lvl="3">
              <a:spcBef>
                <a:spcPts val="633"/>
              </a:spcBef>
            </a:pPr>
            <a:r>
              <a:rPr lang="en-US" sz="2100" dirty="0" smtClean="0">
                <a:solidFill>
                  <a:srgbClr val="FF0000"/>
                </a:solidFill>
                <a:latin typeface="Arial" charset="0"/>
                <a:cs typeface="Arial" charset="0"/>
                <a:sym typeface="Arial" charset="0"/>
              </a:rPr>
              <a:t>5</a:t>
            </a:r>
            <a:r>
              <a:rPr lang="en-US" sz="2100" dirty="0">
                <a:latin typeface="Arial" charset="0"/>
                <a:cs typeface="Arial" charset="0"/>
                <a:sym typeface="Arial" charset="0"/>
              </a:rPr>
              <a:t>	MW 	beam power</a:t>
            </a:r>
          </a:p>
          <a:p>
            <a:pPr lvl="3">
              <a:spcBef>
                <a:spcPts val="633"/>
              </a:spcBef>
            </a:pPr>
            <a:r>
              <a:rPr lang="en-US" sz="2100" dirty="0" smtClean="0">
                <a:latin typeface="Arial" charset="0"/>
                <a:cs typeface="Arial" charset="0"/>
                <a:sym typeface="Arial" charset="0"/>
              </a:rPr>
              <a:t>2   </a:t>
            </a:r>
            <a:r>
              <a:rPr lang="en-US" sz="2100" dirty="0" err="1" smtClean="0">
                <a:latin typeface="Arial" charset="0"/>
                <a:cs typeface="Arial" charset="0"/>
                <a:sym typeface="Arial" charset="0"/>
              </a:rPr>
              <a:t>GeV</a:t>
            </a:r>
            <a:r>
              <a:rPr lang="en-US" sz="2100" dirty="0" smtClean="0">
                <a:latin typeface="Arial" charset="0"/>
                <a:cs typeface="Arial" charset="0"/>
                <a:sym typeface="Arial" charset="0"/>
              </a:rPr>
              <a:t> </a:t>
            </a:r>
            <a:r>
              <a:rPr lang="en-US" sz="2100" dirty="0">
                <a:latin typeface="Arial" charset="0"/>
                <a:cs typeface="Arial" charset="0"/>
                <a:sym typeface="Arial" charset="0"/>
              </a:rPr>
              <a:t>	protons (H+)</a:t>
            </a:r>
          </a:p>
          <a:p>
            <a:pPr lvl="3">
              <a:spcBef>
                <a:spcPts val="633"/>
              </a:spcBef>
            </a:pPr>
            <a:r>
              <a:rPr lang="en-US" sz="2100" dirty="0" smtClean="0">
                <a:solidFill>
                  <a:srgbClr val="FF0000"/>
                </a:solidFill>
                <a:latin typeface="Arial" charset="0"/>
                <a:cs typeface="Arial" charset="0"/>
                <a:sym typeface="Arial" charset="0"/>
              </a:rPr>
              <a:t>2.86</a:t>
            </a:r>
            <a:r>
              <a:rPr lang="en-US" sz="2100" dirty="0" smtClean="0">
                <a:latin typeface="Arial" charset="0"/>
                <a:cs typeface="Arial" charset="0"/>
                <a:sym typeface="Arial" charset="0"/>
              </a:rPr>
              <a:t> </a:t>
            </a:r>
            <a:r>
              <a:rPr lang="en-US" sz="2100" dirty="0" err="1">
                <a:latin typeface="Arial" charset="0"/>
                <a:cs typeface="Arial" charset="0"/>
                <a:sym typeface="Arial" charset="0"/>
              </a:rPr>
              <a:t>ms</a:t>
            </a:r>
            <a:r>
              <a:rPr lang="en-US" sz="2100" dirty="0">
                <a:latin typeface="Arial" charset="0"/>
                <a:cs typeface="Arial" charset="0"/>
                <a:sym typeface="Arial" charset="0"/>
              </a:rPr>
              <a:t> 	</a:t>
            </a:r>
            <a:r>
              <a:rPr lang="en-US" sz="2100" dirty="0" smtClean="0">
                <a:latin typeface="Arial" charset="0"/>
                <a:cs typeface="Arial" charset="0"/>
                <a:sym typeface="Arial" charset="0"/>
              </a:rPr>
              <a:t>pulses</a:t>
            </a:r>
            <a:endParaRPr lang="en-US" sz="2100" dirty="0">
              <a:latin typeface="Arial" charset="0"/>
              <a:cs typeface="Arial" charset="0"/>
              <a:sym typeface="Arial" charset="0"/>
            </a:endParaRPr>
          </a:p>
          <a:p>
            <a:pPr lvl="3">
              <a:spcBef>
                <a:spcPts val="633"/>
              </a:spcBef>
            </a:pPr>
            <a:r>
              <a:rPr lang="en-US" sz="2100" dirty="0">
                <a:solidFill>
                  <a:srgbClr val="FF0000"/>
                </a:solidFill>
                <a:latin typeface="Arial" charset="0"/>
                <a:cs typeface="Arial" charset="0"/>
                <a:sym typeface="Arial" charset="0"/>
              </a:rPr>
              <a:t>14 </a:t>
            </a:r>
            <a:r>
              <a:rPr lang="en-US" sz="2100" dirty="0">
                <a:latin typeface="Arial" charset="0"/>
                <a:cs typeface="Arial" charset="0"/>
                <a:sym typeface="Arial" charset="0"/>
              </a:rPr>
              <a:t>Hz		rep rate</a:t>
            </a:r>
          </a:p>
          <a:p>
            <a:pPr lvl="3">
              <a:spcBef>
                <a:spcPts val="633"/>
              </a:spcBef>
            </a:pPr>
            <a:r>
              <a:rPr lang="en-US" sz="2100" dirty="0" smtClean="0">
                <a:solidFill>
                  <a:srgbClr val="FF0000"/>
                </a:solidFill>
                <a:latin typeface="Arial" charset="0"/>
                <a:cs typeface="Arial" charset="0"/>
                <a:sym typeface="Arial" charset="0"/>
              </a:rPr>
              <a:t>62.5</a:t>
            </a:r>
            <a:r>
              <a:rPr lang="en-US" sz="2100" dirty="0">
                <a:latin typeface="Arial" charset="0"/>
                <a:cs typeface="Lucida Grande" charset="0"/>
                <a:sym typeface="Arial" charset="0"/>
              </a:rPr>
              <a:t>	 mA	pulse current</a:t>
            </a:r>
          </a:p>
          <a:p>
            <a:pPr lvl="3">
              <a:spcBef>
                <a:spcPts val="633"/>
              </a:spcBef>
            </a:pPr>
            <a:r>
              <a:rPr lang="en-US" sz="2100" dirty="0" smtClean="0">
                <a:latin typeface="Arial" charset="0"/>
                <a:cs typeface="Lucida Grande" charset="0"/>
                <a:sym typeface="Arial" charset="0"/>
              </a:rPr>
              <a:t>352.21 </a:t>
            </a:r>
            <a:r>
              <a:rPr lang="en-US" sz="2100" dirty="0">
                <a:latin typeface="Arial" charset="0"/>
                <a:cs typeface="Lucida Grande" charset="0"/>
                <a:sym typeface="Arial" charset="0"/>
              </a:rPr>
              <a:t>MHz</a:t>
            </a:r>
          </a:p>
          <a:p>
            <a:pPr lvl="3">
              <a:spcBef>
                <a:spcPts val="633"/>
              </a:spcBef>
            </a:pPr>
            <a:r>
              <a:rPr lang="en-US" sz="2100" dirty="0" smtClean="0">
                <a:latin typeface="Arial" charset="0"/>
                <a:cs typeface="Lucida Grande" charset="0"/>
                <a:sym typeface="Arial" charset="0"/>
              </a:rPr>
              <a:t>704.42 </a:t>
            </a:r>
            <a:r>
              <a:rPr lang="en-US" sz="2100" dirty="0">
                <a:latin typeface="Arial" charset="0"/>
                <a:cs typeface="Lucida Grande" charset="0"/>
                <a:sym typeface="Arial" charset="0"/>
              </a:rPr>
              <a:t>MHz	RF frequency</a:t>
            </a:r>
          </a:p>
        </p:txBody>
      </p:sp>
    </p:spTree>
    <p:extLst>
      <p:ext uri="{BB962C8B-B14F-4D97-AF65-F5344CB8AC3E}">
        <p14:creationId xmlns:p14="http://schemas.microsoft.com/office/powerpoint/2010/main" val="12304893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consequence </a:t>
            </a:r>
            <a:endParaRPr lang="en-US" dirty="0"/>
          </a:p>
        </p:txBody>
      </p:sp>
      <p:sp>
        <p:nvSpPr>
          <p:cNvPr id="3" name="Content Placeholder 2"/>
          <p:cNvSpPr>
            <a:spLocks noGrp="1"/>
          </p:cNvSpPr>
          <p:nvPr>
            <p:ph idx="1"/>
          </p:nvPr>
        </p:nvSpPr>
        <p:spPr/>
        <p:txBody>
          <a:bodyPr/>
          <a:lstStyle/>
          <a:p>
            <a:r>
              <a:rPr lang="en-US" dirty="0" smtClean="0"/>
              <a:t>Doing thing in a simple, straightforward way:</a:t>
            </a:r>
          </a:p>
          <a:p>
            <a:endParaRPr lang="en-US" dirty="0" smtClean="0"/>
          </a:p>
        </p:txBody>
      </p:sp>
      <p:sp>
        <p:nvSpPr>
          <p:cNvPr id="4" name="Slide Number Placeholder 3"/>
          <p:cNvSpPr>
            <a:spLocks noGrp="1"/>
          </p:cNvSpPr>
          <p:nvPr>
            <p:ph type="sldNum" sz="quarter" idx="12"/>
          </p:nvPr>
        </p:nvSpPr>
        <p:spPr/>
        <p:txBody>
          <a:bodyPr/>
          <a:lstStyle/>
          <a:p>
            <a:fld id="{61156DDC-86FA-E149-AF9D-2C6CC00BBD19}" type="slidenum">
              <a:rPr lang="en-US" smtClean="0"/>
              <a:t>40</a:t>
            </a:fld>
            <a:endParaRPr lang="en-US"/>
          </a:p>
        </p:txBody>
      </p:sp>
      <p:pic>
        <p:nvPicPr>
          <p:cNvPr id="5" name="Picture 4" descr="Screen Shot 2015-01-12 at 17.59.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448" y="3674905"/>
            <a:ext cx="3416300" cy="2681445"/>
          </a:xfrm>
          <a:prstGeom prst="rect">
            <a:avLst/>
          </a:prstGeom>
        </p:spPr>
      </p:pic>
      <p:pic>
        <p:nvPicPr>
          <p:cNvPr id="6" name="Picture 5" descr="Screen Shot 2015-01-12 at 17.59.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61" y="3565732"/>
            <a:ext cx="3129323" cy="2606468"/>
          </a:xfrm>
          <a:prstGeom prst="rect">
            <a:avLst/>
          </a:prstGeom>
        </p:spPr>
      </p:pic>
      <p:grpSp>
        <p:nvGrpSpPr>
          <p:cNvPr id="7" name="Group 6"/>
          <p:cNvGrpSpPr/>
          <p:nvPr/>
        </p:nvGrpSpPr>
        <p:grpSpPr>
          <a:xfrm>
            <a:off x="567936" y="1650103"/>
            <a:ext cx="3805987" cy="1799088"/>
            <a:chOff x="1479663" y="3387970"/>
            <a:chExt cx="8705432" cy="4009110"/>
          </a:xfrm>
        </p:grpSpPr>
        <p:pic>
          <p:nvPicPr>
            <p:cNvPr id="11" name="Content Placeholder 4" descr="THPPC082f1.jpg"/>
            <p:cNvPicPr>
              <a:picLocks noChangeAspect="1"/>
            </p:cNvPicPr>
            <p:nvPr/>
          </p:nvPicPr>
          <p:blipFill rotWithShape="1">
            <a:blip r:embed="rId4">
              <a:extLst>
                <a:ext uri="{28A0092B-C50C-407E-A947-70E740481C1C}">
                  <a14:useLocalDpi xmlns:a14="http://schemas.microsoft.com/office/drawing/2010/main" val="0"/>
                </a:ext>
              </a:extLst>
            </a:blip>
            <a:srcRect t="-5276" b="-10154"/>
            <a:stretch/>
          </p:blipFill>
          <p:spPr bwMode="auto">
            <a:xfrm>
              <a:off x="1893888" y="3652663"/>
              <a:ext cx="8291207" cy="37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pic>
        <p:sp>
          <p:nvSpPr>
            <p:cNvPr id="10" name="TextBox 9"/>
            <p:cNvSpPr txBox="1"/>
            <p:nvPr/>
          </p:nvSpPr>
          <p:spPr>
            <a:xfrm>
              <a:off x="1479663" y="3387970"/>
              <a:ext cx="3000168" cy="891610"/>
            </a:xfrm>
            <a:prstGeom prst="rect">
              <a:avLst/>
            </a:prstGeom>
            <a:noFill/>
          </p:spPr>
          <p:txBody>
            <a:bodyPr wrap="square" rtlCol="0">
              <a:spAutoFit/>
            </a:bodyPr>
            <a:lstStyle/>
            <a:p>
              <a:r>
                <a:rPr lang="en-US" sz="1000" dirty="0" smtClean="0">
                  <a:solidFill>
                    <a:srgbClr val="FF0000"/>
                  </a:solidFill>
                </a:rPr>
                <a:t>Measured dynamic detuning</a:t>
              </a:r>
              <a:endParaRPr lang="en-US" sz="1000" dirty="0">
                <a:solidFill>
                  <a:srgbClr val="FF0000"/>
                </a:solidFill>
              </a:endParaRPr>
            </a:p>
          </p:txBody>
        </p:sp>
      </p:grpSp>
    </p:spTree>
    <p:extLst>
      <p:ext uri="{BB962C8B-B14F-4D97-AF65-F5344CB8AC3E}">
        <p14:creationId xmlns:p14="http://schemas.microsoft.com/office/powerpoint/2010/main" val="4176772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Others</a:t>
            </a:r>
            <a:endParaRPr lang="en-US" dirty="0"/>
          </a:p>
        </p:txBody>
      </p:sp>
      <p:sp>
        <p:nvSpPr>
          <p:cNvPr id="3" name="Content Placeholder 2"/>
          <p:cNvSpPr>
            <a:spLocks noGrp="1"/>
          </p:cNvSpPr>
          <p:nvPr>
            <p:ph idx="1"/>
          </p:nvPr>
        </p:nvSpPr>
        <p:spPr/>
        <p:txBody>
          <a:bodyPr/>
          <a:lstStyle/>
          <a:p>
            <a:r>
              <a:rPr lang="en-US" dirty="0" smtClean="0"/>
              <a:t>Cavity gradient spread(can be up to ±30%)</a:t>
            </a:r>
          </a:p>
          <a:p>
            <a:r>
              <a:rPr lang="en-US" dirty="0" err="1" smtClean="0"/>
              <a:t>Ql</a:t>
            </a:r>
            <a:r>
              <a:rPr lang="en-US" dirty="0" smtClean="0"/>
              <a:t> spread ( can be up to ±20%)</a:t>
            </a:r>
          </a:p>
          <a:p>
            <a:r>
              <a:rPr lang="en-US" dirty="0" smtClean="0"/>
              <a:t>Spoke cavity</a:t>
            </a:r>
          </a:p>
          <a:p>
            <a:r>
              <a:rPr lang="en-US" dirty="0" smtClean="0"/>
              <a:t>Allowable for several cavities failure, fast recovery</a:t>
            </a:r>
          </a:p>
          <a:p>
            <a:r>
              <a:rPr lang="en-US" dirty="0" smtClean="0"/>
              <a:t>Work and change quickly at different gradient, phase</a:t>
            </a:r>
          </a:p>
        </p:txBody>
      </p:sp>
      <p:sp>
        <p:nvSpPr>
          <p:cNvPr id="4" name="Slide Number Placeholder 3"/>
          <p:cNvSpPr>
            <a:spLocks noGrp="1"/>
          </p:cNvSpPr>
          <p:nvPr>
            <p:ph type="sldNum" sz="quarter" idx="12"/>
          </p:nvPr>
        </p:nvSpPr>
        <p:spPr/>
        <p:txBody>
          <a:bodyPr/>
          <a:lstStyle/>
          <a:p>
            <a:fld id="{61156DDC-86FA-E149-AF9D-2C6CC00BBD19}" type="slidenum">
              <a:rPr lang="en-US" smtClean="0"/>
              <a:t>41</a:t>
            </a:fld>
            <a:endParaRPr lang="en-US"/>
          </a:p>
        </p:txBody>
      </p:sp>
    </p:spTree>
    <p:extLst>
      <p:ext uri="{BB962C8B-B14F-4D97-AF65-F5344CB8AC3E}">
        <p14:creationId xmlns:p14="http://schemas.microsoft.com/office/powerpoint/2010/main" val="24649614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1156DDC-86FA-E149-AF9D-2C6CC00BBD19}" type="slidenum">
              <a:rPr lang="en-US" smtClean="0"/>
              <a:t>42</a:t>
            </a:fld>
            <a:endParaRPr lang="en-US"/>
          </a:p>
        </p:txBody>
      </p:sp>
      <p:sp>
        <p:nvSpPr>
          <p:cNvPr id="3" name="Content Placeholder 2"/>
          <p:cNvSpPr>
            <a:spLocks noGrp="1"/>
          </p:cNvSpPr>
          <p:nvPr>
            <p:ph idx="1"/>
          </p:nvPr>
        </p:nvSpPr>
        <p:spPr/>
        <p:txBody>
          <a:bodyPr>
            <a:normAutofit lnSpcReduction="10000"/>
          </a:bodyPr>
          <a:lstStyle/>
          <a:p>
            <a:r>
              <a:rPr lang="en-US" dirty="0" smtClean="0"/>
              <a:t>It is in an early stage, but have quite tough schedule..</a:t>
            </a:r>
          </a:p>
          <a:p>
            <a:endParaRPr lang="en-US" dirty="0" smtClean="0"/>
          </a:p>
          <a:p>
            <a:r>
              <a:rPr lang="en-US" dirty="0" smtClean="0"/>
              <a:t>It is a iterative process. Keep</a:t>
            </a:r>
            <a:r>
              <a:rPr lang="zh-CN" altLang="en-US" dirty="0" smtClean="0"/>
              <a:t> </a:t>
            </a:r>
            <a:r>
              <a:rPr lang="en-US" altLang="zh-CN" dirty="0" smtClean="0"/>
              <a:t>learning,</a:t>
            </a:r>
            <a:r>
              <a:rPr lang="zh-CN" altLang="en-US" dirty="0" smtClean="0"/>
              <a:t> </a:t>
            </a:r>
            <a:r>
              <a:rPr lang="en-US" altLang="zh-CN" dirty="0" smtClean="0"/>
              <a:t>and</a:t>
            </a:r>
            <a:r>
              <a:rPr lang="zh-CN" altLang="en-US" dirty="0" smtClean="0"/>
              <a:t> </a:t>
            </a:r>
            <a:r>
              <a:rPr lang="en-US" altLang="zh-CN" dirty="0" smtClean="0"/>
              <a:t>keep</a:t>
            </a:r>
            <a:r>
              <a:rPr lang="zh-CN" altLang="en-US" dirty="0" smtClean="0"/>
              <a:t> </a:t>
            </a:r>
            <a:r>
              <a:rPr lang="en-US" altLang="zh-CN" dirty="0" smtClean="0"/>
              <a:t>upgrade.</a:t>
            </a:r>
            <a:r>
              <a:rPr lang="zh-CN" altLang="en-US" dirty="0" smtClean="0"/>
              <a:t> </a:t>
            </a:r>
            <a:r>
              <a:rPr lang="en-US" dirty="0" smtClean="0"/>
              <a:t>The requirement &amp; functionalities</a:t>
            </a:r>
            <a:r>
              <a:rPr lang="zh-CN" altLang="en-US" dirty="0" smtClean="0"/>
              <a:t> </a:t>
            </a:r>
            <a:r>
              <a:rPr lang="en-US" altLang="zh-CN" dirty="0" smtClean="0"/>
              <a:t>would</a:t>
            </a:r>
            <a:r>
              <a:rPr lang="zh-CN" altLang="en-US" dirty="0" smtClean="0"/>
              <a:t> </a:t>
            </a:r>
            <a:r>
              <a:rPr lang="en-US" altLang="zh-CN" dirty="0" smtClean="0"/>
              <a:t>change,</a:t>
            </a:r>
            <a:r>
              <a:rPr lang="zh-CN" altLang="en-US" dirty="0" smtClean="0"/>
              <a:t> </a:t>
            </a:r>
            <a:r>
              <a:rPr lang="en-US" altLang="zh-CN" dirty="0" smtClean="0"/>
              <a:t>as</a:t>
            </a:r>
            <a:r>
              <a:rPr lang="zh-CN" altLang="en-US" dirty="0" smtClean="0"/>
              <a:t> </a:t>
            </a:r>
            <a:r>
              <a:rPr lang="en-US" altLang="zh-CN" dirty="0" smtClean="0"/>
              <a:t>we</a:t>
            </a:r>
            <a:r>
              <a:rPr lang="zh-CN" altLang="en-US" dirty="0" smtClean="0"/>
              <a:t> </a:t>
            </a:r>
            <a:r>
              <a:rPr lang="en-US" altLang="zh-CN" dirty="0" smtClean="0"/>
              <a:t>get</a:t>
            </a:r>
            <a:r>
              <a:rPr lang="zh-CN" altLang="en-US" dirty="0" smtClean="0"/>
              <a:t> </a:t>
            </a:r>
            <a:r>
              <a:rPr lang="en-US" altLang="zh-CN" dirty="0" smtClean="0"/>
              <a:t>more</a:t>
            </a:r>
            <a:r>
              <a:rPr lang="zh-CN" altLang="en-US" dirty="0" smtClean="0"/>
              <a:t> </a:t>
            </a:r>
            <a:r>
              <a:rPr lang="en-US" altLang="zh-CN" dirty="0" smtClean="0"/>
              <a:t>and</a:t>
            </a:r>
            <a:r>
              <a:rPr lang="zh-CN" altLang="en-US" dirty="0" smtClean="0"/>
              <a:t> </a:t>
            </a:r>
            <a:r>
              <a:rPr lang="en-US" altLang="zh-CN" dirty="0" smtClean="0"/>
              <a:t>more</a:t>
            </a:r>
            <a:r>
              <a:rPr lang="zh-CN" altLang="en-US" dirty="0" smtClean="0"/>
              <a:t> </a:t>
            </a:r>
            <a:r>
              <a:rPr lang="en-US" altLang="zh-CN" dirty="0" smtClean="0"/>
              <a:t>understanding</a:t>
            </a:r>
            <a:r>
              <a:rPr lang="zh-CN" altLang="en-US" dirty="0" smtClean="0"/>
              <a:t> </a:t>
            </a:r>
            <a:r>
              <a:rPr lang="en-US" altLang="zh-CN" dirty="0" smtClean="0"/>
              <a:t>the</a:t>
            </a:r>
            <a:r>
              <a:rPr lang="zh-CN" altLang="en-US" dirty="0" smtClean="0"/>
              <a:t> </a:t>
            </a:r>
            <a:r>
              <a:rPr lang="en-US" altLang="zh-CN" dirty="0" smtClean="0"/>
              <a:t>hardware/software/firmware</a:t>
            </a:r>
            <a:r>
              <a:rPr lang="en-US" dirty="0" smtClean="0"/>
              <a:t> </a:t>
            </a:r>
          </a:p>
          <a:p>
            <a:endParaRPr lang="en-US" dirty="0" smtClean="0"/>
          </a:p>
          <a:p>
            <a:r>
              <a:rPr lang="en-US" dirty="0" smtClean="0"/>
              <a:t>need more input (theoretical analysis, calculation and simulation, and practical test and knowledge, </a:t>
            </a:r>
            <a:r>
              <a:rPr lang="en-US" dirty="0" err="1" smtClean="0"/>
              <a:t>expertises</a:t>
            </a:r>
            <a:r>
              <a:rPr lang="en-US" dirty="0" smtClean="0"/>
              <a:t>)</a:t>
            </a:r>
          </a:p>
          <a:p>
            <a:endParaRPr lang="en-US" dirty="0" smtClean="0"/>
          </a:p>
          <a:p>
            <a:r>
              <a:rPr lang="en-US" dirty="0" smtClean="0"/>
              <a:t>From test, measurement, To </a:t>
            </a:r>
            <a:r>
              <a:rPr lang="en-US" dirty="0" smtClean="0"/>
              <a:t>decide what is necessary and practical to </a:t>
            </a:r>
            <a:r>
              <a:rPr lang="en-US" dirty="0" smtClean="0"/>
              <a:t>implement(</a:t>
            </a:r>
            <a:r>
              <a:rPr lang="en-US" dirty="0" smtClean="0"/>
              <a:t>drift beam calibration? beam based feedback? on-line cavity model? more measurement input? High accuracy? More data?)</a:t>
            </a:r>
          </a:p>
          <a:p>
            <a:endParaRPr lang="en-US" dirty="0" smtClean="0"/>
          </a:p>
          <a:p>
            <a:endParaRPr lang="en-US"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6797425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2150" y="2603500"/>
            <a:ext cx="3740150" cy="2349500"/>
          </a:xfrm>
        </p:spPr>
        <p:txBody>
          <a:bodyPr>
            <a:normAutofit/>
          </a:bodyPr>
          <a:lstStyle/>
          <a:p>
            <a:pPr marL="0" indent="0">
              <a:buNone/>
            </a:pPr>
            <a:r>
              <a:rPr lang="en-US" sz="4000" dirty="0" smtClean="0"/>
              <a:t>Thanks!</a:t>
            </a:r>
            <a:endParaRPr lang="en-US" sz="4000" dirty="0"/>
          </a:p>
        </p:txBody>
      </p:sp>
      <p:sp>
        <p:nvSpPr>
          <p:cNvPr id="4" name="Slide Number Placeholder 3"/>
          <p:cNvSpPr>
            <a:spLocks noGrp="1"/>
          </p:cNvSpPr>
          <p:nvPr>
            <p:ph type="sldNum" sz="quarter" idx="12"/>
          </p:nvPr>
        </p:nvSpPr>
        <p:spPr/>
        <p:txBody>
          <a:bodyPr/>
          <a:lstStyle/>
          <a:p>
            <a:fld id="{61156DDC-86FA-E149-AF9D-2C6CC00BBD19}" type="slidenum">
              <a:rPr lang="en-US" smtClean="0"/>
              <a:t>43</a:t>
            </a:fld>
            <a:endParaRPr lang="en-US"/>
          </a:p>
        </p:txBody>
      </p:sp>
    </p:spTree>
    <p:extLst>
      <p:ext uri="{BB962C8B-B14F-4D97-AF65-F5344CB8AC3E}">
        <p14:creationId xmlns:p14="http://schemas.microsoft.com/office/powerpoint/2010/main" val="8231760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at ESS</a:t>
            </a:r>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5</a:t>
            </a:fld>
            <a:endParaRPr lang="en-US"/>
          </a:p>
        </p:txBody>
      </p:sp>
      <p:pic>
        <p:nvPicPr>
          <p:cNvPr id="5" name="Picture 4" descr="Screen shot 2014-10-14 at 11.35.06 PM.png"/>
          <p:cNvPicPr>
            <a:picLocks noChangeAspect="1"/>
          </p:cNvPicPr>
          <p:nvPr/>
        </p:nvPicPr>
        <p:blipFill rotWithShape="1">
          <a:blip r:embed="rId2">
            <a:extLst>
              <a:ext uri="{28A0092B-C50C-407E-A947-70E740481C1C}">
                <a14:useLocalDpi xmlns:a14="http://schemas.microsoft.com/office/drawing/2010/main" val="0"/>
              </a:ext>
            </a:extLst>
          </a:blip>
          <a:srcRect t="23582" r="44602"/>
          <a:stretch/>
        </p:blipFill>
        <p:spPr>
          <a:xfrm>
            <a:off x="1866900" y="933449"/>
            <a:ext cx="5585924" cy="5422900"/>
          </a:xfrm>
          <a:prstGeom prst="rect">
            <a:avLst/>
          </a:prstGeom>
        </p:spPr>
      </p:pic>
    </p:spTree>
    <p:extLst>
      <p:ext uri="{BB962C8B-B14F-4D97-AF65-F5344CB8AC3E}">
        <p14:creationId xmlns:p14="http://schemas.microsoft.com/office/powerpoint/2010/main" val="3682162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0" y="441324"/>
            <a:ext cx="6578600" cy="984250"/>
          </a:xfrm>
        </p:spPr>
        <p:txBody>
          <a:bodyPr>
            <a:normAutofit fontScale="90000"/>
          </a:bodyPr>
          <a:lstStyle/>
          <a:p>
            <a:r>
              <a:rPr lang="en-US" dirty="0" smtClean="0"/>
              <a:t>Amplifiers/Klystron, IOT, </a:t>
            </a:r>
            <a:r>
              <a:rPr lang="en-US" dirty="0" err="1" smtClean="0"/>
              <a:t>Tetrode</a:t>
            </a:r>
            <a:r>
              <a:rPr lang="en-US" dirty="0" smtClean="0"/>
              <a:t/>
            </a:r>
            <a:br>
              <a:rPr lang="en-US" dirty="0" smtClean="0"/>
            </a:br>
            <a:r>
              <a:rPr lang="en-US" dirty="0" smtClean="0"/>
              <a:t>(2013 version, A. </a:t>
            </a:r>
            <a:r>
              <a:rPr lang="en-US" dirty="0" err="1" smtClean="0"/>
              <a:t>Sunesson</a:t>
            </a:r>
            <a:r>
              <a:rPr lang="en-US" dirty="0" smtClean="0"/>
              <a:t>)</a:t>
            </a:r>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6</a:t>
            </a:fld>
            <a:endParaRPr lang="en-US"/>
          </a:p>
        </p:txBody>
      </p:sp>
      <p:graphicFrame>
        <p:nvGraphicFramePr>
          <p:cNvPr id="53" name="Content Placeholder 3"/>
          <p:cNvGraphicFramePr>
            <a:graphicFrameLocks/>
          </p:cNvGraphicFramePr>
          <p:nvPr>
            <p:extLst>
              <p:ext uri="{D42A27DB-BD31-4B8C-83A1-F6EECF244321}">
                <p14:modId xmlns:p14="http://schemas.microsoft.com/office/powerpoint/2010/main" val="1978251190"/>
              </p:ext>
            </p:extLst>
          </p:nvPr>
        </p:nvGraphicFramePr>
        <p:xfrm>
          <a:off x="896045" y="1688793"/>
          <a:ext cx="7020581" cy="3383279"/>
        </p:xfrm>
        <a:graphic>
          <a:graphicData uri="http://schemas.openxmlformats.org/drawingml/2006/table">
            <a:tbl>
              <a:tblPr firstRow="1" bandRow="1">
                <a:tableStyleId>{5C22544A-7EE6-4342-B048-85BDC9FD1C3A}</a:tableStyleId>
              </a:tblPr>
              <a:tblGrid>
                <a:gridCol w="1216440"/>
                <a:gridCol w="1216440"/>
                <a:gridCol w="1204875"/>
                <a:gridCol w="983243"/>
                <a:gridCol w="1117855"/>
                <a:gridCol w="1281728"/>
              </a:tblGrid>
              <a:tr h="796325">
                <a:tc>
                  <a:txBody>
                    <a:bodyPr/>
                    <a:lstStyle/>
                    <a:p>
                      <a:r>
                        <a:rPr lang="en-US" sz="1800" dirty="0" smtClean="0"/>
                        <a:t>Cavity</a:t>
                      </a:r>
                      <a:endParaRPr lang="en-US" sz="1800" dirty="0"/>
                    </a:p>
                  </a:txBody>
                  <a:tcPr/>
                </a:tc>
                <a:tc>
                  <a:txBody>
                    <a:bodyPr/>
                    <a:lstStyle/>
                    <a:p>
                      <a:r>
                        <a:rPr lang="en-US" sz="1800" dirty="0" smtClean="0"/>
                        <a:t>Pulse power (kW)</a:t>
                      </a:r>
                      <a:endParaRPr lang="en-US" sz="1800" dirty="0"/>
                    </a:p>
                  </a:txBody>
                  <a:tcPr/>
                </a:tc>
                <a:tc>
                  <a:txBody>
                    <a:bodyPr/>
                    <a:lstStyle/>
                    <a:p>
                      <a:r>
                        <a:rPr lang="en-US" sz="1800" dirty="0" smtClean="0"/>
                        <a:t>RF Frequency (MHz)</a:t>
                      </a:r>
                      <a:endParaRPr lang="en-US" sz="1800" dirty="0"/>
                    </a:p>
                  </a:txBody>
                  <a:tcPr/>
                </a:tc>
                <a:tc>
                  <a:txBody>
                    <a:bodyPr/>
                    <a:lstStyle/>
                    <a:p>
                      <a:r>
                        <a:rPr lang="en-US" sz="1800" dirty="0" smtClean="0"/>
                        <a:t>Number</a:t>
                      </a:r>
                      <a:endParaRPr lang="en-US" sz="1800" dirty="0"/>
                    </a:p>
                  </a:txBody>
                  <a:tcPr/>
                </a:tc>
                <a:tc>
                  <a:txBody>
                    <a:bodyPr/>
                    <a:lstStyle/>
                    <a:p>
                      <a:r>
                        <a:rPr lang="en-US" sz="1800" dirty="0" smtClean="0"/>
                        <a:t>Sat</a:t>
                      </a:r>
                      <a:r>
                        <a:rPr lang="en-US" sz="1800" baseline="0" dirty="0" smtClean="0"/>
                        <a:t> </a:t>
                      </a:r>
                      <a:r>
                        <a:rPr lang="en-US" sz="1800" dirty="0" smtClean="0"/>
                        <a:t>Power (kW)</a:t>
                      </a:r>
                      <a:endParaRPr lang="en-US" sz="1800" dirty="0"/>
                    </a:p>
                  </a:txBody>
                  <a:tcPr/>
                </a:tc>
                <a:tc>
                  <a:txBody>
                    <a:bodyPr/>
                    <a:lstStyle/>
                    <a:p>
                      <a:r>
                        <a:rPr lang="en-US" sz="1800" dirty="0" smtClean="0"/>
                        <a:t>Choice</a:t>
                      </a:r>
                      <a:endParaRPr lang="en-US" sz="1800" dirty="0"/>
                    </a:p>
                  </a:txBody>
                  <a:tcPr/>
                </a:tc>
              </a:tr>
              <a:tr h="318530">
                <a:tc>
                  <a:txBody>
                    <a:bodyPr/>
                    <a:lstStyle/>
                    <a:p>
                      <a:r>
                        <a:rPr lang="en-US" sz="1800" dirty="0" smtClean="0">
                          <a:solidFill>
                            <a:schemeClr val="tx1"/>
                          </a:solidFill>
                        </a:rPr>
                        <a:t>RFQ</a:t>
                      </a:r>
                      <a:endParaRPr lang="en-US" sz="1800" dirty="0">
                        <a:solidFill>
                          <a:schemeClr val="tx1"/>
                        </a:solidFill>
                      </a:endParaRPr>
                    </a:p>
                  </a:txBody>
                  <a:tcPr/>
                </a:tc>
                <a:tc>
                  <a:txBody>
                    <a:bodyPr/>
                    <a:lstStyle/>
                    <a:p>
                      <a:r>
                        <a:rPr lang="en-US" sz="1800" dirty="0" smtClean="0">
                          <a:solidFill>
                            <a:schemeClr val="tx1"/>
                          </a:solidFill>
                        </a:rPr>
                        <a:t>1300</a:t>
                      </a:r>
                      <a:endParaRPr lang="en-US" sz="1800" dirty="0">
                        <a:solidFill>
                          <a:schemeClr val="tx1"/>
                        </a:solidFill>
                      </a:endParaRPr>
                    </a:p>
                  </a:txBody>
                  <a:tcPr/>
                </a:tc>
                <a:tc>
                  <a:txBody>
                    <a:bodyPr/>
                    <a:lstStyle/>
                    <a:p>
                      <a:r>
                        <a:rPr lang="en-US" sz="1800" dirty="0" smtClean="0">
                          <a:solidFill>
                            <a:schemeClr val="tx1"/>
                          </a:solidFill>
                        </a:rPr>
                        <a:t>352.21</a:t>
                      </a:r>
                      <a:endParaRPr lang="en-US" sz="1800" dirty="0">
                        <a:solidFill>
                          <a:schemeClr val="tx1"/>
                        </a:solidFill>
                      </a:endParaRPr>
                    </a:p>
                  </a:txBody>
                  <a:tcPr/>
                </a:tc>
                <a:tc>
                  <a:txBody>
                    <a:bodyPr/>
                    <a:lstStyle/>
                    <a:p>
                      <a:r>
                        <a:rPr lang="en-US" sz="1800" dirty="0" smtClean="0">
                          <a:solidFill>
                            <a:schemeClr val="tx1"/>
                          </a:solidFill>
                        </a:rPr>
                        <a:t>1</a:t>
                      </a:r>
                      <a:endParaRPr lang="en-US" sz="1800" dirty="0">
                        <a:solidFill>
                          <a:schemeClr val="tx1"/>
                        </a:solidFill>
                      </a:endParaRPr>
                    </a:p>
                  </a:txBody>
                  <a:tcPr/>
                </a:tc>
                <a:tc>
                  <a:txBody>
                    <a:bodyPr/>
                    <a:lstStyle/>
                    <a:p>
                      <a:r>
                        <a:rPr lang="en-US" sz="1800" dirty="0" smtClean="0">
                          <a:solidFill>
                            <a:schemeClr val="tx1"/>
                          </a:solidFill>
                        </a:rPr>
                        <a:t>1700</a:t>
                      </a:r>
                    </a:p>
                  </a:txBody>
                  <a:tcPr/>
                </a:tc>
                <a:tc>
                  <a:txBody>
                    <a:bodyPr/>
                    <a:lstStyle/>
                    <a:p>
                      <a:r>
                        <a:rPr lang="en-US" sz="1800" dirty="0" smtClean="0">
                          <a:solidFill>
                            <a:schemeClr val="tx1"/>
                          </a:solidFill>
                        </a:rPr>
                        <a:t>Klystron</a:t>
                      </a:r>
                    </a:p>
                  </a:txBody>
                  <a:tcPr/>
                </a:tc>
              </a:tr>
              <a:tr h="318530">
                <a:tc>
                  <a:txBody>
                    <a:bodyPr/>
                    <a:lstStyle/>
                    <a:p>
                      <a:r>
                        <a:rPr lang="en-US" sz="1800" dirty="0" err="1" smtClean="0">
                          <a:solidFill>
                            <a:schemeClr val="tx1"/>
                          </a:solidFill>
                        </a:rPr>
                        <a:t>Bunchers</a:t>
                      </a:r>
                      <a:endParaRPr lang="en-US" sz="1800" dirty="0">
                        <a:solidFill>
                          <a:schemeClr val="tx1"/>
                        </a:solidFill>
                      </a:endParaRPr>
                    </a:p>
                  </a:txBody>
                  <a:tcPr/>
                </a:tc>
                <a:tc>
                  <a:txBody>
                    <a:bodyPr/>
                    <a:lstStyle/>
                    <a:p>
                      <a:r>
                        <a:rPr lang="en-US" sz="1800" dirty="0" smtClean="0">
                          <a:solidFill>
                            <a:schemeClr val="tx1"/>
                          </a:solidFill>
                        </a:rPr>
                        <a:t>15</a:t>
                      </a:r>
                      <a:endParaRPr lang="en-US" sz="1800" dirty="0">
                        <a:solidFill>
                          <a:schemeClr val="tx1"/>
                        </a:solidFill>
                      </a:endParaRPr>
                    </a:p>
                  </a:txBody>
                  <a:tcPr/>
                </a:tc>
                <a:tc>
                  <a:txBody>
                    <a:bodyPr/>
                    <a:lstStyle/>
                    <a:p>
                      <a:r>
                        <a:rPr lang="en-US" sz="1800" dirty="0" smtClean="0">
                          <a:solidFill>
                            <a:schemeClr val="tx1"/>
                          </a:solidFill>
                        </a:rPr>
                        <a:t>352.21</a:t>
                      </a:r>
                      <a:endParaRPr lang="en-US" sz="1800" dirty="0">
                        <a:solidFill>
                          <a:schemeClr val="tx1"/>
                        </a:solidFill>
                      </a:endParaRPr>
                    </a:p>
                  </a:txBody>
                  <a:tcPr/>
                </a:tc>
                <a:tc>
                  <a:txBody>
                    <a:bodyPr/>
                    <a:lstStyle/>
                    <a:p>
                      <a:r>
                        <a:rPr lang="en-US" sz="1800" dirty="0" smtClean="0">
                          <a:solidFill>
                            <a:schemeClr val="tx1"/>
                          </a:solidFill>
                        </a:rPr>
                        <a:t>2</a:t>
                      </a:r>
                      <a:endParaRPr lang="en-US" sz="1800" dirty="0">
                        <a:solidFill>
                          <a:schemeClr val="tx1"/>
                        </a:solidFill>
                      </a:endParaRPr>
                    </a:p>
                  </a:txBody>
                  <a:tcPr/>
                </a:tc>
                <a:tc>
                  <a:txBody>
                    <a:bodyPr/>
                    <a:lstStyle/>
                    <a:p>
                      <a:r>
                        <a:rPr lang="en-US" sz="1800" dirty="0" smtClean="0">
                          <a:solidFill>
                            <a:schemeClr val="tx1"/>
                          </a:solidFill>
                        </a:rPr>
                        <a:t>20</a:t>
                      </a:r>
                      <a:endParaRPr lang="en-US" sz="1800" dirty="0">
                        <a:solidFill>
                          <a:schemeClr val="tx1"/>
                        </a:solidFill>
                      </a:endParaRPr>
                    </a:p>
                  </a:txBody>
                  <a:tcPr/>
                </a:tc>
                <a:tc>
                  <a:txBody>
                    <a:bodyPr/>
                    <a:lstStyle/>
                    <a:p>
                      <a:r>
                        <a:rPr lang="en-US" sz="1800" dirty="0" smtClean="0">
                          <a:solidFill>
                            <a:schemeClr val="tx1"/>
                          </a:solidFill>
                        </a:rPr>
                        <a:t>SS or IOT</a:t>
                      </a:r>
                      <a:endParaRPr lang="en-US" sz="1800" dirty="0">
                        <a:solidFill>
                          <a:schemeClr val="tx1"/>
                        </a:solidFill>
                      </a:endParaRPr>
                    </a:p>
                  </a:txBody>
                  <a:tcPr/>
                </a:tc>
              </a:tr>
              <a:tr h="318530">
                <a:tc>
                  <a:txBody>
                    <a:bodyPr/>
                    <a:lstStyle/>
                    <a:p>
                      <a:r>
                        <a:rPr lang="en-US" sz="1800" dirty="0" smtClean="0">
                          <a:solidFill>
                            <a:schemeClr val="tx1"/>
                          </a:solidFill>
                        </a:rPr>
                        <a:t>DTL</a:t>
                      </a:r>
                      <a:endParaRPr lang="en-US" sz="1800" dirty="0">
                        <a:solidFill>
                          <a:schemeClr val="tx1"/>
                        </a:solidFill>
                      </a:endParaRPr>
                    </a:p>
                  </a:txBody>
                  <a:tcPr/>
                </a:tc>
                <a:tc>
                  <a:txBody>
                    <a:bodyPr/>
                    <a:lstStyle/>
                    <a:p>
                      <a:r>
                        <a:rPr lang="en-US" sz="1800" dirty="0" smtClean="0">
                          <a:solidFill>
                            <a:schemeClr val="tx1"/>
                          </a:solidFill>
                        </a:rPr>
                        <a:t>2200</a:t>
                      </a:r>
                      <a:endParaRPr lang="en-US" sz="1800" dirty="0">
                        <a:solidFill>
                          <a:schemeClr val="tx1"/>
                        </a:solidFill>
                      </a:endParaRPr>
                    </a:p>
                  </a:txBody>
                  <a:tcPr/>
                </a:tc>
                <a:tc>
                  <a:txBody>
                    <a:bodyPr/>
                    <a:lstStyle/>
                    <a:p>
                      <a:r>
                        <a:rPr lang="en-US" sz="1800" dirty="0" smtClean="0">
                          <a:solidFill>
                            <a:schemeClr val="tx1"/>
                          </a:solidFill>
                        </a:rPr>
                        <a:t>352.21</a:t>
                      </a:r>
                      <a:endParaRPr lang="en-US" sz="1800" dirty="0">
                        <a:solidFill>
                          <a:schemeClr val="tx1"/>
                        </a:solidFill>
                      </a:endParaRPr>
                    </a:p>
                  </a:txBody>
                  <a:tcPr/>
                </a:tc>
                <a:tc>
                  <a:txBody>
                    <a:bodyPr/>
                    <a:lstStyle/>
                    <a:p>
                      <a:r>
                        <a:rPr lang="en-US" sz="1800" dirty="0" smtClean="0">
                          <a:solidFill>
                            <a:schemeClr val="tx1"/>
                          </a:solidFill>
                        </a:rPr>
                        <a:t>4</a:t>
                      </a:r>
                      <a:endParaRPr lang="en-US" sz="1800" dirty="0">
                        <a:solidFill>
                          <a:schemeClr val="tx1"/>
                        </a:solidFill>
                      </a:endParaRPr>
                    </a:p>
                  </a:txBody>
                  <a:tcPr/>
                </a:tc>
                <a:tc>
                  <a:txBody>
                    <a:bodyPr/>
                    <a:lstStyle/>
                    <a:p>
                      <a:r>
                        <a:rPr lang="en-US" sz="1800" dirty="0" smtClean="0">
                          <a:solidFill>
                            <a:schemeClr val="tx1"/>
                          </a:solidFill>
                        </a:rPr>
                        <a:t>2900</a:t>
                      </a:r>
                      <a:endParaRPr lang="en-US" sz="1800" dirty="0">
                        <a:solidFill>
                          <a:schemeClr val="tx1"/>
                        </a:solidFill>
                      </a:endParaRPr>
                    </a:p>
                  </a:txBody>
                  <a:tcPr/>
                </a:tc>
                <a:tc>
                  <a:txBody>
                    <a:bodyPr/>
                    <a:lstStyle/>
                    <a:p>
                      <a:r>
                        <a:rPr lang="en-US" sz="1800" dirty="0" smtClean="0">
                          <a:solidFill>
                            <a:schemeClr val="tx1"/>
                          </a:solidFill>
                        </a:rPr>
                        <a:t>Klystron</a:t>
                      </a:r>
                      <a:endParaRPr lang="en-US" sz="1800" dirty="0">
                        <a:solidFill>
                          <a:schemeClr val="tx1"/>
                        </a:solidFill>
                      </a:endParaRPr>
                    </a:p>
                  </a:txBody>
                  <a:tcPr/>
                </a:tc>
              </a:tr>
              <a:tr h="318530">
                <a:tc>
                  <a:txBody>
                    <a:bodyPr/>
                    <a:lstStyle/>
                    <a:p>
                      <a:r>
                        <a:rPr lang="en-US" sz="1800" dirty="0" smtClean="0">
                          <a:solidFill>
                            <a:schemeClr val="tx1"/>
                          </a:solidFill>
                        </a:rPr>
                        <a:t>Spoke</a:t>
                      </a:r>
                      <a:endParaRPr lang="en-US" sz="1800" dirty="0">
                        <a:solidFill>
                          <a:schemeClr val="tx1"/>
                        </a:solidFill>
                      </a:endParaRPr>
                    </a:p>
                  </a:txBody>
                  <a:tcPr/>
                </a:tc>
                <a:tc>
                  <a:txBody>
                    <a:bodyPr/>
                    <a:lstStyle/>
                    <a:p>
                      <a:r>
                        <a:rPr lang="en-US" sz="1800" dirty="0" smtClean="0">
                          <a:solidFill>
                            <a:schemeClr val="tx1"/>
                          </a:solidFill>
                        </a:rPr>
                        <a:t>165-239</a:t>
                      </a:r>
                      <a:endParaRPr lang="en-US" sz="1800" dirty="0">
                        <a:solidFill>
                          <a:schemeClr val="tx1"/>
                        </a:solidFill>
                      </a:endParaRPr>
                    </a:p>
                  </a:txBody>
                  <a:tcPr/>
                </a:tc>
                <a:tc>
                  <a:txBody>
                    <a:bodyPr/>
                    <a:lstStyle/>
                    <a:p>
                      <a:r>
                        <a:rPr lang="en-US" sz="1800" dirty="0" smtClean="0">
                          <a:solidFill>
                            <a:schemeClr val="tx1"/>
                          </a:solidFill>
                        </a:rPr>
                        <a:t>352.21</a:t>
                      </a:r>
                      <a:endParaRPr lang="en-US" sz="1800" dirty="0">
                        <a:solidFill>
                          <a:schemeClr val="tx1"/>
                        </a:solidFill>
                      </a:endParaRPr>
                    </a:p>
                  </a:txBody>
                  <a:tcPr/>
                </a:tc>
                <a:tc>
                  <a:txBody>
                    <a:bodyPr/>
                    <a:lstStyle/>
                    <a:p>
                      <a:r>
                        <a:rPr lang="en-US" sz="1800" dirty="0" smtClean="0">
                          <a:solidFill>
                            <a:schemeClr val="tx1"/>
                          </a:solidFill>
                        </a:rPr>
                        <a:t>28</a:t>
                      </a:r>
                      <a:endParaRPr lang="en-US" sz="1800" dirty="0">
                        <a:solidFill>
                          <a:schemeClr val="tx1"/>
                        </a:solidFill>
                      </a:endParaRPr>
                    </a:p>
                  </a:txBody>
                  <a:tcPr/>
                </a:tc>
                <a:tc>
                  <a:txBody>
                    <a:bodyPr/>
                    <a:lstStyle/>
                    <a:p>
                      <a:r>
                        <a:rPr lang="en-US" sz="1800" dirty="0" smtClean="0">
                          <a:solidFill>
                            <a:schemeClr val="tx1"/>
                          </a:solidFill>
                        </a:rPr>
                        <a:t>310</a:t>
                      </a:r>
                      <a:endParaRPr lang="en-US" sz="1800" dirty="0">
                        <a:solidFill>
                          <a:schemeClr val="tx1"/>
                        </a:solidFill>
                      </a:endParaRPr>
                    </a:p>
                  </a:txBody>
                  <a:tcPr/>
                </a:tc>
                <a:tc>
                  <a:txBody>
                    <a:bodyPr/>
                    <a:lstStyle/>
                    <a:p>
                      <a:r>
                        <a:rPr lang="en-US" sz="1800" dirty="0" err="1" smtClean="0">
                          <a:solidFill>
                            <a:schemeClr val="tx1"/>
                          </a:solidFill>
                        </a:rPr>
                        <a:t>Tetrode</a:t>
                      </a:r>
                      <a:endParaRPr lang="en-US" sz="1800" dirty="0">
                        <a:solidFill>
                          <a:schemeClr val="tx1"/>
                        </a:solidFill>
                      </a:endParaRPr>
                    </a:p>
                  </a:txBody>
                  <a:tcPr/>
                </a:tc>
              </a:tr>
              <a:tr h="318530">
                <a:tc>
                  <a:txBody>
                    <a:bodyPr/>
                    <a:lstStyle/>
                    <a:p>
                      <a:r>
                        <a:rPr lang="en-US" sz="1800" dirty="0" smtClean="0">
                          <a:solidFill>
                            <a:schemeClr val="tx1"/>
                          </a:solidFill>
                        </a:rPr>
                        <a:t>Medium β</a:t>
                      </a:r>
                      <a:endParaRPr lang="en-US" sz="1800" dirty="0">
                        <a:solidFill>
                          <a:schemeClr val="tx1"/>
                        </a:solidFill>
                      </a:endParaRPr>
                    </a:p>
                  </a:txBody>
                  <a:tcPr/>
                </a:tc>
                <a:tc>
                  <a:txBody>
                    <a:bodyPr/>
                    <a:lstStyle/>
                    <a:p>
                      <a:r>
                        <a:rPr lang="en-US" sz="1800" dirty="0" smtClean="0">
                          <a:solidFill>
                            <a:schemeClr val="tx1"/>
                          </a:solidFill>
                        </a:rPr>
                        <a:t>122-514</a:t>
                      </a:r>
                      <a:endParaRPr lang="en-US" sz="1800" dirty="0">
                        <a:solidFill>
                          <a:schemeClr val="tx1"/>
                        </a:solidFill>
                      </a:endParaRPr>
                    </a:p>
                  </a:txBody>
                  <a:tcPr/>
                </a:tc>
                <a:tc>
                  <a:txBody>
                    <a:bodyPr/>
                    <a:lstStyle/>
                    <a:p>
                      <a:r>
                        <a:rPr lang="en-US" sz="1800" dirty="0" smtClean="0">
                          <a:solidFill>
                            <a:schemeClr val="tx1"/>
                          </a:solidFill>
                        </a:rPr>
                        <a:t>704.42</a:t>
                      </a:r>
                      <a:endParaRPr lang="en-US" sz="1800" dirty="0">
                        <a:solidFill>
                          <a:schemeClr val="tx1"/>
                        </a:solidFill>
                      </a:endParaRPr>
                    </a:p>
                  </a:txBody>
                  <a:tcPr/>
                </a:tc>
                <a:tc>
                  <a:txBody>
                    <a:bodyPr/>
                    <a:lstStyle/>
                    <a:p>
                      <a:r>
                        <a:rPr lang="en-US" sz="1800" dirty="0" smtClean="0">
                          <a:solidFill>
                            <a:schemeClr val="tx1"/>
                          </a:solidFill>
                        </a:rPr>
                        <a:t>60</a:t>
                      </a:r>
                      <a:endParaRPr lang="en-US" sz="1800" dirty="0">
                        <a:solidFill>
                          <a:schemeClr val="tx1"/>
                        </a:solidFill>
                      </a:endParaRPr>
                    </a:p>
                  </a:txBody>
                  <a:tcPr/>
                </a:tc>
                <a:tc>
                  <a:txBody>
                    <a:bodyPr/>
                    <a:lstStyle/>
                    <a:p>
                      <a:r>
                        <a:rPr lang="en-US" sz="1800" dirty="0" smtClean="0">
                          <a:solidFill>
                            <a:schemeClr val="tx1"/>
                          </a:solidFill>
                        </a:rPr>
                        <a:t>670</a:t>
                      </a:r>
                      <a:endParaRPr lang="en-US" sz="1800" dirty="0">
                        <a:solidFill>
                          <a:schemeClr val="tx1"/>
                        </a:solidFill>
                      </a:endParaRPr>
                    </a:p>
                  </a:txBody>
                  <a:tcPr/>
                </a:tc>
                <a:tc>
                  <a:txBody>
                    <a:bodyPr/>
                    <a:lstStyle/>
                    <a:p>
                      <a:r>
                        <a:rPr lang="en-US" sz="1800" dirty="0" smtClean="0">
                          <a:solidFill>
                            <a:schemeClr val="tx1"/>
                          </a:solidFill>
                        </a:rPr>
                        <a:t>Klystron</a:t>
                      </a:r>
                      <a:endParaRPr lang="en-US" sz="1800" dirty="0">
                        <a:solidFill>
                          <a:schemeClr val="tx1"/>
                        </a:solidFill>
                      </a:endParaRPr>
                    </a:p>
                  </a:txBody>
                  <a:tcPr/>
                </a:tc>
              </a:tr>
              <a:tr h="557427">
                <a:tc>
                  <a:txBody>
                    <a:bodyPr/>
                    <a:lstStyle/>
                    <a:p>
                      <a:r>
                        <a:rPr lang="en-US" sz="1800" dirty="0" smtClean="0">
                          <a:solidFill>
                            <a:schemeClr val="tx1"/>
                          </a:solidFill>
                        </a:rPr>
                        <a:t>High β</a:t>
                      </a:r>
                      <a:endParaRPr lang="en-US" sz="1800" dirty="0">
                        <a:solidFill>
                          <a:schemeClr val="tx1"/>
                        </a:solidFill>
                      </a:endParaRPr>
                    </a:p>
                  </a:txBody>
                  <a:tcPr/>
                </a:tc>
                <a:tc>
                  <a:txBody>
                    <a:bodyPr/>
                    <a:lstStyle/>
                    <a:p>
                      <a:r>
                        <a:rPr lang="en-US" sz="1800" dirty="0" smtClean="0">
                          <a:solidFill>
                            <a:schemeClr val="tx1"/>
                          </a:solidFill>
                        </a:rPr>
                        <a:t>394-872</a:t>
                      </a:r>
                      <a:endParaRPr lang="en-US" sz="1800" dirty="0">
                        <a:solidFill>
                          <a:schemeClr val="tx1"/>
                        </a:solidFill>
                      </a:endParaRPr>
                    </a:p>
                  </a:txBody>
                  <a:tcPr/>
                </a:tc>
                <a:tc>
                  <a:txBody>
                    <a:bodyPr/>
                    <a:lstStyle/>
                    <a:p>
                      <a:r>
                        <a:rPr lang="en-US" sz="1800" dirty="0" smtClean="0">
                          <a:solidFill>
                            <a:schemeClr val="tx1"/>
                          </a:solidFill>
                        </a:rPr>
                        <a:t>704.42</a:t>
                      </a:r>
                      <a:endParaRPr lang="en-US" sz="1800" dirty="0">
                        <a:solidFill>
                          <a:schemeClr val="tx1"/>
                        </a:solidFill>
                      </a:endParaRPr>
                    </a:p>
                  </a:txBody>
                  <a:tcPr/>
                </a:tc>
                <a:tc>
                  <a:txBody>
                    <a:bodyPr/>
                    <a:lstStyle/>
                    <a:p>
                      <a:r>
                        <a:rPr lang="en-US" sz="1800" dirty="0" smtClean="0">
                          <a:solidFill>
                            <a:schemeClr val="tx1"/>
                          </a:solidFill>
                        </a:rPr>
                        <a:t>120</a:t>
                      </a:r>
                      <a:endParaRPr lang="en-US" sz="1800" dirty="0">
                        <a:solidFill>
                          <a:schemeClr val="tx1"/>
                        </a:solidFill>
                      </a:endParaRPr>
                    </a:p>
                  </a:txBody>
                  <a:tcPr/>
                </a:tc>
                <a:tc>
                  <a:txBody>
                    <a:bodyPr/>
                    <a:lstStyle/>
                    <a:p>
                      <a:r>
                        <a:rPr lang="en-US" sz="1800" dirty="0" smtClean="0">
                          <a:solidFill>
                            <a:schemeClr val="tx1"/>
                          </a:solidFill>
                        </a:rPr>
                        <a:t>1150</a:t>
                      </a:r>
                      <a:endParaRPr lang="en-US" sz="1800" dirty="0">
                        <a:solidFill>
                          <a:schemeClr val="tx1"/>
                        </a:solidFill>
                      </a:endParaRPr>
                    </a:p>
                  </a:txBody>
                  <a:tcPr/>
                </a:tc>
                <a:tc>
                  <a:txBody>
                    <a:bodyPr/>
                    <a:lstStyle/>
                    <a:p>
                      <a:r>
                        <a:rPr lang="en-US" sz="1800" dirty="0" smtClean="0">
                          <a:solidFill>
                            <a:schemeClr val="tx1"/>
                          </a:solidFill>
                        </a:rPr>
                        <a:t>Klystron/IOT</a:t>
                      </a:r>
                      <a:endParaRPr lang="en-US" sz="1800" dirty="0">
                        <a:solidFill>
                          <a:schemeClr val="tx1"/>
                        </a:solidFill>
                      </a:endParaRPr>
                    </a:p>
                  </a:txBody>
                  <a:tcPr/>
                </a:tc>
              </a:tr>
            </a:tbl>
          </a:graphicData>
        </a:graphic>
      </p:graphicFrame>
    </p:spTree>
    <p:extLst>
      <p:ext uri="{BB962C8B-B14F-4D97-AF65-F5344CB8AC3E}">
        <p14:creationId xmlns:p14="http://schemas.microsoft.com/office/powerpoint/2010/main" val="16212497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77706" y="203200"/>
            <a:ext cx="7279991" cy="12827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r>
              <a:rPr lang="en-US" sz="1800" dirty="0" smtClean="0">
                <a:solidFill>
                  <a:schemeClr val="tx1"/>
                </a:solidFill>
              </a:rPr>
              <a:t>Modulator: The Stacked </a:t>
            </a:r>
            <a:r>
              <a:rPr lang="en-US" sz="1800" dirty="0">
                <a:solidFill>
                  <a:schemeClr val="tx1"/>
                </a:solidFill>
              </a:rPr>
              <a:t>Multi-</a:t>
            </a:r>
            <a:r>
              <a:rPr lang="en-US" sz="1800" dirty="0" smtClean="0">
                <a:solidFill>
                  <a:schemeClr val="tx1"/>
                </a:solidFill>
              </a:rPr>
              <a:t>Level (</a:t>
            </a:r>
            <a:r>
              <a:rPr lang="en-US" sz="1800" dirty="0">
                <a:solidFill>
                  <a:schemeClr val="tx1"/>
                </a:solidFill>
              </a:rPr>
              <a:t>SML) </a:t>
            </a:r>
            <a:r>
              <a:rPr lang="en-US" sz="1800" dirty="0" smtClean="0">
                <a:solidFill>
                  <a:schemeClr val="tx1"/>
                </a:solidFill>
              </a:rPr>
              <a:t>topology </a:t>
            </a:r>
          </a:p>
          <a:p>
            <a:r>
              <a:rPr lang="en-US" sz="1800" dirty="0" smtClean="0">
                <a:solidFill>
                  <a:schemeClr val="tx1"/>
                </a:solidFill>
              </a:rPr>
              <a:t>(</a:t>
            </a:r>
            <a:r>
              <a:rPr lang="en-GB" sz="1800" dirty="0">
                <a:solidFill>
                  <a:srgbClr val="000000"/>
                </a:solidFill>
              </a:rPr>
              <a:t>Carlos A. </a:t>
            </a:r>
            <a:r>
              <a:rPr lang="en-GB" sz="1800" dirty="0" smtClean="0">
                <a:solidFill>
                  <a:srgbClr val="000000"/>
                </a:solidFill>
              </a:rPr>
              <a:t>Martins</a:t>
            </a:r>
            <a:r>
              <a:rPr lang="en-US" sz="1800" dirty="0" smtClean="0">
                <a:solidFill>
                  <a:schemeClr val="tx1"/>
                </a:solidFill>
              </a:rPr>
              <a:t>, ESS)</a:t>
            </a:r>
            <a:endParaRPr lang="en-US" sz="1800" i="1" dirty="0">
              <a:solidFill>
                <a:schemeClr val="bg1"/>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pSp>
        <p:nvGrpSpPr>
          <p:cNvPr id="74" name="Group 73"/>
          <p:cNvGrpSpPr/>
          <p:nvPr/>
        </p:nvGrpSpPr>
        <p:grpSpPr>
          <a:xfrm>
            <a:off x="996109" y="1803282"/>
            <a:ext cx="7141249" cy="3926578"/>
            <a:chOff x="238809" y="993292"/>
            <a:chExt cx="8784412" cy="4562785"/>
          </a:xfrm>
        </p:grpSpPr>
        <p:grpSp>
          <p:nvGrpSpPr>
            <p:cNvPr id="415" name="Group 414"/>
            <p:cNvGrpSpPr/>
            <p:nvPr/>
          </p:nvGrpSpPr>
          <p:grpSpPr>
            <a:xfrm>
              <a:off x="267558" y="1065080"/>
              <a:ext cx="8676417" cy="1957887"/>
              <a:chOff x="457200" y="1450365"/>
              <a:chExt cx="8676417" cy="2236535"/>
            </a:xfrm>
          </p:grpSpPr>
          <p:sp>
            <p:nvSpPr>
              <p:cNvPr id="420" name="Rectangle 419"/>
              <p:cNvSpPr/>
              <p:nvPr/>
            </p:nvSpPr>
            <p:spPr>
              <a:xfrm>
                <a:off x="1197382" y="2262119"/>
                <a:ext cx="457200" cy="657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421" name="Straight Connector 420"/>
              <p:cNvCxnSpPr>
                <a:stCxn id="420" idx="1"/>
              </p:cNvCxnSpPr>
              <p:nvPr/>
            </p:nvCxnSpPr>
            <p:spPr>
              <a:xfrm flipH="1">
                <a:off x="478128" y="2591080"/>
                <a:ext cx="719254" cy="0"/>
              </a:xfrm>
              <a:prstGeom prst="line">
                <a:avLst/>
              </a:prstGeom>
            </p:spPr>
            <p:style>
              <a:lnRef idx="2">
                <a:schemeClr val="accent1"/>
              </a:lnRef>
              <a:fillRef idx="0">
                <a:schemeClr val="accent1"/>
              </a:fillRef>
              <a:effectRef idx="1">
                <a:schemeClr val="accent1"/>
              </a:effectRef>
              <a:fontRef idx="minor">
                <a:schemeClr val="tx1"/>
              </a:fontRef>
            </p:style>
          </p:cxnSp>
          <p:sp>
            <p:nvSpPr>
              <p:cNvPr id="422" name="Rectangle 421"/>
              <p:cNvSpPr/>
              <p:nvPr/>
            </p:nvSpPr>
            <p:spPr>
              <a:xfrm>
                <a:off x="2720453" y="2262119"/>
                <a:ext cx="457200" cy="657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23" name="Rectangle 422"/>
              <p:cNvSpPr/>
              <p:nvPr/>
            </p:nvSpPr>
            <p:spPr>
              <a:xfrm>
                <a:off x="4347200" y="2262119"/>
                <a:ext cx="457200" cy="657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24" name="Rectangle 423"/>
              <p:cNvSpPr/>
              <p:nvPr/>
            </p:nvSpPr>
            <p:spPr>
              <a:xfrm>
                <a:off x="6708627" y="2262119"/>
                <a:ext cx="457200" cy="6579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425" name="Straight Connector 424"/>
              <p:cNvCxnSpPr>
                <a:stCxn id="472" idx="0"/>
                <a:endCxn id="424" idx="3"/>
              </p:cNvCxnSpPr>
              <p:nvPr/>
            </p:nvCxnSpPr>
            <p:spPr>
              <a:xfrm flipH="1" flipV="1">
                <a:off x="7165827" y="2591080"/>
                <a:ext cx="510237" cy="778"/>
              </a:xfrm>
              <a:prstGeom prst="line">
                <a:avLst/>
              </a:prstGeom>
            </p:spPr>
            <p:style>
              <a:lnRef idx="2">
                <a:schemeClr val="accent1"/>
              </a:lnRef>
              <a:fillRef idx="0">
                <a:schemeClr val="accent1"/>
              </a:fillRef>
              <a:effectRef idx="1">
                <a:schemeClr val="accent1"/>
              </a:effectRef>
              <a:fontRef idx="minor">
                <a:schemeClr val="tx1"/>
              </a:fontRef>
            </p:style>
          </p:cxnSp>
          <p:grpSp>
            <p:nvGrpSpPr>
              <p:cNvPr id="426" name="Group 425"/>
              <p:cNvGrpSpPr/>
              <p:nvPr/>
            </p:nvGrpSpPr>
            <p:grpSpPr>
              <a:xfrm>
                <a:off x="457200" y="1907404"/>
                <a:ext cx="623259" cy="522713"/>
                <a:chOff x="1792560" y="5330282"/>
                <a:chExt cx="1187604" cy="1045427"/>
              </a:xfrm>
            </p:grpSpPr>
            <p:sp>
              <p:nvSpPr>
                <p:cNvPr id="529" name="Arc 528"/>
                <p:cNvSpPr/>
                <p:nvPr/>
              </p:nvSpPr>
              <p:spPr>
                <a:xfrm rot="16200000">
                  <a:off x="1566747" y="5556095"/>
                  <a:ext cx="1045427" cy="593802"/>
                </a:xfrm>
                <a:prstGeom prst="arc">
                  <a:avLst>
                    <a:gd name="adj1" fmla="val 16200000"/>
                    <a:gd name="adj2" fmla="val 5532155"/>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30" name="Arc 529"/>
                <p:cNvSpPr/>
                <p:nvPr/>
              </p:nvSpPr>
              <p:spPr>
                <a:xfrm rot="5400000">
                  <a:off x="2160549" y="5556095"/>
                  <a:ext cx="1045427" cy="593802"/>
                </a:xfrm>
                <a:prstGeom prst="arc">
                  <a:avLst>
                    <a:gd name="adj1" fmla="val 16200000"/>
                    <a:gd name="adj2" fmla="val 5532155"/>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cxnSp>
            <p:nvCxnSpPr>
              <p:cNvPr id="427" name="Straight Connector 426"/>
              <p:cNvCxnSpPr/>
              <p:nvPr/>
            </p:nvCxnSpPr>
            <p:spPr>
              <a:xfrm>
                <a:off x="1770803" y="2283258"/>
                <a:ext cx="773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a:off x="1781006" y="2000762"/>
                <a:ext cx="7628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9" name="Straight Connector 428"/>
              <p:cNvCxnSpPr>
                <a:stCxn id="422" idx="1"/>
              </p:cNvCxnSpPr>
              <p:nvPr/>
            </p:nvCxnSpPr>
            <p:spPr>
              <a:xfrm flipH="1">
                <a:off x="1654582" y="2591080"/>
                <a:ext cx="1065871" cy="1859"/>
              </a:xfrm>
              <a:prstGeom prst="line">
                <a:avLst/>
              </a:prstGeom>
            </p:spPr>
            <p:style>
              <a:lnRef idx="2">
                <a:schemeClr val="accent1"/>
              </a:lnRef>
              <a:fillRef idx="0">
                <a:schemeClr val="accent1"/>
              </a:fillRef>
              <a:effectRef idx="1">
                <a:schemeClr val="accent1"/>
              </a:effectRef>
              <a:fontRef idx="minor">
                <a:schemeClr val="tx1"/>
              </a:fontRef>
            </p:style>
          </p:cxnSp>
          <p:grpSp>
            <p:nvGrpSpPr>
              <p:cNvPr id="430" name="Group 429"/>
              <p:cNvGrpSpPr/>
              <p:nvPr/>
            </p:nvGrpSpPr>
            <p:grpSpPr>
              <a:xfrm>
                <a:off x="3374718" y="1990711"/>
                <a:ext cx="773089" cy="283952"/>
                <a:chOff x="3450920" y="1468183"/>
                <a:chExt cx="773089" cy="283952"/>
              </a:xfrm>
            </p:grpSpPr>
            <p:cxnSp>
              <p:nvCxnSpPr>
                <p:cNvPr id="525" name="Straight Connector 524"/>
                <p:cNvCxnSpPr/>
                <p:nvPr/>
              </p:nvCxnSpPr>
              <p:spPr>
                <a:xfrm>
                  <a:off x="3450920" y="1752135"/>
                  <a:ext cx="773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a:off x="3471243" y="1489801"/>
                  <a:ext cx="129570" cy="10268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flipV="1">
                  <a:off x="3592137" y="1469639"/>
                  <a:ext cx="478058" cy="1138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a:off x="4070195" y="1468183"/>
                  <a:ext cx="129570" cy="10268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31" name="Straight Connector 430"/>
              <p:cNvCxnSpPr>
                <a:stCxn id="423" idx="1"/>
                <a:endCxn id="422" idx="3"/>
              </p:cNvCxnSpPr>
              <p:nvPr/>
            </p:nvCxnSpPr>
            <p:spPr>
              <a:xfrm flipH="1">
                <a:off x="3177653" y="2591080"/>
                <a:ext cx="1169547"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32" name="Group 431"/>
              <p:cNvGrpSpPr/>
              <p:nvPr/>
            </p:nvGrpSpPr>
            <p:grpSpPr>
              <a:xfrm>
                <a:off x="3536028" y="2841178"/>
                <a:ext cx="533251" cy="185056"/>
                <a:chOff x="3450920" y="3429000"/>
                <a:chExt cx="533251" cy="185056"/>
              </a:xfrm>
            </p:grpSpPr>
            <p:cxnSp>
              <p:nvCxnSpPr>
                <p:cNvPr id="523" name="Straight Connector 522"/>
                <p:cNvCxnSpPr/>
                <p:nvPr/>
              </p:nvCxnSpPr>
              <p:spPr>
                <a:xfrm>
                  <a:off x="3450920" y="3429000"/>
                  <a:ext cx="533251"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a:off x="3450920" y="3614056"/>
                  <a:ext cx="533251" cy="0"/>
                </a:xfrm>
                <a:prstGeom prst="line">
                  <a:avLst/>
                </a:prstGeom>
                <a:ln w="76200"/>
              </p:spPr>
              <p:style>
                <a:lnRef idx="2">
                  <a:schemeClr val="accent1"/>
                </a:lnRef>
                <a:fillRef idx="0">
                  <a:schemeClr val="accent1"/>
                </a:fillRef>
                <a:effectRef idx="1">
                  <a:schemeClr val="accent1"/>
                </a:effectRef>
                <a:fontRef idx="minor">
                  <a:schemeClr val="tx1"/>
                </a:fontRef>
              </p:style>
            </p:cxnSp>
          </p:grpSp>
          <p:cxnSp>
            <p:nvCxnSpPr>
              <p:cNvPr id="433" name="Straight Connector 432"/>
              <p:cNvCxnSpPr/>
              <p:nvPr/>
            </p:nvCxnSpPr>
            <p:spPr>
              <a:xfrm flipV="1">
                <a:off x="3802653" y="2591081"/>
                <a:ext cx="0" cy="2500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flipV="1">
                <a:off x="3811414" y="2993578"/>
                <a:ext cx="0" cy="250097"/>
              </a:xfrm>
              <a:prstGeom prst="line">
                <a:avLst/>
              </a:prstGeom>
            </p:spPr>
            <p:style>
              <a:lnRef idx="2">
                <a:schemeClr val="accent1"/>
              </a:lnRef>
              <a:fillRef idx="0">
                <a:schemeClr val="accent1"/>
              </a:fillRef>
              <a:effectRef idx="1">
                <a:schemeClr val="accent1"/>
              </a:effectRef>
              <a:fontRef idx="minor">
                <a:schemeClr val="tx1"/>
              </a:fontRef>
            </p:style>
          </p:cxnSp>
          <p:sp>
            <p:nvSpPr>
              <p:cNvPr id="435" name="Isosceles Triangle 434"/>
              <p:cNvSpPr/>
              <p:nvPr/>
            </p:nvSpPr>
            <p:spPr>
              <a:xfrm flipV="1">
                <a:off x="3699238" y="3243675"/>
                <a:ext cx="206829" cy="17417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436" name="Group 435"/>
              <p:cNvGrpSpPr/>
              <p:nvPr/>
            </p:nvGrpSpPr>
            <p:grpSpPr>
              <a:xfrm>
                <a:off x="5354618" y="2282550"/>
                <a:ext cx="675522" cy="626125"/>
                <a:chOff x="2845759" y="3641196"/>
                <a:chExt cx="1362888" cy="1758914"/>
              </a:xfrm>
            </p:grpSpPr>
            <p:grpSp>
              <p:nvGrpSpPr>
                <p:cNvPr id="503" name="Group 502"/>
                <p:cNvGrpSpPr/>
                <p:nvPr/>
              </p:nvGrpSpPr>
              <p:grpSpPr>
                <a:xfrm>
                  <a:off x="2845759" y="3641196"/>
                  <a:ext cx="605161" cy="1742539"/>
                  <a:chOff x="2845759" y="3641196"/>
                  <a:chExt cx="605161" cy="1742539"/>
                </a:xfrm>
              </p:grpSpPr>
              <p:grpSp>
                <p:nvGrpSpPr>
                  <p:cNvPr id="514" name="Group 513"/>
                  <p:cNvGrpSpPr/>
                  <p:nvPr/>
                </p:nvGrpSpPr>
                <p:grpSpPr>
                  <a:xfrm rot="297895">
                    <a:off x="2852057" y="3641196"/>
                    <a:ext cx="598863" cy="598863"/>
                    <a:chOff x="2852057" y="3641196"/>
                    <a:chExt cx="598863" cy="598863"/>
                  </a:xfrm>
                </p:grpSpPr>
                <p:sp>
                  <p:nvSpPr>
                    <p:cNvPr id="521" name="Arc 520"/>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22" name="Arc 521"/>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515" name="Group 514"/>
                  <p:cNvGrpSpPr/>
                  <p:nvPr/>
                </p:nvGrpSpPr>
                <p:grpSpPr>
                  <a:xfrm rot="297895">
                    <a:off x="2852056" y="4207157"/>
                    <a:ext cx="598863" cy="598863"/>
                    <a:chOff x="2852057" y="3641196"/>
                    <a:chExt cx="598863" cy="598863"/>
                  </a:xfrm>
                </p:grpSpPr>
                <p:sp>
                  <p:nvSpPr>
                    <p:cNvPr id="519" name="Arc 518"/>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20" name="Arc 519"/>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516" name="Group 515"/>
                  <p:cNvGrpSpPr/>
                  <p:nvPr/>
                </p:nvGrpSpPr>
                <p:grpSpPr>
                  <a:xfrm rot="297895">
                    <a:off x="2845759" y="4784872"/>
                    <a:ext cx="598863" cy="598863"/>
                    <a:chOff x="2852057" y="3641196"/>
                    <a:chExt cx="598863" cy="598863"/>
                  </a:xfrm>
                </p:grpSpPr>
                <p:sp>
                  <p:nvSpPr>
                    <p:cNvPr id="517" name="Arc 516"/>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18" name="Arc 517"/>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grpSp>
              <p:nvGrpSpPr>
                <p:cNvPr id="504" name="Group 503"/>
                <p:cNvGrpSpPr/>
                <p:nvPr/>
              </p:nvGrpSpPr>
              <p:grpSpPr>
                <a:xfrm rot="10800000">
                  <a:off x="3603486" y="3657571"/>
                  <a:ext cx="605161" cy="1742539"/>
                  <a:chOff x="2845759" y="3641196"/>
                  <a:chExt cx="605161" cy="1742539"/>
                </a:xfrm>
              </p:grpSpPr>
              <p:grpSp>
                <p:nvGrpSpPr>
                  <p:cNvPr id="505" name="Group 504"/>
                  <p:cNvGrpSpPr/>
                  <p:nvPr/>
                </p:nvGrpSpPr>
                <p:grpSpPr>
                  <a:xfrm rot="297895">
                    <a:off x="2852057" y="3641196"/>
                    <a:ext cx="598863" cy="598863"/>
                    <a:chOff x="2852057" y="3641196"/>
                    <a:chExt cx="598863" cy="598863"/>
                  </a:xfrm>
                </p:grpSpPr>
                <p:sp>
                  <p:nvSpPr>
                    <p:cNvPr id="512" name="Arc 511"/>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13" name="Arc 512"/>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506" name="Group 505"/>
                  <p:cNvGrpSpPr/>
                  <p:nvPr/>
                </p:nvGrpSpPr>
                <p:grpSpPr>
                  <a:xfrm rot="297895">
                    <a:off x="2852056" y="4207157"/>
                    <a:ext cx="598863" cy="598863"/>
                    <a:chOff x="2852057" y="3641196"/>
                    <a:chExt cx="598863" cy="598863"/>
                  </a:xfrm>
                </p:grpSpPr>
                <p:sp>
                  <p:nvSpPr>
                    <p:cNvPr id="510" name="Arc 509"/>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11" name="Arc 510"/>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507" name="Group 506"/>
                  <p:cNvGrpSpPr/>
                  <p:nvPr/>
                </p:nvGrpSpPr>
                <p:grpSpPr>
                  <a:xfrm rot="297895">
                    <a:off x="2845759" y="4784872"/>
                    <a:ext cx="598863" cy="598863"/>
                    <a:chOff x="2852057" y="3641196"/>
                    <a:chExt cx="598863" cy="598863"/>
                  </a:xfrm>
                </p:grpSpPr>
                <p:sp>
                  <p:nvSpPr>
                    <p:cNvPr id="508" name="Arc 507"/>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09" name="Arc 508"/>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grpSp>
          <p:cxnSp>
            <p:nvCxnSpPr>
              <p:cNvPr id="437" name="Straight Connector 436"/>
              <p:cNvCxnSpPr>
                <a:stCxn id="520" idx="0"/>
                <a:endCxn id="423" idx="3"/>
              </p:cNvCxnSpPr>
              <p:nvPr/>
            </p:nvCxnSpPr>
            <p:spPr>
              <a:xfrm flipH="1" flipV="1">
                <a:off x="4804400" y="2591080"/>
                <a:ext cx="849484" cy="225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8" name="Straight Connector 437"/>
              <p:cNvCxnSpPr>
                <a:stCxn id="424" idx="1"/>
                <a:endCxn id="510" idx="2"/>
              </p:cNvCxnSpPr>
              <p:nvPr/>
            </p:nvCxnSpPr>
            <p:spPr>
              <a:xfrm flipH="1" flipV="1">
                <a:off x="5730746" y="2587774"/>
                <a:ext cx="977881" cy="3306"/>
              </a:xfrm>
              <a:prstGeom prst="line">
                <a:avLst/>
              </a:prstGeom>
            </p:spPr>
            <p:style>
              <a:lnRef idx="2">
                <a:schemeClr val="accent1"/>
              </a:lnRef>
              <a:fillRef idx="0">
                <a:schemeClr val="accent1"/>
              </a:fillRef>
              <a:effectRef idx="1">
                <a:schemeClr val="accent1"/>
              </a:effectRef>
              <a:fontRef idx="minor">
                <a:schemeClr val="tx1"/>
              </a:fontRef>
            </p:style>
          </p:cxnSp>
          <p:grpSp>
            <p:nvGrpSpPr>
              <p:cNvPr id="439" name="Group 438"/>
              <p:cNvGrpSpPr/>
              <p:nvPr/>
            </p:nvGrpSpPr>
            <p:grpSpPr>
              <a:xfrm>
                <a:off x="4972131" y="1828932"/>
                <a:ext cx="394097" cy="621879"/>
                <a:chOff x="2764231" y="3896157"/>
                <a:chExt cx="1009996" cy="632300"/>
              </a:xfrm>
            </p:grpSpPr>
            <p:cxnSp>
              <p:nvCxnSpPr>
                <p:cNvPr id="494" name="Straight Connector 493"/>
                <p:cNvCxnSpPr/>
                <p:nvPr/>
              </p:nvCxnSpPr>
              <p:spPr>
                <a:xfrm>
                  <a:off x="3177653" y="4212307"/>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29490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a:off x="31776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a:off x="2926754" y="3906578"/>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a:off x="33624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a:off x="35910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3362475" y="4528457"/>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3589405" y="4222728"/>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2764231" y="4212307"/>
                  <a:ext cx="184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40" name="Group 439"/>
              <p:cNvGrpSpPr/>
              <p:nvPr/>
            </p:nvGrpSpPr>
            <p:grpSpPr>
              <a:xfrm>
                <a:off x="6076876" y="1450365"/>
                <a:ext cx="394097" cy="1436794"/>
                <a:chOff x="2764231" y="3896157"/>
                <a:chExt cx="1009996" cy="632300"/>
              </a:xfrm>
            </p:grpSpPr>
            <p:cxnSp>
              <p:nvCxnSpPr>
                <p:cNvPr id="485" name="Straight Connector 484"/>
                <p:cNvCxnSpPr/>
                <p:nvPr/>
              </p:nvCxnSpPr>
              <p:spPr>
                <a:xfrm>
                  <a:off x="3177653" y="4212307"/>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a:off x="29490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a:off x="31776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a:off x="2926754" y="3901516"/>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a:off x="33624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35910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3362475" y="4528457"/>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a:off x="3589405" y="4222728"/>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2764231" y="4212307"/>
                  <a:ext cx="184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41" name="Group 440"/>
              <p:cNvGrpSpPr/>
              <p:nvPr/>
            </p:nvGrpSpPr>
            <p:grpSpPr>
              <a:xfrm>
                <a:off x="7275185" y="1719762"/>
                <a:ext cx="394097" cy="719074"/>
                <a:chOff x="6245767" y="3733678"/>
                <a:chExt cx="394097" cy="719074"/>
              </a:xfrm>
            </p:grpSpPr>
            <p:cxnSp>
              <p:nvCxnSpPr>
                <p:cNvPr id="476" name="Straight Connector 475"/>
                <p:cNvCxnSpPr/>
                <p:nvPr/>
              </p:nvCxnSpPr>
              <p:spPr>
                <a:xfrm>
                  <a:off x="6407083" y="4452076"/>
                  <a:ext cx="72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a:off x="6317884" y="3733679"/>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a:off x="6407083" y="3733679"/>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6309183" y="3751608"/>
                  <a:ext cx="97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6567747" y="4452752"/>
                  <a:ext cx="72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a:off x="6245767" y="4452076"/>
                  <a:ext cx="72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a:off x="6470284" y="3733678"/>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a:off x="6559483" y="3733678"/>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a:off x="6461583" y="3751607"/>
                  <a:ext cx="979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42" name="Group 441"/>
              <p:cNvGrpSpPr/>
              <p:nvPr/>
            </p:nvGrpSpPr>
            <p:grpSpPr>
              <a:xfrm>
                <a:off x="8298262" y="1890152"/>
                <a:ext cx="402212" cy="522038"/>
                <a:chOff x="8409956" y="1907404"/>
                <a:chExt cx="402212" cy="522038"/>
              </a:xfrm>
            </p:grpSpPr>
            <p:cxnSp>
              <p:nvCxnSpPr>
                <p:cNvPr id="474" name="Straight Connector 473"/>
                <p:cNvCxnSpPr/>
                <p:nvPr/>
              </p:nvCxnSpPr>
              <p:spPr>
                <a:xfrm>
                  <a:off x="8424422" y="1907404"/>
                  <a:ext cx="3877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p:nvCxnSpPr>
              <p:spPr>
                <a:xfrm>
                  <a:off x="8409956" y="2429442"/>
                  <a:ext cx="402212"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43" name="Straight Connector 442"/>
              <p:cNvCxnSpPr/>
              <p:nvPr/>
            </p:nvCxnSpPr>
            <p:spPr>
              <a:xfrm flipH="1">
                <a:off x="8095174" y="2580334"/>
                <a:ext cx="1038443" cy="0"/>
              </a:xfrm>
              <a:prstGeom prst="line">
                <a:avLst/>
              </a:prstGeom>
              <a:ln>
                <a:headEnd type="oval" w="lg" len="lg"/>
                <a:tailEnd type="none"/>
              </a:ln>
            </p:spPr>
            <p:style>
              <a:lnRef idx="2">
                <a:schemeClr val="accent1"/>
              </a:lnRef>
              <a:fillRef idx="0">
                <a:schemeClr val="accent1"/>
              </a:fillRef>
              <a:effectRef idx="1">
                <a:schemeClr val="accent1"/>
              </a:effectRef>
              <a:fontRef idx="minor">
                <a:schemeClr val="tx1"/>
              </a:fontRef>
            </p:style>
          </p:cxnSp>
          <p:sp>
            <p:nvSpPr>
              <p:cNvPr id="445" name="TextBox 444"/>
              <p:cNvSpPr txBox="1"/>
              <p:nvPr/>
            </p:nvSpPr>
            <p:spPr>
              <a:xfrm>
                <a:off x="1137892" y="2279782"/>
                <a:ext cx="582147" cy="646331"/>
              </a:xfrm>
              <a:prstGeom prst="rect">
                <a:avLst/>
              </a:prstGeom>
              <a:noFill/>
            </p:spPr>
            <p:txBody>
              <a:bodyPr wrap="none" rtlCol="0">
                <a:spAutoFit/>
              </a:bodyPr>
              <a:lstStyle/>
              <a:p>
                <a:r>
                  <a:rPr lang="en-US" dirty="0" smtClean="0"/>
                  <a:t>AC /</a:t>
                </a:r>
              </a:p>
              <a:p>
                <a:r>
                  <a:rPr lang="en-US" dirty="0" smtClean="0"/>
                  <a:t>DC</a:t>
                </a:r>
                <a:endParaRPr lang="sv-SE" dirty="0"/>
              </a:p>
            </p:txBody>
          </p:sp>
          <p:grpSp>
            <p:nvGrpSpPr>
              <p:cNvPr id="446" name="Group 445"/>
              <p:cNvGrpSpPr/>
              <p:nvPr/>
            </p:nvGrpSpPr>
            <p:grpSpPr>
              <a:xfrm rot="16200000">
                <a:off x="7795795" y="2389647"/>
                <a:ext cx="164390" cy="417415"/>
                <a:chOff x="2845759" y="3641196"/>
                <a:chExt cx="605161" cy="1742539"/>
              </a:xfrm>
            </p:grpSpPr>
            <p:grpSp>
              <p:nvGrpSpPr>
                <p:cNvPr id="465" name="Group 464"/>
                <p:cNvGrpSpPr/>
                <p:nvPr/>
              </p:nvGrpSpPr>
              <p:grpSpPr>
                <a:xfrm rot="297895">
                  <a:off x="2852057" y="3641196"/>
                  <a:ext cx="598863" cy="598863"/>
                  <a:chOff x="2852057" y="3641196"/>
                  <a:chExt cx="598863" cy="598863"/>
                </a:xfrm>
              </p:grpSpPr>
              <p:sp>
                <p:nvSpPr>
                  <p:cNvPr id="472" name="Arc 471"/>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473" name="Arc 472"/>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466" name="Group 465"/>
                <p:cNvGrpSpPr/>
                <p:nvPr/>
              </p:nvGrpSpPr>
              <p:grpSpPr>
                <a:xfrm rot="297895">
                  <a:off x="2852056" y="4207157"/>
                  <a:ext cx="598863" cy="598863"/>
                  <a:chOff x="2852057" y="3641196"/>
                  <a:chExt cx="598863" cy="598863"/>
                </a:xfrm>
              </p:grpSpPr>
              <p:sp>
                <p:nvSpPr>
                  <p:cNvPr id="470" name="Arc 469"/>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471" name="Arc 470"/>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467" name="Group 466"/>
                <p:cNvGrpSpPr/>
                <p:nvPr/>
              </p:nvGrpSpPr>
              <p:grpSpPr>
                <a:xfrm rot="297895">
                  <a:off x="2845759" y="4784872"/>
                  <a:ext cx="598863" cy="598863"/>
                  <a:chOff x="2852057" y="3641196"/>
                  <a:chExt cx="598863" cy="598863"/>
                </a:xfrm>
              </p:grpSpPr>
              <p:sp>
                <p:nvSpPr>
                  <p:cNvPr id="468" name="Arc 467"/>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469" name="Arc 468"/>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grpSp>
            <p:nvGrpSpPr>
              <p:cNvPr id="447" name="Group 446"/>
              <p:cNvGrpSpPr/>
              <p:nvPr/>
            </p:nvGrpSpPr>
            <p:grpSpPr>
              <a:xfrm>
                <a:off x="8113598" y="2597499"/>
                <a:ext cx="345704" cy="737821"/>
                <a:chOff x="5034025" y="4494173"/>
                <a:chExt cx="345704" cy="737821"/>
              </a:xfrm>
            </p:grpSpPr>
            <p:grpSp>
              <p:nvGrpSpPr>
                <p:cNvPr id="459" name="Group 458"/>
                <p:cNvGrpSpPr/>
                <p:nvPr/>
              </p:nvGrpSpPr>
              <p:grpSpPr>
                <a:xfrm>
                  <a:off x="5034025" y="4735903"/>
                  <a:ext cx="345704" cy="107630"/>
                  <a:chOff x="3450920" y="3429000"/>
                  <a:chExt cx="533251" cy="185056"/>
                </a:xfrm>
              </p:grpSpPr>
              <p:cxnSp>
                <p:nvCxnSpPr>
                  <p:cNvPr id="463" name="Straight Connector 462"/>
                  <p:cNvCxnSpPr/>
                  <p:nvPr/>
                </p:nvCxnSpPr>
                <p:spPr>
                  <a:xfrm>
                    <a:off x="3450920" y="3429000"/>
                    <a:ext cx="533251"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a:off x="3450920" y="3614056"/>
                    <a:ext cx="533251" cy="0"/>
                  </a:xfrm>
                  <a:prstGeom prst="line">
                    <a:avLst/>
                  </a:prstGeom>
                  <a:ln w="25400"/>
                </p:spPr>
                <p:style>
                  <a:lnRef idx="2">
                    <a:schemeClr val="accent1"/>
                  </a:lnRef>
                  <a:fillRef idx="0">
                    <a:schemeClr val="accent1"/>
                  </a:fillRef>
                  <a:effectRef idx="1">
                    <a:schemeClr val="accent1"/>
                  </a:effectRef>
                  <a:fontRef idx="minor">
                    <a:schemeClr val="tx1"/>
                  </a:fontRef>
                </p:style>
              </p:cxnSp>
            </p:grpSp>
            <p:cxnSp>
              <p:nvCxnSpPr>
                <p:cNvPr id="460" name="Straight Connector 459"/>
                <p:cNvCxnSpPr/>
                <p:nvPr/>
              </p:nvCxnSpPr>
              <p:spPr>
                <a:xfrm flipV="1">
                  <a:off x="5212620" y="4494173"/>
                  <a:ext cx="0" cy="2500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flipV="1">
                  <a:off x="5205898" y="4828131"/>
                  <a:ext cx="0" cy="403863"/>
                </a:xfrm>
                <a:prstGeom prst="line">
                  <a:avLst/>
                </a:prstGeom>
              </p:spPr>
              <p:style>
                <a:lnRef idx="2">
                  <a:schemeClr val="accent1"/>
                </a:lnRef>
                <a:fillRef idx="0">
                  <a:schemeClr val="accent1"/>
                </a:fillRef>
                <a:effectRef idx="1">
                  <a:schemeClr val="accent1"/>
                </a:effectRef>
                <a:fontRef idx="minor">
                  <a:schemeClr val="tx1"/>
                </a:fontRef>
              </p:style>
            </p:cxnSp>
          </p:grpSp>
          <p:sp>
            <p:nvSpPr>
              <p:cNvPr id="448" name="TextBox 447"/>
              <p:cNvSpPr txBox="1"/>
              <p:nvPr/>
            </p:nvSpPr>
            <p:spPr>
              <a:xfrm>
                <a:off x="1844599" y="2716129"/>
                <a:ext cx="705642" cy="523220"/>
              </a:xfrm>
              <a:prstGeom prst="rect">
                <a:avLst/>
              </a:prstGeom>
              <a:noFill/>
            </p:spPr>
            <p:txBody>
              <a:bodyPr wrap="none" rtlCol="0">
                <a:spAutoFit/>
              </a:bodyPr>
              <a:lstStyle/>
              <a:p>
                <a:r>
                  <a:rPr lang="en-US" sz="1400" dirty="0" smtClean="0"/>
                  <a:t>DC-link</a:t>
                </a:r>
              </a:p>
              <a:p>
                <a:r>
                  <a:rPr lang="en-US" sz="1400" dirty="0" smtClean="0"/>
                  <a:t>1.1 kV</a:t>
                </a:r>
                <a:endParaRPr lang="sv-SE" sz="1400" dirty="0"/>
              </a:p>
            </p:txBody>
          </p:sp>
          <p:sp>
            <p:nvSpPr>
              <p:cNvPr id="449" name="TextBox 448"/>
              <p:cNvSpPr txBox="1"/>
              <p:nvPr/>
            </p:nvSpPr>
            <p:spPr>
              <a:xfrm>
                <a:off x="2657979" y="2277453"/>
                <a:ext cx="593432" cy="646331"/>
              </a:xfrm>
              <a:prstGeom prst="rect">
                <a:avLst/>
              </a:prstGeom>
              <a:noFill/>
            </p:spPr>
            <p:txBody>
              <a:bodyPr wrap="none" rtlCol="0">
                <a:spAutoFit/>
              </a:bodyPr>
              <a:lstStyle/>
              <a:p>
                <a:r>
                  <a:rPr lang="en-US" dirty="0"/>
                  <a:t>D</a:t>
                </a:r>
                <a:r>
                  <a:rPr lang="en-US" dirty="0" smtClean="0"/>
                  <a:t>C /</a:t>
                </a:r>
              </a:p>
              <a:p>
                <a:r>
                  <a:rPr lang="en-US" dirty="0" smtClean="0"/>
                  <a:t>DC</a:t>
                </a:r>
                <a:endParaRPr lang="sv-SE" dirty="0"/>
              </a:p>
            </p:txBody>
          </p:sp>
          <p:sp>
            <p:nvSpPr>
              <p:cNvPr id="450" name="TextBox 449"/>
              <p:cNvSpPr txBox="1"/>
              <p:nvPr/>
            </p:nvSpPr>
            <p:spPr>
              <a:xfrm>
                <a:off x="3080765" y="3335320"/>
                <a:ext cx="1646373" cy="351580"/>
              </a:xfrm>
              <a:prstGeom prst="rect">
                <a:avLst/>
              </a:prstGeom>
              <a:noFill/>
            </p:spPr>
            <p:txBody>
              <a:bodyPr wrap="square" rtlCol="0">
                <a:spAutoFit/>
              </a:bodyPr>
              <a:lstStyle/>
              <a:p>
                <a:r>
                  <a:rPr lang="en-US" sz="1400" dirty="0" smtClean="0"/>
                  <a:t>Capacitor bank 1 kV</a:t>
                </a:r>
                <a:endParaRPr lang="sv-SE" sz="1400" dirty="0"/>
              </a:p>
            </p:txBody>
          </p:sp>
          <p:sp>
            <p:nvSpPr>
              <p:cNvPr id="451" name="TextBox 450"/>
              <p:cNvSpPr txBox="1"/>
              <p:nvPr/>
            </p:nvSpPr>
            <p:spPr>
              <a:xfrm>
                <a:off x="4279084" y="2274663"/>
                <a:ext cx="593432" cy="646331"/>
              </a:xfrm>
              <a:prstGeom prst="rect">
                <a:avLst/>
              </a:prstGeom>
              <a:noFill/>
            </p:spPr>
            <p:txBody>
              <a:bodyPr wrap="none" rtlCol="0">
                <a:spAutoFit/>
              </a:bodyPr>
              <a:lstStyle/>
              <a:p>
                <a:r>
                  <a:rPr lang="en-US" dirty="0"/>
                  <a:t>D</a:t>
                </a:r>
                <a:r>
                  <a:rPr lang="en-US" dirty="0" smtClean="0"/>
                  <a:t>C /</a:t>
                </a:r>
              </a:p>
              <a:p>
                <a:r>
                  <a:rPr lang="en-US" dirty="0"/>
                  <a:t>A</a:t>
                </a:r>
                <a:r>
                  <a:rPr lang="en-US" dirty="0" smtClean="0"/>
                  <a:t>C</a:t>
                </a:r>
                <a:endParaRPr lang="sv-SE" dirty="0"/>
              </a:p>
            </p:txBody>
          </p:sp>
          <p:sp>
            <p:nvSpPr>
              <p:cNvPr id="452" name="TextBox 451"/>
              <p:cNvSpPr txBox="1"/>
              <p:nvPr/>
            </p:nvSpPr>
            <p:spPr>
              <a:xfrm>
                <a:off x="4799984" y="2667637"/>
                <a:ext cx="671979" cy="738664"/>
              </a:xfrm>
              <a:prstGeom prst="rect">
                <a:avLst/>
              </a:prstGeom>
              <a:noFill/>
            </p:spPr>
            <p:txBody>
              <a:bodyPr wrap="none" rtlCol="0">
                <a:spAutoFit/>
              </a:bodyPr>
              <a:lstStyle/>
              <a:p>
                <a:r>
                  <a:rPr lang="en-US" sz="1400" dirty="0" smtClean="0"/>
                  <a:t>AC</a:t>
                </a:r>
              </a:p>
              <a:p>
                <a:r>
                  <a:rPr lang="en-US" sz="1400" dirty="0" smtClean="0"/>
                  <a:t>15 kHz</a:t>
                </a:r>
              </a:p>
              <a:p>
                <a:r>
                  <a:rPr lang="en-US" sz="1400" dirty="0" smtClean="0"/>
                  <a:t>1 kV</a:t>
                </a:r>
                <a:endParaRPr lang="sv-SE" sz="1400" dirty="0"/>
              </a:p>
            </p:txBody>
          </p:sp>
          <p:sp>
            <p:nvSpPr>
              <p:cNvPr id="453" name="TextBox 452"/>
              <p:cNvSpPr txBox="1"/>
              <p:nvPr/>
            </p:nvSpPr>
            <p:spPr>
              <a:xfrm>
                <a:off x="5320184" y="1689548"/>
                <a:ext cx="790986" cy="646331"/>
              </a:xfrm>
              <a:prstGeom prst="rect">
                <a:avLst/>
              </a:prstGeom>
              <a:noFill/>
            </p:spPr>
            <p:txBody>
              <a:bodyPr wrap="none" rtlCol="0">
                <a:spAutoFit/>
              </a:bodyPr>
              <a:lstStyle/>
              <a:p>
                <a:pPr algn="ctr"/>
                <a:r>
                  <a:rPr lang="en-US" dirty="0" smtClean="0"/>
                  <a:t>HF</a:t>
                </a:r>
              </a:p>
              <a:p>
                <a:pPr algn="ctr"/>
                <a:r>
                  <a:rPr lang="en-US" dirty="0" smtClean="0"/>
                  <a:t>Transf.</a:t>
                </a:r>
                <a:endParaRPr lang="sv-SE" dirty="0"/>
              </a:p>
            </p:txBody>
          </p:sp>
          <p:sp>
            <p:nvSpPr>
              <p:cNvPr id="454" name="TextBox 453"/>
              <p:cNvSpPr txBox="1"/>
              <p:nvPr/>
            </p:nvSpPr>
            <p:spPr>
              <a:xfrm>
                <a:off x="5948084" y="2683881"/>
                <a:ext cx="671979" cy="738664"/>
              </a:xfrm>
              <a:prstGeom prst="rect">
                <a:avLst/>
              </a:prstGeom>
              <a:noFill/>
            </p:spPr>
            <p:txBody>
              <a:bodyPr wrap="none" rtlCol="0">
                <a:spAutoFit/>
              </a:bodyPr>
              <a:lstStyle/>
              <a:p>
                <a:r>
                  <a:rPr lang="en-US" sz="1400" dirty="0" smtClean="0"/>
                  <a:t>AC</a:t>
                </a:r>
              </a:p>
              <a:p>
                <a:r>
                  <a:rPr lang="en-US" sz="1400" dirty="0" smtClean="0"/>
                  <a:t>15 kHz</a:t>
                </a:r>
              </a:p>
              <a:p>
                <a:r>
                  <a:rPr lang="en-US" sz="1400" dirty="0" smtClean="0"/>
                  <a:t>25 kV</a:t>
                </a:r>
                <a:endParaRPr lang="sv-SE" sz="1400" dirty="0"/>
              </a:p>
            </p:txBody>
          </p:sp>
          <p:sp>
            <p:nvSpPr>
              <p:cNvPr id="455" name="TextBox 454"/>
              <p:cNvSpPr txBox="1"/>
              <p:nvPr/>
            </p:nvSpPr>
            <p:spPr>
              <a:xfrm>
                <a:off x="6649137" y="2271867"/>
                <a:ext cx="582147" cy="646331"/>
              </a:xfrm>
              <a:prstGeom prst="rect">
                <a:avLst/>
              </a:prstGeom>
              <a:noFill/>
            </p:spPr>
            <p:txBody>
              <a:bodyPr wrap="none" rtlCol="0">
                <a:spAutoFit/>
              </a:bodyPr>
              <a:lstStyle/>
              <a:p>
                <a:r>
                  <a:rPr lang="en-US" dirty="0" smtClean="0"/>
                  <a:t>AC /</a:t>
                </a:r>
              </a:p>
              <a:p>
                <a:r>
                  <a:rPr lang="en-US" dirty="0" smtClean="0"/>
                  <a:t>DC</a:t>
                </a:r>
                <a:endParaRPr lang="sv-SE" dirty="0"/>
              </a:p>
            </p:txBody>
          </p:sp>
          <p:sp>
            <p:nvSpPr>
              <p:cNvPr id="456" name="TextBox 455"/>
              <p:cNvSpPr txBox="1"/>
              <p:nvPr/>
            </p:nvSpPr>
            <p:spPr>
              <a:xfrm>
                <a:off x="7145304" y="2665236"/>
                <a:ext cx="760401" cy="738664"/>
              </a:xfrm>
              <a:prstGeom prst="rect">
                <a:avLst/>
              </a:prstGeom>
              <a:noFill/>
            </p:spPr>
            <p:txBody>
              <a:bodyPr wrap="none" rtlCol="0">
                <a:spAutoFit/>
              </a:bodyPr>
              <a:lstStyle/>
              <a:p>
                <a:r>
                  <a:rPr lang="en-US" sz="1400" dirty="0" smtClean="0"/>
                  <a:t>AC + DC</a:t>
                </a:r>
              </a:p>
              <a:p>
                <a:r>
                  <a:rPr lang="en-US" sz="1400" dirty="0" smtClean="0"/>
                  <a:t>15 kHz</a:t>
                </a:r>
              </a:p>
              <a:p>
                <a:r>
                  <a:rPr lang="en-US" sz="1400" dirty="0" smtClean="0"/>
                  <a:t>25 kV</a:t>
                </a:r>
                <a:endParaRPr lang="sv-SE" sz="1400" dirty="0"/>
              </a:p>
            </p:txBody>
          </p:sp>
          <p:sp>
            <p:nvSpPr>
              <p:cNvPr id="458" name="TextBox 457"/>
              <p:cNvSpPr txBox="1"/>
              <p:nvPr/>
            </p:nvSpPr>
            <p:spPr>
              <a:xfrm>
                <a:off x="7679573" y="2051080"/>
                <a:ext cx="666273" cy="369332"/>
              </a:xfrm>
              <a:prstGeom prst="rect">
                <a:avLst/>
              </a:prstGeom>
              <a:noFill/>
            </p:spPr>
            <p:txBody>
              <a:bodyPr wrap="none" rtlCol="0">
                <a:spAutoFit/>
              </a:bodyPr>
              <a:lstStyle/>
              <a:p>
                <a:pPr algn="ctr"/>
                <a:r>
                  <a:rPr lang="en-US" dirty="0" smtClean="0"/>
                  <a:t>Filter</a:t>
                </a:r>
                <a:endParaRPr lang="sv-SE" dirty="0"/>
              </a:p>
            </p:txBody>
          </p:sp>
        </p:grpSp>
        <p:sp>
          <p:nvSpPr>
            <p:cNvPr id="416" name="TextBox 415"/>
            <p:cNvSpPr txBox="1"/>
            <p:nvPr/>
          </p:nvSpPr>
          <p:spPr>
            <a:xfrm>
              <a:off x="984857" y="1002311"/>
              <a:ext cx="1213794" cy="369332"/>
            </a:xfrm>
            <a:prstGeom prst="rect">
              <a:avLst/>
            </a:prstGeom>
            <a:noFill/>
          </p:spPr>
          <p:txBody>
            <a:bodyPr wrap="none" rtlCol="0">
              <a:spAutoFit/>
            </a:bodyPr>
            <a:lstStyle/>
            <a:p>
              <a:r>
                <a:rPr lang="en-US" b="1" u="sng" dirty="0" smtClean="0">
                  <a:solidFill>
                    <a:srgbClr val="FF0000"/>
                  </a:solidFill>
                </a:rPr>
                <a:t>Module #1</a:t>
              </a:r>
              <a:endParaRPr lang="sv-SE" b="1" u="sng" dirty="0">
                <a:solidFill>
                  <a:srgbClr val="FF0000"/>
                </a:solidFill>
              </a:endParaRPr>
            </a:p>
          </p:txBody>
        </p:sp>
        <p:sp>
          <p:nvSpPr>
            <p:cNvPr id="419" name="Rectangle 418"/>
            <p:cNvSpPr/>
            <p:nvPr/>
          </p:nvSpPr>
          <p:spPr>
            <a:xfrm>
              <a:off x="934433" y="993292"/>
              <a:ext cx="7382526" cy="20296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644" name="Straight Connector 643"/>
            <p:cNvCxnSpPr/>
            <p:nvPr/>
          </p:nvCxnSpPr>
          <p:spPr>
            <a:xfrm flipV="1">
              <a:off x="552344" y="2074064"/>
              <a:ext cx="0" cy="955415"/>
            </a:xfrm>
            <a:prstGeom prst="line">
              <a:avLst/>
            </a:prstGeom>
          </p:spPr>
          <p:style>
            <a:lnRef idx="2">
              <a:schemeClr val="accent1"/>
            </a:lnRef>
            <a:fillRef idx="0">
              <a:schemeClr val="accent1"/>
            </a:fillRef>
            <a:effectRef idx="1">
              <a:schemeClr val="accent1"/>
            </a:effectRef>
            <a:fontRef idx="minor">
              <a:schemeClr val="tx1"/>
            </a:fontRef>
          </p:style>
        </p:cxnSp>
        <p:cxnSp>
          <p:nvCxnSpPr>
            <p:cNvPr id="645" name="Straight Connector 644"/>
            <p:cNvCxnSpPr/>
            <p:nvPr/>
          </p:nvCxnSpPr>
          <p:spPr>
            <a:xfrm flipH="1">
              <a:off x="7616944" y="2706167"/>
              <a:ext cx="1038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6" name="Straight Connector 645"/>
            <p:cNvCxnSpPr/>
            <p:nvPr/>
          </p:nvCxnSpPr>
          <p:spPr>
            <a:xfrm>
              <a:off x="8650711" y="2715190"/>
              <a:ext cx="0" cy="592329"/>
            </a:xfrm>
            <a:prstGeom prst="line">
              <a:avLst/>
            </a:prstGeom>
          </p:spPr>
          <p:style>
            <a:lnRef idx="2">
              <a:schemeClr val="accent1"/>
            </a:lnRef>
            <a:fillRef idx="0">
              <a:schemeClr val="accent1"/>
            </a:fillRef>
            <a:effectRef idx="1">
              <a:schemeClr val="accent1"/>
            </a:effectRef>
            <a:fontRef idx="minor">
              <a:schemeClr val="tx1"/>
            </a:fontRef>
          </p:style>
        </p:cxnSp>
        <p:cxnSp>
          <p:nvCxnSpPr>
            <p:cNvPr id="649" name="Straight Connector 648"/>
            <p:cNvCxnSpPr/>
            <p:nvPr/>
          </p:nvCxnSpPr>
          <p:spPr>
            <a:xfrm>
              <a:off x="8637985" y="3307519"/>
              <a:ext cx="0" cy="67060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50" name="Straight Connector 649"/>
            <p:cNvCxnSpPr/>
            <p:nvPr/>
          </p:nvCxnSpPr>
          <p:spPr>
            <a:xfrm>
              <a:off x="550439" y="3029479"/>
              <a:ext cx="0" cy="625989"/>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238809" y="3521635"/>
              <a:ext cx="8784412" cy="2034442"/>
              <a:chOff x="238809" y="3931210"/>
              <a:chExt cx="8784412" cy="2034442"/>
            </a:xfrm>
          </p:grpSpPr>
          <p:sp>
            <p:nvSpPr>
              <p:cNvPr id="532" name="Rectangle 531"/>
              <p:cNvSpPr/>
              <p:nvPr/>
            </p:nvSpPr>
            <p:spPr>
              <a:xfrm>
                <a:off x="960523" y="4713327"/>
                <a:ext cx="457200" cy="5759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533" name="Straight Connector 532"/>
              <p:cNvCxnSpPr>
                <a:stCxn id="532" idx="1"/>
              </p:cNvCxnSpPr>
              <p:nvPr/>
            </p:nvCxnSpPr>
            <p:spPr>
              <a:xfrm flipH="1">
                <a:off x="550437" y="5001303"/>
                <a:ext cx="410086" cy="0"/>
              </a:xfrm>
              <a:prstGeom prst="line">
                <a:avLst/>
              </a:prstGeom>
            </p:spPr>
            <p:style>
              <a:lnRef idx="2">
                <a:schemeClr val="accent1"/>
              </a:lnRef>
              <a:fillRef idx="0">
                <a:schemeClr val="accent1"/>
              </a:fillRef>
              <a:effectRef idx="1">
                <a:schemeClr val="accent1"/>
              </a:effectRef>
              <a:fontRef idx="minor">
                <a:schemeClr val="tx1"/>
              </a:fontRef>
            </p:style>
          </p:cxnSp>
          <p:sp>
            <p:nvSpPr>
              <p:cNvPr id="534" name="Rectangle 533"/>
              <p:cNvSpPr/>
              <p:nvPr/>
            </p:nvSpPr>
            <p:spPr>
              <a:xfrm>
                <a:off x="2483594" y="4713327"/>
                <a:ext cx="457200" cy="5759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35" name="Rectangle 534"/>
              <p:cNvSpPr/>
              <p:nvPr/>
            </p:nvSpPr>
            <p:spPr>
              <a:xfrm>
                <a:off x="4110341" y="4713327"/>
                <a:ext cx="457200" cy="5759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36" name="Rectangle 535"/>
              <p:cNvSpPr/>
              <p:nvPr/>
            </p:nvSpPr>
            <p:spPr>
              <a:xfrm>
                <a:off x="6471768" y="4713327"/>
                <a:ext cx="457200" cy="5759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537" name="Straight Connector 536"/>
              <p:cNvCxnSpPr>
                <a:stCxn id="582" idx="0"/>
                <a:endCxn id="536" idx="3"/>
              </p:cNvCxnSpPr>
              <p:nvPr/>
            </p:nvCxnSpPr>
            <p:spPr>
              <a:xfrm flipH="1" flipV="1">
                <a:off x="6928968" y="5001303"/>
                <a:ext cx="510237" cy="681"/>
              </a:xfrm>
              <a:prstGeom prst="line">
                <a:avLst/>
              </a:prstGeom>
            </p:spPr>
            <p:style>
              <a:lnRef idx="2">
                <a:schemeClr val="accent1"/>
              </a:lnRef>
              <a:fillRef idx="0">
                <a:schemeClr val="accent1"/>
              </a:fillRef>
              <a:effectRef idx="1">
                <a:schemeClr val="accent1"/>
              </a:effectRef>
              <a:fontRef idx="minor">
                <a:schemeClr val="tx1"/>
              </a:fontRef>
            </p:style>
          </p:cxnSp>
          <p:grpSp>
            <p:nvGrpSpPr>
              <p:cNvPr id="538" name="Group 537"/>
              <p:cNvGrpSpPr/>
              <p:nvPr/>
            </p:nvGrpSpPr>
            <p:grpSpPr>
              <a:xfrm>
                <a:off x="238809" y="5083960"/>
                <a:ext cx="623259" cy="457589"/>
                <a:chOff x="1792560" y="5330282"/>
                <a:chExt cx="1187604" cy="1045427"/>
              </a:xfrm>
            </p:grpSpPr>
            <p:sp>
              <p:nvSpPr>
                <p:cNvPr id="639" name="Arc 638"/>
                <p:cNvSpPr/>
                <p:nvPr/>
              </p:nvSpPr>
              <p:spPr>
                <a:xfrm rot="16200000">
                  <a:off x="1566747" y="5556095"/>
                  <a:ext cx="1045427" cy="593802"/>
                </a:xfrm>
                <a:prstGeom prst="arc">
                  <a:avLst>
                    <a:gd name="adj1" fmla="val 16200000"/>
                    <a:gd name="adj2" fmla="val 5532155"/>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40" name="Arc 639"/>
                <p:cNvSpPr/>
                <p:nvPr/>
              </p:nvSpPr>
              <p:spPr>
                <a:xfrm rot="5400000">
                  <a:off x="2160549" y="5556095"/>
                  <a:ext cx="1045427" cy="593802"/>
                </a:xfrm>
                <a:prstGeom prst="arc">
                  <a:avLst>
                    <a:gd name="adj1" fmla="val 16200000"/>
                    <a:gd name="adj2" fmla="val 5532155"/>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cxnSp>
            <p:nvCxnSpPr>
              <p:cNvPr id="539" name="Straight Connector 538"/>
              <p:cNvCxnSpPr/>
              <p:nvPr/>
            </p:nvCxnSpPr>
            <p:spPr>
              <a:xfrm>
                <a:off x="1533944" y="4731832"/>
                <a:ext cx="773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a:off x="1544147" y="4484532"/>
                <a:ext cx="7628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1" name="Straight Connector 540"/>
              <p:cNvCxnSpPr>
                <a:stCxn id="534" idx="1"/>
              </p:cNvCxnSpPr>
              <p:nvPr/>
            </p:nvCxnSpPr>
            <p:spPr>
              <a:xfrm flipH="1">
                <a:off x="1417723" y="5001303"/>
                <a:ext cx="1065871" cy="1627"/>
              </a:xfrm>
              <a:prstGeom prst="line">
                <a:avLst/>
              </a:prstGeom>
            </p:spPr>
            <p:style>
              <a:lnRef idx="2">
                <a:schemeClr val="accent1"/>
              </a:lnRef>
              <a:fillRef idx="0">
                <a:schemeClr val="accent1"/>
              </a:fillRef>
              <a:effectRef idx="1">
                <a:schemeClr val="accent1"/>
              </a:effectRef>
              <a:fontRef idx="minor">
                <a:schemeClr val="tx1"/>
              </a:fontRef>
            </p:style>
          </p:cxnSp>
          <p:grpSp>
            <p:nvGrpSpPr>
              <p:cNvPr id="542" name="Group 541"/>
              <p:cNvGrpSpPr/>
              <p:nvPr/>
            </p:nvGrpSpPr>
            <p:grpSpPr>
              <a:xfrm>
                <a:off x="3137859" y="4475734"/>
                <a:ext cx="773089" cy="248575"/>
                <a:chOff x="3450920" y="1468183"/>
                <a:chExt cx="773089" cy="283952"/>
              </a:xfrm>
            </p:grpSpPr>
            <p:cxnSp>
              <p:nvCxnSpPr>
                <p:cNvPr id="635" name="Straight Connector 634"/>
                <p:cNvCxnSpPr/>
                <p:nvPr/>
              </p:nvCxnSpPr>
              <p:spPr>
                <a:xfrm>
                  <a:off x="3450920" y="1752135"/>
                  <a:ext cx="773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6" name="Straight Connector 635"/>
                <p:cNvCxnSpPr/>
                <p:nvPr/>
              </p:nvCxnSpPr>
              <p:spPr>
                <a:xfrm>
                  <a:off x="3471243" y="1489801"/>
                  <a:ext cx="129570" cy="102683"/>
                </a:xfrm>
                <a:prstGeom prst="line">
                  <a:avLst/>
                </a:prstGeom>
              </p:spPr>
              <p:style>
                <a:lnRef idx="2">
                  <a:schemeClr val="accent1"/>
                </a:lnRef>
                <a:fillRef idx="0">
                  <a:schemeClr val="accent1"/>
                </a:fillRef>
                <a:effectRef idx="1">
                  <a:schemeClr val="accent1"/>
                </a:effectRef>
                <a:fontRef idx="minor">
                  <a:schemeClr val="tx1"/>
                </a:fontRef>
              </p:style>
            </p:cxnSp>
            <p:cxnSp>
              <p:nvCxnSpPr>
                <p:cNvPr id="637" name="Straight Connector 636"/>
                <p:cNvCxnSpPr/>
                <p:nvPr/>
              </p:nvCxnSpPr>
              <p:spPr>
                <a:xfrm flipV="1">
                  <a:off x="3592137" y="1469639"/>
                  <a:ext cx="478058" cy="1138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38" name="Straight Connector 637"/>
                <p:cNvCxnSpPr/>
                <p:nvPr/>
              </p:nvCxnSpPr>
              <p:spPr>
                <a:xfrm>
                  <a:off x="4070195" y="1468183"/>
                  <a:ext cx="129570" cy="10268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43" name="Straight Connector 542"/>
              <p:cNvCxnSpPr>
                <a:stCxn id="535" idx="1"/>
                <a:endCxn id="534" idx="3"/>
              </p:cNvCxnSpPr>
              <p:nvPr/>
            </p:nvCxnSpPr>
            <p:spPr>
              <a:xfrm flipH="1">
                <a:off x="2940794" y="5001303"/>
                <a:ext cx="1169547"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44" name="Group 543"/>
              <p:cNvGrpSpPr/>
              <p:nvPr/>
            </p:nvGrpSpPr>
            <p:grpSpPr>
              <a:xfrm>
                <a:off x="3299169" y="5220242"/>
                <a:ext cx="533251" cy="162000"/>
                <a:chOff x="3450920" y="3429000"/>
                <a:chExt cx="533251" cy="185056"/>
              </a:xfrm>
            </p:grpSpPr>
            <p:cxnSp>
              <p:nvCxnSpPr>
                <p:cNvPr id="633" name="Straight Connector 632"/>
                <p:cNvCxnSpPr/>
                <p:nvPr/>
              </p:nvCxnSpPr>
              <p:spPr>
                <a:xfrm>
                  <a:off x="3450920" y="3429000"/>
                  <a:ext cx="533251"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634" name="Straight Connector 633"/>
                <p:cNvCxnSpPr/>
                <p:nvPr/>
              </p:nvCxnSpPr>
              <p:spPr>
                <a:xfrm>
                  <a:off x="3450920" y="3614056"/>
                  <a:ext cx="533251" cy="0"/>
                </a:xfrm>
                <a:prstGeom prst="line">
                  <a:avLst/>
                </a:prstGeom>
                <a:ln w="76200"/>
              </p:spPr>
              <p:style>
                <a:lnRef idx="2">
                  <a:schemeClr val="accent1"/>
                </a:lnRef>
                <a:fillRef idx="0">
                  <a:schemeClr val="accent1"/>
                </a:fillRef>
                <a:effectRef idx="1">
                  <a:schemeClr val="accent1"/>
                </a:effectRef>
                <a:fontRef idx="minor">
                  <a:schemeClr val="tx1"/>
                </a:fontRef>
              </p:style>
            </p:cxnSp>
          </p:grpSp>
          <p:cxnSp>
            <p:nvCxnSpPr>
              <p:cNvPr id="545" name="Straight Connector 544"/>
              <p:cNvCxnSpPr/>
              <p:nvPr/>
            </p:nvCxnSpPr>
            <p:spPr>
              <a:xfrm flipV="1">
                <a:off x="3565794" y="5001304"/>
                <a:ext cx="0" cy="2189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flipV="1">
                <a:off x="3574555" y="5353654"/>
                <a:ext cx="0" cy="218938"/>
              </a:xfrm>
              <a:prstGeom prst="line">
                <a:avLst/>
              </a:prstGeom>
            </p:spPr>
            <p:style>
              <a:lnRef idx="2">
                <a:schemeClr val="accent1"/>
              </a:lnRef>
              <a:fillRef idx="0">
                <a:schemeClr val="accent1"/>
              </a:fillRef>
              <a:effectRef idx="1">
                <a:schemeClr val="accent1"/>
              </a:effectRef>
              <a:fontRef idx="minor">
                <a:schemeClr val="tx1"/>
              </a:fontRef>
            </p:style>
          </p:cxnSp>
          <p:sp>
            <p:nvSpPr>
              <p:cNvPr id="547" name="Isosceles Triangle 546"/>
              <p:cNvSpPr/>
              <p:nvPr/>
            </p:nvSpPr>
            <p:spPr>
              <a:xfrm flipV="1">
                <a:off x="3462379" y="5572592"/>
                <a:ext cx="206829" cy="15247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548" name="Group 547"/>
              <p:cNvGrpSpPr/>
              <p:nvPr/>
            </p:nvGrpSpPr>
            <p:grpSpPr>
              <a:xfrm>
                <a:off x="5117759" y="4731213"/>
                <a:ext cx="675522" cy="548117"/>
                <a:chOff x="2845759" y="3641196"/>
                <a:chExt cx="1362888" cy="1758914"/>
              </a:xfrm>
            </p:grpSpPr>
            <p:grpSp>
              <p:nvGrpSpPr>
                <p:cNvPr id="613" name="Group 612"/>
                <p:cNvGrpSpPr/>
                <p:nvPr/>
              </p:nvGrpSpPr>
              <p:grpSpPr>
                <a:xfrm>
                  <a:off x="2845759" y="3641196"/>
                  <a:ext cx="605161" cy="1742539"/>
                  <a:chOff x="2845759" y="3641196"/>
                  <a:chExt cx="605161" cy="1742539"/>
                </a:xfrm>
              </p:grpSpPr>
              <p:grpSp>
                <p:nvGrpSpPr>
                  <p:cNvPr id="624" name="Group 623"/>
                  <p:cNvGrpSpPr/>
                  <p:nvPr/>
                </p:nvGrpSpPr>
                <p:grpSpPr>
                  <a:xfrm rot="297895">
                    <a:off x="2852057" y="3641196"/>
                    <a:ext cx="598863" cy="598863"/>
                    <a:chOff x="2852057" y="3641196"/>
                    <a:chExt cx="598863" cy="598863"/>
                  </a:xfrm>
                </p:grpSpPr>
                <p:sp>
                  <p:nvSpPr>
                    <p:cNvPr id="631" name="Arc 630"/>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32" name="Arc 631"/>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625" name="Group 624"/>
                  <p:cNvGrpSpPr/>
                  <p:nvPr/>
                </p:nvGrpSpPr>
                <p:grpSpPr>
                  <a:xfrm rot="297895">
                    <a:off x="2852056" y="4207157"/>
                    <a:ext cx="598863" cy="598863"/>
                    <a:chOff x="2852057" y="3641196"/>
                    <a:chExt cx="598863" cy="598863"/>
                  </a:xfrm>
                </p:grpSpPr>
                <p:sp>
                  <p:nvSpPr>
                    <p:cNvPr id="629" name="Arc 628"/>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30" name="Arc 629"/>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626" name="Group 625"/>
                  <p:cNvGrpSpPr/>
                  <p:nvPr/>
                </p:nvGrpSpPr>
                <p:grpSpPr>
                  <a:xfrm rot="297895">
                    <a:off x="2845759" y="4784872"/>
                    <a:ext cx="598863" cy="598863"/>
                    <a:chOff x="2852057" y="3641196"/>
                    <a:chExt cx="598863" cy="598863"/>
                  </a:xfrm>
                </p:grpSpPr>
                <p:sp>
                  <p:nvSpPr>
                    <p:cNvPr id="627" name="Arc 626"/>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28" name="Arc 627"/>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grpSp>
              <p:nvGrpSpPr>
                <p:cNvPr id="614" name="Group 613"/>
                <p:cNvGrpSpPr/>
                <p:nvPr/>
              </p:nvGrpSpPr>
              <p:grpSpPr>
                <a:xfrm rot="10800000">
                  <a:off x="3603486" y="3657571"/>
                  <a:ext cx="605161" cy="1742539"/>
                  <a:chOff x="2845759" y="3641196"/>
                  <a:chExt cx="605161" cy="1742539"/>
                </a:xfrm>
              </p:grpSpPr>
              <p:grpSp>
                <p:nvGrpSpPr>
                  <p:cNvPr id="615" name="Group 614"/>
                  <p:cNvGrpSpPr/>
                  <p:nvPr/>
                </p:nvGrpSpPr>
                <p:grpSpPr>
                  <a:xfrm rot="297895">
                    <a:off x="2852057" y="3641196"/>
                    <a:ext cx="598863" cy="598863"/>
                    <a:chOff x="2852057" y="3641196"/>
                    <a:chExt cx="598863" cy="598863"/>
                  </a:xfrm>
                </p:grpSpPr>
                <p:sp>
                  <p:nvSpPr>
                    <p:cNvPr id="622" name="Arc 621"/>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23" name="Arc 622"/>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616" name="Group 615"/>
                  <p:cNvGrpSpPr/>
                  <p:nvPr/>
                </p:nvGrpSpPr>
                <p:grpSpPr>
                  <a:xfrm rot="297895">
                    <a:off x="2852056" y="4207157"/>
                    <a:ext cx="598863" cy="598863"/>
                    <a:chOff x="2852057" y="3641196"/>
                    <a:chExt cx="598863" cy="598863"/>
                  </a:xfrm>
                </p:grpSpPr>
                <p:sp>
                  <p:nvSpPr>
                    <p:cNvPr id="620" name="Arc 619"/>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21" name="Arc 620"/>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617" name="Group 616"/>
                  <p:cNvGrpSpPr/>
                  <p:nvPr/>
                </p:nvGrpSpPr>
                <p:grpSpPr>
                  <a:xfrm rot="297895">
                    <a:off x="2845759" y="4784872"/>
                    <a:ext cx="598863" cy="598863"/>
                    <a:chOff x="2852057" y="3641196"/>
                    <a:chExt cx="598863" cy="598863"/>
                  </a:xfrm>
                </p:grpSpPr>
                <p:sp>
                  <p:nvSpPr>
                    <p:cNvPr id="618" name="Arc 617"/>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19" name="Arc 618"/>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grpSp>
          <p:cxnSp>
            <p:nvCxnSpPr>
              <p:cNvPr id="549" name="Straight Connector 548"/>
              <p:cNvCxnSpPr>
                <a:stCxn id="630" idx="0"/>
                <a:endCxn id="535" idx="3"/>
              </p:cNvCxnSpPr>
              <p:nvPr/>
            </p:nvCxnSpPr>
            <p:spPr>
              <a:xfrm flipH="1" flipV="1">
                <a:off x="4567541" y="5001303"/>
                <a:ext cx="849484" cy="1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0" name="Straight Connector 549"/>
              <p:cNvCxnSpPr>
                <a:stCxn id="536" idx="1"/>
                <a:endCxn id="620" idx="2"/>
              </p:cNvCxnSpPr>
              <p:nvPr/>
            </p:nvCxnSpPr>
            <p:spPr>
              <a:xfrm flipH="1" flipV="1">
                <a:off x="5493887" y="4998409"/>
                <a:ext cx="977881" cy="2894"/>
              </a:xfrm>
              <a:prstGeom prst="line">
                <a:avLst/>
              </a:prstGeom>
            </p:spPr>
            <p:style>
              <a:lnRef idx="2">
                <a:schemeClr val="accent1"/>
              </a:lnRef>
              <a:fillRef idx="0">
                <a:schemeClr val="accent1"/>
              </a:fillRef>
              <a:effectRef idx="1">
                <a:schemeClr val="accent1"/>
              </a:effectRef>
              <a:fontRef idx="minor">
                <a:schemeClr val="tx1"/>
              </a:fontRef>
            </p:style>
          </p:cxnSp>
          <p:grpSp>
            <p:nvGrpSpPr>
              <p:cNvPr id="551" name="Group 550"/>
              <p:cNvGrpSpPr/>
              <p:nvPr/>
            </p:nvGrpSpPr>
            <p:grpSpPr>
              <a:xfrm>
                <a:off x="4735272" y="4334111"/>
                <a:ext cx="394097" cy="544400"/>
                <a:chOff x="2764231" y="3896157"/>
                <a:chExt cx="1009996" cy="632300"/>
              </a:xfrm>
            </p:grpSpPr>
            <p:cxnSp>
              <p:nvCxnSpPr>
                <p:cNvPr id="604" name="Straight Connector 603"/>
                <p:cNvCxnSpPr/>
                <p:nvPr/>
              </p:nvCxnSpPr>
              <p:spPr>
                <a:xfrm>
                  <a:off x="3177653" y="4212307"/>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a:xfrm>
                  <a:off x="29490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a:off x="31776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2926754" y="3906578"/>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a:off x="33624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35910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a:off x="3362475" y="4528457"/>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1" name="Straight Connector 610"/>
                <p:cNvCxnSpPr/>
                <p:nvPr/>
              </p:nvCxnSpPr>
              <p:spPr>
                <a:xfrm>
                  <a:off x="3589405" y="4222728"/>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2" name="Straight Connector 611"/>
                <p:cNvCxnSpPr/>
                <p:nvPr/>
              </p:nvCxnSpPr>
              <p:spPr>
                <a:xfrm>
                  <a:off x="2764231" y="4212307"/>
                  <a:ext cx="184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52" name="Group 551"/>
              <p:cNvGrpSpPr/>
              <p:nvPr/>
            </p:nvGrpSpPr>
            <p:grpSpPr>
              <a:xfrm>
                <a:off x="5840017" y="4002709"/>
                <a:ext cx="394097" cy="1257785"/>
                <a:chOff x="2764231" y="3896157"/>
                <a:chExt cx="1009996" cy="632300"/>
              </a:xfrm>
            </p:grpSpPr>
            <p:cxnSp>
              <p:nvCxnSpPr>
                <p:cNvPr id="595" name="Straight Connector 594"/>
                <p:cNvCxnSpPr/>
                <p:nvPr/>
              </p:nvCxnSpPr>
              <p:spPr>
                <a:xfrm>
                  <a:off x="3177653" y="4212307"/>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a:off x="29490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3177653" y="389615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a:off x="2926754" y="3901516"/>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9" name="Straight Connector 598"/>
                <p:cNvCxnSpPr/>
                <p:nvPr/>
              </p:nvCxnSpPr>
              <p:spPr>
                <a:xfrm>
                  <a:off x="33624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a:off x="3591075" y="4212307"/>
                  <a:ext cx="0" cy="316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3362475" y="4528457"/>
                  <a:ext cx="250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a:off x="3589405" y="4222728"/>
                  <a:ext cx="1848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2764231" y="4212307"/>
                  <a:ext cx="184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53" name="Group 552"/>
              <p:cNvGrpSpPr/>
              <p:nvPr/>
            </p:nvGrpSpPr>
            <p:grpSpPr>
              <a:xfrm>
                <a:off x="7038326" y="4238542"/>
                <a:ext cx="394097" cy="629485"/>
                <a:chOff x="6245767" y="3733678"/>
                <a:chExt cx="394097" cy="719074"/>
              </a:xfrm>
            </p:grpSpPr>
            <p:cxnSp>
              <p:nvCxnSpPr>
                <p:cNvPr id="586" name="Straight Connector 585"/>
                <p:cNvCxnSpPr/>
                <p:nvPr/>
              </p:nvCxnSpPr>
              <p:spPr>
                <a:xfrm>
                  <a:off x="6407083" y="4452076"/>
                  <a:ext cx="72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7" name="Straight Connector 586"/>
                <p:cNvCxnSpPr/>
                <p:nvPr/>
              </p:nvCxnSpPr>
              <p:spPr>
                <a:xfrm>
                  <a:off x="6317884" y="3733679"/>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a:off x="6407083" y="3733679"/>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6309183" y="3751608"/>
                  <a:ext cx="97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a:off x="6567747" y="4452752"/>
                  <a:ext cx="72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6245767" y="4452076"/>
                  <a:ext cx="72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2" name="Straight Connector 591"/>
                <p:cNvCxnSpPr/>
                <p:nvPr/>
              </p:nvCxnSpPr>
              <p:spPr>
                <a:xfrm>
                  <a:off x="6470284" y="3733678"/>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3" name="Straight Connector 592"/>
                <p:cNvCxnSpPr/>
                <p:nvPr/>
              </p:nvCxnSpPr>
              <p:spPr>
                <a:xfrm>
                  <a:off x="6559483" y="3733678"/>
                  <a:ext cx="0" cy="718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a:off x="6461583" y="3751607"/>
                  <a:ext cx="979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54" name="Group 553"/>
              <p:cNvGrpSpPr/>
              <p:nvPr/>
            </p:nvGrpSpPr>
            <p:grpSpPr>
              <a:xfrm>
                <a:off x="8061403" y="4387703"/>
                <a:ext cx="402212" cy="456998"/>
                <a:chOff x="8409956" y="1907404"/>
                <a:chExt cx="402212" cy="522038"/>
              </a:xfrm>
            </p:grpSpPr>
            <p:cxnSp>
              <p:nvCxnSpPr>
                <p:cNvPr id="584" name="Straight Connector 583"/>
                <p:cNvCxnSpPr/>
                <p:nvPr/>
              </p:nvCxnSpPr>
              <p:spPr>
                <a:xfrm>
                  <a:off x="8424422" y="1907404"/>
                  <a:ext cx="3877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409956" y="2429442"/>
                  <a:ext cx="402212"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55" name="Straight Connector 554"/>
              <p:cNvCxnSpPr/>
              <p:nvPr/>
            </p:nvCxnSpPr>
            <p:spPr>
              <a:xfrm flipH="1">
                <a:off x="7858315" y="4991896"/>
                <a:ext cx="795597" cy="0"/>
              </a:xfrm>
              <a:prstGeom prst="line">
                <a:avLst/>
              </a:prstGeom>
            </p:spPr>
            <p:style>
              <a:lnRef idx="2">
                <a:schemeClr val="accent1"/>
              </a:lnRef>
              <a:fillRef idx="0">
                <a:schemeClr val="accent1"/>
              </a:fillRef>
              <a:effectRef idx="1">
                <a:schemeClr val="accent1"/>
              </a:effectRef>
              <a:fontRef idx="minor">
                <a:schemeClr val="tx1"/>
              </a:fontRef>
            </p:style>
          </p:cxnSp>
          <p:sp>
            <p:nvSpPr>
              <p:cNvPr id="556" name="TextBox 555"/>
              <p:cNvSpPr txBox="1"/>
              <p:nvPr/>
            </p:nvSpPr>
            <p:spPr>
              <a:xfrm>
                <a:off x="901033" y="4728790"/>
                <a:ext cx="582147" cy="565805"/>
              </a:xfrm>
              <a:prstGeom prst="rect">
                <a:avLst/>
              </a:prstGeom>
              <a:noFill/>
            </p:spPr>
            <p:txBody>
              <a:bodyPr wrap="none" rtlCol="0">
                <a:spAutoFit/>
              </a:bodyPr>
              <a:lstStyle/>
              <a:p>
                <a:r>
                  <a:rPr lang="en-US" dirty="0" smtClean="0"/>
                  <a:t>AC /</a:t>
                </a:r>
              </a:p>
              <a:p>
                <a:r>
                  <a:rPr lang="en-US" dirty="0" smtClean="0"/>
                  <a:t>DC</a:t>
                </a:r>
                <a:endParaRPr lang="sv-SE" dirty="0"/>
              </a:p>
            </p:txBody>
          </p:sp>
          <p:grpSp>
            <p:nvGrpSpPr>
              <p:cNvPr id="557" name="Group 556"/>
              <p:cNvGrpSpPr/>
              <p:nvPr/>
            </p:nvGrpSpPr>
            <p:grpSpPr>
              <a:xfrm rot="16200000">
                <a:off x="7569177" y="4798964"/>
                <a:ext cx="143909" cy="417415"/>
                <a:chOff x="2845759" y="3641196"/>
                <a:chExt cx="605161" cy="1742539"/>
              </a:xfrm>
            </p:grpSpPr>
            <p:grpSp>
              <p:nvGrpSpPr>
                <p:cNvPr id="575" name="Group 574"/>
                <p:cNvGrpSpPr/>
                <p:nvPr/>
              </p:nvGrpSpPr>
              <p:grpSpPr>
                <a:xfrm rot="297895">
                  <a:off x="2852057" y="3641196"/>
                  <a:ext cx="598863" cy="598863"/>
                  <a:chOff x="2852057" y="3641196"/>
                  <a:chExt cx="598863" cy="598863"/>
                </a:xfrm>
              </p:grpSpPr>
              <p:sp>
                <p:nvSpPr>
                  <p:cNvPr id="582" name="Arc 581"/>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83" name="Arc 582"/>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576" name="Group 575"/>
                <p:cNvGrpSpPr/>
                <p:nvPr/>
              </p:nvGrpSpPr>
              <p:grpSpPr>
                <a:xfrm rot="297895">
                  <a:off x="2852056" y="4207157"/>
                  <a:ext cx="598863" cy="598863"/>
                  <a:chOff x="2852057" y="3641196"/>
                  <a:chExt cx="598863" cy="598863"/>
                </a:xfrm>
              </p:grpSpPr>
              <p:sp>
                <p:nvSpPr>
                  <p:cNvPr id="580" name="Arc 579"/>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81" name="Arc 580"/>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nvGrpSpPr>
                <p:cNvPr id="577" name="Group 576"/>
                <p:cNvGrpSpPr/>
                <p:nvPr/>
              </p:nvGrpSpPr>
              <p:grpSpPr>
                <a:xfrm rot="297895">
                  <a:off x="2845759" y="4784872"/>
                  <a:ext cx="598863" cy="598863"/>
                  <a:chOff x="2852057" y="3641196"/>
                  <a:chExt cx="598863" cy="598863"/>
                </a:xfrm>
              </p:grpSpPr>
              <p:sp>
                <p:nvSpPr>
                  <p:cNvPr id="578" name="Arc 577"/>
                  <p:cNvSpPr/>
                  <p:nvPr/>
                </p:nvSpPr>
                <p:spPr>
                  <a:xfrm>
                    <a:off x="2852057" y="3668486"/>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579" name="Arc 578"/>
                  <p:cNvSpPr/>
                  <p:nvPr/>
                </p:nvSpPr>
                <p:spPr>
                  <a:xfrm rot="5143251">
                    <a:off x="2878085" y="3668485"/>
                    <a:ext cx="598863" cy="54428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grpSp>
            <p:nvGrpSpPr>
              <p:cNvPr id="569" name="Group 568"/>
              <p:cNvGrpSpPr/>
              <p:nvPr/>
            </p:nvGrpSpPr>
            <p:grpSpPr>
              <a:xfrm>
                <a:off x="7876739" y="5218535"/>
                <a:ext cx="345704" cy="94220"/>
                <a:chOff x="3450920" y="3429000"/>
                <a:chExt cx="533251" cy="185056"/>
              </a:xfrm>
            </p:grpSpPr>
            <p:cxnSp>
              <p:nvCxnSpPr>
                <p:cNvPr id="573" name="Straight Connector 572"/>
                <p:cNvCxnSpPr/>
                <p:nvPr/>
              </p:nvCxnSpPr>
              <p:spPr>
                <a:xfrm>
                  <a:off x="3450920" y="3429000"/>
                  <a:ext cx="533251"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a:off x="3450920" y="3614056"/>
                  <a:ext cx="533251" cy="0"/>
                </a:xfrm>
                <a:prstGeom prst="line">
                  <a:avLst/>
                </a:prstGeom>
                <a:ln w="25400"/>
              </p:spPr>
              <p:style>
                <a:lnRef idx="2">
                  <a:schemeClr val="accent1"/>
                </a:lnRef>
                <a:fillRef idx="0">
                  <a:schemeClr val="accent1"/>
                </a:fillRef>
                <a:effectRef idx="1">
                  <a:schemeClr val="accent1"/>
                </a:effectRef>
                <a:fontRef idx="minor">
                  <a:schemeClr val="tx1"/>
                </a:fontRef>
              </p:style>
            </p:cxnSp>
          </p:grpSp>
          <p:cxnSp>
            <p:nvCxnSpPr>
              <p:cNvPr id="570" name="Straight Connector 569"/>
              <p:cNvCxnSpPr/>
              <p:nvPr/>
            </p:nvCxnSpPr>
            <p:spPr>
              <a:xfrm flipV="1">
                <a:off x="8055334" y="5006922"/>
                <a:ext cx="0" cy="2189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flipV="1">
                <a:off x="8048612" y="5299271"/>
                <a:ext cx="0" cy="349556"/>
              </a:xfrm>
              <a:prstGeom prst="line">
                <a:avLst/>
              </a:prstGeom>
            </p:spPr>
            <p:style>
              <a:lnRef idx="2">
                <a:schemeClr val="accent1"/>
              </a:lnRef>
              <a:fillRef idx="0">
                <a:schemeClr val="accent1"/>
              </a:fillRef>
              <a:effectRef idx="1">
                <a:schemeClr val="accent1"/>
              </a:effectRef>
              <a:fontRef idx="minor">
                <a:schemeClr val="tx1"/>
              </a:fontRef>
            </p:style>
          </p:cxnSp>
          <p:sp>
            <p:nvSpPr>
              <p:cNvPr id="572" name="Isosceles Triangle 571"/>
              <p:cNvSpPr/>
              <p:nvPr/>
            </p:nvSpPr>
            <p:spPr>
              <a:xfrm flipV="1">
                <a:off x="8887801" y="5813181"/>
                <a:ext cx="135420" cy="15247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59" name="TextBox 558"/>
              <p:cNvSpPr txBox="1"/>
              <p:nvPr/>
            </p:nvSpPr>
            <p:spPr>
              <a:xfrm>
                <a:off x="1607740" y="5110772"/>
                <a:ext cx="705642" cy="458032"/>
              </a:xfrm>
              <a:prstGeom prst="rect">
                <a:avLst/>
              </a:prstGeom>
              <a:noFill/>
            </p:spPr>
            <p:txBody>
              <a:bodyPr wrap="none" rtlCol="0">
                <a:spAutoFit/>
              </a:bodyPr>
              <a:lstStyle/>
              <a:p>
                <a:r>
                  <a:rPr lang="en-US" sz="1400" dirty="0" smtClean="0"/>
                  <a:t>DC-link</a:t>
                </a:r>
              </a:p>
              <a:p>
                <a:r>
                  <a:rPr lang="en-US" sz="1400" dirty="0" smtClean="0"/>
                  <a:t>1.1 kV</a:t>
                </a:r>
                <a:endParaRPr lang="sv-SE" sz="1400" dirty="0"/>
              </a:p>
            </p:txBody>
          </p:sp>
          <p:sp>
            <p:nvSpPr>
              <p:cNvPr id="560" name="TextBox 559"/>
              <p:cNvSpPr txBox="1"/>
              <p:nvPr/>
            </p:nvSpPr>
            <p:spPr>
              <a:xfrm>
                <a:off x="2421120" y="4726751"/>
                <a:ext cx="593432" cy="565805"/>
              </a:xfrm>
              <a:prstGeom prst="rect">
                <a:avLst/>
              </a:prstGeom>
              <a:noFill/>
            </p:spPr>
            <p:txBody>
              <a:bodyPr wrap="none" rtlCol="0">
                <a:spAutoFit/>
              </a:bodyPr>
              <a:lstStyle/>
              <a:p>
                <a:r>
                  <a:rPr lang="en-US" dirty="0"/>
                  <a:t>D</a:t>
                </a:r>
                <a:r>
                  <a:rPr lang="en-US" dirty="0" smtClean="0"/>
                  <a:t>C /</a:t>
                </a:r>
              </a:p>
              <a:p>
                <a:r>
                  <a:rPr lang="en-US" dirty="0" smtClean="0"/>
                  <a:t>DC</a:t>
                </a:r>
                <a:endParaRPr lang="sv-SE" dirty="0"/>
              </a:p>
            </p:txBody>
          </p:sp>
          <p:sp>
            <p:nvSpPr>
              <p:cNvPr id="561" name="TextBox 560"/>
              <p:cNvSpPr txBox="1"/>
              <p:nvPr/>
            </p:nvSpPr>
            <p:spPr>
              <a:xfrm>
                <a:off x="2843906" y="5652819"/>
                <a:ext cx="1646373" cy="307777"/>
              </a:xfrm>
              <a:prstGeom prst="rect">
                <a:avLst/>
              </a:prstGeom>
              <a:noFill/>
            </p:spPr>
            <p:txBody>
              <a:bodyPr wrap="square" rtlCol="0">
                <a:spAutoFit/>
              </a:bodyPr>
              <a:lstStyle/>
              <a:p>
                <a:r>
                  <a:rPr lang="en-US" sz="1400" dirty="0" smtClean="0"/>
                  <a:t>Capacitor bank 1 kV</a:t>
                </a:r>
                <a:endParaRPr lang="sv-SE" sz="1400" dirty="0"/>
              </a:p>
            </p:txBody>
          </p:sp>
          <p:sp>
            <p:nvSpPr>
              <p:cNvPr id="562" name="TextBox 561"/>
              <p:cNvSpPr txBox="1"/>
              <p:nvPr/>
            </p:nvSpPr>
            <p:spPr>
              <a:xfrm>
                <a:off x="4042225" y="4724308"/>
                <a:ext cx="593432" cy="565805"/>
              </a:xfrm>
              <a:prstGeom prst="rect">
                <a:avLst/>
              </a:prstGeom>
              <a:noFill/>
            </p:spPr>
            <p:txBody>
              <a:bodyPr wrap="none" rtlCol="0">
                <a:spAutoFit/>
              </a:bodyPr>
              <a:lstStyle/>
              <a:p>
                <a:r>
                  <a:rPr lang="en-US" dirty="0"/>
                  <a:t>D</a:t>
                </a:r>
                <a:r>
                  <a:rPr lang="en-US" dirty="0" smtClean="0"/>
                  <a:t>C /</a:t>
                </a:r>
              </a:p>
              <a:p>
                <a:r>
                  <a:rPr lang="en-US" dirty="0"/>
                  <a:t>A</a:t>
                </a:r>
                <a:r>
                  <a:rPr lang="en-US" dirty="0" smtClean="0"/>
                  <a:t>C</a:t>
                </a:r>
                <a:endParaRPr lang="sv-SE" dirty="0"/>
              </a:p>
            </p:txBody>
          </p:sp>
          <p:sp>
            <p:nvSpPr>
              <p:cNvPr id="563" name="TextBox 562"/>
              <p:cNvSpPr txBox="1"/>
              <p:nvPr/>
            </p:nvSpPr>
            <p:spPr>
              <a:xfrm>
                <a:off x="4563125" y="5068322"/>
                <a:ext cx="671979" cy="646634"/>
              </a:xfrm>
              <a:prstGeom prst="rect">
                <a:avLst/>
              </a:prstGeom>
              <a:noFill/>
            </p:spPr>
            <p:txBody>
              <a:bodyPr wrap="none" rtlCol="0">
                <a:spAutoFit/>
              </a:bodyPr>
              <a:lstStyle/>
              <a:p>
                <a:r>
                  <a:rPr lang="en-US" sz="1400" dirty="0" smtClean="0"/>
                  <a:t>AC</a:t>
                </a:r>
              </a:p>
              <a:p>
                <a:r>
                  <a:rPr lang="en-US" sz="1400" dirty="0" smtClean="0"/>
                  <a:t>15 kHz</a:t>
                </a:r>
              </a:p>
              <a:p>
                <a:r>
                  <a:rPr lang="en-US" sz="1400" dirty="0" smtClean="0"/>
                  <a:t>1 kV</a:t>
                </a:r>
                <a:endParaRPr lang="sv-SE" sz="1400" dirty="0"/>
              </a:p>
            </p:txBody>
          </p:sp>
          <p:sp>
            <p:nvSpPr>
              <p:cNvPr id="564" name="TextBox 563"/>
              <p:cNvSpPr txBox="1"/>
              <p:nvPr/>
            </p:nvSpPr>
            <p:spPr>
              <a:xfrm>
                <a:off x="5083325" y="4212092"/>
                <a:ext cx="790986" cy="565805"/>
              </a:xfrm>
              <a:prstGeom prst="rect">
                <a:avLst/>
              </a:prstGeom>
              <a:noFill/>
            </p:spPr>
            <p:txBody>
              <a:bodyPr wrap="none" rtlCol="0">
                <a:spAutoFit/>
              </a:bodyPr>
              <a:lstStyle/>
              <a:p>
                <a:pPr algn="ctr"/>
                <a:r>
                  <a:rPr lang="en-US" dirty="0" smtClean="0"/>
                  <a:t>HF</a:t>
                </a:r>
              </a:p>
              <a:p>
                <a:pPr algn="ctr"/>
                <a:r>
                  <a:rPr lang="en-US" dirty="0" smtClean="0"/>
                  <a:t>Transf.</a:t>
                </a:r>
                <a:endParaRPr lang="sv-SE" dirty="0"/>
              </a:p>
            </p:txBody>
          </p:sp>
          <p:sp>
            <p:nvSpPr>
              <p:cNvPr id="565" name="TextBox 564"/>
              <p:cNvSpPr txBox="1"/>
              <p:nvPr/>
            </p:nvSpPr>
            <p:spPr>
              <a:xfrm>
                <a:off x="5711225" y="5082542"/>
                <a:ext cx="671979" cy="646634"/>
              </a:xfrm>
              <a:prstGeom prst="rect">
                <a:avLst/>
              </a:prstGeom>
              <a:noFill/>
            </p:spPr>
            <p:txBody>
              <a:bodyPr wrap="none" rtlCol="0">
                <a:spAutoFit/>
              </a:bodyPr>
              <a:lstStyle/>
              <a:p>
                <a:r>
                  <a:rPr lang="en-US" sz="1400" dirty="0" smtClean="0"/>
                  <a:t>AC</a:t>
                </a:r>
              </a:p>
              <a:p>
                <a:r>
                  <a:rPr lang="en-US" sz="1400" dirty="0" smtClean="0"/>
                  <a:t>15 kHz</a:t>
                </a:r>
              </a:p>
              <a:p>
                <a:r>
                  <a:rPr lang="en-US" sz="1400" dirty="0" smtClean="0"/>
                  <a:t>25 kV</a:t>
                </a:r>
                <a:endParaRPr lang="sv-SE" sz="1400" dirty="0"/>
              </a:p>
            </p:txBody>
          </p:sp>
          <p:sp>
            <p:nvSpPr>
              <p:cNvPr id="566" name="TextBox 565"/>
              <p:cNvSpPr txBox="1"/>
              <p:nvPr/>
            </p:nvSpPr>
            <p:spPr>
              <a:xfrm>
                <a:off x="6412278" y="4721861"/>
                <a:ext cx="582147" cy="565805"/>
              </a:xfrm>
              <a:prstGeom prst="rect">
                <a:avLst/>
              </a:prstGeom>
              <a:noFill/>
            </p:spPr>
            <p:txBody>
              <a:bodyPr wrap="none" rtlCol="0">
                <a:spAutoFit/>
              </a:bodyPr>
              <a:lstStyle/>
              <a:p>
                <a:r>
                  <a:rPr lang="en-US" dirty="0" smtClean="0"/>
                  <a:t>AC /</a:t>
                </a:r>
              </a:p>
              <a:p>
                <a:r>
                  <a:rPr lang="en-US" dirty="0" smtClean="0"/>
                  <a:t>DC</a:t>
                </a:r>
                <a:endParaRPr lang="sv-SE" dirty="0"/>
              </a:p>
            </p:txBody>
          </p:sp>
          <p:sp>
            <p:nvSpPr>
              <p:cNvPr id="567" name="TextBox 566"/>
              <p:cNvSpPr txBox="1"/>
              <p:nvPr/>
            </p:nvSpPr>
            <p:spPr>
              <a:xfrm>
                <a:off x="6908445" y="5066220"/>
                <a:ext cx="760401" cy="646634"/>
              </a:xfrm>
              <a:prstGeom prst="rect">
                <a:avLst/>
              </a:prstGeom>
              <a:noFill/>
            </p:spPr>
            <p:txBody>
              <a:bodyPr wrap="none" rtlCol="0">
                <a:spAutoFit/>
              </a:bodyPr>
              <a:lstStyle/>
              <a:p>
                <a:r>
                  <a:rPr lang="en-US" sz="1400" dirty="0" smtClean="0"/>
                  <a:t>AC + DC</a:t>
                </a:r>
              </a:p>
              <a:p>
                <a:r>
                  <a:rPr lang="en-US" sz="1400" dirty="0" smtClean="0"/>
                  <a:t>15 kHz</a:t>
                </a:r>
              </a:p>
              <a:p>
                <a:r>
                  <a:rPr lang="en-US" sz="1400" dirty="0" smtClean="0"/>
                  <a:t>25 kV</a:t>
                </a:r>
                <a:endParaRPr lang="sv-SE" sz="1400" dirty="0"/>
              </a:p>
            </p:txBody>
          </p:sp>
          <p:sp>
            <p:nvSpPr>
              <p:cNvPr id="568" name="TextBox 567"/>
              <p:cNvSpPr txBox="1"/>
              <p:nvPr/>
            </p:nvSpPr>
            <p:spPr>
              <a:xfrm>
                <a:off x="7442714" y="4528581"/>
                <a:ext cx="666273" cy="323317"/>
              </a:xfrm>
              <a:prstGeom prst="rect">
                <a:avLst/>
              </a:prstGeom>
              <a:noFill/>
            </p:spPr>
            <p:txBody>
              <a:bodyPr wrap="none" rtlCol="0">
                <a:spAutoFit/>
              </a:bodyPr>
              <a:lstStyle/>
              <a:p>
                <a:pPr algn="ctr"/>
                <a:r>
                  <a:rPr lang="en-US" dirty="0" smtClean="0"/>
                  <a:t>Filter</a:t>
                </a:r>
                <a:endParaRPr lang="sv-SE" dirty="0"/>
              </a:p>
            </p:txBody>
          </p:sp>
          <p:sp>
            <p:nvSpPr>
              <p:cNvPr id="641" name="Rectangle 640"/>
              <p:cNvSpPr/>
              <p:nvPr/>
            </p:nvSpPr>
            <p:spPr>
              <a:xfrm>
                <a:off x="887216" y="3931210"/>
                <a:ext cx="7382526" cy="20296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42" name="TextBox 641"/>
              <p:cNvSpPr txBox="1"/>
              <p:nvPr/>
            </p:nvSpPr>
            <p:spPr>
              <a:xfrm>
                <a:off x="923500" y="3954924"/>
                <a:ext cx="1249060" cy="369332"/>
              </a:xfrm>
              <a:prstGeom prst="rect">
                <a:avLst/>
              </a:prstGeom>
              <a:noFill/>
            </p:spPr>
            <p:txBody>
              <a:bodyPr wrap="none" rtlCol="0">
                <a:spAutoFit/>
              </a:bodyPr>
              <a:lstStyle/>
              <a:p>
                <a:r>
                  <a:rPr lang="en-US" b="1" u="sng" dirty="0" smtClean="0">
                    <a:solidFill>
                      <a:srgbClr val="FF0000"/>
                    </a:solidFill>
                  </a:rPr>
                  <a:t>Module #N</a:t>
                </a:r>
                <a:endParaRPr lang="sv-SE" b="1" u="sng" dirty="0">
                  <a:solidFill>
                    <a:srgbClr val="FF0000"/>
                  </a:solidFill>
                </a:endParaRPr>
              </a:p>
            </p:txBody>
          </p:sp>
          <p:cxnSp>
            <p:nvCxnSpPr>
              <p:cNvPr id="643" name="Straight Connector 642"/>
              <p:cNvCxnSpPr/>
              <p:nvPr/>
            </p:nvCxnSpPr>
            <p:spPr>
              <a:xfrm flipH="1">
                <a:off x="7615832" y="5652819"/>
                <a:ext cx="13396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7" name="Straight Connector 646"/>
              <p:cNvCxnSpPr/>
              <p:nvPr/>
            </p:nvCxnSpPr>
            <p:spPr>
              <a:xfrm>
                <a:off x="8955511" y="5648827"/>
                <a:ext cx="0" cy="164354"/>
              </a:xfrm>
              <a:prstGeom prst="line">
                <a:avLst/>
              </a:prstGeom>
            </p:spPr>
            <p:style>
              <a:lnRef idx="2">
                <a:schemeClr val="accent1"/>
              </a:lnRef>
              <a:fillRef idx="0">
                <a:schemeClr val="accent1"/>
              </a:fillRef>
              <a:effectRef idx="1">
                <a:schemeClr val="accent1"/>
              </a:effectRef>
              <a:fontRef idx="minor">
                <a:schemeClr val="tx1"/>
              </a:fontRef>
            </p:style>
          </p:cxnSp>
          <p:cxnSp>
            <p:nvCxnSpPr>
              <p:cNvPr id="648" name="Straight Connector 647"/>
              <p:cNvCxnSpPr/>
              <p:nvPr/>
            </p:nvCxnSpPr>
            <p:spPr>
              <a:xfrm>
                <a:off x="8637985" y="4387703"/>
                <a:ext cx="0" cy="613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651" name="Straight Connector 650"/>
              <p:cNvCxnSpPr/>
              <p:nvPr/>
            </p:nvCxnSpPr>
            <p:spPr>
              <a:xfrm flipV="1">
                <a:off x="552344" y="4065043"/>
                <a:ext cx="0" cy="955415"/>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652" name="TextBox 651"/>
          <p:cNvSpPr txBox="1"/>
          <p:nvPr/>
        </p:nvSpPr>
        <p:spPr>
          <a:xfrm>
            <a:off x="7720813" y="1189432"/>
            <a:ext cx="891462" cy="1169551"/>
          </a:xfrm>
          <a:prstGeom prst="rect">
            <a:avLst/>
          </a:prstGeom>
          <a:noFill/>
        </p:spPr>
        <p:txBody>
          <a:bodyPr wrap="none" rtlCol="0">
            <a:spAutoFit/>
          </a:bodyPr>
          <a:lstStyle/>
          <a:p>
            <a:r>
              <a:rPr lang="en-US" sz="1400" dirty="0" smtClean="0"/>
              <a:t>DC</a:t>
            </a:r>
          </a:p>
          <a:p>
            <a:r>
              <a:rPr lang="en-US" sz="1400" dirty="0" smtClean="0"/>
              <a:t>(115 kV,</a:t>
            </a:r>
          </a:p>
          <a:p>
            <a:r>
              <a:rPr lang="en-US" sz="1400" dirty="0" smtClean="0"/>
              <a:t>klystrons)</a:t>
            </a:r>
          </a:p>
          <a:p>
            <a:r>
              <a:rPr lang="en-US" sz="1400" dirty="0" smtClean="0"/>
              <a:t>(50 kV,</a:t>
            </a:r>
          </a:p>
          <a:p>
            <a:r>
              <a:rPr lang="en-US" sz="1400" dirty="0" smtClean="0"/>
              <a:t>IOT’s</a:t>
            </a:r>
            <a:endParaRPr lang="sv-SE" sz="1400" dirty="0"/>
          </a:p>
        </p:txBody>
      </p:sp>
    </p:spTree>
    <p:extLst>
      <p:ext uri="{BB962C8B-B14F-4D97-AF65-F5344CB8AC3E}">
        <p14:creationId xmlns:p14="http://schemas.microsoft.com/office/powerpoint/2010/main" val="33038313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IOT (</a:t>
            </a:r>
            <a:r>
              <a:rPr lang="en-US" dirty="0"/>
              <a:t>Morten </a:t>
            </a:r>
            <a:r>
              <a:rPr lang="en-US" dirty="0" smtClean="0"/>
              <a:t>Jensen)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1156DDC-86FA-E149-AF9D-2C6CC00BBD19}" type="slidenum">
              <a:rPr lang="en-US" smtClean="0"/>
              <a:t>8</a:t>
            </a:fld>
            <a:endParaRPr lang="en-US"/>
          </a:p>
        </p:txBody>
      </p:sp>
      <p:grpSp>
        <p:nvGrpSpPr>
          <p:cNvPr id="5" name="Group 4"/>
          <p:cNvGrpSpPr/>
          <p:nvPr/>
        </p:nvGrpSpPr>
        <p:grpSpPr>
          <a:xfrm>
            <a:off x="412751" y="2298700"/>
            <a:ext cx="8229600" cy="2814092"/>
            <a:chOff x="121505" y="3272041"/>
            <a:chExt cx="8910735" cy="3474912"/>
          </a:xfrm>
        </p:grpSpPr>
        <p:sp>
          <p:nvSpPr>
            <p:cNvPr id="6" name="TextBox 5"/>
            <p:cNvSpPr txBox="1"/>
            <p:nvPr/>
          </p:nvSpPr>
          <p:spPr>
            <a:xfrm>
              <a:off x="121505" y="3272041"/>
              <a:ext cx="2250210" cy="646331"/>
            </a:xfrm>
            <a:prstGeom prst="rect">
              <a:avLst/>
            </a:prstGeom>
            <a:noFill/>
            <a:effectLst/>
          </p:spPr>
          <p:txBody>
            <a:bodyPr wrap="none" rtlCol="0">
              <a:spAutoFit/>
            </a:bodyPr>
            <a:lstStyle/>
            <a:p>
              <a:pPr algn="ctr"/>
              <a:r>
                <a:rPr lang="en-US" dirty="0" smtClean="0"/>
                <a:t>IOT</a:t>
              </a:r>
            </a:p>
            <a:p>
              <a:pPr algn="ctr"/>
              <a:r>
                <a:rPr lang="en-US" dirty="0" smtClean="0"/>
                <a:t>(</a:t>
              </a:r>
              <a:r>
                <a:rPr lang="en-US" u="sng" dirty="0" smtClean="0"/>
                <a:t>Density</a:t>
              </a:r>
              <a:r>
                <a:rPr lang="en-US" dirty="0" smtClean="0"/>
                <a:t> modulated)</a:t>
              </a:r>
              <a:endParaRPr lang="en-US" dirty="0"/>
            </a:p>
          </p:txBody>
        </p:sp>
        <p:sp>
          <p:nvSpPr>
            <p:cNvPr id="7" name="TextBox 6"/>
            <p:cNvSpPr txBox="1"/>
            <p:nvPr/>
          </p:nvSpPr>
          <p:spPr>
            <a:xfrm>
              <a:off x="362926" y="5943601"/>
              <a:ext cx="1531733" cy="646331"/>
            </a:xfrm>
            <a:prstGeom prst="rect">
              <a:avLst/>
            </a:prstGeom>
            <a:noFill/>
            <a:effectLst/>
          </p:spPr>
          <p:txBody>
            <a:bodyPr wrap="square" rtlCol="0">
              <a:spAutoFit/>
            </a:bodyPr>
            <a:lstStyle/>
            <a:p>
              <a:pPr algn="ctr"/>
              <a:r>
                <a:rPr lang="en-US" dirty="0" smtClean="0"/>
                <a:t>Biased </a:t>
              </a:r>
            </a:p>
            <a:p>
              <a:r>
                <a:rPr lang="en-US" dirty="0" smtClean="0"/>
                <a:t>Control Grid</a:t>
              </a:r>
              <a:endParaRPr lang="en-US" dirty="0"/>
            </a:p>
          </p:txBody>
        </p:sp>
        <p:sp>
          <p:nvSpPr>
            <p:cNvPr id="8" name="TextBox 7"/>
            <p:cNvSpPr txBox="1"/>
            <p:nvPr/>
          </p:nvSpPr>
          <p:spPr>
            <a:xfrm>
              <a:off x="140755" y="4405887"/>
              <a:ext cx="1057050" cy="369332"/>
            </a:xfrm>
            <a:prstGeom prst="rect">
              <a:avLst/>
            </a:prstGeom>
            <a:noFill/>
            <a:effectLst/>
          </p:spPr>
          <p:txBody>
            <a:bodyPr wrap="none" rtlCol="0">
              <a:spAutoFit/>
            </a:bodyPr>
            <a:lstStyle/>
            <a:p>
              <a:r>
                <a:rPr lang="en-US" dirty="0" smtClean="0"/>
                <a:t>RF input</a:t>
              </a:r>
              <a:endParaRPr lang="en-US" dirty="0"/>
            </a:p>
          </p:txBody>
        </p:sp>
        <p:sp>
          <p:nvSpPr>
            <p:cNvPr id="9" name="TextBox 8"/>
            <p:cNvSpPr txBox="1"/>
            <p:nvPr/>
          </p:nvSpPr>
          <p:spPr>
            <a:xfrm>
              <a:off x="3454264" y="5943601"/>
              <a:ext cx="1198277" cy="369332"/>
            </a:xfrm>
            <a:prstGeom prst="rect">
              <a:avLst/>
            </a:prstGeom>
            <a:noFill/>
            <a:effectLst/>
          </p:spPr>
          <p:txBody>
            <a:bodyPr wrap="none" rtlCol="0">
              <a:spAutoFit/>
            </a:bodyPr>
            <a:lstStyle/>
            <a:p>
              <a:r>
                <a:rPr lang="en-US" dirty="0" smtClean="0"/>
                <a:t>RF output</a:t>
              </a:r>
              <a:endParaRPr lang="en-US" dirty="0"/>
            </a:p>
          </p:txBody>
        </p:sp>
        <p:cxnSp>
          <p:nvCxnSpPr>
            <p:cNvPr id="10" name="Straight Arrow Connector 9"/>
            <p:cNvCxnSpPr/>
            <p:nvPr/>
          </p:nvCxnSpPr>
          <p:spPr>
            <a:xfrm flipV="1">
              <a:off x="1242677" y="5103337"/>
              <a:ext cx="284778" cy="840264"/>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grpSp>
          <p:nvGrpSpPr>
            <p:cNvPr id="11" name="Group 10"/>
            <p:cNvGrpSpPr/>
            <p:nvPr/>
          </p:nvGrpSpPr>
          <p:grpSpPr>
            <a:xfrm>
              <a:off x="650858" y="3707240"/>
              <a:ext cx="4504742" cy="2543171"/>
              <a:chOff x="650858" y="3707240"/>
              <a:chExt cx="4504742" cy="2543171"/>
            </a:xfrm>
          </p:grpSpPr>
          <p:grpSp>
            <p:nvGrpSpPr>
              <p:cNvPr id="13" name="Group 12"/>
              <p:cNvGrpSpPr/>
              <p:nvPr/>
            </p:nvGrpSpPr>
            <p:grpSpPr>
              <a:xfrm>
                <a:off x="650858" y="3707240"/>
                <a:ext cx="4504742" cy="2543171"/>
                <a:chOff x="650859" y="3687264"/>
                <a:chExt cx="4504742" cy="2543171"/>
              </a:xfrm>
            </p:grpSpPr>
            <p:sp>
              <p:nvSpPr>
                <p:cNvPr id="15" name="Block Arc 14"/>
                <p:cNvSpPr/>
                <p:nvPr/>
              </p:nvSpPr>
              <p:spPr>
                <a:xfrm rot="16200000">
                  <a:off x="990883" y="4522472"/>
                  <a:ext cx="974601" cy="471013"/>
                </a:xfrm>
                <a:prstGeom prst="blockArc">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1519745" y="4033490"/>
                  <a:ext cx="8090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28797" y="4033490"/>
                  <a:ext cx="0" cy="3975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27527" y="4033490"/>
                  <a:ext cx="310321" cy="3975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28797" y="4431009"/>
                  <a:ext cx="8090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337339" y="4428898"/>
                  <a:ext cx="1818262" cy="211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827527" y="3687264"/>
                  <a:ext cx="0" cy="34622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827527" y="3687264"/>
                  <a:ext cx="8090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337339" y="4053466"/>
                  <a:ext cx="299240" cy="37754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36578" y="3707240"/>
                  <a:ext cx="0" cy="34622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155601" y="4437131"/>
                  <a:ext cx="0" cy="29345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8433636">
                  <a:off x="883590" y="4693058"/>
                  <a:ext cx="159128" cy="6245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 Arrow 26"/>
                <p:cNvSpPr/>
                <p:nvPr/>
              </p:nvSpPr>
              <p:spPr>
                <a:xfrm flipV="1">
                  <a:off x="3056722" y="5545116"/>
                  <a:ext cx="360863" cy="685319"/>
                </a:xfrm>
                <a:prstGeom prs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10800000" flipH="1">
                  <a:off x="1519745" y="5476834"/>
                  <a:ext cx="8090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H="1">
                  <a:off x="2328797" y="5079315"/>
                  <a:ext cx="0" cy="3975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flipH="1">
                  <a:off x="2827527" y="5079315"/>
                  <a:ext cx="310321" cy="3975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H="1">
                  <a:off x="2328797" y="5079315"/>
                  <a:ext cx="8090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337339" y="5079315"/>
                  <a:ext cx="1818261" cy="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H="1">
                  <a:off x="2827527" y="5476834"/>
                  <a:ext cx="0" cy="34622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H="1">
                  <a:off x="2827527" y="5823060"/>
                  <a:ext cx="8090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a:off x="3337339" y="5079315"/>
                  <a:ext cx="299240" cy="37754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3636578" y="5456858"/>
                  <a:ext cx="1" cy="36620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155600" y="4734765"/>
                  <a:ext cx="1" cy="34455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1563630" y="4431010"/>
                  <a:ext cx="108858" cy="94102"/>
                </a:xfrm>
                <a:custGeom>
                  <a:avLst/>
                  <a:gdLst>
                    <a:gd name="connsiteX0" fmla="*/ 0 w 1325184"/>
                    <a:gd name="connsiteY0" fmla="*/ 0 h 477552"/>
                    <a:gd name="connsiteX1" fmla="*/ 653389 w 1325184"/>
                    <a:gd name="connsiteY1" fmla="*/ 414102 h 477552"/>
                    <a:gd name="connsiteX2" fmla="*/ 1325184 w 1325184"/>
                    <a:gd name="connsiteY2" fmla="*/ 469316 h 477552"/>
                  </a:gdLst>
                  <a:ahLst/>
                  <a:cxnLst>
                    <a:cxn ang="0">
                      <a:pos x="connsiteX0" y="connsiteY0"/>
                    </a:cxn>
                    <a:cxn ang="0">
                      <a:pos x="connsiteX1" y="connsiteY1"/>
                    </a:cxn>
                    <a:cxn ang="0">
                      <a:pos x="connsiteX2" y="connsiteY2"/>
                    </a:cxn>
                  </a:cxnLst>
                  <a:rect l="l" t="t" r="r" b="b"/>
                  <a:pathLst>
                    <a:path w="1325184" h="477552">
                      <a:moveTo>
                        <a:pt x="0" y="0"/>
                      </a:moveTo>
                      <a:cubicBezTo>
                        <a:pt x="216262" y="167941"/>
                        <a:pt x="432525" y="335883"/>
                        <a:pt x="653389" y="414102"/>
                      </a:cubicBezTo>
                      <a:cubicBezTo>
                        <a:pt x="874253" y="492321"/>
                        <a:pt x="1099718" y="480818"/>
                        <a:pt x="1325184" y="469316"/>
                      </a:cubicBez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flipV="1">
                  <a:off x="1533702" y="4918074"/>
                  <a:ext cx="138786" cy="161239"/>
                </a:xfrm>
                <a:custGeom>
                  <a:avLst/>
                  <a:gdLst>
                    <a:gd name="connsiteX0" fmla="*/ 0 w 1325184"/>
                    <a:gd name="connsiteY0" fmla="*/ 0 h 477552"/>
                    <a:gd name="connsiteX1" fmla="*/ 653389 w 1325184"/>
                    <a:gd name="connsiteY1" fmla="*/ 414102 h 477552"/>
                    <a:gd name="connsiteX2" fmla="*/ 1325184 w 1325184"/>
                    <a:gd name="connsiteY2" fmla="*/ 469316 h 477552"/>
                  </a:gdLst>
                  <a:ahLst/>
                  <a:cxnLst>
                    <a:cxn ang="0">
                      <a:pos x="connsiteX0" y="connsiteY0"/>
                    </a:cxn>
                    <a:cxn ang="0">
                      <a:pos x="connsiteX1" y="connsiteY1"/>
                    </a:cxn>
                    <a:cxn ang="0">
                      <a:pos x="connsiteX2" y="connsiteY2"/>
                    </a:cxn>
                  </a:cxnLst>
                  <a:rect l="l" t="t" r="r" b="b"/>
                  <a:pathLst>
                    <a:path w="1325184" h="477552">
                      <a:moveTo>
                        <a:pt x="0" y="0"/>
                      </a:moveTo>
                      <a:cubicBezTo>
                        <a:pt x="216262" y="167941"/>
                        <a:pt x="432525" y="335883"/>
                        <a:pt x="653389" y="414102"/>
                      </a:cubicBezTo>
                      <a:cubicBezTo>
                        <a:pt x="874253" y="492321"/>
                        <a:pt x="1099718" y="480818"/>
                        <a:pt x="1325184" y="469316"/>
                      </a:cubicBez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0" name="Group 39"/>
                <p:cNvGrpSpPr/>
                <p:nvPr/>
              </p:nvGrpSpPr>
              <p:grpSpPr>
                <a:xfrm>
                  <a:off x="1408920" y="4428897"/>
                  <a:ext cx="263569" cy="648345"/>
                  <a:chOff x="3051175" y="4972853"/>
                  <a:chExt cx="218854" cy="465271"/>
                </a:xfrm>
                <a:solidFill>
                  <a:schemeClr val="accent6"/>
                </a:solidFill>
                <a:effectLst/>
              </p:grpSpPr>
              <p:sp>
                <p:nvSpPr>
                  <p:cNvPr id="49" name="Block Arc 48"/>
                  <p:cNvSpPr/>
                  <p:nvPr/>
                </p:nvSpPr>
                <p:spPr>
                  <a:xfrm rot="16200000">
                    <a:off x="2941401" y="5109497"/>
                    <a:ext cx="465271" cy="191984"/>
                  </a:xfrm>
                  <a:prstGeom prst="blockArc">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0" name="Straight Connector 49"/>
                  <p:cNvCxnSpPr/>
                  <p:nvPr/>
                </p:nvCxnSpPr>
                <p:spPr>
                  <a:xfrm>
                    <a:off x="3083646" y="5041900"/>
                    <a:ext cx="95993" cy="47625"/>
                  </a:xfrm>
                  <a:prstGeom prst="line">
                    <a:avLst/>
                  </a:prstGeom>
                  <a:grpFill/>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3089033" y="5340351"/>
                    <a:ext cx="71556" cy="38101"/>
                  </a:xfrm>
                  <a:prstGeom prst="line">
                    <a:avLst/>
                  </a:prstGeom>
                  <a:grpFill/>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051175" y="5205489"/>
                    <a:ext cx="98425" cy="0"/>
                  </a:xfrm>
                  <a:prstGeom prst="line">
                    <a:avLst/>
                  </a:prstGeom>
                  <a:grpFill/>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 name="Oval 40"/>
                <p:cNvSpPr/>
                <p:nvPr/>
              </p:nvSpPr>
              <p:spPr>
                <a:xfrm>
                  <a:off x="1533701" y="4507906"/>
                  <a:ext cx="242944" cy="433092"/>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085853" y="4590553"/>
                  <a:ext cx="242944" cy="267799"/>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620146" y="4608103"/>
                  <a:ext cx="242944" cy="267799"/>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144027" y="4591476"/>
                  <a:ext cx="242944" cy="267799"/>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a:stCxn id="38" idx="0"/>
                </p:cNvCxnSpPr>
                <p:nvPr/>
              </p:nvCxnSpPr>
              <p:spPr>
                <a:xfrm flipV="1">
                  <a:off x="1563630" y="4189920"/>
                  <a:ext cx="0" cy="24109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65934" y="4189918"/>
                  <a:ext cx="79769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1550330" y="5103336"/>
                  <a:ext cx="0" cy="2410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752634" y="5341363"/>
                  <a:ext cx="797696"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14" name="Left-Right-Up Arrow 13"/>
              <p:cNvSpPr/>
              <p:nvPr/>
            </p:nvSpPr>
            <p:spPr>
              <a:xfrm rot="5400000">
                <a:off x="3903834" y="4339354"/>
                <a:ext cx="503867" cy="845280"/>
              </a:xfrm>
              <a:prstGeom prst="leftRigh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5397910" y="3272041"/>
              <a:ext cx="3634330" cy="3474912"/>
            </a:xfrm>
            <a:prstGeom prst="rect">
              <a:avLst/>
            </a:prstGeom>
            <a:noFill/>
          </p:spPr>
          <p:txBody>
            <a:bodyPr wrap="square" rtlCol="0">
              <a:spAutoFit/>
            </a:bodyPr>
            <a:lstStyle/>
            <a:p>
              <a:r>
                <a:rPr lang="en-US" sz="2400" dirty="0" smtClean="0"/>
                <a:t>Reduced velocity spread compared to klystrons</a:t>
              </a:r>
            </a:p>
            <a:p>
              <a:pPr marL="342900" indent="-342900">
                <a:buFont typeface="Wingdings" charset="2"/>
                <a:buChar char="Ø"/>
              </a:pPr>
              <a:r>
                <a:rPr lang="en-US" sz="2400" dirty="0" smtClean="0"/>
                <a:t>Higher efficiency</a:t>
              </a:r>
              <a:endParaRPr lang="en-US" sz="2400" dirty="0"/>
            </a:p>
            <a:p>
              <a:r>
                <a:rPr lang="en-US" sz="2400" dirty="0" smtClean="0"/>
                <a:t>No pulsed high voltage</a:t>
              </a:r>
            </a:p>
            <a:p>
              <a:pPr marL="342900" indent="-342900">
                <a:buFont typeface="Wingdings" charset="2"/>
                <a:buChar char="Ø"/>
              </a:pPr>
              <a:r>
                <a:rPr lang="en-US" sz="2400" dirty="0" smtClean="0"/>
                <a:t>Cheaper modulator</a:t>
              </a:r>
              <a:endParaRPr lang="en-US" sz="2400" dirty="0"/>
            </a:p>
          </p:txBody>
        </p:sp>
      </p:grpSp>
    </p:spTree>
    <p:extLst>
      <p:ext uri="{BB962C8B-B14F-4D97-AF65-F5344CB8AC3E}">
        <p14:creationId xmlns:p14="http://schemas.microsoft.com/office/powerpoint/2010/main" val="2290391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54112"/>
          </a:xfrm>
        </p:spPr>
        <p:txBody>
          <a:bodyPr/>
          <a:lstStyle/>
          <a:p>
            <a:r>
              <a:rPr lang="sv-SE" dirty="0" smtClean="0"/>
              <a:t>ESS LLRF </a:t>
            </a:r>
            <a:r>
              <a:rPr lang="sv-SE" dirty="0" err="1" smtClean="0"/>
              <a:t>prototyping</a:t>
            </a:r>
            <a:r>
              <a:rPr lang="sv-SE" dirty="0" smtClean="0"/>
              <a:t/>
            </a:r>
            <a:br>
              <a:rPr lang="sv-SE" dirty="0" smtClean="0"/>
            </a:br>
            <a:r>
              <a:rPr lang="sv-SE" sz="2000" dirty="0" smtClean="0"/>
              <a:t>2014-3-26, Anders J. Johansson, Lund U.</a:t>
            </a:r>
            <a:endParaRPr lang="sv-SE" sz="2000" dirty="0"/>
          </a:p>
        </p:txBody>
      </p:sp>
      <p:sp>
        <p:nvSpPr>
          <p:cNvPr id="3" name="Content Placeholder 2"/>
          <p:cNvSpPr>
            <a:spLocks noGrp="1"/>
          </p:cNvSpPr>
          <p:nvPr>
            <p:ph idx="1"/>
          </p:nvPr>
        </p:nvSpPr>
        <p:spPr>
          <a:xfrm>
            <a:off x="412750" y="1428750"/>
            <a:ext cx="8229600" cy="4743450"/>
          </a:xfrm>
        </p:spPr>
        <p:txBody>
          <a:bodyPr/>
          <a:lstStyle/>
          <a:p>
            <a:endParaRPr lang="sv-SE" dirty="0"/>
          </a:p>
        </p:txBody>
      </p:sp>
      <p:sp>
        <p:nvSpPr>
          <p:cNvPr id="4" name="Slide Number Placeholder 3"/>
          <p:cNvSpPr>
            <a:spLocks noGrp="1"/>
          </p:cNvSpPr>
          <p:nvPr>
            <p:ph type="sldNum" sz="quarter" idx="12"/>
          </p:nvPr>
        </p:nvSpPr>
        <p:spPr/>
        <p:txBody>
          <a:bodyPr/>
          <a:lstStyle/>
          <a:p>
            <a:fld id="{EFA97551-655E-4243-AF44-754CE67D42F3}" type="slidenum">
              <a:rPr lang="en-US" smtClean="0"/>
              <a:t>9</a:t>
            </a:fld>
            <a:endParaRPr lang="en-US"/>
          </a:p>
        </p:txBody>
      </p:sp>
      <p:pic>
        <p:nvPicPr>
          <p:cNvPr id="8194" name="Picture 2" descr="C:\Users\ajn\AppData\Local\Microsoft\Windows\Temporary Internet Files\Content.Outlook\9CL8AIMJ\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428750"/>
            <a:ext cx="7239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4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13384</TotalTime>
  <Words>1903</Words>
  <Application>Microsoft Macintosh PowerPoint</Application>
  <PresentationFormat>On-screen Show (4:3)</PresentationFormat>
  <Paragraphs>353</Paragraphs>
  <Slides>43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Document</vt:lpstr>
      <vt:lpstr>Cavity Control, Operation, and Test Challenges at ESS and Possible Solutions</vt:lpstr>
      <vt:lpstr>Outline</vt:lpstr>
      <vt:lpstr>PowerPoint Presentation</vt:lpstr>
      <vt:lpstr>Accelerator Design is updating</vt:lpstr>
      <vt:lpstr>Target at ESS</vt:lpstr>
      <vt:lpstr>Amplifiers/Klystron, IOT, Tetrode (2013 version, A. Sunesson)</vt:lpstr>
      <vt:lpstr>PowerPoint Presentation</vt:lpstr>
      <vt:lpstr>IOT (Morten Jensen)</vt:lpstr>
      <vt:lpstr>ESS LLRF prototyping 2014-3-26, Anders J. Johansson, Lund U.</vt:lpstr>
      <vt:lpstr>The ideal cases</vt:lpstr>
      <vt:lpstr>Perturbations in real world</vt:lpstr>
      <vt:lpstr>Cavity Control Challenges</vt:lpstr>
      <vt:lpstr>Control challenges: Klystron/Modulator ripples</vt:lpstr>
      <vt:lpstr>Control challenges: Beam loading issue</vt:lpstr>
      <vt:lpstr>Cavity Operation Challenge</vt:lpstr>
      <vt:lpstr>Operation challenges: Beam based calibration</vt:lpstr>
      <vt:lpstr>Cavity RF/LLRF Test Challenges</vt:lpstr>
      <vt:lpstr>Advantage at ESS</vt:lpstr>
      <vt:lpstr>Advantage of new technology</vt:lpstr>
      <vt:lpstr> Addressing beam loading issue</vt:lpstr>
      <vt:lpstr>PowerPoint Presentation</vt:lpstr>
      <vt:lpstr>PowerPoint Presentation</vt:lpstr>
      <vt:lpstr>See in depth: Higher Resolution data  Beam loading: What happens during 1us</vt:lpstr>
      <vt:lpstr>Powreful technology: Higher resolution data What happens in 100ns（3MHz bandwidth system）</vt:lpstr>
      <vt:lpstr>Powreful technology:  High Signal to Noise Ratio(SNR)</vt:lpstr>
      <vt:lpstr>Get data as we required</vt:lpstr>
      <vt:lpstr>Well-Recorded data in high details</vt:lpstr>
      <vt:lpstr>PowerPoint Presentation</vt:lpstr>
      <vt:lpstr>High precision RF measurement:  Ql, detuning</vt:lpstr>
      <vt:lpstr>High precision RF measurement:  R/Q Calibration</vt:lpstr>
      <vt:lpstr>Beam based calibration: Phase&amp;Amplitude</vt:lpstr>
      <vt:lpstr>There is more…</vt:lpstr>
      <vt:lpstr>Natural way to calibrate system parameters</vt:lpstr>
      <vt:lpstr>However,</vt:lpstr>
      <vt:lpstr>PowerPoint Presentation</vt:lpstr>
      <vt:lpstr>Example</vt:lpstr>
      <vt:lpstr>PowerPoint Presentation</vt:lpstr>
      <vt:lpstr>PowerPoint Presentation</vt:lpstr>
      <vt:lpstr>Overhead at beam commissioning</vt:lpstr>
      <vt:lpstr>Promising consequence </vt:lpstr>
      <vt:lpstr>Others</vt:lpstr>
      <vt:lpstr>PowerPoint Presentation</vt:lpstr>
      <vt:lpstr>PowerPoint Presentation</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ESS User</dc:creator>
  <cp:lastModifiedBy>Rihua Zeng</cp:lastModifiedBy>
  <cp:revision>435</cp:revision>
  <cp:lastPrinted>2015-04-09T12:44:18Z</cp:lastPrinted>
  <dcterms:created xsi:type="dcterms:W3CDTF">2011-12-07T13:56:11Z</dcterms:created>
  <dcterms:modified xsi:type="dcterms:W3CDTF">2015-04-09T13:17:23Z</dcterms:modified>
</cp:coreProperties>
</file>