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35"/>
  </p:notesMasterIdLst>
  <p:handoutMasterIdLst>
    <p:handoutMasterId r:id="rId36"/>
  </p:handoutMasterIdLst>
  <p:sldIdLst>
    <p:sldId id="2931" r:id="rId6"/>
    <p:sldId id="382" r:id="rId7"/>
    <p:sldId id="655" r:id="rId8"/>
    <p:sldId id="2952" r:id="rId9"/>
    <p:sldId id="2520" r:id="rId10"/>
    <p:sldId id="2535" r:id="rId11"/>
    <p:sldId id="2513" r:id="rId12"/>
    <p:sldId id="2515" r:id="rId13"/>
    <p:sldId id="2995" r:id="rId14"/>
    <p:sldId id="499" r:id="rId15"/>
    <p:sldId id="5151" r:id="rId16"/>
    <p:sldId id="2544" r:id="rId17"/>
    <p:sldId id="310" r:id="rId18"/>
    <p:sldId id="2147196684" r:id="rId19"/>
    <p:sldId id="361" r:id="rId20"/>
    <p:sldId id="374" r:id="rId21"/>
    <p:sldId id="5197" r:id="rId22"/>
    <p:sldId id="2951" r:id="rId23"/>
    <p:sldId id="491" r:id="rId24"/>
    <p:sldId id="1074" r:id="rId25"/>
    <p:sldId id="880" r:id="rId26"/>
    <p:sldId id="5193" r:id="rId27"/>
    <p:sldId id="5150" r:id="rId28"/>
    <p:sldId id="2147196859" r:id="rId29"/>
    <p:sldId id="2147196873" r:id="rId30"/>
    <p:sldId id="2147196657" r:id="rId31"/>
    <p:sldId id="2147196645" r:id="rId32"/>
    <p:sldId id="407" r:id="rId33"/>
    <p:sldId id="438" r:id="rId34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o Rossi" initials="LR" lastIdx="2" clrIdx="0">
    <p:extLst>
      <p:ext uri="{19B8F6BF-5375-455C-9EA6-DF929625EA0E}">
        <p15:presenceInfo xmlns:p15="http://schemas.microsoft.com/office/powerpoint/2012/main" userId="S-1-5-21-1526224874-1540688658-1361462980-20053" providerId="AD"/>
      </p:ext>
    </p:extLst>
  </p:cmAuthor>
  <p:cmAuthor id="2" name="Markus Zerlauth" initials="MZ" lastIdx="2" clrIdx="1">
    <p:extLst>
      <p:ext uri="{19B8F6BF-5375-455C-9EA6-DF929625EA0E}">
        <p15:presenceInfo xmlns:p15="http://schemas.microsoft.com/office/powerpoint/2012/main" userId="S::markus.zerlauth@cern.ch::5f12ab63-b3c0-438f-8c94-e72fc022f9fe" providerId="AD"/>
      </p:ext>
    </p:extLst>
  </p:cmAuthor>
  <p:cmAuthor id="3" name="Marta Bajko" initials="MB" lastIdx="1" clrIdx="2">
    <p:extLst>
      <p:ext uri="{19B8F6BF-5375-455C-9EA6-DF929625EA0E}">
        <p15:presenceInfo xmlns:p15="http://schemas.microsoft.com/office/powerpoint/2012/main" userId="S::marta.bajko@cern.ch::b34ed40b-3462-4588-ad0e-49be5e461c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3F"/>
    <a:srgbClr val="6BB8BF"/>
    <a:srgbClr val="5A5A5A"/>
    <a:srgbClr val="FFFFFF"/>
    <a:srgbClr val="111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48"/>
    <p:restoredTop sz="86197" autoAdjust="0"/>
  </p:normalViewPr>
  <p:slideViewPr>
    <p:cSldViewPr snapToObjects="1" showGuides="1">
      <p:cViewPr varScale="1">
        <p:scale>
          <a:sx n="98" d="100"/>
          <a:sy n="98" d="100"/>
        </p:scale>
        <p:origin x="390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09/12/2024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830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09/12/2024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3668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E60615-4945-417D-9487-68445D82FEFC}" type="slidenum">
              <a:rPr lang="en-GB" smtClean="0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191250" cy="348297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84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375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With the mandate to help preparing an update on the ep option for the LHC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67A2E-FA6F-0341-8570-996F48668AA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1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E60615-4945-417D-9487-68445D82FEFC}" type="slidenum">
              <a:rPr lang="en-GB" smtClean="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191250" cy="348297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 updated with last version before the CMSDAS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5AE1-8DAA-4720-851B-5749129BDB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23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536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be updated with latest plans for Ceremony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208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68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70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D3884-39FE-884A-BB22-153FDED8A5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559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758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20800" y="6356350"/>
            <a:ext cx="892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0"/>
            <a:ext cx="864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20800" y="6356350"/>
            <a:ext cx="892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>
                <a:solidFill>
                  <a:srgbClr val="64BCD9"/>
                </a:solidFill>
              </a:rPr>
              <a:t>HL-LHC BSO - EVM Training 2021 - Introduction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 dirty="0">
              <a:solidFill>
                <a:srgbClr val="64BCD9"/>
              </a:solidFill>
            </a:endParaRPr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0"/>
            <a:ext cx="8640000" cy="349250"/>
          </a:xfrm>
        </p:spPr>
        <p:txBody>
          <a:bodyPr>
            <a:normAutofit/>
          </a:bodyPr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5783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5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>
                <a:solidFill>
                  <a:srgbClr val="64BCD9"/>
                </a:solidFill>
              </a:rPr>
              <a:t>HL-LHC BSO - EVM Training 2021 - Introduction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63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215232"/>
            <a:ext cx="5389033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70" y="2057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>
                <a:solidFill>
                  <a:srgbClr val="64BCD9"/>
                </a:solidFill>
              </a:rPr>
              <a:t>HL-LHC BSO - EVM Training 2021 - Introduction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09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>
                <a:solidFill>
                  <a:srgbClr val="64BCD9"/>
                </a:solidFill>
              </a:rPr>
              <a:t>HL-LHC BSO - EVM Training 2021 - Introduction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5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7600" cy="360000"/>
          </a:xfrm>
        </p:spPr>
        <p:txBody>
          <a:bodyPr/>
          <a:lstStyle/>
          <a:p>
            <a:r>
              <a:rPr lang="en-GB">
                <a:solidFill>
                  <a:srgbClr val="64BCD9"/>
                </a:solidFill>
              </a:rPr>
              <a:t>HL-LHC BSO - EVM Training 2021 - Introduction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1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4400" cy="360000"/>
          </a:xfrm>
        </p:spPr>
        <p:txBody>
          <a:bodyPr/>
          <a:lstStyle/>
          <a:p>
            <a:r>
              <a:rPr lang="en-GB">
                <a:solidFill>
                  <a:srgbClr val="64BCD9"/>
                </a:solidFill>
              </a:rPr>
              <a:t>HL-LHC BSO - EVM Training 2021 - Introduction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8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2312418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25600" y="6356350"/>
            <a:ext cx="8764000" cy="360000"/>
          </a:xfrm>
        </p:spPr>
        <p:txBody>
          <a:bodyPr/>
          <a:lstStyle/>
          <a:p>
            <a:r>
              <a:rPr lang="en-GB">
                <a:solidFill>
                  <a:srgbClr val="64BCD9"/>
                </a:solidFill>
              </a:rPr>
              <a:t>HL-LHC BSO - EVM Training 2021 - Introduction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 dirty="0">
              <a:solidFill>
                <a:srgbClr val="64BCD9"/>
              </a:solidFill>
            </a:endParaRPr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</p:spTree>
    <p:extLst>
      <p:ext uri="{BB962C8B-B14F-4D97-AF65-F5344CB8AC3E}">
        <p14:creationId xmlns:p14="http://schemas.microsoft.com/office/powerpoint/2010/main" val="275973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15232"/>
            <a:ext cx="5389033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8" y="2057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76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44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7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25600" y="6356350"/>
            <a:ext cx="87640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3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316736"/>
            <a:ext cx="11376024" cy="48840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80213E96-BC8C-6216-1F3D-44110F2B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1584" y="6356350"/>
            <a:ext cx="892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O. Brüning @ AUP DOE Review – 23</a:t>
            </a:r>
            <a:r>
              <a:rPr lang="en-GB" baseline="30000" dirty="0"/>
              <a:t>rd</a:t>
            </a:r>
            <a:r>
              <a:rPr lang="en-GB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277251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0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8" r:id="rId8"/>
    <p:sldLayoutId id="2147483669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0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457189"/>
            <a:r>
              <a:rPr lang="en-GB">
                <a:solidFill>
                  <a:srgbClr val="64BCD9"/>
                </a:solidFill>
              </a:rPr>
              <a:t>HL-LHC BSO - EVM Training 2021 - Introduction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457189"/>
            <a:fld id="{BFDCA1C4-9514-7B4F-976F-D92F7E296653}" type="slidenum">
              <a:rPr lang="fr-FR" smtClean="0">
                <a:solidFill>
                  <a:srgbClr val="64BCD9"/>
                </a:solidFill>
              </a:rPr>
              <a:pPr defTabSz="457189"/>
              <a:t>‹#›</a:t>
            </a:fld>
            <a:endParaRPr lang="fr-FR" dirty="0">
              <a:solidFill>
                <a:srgbClr val="64BC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9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dt="0"/>
  <p:txStyles>
    <p:titleStyle>
      <a:lvl1pPr algn="ctr" defTabSz="457189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archive.com/show/flag-icons-by-gosquared/Spain-icon.html" TargetMode="External"/><Relationship Id="rId13" Type="http://schemas.openxmlformats.org/officeDocument/2006/relationships/hyperlink" Target="http://www.iconarchive.com/show/flag-icons-by-gosquared/Japan-icon.html" TargetMode="External"/><Relationship Id="rId1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iconarchive.com/show/flag-icons-by-gosquared/United-States-icon.html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hyperlink" Target="http://www.iconarchive.com/show/flag-icons-by-gosquared/United-Kingdom-icon.html" TargetMode="External"/><Relationship Id="rId10" Type="http://schemas.openxmlformats.org/officeDocument/2006/relationships/hyperlink" Target="http://www.iconarchive.com/show/flag-icons-by-gosquared/Italy-icon.html" TargetMode="External"/><Relationship Id="rId19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1.wdp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1142/13487" TargetMode="Externa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7.wdp"/><Relationship Id="rId18" Type="http://schemas.openxmlformats.org/officeDocument/2006/relationships/image" Target="../media/image103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00.png"/><Relationship Id="rId17" Type="http://schemas.microsoft.com/office/2007/relationships/hdphoto" Target="../media/hdphoto9.wdp"/><Relationship Id="rId2" Type="http://schemas.openxmlformats.org/officeDocument/2006/relationships/image" Target="../media/image95.png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99.png"/><Relationship Id="rId19" Type="http://schemas.microsoft.com/office/2007/relationships/hdphoto" Target="../media/hdphoto10.wdp"/><Relationship Id="rId4" Type="http://schemas.openxmlformats.org/officeDocument/2006/relationships/image" Target="../media/image96.png"/><Relationship Id="rId9" Type="http://schemas.microsoft.com/office/2007/relationships/hdphoto" Target="../media/hdphoto5.wdp"/><Relationship Id="rId14" Type="http://schemas.openxmlformats.org/officeDocument/2006/relationships/image" Target="../media/image101.png"/><Relationship Id="rId22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63061-D91D-4DA0-976A-96EF72C46A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093" y="-9679"/>
            <a:ext cx="9156907" cy="68676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F12A0-D83A-4962-B655-31D7D253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8" y="2924944"/>
            <a:ext cx="2099757" cy="830997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070C0"/>
                </a:solidFill>
              </a:rPr>
              <a:t>HL-LHC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E6AD4-2F87-4588-A12C-178F7C4B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95132-D1FF-4307-BDF4-7712A3777ED5}"/>
              </a:ext>
            </a:extLst>
          </p:cNvPr>
          <p:cNvSpPr txBox="1"/>
          <p:nvPr/>
        </p:nvSpPr>
        <p:spPr>
          <a:xfrm>
            <a:off x="0" y="4269978"/>
            <a:ext cx="229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O. Brüning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F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behalf o</a:t>
            </a:r>
            <a:r>
              <a:rPr lang="en-US" sz="1600" dirty="0">
                <a:solidFill>
                  <a:srgbClr val="005F8C"/>
                </a:solidFill>
                <a:latin typeface="Arial"/>
              </a:rPr>
              <a:t>f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5F8C"/>
                </a:solidFill>
                <a:latin typeface="Arial"/>
              </a:rPr>
              <a:t>HL-LHC Project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F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0179BD9-F012-A7BB-93A6-916CFEB5E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356350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3057985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bicycle&#10;&#10;Description automatically generated">
            <a:extLst>
              <a:ext uri="{FF2B5EF4-FFF2-40B4-BE49-F238E27FC236}">
                <a16:creationId xmlns:a16="http://schemas.microsoft.com/office/drawing/2014/main" id="{E39AE046-52F0-4A34-BF7A-0E5BC7006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33" y="765993"/>
            <a:ext cx="11385359" cy="566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09873C-D792-4723-B198-78F8319D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528" y="180000"/>
            <a:ext cx="3889551" cy="720000"/>
          </a:xfrm>
        </p:spPr>
        <p:txBody>
          <a:bodyPr/>
          <a:lstStyle/>
          <a:p>
            <a:pPr algn="l"/>
            <a:r>
              <a:rPr lang="en-US" dirty="0"/>
              <a:t>Civil Engineering: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98AD87-9C67-452E-AF49-A8213ACB66B5}"/>
              </a:ext>
            </a:extLst>
          </p:cNvPr>
          <p:cNvSpPr txBox="1"/>
          <p:nvPr/>
        </p:nvSpPr>
        <p:spPr>
          <a:xfrm rot="20974381">
            <a:off x="4313389" y="4357527"/>
            <a:ext cx="568239" cy="24622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glow rad="101600">
              <a:srgbClr val="B2C3D7">
                <a:alpha val="6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50"/>
            </a:lvl1pPr>
          </a:lstStyle>
          <a:p>
            <a:r>
              <a:rPr lang="en-GB" sz="1000"/>
              <a:t>UA57</a:t>
            </a:r>
            <a:endParaRPr lang="fr-FR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4DEFE-218C-4209-8205-11502A6E49E6}"/>
              </a:ext>
            </a:extLst>
          </p:cNvPr>
          <p:cNvSpPr txBox="1"/>
          <p:nvPr/>
        </p:nvSpPr>
        <p:spPr>
          <a:xfrm>
            <a:off x="2855640" y="2678723"/>
            <a:ext cx="604068" cy="24622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glow rad="228600">
              <a:srgbClr val="B2C3D7">
                <a:alpha val="6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50"/>
            </a:lvl1pPr>
          </a:lstStyle>
          <a:p>
            <a:r>
              <a:rPr lang="en-GB" sz="1000"/>
              <a:t>US57</a:t>
            </a:r>
            <a:endParaRPr lang="fr-FR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D0B939-5CCF-4632-BD33-BA8D02C04602}"/>
              </a:ext>
            </a:extLst>
          </p:cNvPr>
          <p:cNvSpPr txBox="1"/>
          <p:nvPr/>
        </p:nvSpPr>
        <p:spPr>
          <a:xfrm rot="20762707">
            <a:off x="10957565" y="1265273"/>
            <a:ext cx="647752" cy="24622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glow rad="101600">
              <a:srgbClr val="B2C3D7">
                <a:alpha val="6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50"/>
            </a:lvl1pPr>
          </a:lstStyle>
          <a:p>
            <a:r>
              <a:rPr lang="en-GB" sz="1000"/>
              <a:t>UR55</a:t>
            </a:r>
            <a:endParaRPr lang="fr-FR" sz="1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36E04F-42D6-4B36-87A9-FDED13338EC0}"/>
              </a:ext>
            </a:extLst>
          </p:cNvPr>
          <p:cNvSpPr txBox="1"/>
          <p:nvPr/>
        </p:nvSpPr>
        <p:spPr>
          <a:xfrm rot="1872273">
            <a:off x="6732367" y="3775984"/>
            <a:ext cx="580343" cy="24622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glow rad="101600">
              <a:srgbClr val="BFCEDF">
                <a:alpha val="6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50"/>
            </a:lvl1pPr>
          </a:lstStyle>
          <a:p>
            <a:r>
              <a:rPr lang="en-GB" sz="1000"/>
              <a:t>UL57</a:t>
            </a:r>
            <a:endParaRPr lang="fr-FR" sz="1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FD8B1-A593-4397-A11C-AAA39339BF6F}"/>
              </a:ext>
            </a:extLst>
          </p:cNvPr>
          <p:cNvSpPr txBox="1"/>
          <p:nvPr/>
        </p:nvSpPr>
        <p:spPr>
          <a:xfrm>
            <a:off x="1997228" y="5058717"/>
            <a:ext cx="659235" cy="24622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glow rad="101600">
              <a:srgbClr val="B2C3D7">
                <a:alpha val="6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50"/>
            </a:lvl1pPr>
          </a:lstStyle>
          <a:p>
            <a:r>
              <a:rPr lang="en-GB" sz="1000"/>
              <a:t>UPR57</a:t>
            </a:r>
            <a:endParaRPr lang="fr-FR" sz="10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8F8348-3FDE-488D-8E99-551AA84B584A}"/>
              </a:ext>
            </a:extLst>
          </p:cNvPr>
          <p:cNvGrpSpPr/>
          <p:nvPr/>
        </p:nvGrpSpPr>
        <p:grpSpPr>
          <a:xfrm>
            <a:off x="7342486" y="2774420"/>
            <a:ext cx="490709" cy="509131"/>
            <a:chOff x="6340100" y="2733610"/>
            <a:chExt cx="368032" cy="38184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1381E44-0293-4F95-8DCD-A0B09236195D}"/>
                </a:ext>
              </a:extLst>
            </p:cNvPr>
            <p:cNvSpPr/>
            <p:nvPr/>
          </p:nvSpPr>
          <p:spPr>
            <a:xfrm>
              <a:off x="6340100" y="2939845"/>
              <a:ext cx="368032" cy="1756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642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PC IT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66ABDC4-CF24-45CE-92B9-7704BEBD9233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6522560" y="2733610"/>
              <a:ext cx="1556" cy="206235"/>
            </a:xfrm>
            <a:prstGeom prst="straightConnector1">
              <a:avLst/>
            </a:prstGeom>
            <a:ln>
              <a:solidFill>
                <a:srgbClr val="006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51DE9B0-927C-4E09-9F4A-627E1BE4545B}"/>
              </a:ext>
            </a:extLst>
          </p:cNvPr>
          <p:cNvGrpSpPr/>
          <p:nvPr/>
        </p:nvGrpSpPr>
        <p:grpSpPr>
          <a:xfrm>
            <a:off x="7966663" y="2688373"/>
            <a:ext cx="866744" cy="520825"/>
            <a:chOff x="6499279" y="2713124"/>
            <a:chExt cx="650058" cy="390619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0574D71-A8D5-45A8-AC87-A2B4F2E8446B}"/>
                </a:ext>
              </a:extLst>
            </p:cNvPr>
            <p:cNvSpPr/>
            <p:nvPr/>
          </p:nvSpPr>
          <p:spPr>
            <a:xfrm>
              <a:off x="6499279" y="2928130"/>
              <a:ext cx="650058" cy="1756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642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PCs IT Trims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678CA5A-9152-467A-BF70-C0AD5797063B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H="1" flipV="1">
              <a:off x="6562570" y="2713124"/>
              <a:ext cx="261738" cy="215006"/>
            </a:xfrm>
            <a:prstGeom prst="straightConnector1">
              <a:avLst/>
            </a:prstGeom>
            <a:ln>
              <a:solidFill>
                <a:srgbClr val="006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96AA214-6A28-4A79-B2CC-CE9B49D965A9}"/>
              </a:ext>
            </a:extLst>
          </p:cNvPr>
          <p:cNvGrpSpPr/>
          <p:nvPr/>
        </p:nvGrpSpPr>
        <p:grpSpPr>
          <a:xfrm>
            <a:off x="7399603" y="4529565"/>
            <a:ext cx="653879" cy="653665"/>
            <a:chOff x="6430650" y="2751004"/>
            <a:chExt cx="490409" cy="490249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D479BA23-F9EA-4826-B200-98E2BE6C447F}"/>
                </a:ext>
              </a:extLst>
            </p:cNvPr>
            <p:cNvSpPr/>
            <p:nvPr/>
          </p:nvSpPr>
          <p:spPr>
            <a:xfrm>
              <a:off x="6430650" y="3065640"/>
              <a:ext cx="368032" cy="17561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DFX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2758161-1861-45F9-B40E-C6FB7D2DA84E}"/>
                </a:ext>
              </a:extLst>
            </p:cNvPr>
            <p:cNvCxnSpPr>
              <a:cxnSpLocks/>
              <a:stCxn id="77" idx="0"/>
            </p:cNvCxnSpPr>
            <p:nvPr/>
          </p:nvCxnSpPr>
          <p:spPr>
            <a:xfrm flipV="1">
              <a:off x="6614666" y="2751004"/>
              <a:ext cx="306393" cy="31463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26ED332-6887-4C14-871B-92352DD0B7D5}"/>
              </a:ext>
            </a:extLst>
          </p:cNvPr>
          <p:cNvGrpSpPr/>
          <p:nvPr/>
        </p:nvGrpSpPr>
        <p:grpSpPr>
          <a:xfrm>
            <a:off x="7890312" y="3478087"/>
            <a:ext cx="562251" cy="426828"/>
            <a:chOff x="6548464" y="2545544"/>
            <a:chExt cx="421688" cy="320121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52F5566D-7471-4CD0-92BA-9877982E7648}"/>
                </a:ext>
              </a:extLst>
            </p:cNvPr>
            <p:cNvSpPr/>
            <p:nvPr/>
          </p:nvSpPr>
          <p:spPr>
            <a:xfrm>
              <a:off x="6602120" y="2545544"/>
              <a:ext cx="368032" cy="17561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DSHX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A78012A-27A6-45BE-A426-60BB283AAA15}"/>
                </a:ext>
              </a:extLst>
            </p:cNvPr>
            <p:cNvCxnSpPr>
              <a:cxnSpLocks/>
              <a:stCxn id="82" idx="2"/>
            </p:cNvCxnSpPr>
            <p:nvPr/>
          </p:nvCxnSpPr>
          <p:spPr>
            <a:xfrm flipH="1">
              <a:off x="6548464" y="2721157"/>
              <a:ext cx="237672" cy="144508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F998062-48D6-4B63-B444-F4C8A2132CAB}"/>
              </a:ext>
            </a:extLst>
          </p:cNvPr>
          <p:cNvGrpSpPr/>
          <p:nvPr/>
        </p:nvGrpSpPr>
        <p:grpSpPr>
          <a:xfrm>
            <a:off x="6640570" y="2039442"/>
            <a:ext cx="490709" cy="536332"/>
            <a:chOff x="6225257" y="2628881"/>
            <a:chExt cx="368032" cy="402249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0EE9C46-75EF-4B9E-9D1A-31629DD5A4B7}"/>
                </a:ext>
              </a:extLst>
            </p:cNvPr>
            <p:cNvSpPr/>
            <p:nvPr/>
          </p:nvSpPr>
          <p:spPr>
            <a:xfrm>
              <a:off x="6225257" y="2628881"/>
              <a:ext cx="368032" cy="17561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DFHX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40BC892B-3D8F-4CAD-90F1-3D26E955C306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>
              <a:off x="6409273" y="2804494"/>
              <a:ext cx="0" cy="226636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667C76D-F2A4-400E-8D37-F6AAFF2D003C}"/>
              </a:ext>
            </a:extLst>
          </p:cNvPr>
          <p:cNvGrpSpPr/>
          <p:nvPr/>
        </p:nvGrpSpPr>
        <p:grpSpPr>
          <a:xfrm>
            <a:off x="6989531" y="1713771"/>
            <a:ext cx="490709" cy="820144"/>
            <a:chOff x="5998348" y="2398890"/>
            <a:chExt cx="368032" cy="615108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83420B85-4F39-41CF-8754-D51E55A35B59}"/>
                </a:ext>
              </a:extLst>
            </p:cNvPr>
            <p:cNvSpPr/>
            <p:nvPr/>
          </p:nvSpPr>
          <p:spPr>
            <a:xfrm>
              <a:off x="5998348" y="2398890"/>
              <a:ext cx="368032" cy="1756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642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CDBs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795F0D6-0DB7-4A29-BA74-3FFB7D306206}"/>
                </a:ext>
              </a:extLst>
            </p:cNvPr>
            <p:cNvCxnSpPr>
              <a:cxnSpLocks/>
              <a:stCxn id="90" idx="2"/>
            </p:cNvCxnSpPr>
            <p:nvPr/>
          </p:nvCxnSpPr>
          <p:spPr>
            <a:xfrm>
              <a:off x="6182364" y="2574503"/>
              <a:ext cx="0" cy="439495"/>
            </a:xfrm>
            <a:prstGeom prst="straightConnector1">
              <a:avLst/>
            </a:prstGeom>
            <a:ln>
              <a:solidFill>
                <a:srgbClr val="006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95F7A7C-EB6B-4B1E-A293-4B296FA2D50D}"/>
              </a:ext>
            </a:extLst>
          </p:cNvPr>
          <p:cNvGrpSpPr/>
          <p:nvPr/>
        </p:nvGrpSpPr>
        <p:grpSpPr>
          <a:xfrm>
            <a:off x="9886376" y="1467764"/>
            <a:ext cx="775739" cy="571677"/>
            <a:chOff x="7302354" y="2909014"/>
            <a:chExt cx="581804" cy="428758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8A1A0D3B-8C81-441F-8B77-C4678383E543}"/>
                </a:ext>
              </a:extLst>
            </p:cNvPr>
            <p:cNvSpPr/>
            <p:nvPr/>
          </p:nvSpPr>
          <p:spPr>
            <a:xfrm>
              <a:off x="7302354" y="2909014"/>
              <a:ext cx="581804" cy="17561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 err="1">
                  <a:solidFill>
                    <a:schemeClr val="bg1"/>
                  </a:solidFill>
                </a:rPr>
                <a:t>PIC,BIS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A908D334-AE4D-464B-A93F-A9A9710EE3D8}"/>
                </a:ext>
              </a:extLst>
            </p:cNvPr>
            <p:cNvCxnSpPr>
              <a:cxnSpLocks/>
              <a:stCxn id="118" idx="2"/>
            </p:cNvCxnSpPr>
            <p:nvPr/>
          </p:nvCxnSpPr>
          <p:spPr>
            <a:xfrm flipH="1">
              <a:off x="7319718" y="3084627"/>
              <a:ext cx="273538" cy="253145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FB85FDB-A6C8-4272-B9F9-9B7FB666B44F}"/>
              </a:ext>
            </a:extLst>
          </p:cNvPr>
          <p:cNvGrpSpPr/>
          <p:nvPr/>
        </p:nvGrpSpPr>
        <p:grpSpPr>
          <a:xfrm>
            <a:off x="9390687" y="1271310"/>
            <a:ext cx="424504" cy="736113"/>
            <a:chOff x="6859184" y="2944699"/>
            <a:chExt cx="318378" cy="552085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C518B50B-9EDD-4C4D-B31B-E7D249FF5F96}"/>
                </a:ext>
              </a:extLst>
            </p:cNvPr>
            <p:cNvSpPr/>
            <p:nvPr/>
          </p:nvSpPr>
          <p:spPr>
            <a:xfrm>
              <a:off x="6859184" y="2944699"/>
              <a:ext cx="318378" cy="17561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QDS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1FF1411-2BC9-4040-9D7F-3B9E6BD137E7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>
              <a:off x="7018373" y="3120312"/>
              <a:ext cx="49466" cy="376472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FBD49B5-60DB-423C-A83C-EE3394CC0933}"/>
              </a:ext>
            </a:extLst>
          </p:cNvPr>
          <p:cNvGrpSpPr/>
          <p:nvPr/>
        </p:nvGrpSpPr>
        <p:grpSpPr>
          <a:xfrm>
            <a:off x="8937800" y="1536723"/>
            <a:ext cx="424504" cy="609327"/>
            <a:chOff x="6859184" y="2944699"/>
            <a:chExt cx="318378" cy="456995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2EA74BBA-1A89-40CA-8CD7-5AB581FE6EA5}"/>
                </a:ext>
              </a:extLst>
            </p:cNvPr>
            <p:cNvSpPr/>
            <p:nvPr/>
          </p:nvSpPr>
          <p:spPr>
            <a:xfrm>
              <a:off x="6859184" y="2944699"/>
              <a:ext cx="318378" cy="17561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CLIQ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17ABF7EC-F37F-4143-BFF9-4D0FDAA10D55}"/>
                </a:ext>
              </a:extLst>
            </p:cNvPr>
            <p:cNvCxnSpPr>
              <a:cxnSpLocks/>
            </p:cNvCxnSpPr>
            <p:nvPr/>
          </p:nvCxnSpPr>
          <p:spPr>
            <a:xfrm>
              <a:off x="7013753" y="3120312"/>
              <a:ext cx="155393" cy="281382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3EACCEF-C5CA-4DE8-9DB0-0287291B1481}"/>
              </a:ext>
            </a:extLst>
          </p:cNvPr>
          <p:cNvGrpSpPr/>
          <p:nvPr/>
        </p:nvGrpSpPr>
        <p:grpSpPr>
          <a:xfrm>
            <a:off x="7517286" y="1415059"/>
            <a:ext cx="898756" cy="987136"/>
            <a:chOff x="6320545" y="2599650"/>
            <a:chExt cx="674067" cy="740352"/>
          </a:xfrm>
        </p:grpSpPr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55E48BBC-4729-459C-A6CD-21B735440AD7}"/>
                </a:ext>
              </a:extLst>
            </p:cNvPr>
            <p:cNvSpPr/>
            <p:nvPr/>
          </p:nvSpPr>
          <p:spPr>
            <a:xfrm>
              <a:off x="6320545" y="2599650"/>
              <a:ext cx="674067" cy="17561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Warm Diodes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BF4025A5-67EB-454C-9DB8-0F720C80C389}"/>
                </a:ext>
              </a:extLst>
            </p:cNvPr>
            <p:cNvCxnSpPr>
              <a:cxnSpLocks/>
              <a:stCxn id="135" idx="2"/>
            </p:cNvCxnSpPr>
            <p:nvPr/>
          </p:nvCxnSpPr>
          <p:spPr>
            <a:xfrm>
              <a:off x="6657579" y="2775263"/>
              <a:ext cx="2635" cy="564739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5C69951D-B54E-445D-BA0E-70C95756E97B}"/>
              </a:ext>
            </a:extLst>
          </p:cNvPr>
          <p:cNvSpPr/>
          <p:nvPr/>
        </p:nvSpPr>
        <p:spPr>
          <a:xfrm>
            <a:off x="8287631" y="4785896"/>
            <a:ext cx="384043" cy="1920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067">
                <a:solidFill>
                  <a:schemeClr val="bg1"/>
                </a:solidFill>
              </a:rPr>
              <a:t>DCM</a:t>
            </a:r>
            <a:endParaRPr lang="en-GB" sz="1067">
              <a:solidFill>
                <a:schemeClr val="bg1"/>
              </a:solidFill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05AB1912-3BDD-4BB8-AF8A-7ED4C936CAFC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8479652" y="4565608"/>
            <a:ext cx="0" cy="22028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B1A95CD-0114-4B3E-88C7-92A18247FA38}"/>
              </a:ext>
            </a:extLst>
          </p:cNvPr>
          <p:cNvGrpSpPr/>
          <p:nvPr/>
        </p:nvGrpSpPr>
        <p:grpSpPr>
          <a:xfrm rot="20831218">
            <a:off x="8784524" y="4331510"/>
            <a:ext cx="2814296" cy="204365"/>
            <a:chOff x="6920847" y="3372095"/>
            <a:chExt cx="2205757" cy="160936"/>
          </a:xfrm>
        </p:grpSpPr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7D3BA8E7-7A34-4678-853D-9F5900DF21E6}"/>
                </a:ext>
              </a:extLst>
            </p:cNvPr>
            <p:cNvSpPr/>
            <p:nvPr/>
          </p:nvSpPr>
          <p:spPr>
            <a:xfrm rot="21600000">
              <a:off x="8838572" y="3381499"/>
              <a:ext cx="288032" cy="1440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Q1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2F5C0B07-4C80-4F12-8120-F0B44DEB3004}"/>
                </a:ext>
              </a:extLst>
            </p:cNvPr>
            <p:cNvSpPr/>
            <p:nvPr/>
          </p:nvSpPr>
          <p:spPr>
            <a:xfrm>
              <a:off x="8476019" y="3381177"/>
              <a:ext cx="288032" cy="1440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Q2A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BEC4971E-CBF3-429F-8425-371ADFCC5D2B}"/>
                </a:ext>
              </a:extLst>
            </p:cNvPr>
            <p:cNvSpPr/>
            <p:nvPr/>
          </p:nvSpPr>
          <p:spPr>
            <a:xfrm>
              <a:off x="8108312" y="3372095"/>
              <a:ext cx="288032" cy="1440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Q2B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9563C15D-3FBB-42F3-87EF-C86E3076BDDE}"/>
                </a:ext>
              </a:extLst>
            </p:cNvPr>
            <p:cNvSpPr/>
            <p:nvPr/>
          </p:nvSpPr>
          <p:spPr>
            <a:xfrm>
              <a:off x="7726661" y="3373204"/>
              <a:ext cx="288032" cy="1440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Q3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sp>
          <p:nvSpPr>
            <p:cNvPr id="171" name="Rectangle: Rounded Corners 170">
              <a:extLst>
                <a:ext uri="{FF2B5EF4-FFF2-40B4-BE49-F238E27FC236}">
                  <a16:creationId xmlns:a16="http://schemas.microsoft.com/office/drawing/2014/main" id="{8089278C-4D8E-4436-9D40-66998CC44A5A}"/>
                </a:ext>
              </a:extLst>
            </p:cNvPr>
            <p:cNvSpPr/>
            <p:nvPr/>
          </p:nvSpPr>
          <p:spPr>
            <a:xfrm>
              <a:off x="7332535" y="3381703"/>
              <a:ext cx="288032" cy="1440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CP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17639AA0-2177-4297-BE6C-185CC7C5D89F}"/>
                </a:ext>
              </a:extLst>
            </p:cNvPr>
            <p:cNvSpPr/>
            <p:nvPr/>
          </p:nvSpPr>
          <p:spPr>
            <a:xfrm>
              <a:off x="6920847" y="3389015"/>
              <a:ext cx="288032" cy="1440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D1</a:t>
              </a:r>
              <a:endParaRPr lang="en-GB" sz="1067">
                <a:solidFill>
                  <a:schemeClr val="bg1"/>
                </a:solidFill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5458E4C-0827-471F-98BA-585A726742CE}"/>
              </a:ext>
            </a:extLst>
          </p:cNvPr>
          <p:cNvGrpSpPr/>
          <p:nvPr/>
        </p:nvGrpSpPr>
        <p:grpSpPr>
          <a:xfrm>
            <a:off x="8934779" y="2564594"/>
            <a:ext cx="1105301" cy="269893"/>
            <a:chOff x="6870843" y="2928546"/>
            <a:chExt cx="1258332" cy="202420"/>
          </a:xfrm>
        </p:grpSpPr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CEBBD6E5-9FC7-4F3F-BDD1-96389AAF3EE4}"/>
                </a:ext>
              </a:extLst>
            </p:cNvPr>
            <p:cNvSpPr/>
            <p:nvPr/>
          </p:nvSpPr>
          <p:spPr>
            <a:xfrm>
              <a:off x="7479118" y="2955353"/>
              <a:ext cx="650057" cy="1756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642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OC PCs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D7A16008-EBB9-4EA2-BBE9-81340BC6E3A0}"/>
                </a:ext>
              </a:extLst>
            </p:cNvPr>
            <p:cNvCxnSpPr>
              <a:cxnSpLocks/>
              <a:stCxn id="190" idx="0"/>
            </p:cNvCxnSpPr>
            <p:nvPr/>
          </p:nvCxnSpPr>
          <p:spPr>
            <a:xfrm flipH="1" flipV="1">
              <a:off x="6870843" y="2928546"/>
              <a:ext cx="933304" cy="26807"/>
            </a:xfrm>
            <a:prstGeom prst="straightConnector1">
              <a:avLst/>
            </a:prstGeom>
            <a:ln>
              <a:solidFill>
                <a:srgbClr val="006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98699140-CA03-4490-938D-074B8BDF8A4B}"/>
              </a:ext>
            </a:extLst>
          </p:cNvPr>
          <p:cNvGrpSpPr/>
          <p:nvPr/>
        </p:nvGrpSpPr>
        <p:grpSpPr>
          <a:xfrm>
            <a:off x="8381253" y="2682523"/>
            <a:ext cx="930543" cy="249981"/>
            <a:chOff x="6263577" y="2974556"/>
            <a:chExt cx="697907" cy="187486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C1CFE493-BF36-4FBF-8B8B-DF0F9D5D728C}"/>
                </a:ext>
              </a:extLst>
            </p:cNvPr>
            <p:cNvSpPr/>
            <p:nvPr/>
          </p:nvSpPr>
          <p:spPr>
            <a:xfrm>
              <a:off x="6469579" y="2986429"/>
              <a:ext cx="491905" cy="1756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642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D1 PC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970B0A6E-1862-47D1-A3F3-C1FBBC5BF3AB}"/>
                </a:ext>
              </a:extLst>
            </p:cNvPr>
            <p:cNvCxnSpPr>
              <a:cxnSpLocks/>
              <a:stCxn id="193" idx="1"/>
            </p:cNvCxnSpPr>
            <p:nvPr/>
          </p:nvCxnSpPr>
          <p:spPr>
            <a:xfrm flipH="1" flipV="1">
              <a:off x="6263577" y="2974556"/>
              <a:ext cx="206002" cy="99680"/>
            </a:xfrm>
            <a:prstGeom prst="straightConnector1">
              <a:avLst/>
            </a:prstGeom>
            <a:ln>
              <a:solidFill>
                <a:srgbClr val="006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id="{F3AFAC9E-44BE-41C1-B102-CD9EC8A92919}"/>
              </a:ext>
            </a:extLst>
          </p:cNvPr>
          <p:cNvSpPr/>
          <p:nvPr/>
        </p:nvSpPr>
        <p:spPr>
          <a:xfrm>
            <a:off x="8071427" y="5006175"/>
            <a:ext cx="853440" cy="23415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067">
                <a:solidFill>
                  <a:schemeClr val="bg1"/>
                </a:solidFill>
              </a:rPr>
              <a:t>Cold Diodes</a:t>
            </a:r>
            <a:endParaRPr lang="en-GB" sz="1067">
              <a:solidFill>
                <a:schemeClr val="bg1"/>
              </a:solidFill>
            </a:endParaRP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2C9E632-17BD-499A-8B78-A0D7292B7EFC}"/>
              </a:ext>
            </a:extLst>
          </p:cNvPr>
          <p:cNvGrpSpPr/>
          <p:nvPr/>
        </p:nvGrpSpPr>
        <p:grpSpPr>
          <a:xfrm>
            <a:off x="8197046" y="1830846"/>
            <a:ext cx="474628" cy="496381"/>
            <a:chOff x="6810161" y="2715091"/>
            <a:chExt cx="355971" cy="372286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2B0B5591-3602-464D-9893-B90F1CE5F1CA}"/>
                </a:ext>
              </a:extLst>
            </p:cNvPr>
            <p:cNvSpPr/>
            <p:nvPr/>
          </p:nvSpPr>
          <p:spPr>
            <a:xfrm>
              <a:off x="6810161" y="2715091"/>
              <a:ext cx="355971" cy="17561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OC EE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3381D409-6A74-461C-8CB6-4351EDD02384}"/>
                </a:ext>
              </a:extLst>
            </p:cNvPr>
            <p:cNvCxnSpPr>
              <a:cxnSpLocks/>
              <a:stCxn id="204" idx="2"/>
            </p:cNvCxnSpPr>
            <p:nvPr/>
          </p:nvCxnSpPr>
          <p:spPr>
            <a:xfrm>
              <a:off x="6988147" y="2890704"/>
              <a:ext cx="86396" cy="196673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7762D8B-241D-4CDA-A9B2-0B954775584D}"/>
              </a:ext>
            </a:extLst>
          </p:cNvPr>
          <p:cNvGrpSpPr/>
          <p:nvPr/>
        </p:nvGrpSpPr>
        <p:grpSpPr>
          <a:xfrm>
            <a:off x="7188651" y="3834288"/>
            <a:ext cx="490709" cy="446867"/>
            <a:chOff x="5981929" y="2898599"/>
            <a:chExt cx="368032" cy="335150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8E33F454-593E-4CC0-87E0-7E231941E2FD}"/>
                </a:ext>
              </a:extLst>
            </p:cNvPr>
            <p:cNvSpPr/>
            <p:nvPr/>
          </p:nvSpPr>
          <p:spPr>
            <a:xfrm>
              <a:off x="5981929" y="3058136"/>
              <a:ext cx="368032" cy="175613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DSHM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87B6DB66-8266-4FC3-9FED-5BE18DCA26F3}"/>
                </a:ext>
              </a:extLst>
            </p:cNvPr>
            <p:cNvCxnSpPr>
              <a:cxnSpLocks/>
              <a:stCxn id="126" idx="0"/>
            </p:cNvCxnSpPr>
            <p:nvPr/>
          </p:nvCxnSpPr>
          <p:spPr>
            <a:xfrm flipV="1">
              <a:off x="6165945" y="2898599"/>
              <a:ext cx="158214" cy="159537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287BFD-734D-4F7B-88CA-70103DAF3087}"/>
              </a:ext>
            </a:extLst>
          </p:cNvPr>
          <p:cNvGrpSpPr/>
          <p:nvPr/>
        </p:nvGrpSpPr>
        <p:grpSpPr>
          <a:xfrm>
            <a:off x="4238425" y="2619635"/>
            <a:ext cx="813232" cy="690053"/>
            <a:chOff x="2645158" y="2640325"/>
            <a:chExt cx="925824" cy="517540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4F73B2AD-15A8-47CE-85F6-DBE88C04C36E}"/>
                </a:ext>
              </a:extLst>
            </p:cNvPr>
            <p:cNvSpPr/>
            <p:nvPr/>
          </p:nvSpPr>
          <p:spPr>
            <a:xfrm>
              <a:off x="2645158" y="2640325"/>
              <a:ext cx="879096" cy="1756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642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D2 PC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651621EA-348A-4C9A-BEF8-D1DB426EC1E5}"/>
                </a:ext>
              </a:extLst>
            </p:cNvPr>
            <p:cNvCxnSpPr>
              <a:cxnSpLocks/>
              <a:stCxn id="137" idx="2"/>
            </p:cNvCxnSpPr>
            <p:nvPr/>
          </p:nvCxnSpPr>
          <p:spPr>
            <a:xfrm>
              <a:off x="3084706" y="2815938"/>
              <a:ext cx="486276" cy="341927"/>
            </a:xfrm>
            <a:prstGeom prst="straightConnector1">
              <a:avLst/>
            </a:prstGeom>
            <a:ln>
              <a:solidFill>
                <a:srgbClr val="006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6AC0262-D489-4E8A-90E1-0193BC361F41}"/>
              </a:ext>
            </a:extLst>
          </p:cNvPr>
          <p:cNvGrpSpPr/>
          <p:nvPr/>
        </p:nvGrpSpPr>
        <p:grpSpPr>
          <a:xfrm>
            <a:off x="4957942" y="3257426"/>
            <a:ext cx="690401" cy="632575"/>
            <a:chOff x="6022653" y="2545276"/>
            <a:chExt cx="517801" cy="474431"/>
          </a:xfrm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D6CADB22-D4A4-46AE-B691-B23EDEF8FE9D}"/>
                </a:ext>
              </a:extLst>
            </p:cNvPr>
            <p:cNvSpPr/>
            <p:nvPr/>
          </p:nvSpPr>
          <p:spPr>
            <a:xfrm>
              <a:off x="6022653" y="2845746"/>
              <a:ext cx="517801" cy="173961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D2 OC EE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04902B16-6042-4FF1-8369-39BA9B13AEAB}"/>
                </a:ext>
              </a:extLst>
            </p:cNvPr>
            <p:cNvCxnSpPr>
              <a:cxnSpLocks/>
              <a:stCxn id="143" idx="0"/>
            </p:cNvCxnSpPr>
            <p:nvPr/>
          </p:nvCxnSpPr>
          <p:spPr>
            <a:xfrm flipV="1">
              <a:off x="6281554" y="2545276"/>
              <a:ext cx="0" cy="30047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4191587-F68F-4638-82A9-3AED4DCC4BE5}"/>
              </a:ext>
            </a:extLst>
          </p:cNvPr>
          <p:cNvGrpSpPr/>
          <p:nvPr/>
        </p:nvGrpSpPr>
        <p:grpSpPr>
          <a:xfrm>
            <a:off x="3572870" y="3790065"/>
            <a:ext cx="897140" cy="462833"/>
            <a:chOff x="5555959" y="3617162"/>
            <a:chExt cx="672855" cy="347125"/>
          </a:xfrm>
        </p:grpSpPr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21BA9B01-6FDD-400C-94A1-6D5CBFCE17C8}"/>
                </a:ext>
              </a:extLst>
            </p:cNvPr>
            <p:cNvSpPr/>
            <p:nvPr/>
          </p:nvSpPr>
          <p:spPr>
            <a:xfrm>
              <a:off x="5736909" y="3788674"/>
              <a:ext cx="491905" cy="175613"/>
            </a:xfrm>
            <a:prstGeom prst="roundRect">
              <a:avLst/>
            </a:prstGeom>
            <a:solidFill>
              <a:srgbClr val="C59EE2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pt-PT" sz="1067">
                  <a:solidFill>
                    <a:schemeClr val="bg1"/>
                  </a:solidFill>
                </a:rPr>
                <a:t>C</a:t>
              </a:r>
              <a:r>
                <a:rPr lang="en-US" sz="1067">
                  <a:solidFill>
                    <a:schemeClr val="bg1"/>
                  </a:solidFill>
                </a:rPr>
                <a:t>old box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E8DDFFAE-0AC3-455C-B131-04EE639AE277}"/>
                </a:ext>
              </a:extLst>
            </p:cNvPr>
            <p:cNvCxnSpPr>
              <a:cxnSpLocks/>
              <a:stCxn id="150" idx="0"/>
            </p:cNvCxnSpPr>
            <p:nvPr/>
          </p:nvCxnSpPr>
          <p:spPr>
            <a:xfrm flipH="1" flipV="1">
              <a:off x="5555959" y="3617162"/>
              <a:ext cx="426903" cy="171512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79B2F47-C43E-4419-9C17-C37CB730920A}"/>
              </a:ext>
            </a:extLst>
          </p:cNvPr>
          <p:cNvGrpSpPr/>
          <p:nvPr/>
        </p:nvGrpSpPr>
        <p:grpSpPr>
          <a:xfrm>
            <a:off x="5501267" y="3232874"/>
            <a:ext cx="697715" cy="445823"/>
            <a:chOff x="5843094" y="2240136"/>
            <a:chExt cx="523286" cy="334367"/>
          </a:xfrm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AF4C3180-5EB1-4ECE-B359-F846F9E092F1}"/>
                </a:ext>
              </a:extLst>
            </p:cNvPr>
            <p:cNvSpPr/>
            <p:nvPr/>
          </p:nvSpPr>
          <p:spPr>
            <a:xfrm>
              <a:off x="5998348" y="2398890"/>
              <a:ext cx="368032" cy="1756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642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CDBs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D9D5F4E0-0816-403D-A7F2-B18D50EC0167}"/>
                </a:ext>
              </a:extLst>
            </p:cNvPr>
            <p:cNvCxnSpPr>
              <a:cxnSpLocks/>
              <a:stCxn id="153" idx="0"/>
            </p:cNvCxnSpPr>
            <p:nvPr/>
          </p:nvCxnSpPr>
          <p:spPr>
            <a:xfrm flipH="1" flipV="1">
              <a:off x="5843094" y="2240136"/>
              <a:ext cx="339270" cy="158754"/>
            </a:xfrm>
            <a:prstGeom prst="straightConnector1">
              <a:avLst/>
            </a:prstGeom>
            <a:ln>
              <a:solidFill>
                <a:srgbClr val="006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C06A1D9-BF12-460A-98B0-3845DD34D1D5}"/>
              </a:ext>
            </a:extLst>
          </p:cNvPr>
          <p:cNvGrpSpPr/>
          <p:nvPr/>
        </p:nvGrpSpPr>
        <p:grpSpPr>
          <a:xfrm>
            <a:off x="5407987" y="2447519"/>
            <a:ext cx="559135" cy="2647692"/>
            <a:chOff x="5163581" y="2410950"/>
            <a:chExt cx="419351" cy="1985769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66A94A3-9A03-42EE-B3EC-20CA9FF18E64}"/>
                </a:ext>
              </a:extLst>
            </p:cNvPr>
            <p:cNvGrpSpPr/>
            <p:nvPr/>
          </p:nvGrpSpPr>
          <p:grpSpPr>
            <a:xfrm>
              <a:off x="5163581" y="4068197"/>
              <a:ext cx="368032" cy="328522"/>
              <a:chOff x="6335802" y="3227938"/>
              <a:chExt cx="368032" cy="328522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2A9DCBFD-F13B-4305-9B0E-5E429BD2F444}"/>
                  </a:ext>
                </a:extLst>
              </p:cNvPr>
              <p:cNvSpPr/>
              <p:nvPr/>
            </p:nvSpPr>
            <p:spPr>
              <a:xfrm>
                <a:off x="6335802" y="3227938"/>
                <a:ext cx="368032" cy="175613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067">
                    <a:solidFill>
                      <a:schemeClr val="bg1"/>
                    </a:solidFill>
                  </a:rPr>
                  <a:t>DFM</a:t>
                </a:r>
                <a:endParaRPr lang="en-GB" sz="1067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5" name="Straight Arrow Connector 194">
                <a:extLst>
                  <a:ext uri="{FF2B5EF4-FFF2-40B4-BE49-F238E27FC236}">
                    <a16:creationId xmlns:a16="http://schemas.microsoft.com/office/drawing/2014/main" id="{154406ED-CDD4-4272-A94A-A540AB52DFE9}"/>
                  </a:ext>
                </a:extLst>
              </p:cNvPr>
              <p:cNvCxnSpPr>
                <a:cxnSpLocks/>
                <a:stCxn id="179" idx="2"/>
              </p:cNvCxnSpPr>
              <p:nvPr/>
            </p:nvCxnSpPr>
            <p:spPr>
              <a:xfrm flipH="1">
                <a:off x="6464458" y="3403551"/>
                <a:ext cx="55360" cy="152909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D35FACF7-2A06-476D-960F-0D42812E77F6}"/>
                </a:ext>
              </a:extLst>
            </p:cNvPr>
            <p:cNvGrpSpPr/>
            <p:nvPr/>
          </p:nvGrpSpPr>
          <p:grpSpPr>
            <a:xfrm>
              <a:off x="5214900" y="2410950"/>
              <a:ext cx="368032" cy="445557"/>
              <a:chOff x="6477407" y="2559857"/>
              <a:chExt cx="368032" cy="445557"/>
            </a:xfrm>
          </p:grpSpPr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DD066492-9B71-4B14-AF12-5E9C21073E10}"/>
                  </a:ext>
                </a:extLst>
              </p:cNvPr>
              <p:cNvSpPr/>
              <p:nvPr/>
            </p:nvSpPr>
            <p:spPr>
              <a:xfrm>
                <a:off x="6477407" y="2559857"/>
                <a:ext cx="368032" cy="175613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067">
                    <a:solidFill>
                      <a:schemeClr val="bg1"/>
                    </a:solidFill>
                  </a:rPr>
                  <a:t>DFHM</a:t>
                </a:r>
                <a:endParaRPr lang="en-GB" sz="1067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59" name="Straight Arrow Connector 158">
                <a:extLst>
                  <a:ext uri="{FF2B5EF4-FFF2-40B4-BE49-F238E27FC236}">
                    <a16:creationId xmlns:a16="http://schemas.microsoft.com/office/drawing/2014/main" id="{D855FEA6-12A2-4F6D-88C9-1FE1300D282A}"/>
                  </a:ext>
                </a:extLst>
              </p:cNvPr>
              <p:cNvCxnSpPr>
                <a:cxnSpLocks/>
                <a:stCxn id="158" idx="2"/>
              </p:cNvCxnSpPr>
              <p:nvPr/>
            </p:nvCxnSpPr>
            <p:spPr>
              <a:xfrm flipH="1">
                <a:off x="6651302" y="2735470"/>
                <a:ext cx="10121" cy="269944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52F06387-E2B0-4181-88E3-CA7E9AEB705D}"/>
              </a:ext>
            </a:extLst>
          </p:cNvPr>
          <p:cNvGrpSpPr/>
          <p:nvPr/>
        </p:nvGrpSpPr>
        <p:grpSpPr>
          <a:xfrm>
            <a:off x="63180" y="5707718"/>
            <a:ext cx="775739" cy="623927"/>
            <a:chOff x="357915" y="4883927"/>
            <a:chExt cx="581804" cy="467945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4BD99641-B73B-41CF-997C-26BD06E31FFE}"/>
                </a:ext>
              </a:extLst>
            </p:cNvPr>
            <p:cNvSpPr/>
            <p:nvPr/>
          </p:nvSpPr>
          <p:spPr>
            <a:xfrm>
              <a:off x="357915" y="4883927"/>
              <a:ext cx="581804" cy="175613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DQHDS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F3E3E898-2E6A-4689-8484-981C0B2AFB99}"/>
                </a:ext>
              </a:extLst>
            </p:cNvPr>
            <p:cNvCxnSpPr>
              <a:cxnSpLocks/>
              <a:stCxn id="197" idx="2"/>
            </p:cNvCxnSpPr>
            <p:nvPr/>
          </p:nvCxnSpPr>
          <p:spPr>
            <a:xfrm>
              <a:off x="648817" y="5059540"/>
              <a:ext cx="0" cy="292332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B815D97F-5A3B-45FF-96BA-E6DBA0E6F2E9}"/>
              </a:ext>
            </a:extLst>
          </p:cNvPr>
          <p:cNvSpPr/>
          <p:nvPr/>
        </p:nvSpPr>
        <p:spPr>
          <a:xfrm rot="20831218">
            <a:off x="5325072" y="5475992"/>
            <a:ext cx="367496" cy="182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067">
                <a:solidFill>
                  <a:schemeClr val="bg1"/>
                </a:solidFill>
              </a:rPr>
              <a:t>D2</a:t>
            </a:r>
            <a:endParaRPr lang="en-GB" sz="1067">
              <a:solidFill>
                <a:schemeClr val="bg1"/>
              </a:solidFill>
            </a:endParaRP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3ED865BB-47C1-464F-819C-F4FB82B44CE9}"/>
              </a:ext>
            </a:extLst>
          </p:cNvPr>
          <p:cNvSpPr/>
          <p:nvPr/>
        </p:nvSpPr>
        <p:spPr>
          <a:xfrm rot="20831218">
            <a:off x="3552583" y="5870653"/>
            <a:ext cx="367496" cy="182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067">
                <a:solidFill>
                  <a:schemeClr val="bg1"/>
                </a:solidFill>
              </a:rPr>
              <a:t>Q4</a:t>
            </a:r>
            <a:endParaRPr lang="en-GB" sz="1067">
              <a:solidFill>
                <a:schemeClr val="bg1"/>
              </a:solidFill>
            </a:endParaRP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12318EF6-4A9B-4F01-BF96-CB49EE081B63}"/>
              </a:ext>
            </a:extLst>
          </p:cNvPr>
          <p:cNvSpPr/>
          <p:nvPr/>
        </p:nvSpPr>
        <p:spPr>
          <a:xfrm rot="20831218">
            <a:off x="1976893" y="6205440"/>
            <a:ext cx="367496" cy="182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pt-PT" sz="1067">
                <a:solidFill>
                  <a:schemeClr val="bg1"/>
                </a:solidFill>
              </a:rPr>
              <a:t>Q5</a:t>
            </a:r>
            <a:endParaRPr lang="en-GB" sz="1067">
              <a:solidFill>
                <a:schemeClr val="bg1"/>
              </a:solidFill>
            </a:endParaRP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B96ECD14-BC6E-47F9-B191-4E0637B741AC}"/>
              </a:ext>
            </a:extLst>
          </p:cNvPr>
          <p:cNvSpPr/>
          <p:nvPr/>
        </p:nvSpPr>
        <p:spPr>
          <a:xfrm rot="20831218">
            <a:off x="836100" y="6447903"/>
            <a:ext cx="367496" cy="1828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067">
                <a:solidFill>
                  <a:schemeClr val="bg1"/>
                </a:solidFill>
              </a:rPr>
              <a:t>Q6</a:t>
            </a:r>
            <a:endParaRPr lang="en-GB" sz="1067">
              <a:solidFill>
                <a:schemeClr val="bg1"/>
              </a:solidFill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3FF559E-B26F-46DF-9BA3-B86071A67A64}"/>
              </a:ext>
            </a:extLst>
          </p:cNvPr>
          <p:cNvGrpSpPr/>
          <p:nvPr/>
        </p:nvGrpSpPr>
        <p:grpSpPr>
          <a:xfrm>
            <a:off x="5782242" y="1980035"/>
            <a:ext cx="655873" cy="999951"/>
            <a:chOff x="6469579" y="2986429"/>
            <a:chExt cx="491905" cy="749963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A307CC1D-2763-46B2-8802-9142D0054280}"/>
                </a:ext>
              </a:extLst>
            </p:cNvPr>
            <p:cNvSpPr/>
            <p:nvPr/>
          </p:nvSpPr>
          <p:spPr>
            <a:xfrm>
              <a:off x="6469579" y="2986429"/>
              <a:ext cx="491905" cy="175613"/>
            </a:xfrm>
            <a:prstGeom prst="roundRect">
              <a:avLst/>
            </a:prstGeom>
            <a:solidFill>
              <a:srgbClr val="C59EE2"/>
            </a:solidFill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pt-PT" sz="1067">
                  <a:solidFill>
                    <a:schemeClr val="bg1"/>
                  </a:solidFill>
                </a:rPr>
                <a:t>Valve</a:t>
              </a:r>
              <a:r>
                <a:rPr lang="en-US" sz="1067">
                  <a:solidFill>
                    <a:schemeClr val="bg1"/>
                  </a:solidFill>
                </a:rPr>
                <a:t> box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A89C63C3-31DF-49E0-96D0-94FA12A89F7D}"/>
                </a:ext>
              </a:extLst>
            </p:cNvPr>
            <p:cNvCxnSpPr>
              <a:cxnSpLocks/>
              <a:stCxn id="210" idx="2"/>
            </p:cNvCxnSpPr>
            <p:nvPr/>
          </p:nvCxnSpPr>
          <p:spPr>
            <a:xfrm>
              <a:off x="6715532" y="3162042"/>
              <a:ext cx="147329" cy="57435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9D862683-DAED-420B-87F3-AE41A0360182}"/>
              </a:ext>
            </a:extLst>
          </p:cNvPr>
          <p:cNvGrpSpPr/>
          <p:nvPr/>
        </p:nvGrpSpPr>
        <p:grpSpPr>
          <a:xfrm>
            <a:off x="4644669" y="2235666"/>
            <a:ext cx="772187" cy="901439"/>
            <a:chOff x="942988" y="1412238"/>
            <a:chExt cx="879096" cy="676079"/>
          </a:xfrm>
        </p:grpSpPr>
        <p:sp>
          <p:nvSpPr>
            <p:cNvPr id="213" name="Rectangle: Rounded Corners 212">
              <a:extLst>
                <a:ext uri="{FF2B5EF4-FFF2-40B4-BE49-F238E27FC236}">
                  <a16:creationId xmlns:a16="http://schemas.microsoft.com/office/drawing/2014/main" id="{6888FBD8-DE05-4DCE-8131-D53858DCFD25}"/>
                </a:ext>
              </a:extLst>
            </p:cNvPr>
            <p:cNvSpPr/>
            <p:nvPr/>
          </p:nvSpPr>
          <p:spPr>
            <a:xfrm>
              <a:off x="942988" y="1412238"/>
              <a:ext cx="879096" cy="17561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642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sz="1067">
                  <a:solidFill>
                    <a:schemeClr val="bg1"/>
                  </a:solidFill>
                </a:rPr>
                <a:t>D2 OC PCs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E5C5D547-A2DA-43ED-83F5-D9EFA74C397E}"/>
                </a:ext>
              </a:extLst>
            </p:cNvPr>
            <p:cNvCxnSpPr>
              <a:cxnSpLocks/>
              <a:stCxn id="213" idx="2"/>
            </p:cNvCxnSpPr>
            <p:nvPr/>
          </p:nvCxnSpPr>
          <p:spPr>
            <a:xfrm>
              <a:off x="1382536" y="1587851"/>
              <a:ext cx="279435" cy="500466"/>
            </a:xfrm>
            <a:prstGeom prst="straightConnector1">
              <a:avLst/>
            </a:prstGeom>
            <a:ln>
              <a:solidFill>
                <a:srgbClr val="00642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5020F9DC-AA39-47AD-BE1D-EE2793FF8485}"/>
              </a:ext>
            </a:extLst>
          </p:cNvPr>
          <p:cNvSpPr/>
          <p:nvPr/>
        </p:nvSpPr>
        <p:spPr>
          <a:xfrm rot="20831218">
            <a:off x="4376588" y="5644465"/>
            <a:ext cx="737349" cy="37982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pt-PT" sz="1067">
                <a:solidFill>
                  <a:schemeClr val="bg1"/>
                </a:solidFill>
              </a:rPr>
              <a:t>Crab</a:t>
            </a:r>
          </a:p>
          <a:p>
            <a:pPr algn="ctr"/>
            <a:r>
              <a:rPr lang="pt-PT" sz="1067">
                <a:solidFill>
                  <a:schemeClr val="bg1"/>
                </a:solidFill>
              </a:rPr>
              <a:t>Cavities</a:t>
            </a:r>
            <a:endParaRPr lang="en-GB" sz="1067">
              <a:solidFill>
                <a:schemeClr val="bg1"/>
              </a:solidFill>
            </a:endParaRP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D7456E8F-22C8-43B7-8DFC-39DE95065868}"/>
              </a:ext>
            </a:extLst>
          </p:cNvPr>
          <p:cNvGrpSpPr/>
          <p:nvPr/>
        </p:nvGrpSpPr>
        <p:grpSpPr>
          <a:xfrm>
            <a:off x="1633553" y="4715757"/>
            <a:ext cx="1726143" cy="225411"/>
            <a:chOff x="5500259" y="3788675"/>
            <a:chExt cx="1294607" cy="169058"/>
          </a:xfrm>
        </p:grpSpPr>
        <p:sp>
          <p:nvSpPr>
            <p:cNvPr id="218" name="Rectangle: Rounded Corners 217">
              <a:extLst>
                <a:ext uri="{FF2B5EF4-FFF2-40B4-BE49-F238E27FC236}">
                  <a16:creationId xmlns:a16="http://schemas.microsoft.com/office/drawing/2014/main" id="{C34C9CEA-AD01-44EA-B56A-39073381950B}"/>
                </a:ext>
              </a:extLst>
            </p:cNvPr>
            <p:cNvSpPr/>
            <p:nvPr/>
          </p:nvSpPr>
          <p:spPr>
            <a:xfrm>
              <a:off x="5500259" y="3788675"/>
              <a:ext cx="728556" cy="16905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pt-PT" sz="1067">
                  <a:solidFill>
                    <a:schemeClr val="bg1"/>
                  </a:solidFill>
                </a:rPr>
                <a:t>RF Powering</a:t>
              </a:r>
              <a:endParaRPr lang="en-GB" sz="1067">
                <a:solidFill>
                  <a:schemeClr val="bg1"/>
                </a:solidFill>
              </a:endParaRPr>
            </a:p>
          </p:txBody>
        </p: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EA3175D6-253E-4D5F-86DE-D797B75889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8815" y="3810093"/>
              <a:ext cx="566051" cy="793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0" name="TextBox 219">
            <a:extLst>
              <a:ext uri="{FF2B5EF4-FFF2-40B4-BE49-F238E27FC236}">
                <a16:creationId xmlns:a16="http://schemas.microsoft.com/office/drawing/2014/main" id="{64299BA9-423D-4AEF-9680-58E178F82BEF}"/>
              </a:ext>
            </a:extLst>
          </p:cNvPr>
          <p:cNvSpPr txBox="1"/>
          <p:nvPr/>
        </p:nvSpPr>
        <p:spPr>
          <a:xfrm>
            <a:off x="397215" y="3084097"/>
            <a:ext cx="604068" cy="246221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glow rad="228600">
              <a:srgbClr val="B2C3D7">
                <a:alpha val="6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050"/>
            </a:lvl1pPr>
          </a:lstStyle>
          <a:p>
            <a:r>
              <a:rPr lang="en-GB" sz="1000"/>
              <a:t>UW57</a:t>
            </a:r>
            <a:endParaRPr lang="fr-FR" sz="1000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1890C2B-E7C2-ED49-84CD-96568692F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3868">
            <a:off x="10566369" y="2571038"/>
            <a:ext cx="1654617" cy="1107675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901B6332-15AF-8B41-AAF0-3F76319B9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89288">
            <a:off x="10687221" y="4452735"/>
            <a:ext cx="1569065" cy="1050365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63F882A6-1E18-3B44-972A-7A8C0FE91B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644" y="-161306"/>
            <a:ext cx="5702594" cy="209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F647E2B-A48C-EA43-A568-A23C35A4CC58}"/>
              </a:ext>
            </a:extLst>
          </p:cNvPr>
          <p:cNvCxnSpPr>
            <a:cxnSpLocks/>
          </p:cNvCxnSpPr>
          <p:nvPr/>
        </p:nvCxnSpPr>
        <p:spPr>
          <a:xfrm>
            <a:off x="2055627" y="1549170"/>
            <a:ext cx="1880156" cy="92064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3ED37B2E-B98D-6543-8319-34E2FED5E51F}"/>
              </a:ext>
            </a:extLst>
          </p:cNvPr>
          <p:cNvSpPr txBox="1"/>
          <p:nvPr/>
        </p:nvSpPr>
        <p:spPr>
          <a:xfrm rot="20905595">
            <a:off x="5847789" y="5269392"/>
            <a:ext cx="693383" cy="23083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dk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>
                <a:solidFill>
                  <a:srgbClr val="FF0000"/>
                </a:solidFill>
              </a:defRPr>
            </a:lvl1pPr>
          </a:lstStyle>
          <a:p>
            <a:r>
              <a:rPr lang="en-US" sz="900"/>
              <a:t>TAXN</a:t>
            </a:r>
            <a:endParaRPr lang="fr-FR" sz="90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CF0566E-1965-484B-A49E-6A52CBB9D021}"/>
              </a:ext>
            </a:extLst>
          </p:cNvPr>
          <p:cNvSpPr txBox="1"/>
          <p:nvPr/>
        </p:nvSpPr>
        <p:spPr>
          <a:xfrm>
            <a:off x="3921229" y="6257516"/>
            <a:ext cx="746087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Underground Civil Engineering Excavation work completed!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7BEC77BE-A4DD-704A-8298-5403A407C01B}"/>
              </a:ext>
            </a:extLst>
          </p:cNvPr>
          <p:cNvSpPr txBox="1"/>
          <p:nvPr/>
        </p:nvSpPr>
        <p:spPr>
          <a:xfrm>
            <a:off x="232286" y="4829090"/>
            <a:ext cx="91974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/>
              <a:t>Cooling and Ventilation</a:t>
            </a:r>
            <a:endParaRPr lang="fr-FR" sz="1000"/>
          </a:p>
        </p:txBody>
      </p: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181D0B53-9510-F14A-9725-9A32E544E6C2}"/>
              </a:ext>
            </a:extLst>
          </p:cNvPr>
          <p:cNvCxnSpPr/>
          <p:nvPr/>
        </p:nvCxnSpPr>
        <p:spPr>
          <a:xfrm flipV="1">
            <a:off x="1102314" y="4180802"/>
            <a:ext cx="97142" cy="61635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3F77114B-58AB-1D44-83CD-9F2AC4A93E43}"/>
              </a:ext>
            </a:extLst>
          </p:cNvPr>
          <p:cNvSpPr txBox="1"/>
          <p:nvPr/>
        </p:nvSpPr>
        <p:spPr>
          <a:xfrm>
            <a:off x="9149716" y="4915285"/>
            <a:ext cx="1519623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>
                <a:solidFill>
                  <a:srgbClr val="FF0000"/>
                </a:solidFill>
              </a:defRPr>
            </a:lvl1pPr>
          </a:lstStyle>
          <a:p>
            <a:r>
              <a:rPr lang="en-GB" sz="1000" dirty="0">
                <a:solidFill>
                  <a:schemeClr val="tx1"/>
                </a:solidFill>
              </a:rPr>
              <a:t>Magnets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0023AE9-6424-764B-BD8A-83005F1004CE}"/>
              </a:ext>
            </a:extLst>
          </p:cNvPr>
          <p:cNvSpPr txBox="1"/>
          <p:nvPr/>
        </p:nvSpPr>
        <p:spPr>
          <a:xfrm>
            <a:off x="9146748" y="5261697"/>
            <a:ext cx="1528292" cy="2462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00" dirty="0" err="1"/>
              <a:t>Cold</a:t>
            </a:r>
            <a:r>
              <a:rPr lang="pt-PT" sz="1000" dirty="0"/>
              <a:t> Powering</a:t>
            </a:r>
            <a:endParaRPr lang="fr-FR" sz="1051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E8EA85E-E9DA-A149-9C69-510CCA63B969}"/>
              </a:ext>
            </a:extLst>
          </p:cNvPr>
          <p:cNvSpPr txBox="1"/>
          <p:nvPr/>
        </p:nvSpPr>
        <p:spPr>
          <a:xfrm>
            <a:off x="9144385" y="5600301"/>
            <a:ext cx="1536171" cy="246221"/>
          </a:xfrm>
          <a:prstGeom prst="rect">
            <a:avLst/>
          </a:prstGeom>
          <a:solidFill>
            <a:srgbClr val="92D050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pt-PT" sz="1000" dirty="0" err="1"/>
              <a:t>Warm</a:t>
            </a:r>
            <a:r>
              <a:rPr lang="pt-PT" sz="1000" dirty="0"/>
              <a:t> Powering</a:t>
            </a:r>
            <a:endParaRPr lang="fr-FR" sz="1051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912C484-4179-AF4C-A8FF-123A04BD0E7A}"/>
              </a:ext>
            </a:extLst>
          </p:cNvPr>
          <p:cNvSpPr txBox="1"/>
          <p:nvPr/>
        </p:nvSpPr>
        <p:spPr>
          <a:xfrm>
            <a:off x="9154584" y="5938905"/>
            <a:ext cx="1536171" cy="246221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rIns="0" rtlCol="0">
            <a:spAutoFit/>
          </a:bodyPr>
          <a:lstStyle/>
          <a:p>
            <a:pPr algn="ctr"/>
            <a:r>
              <a:rPr lang="pt-PT" sz="1000" dirty="0" err="1"/>
              <a:t>Machine</a:t>
            </a:r>
            <a:r>
              <a:rPr lang="pt-PT" sz="1000" dirty="0"/>
              <a:t> Protection</a:t>
            </a:r>
            <a:endParaRPr lang="fr-FR" sz="1051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2EE93FD-8DDA-D49D-91D2-BB5C21D5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92E0726-7CE9-269A-2FDE-05B63C19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49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508" y="93287"/>
            <a:ext cx="11630491" cy="720000"/>
          </a:xfrm>
        </p:spPr>
        <p:txBody>
          <a:bodyPr/>
          <a:lstStyle/>
          <a:p>
            <a:r>
              <a:rPr lang="en-US" sz="4400" u="sng" dirty="0">
                <a:solidFill>
                  <a:srgbClr val="FF0000"/>
                </a:solidFill>
                <a:latin typeface="Garamond" panose="02020404030301010803" pitchFamily="18" charset="0"/>
              </a:rPr>
              <a:t>The Insertion Region (up to Q4)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6222" y="4767262"/>
            <a:ext cx="7511970" cy="3423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Lucio Rossi - HiLumi LHC to the CERN guides - Globe 26 February 2019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04" y="980728"/>
            <a:ext cx="10254874" cy="5112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00306" y="3553271"/>
            <a:ext cx="48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Q1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5440" y="3409255"/>
            <a:ext cx="59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Q2a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1842" y="3129743"/>
            <a:ext cx="59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Q2b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9826" y="3068960"/>
            <a:ext cx="48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Q3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5020" y="2977207"/>
            <a:ext cx="492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CP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2744" y="2935977"/>
            <a:ext cx="431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D1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3632" y="3152001"/>
            <a:ext cx="558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DFX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0371" y="3224009"/>
            <a:ext cx="587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DFM</a:t>
            </a:r>
            <a:endParaRPr lang="en-GB" sz="1200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3490461" y="1253799"/>
            <a:ext cx="0" cy="6058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71524" y="1021341"/>
            <a:ext cx="2064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Connection to LHC (UL)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31464" y="1051093"/>
            <a:ext cx="176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Service </a:t>
            </a:r>
            <a:r>
              <a:rPr lang="fr-CH" sz="1200" dirty="0" err="1">
                <a:solidFill>
                  <a:srgbClr val="FFFF00"/>
                </a:solidFill>
              </a:rPr>
              <a:t>gallery</a:t>
            </a:r>
            <a:r>
              <a:rPr lang="fr-CH" sz="1200" dirty="0">
                <a:solidFill>
                  <a:srgbClr val="FFFF00"/>
                </a:solidFill>
              </a:rPr>
              <a:t> (UR)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7608168" y="1313703"/>
            <a:ext cx="0" cy="6058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905895" y="3548073"/>
            <a:ext cx="726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srgbClr val="FFFF00"/>
                </a:solidFill>
              </a:rPr>
              <a:t>TAXS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360" y="2935977"/>
            <a:ext cx="1214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>
                <a:solidFill>
                  <a:srgbClr val="FFFF00"/>
                </a:solidFill>
              </a:rPr>
              <a:t>Crab</a:t>
            </a:r>
            <a:r>
              <a:rPr lang="fr-CH" sz="1200" dirty="0">
                <a:solidFill>
                  <a:srgbClr val="FFFF00"/>
                </a:solidFill>
              </a:rPr>
              <a:t> </a:t>
            </a:r>
            <a:r>
              <a:rPr lang="fr-CH" sz="1200" dirty="0" err="1">
                <a:solidFill>
                  <a:srgbClr val="FFFF00"/>
                </a:solidFill>
              </a:rPr>
              <a:t>cavities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6556" y="1318185"/>
            <a:ext cx="1041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UA </a:t>
            </a:r>
            <a:r>
              <a:rPr lang="fr-CH" sz="1200" dirty="0" err="1">
                <a:solidFill>
                  <a:srgbClr val="FFFF00"/>
                </a:solidFill>
              </a:rPr>
              <a:t>Gallery</a:t>
            </a:r>
            <a:endParaRPr lang="fr-CH" sz="1200" dirty="0">
              <a:solidFill>
                <a:srgbClr val="FFFF00"/>
              </a:solidFill>
            </a:endParaRP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877429" y="1552641"/>
            <a:ext cx="0" cy="2269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1508" y="2483719"/>
            <a:ext cx="421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>
                <a:solidFill>
                  <a:srgbClr val="FFFF00"/>
                </a:solidFill>
              </a:rPr>
              <a:t>Q4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28962" y="2492896"/>
            <a:ext cx="1010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 err="1">
                <a:solidFill>
                  <a:srgbClr val="FFFF00"/>
                </a:solidFill>
              </a:rPr>
              <a:t>Collimators</a:t>
            </a:r>
            <a:endParaRPr lang="en-GB" sz="1100" dirty="0">
              <a:solidFill>
                <a:srgbClr val="FFFF00"/>
              </a:solidFill>
            </a:endParaRPr>
          </a:p>
        </p:txBody>
      </p:sp>
      <p:cxnSp>
        <p:nvCxnSpPr>
          <p:cNvPr id="45" name="Straight Arrow Connector 44"/>
          <p:cNvCxnSpPr>
            <a:cxnSpLocks/>
          </p:cNvCxnSpPr>
          <p:nvPr/>
        </p:nvCxnSpPr>
        <p:spPr>
          <a:xfrm>
            <a:off x="2207568" y="2841972"/>
            <a:ext cx="0" cy="2269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425397" y="3167390"/>
            <a:ext cx="638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>
                <a:solidFill>
                  <a:srgbClr val="FFFF00"/>
                </a:solidFill>
              </a:rPr>
              <a:t>TAXN</a:t>
            </a:r>
            <a:endParaRPr lang="en-GB" sz="1100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63253" y="1223215"/>
            <a:ext cx="1359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Service </a:t>
            </a:r>
            <a:r>
              <a:rPr lang="fr-CH" sz="1200" dirty="0" err="1">
                <a:solidFill>
                  <a:srgbClr val="FFFF00"/>
                </a:solidFill>
              </a:rPr>
              <a:t>cavern</a:t>
            </a:r>
            <a:endParaRPr lang="fr-CH" sz="1200" dirty="0">
              <a:solidFill>
                <a:srgbClr val="FFFF00"/>
              </a:solidFill>
            </a:endParaRPr>
          </a:p>
        </p:txBody>
      </p:sp>
      <p:cxnSp>
        <p:nvCxnSpPr>
          <p:cNvPr id="48" name="Straight Arrow Connector 47"/>
          <p:cNvCxnSpPr>
            <a:cxnSpLocks/>
          </p:cNvCxnSpPr>
          <p:nvPr/>
        </p:nvCxnSpPr>
        <p:spPr>
          <a:xfrm>
            <a:off x="2564563" y="1398284"/>
            <a:ext cx="465154" cy="19570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0458" y="4415510"/>
            <a:ext cx="1566990" cy="1045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3615" y="3142240"/>
            <a:ext cx="1603833" cy="1039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54" descr="United States icon">
            <a:hlinkClick r:id="rId6"/>
            <a:extLst>
              <a:ext uri="{FF2B5EF4-FFF2-40B4-BE49-F238E27FC236}">
                <a16:creationId xmlns:a16="http://schemas.microsoft.com/office/drawing/2014/main" id="{E216E2A2-94FF-D9A2-C160-E91699AE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5455" y="4293136"/>
            <a:ext cx="384851" cy="3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2" descr="Spain icon">
            <a:hlinkClick r:id="rId8"/>
            <a:extLst>
              <a:ext uri="{FF2B5EF4-FFF2-40B4-BE49-F238E27FC236}">
                <a16:creationId xmlns:a16="http://schemas.microsoft.com/office/drawing/2014/main" id="{A0672A11-21D6-B35F-6811-784FF6E5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122" y="4003293"/>
            <a:ext cx="426334" cy="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2" descr="Spain icon">
            <a:hlinkClick r:id="rId8"/>
            <a:extLst>
              <a:ext uri="{FF2B5EF4-FFF2-40B4-BE49-F238E27FC236}">
                <a16:creationId xmlns:a16="http://schemas.microsoft.com/office/drawing/2014/main" id="{1703313A-FC84-6CCD-C42F-3FAFC0645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626" y="3717031"/>
            <a:ext cx="426334" cy="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2" descr="Spain icon">
            <a:hlinkClick r:id="rId8"/>
            <a:extLst>
              <a:ext uri="{FF2B5EF4-FFF2-40B4-BE49-F238E27FC236}">
                <a16:creationId xmlns:a16="http://schemas.microsoft.com/office/drawing/2014/main" id="{F0914955-4294-6B11-D456-83C34FF3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209" y="2886589"/>
            <a:ext cx="426334" cy="4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4" descr="Italy icon">
            <a:hlinkClick r:id="rId10"/>
            <a:extLst>
              <a:ext uri="{FF2B5EF4-FFF2-40B4-BE49-F238E27FC236}">
                <a16:creationId xmlns:a16="http://schemas.microsoft.com/office/drawing/2014/main" id="{D986C2CF-AB4C-2AB6-73EF-4F587417B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411" y="3380360"/>
            <a:ext cx="424054" cy="4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8">
            <a:extLst>
              <a:ext uri="{FF2B5EF4-FFF2-40B4-BE49-F238E27FC236}">
                <a16:creationId xmlns:a16="http://schemas.microsoft.com/office/drawing/2014/main" id="{70A29DC3-7E42-EEC9-03A0-33123B12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5535" y="3217513"/>
            <a:ext cx="354698" cy="35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8">
            <a:extLst>
              <a:ext uri="{FF2B5EF4-FFF2-40B4-BE49-F238E27FC236}">
                <a16:creationId xmlns:a16="http://schemas.microsoft.com/office/drawing/2014/main" id="{C4333A14-BC96-B6E0-C3EE-6FBBEE54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661" y="3123790"/>
            <a:ext cx="354698" cy="35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4" descr="United States icon">
            <a:hlinkClick r:id="rId6"/>
            <a:extLst>
              <a:ext uri="{FF2B5EF4-FFF2-40B4-BE49-F238E27FC236}">
                <a16:creationId xmlns:a16="http://schemas.microsoft.com/office/drawing/2014/main" id="{4168EB38-162D-64D5-D3C3-BEB3427AB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691" y="3563143"/>
            <a:ext cx="384851" cy="3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6" descr="Japan icon">
            <a:hlinkClick r:id="rId13"/>
            <a:extLst>
              <a:ext uri="{FF2B5EF4-FFF2-40B4-BE49-F238E27FC236}">
                <a16:creationId xmlns:a16="http://schemas.microsoft.com/office/drawing/2014/main" id="{E521608B-4D30-26EC-F5E2-107C100C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504" y="3356167"/>
            <a:ext cx="419595" cy="4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2" descr="United Kingdom icon">
            <a:hlinkClick r:id="rId15"/>
            <a:extLst>
              <a:ext uri="{FF2B5EF4-FFF2-40B4-BE49-F238E27FC236}">
                <a16:creationId xmlns:a16="http://schemas.microsoft.com/office/drawing/2014/main" id="{52356FB2-BB1C-011A-0B72-25835FD4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562" y="2689859"/>
            <a:ext cx="397309" cy="40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680833" y="2252618"/>
            <a:ext cx="905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solidFill>
                  <a:srgbClr val="FFFF00"/>
                </a:solidFill>
              </a:rPr>
              <a:t>SC Links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3159387" y="2529617"/>
            <a:ext cx="560339" cy="5393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2" descr="United Kingdom icon">
            <a:hlinkClick r:id="rId15"/>
            <a:extLst>
              <a:ext uri="{FF2B5EF4-FFF2-40B4-BE49-F238E27FC236}">
                <a16:creationId xmlns:a16="http://schemas.microsoft.com/office/drawing/2014/main" id="{B032BC6A-F1AF-1C3E-3A61-CA837B33B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909" y="3479044"/>
            <a:ext cx="397309" cy="40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>
            <a:extLst>
              <a:ext uri="{FF2B5EF4-FFF2-40B4-BE49-F238E27FC236}">
                <a16:creationId xmlns:a16="http://schemas.microsoft.com/office/drawing/2014/main" id="{0CA81618-B6AA-3D09-BCFC-2934D13A7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660" y="2278778"/>
            <a:ext cx="354698" cy="35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4" descr="Italy icon">
            <a:hlinkClick r:id="rId10"/>
            <a:extLst>
              <a:ext uri="{FF2B5EF4-FFF2-40B4-BE49-F238E27FC236}">
                <a16:creationId xmlns:a16="http://schemas.microsoft.com/office/drawing/2014/main" id="{6650DCA8-E6CC-83C9-2B30-FEAAFF9D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499" y="2451046"/>
            <a:ext cx="424054" cy="4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288856" y="2636912"/>
            <a:ext cx="414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>
                <a:solidFill>
                  <a:srgbClr val="FFFF00"/>
                </a:solidFill>
              </a:rPr>
              <a:t>D2</a:t>
            </a:r>
            <a:endParaRPr lang="en-GB" sz="1100" dirty="0">
              <a:solidFill>
                <a:srgbClr val="FFFF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6A1D5EA6-D829-DB10-A838-9D3A6A6F23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192" y="1530379"/>
            <a:ext cx="410969" cy="259265"/>
          </a:xfrm>
          <a:prstGeom prst="rect">
            <a:avLst/>
          </a:prstGeom>
        </p:spPr>
      </p:pic>
      <p:pic>
        <p:nvPicPr>
          <p:cNvPr id="5" name="Picture 46" descr="Japan icon">
            <a:hlinkClick r:id="rId13"/>
            <a:extLst>
              <a:ext uri="{FF2B5EF4-FFF2-40B4-BE49-F238E27FC236}">
                <a16:creationId xmlns:a16="http://schemas.microsoft.com/office/drawing/2014/main" id="{CD86445F-B38F-C6C1-CE08-31762016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662" y="1472195"/>
            <a:ext cx="419595" cy="4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F35A65-E3B6-A6E4-5CCF-86DEB616F9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2311" y="3413229"/>
            <a:ext cx="378389" cy="204702"/>
          </a:xfrm>
          <a:prstGeom prst="rect">
            <a:avLst/>
          </a:prstGeom>
        </p:spPr>
      </p:pic>
      <p:pic>
        <p:nvPicPr>
          <p:cNvPr id="18" name="Picture 54" descr="United States icon">
            <a:hlinkClick r:id="rId6"/>
            <a:extLst>
              <a:ext uri="{FF2B5EF4-FFF2-40B4-BE49-F238E27FC236}">
                <a16:creationId xmlns:a16="http://schemas.microsoft.com/office/drawing/2014/main" id="{6D60BA3E-0E1B-F9FA-ADDD-7B2E2117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849" y="3607580"/>
            <a:ext cx="384851" cy="3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2" descr="United Kingdom icon">
            <a:hlinkClick r:id="rId15"/>
            <a:extLst>
              <a:ext uri="{FF2B5EF4-FFF2-40B4-BE49-F238E27FC236}">
                <a16:creationId xmlns:a16="http://schemas.microsoft.com/office/drawing/2014/main" id="{AAE5EAEC-790A-1C6C-5DA2-51074999D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52" y="3892073"/>
            <a:ext cx="366223" cy="37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6" descr="Japan icon">
            <a:hlinkClick r:id="rId13"/>
            <a:extLst>
              <a:ext uri="{FF2B5EF4-FFF2-40B4-BE49-F238E27FC236}">
                <a16:creationId xmlns:a16="http://schemas.microsoft.com/office/drawing/2014/main" id="{709D0D8A-CAB8-B62A-ADA0-402983B1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836" y="1527142"/>
            <a:ext cx="419595" cy="4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B97503CA-2DAD-B841-1C39-46F0582A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42" y="4278445"/>
            <a:ext cx="354698" cy="35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C6C054-AECC-9E8D-6F0A-302DBB0192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6158" y="2214840"/>
            <a:ext cx="413339" cy="260371"/>
          </a:xfrm>
          <a:prstGeom prst="rect">
            <a:avLst/>
          </a:prstGeom>
        </p:spPr>
      </p:pic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CFC04E35-EB73-7997-01FE-2F19E748D602}"/>
              </a:ext>
            </a:extLst>
          </p:cNvPr>
          <p:cNvSpPr txBox="1">
            <a:spLocks/>
          </p:cNvSpPr>
          <p:nvPr/>
        </p:nvSpPr>
        <p:spPr>
          <a:xfrm>
            <a:off x="4655840" y="6453376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O. Brüning CERN ATS-DO:                                                                 HL-LHC Project</a:t>
            </a:r>
            <a:endParaRPr lang="en-GB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E7BF406-9619-7917-1B7A-FCC8A093F993}"/>
              </a:ext>
            </a:extLst>
          </p:cNvPr>
          <p:cNvSpPr/>
          <p:nvPr/>
        </p:nvSpPr>
        <p:spPr>
          <a:xfrm>
            <a:off x="7661911" y="1208810"/>
            <a:ext cx="914400" cy="914400"/>
          </a:xfrm>
          <a:prstGeom prst="roundRect">
            <a:avLst/>
          </a:prstGeom>
          <a:noFill/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5507-C89C-A548-B97A-3CEE921A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78" y="24245"/>
            <a:ext cx="10032527" cy="758349"/>
          </a:xfrm>
        </p:spPr>
        <p:txBody>
          <a:bodyPr/>
          <a:lstStyle/>
          <a:p>
            <a:r>
              <a:rPr lang="en-US" dirty="0"/>
              <a:t>Completion of CE on January</a:t>
            </a:r>
            <a:r>
              <a:rPr lang="en-CH" dirty="0"/>
              <a:t> </a:t>
            </a:r>
            <a:r>
              <a:rPr lang="en-US" dirty="0"/>
              <a:t>20</a:t>
            </a:r>
            <a:r>
              <a:rPr lang="en-US" baseline="30000" dirty="0"/>
              <a:t>th </a:t>
            </a:r>
            <a:r>
              <a:rPr lang="en-CH" dirty="0"/>
              <a:t>202</a:t>
            </a:r>
            <a:r>
              <a:rPr lang="en-US" dirty="0"/>
              <a:t>3</a:t>
            </a:r>
            <a:endParaRPr lang="en-CH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9617E45-E0F0-D540-8AA3-F819743DC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70" y="749528"/>
            <a:ext cx="3815697" cy="28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37A5F5-527F-732F-6094-4277DCA320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829" y="749528"/>
            <a:ext cx="3786976" cy="2840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43398-30F1-D19D-AED2-E8B633758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70" y="4044462"/>
            <a:ext cx="3888393" cy="2511642"/>
          </a:xfrm>
          <a:prstGeom prst="rect">
            <a:avLst/>
          </a:prstGeom>
        </p:spPr>
      </p:pic>
      <p:pic>
        <p:nvPicPr>
          <p:cNvPr id="6" name="Picture 5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AD0E861E-32D4-48F0-A31F-7BC1177454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227" y="782594"/>
            <a:ext cx="3060534" cy="408071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A2E87-DAFF-ED90-32C4-9DCB70E44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5DA0D7-E398-C692-1C27-89E189788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120" y="3166840"/>
            <a:ext cx="5015880" cy="3343920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5DA79A9-DAC1-5AAA-5C14-06A9168E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956968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597" y="189650"/>
            <a:ext cx="10560000" cy="720000"/>
          </a:xfrm>
        </p:spPr>
        <p:txBody>
          <a:bodyPr/>
          <a:lstStyle/>
          <a:p>
            <a:r>
              <a:rPr lang="en-GB" sz="3200" u="sng" dirty="0"/>
              <a:t>Completion of the civil engineering works:</a:t>
            </a:r>
            <a:br>
              <a:rPr lang="en-GB" sz="3200" u="sng" dirty="0"/>
            </a:br>
            <a:r>
              <a:rPr lang="en-GB" sz="3200" u="sng" dirty="0"/>
              <a:t> Surface Buildings finished in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405E89C-39A1-B198-C9C3-D42477DF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323206"/>
            <a:ext cx="5880067" cy="44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B87673D-88E4-3FA2-695E-DF4B75F70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97" y="1323206"/>
            <a:ext cx="5880067" cy="44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8AE0A3-F6BC-8827-5DAB-9A7A1A06A939}"/>
              </a:ext>
            </a:extLst>
          </p:cNvPr>
          <p:cNvSpPr txBox="1"/>
          <p:nvPr/>
        </p:nvSpPr>
        <p:spPr>
          <a:xfrm rot="16200000">
            <a:off x="6750711" y="2500774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</a:rPr>
              <a:t>SF17</a:t>
            </a:r>
            <a:endParaRPr lang="en-GB" sz="1200" b="1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97277-B3E2-4223-A99C-CBC10B7FBF9C}"/>
              </a:ext>
            </a:extLst>
          </p:cNvPr>
          <p:cNvSpPr txBox="1"/>
          <p:nvPr/>
        </p:nvSpPr>
        <p:spPr>
          <a:xfrm rot="16200000">
            <a:off x="8406768" y="3076965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</a:rPr>
              <a:t>SHM17</a:t>
            </a:r>
            <a:endParaRPr lang="en-GB" sz="1200" b="1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9733E0-A4E3-D0E1-2E46-2F10457D793A}"/>
              </a:ext>
            </a:extLst>
          </p:cNvPr>
          <p:cNvSpPr txBox="1"/>
          <p:nvPr/>
        </p:nvSpPr>
        <p:spPr>
          <a:xfrm rot="16200000">
            <a:off x="10271089" y="379704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</a:rPr>
              <a:t>SD17</a:t>
            </a:r>
            <a:endParaRPr lang="en-GB" sz="1200" b="1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2FE23C-3D62-B8EA-010E-3A86A053A569}"/>
              </a:ext>
            </a:extLst>
          </p:cNvPr>
          <p:cNvSpPr txBox="1"/>
          <p:nvPr/>
        </p:nvSpPr>
        <p:spPr>
          <a:xfrm rot="16200000">
            <a:off x="10851159" y="2792814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</a:rPr>
              <a:t>SE17</a:t>
            </a:r>
            <a:endParaRPr lang="en-GB" sz="1200" b="1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931101-9C2F-C3EE-AF88-4BFBCB4785A8}"/>
              </a:ext>
            </a:extLst>
          </p:cNvPr>
          <p:cNvSpPr txBox="1"/>
          <p:nvPr/>
        </p:nvSpPr>
        <p:spPr>
          <a:xfrm rot="16200000">
            <a:off x="9839039" y="2864822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highlight>
                  <a:srgbClr val="FFFF00"/>
                </a:highlight>
              </a:rPr>
              <a:t>SU17</a:t>
            </a:r>
            <a:endParaRPr lang="en-GB" sz="1200" b="1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98026-AA13-FCDB-0C8C-0647FB647A5F}"/>
              </a:ext>
            </a:extLst>
          </p:cNvPr>
          <p:cNvSpPr txBox="1"/>
          <p:nvPr/>
        </p:nvSpPr>
        <p:spPr>
          <a:xfrm>
            <a:off x="2783632" y="609329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Point 1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029BF84-2D5D-42AA-79B7-0FC3AFC9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3009285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A6EBA-D5FB-956B-F9DC-EC917420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Status of infrastrucuture installations at P5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4EBF74-404F-4E98-39F3-6AAB362B1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2115" y="6537960"/>
            <a:ext cx="662557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A004B2-1541-5046-B6F2-22AF5658571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A large machine in a factory&#10;&#10;Description automatically generated">
            <a:extLst>
              <a:ext uri="{FF2B5EF4-FFF2-40B4-BE49-F238E27FC236}">
                <a16:creationId xmlns:a16="http://schemas.microsoft.com/office/drawing/2014/main" id="{DF14B967-D159-F838-F4AA-F379E5A4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57" y="900000"/>
            <a:ext cx="3524739" cy="2643554"/>
          </a:xfrm>
          <a:prstGeom prst="rect">
            <a:avLst/>
          </a:prstGeom>
        </p:spPr>
      </p:pic>
      <p:pic>
        <p:nvPicPr>
          <p:cNvPr id="11" name="Picture 10" descr="A long shot of a room&#10;&#10;Description automatically generated">
            <a:extLst>
              <a:ext uri="{FF2B5EF4-FFF2-40B4-BE49-F238E27FC236}">
                <a16:creationId xmlns:a16="http://schemas.microsoft.com/office/drawing/2014/main" id="{050DA663-29F1-6BAB-D043-BCDF15890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81" y="916024"/>
            <a:ext cx="4528105" cy="3396078"/>
          </a:xfrm>
          <a:prstGeom prst="rect">
            <a:avLst/>
          </a:prstGeom>
        </p:spPr>
      </p:pic>
      <p:pic>
        <p:nvPicPr>
          <p:cNvPr id="13" name="Picture 12" descr="A large room with machinery and blue structures&#10;&#10;Description automatically generated with medium confidence">
            <a:extLst>
              <a:ext uri="{FF2B5EF4-FFF2-40B4-BE49-F238E27FC236}">
                <a16:creationId xmlns:a16="http://schemas.microsoft.com/office/drawing/2014/main" id="{7022C2AA-EDEF-AE09-35E6-E39281F76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76" y="3638336"/>
            <a:ext cx="3523220" cy="2642415"/>
          </a:xfrm>
          <a:prstGeom prst="rect">
            <a:avLst/>
          </a:prstGeom>
        </p:spPr>
      </p:pic>
      <p:pic>
        <p:nvPicPr>
          <p:cNvPr id="15" name="Picture 14" descr="Long shot of several pipes&#10;&#10;Description automatically generated">
            <a:extLst>
              <a:ext uri="{FF2B5EF4-FFF2-40B4-BE49-F238E27FC236}">
                <a16:creationId xmlns:a16="http://schemas.microsoft.com/office/drawing/2014/main" id="{6A7DCC9F-C9B4-0646-0ADA-BA032DB93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634135" y="1399183"/>
            <a:ext cx="4257192" cy="3258826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AA45E8F-CC79-E8FF-270B-0C607D8C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371445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erçu de l’image">
            <a:extLst>
              <a:ext uri="{FF2B5EF4-FFF2-40B4-BE49-F238E27FC236}">
                <a16:creationId xmlns:a16="http://schemas.microsoft.com/office/drawing/2014/main" id="{1B8BEEB5-5DC6-473F-1C6A-482D401FC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284" y="3543442"/>
            <a:ext cx="3327716" cy="24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233064" y="133648"/>
            <a:ext cx="12425064" cy="720000"/>
          </a:xfrm>
        </p:spPr>
        <p:txBody>
          <a:bodyPr/>
          <a:lstStyle/>
          <a:p>
            <a:r>
              <a:rPr lang="en-GB" sz="3200" dirty="0"/>
              <a:t>NEW MAGNETS ARE GETTING READY: Fully in Series Production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7" name="Image 6" descr="CERN-logo_outli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200" y="6085252"/>
            <a:ext cx="649152" cy="6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325" y="3550260"/>
            <a:ext cx="4079253" cy="30594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54228" y="3717033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CP</a:t>
            </a:r>
            <a:endParaRPr lang="en-GB" sz="24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47535" y="4209475"/>
            <a:ext cx="113685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Q2a</a:t>
            </a:r>
          </a:p>
          <a:p>
            <a:pPr algn="ctr"/>
            <a:r>
              <a:rPr lang="fr-CH" sz="1867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(in SMI2)</a:t>
            </a:r>
            <a:endParaRPr lang="en-GB" sz="1867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19E48-9EFA-A5FD-2860-BD2BCC537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36" y="760921"/>
            <a:ext cx="3393976" cy="2545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B85B1F-ECA8-8564-77C2-7C0D9D960ADD}"/>
              </a:ext>
            </a:extLst>
          </p:cNvPr>
          <p:cNvSpPr txBox="1"/>
          <p:nvPr/>
        </p:nvSpPr>
        <p:spPr>
          <a:xfrm>
            <a:off x="1952153" y="2358098"/>
            <a:ext cx="737702" cy="68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CP</a:t>
            </a:r>
          </a:p>
          <a:p>
            <a:r>
              <a:rPr lang="fr-CH" sz="1467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(SMI2)</a:t>
            </a:r>
            <a:endParaRPr lang="en-GB" sz="24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B158C5-0DB5-0F8A-C408-54D3651E7B15}"/>
              </a:ext>
            </a:extLst>
          </p:cNvPr>
          <p:cNvSpPr txBox="1"/>
          <p:nvPr/>
        </p:nvSpPr>
        <p:spPr>
          <a:xfrm>
            <a:off x="7054403" y="5700600"/>
            <a:ext cx="1067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Q3 </a:t>
            </a:r>
          </a:p>
          <a:p>
            <a:pPr algn="ctr"/>
            <a:r>
              <a:rPr lang="fr-CH" sz="16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(in FNAL)</a:t>
            </a:r>
            <a:endParaRPr lang="en-GB" sz="16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098" name="Picture 2" descr="Aperçu de l’image">
            <a:extLst>
              <a:ext uri="{FF2B5EF4-FFF2-40B4-BE49-F238E27FC236}">
                <a16:creationId xmlns:a16="http://schemas.microsoft.com/office/drawing/2014/main" id="{6B791664-2918-6B17-A227-51A774BAE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380" y="611335"/>
            <a:ext cx="3628884" cy="272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712064-5063-3B34-ADEB-A4E10802BE42}"/>
              </a:ext>
            </a:extLst>
          </p:cNvPr>
          <p:cNvSpPr txBox="1"/>
          <p:nvPr/>
        </p:nvSpPr>
        <p:spPr>
          <a:xfrm>
            <a:off x="10837726" y="1363157"/>
            <a:ext cx="113685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D1</a:t>
            </a:r>
          </a:p>
          <a:p>
            <a:pPr algn="ctr"/>
            <a:r>
              <a:rPr lang="fr-CH" sz="1867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(in SMI2)</a:t>
            </a:r>
            <a:endParaRPr lang="en-GB" sz="1867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D3C3640E-10D7-1C89-0046-749469E1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" y="3550260"/>
            <a:ext cx="3957990" cy="296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77FD6A-9571-A05D-71F7-277EA91C9BDD}"/>
              </a:ext>
            </a:extLst>
          </p:cNvPr>
          <p:cNvSpPr txBox="1"/>
          <p:nvPr/>
        </p:nvSpPr>
        <p:spPr>
          <a:xfrm>
            <a:off x="2174115" y="3920982"/>
            <a:ext cx="1514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Q2b</a:t>
            </a:r>
            <a:endParaRPr lang="fr-CH" sz="1867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 SM18</a:t>
            </a:r>
            <a:endParaRPr lang="en-GB" sz="2400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24F2E5-4161-C3BF-4D2C-F61CDF7E73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93" y="926862"/>
            <a:ext cx="3270329" cy="24476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740048-4027-EB6B-236D-0E66568F55F0}"/>
              </a:ext>
            </a:extLst>
          </p:cNvPr>
          <p:cNvSpPr txBox="1"/>
          <p:nvPr/>
        </p:nvSpPr>
        <p:spPr>
          <a:xfrm>
            <a:off x="5159896" y="2470909"/>
            <a:ext cx="113685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4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D2</a:t>
            </a:r>
          </a:p>
          <a:p>
            <a:pPr algn="ctr"/>
            <a:r>
              <a:rPr lang="fr-CH" sz="1867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(in SMI2)</a:t>
            </a:r>
            <a:endParaRPr lang="en-GB" sz="1867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51CEA5B-0BA4-F8BE-A3BA-91634419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170508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26EFCBDC-1E06-B4CF-2A52-0BB492E73321}"/>
              </a:ext>
            </a:extLst>
          </p:cNvPr>
          <p:cNvGrpSpPr/>
          <p:nvPr/>
        </p:nvGrpSpPr>
        <p:grpSpPr>
          <a:xfrm>
            <a:off x="-34296" y="0"/>
            <a:ext cx="9010616" cy="6858000"/>
            <a:chOff x="4860032" y="160209"/>
            <a:chExt cx="4280860" cy="30146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772C728-ACA1-7960-D87A-4A55D6712812}"/>
                </a:ext>
              </a:extLst>
            </p:cNvPr>
            <p:cNvGrpSpPr/>
            <p:nvPr/>
          </p:nvGrpSpPr>
          <p:grpSpPr>
            <a:xfrm>
              <a:off x="4860032" y="160209"/>
              <a:ext cx="4280860" cy="3014628"/>
              <a:chOff x="920040" y="-1"/>
              <a:chExt cx="7303920" cy="51435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F49E780-CD81-7224-4732-4E70ADAF3BFE}"/>
                  </a:ext>
                </a:extLst>
              </p:cNvPr>
              <p:cNvSpPr/>
              <p:nvPr/>
            </p:nvSpPr>
            <p:spPr>
              <a:xfrm>
                <a:off x="920040" y="18269"/>
                <a:ext cx="7303920" cy="410845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86910">
                  <a:defRPr/>
                </a:pPr>
                <a:endParaRPr lang="en-US" sz="867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44DD348-54ED-E338-556B-AADC50459987}"/>
                  </a:ext>
                </a:extLst>
              </p:cNvPr>
              <p:cNvSpPr/>
              <p:nvPr/>
            </p:nvSpPr>
            <p:spPr>
              <a:xfrm>
                <a:off x="920041" y="-1"/>
                <a:ext cx="7303919" cy="51435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GB" sz="867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9" name="Content Placeholder 5" descr="A close up of a gun&#10;&#10;Description automatically generated">
                <a:extLst>
                  <a:ext uri="{FF2B5EF4-FFF2-40B4-BE49-F238E27FC236}">
                    <a16:creationId xmlns:a16="http://schemas.microsoft.com/office/drawing/2014/main" id="{91DE22C4-02C9-869A-CCB4-BF2818A63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0040" y="194223"/>
                <a:ext cx="7303920" cy="3756551"/>
              </a:xfrm>
              <a:prstGeom prst="rect">
                <a:avLst/>
              </a:prstGeom>
            </p:spPr>
          </p:pic>
          <p:pic>
            <p:nvPicPr>
              <p:cNvPr id="10" name="Picture 9" descr="A close up of a device&#10;&#10;Description automatically generated">
                <a:extLst>
                  <a:ext uri="{FF2B5EF4-FFF2-40B4-BE49-F238E27FC236}">
                    <a16:creationId xmlns:a16="http://schemas.microsoft.com/office/drawing/2014/main" id="{77BBB952-44DB-1270-7EBB-FA624AFAED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76"/>
              <a:stretch/>
            </p:blipFill>
            <p:spPr>
              <a:xfrm>
                <a:off x="1027837" y="194218"/>
                <a:ext cx="7196123" cy="3756557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boat, airplane, water, man&#10;&#10;Description automatically generated">
                <a:extLst>
                  <a:ext uri="{FF2B5EF4-FFF2-40B4-BE49-F238E27FC236}">
                    <a16:creationId xmlns:a16="http://schemas.microsoft.com/office/drawing/2014/main" id="{2EB8A640-A0A0-828D-EB6C-D4886F8188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76"/>
              <a:stretch/>
            </p:blipFill>
            <p:spPr>
              <a:xfrm>
                <a:off x="1027837" y="194218"/>
                <a:ext cx="7196123" cy="3756556"/>
              </a:xfrm>
              <a:prstGeom prst="rect">
                <a:avLst/>
              </a:prstGeom>
            </p:spPr>
          </p:pic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CDC5867-4BA6-E63C-DD4E-8257167565CC}"/>
                  </a:ext>
                </a:extLst>
              </p:cNvPr>
              <p:cNvSpPr/>
              <p:nvPr/>
            </p:nvSpPr>
            <p:spPr>
              <a:xfrm>
                <a:off x="932898" y="3422964"/>
                <a:ext cx="220157" cy="146078"/>
              </a:xfrm>
              <a:prstGeom prst="roundRect">
                <a:avLst/>
              </a:prstGeom>
              <a:solidFill>
                <a:srgbClr val="00B0F0"/>
              </a:solidFill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algn="ctr" defTabSz="486910">
                  <a:defRPr/>
                </a:pPr>
                <a:r>
                  <a:rPr lang="en-US" sz="867" b="1" kern="0" dirty="0">
                    <a:solidFill>
                      <a:prstClr val="white"/>
                    </a:solidFill>
                    <a:latin typeface="Calibri" panose="020F0502020204030204"/>
                  </a:rPr>
                  <a:t>D2</a:t>
                </a:r>
                <a:endParaRPr lang="en-GB" sz="867" b="1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42C083-69A2-A5C5-357F-6C6455D7CCC0}"/>
                  </a:ext>
                </a:extLst>
              </p:cNvPr>
              <p:cNvGrpSpPr/>
              <p:nvPr/>
            </p:nvGrpSpPr>
            <p:grpSpPr>
              <a:xfrm>
                <a:off x="3399789" y="2139854"/>
                <a:ext cx="861431" cy="258105"/>
                <a:chOff x="6404292" y="4140007"/>
                <a:chExt cx="1078452" cy="323130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F81B267-1203-ABCF-C5B3-23E102744D9F}"/>
                    </a:ext>
                  </a:extLst>
                </p:cNvPr>
                <p:cNvSpPr/>
                <p:nvPr/>
              </p:nvSpPr>
              <p:spPr>
                <a:xfrm>
                  <a:off x="6404292" y="4140007"/>
                  <a:ext cx="650274" cy="323130"/>
                </a:xfrm>
                <a:prstGeom prst="round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31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algn="ctr" defTabSz="486910">
                    <a:defRPr/>
                  </a:pPr>
                  <a:r>
                    <a:rPr lang="en-US" sz="1067" b="1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DSHM</a:t>
                  </a:r>
                  <a:endParaRPr lang="en-GB" sz="1067" b="1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E216F351-684C-7DC6-4A03-4B22BD2E76BB}"/>
                    </a:ext>
                  </a:extLst>
                </p:cNvPr>
                <p:cNvCxnSpPr>
                  <a:cxnSpLocks/>
                  <a:stCxn id="49" idx="3"/>
                </p:cNvCxnSpPr>
                <p:nvPr/>
              </p:nvCxnSpPr>
              <p:spPr>
                <a:xfrm>
                  <a:off x="7054566" y="4301572"/>
                  <a:ext cx="428178" cy="9472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B22E868-9540-68B9-988B-D49E6BECFF3D}"/>
                  </a:ext>
                </a:extLst>
              </p:cNvPr>
              <p:cNvGrpSpPr/>
              <p:nvPr/>
            </p:nvGrpSpPr>
            <p:grpSpPr>
              <a:xfrm>
                <a:off x="3309512" y="1004944"/>
                <a:ext cx="519419" cy="542139"/>
                <a:chOff x="7910201" y="3553176"/>
                <a:chExt cx="650275" cy="678720"/>
              </a:xfrm>
            </p:grpSpPr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34CEBFAD-DD7F-1864-51A0-395BECC4E089}"/>
                    </a:ext>
                  </a:extLst>
                </p:cNvPr>
                <p:cNvSpPr/>
                <p:nvPr/>
              </p:nvSpPr>
              <p:spPr>
                <a:xfrm>
                  <a:off x="7910201" y="3553176"/>
                  <a:ext cx="650275" cy="323130"/>
                </a:xfrm>
                <a:prstGeom prst="roundRect">
                  <a:avLst/>
                </a:prstGeom>
                <a:solidFill>
                  <a:srgbClr val="ED7D31"/>
                </a:solidFill>
                <a:ln w="31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algn="ctr" defTabSz="486910">
                    <a:defRPr/>
                  </a:pPr>
                  <a:r>
                    <a:rPr lang="en-US" sz="1067" b="1" kern="0" dirty="0" err="1">
                      <a:solidFill>
                        <a:prstClr val="white"/>
                      </a:solidFill>
                      <a:latin typeface="Calibri" panose="020F0502020204030204"/>
                    </a:rPr>
                    <a:t>DFHM</a:t>
                  </a:r>
                  <a:endParaRPr lang="en-GB" sz="1067" b="1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70280159-075A-1B13-3E21-F1642D24F43D}"/>
                    </a:ext>
                  </a:extLst>
                </p:cNvPr>
                <p:cNvCxnSpPr>
                  <a:cxnSpLocks/>
                  <a:stCxn id="47" idx="2"/>
                </p:cNvCxnSpPr>
                <p:nvPr/>
              </p:nvCxnSpPr>
              <p:spPr>
                <a:xfrm>
                  <a:off x="8235339" y="3876306"/>
                  <a:ext cx="325137" cy="35559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6C65A89-0512-8D60-4DA8-8A5B0855395F}"/>
                  </a:ext>
                </a:extLst>
              </p:cNvPr>
              <p:cNvGrpSpPr/>
              <p:nvPr/>
            </p:nvGrpSpPr>
            <p:grpSpPr>
              <a:xfrm>
                <a:off x="4532690" y="3419719"/>
                <a:ext cx="3419969" cy="186657"/>
                <a:chOff x="4522786" y="4258371"/>
                <a:chExt cx="4281563" cy="233681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8C2A0154-C574-AA79-62B2-D54D5E88AE83}"/>
                    </a:ext>
                  </a:extLst>
                </p:cNvPr>
                <p:cNvGrpSpPr/>
                <p:nvPr/>
              </p:nvGrpSpPr>
              <p:grpSpPr>
                <a:xfrm>
                  <a:off x="5090560" y="4258371"/>
                  <a:ext cx="3713789" cy="233681"/>
                  <a:chOff x="7218698" y="3176407"/>
                  <a:chExt cx="3880995" cy="245362"/>
                </a:xfrm>
              </p:grpSpPr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89D1C799-C21D-947B-960B-C4991D463B9E}"/>
                      </a:ext>
                    </a:extLst>
                  </p:cNvPr>
                  <p:cNvSpPr/>
                  <p:nvPr/>
                </p:nvSpPr>
                <p:spPr>
                  <a:xfrm>
                    <a:off x="10811664" y="3176407"/>
                    <a:ext cx="288029" cy="192020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Q1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9AEBCB8A-5884-B8FB-D077-225347077322}"/>
                      </a:ext>
                    </a:extLst>
                  </p:cNvPr>
                  <p:cNvSpPr/>
                  <p:nvPr/>
                </p:nvSpPr>
                <p:spPr>
                  <a:xfrm>
                    <a:off x="10055199" y="3185299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Q2A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E488C6BF-B4BE-7C99-3C47-EA3A6386B45C}"/>
                      </a:ext>
                    </a:extLst>
                  </p:cNvPr>
                  <p:cNvSpPr/>
                  <p:nvPr/>
                </p:nvSpPr>
                <p:spPr>
                  <a:xfrm>
                    <a:off x="9298734" y="3194190"/>
                    <a:ext cx="288032" cy="192022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Q2B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B9068EF4-B3ED-10D7-ABAE-7FADE3C239A2}"/>
                      </a:ext>
                    </a:extLst>
                  </p:cNvPr>
                  <p:cNvSpPr/>
                  <p:nvPr/>
                </p:nvSpPr>
                <p:spPr>
                  <a:xfrm>
                    <a:off x="8544960" y="3203077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Q3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DB39FCE1-B25E-7F67-1F79-57D5CEABC0C8}"/>
                      </a:ext>
                    </a:extLst>
                  </p:cNvPr>
                  <p:cNvSpPr/>
                  <p:nvPr/>
                </p:nvSpPr>
                <p:spPr>
                  <a:xfrm>
                    <a:off x="7884518" y="3220857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CP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5BD9828E-6BC4-DE98-3C2B-30EEEA5CC317}"/>
                      </a:ext>
                    </a:extLst>
                  </p:cNvPr>
                  <p:cNvSpPr/>
                  <p:nvPr/>
                </p:nvSpPr>
                <p:spPr>
                  <a:xfrm>
                    <a:off x="7218698" y="3229748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8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D1</a:t>
                    </a:r>
                    <a:endParaRPr lang="en-GB" sz="8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DA19C270-974E-16FC-17BA-EB63CF9C9CF7}"/>
                    </a:ext>
                  </a:extLst>
                </p:cNvPr>
                <p:cNvSpPr/>
                <p:nvPr/>
              </p:nvSpPr>
              <p:spPr>
                <a:xfrm>
                  <a:off x="4522786" y="4309173"/>
                  <a:ext cx="275622" cy="182879"/>
                </a:xfrm>
                <a:prstGeom prst="roundRect">
                  <a:avLst/>
                </a:prstGeom>
                <a:solidFill>
                  <a:srgbClr val="00B0F0"/>
                </a:solidFill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algn="ctr" defTabSz="486910">
                    <a:defRPr/>
                  </a:pPr>
                  <a:r>
                    <a:rPr lang="en-US" sz="867" b="1" kern="0" dirty="0">
                      <a:solidFill>
                        <a:prstClr val="white"/>
                      </a:solidFill>
                      <a:latin typeface="Calibri" panose="020F0502020204030204"/>
                    </a:rPr>
                    <a:t>DCM</a:t>
                  </a:r>
                  <a:endParaRPr lang="en-GB" sz="867" b="1" kern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2ADAC6E-FF49-95E6-79FC-7E6C278197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370236" y="3622637"/>
                <a:ext cx="1968520" cy="926462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0A34DFE-4E72-EE8D-91D7-37700581D484}"/>
                  </a:ext>
                </a:extLst>
              </p:cNvPr>
              <p:cNvGrpSpPr/>
              <p:nvPr/>
            </p:nvGrpSpPr>
            <p:grpSpPr>
              <a:xfrm>
                <a:off x="1443419" y="3494900"/>
                <a:ext cx="519419" cy="516550"/>
                <a:chOff x="6412848" y="3676989"/>
                <a:chExt cx="650275" cy="646684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F6B01E6B-C599-4F6D-3BE3-6E4339FE5537}"/>
                    </a:ext>
                  </a:extLst>
                </p:cNvPr>
                <p:cNvSpPr/>
                <p:nvPr/>
              </p:nvSpPr>
              <p:spPr>
                <a:xfrm>
                  <a:off x="6412848" y="4000543"/>
                  <a:ext cx="650275" cy="323130"/>
                </a:xfrm>
                <a:prstGeom prst="roundRect">
                  <a:avLst/>
                </a:prstGeom>
                <a:solidFill>
                  <a:srgbClr val="92D050"/>
                </a:solidFill>
                <a:ln w="31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algn="ctr" defTabSz="486910">
                    <a:defRPr/>
                  </a:pPr>
                  <a:r>
                    <a:rPr lang="en-US" sz="1067" b="1" kern="0" dirty="0" err="1">
                      <a:solidFill>
                        <a:schemeClr val="bg1"/>
                      </a:solidFill>
                      <a:latin typeface="Calibri" panose="020F0502020204030204"/>
                    </a:rPr>
                    <a:t>DFM</a:t>
                  </a:r>
                  <a:endParaRPr lang="en-GB" sz="1067" b="1" kern="0" dirty="0">
                    <a:solidFill>
                      <a:schemeClr val="bg1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20A564B0-DD18-D940-E2FF-CA5717AEAF42}"/>
                    </a:ext>
                  </a:extLst>
                </p:cNvPr>
                <p:cNvCxnSpPr>
                  <a:cxnSpLocks/>
                  <a:stCxn id="37" idx="0"/>
                </p:cNvCxnSpPr>
                <p:nvPr/>
              </p:nvCxnSpPr>
              <p:spPr>
                <a:xfrm flipV="1">
                  <a:off x="6737986" y="3676989"/>
                  <a:ext cx="0" cy="323554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5D60C30-C170-4891-22BD-FF294B961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65888" y="3686042"/>
                <a:ext cx="1747254" cy="1342404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3944CE1-C039-77C7-3049-06341E715E41}"/>
                  </a:ext>
                </a:extLst>
              </p:cNvPr>
              <p:cNvGrpSpPr/>
              <p:nvPr/>
            </p:nvGrpSpPr>
            <p:grpSpPr>
              <a:xfrm>
                <a:off x="4006380" y="1004943"/>
                <a:ext cx="1429306" cy="3006508"/>
                <a:chOff x="3863885" y="1235249"/>
                <a:chExt cx="1789391" cy="3763939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28D2F6E-FBAF-E02C-0FAF-979AB4D5AF9C}"/>
                    </a:ext>
                  </a:extLst>
                </p:cNvPr>
                <p:cNvGrpSpPr/>
                <p:nvPr/>
              </p:nvGrpSpPr>
              <p:grpSpPr>
                <a:xfrm>
                  <a:off x="3863885" y="4258382"/>
                  <a:ext cx="650274" cy="740806"/>
                  <a:chOff x="6308135" y="2887845"/>
                  <a:chExt cx="650274" cy="740806"/>
                </a:xfrm>
              </p:grpSpPr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A2DF122F-AE2B-336A-D445-65BAB7237AEA}"/>
                      </a:ext>
                    </a:extLst>
                  </p:cNvPr>
                  <p:cNvSpPr/>
                  <p:nvPr/>
                </p:nvSpPr>
                <p:spPr>
                  <a:xfrm>
                    <a:off x="6308135" y="3305521"/>
                    <a:ext cx="650274" cy="323130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3175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1067" b="1" kern="0" dirty="0">
                        <a:solidFill>
                          <a:schemeClr val="bg1"/>
                        </a:solidFill>
                        <a:latin typeface="Calibri" panose="020F0502020204030204"/>
                      </a:rPr>
                      <a:t>DFX</a:t>
                    </a:r>
                    <a:endParaRPr lang="en-GB" sz="1067" b="1" kern="0" dirty="0">
                      <a:solidFill>
                        <a:schemeClr val="bg1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FD7507E2-7C98-9C52-E21E-09248D6C0317}"/>
                      </a:ext>
                    </a:extLst>
                  </p:cNvPr>
                  <p:cNvCxnSpPr>
                    <a:cxnSpLocks/>
                    <a:stCxn id="35" idx="0"/>
                  </p:cNvCxnSpPr>
                  <p:nvPr/>
                </p:nvCxnSpPr>
                <p:spPr>
                  <a:xfrm flipV="1">
                    <a:off x="6633273" y="2887845"/>
                    <a:ext cx="2225" cy="417675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741C5E2F-4E46-2DBC-EE9F-22E0D75FB357}"/>
                    </a:ext>
                  </a:extLst>
                </p:cNvPr>
                <p:cNvGrpSpPr/>
                <p:nvPr/>
              </p:nvGrpSpPr>
              <p:grpSpPr>
                <a:xfrm>
                  <a:off x="4282259" y="2666867"/>
                  <a:ext cx="882175" cy="323130"/>
                  <a:chOff x="4685490" y="3100525"/>
                  <a:chExt cx="882175" cy="323130"/>
                </a:xfrm>
              </p:grpSpPr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BC4FE8D4-0CAA-BDED-8F77-8B69090CC759}"/>
                      </a:ext>
                    </a:extLst>
                  </p:cNvPr>
                  <p:cNvSpPr/>
                  <p:nvPr/>
                </p:nvSpPr>
                <p:spPr>
                  <a:xfrm>
                    <a:off x="4917392" y="3100525"/>
                    <a:ext cx="650273" cy="323130"/>
                  </a:xfrm>
                  <a:prstGeom prst="round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3175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10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DSHX</a:t>
                    </a:r>
                    <a:endParaRPr lang="en-GB" sz="10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7C112189-1BCA-F13A-7374-0F2B8E11E3AF}"/>
                      </a:ext>
                    </a:extLst>
                  </p:cNvPr>
                  <p:cNvCxnSpPr>
                    <a:cxnSpLocks/>
                    <a:stCxn id="33" idx="1"/>
                  </p:cNvCxnSpPr>
                  <p:nvPr/>
                </p:nvCxnSpPr>
                <p:spPr>
                  <a:xfrm flipH="1" flipV="1">
                    <a:off x="4685490" y="3262089"/>
                    <a:ext cx="231902" cy="2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5E025FD3-0132-0335-C329-A69A64682BB8}"/>
                    </a:ext>
                  </a:extLst>
                </p:cNvPr>
                <p:cNvGrpSpPr/>
                <p:nvPr/>
              </p:nvGrpSpPr>
              <p:grpSpPr>
                <a:xfrm>
                  <a:off x="5003004" y="1235249"/>
                  <a:ext cx="650272" cy="677367"/>
                  <a:chOff x="7025167" y="2875736"/>
                  <a:chExt cx="650272" cy="677367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2EBDB7D9-5795-7F0D-6F08-BCB469A7A35F}"/>
                      </a:ext>
                    </a:extLst>
                  </p:cNvPr>
                  <p:cNvSpPr/>
                  <p:nvPr/>
                </p:nvSpPr>
                <p:spPr>
                  <a:xfrm>
                    <a:off x="7025167" y="2875736"/>
                    <a:ext cx="650272" cy="323132"/>
                  </a:xfrm>
                  <a:prstGeom prst="roundRect">
                    <a:avLst/>
                  </a:prstGeom>
                  <a:solidFill>
                    <a:srgbClr val="ED7D31"/>
                  </a:solidFill>
                  <a:ln w="3175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algn="ctr" defTabSz="486910">
                      <a:defRPr/>
                    </a:pPr>
                    <a:r>
                      <a:rPr lang="en-US" sz="1067" b="1" kern="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DFHX</a:t>
                    </a:r>
                    <a:endParaRPr lang="en-GB" sz="1067" b="1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34B287A3-8272-0A9B-0C8C-5D37EF8E35DE}"/>
                      </a:ext>
                    </a:extLst>
                  </p:cNvPr>
                  <p:cNvCxnSpPr>
                    <a:cxnSpLocks/>
                    <a:stCxn id="31" idx="2"/>
                  </p:cNvCxnSpPr>
                  <p:nvPr/>
                </p:nvCxnSpPr>
                <p:spPr>
                  <a:xfrm flipH="1">
                    <a:off x="7025167" y="3198868"/>
                    <a:ext cx="325136" cy="354235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B2134A1-91D5-42A0-9A35-0E4C38B65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2645" y="31032"/>
                <a:ext cx="1814739" cy="93292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42B1E0B-56F0-000D-2577-4E21F493E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3401" y="47144"/>
                <a:ext cx="1814740" cy="853822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87F6A27-3DEE-4643-0E61-0AE740874BFC}"/>
                  </a:ext>
                </a:extLst>
              </p:cNvPr>
              <p:cNvCxnSpPr/>
              <p:nvPr/>
            </p:nvCxnSpPr>
            <p:spPr>
              <a:xfrm flipV="1">
                <a:off x="1622039" y="3010944"/>
                <a:ext cx="0" cy="311997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2231603-404A-5703-2DF0-10EA76711046}"/>
                  </a:ext>
                </a:extLst>
              </p:cNvPr>
              <p:cNvCxnSpPr/>
              <p:nvPr/>
            </p:nvCxnSpPr>
            <p:spPr>
              <a:xfrm flipH="1">
                <a:off x="1622039" y="3076706"/>
                <a:ext cx="164821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7D7DB3-1535-D927-18C1-F723CC5052C3}"/>
                  </a:ext>
                </a:extLst>
              </p:cNvPr>
              <p:cNvSpPr txBox="1"/>
              <p:nvPr/>
            </p:nvSpPr>
            <p:spPr>
              <a:xfrm>
                <a:off x="1738230" y="2971335"/>
                <a:ext cx="493220" cy="237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en-US" sz="867" b="1" dirty="0">
                    <a:solidFill>
                      <a:prstClr val="black"/>
                    </a:solidFill>
                    <a:latin typeface="Calibri" panose="020F0502020204030204"/>
                  </a:rPr>
                  <a:t>140 m</a:t>
                </a:r>
                <a:endParaRPr lang="en-GB" sz="867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620F92D-E957-1195-D0D3-5BEEC8AAC74E}"/>
                  </a:ext>
                </a:extLst>
              </p:cNvPr>
              <p:cNvCxnSpPr/>
              <p:nvPr/>
            </p:nvCxnSpPr>
            <p:spPr>
              <a:xfrm flipV="1">
                <a:off x="4432897" y="3019283"/>
                <a:ext cx="0" cy="311997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9F32B4C-0644-C1A0-6986-99C4D785BEA7}"/>
                  </a:ext>
                </a:extLst>
              </p:cNvPr>
              <p:cNvCxnSpPr/>
              <p:nvPr/>
            </p:nvCxnSpPr>
            <p:spPr>
              <a:xfrm flipH="1">
                <a:off x="4432897" y="3085045"/>
                <a:ext cx="164821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832311A-C84F-50A5-432B-22AC2B514467}"/>
                  </a:ext>
                </a:extLst>
              </p:cNvPr>
              <p:cNvSpPr txBox="1"/>
              <p:nvPr/>
            </p:nvSpPr>
            <p:spPr>
              <a:xfrm>
                <a:off x="4549090" y="2979675"/>
                <a:ext cx="525291" cy="237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en-US" sz="867" b="1" dirty="0">
                    <a:solidFill>
                      <a:prstClr val="black"/>
                    </a:solidFill>
                    <a:latin typeface="Calibri" panose="020F0502020204030204"/>
                  </a:rPr>
                  <a:t>89.5 m</a:t>
                </a:r>
                <a:endParaRPr lang="en-GB" sz="867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CBC5630-0FB5-E711-6FAA-0A1641A6B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402" y="1238557"/>
              <a:ext cx="439496" cy="40536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6A0275C-EFA2-2B53-427E-083E1F39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8603" y="1240541"/>
              <a:ext cx="439495" cy="40536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6E9BFD-CCB5-4E25-ACE1-A0F104B6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6126" y="-18566"/>
            <a:ext cx="5262957" cy="1029153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Cold Powering System</a:t>
            </a:r>
            <a:endParaRPr lang="en-GB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639F1-C8FB-6F39-FC05-2CADC7CA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235FC69-085E-9CB6-F844-AA5C24E3CE14}"/>
              </a:ext>
            </a:extLst>
          </p:cNvPr>
          <p:cNvSpPr/>
          <p:nvPr/>
        </p:nvSpPr>
        <p:spPr>
          <a:xfrm>
            <a:off x="5090784" y="2075874"/>
            <a:ext cx="1544531" cy="168000"/>
          </a:xfrm>
          <a:prstGeom prst="roundRect">
            <a:avLst/>
          </a:prstGeom>
          <a:solidFill>
            <a:srgbClr val="F0F0F0"/>
          </a:solidFill>
          <a:ln w="317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defTabSz="486910">
              <a:defRPr/>
            </a:pPr>
            <a:r>
              <a:rPr lang="en-US" sz="933" b="1" kern="0" dirty="0">
                <a:latin typeface="Calibri" panose="020F0502020204030204"/>
              </a:rPr>
              <a:t>Power converters: (18, 7, 2) kA</a:t>
            </a:r>
            <a:endParaRPr lang="en-GB" sz="933" b="1" kern="0" dirty="0">
              <a:latin typeface="Calibri" panose="020F0502020204030204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03A308D-26D3-941A-8C66-094918840C18}"/>
              </a:ext>
            </a:extLst>
          </p:cNvPr>
          <p:cNvSpPr/>
          <p:nvPr/>
        </p:nvSpPr>
        <p:spPr>
          <a:xfrm>
            <a:off x="1757829" y="2060607"/>
            <a:ext cx="1544531" cy="168000"/>
          </a:xfrm>
          <a:prstGeom prst="roundRect">
            <a:avLst/>
          </a:prstGeom>
          <a:solidFill>
            <a:srgbClr val="F0F0F0"/>
          </a:solidFill>
          <a:ln w="317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defTabSz="486910">
              <a:defRPr/>
            </a:pPr>
            <a:r>
              <a:rPr lang="en-US" sz="933" b="1" kern="0" dirty="0">
                <a:latin typeface="Calibri" panose="020F0502020204030204"/>
              </a:rPr>
              <a:t>Power converters: (18, 0.6) kA</a:t>
            </a:r>
            <a:endParaRPr lang="en-GB" sz="933" b="1" kern="0" dirty="0">
              <a:latin typeface="Calibri" panose="020F0502020204030204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4156817-6A22-1640-2105-936E02AEE19A}"/>
              </a:ext>
            </a:extLst>
          </p:cNvPr>
          <p:cNvSpPr/>
          <p:nvPr/>
        </p:nvSpPr>
        <p:spPr>
          <a:xfrm>
            <a:off x="6369953" y="4172222"/>
            <a:ext cx="1714957" cy="168000"/>
          </a:xfrm>
          <a:prstGeom prst="roundRect">
            <a:avLst/>
          </a:prstGeom>
          <a:solidFill>
            <a:srgbClr val="F0F0F0"/>
          </a:solidFill>
          <a:ln w="317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algn="ctr" defTabSz="486910">
              <a:defRPr/>
            </a:pPr>
            <a:r>
              <a:rPr lang="en-US" sz="933" b="1" kern="0" dirty="0">
                <a:latin typeface="Calibri" panose="020F0502020204030204"/>
              </a:rPr>
              <a:t>Power converters: (60, 120, 200) A</a:t>
            </a:r>
            <a:endParaRPr lang="en-GB" sz="933" b="1" kern="0" dirty="0">
              <a:latin typeface="Calibri" panose="020F0502020204030204"/>
            </a:endParaRPr>
          </a:p>
        </p:txBody>
      </p:sp>
      <p:sp>
        <p:nvSpPr>
          <p:cNvPr id="51" name="Footer Placeholder 2">
            <a:extLst>
              <a:ext uri="{FF2B5EF4-FFF2-40B4-BE49-F238E27FC236}">
                <a16:creationId xmlns:a16="http://schemas.microsoft.com/office/drawing/2014/main" id="{8DB23070-6DC6-2F14-7BE1-22A2FA7B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3345417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C20CF3-D92A-A78E-2D5C-A9BFA067C361}"/>
              </a:ext>
            </a:extLst>
          </p:cNvPr>
          <p:cNvSpPr txBox="1"/>
          <p:nvPr/>
        </p:nvSpPr>
        <p:spPr>
          <a:xfrm>
            <a:off x="407987" y="930639"/>
            <a:ext cx="11376025" cy="793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+mj-lt"/>
                <a:ea typeface="+mj-ea"/>
                <a:cs typeface="+mj-cs"/>
              </a:rPr>
              <a:t>The flexible, double-wall, corrugated cryostat comprises 19 MgB</a:t>
            </a:r>
            <a:r>
              <a:rPr lang="en-US" baseline="-25000" dirty="0">
                <a:latin typeface="+mj-lt"/>
                <a:ea typeface="+mj-ea"/>
                <a:cs typeface="+mj-cs"/>
              </a:rPr>
              <a:t>2</a:t>
            </a:r>
            <a:r>
              <a:rPr lang="en-US" dirty="0">
                <a:latin typeface="+mj-lt"/>
                <a:ea typeface="+mj-ea"/>
                <a:cs typeface="+mj-cs"/>
              </a:rPr>
              <a:t> superconducting cables in a single assembly, twisted together to form a compact bundle. These 19 superconducting cables can transfer altogether a DC current of about 120 kA at ~20 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CD61C-FB84-C241-3CB1-53DF71567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9" r="13709"/>
          <a:stretch/>
        </p:blipFill>
        <p:spPr>
          <a:xfrm>
            <a:off x="6172199" y="1991655"/>
            <a:ext cx="5611813" cy="4608511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FC3DE-4515-D264-8A47-D5DC8572E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8" name="Title 50">
            <a:extLst>
              <a:ext uri="{FF2B5EF4-FFF2-40B4-BE49-F238E27FC236}">
                <a16:creationId xmlns:a16="http://schemas.microsoft.com/office/drawing/2014/main" id="{E4F61E5F-E0A7-F1A4-A451-DB124E3B1571}"/>
              </a:ext>
            </a:extLst>
          </p:cNvPr>
          <p:cNvSpPr txBox="1">
            <a:spLocks/>
          </p:cNvSpPr>
          <p:nvPr/>
        </p:nvSpPr>
        <p:spPr>
          <a:xfrm>
            <a:off x="783820" y="5191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u="sng" dirty="0">
                <a:solidFill>
                  <a:srgbClr val="FF0000"/>
                </a:solidFill>
                <a:latin typeface="Garamond" panose="02020404030301010803" pitchFamily="18" charset="0"/>
              </a:rPr>
              <a:t>MgB</a:t>
            </a:r>
            <a:r>
              <a:rPr lang="en-US" sz="4000" u="sng" baseline="-25000" dirty="0">
                <a:solidFill>
                  <a:srgbClr val="FF0000"/>
                </a:solidFill>
                <a:latin typeface="Garamond" panose="02020404030301010803" pitchFamily="18" charset="0"/>
              </a:rPr>
              <a:t>2</a:t>
            </a:r>
            <a:r>
              <a:rPr lang="en-US" sz="4000" u="sng" dirty="0">
                <a:solidFill>
                  <a:srgbClr val="FF0000"/>
                </a:solidFill>
                <a:latin typeface="Garamond" panose="02020404030301010803" pitchFamily="18" charset="0"/>
              </a:rPr>
              <a:t> Superconductor and </a:t>
            </a:r>
            <a:r>
              <a:rPr lang="en-FR" sz="4000" u="sng">
                <a:solidFill>
                  <a:srgbClr val="FF0000"/>
                </a:solidFill>
                <a:latin typeface="Garamond" panose="02020404030301010803" pitchFamily="18" charset="0"/>
              </a:rPr>
              <a:t>Superconducting link</a:t>
            </a:r>
            <a:endParaRPr lang="en-FR" sz="4000" u="sng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D0C1E-E4FD-0DFE-6AB6-F891EC58FC57}"/>
              </a:ext>
            </a:extLst>
          </p:cNvPr>
          <p:cNvSpPr txBox="1"/>
          <p:nvPr/>
        </p:nvSpPr>
        <p:spPr>
          <a:xfrm>
            <a:off x="6392515" y="1539031"/>
            <a:ext cx="580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See Amalia Ballarino for more details</a:t>
            </a:r>
          </a:p>
        </p:txBody>
      </p:sp>
      <p:pic>
        <p:nvPicPr>
          <p:cNvPr id="9" name="Picture 8" descr="A large factory with several machinery&#10;&#10;Description automatically generated with medium confidence">
            <a:extLst>
              <a:ext uri="{FF2B5EF4-FFF2-40B4-BE49-F238E27FC236}">
                <a16:creationId xmlns:a16="http://schemas.microsoft.com/office/drawing/2014/main" id="{03834E7E-0D59-8783-68FD-7C9B39D18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1" y="1860519"/>
            <a:ext cx="6182470" cy="4636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336B45-1AE5-66DC-6651-68E827D50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469" y="114991"/>
            <a:ext cx="5809755" cy="4357316"/>
          </a:xfrm>
          <a:prstGeom prst="rect">
            <a:avLst/>
          </a:prstGeo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CD8A5623-ECFB-1A1D-3BD9-3CCD4425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393694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991B2E-160C-F2EA-AA57-379B1216F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1" y="30946"/>
            <a:ext cx="12203161" cy="67016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BA8BA4-7503-7E47-A7A9-F205AA4064AB}"/>
              </a:ext>
            </a:extLst>
          </p:cNvPr>
          <p:cNvCxnSpPr/>
          <p:nvPr/>
        </p:nvCxnSpPr>
        <p:spPr>
          <a:xfrm>
            <a:off x="7608168" y="1028733"/>
            <a:ext cx="0" cy="480053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A4260F-2E52-9A49-8085-BDB8E94055F2}"/>
              </a:ext>
            </a:extLst>
          </p:cNvPr>
          <p:cNvSpPr txBox="1"/>
          <p:nvPr/>
        </p:nvSpPr>
        <p:spPr>
          <a:xfrm flipH="1">
            <a:off x="6816080" y="4822248"/>
            <a:ext cx="268829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Run3 operation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301163C2-1C1A-7143-BBAA-83E21213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3916" y="6420898"/>
            <a:ext cx="480000" cy="3600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EB655F-456C-F540-8076-D97FFDE012EA}"/>
              </a:ext>
            </a:extLst>
          </p:cNvPr>
          <p:cNvSpPr/>
          <p:nvPr/>
        </p:nvSpPr>
        <p:spPr>
          <a:xfrm>
            <a:off x="8471922" y="1700848"/>
            <a:ext cx="3384718" cy="36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297DD-3F8D-EC40-958F-5D0D26D79097}"/>
              </a:ext>
            </a:extLst>
          </p:cNvPr>
          <p:cNvSpPr txBox="1"/>
          <p:nvPr/>
        </p:nvSpPr>
        <p:spPr>
          <a:xfrm>
            <a:off x="3215680" y="1321604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Approval of </a:t>
            </a:r>
          </a:p>
          <a:p>
            <a:r>
              <a:rPr lang="en-US" sz="1400" dirty="0"/>
              <a:t>HL-LHC Project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7762C-DF95-8B45-8F7B-44D0AF5B9EFA}"/>
              </a:ext>
            </a:extLst>
          </p:cNvPr>
          <p:cNvCxnSpPr/>
          <p:nvPr/>
        </p:nvCxnSpPr>
        <p:spPr>
          <a:xfrm>
            <a:off x="3143672" y="1028733"/>
            <a:ext cx="0" cy="480053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5083B5-70E5-7E44-8353-87021E97C7BF}"/>
              </a:ext>
            </a:extLst>
          </p:cNvPr>
          <p:cNvCxnSpPr/>
          <p:nvPr/>
        </p:nvCxnSpPr>
        <p:spPr>
          <a:xfrm>
            <a:off x="623392" y="1035066"/>
            <a:ext cx="0" cy="480053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CF64E8C-560F-6840-BCF9-F089A648EB5D}"/>
              </a:ext>
            </a:extLst>
          </p:cNvPr>
          <p:cNvSpPr txBox="1"/>
          <p:nvPr/>
        </p:nvSpPr>
        <p:spPr>
          <a:xfrm>
            <a:off x="599392" y="1393612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EU funded </a:t>
            </a:r>
            <a:r>
              <a:rPr lang="en-US" sz="1400" dirty="0" err="1"/>
              <a:t>HiLumi</a:t>
            </a:r>
            <a:endParaRPr lang="en-US" sz="1400" dirty="0"/>
          </a:p>
          <a:p>
            <a:r>
              <a:rPr lang="en-US" sz="1400" dirty="0"/>
              <a:t>Design Study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BDA98-06F4-1F6A-CC9F-5E67DA2FE3A4}"/>
              </a:ext>
            </a:extLst>
          </p:cNvPr>
          <p:cNvSpPr/>
          <p:nvPr/>
        </p:nvSpPr>
        <p:spPr>
          <a:xfrm>
            <a:off x="8228182" y="5445224"/>
            <a:ext cx="3201860" cy="1226926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LHC Operation ends in 2026</a:t>
            </a:r>
          </a:p>
          <a:p>
            <a:pPr algn="ctr"/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HL-LHC upgrade to take over as of 2030 after LS3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AF2AF83E-86BE-E494-432C-0A722DE9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15673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/>
      <p:bldP spid="17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Times New Roman" panose="02020603050405020304" pitchFamily="18" charset="0"/>
              </a:rPr>
              <a:t>Magnet Validation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IT-String</a:t>
            </a:r>
          </a:p>
        </p:txBody>
      </p:sp>
      <p:pic>
        <p:nvPicPr>
          <p:cNvPr id="1038" name="Picture 14" descr="Aperçu de l’image">
            <a:extLst>
              <a:ext uri="{FF2B5EF4-FFF2-40B4-BE49-F238E27FC236}">
                <a16:creationId xmlns:a16="http://schemas.microsoft.com/office/drawing/2014/main" id="{CF57805C-79E2-5E70-43EA-59CE9268D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48" y="1063239"/>
            <a:ext cx="5022811" cy="2825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perçu de l’image">
            <a:extLst>
              <a:ext uri="{FF2B5EF4-FFF2-40B4-BE49-F238E27FC236}">
                <a16:creationId xmlns:a16="http://schemas.microsoft.com/office/drawing/2014/main" id="{E6CC8C22-30B9-FFC6-4E02-AD693884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441" y="1623044"/>
            <a:ext cx="4901200" cy="275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086" y="933848"/>
            <a:ext cx="5175629" cy="158198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8CE94B-96D1-A2A0-6C58-C2AD9144E127}"/>
              </a:ext>
            </a:extLst>
          </p:cNvPr>
          <p:cNvCxnSpPr>
            <a:cxnSpLocks/>
          </p:cNvCxnSpPr>
          <p:nvPr/>
        </p:nvCxnSpPr>
        <p:spPr>
          <a:xfrm flipV="1">
            <a:off x="5095206" y="1818822"/>
            <a:ext cx="2824997" cy="33555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54D7C6-52CC-59EC-904D-95C6E3116D84}"/>
              </a:ext>
            </a:extLst>
          </p:cNvPr>
          <p:cNvCxnSpPr>
            <a:cxnSpLocks/>
          </p:cNvCxnSpPr>
          <p:nvPr/>
        </p:nvCxnSpPr>
        <p:spPr>
          <a:xfrm flipV="1">
            <a:off x="6155827" y="1764767"/>
            <a:ext cx="1490128" cy="38961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4CD9FC-FE32-EE64-F354-F22ED0E205AB}"/>
              </a:ext>
            </a:extLst>
          </p:cNvPr>
          <p:cNvCxnSpPr>
            <a:cxnSpLocks/>
          </p:cNvCxnSpPr>
          <p:nvPr/>
        </p:nvCxnSpPr>
        <p:spPr>
          <a:xfrm flipV="1">
            <a:off x="7955299" y="1784974"/>
            <a:ext cx="582717" cy="10309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82F121-D7C6-4BA9-BB2D-6965B5F5E459}"/>
              </a:ext>
            </a:extLst>
          </p:cNvPr>
          <p:cNvCxnSpPr>
            <a:cxnSpLocks/>
          </p:cNvCxnSpPr>
          <p:nvPr/>
        </p:nvCxnSpPr>
        <p:spPr>
          <a:xfrm flipV="1">
            <a:off x="8906605" y="1851521"/>
            <a:ext cx="0" cy="152808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D8923FE-AC98-8032-9CC1-038A52BFA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269" y="2592178"/>
            <a:ext cx="3819613" cy="278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6AD17D-2D7B-E66F-704F-565271AC89F3}"/>
              </a:ext>
            </a:extLst>
          </p:cNvPr>
          <p:cNvCxnSpPr>
            <a:cxnSpLocks/>
          </p:cNvCxnSpPr>
          <p:nvPr/>
        </p:nvCxnSpPr>
        <p:spPr>
          <a:xfrm flipH="1" flipV="1">
            <a:off x="7248128" y="1700808"/>
            <a:ext cx="3816424" cy="158967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B22CE7-816F-2FF2-318C-781FB0A36F3B}"/>
              </a:ext>
            </a:extLst>
          </p:cNvPr>
          <p:cNvCxnSpPr>
            <a:cxnSpLocks/>
          </p:cNvCxnSpPr>
          <p:nvPr/>
        </p:nvCxnSpPr>
        <p:spPr>
          <a:xfrm flipV="1">
            <a:off x="6885704" y="1784974"/>
            <a:ext cx="1403089" cy="10309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Aperçu de l’image">
            <a:extLst>
              <a:ext uri="{FF2B5EF4-FFF2-40B4-BE49-F238E27FC236}">
                <a16:creationId xmlns:a16="http://schemas.microsoft.com/office/drawing/2014/main" id="{54B391BE-2D3F-30CD-823D-C4B0169D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162" y="2836140"/>
            <a:ext cx="4052495" cy="3039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70CCB74-CBED-0B50-5E6E-57B0F0D7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134" y="3290478"/>
            <a:ext cx="4136607" cy="3102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86BC6-A3FD-24FB-CD8D-7E039C3B6494}"/>
              </a:ext>
            </a:extLst>
          </p:cNvPr>
          <p:cNvSpPr txBox="1"/>
          <p:nvPr/>
        </p:nvSpPr>
        <p:spPr>
          <a:xfrm>
            <a:off x="10200456" y="3340765"/>
            <a:ext cx="19623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Completed testing at </a:t>
            </a:r>
          </a:p>
          <a:p>
            <a:r>
              <a:rPr lang="en-US" sz="1400" dirty="0"/>
              <a:t>FNAL;</a:t>
            </a:r>
          </a:p>
          <a:p>
            <a:r>
              <a:rPr lang="en-US" sz="1400" dirty="0"/>
              <a:t>Expected @ CERN by</a:t>
            </a:r>
          </a:p>
          <a:p>
            <a:r>
              <a:rPr lang="en-US" sz="1400" dirty="0"/>
              <a:t>January 2025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94D22AC-5691-C4BB-FE56-BB8CE184C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E21C2C-36A1-C9D4-F695-1C6BD932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8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4" name="Picture 3" descr="0807031_01-A4-at-144-dpi.jpg"/>
          <p:cNvPicPr>
            <a:picLocks noChangeAspect="1"/>
          </p:cNvPicPr>
          <p:nvPr/>
        </p:nvPicPr>
        <p:blipFill>
          <a:blip r:embed="rId2">
            <a:lum bright="-2000" contrast="2000"/>
          </a:blip>
          <a:stretch>
            <a:fillRect/>
          </a:stretch>
        </p:blipFill>
        <p:spPr>
          <a:xfrm>
            <a:off x="1524001" y="-12958"/>
            <a:ext cx="9161277" cy="6870958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11200" y="88107"/>
            <a:ext cx="1066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000" kern="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rPr>
              <a:t>LHC in the Geneva Basin and its Experiments</a:t>
            </a:r>
          </a:p>
        </p:txBody>
      </p:sp>
      <p:pic>
        <p:nvPicPr>
          <p:cNvPr id="7" name="Picture 42" descr="0510028_03-A4-at-144-dp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1" y="4917072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05138" y="4648200"/>
            <a:ext cx="2326967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LHC ring: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27 km circumference</a:t>
            </a:r>
            <a:endParaRPr lang="en-GB" dirty="0">
              <a:solidFill>
                <a:srgbClr val="0000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1524000" y="1676400"/>
            <a:ext cx="2667000" cy="2438400"/>
            <a:chOff x="288" y="1072"/>
            <a:chExt cx="1680" cy="1536"/>
          </a:xfrm>
        </p:grpSpPr>
        <p:sp>
          <p:nvSpPr>
            <p:cNvPr id="10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3" name="Picture 73" descr="bul-pho-2007-07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14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15" name="Group 75"/>
          <p:cNvGrpSpPr>
            <a:grpSpLocks/>
          </p:cNvGrpSpPr>
          <p:nvPr/>
        </p:nvGrpSpPr>
        <p:grpSpPr bwMode="auto">
          <a:xfrm>
            <a:off x="8559800" y="3733799"/>
            <a:ext cx="1955800" cy="1830388"/>
            <a:chOff x="304" y="2344"/>
            <a:chExt cx="1232" cy="1153"/>
          </a:xfrm>
        </p:grpSpPr>
        <p:sp>
          <p:nvSpPr>
            <p:cNvPr id="16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19" name="Picture 79" descr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0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Helvetica"/>
                  <a:ea typeface="ＭＳ Ｐゴシック" charset="-128"/>
                </a:rPr>
                <a:t>ALICE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Helvetica"/>
                <a:ea typeface="ＭＳ Ｐゴシック" charset="-128"/>
              </a:endParaRPr>
            </a:p>
          </p:txBody>
        </p:sp>
      </p:grpSp>
      <p:grpSp>
        <p:nvGrpSpPr>
          <p:cNvPr id="21" name="Group 81"/>
          <p:cNvGrpSpPr>
            <a:grpSpLocks/>
          </p:cNvGrpSpPr>
          <p:nvPr/>
        </p:nvGrpSpPr>
        <p:grpSpPr bwMode="auto">
          <a:xfrm>
            <a:off x="5410201" y="762001"/>
            <a:ext cx="2244725" cy="1978025"/>
            <a:chOff x="4224" y="1084"/>
            <a:chExt cx="1414" cy="1246"/>
          </a:xfrm>
        </p:grpSpPr>
        <p:grpSp>
          <p:nvGrpSpPr>
            <p:cNvPr id="22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25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7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pic>
            <p:nvPicPr>
              <p:cNvPr id="28" name="Picture 86" descr="Picture 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3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4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29" name="Group 89"/>
          <p:cNvGrpSpPr>
            <a:grpSpLocks/>
          </p:cNvGrpSpPr>
          <p:nvPr/>
        </p:nvGrpSpPr>
        <p:grpSpPr bwMode="auto">
          <a:xfrm>
            <a:off x="8001001" y="761999"/>
            <a:ext cx="2667002" cy="2286000"/>
            <a:chOff x="3408" y="2112"/>
            <a:chExt cx="1680" cy="1440"/>
          </a:xfrm>
        </p:grpSpPr>
        <p:grpSp>
          <p:nvGrpSpPr>
            <p:cNvPr id="30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2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pic>
            <p:nvPicPr>
              <p:cNvPr id="35" name="Picture 94" descr="0511013_0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1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Helvetica"/>
                  <a:ea typeface="ＭＳ Ｐゴシック" charset="-128"/>
                </a:rPr>
                <a:t>ATLAS</a:t>
              </a:r>
            </a:p>
          </p:txBody>
        </p:sp>
      </p:grpSp>
      <p:sp>
        <p:nvSpPr>
          <p:cNvPr id="37" name="Rectangle 8">
            <a:extLst>
              <a:ext uri="{FF2B5EF4-FFF2-40B4-BE49-F238E27FC236}">
                <a16:creationId xmlns:a16="http://schemas.microsoft.com/office/drawing/2014/main" id="{DBCB8DBE-5239-1045-A42D-D75C98CBA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081" y="5207000"/>
            <a:ext cx="298030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22km arcs with</a:t>
            </a:r>
          </a:p>
          <a:p>
            <a:pPr eaLnBrk="0" hangingPunct="0">
              <a:lnSpc>
                <a:spcPct val="9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charset="0"/>
                <a:ea typeface="ＭＳ Ｐゴシック" charset="-128"/>
              </a:rPr>
              <a:t>Super Conducting Magnets</a:t>
            </a:r>
            <a:endParaRPr lang="en-GB" dirty="0">
              <a:solidFill>
                <a:srgbClr val="000000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8441C3-CEAB-4640-807D-D1DB322529DD}"/>
              </a:ext>
            </a:extLst>
          </p:cNvPr>
          <p:cNvSpPr txBox="1"/>
          <p:nvPr/>
        </p:nvSpPr>
        <p:spPr>
          <a:xfrm>
            <a:off x="1565578" y="4114799"/>
            <a:ext cx="699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>
                <a:solidFill>
                  <a:srgbClr val="FFFFFF"/>
                </a:solidFill>
                <a:ea typeface="ＭＳ Ｐゴシック" pitchFamily="-112" charset="-128"/>
              </a:rPr>
              <a:t>Features proton-proton and Lead-Lead and Lead-proton collisions!</a:t>
            </a:r>
          </a:p>
        </p:txBody>
      </p:sp>
      <p:sp>
        <p:nvSpPr>
          <p:cNvPr id="36" name="Footer Placeholder 2">
            <a:extLst>
              <a:ext uri="{FF2B5EF4-FFF2-40B4-BE49-F238E27FC236}">
                <a16:creationId xmlns:a16="http://schemas.microsoft.com/office/drawing/2014/main" id="{196A83BF-18AF-AD5C-35D2-CD23B78A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33304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12AE2-9819-3025-B964-6FECFCD3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Q2a cold mass installation</a:t>
            </a:r>
          </a:p>
        </p:txBody>
      </p:sp>
      <p:pic>
        <p:nvPicPr>
          <p:cNvPr id="7" name="Picture 6" descr="A group of men in a factory&#10;&#10;Description automatically generated">
            <a:extLst>
              <a:ext uri="{FF2B5EF4-FFF2-40B4-BE49-F238E27FC236}">
                <a16:creationId xmlns:a16="http://schemas.microsoft.com/office/drawing/2014/main" id="{12DDF73A-ED5F-16EB-FD50-F241727E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8" y="864096"/>
            <a:ext cx="4632764" cy="4677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 descr="A person working on a large red machine&#10;&#10;Description automatically generated">
            <a:extLst>
              <a:ext uri="{FF2B5EF4-FFF2-40B4-BE49-F238E27FC236}">
                <a16:creationId xmlns:a16="http://schemas.microsoft.com/office/drawing/2014/main" id="{CB71AE5D-F263-EEF2-DCE9-6C701C31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688" y="2025364"/>
            <a:ext cx="5718475" cy="3872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12" descr="A person and person standing next to a red tube&#10;&#10;Description automatically generated">
            <a:extLst>
              <a:ext uri="{FF2B5EF4-FFF2-40B4-BE49-F238E27FC236}">
                <a16:creationId xmlns:a16="http://schemas.microsoft.com/office/drawing/2014/main" id="{AA7ECE92-4C33-26E5-9ADD-00A1B0A9A6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33"/>
          <a:stretch/>
        </p:blipFill>
        <p:spPr>
          <a:xfrm>
            <a:off x="5423926" y="1025095"/>
            <a:ext cx="5833028" cy="3049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EEA715-942C-2E3A-9EB7-3A8AEE613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452" y="3539691"/>
            <a:ext cx="5650587" cy="2955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8942C38-2454-6F38-628B-EE8A7A2F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8C52863-C390-27C2-5F3B-5F4F5F036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8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A5B98-E001-A8C3-8795-EE77BBD8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27" y="0"/>
            <a:ext cx="10560000" cy="720000"/>
          </a:xfrm>
        </p:spPr>
        <p:txBody>
          <a:bodyPr/>
          <a:lstStyle/>
          <a:p>
            <a:r>
              <a:rPr lang="en-GB" dirty="0"/>
              <a:t>Sc Link INSTALLATION IN THE IT STRING </a:t>
            </a:r>
          </a:p>
        </p:txBody>
      </p:sp>
      <p:pic>
        <p:nvPicPr>
          <p:cNvPr id="14" name="Picture 13" descr="A large factory with yellow pipes and machinery&#10;&#10;Description automatically generated with medium confidence">
            <a:extLst>
              <a:ext uri="{FF2B5EF4-FFF2-40B4-BE49-F238E27FC236}">
                <a16:creationId xmlns:a16="http://schemas.microsoft.com/office/drawing/2014/main" id="{1FE22C6B-EEF3-E09A-DDD4-B0706AC3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11" y="720000"/>
            <a:ext cx="6506165" cy="4879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 descr="A large machine in a factory&#10;&#10;Description automatically generated">
            <a:extLst>
              <a:ext uri="{FF2B5EF4-FFF2-40B4-BE49-F238E27FC236}">
                <a16:creationId xmlns:a16="http://schemas.microsoft.com/office/drawing/2014/main" id="{DF0E7817-F3C7-5EC0-04B0-484FC6E31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35" y="1258376"/>
            <a:ext cx="6506165" cy="4879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17" descr="A large machine in a factory&#10;&#10;Description automatically generated">
            <a:extLst>
              <a:ext uri="{FF2B5EF4-FFF2-40B4-BE49-F238E27FC236}">
                <a16:creationId xmlns:a16="http://schemas.microsoft.com/office/drawing/2014/main" id="{FF01959B-DD53-BA23-EEE7-8599B27DE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683" y="818595"/>
            <a:ext cx="4423317" cy="5897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21" descr="A large metal coil in a factory&#10;&#10;Description automatically generated">
            <a:extLst>
              <a:ext uri="{FF2B5EF4-FFF2-40B4-BE49-F238E27FC236}">
                <a16:creationId xmlns:a16="http://schemas.microsoft.com/office/drawing/2014/main" id="{A54369D8-110F-BA1F-A8DD-851968764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800" y="818595"/>
            <a:ext cx="4267200" cy="568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" name="Content Placeholder 10" descr="A large machine in a factory&#10;&#10;Description automatically generated">
            <a:extLst>
              <a:ext uri="{FF2B5EF4-FFF2-40B4-BE49-F238E27FC236}">
                <a16:creationId xmlns:a16="http://schemas.microsoft.com/office/drawing/2014/main" id="{86F71ED5-25D2-103D-3B04-D3369086C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540000" y="814930"/>
            <a:ext cx="8539899" cy="56932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1AEB55E-1610-B3B6-901A-CE5B6507C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EB89E66-2FAC-B612-F501-7CCBCB5A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5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5F578-CFB9-5861-CCEE-E488AA713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0873F-4CF0-50D1-09DA-4F032041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EE917-1DA9-7486-D0B7-BF190438727E}"/>
              </a:ext>
            </a:extLst>
          </p:cNvPr>
          <p:cNvSpPr txBox="1"/>
          <p:nvPr/>
        </p:nvSpPr>
        <p:spPr>
          <a:xfrm>
            <a:off x="-5825" y="-39947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 pitchFamily="18" charset="0"/>
              </a:rPr>
              <a:t>HL-LHC Summary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5B22AAA-AC2A-64F4-3DD6-394FA108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1584" y="6453376"/>
            <a:ext cx="8920000" cy="360000"/>
          </a:xfrm>
        </p:spPr>
        <p:txBody>
          <a:bodyPr/>
          <a:lstStyle/>
          <a:p>
            <a:r>
              <a:rPr lang="en-GB" dirty="0"/>
              <a:t>O. Brüning @ HL-LHC Annual meeting in Genoa, 6</a:t>
            </a:r>
            <a:r>
              <a:rPr lang="en-GB" baseline="30000" dirty="0"/>
              <a:t>th</a:t>
            </a:r>
            <a:r>
              <a:rPr lang="en-GB" dirty="0"/>
              <a:t> October 2024</a:t>
            </a:r>
          </a:p>
        </p:txBody>
      </p:sp>
      <p:pic>
        <p:nvPicPr>
          <p:cNvPr id="5" name="Content Placeholder 10" descr="A large machine in a factory&#10;&#10;Description automatically generated">
            <a:extLst>
              <a:ext uri="{FF2B5EF4-FFF2-40B4-BE49-F238E27FC236}">
                <a16:creationId xmlns:a16="http://schemas.microsoft.com/office/drawing/2014/main" id="{C5520612-A706-1FC6-4F01-098E15A73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3" y="2708880"/>
            <a:ext cx="6156745" cy="410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12BB42-5C21-59F7-DF97-3408B48F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577" y="667938"/>
            <a:ext cx="6517221" cy="3409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6EC0ED-021C-6C96-FCDC-3F7C31DB0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72"/>
          <a:stretch/>
        </p:blipFill>
        <p:spPr>
          <a:xfrm>
            <a:off x="6781976" y="450803"/>
            <a:ext cx="5428888" cy="640719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EDF030B-4A51-052A-11C5-E3EC3E36E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" y="0"/>
            <a:ext cx="4829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BAE3B5-B989-BB22-6325-1DA1CA1F0747}"/>
              </a:ext>
            </a:extLst>
          </p:cNvPr>
          <p:cNvSpPr/>
          <p:nvPr/>
        </p:nvSpPr>
        <p:spPr>
          <a:xfrm>
            <a:off x="4835000" y="1410707"/>
            <a:ext cx="3588278" cy="1388275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Published in 2024 and available as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Open Access Publication</a:t>
            </a:r>
          </a:p>
          <a:p>
            <a:pPr algn="ctr"/>
            <a:r>
              <a:rPr lang="en-GB" dirty="0">
                <a:hlinkClick r:id="rId6"/>
              </a:rPr>
              <a:t>https://doi.org/10.1142/13487</a:t>
            </a:r>
            <a:endParaRPr lang="en-GB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ISBN: 978-981-127-894-5</a:t>
            </a:r>
          </a:p>
        </p:txBody>
      </p:sp>
    </p:spTree>
    <p:extLst>
      <p:ext uri="{BB962C8B-B14F-4D97-AF65-F5344CB8AC3E}">
        <p14:creationId xmlns:p14="http://schemas.microsoft.com/office/powerpoint/2010/main" val="4376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0538-E36A-BB33-3A3B-0A2FE0A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1CBED-1C62-72CF-E75E-F01143A7E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24CAA-AE2F-456A-3E4B-2EC7ED7F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CD46F5E-DA3D-2D76-49E7-A2C304FE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9679" y="645333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Introduction</a:t>
            </a:r>
          </a:p>
        </p:txBody>
      </p:sp>
    </p:spTree>
    <p:extLst>
      <p:ext uri="{BB962C8B-B14F-4D97-AF65-F5344CB8AC3E}">
        <p14:creationId xmlns:p14="http://schemas.microsoft.com/office/powerpoint/2010/main" val="26620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6700" y="20638"/>
            <a:ext cx="8559800" cy="914400"/>
          </a:xfrm>
        </p:spPr>
        <p:txBody>
          <a:bodyPr/>
          <a:lstStyle/>
          <a:p>
            <a:pPr algn="l"/>
            <a:r>
              <a:rPr lang="en-GB" sz="4000" u="sng" dirty="0">
                <a:solidFill>
                  <a:srgbClr val="FF0000"/>
                </a:solidFill>
                <a:latin typeface="Garamond"/>
                <a:cs typeface="Garamond"/>
              </a:rPr>
              <a:t>HL-LHC cavity designs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24" y="1052737"/>
            <a:ext cx="3095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6544" y="984221"/>
            <a:ext cx="259228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RF Dipole: Waveguide or</a:t>
            </a:r>
          </a:p>
          <a:p>
            <a:r>
              <a:rPr lang="en-GB" sz="1600" dirty="0"/>
              <a:t>waveguide-coax couplers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39" y="1276609"/>
            <a:ext cx="1800200" cy="276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97539" y="4075331"/>
            <a:ext cx="2286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Double ¼-wave: Coaxial couplers with</a:t>
            </a:r>
          </a:p>
          <a:p>
            <a:r>
              <a:rPr lang="en-GB" sz="1600" dirty="0"/>
              <a:t>hook-type anten</a:t>
            </a:r>
            <a:r>
              <a:rPr lang="en-GB" dirty="0"/>
              <a:t>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4469" y="1443019"/>
            <a:ext cx="37866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u="sng" dirty="0"/>
              <a:t>2 Designs with </a:t>
            </a:r>
          </a:p>
          <a:p>
            <a:pPr algn="ctr"/>
            <a:r>
              <a:rPr lang="en-GB" sz="2000" u="sng" dirty="0"/>
              <a:t>Different Coupler concepts and</a:t>
            </a:r>
          </a:p>
          <a:p>
            <a:pPr algn="ctr"/>
            <a:r>
              <a:rPr lang="en-GB" sz="2000" u="sng" dirty="0"/>
              <a:t>for crossings in the vertical and </a:t>
            </a:r>
          </a:p>
          <a:p>
            <a:pPr algn="ctr"/>
            <a:r>
              <a:rPr lang="en-GB" sz="2000" u="sng" dirty="0"/>
              <a:t>horizontal planes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7776" y="5089688"/>
            <a:ext cx="56520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Present baseline: 4 cavities / IP / side </a:t>
            </a:r>
            <a:r>
              <a:rPr lang="en-US" b="1" dirty="0">
                <a:sym typeface="Wingdings" pitchFamily="2" charset="2"/>
              </a:rPr>
              <a:t> 16 total</a:t>
            </a:r>
            <a:endParaRPr lang="en-US" b="1" dirty="0"/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09578" y="6528033"/>
            <a:ext cx="355600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8A2D03-466B-4AD7-AC70-B2955EB43184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21D86-9746-9174-40AA-1071793E6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2" y="3339179"/>
            <a:ext cx="5966400" cy="3508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2A4987-1823-DC2D-E25B-73A51DBAE646}"/>
              </a:ext>
            </a:extLst>
          </p:cNvPr>
          <p:cNvSpPr txBox="1"/>
          <p:nvPr/>
        </p:nvSpPr>
        <p:spPr>
          <a:xfrm>
            <a:off x="6227256" y="5808860"/>
            <a:ext cx="565200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Present baseline: 2 cavities within one common cryostat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1380445-0C46-F412-CF91-03DCB68B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9679" y="645333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Introduction</a:t>
            </a:r>
          </a:p>
        </p:txBody>
      </p:sp>
    </p:spTree>
    <p:extLst>
      <p:ext uri="{BB962C8B-B14F-4D97-AF65-F5344CB8AC3E}">
        <p14:creationId xmlns:p14="http://schemas.microsoft.com/office/powerpoint/2010/main" val="350891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voltage&#10;&#10;Description automatically generated with medium confidence">
            <a:extLst>
              <a:ext uri="{FF2B5EF4-FFF2-40B4-BE49-F238E27FC236}">
                <a16:creationId xmlns:a16="http://schemas.microsoft.com/office/drawing/2014/main" id="{DABC9DEE-72F4-47B8-6A90-EFD75C30F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241"/>
          <a:stretch/>
        </p:blipFill>
        <p:spPr>
          <a:xfrm>
            <a:off x="6628001" y="3569055"/>
            <a:ext cx="5732695" cy="3100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E143A8-43BA-F3CE-E26C-A724E2C5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99" y="172830"/>
            <a:ext cx="6240107" cy="720000"/>
          </a:xfrm>
        </p:spPr>
        <p:txBody>
          <a:bodyPr/>
          <a:lstStyle/>
          <a:p>
            <a:r>
              <a:rPr lang="en-US" sz="3200" dirty="0"/>
              <a:t>Industrial DQW Series Cavities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BD77A7-F627-0E88-2A7C-920209618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43" y="1159456"/>
            <a:ext cx="6672741" cy="205756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CERN #2 &amp; RI #2 cavities qualified (~4.7 MV)</a:t>
            </a:r>
          </a:p>
          <a:p>
            <a:pPr lvl="1" algn="l"/>
            <a:r>
              <a:rPr lang="en-US" sz="2667" dirty="0"/>
              <a:t>Will be used for next string assembly and are already in the UK for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CBA66-4415-2AFA-9D69-FDA6735A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069" y="6446459"/>
            <a:ext cx="442701" cy="269891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8" name="ECD7474B-AAE7-4625-85E8-687E7D722CC0" descr="IMG_5022.jpg">
            <a:extLst>
              <a:ext uri="{FF2B5EF4-FFF2-40B4-BE49-F238E27FC236}">
                <a16:creationId xmlns:a16="http://schemas.microsoft.com/office/drawing/2014/main" id="{EDECEADC-D08B-A207-B996-AD1B0A766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9260" b="29196"/>
          <a:stretch/>
        </p:blipFill>
        <p:spPr bwMode="auto">
          <a:xfrm>
            <a:off x="6456040" y="3717032"/>
            <a:ext cx="3360373" cy="2374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FFCF20-94FF-FC7F-FF5D-72DF84BB5BCC}"/>
              </a:ext>
            </a:extLst>
          </p:cNvPr>
          <p:cNvSpPr txBox="1"/>
          <p:nvPr/>
        </p:nvSpPr>
        <p:spPr>
          <a:xfrm>
            <a:off x="9920736" y="4391541"/>
            <a:ext cx="166918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RI &amp; CERN DQW #2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DBA508-D65E-2404-7747-FDB080C36B38}"/>
              </a:ext>
            </a:extLst>
          </p:cNvPr>
          <p:cNvSpPr txBox="1"/>
          <p:nvPr/>
        </p:nvSpPr>
        <p:spPr>
          <a:xfrm>
            <a:off x="7064545" y="3809059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 DQW#1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0E35C-B0B8-B94B-5E7B-2FDD861E0731}"/>
              </a:ext>
            </a:extLst>
          </p:cNvPr>
          <p:cNvSpPr txBox="1"/>
          <p:nvPr/>
        </p:nvSpPr>
        <p:spPr>
          <a:xfrm>
            <a:off x="10728005" y="5627979"/>
            <a:ext cx="10871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Last test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D1A13B-DC68-DDDF-73C6-3567327E23C2}"/>
              </a:ext>
            </a:extLst>
          </p:cNvPr>
          <p:cNvCxnSpPr/>
          <p:nvPr/>
        </p:nvCxnSpPr>
        <p:spPr>
          <a:xfrm flipH="1" flipV="1">
            <a:off x="10357165" y="5138040"/>
            <a:ext cx="384043" cy="5208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317CC743-FBDB-AB79-64EC-14543DBEA7AF}"/>
              </a:ext>
            </a:extLst>
          </p:cNvPr>
          <p:cNvSpPr txBox="1">
            <a:spLocks/>
          </p:cNvSpPr>
          <p:nvPr/>
        </p:nvSpPr>
        <p:spPr>
          <a:xfrm>
            <a:off x="230000" y="3089650"/>
            <a:ext cx="6121717" cy="17455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  <a:p>
            <a:r>
              <a:rPr lang="en-US" sz="3200" dirty="0"/>
              <a:t>The RI #1 re-tested, but limited to 3.75 MV (NCR)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461754-C674-7956-604F-580D0C0A6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44624"/>
            <a:ext cx="5346894" cy="3558738"/>
          </a:xfrm>
          <a:prstGeom prst="rect">
            <a:avLst/>
          </a:prstGeom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AA94583A-1186-2760-06C0-C0FB0867904C}"/>
              </a:ext>
            </a:extLst>
          </p:cNvPr>
          <p:cNvSpPr txBox="1">
            <a:spLocks/>
          </p:cNvSpPr>
          <p:nvPr/>
        </p:nvSpPr>
        <p:spPr>
          <a:xfrm>
            <a:off x="282365" y="4635778"/>
            <a:ext cx="6121717" cy="1745550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  <a:p>
            <a:r>
              <a:rPr lang="en-US" sz="3200" dirty="0"/>
              <a:t>The RI #3 required repair, testing @ CERN still planned for 2024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844E8FB7-08D3-7487-3532-ED9BBC2E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9679" y="645333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Introduction</a:t>
            </a:r>
          </a:p>
        </p:txBody>
      </p:sp>
    </p:spTree>
    <p:extLst>
      <p:ext uri="{BB962C8B-B14F-4D97-AF65-F5344CB8AC3E}">
        <p14:creationId xmlns:p14="http://schemas.microsoft.com/office/powerpoint/2010/main" val="2183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E528956F-4E04-5DFB-B6F6-E5E72E98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42C555B0-135F-D677-B65D-19569F62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623DD-16AA-E6A9-2705-F91B7FBAF7F3}"/>
              </a:ext>
            </a:extLst>
          </p:cNvPr>
          <p:cNvSpPr txBox="1"/>
          <p:nvPr/>
        </p:nvSpPr>
        <p:spPr>
          <a:xfrm>
            <a:off x="3071664" y="5898846"/>
            <a:ext cx="6286650" cy="830997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RFD cryomodule assembled in UK and being tested in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M7 bunker (SM18-CERN) in 2024 before installation in SPS in YETS 2024 / 2025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34EF0ED-4963-A85D-4112-825EF0750D6B}"/>
              </a:ext>
            </a:extLst>
          </p:cNvPr>
          <p:cNvSpPr txBox="1">
            <a:spLocks/>
          </p:cNvSpPr>
          <p:nvPr/>
        </p:nvSpPr>
        <p:spPr>
          <a:xfrm>
            <a:off x="11640069" y="6446459"/>
            <a:ext cx="442701" cy="26989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1209F-A26C-5278-A6C9-51CB8C19B773}"/>
              </a:ext>
            </a:extLst>
          </p:cNvPr>
          <p:cNvSpPr txBox="1"/>
          <p:nvPr/>
        </p:nvSpPr>
        <p:spPr>
          <a:xfrm>
            <a:off x="7248129" y="332656"/>
            <a:ext cx="4943872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See Rama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Calaga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on Monday for more details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7813819-0479-A837-50E9-EF8C74E3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9679" y="645333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Introduction</a:t>
            </a:r>
          </a:p>
        </p:txBody>
      </p:sp>
    </p:spTree>
    <p:extLst>
      <p:ext uri="{BB962C8B-B14F-4D97-AF65-F5344CB8AC3E}">
        <p14:creationId xmlns:p14="http://schemas.microsoft.com/office/powerpoint/2010/main" val="3996259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8533-9409-A76A-57DA-304FB374E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137470"/>
            <a:ext cx="10560000" cy="720000"/>
          </a:xfrm>
        </p:spPr>
        <p:txBody>
          <a:bodyPr/>
          <a:lstStyle/>
          <a:p>
            <a:r>
              <a:rPr lang="en-GB" dirty="0"/>
              <a:t>Crab Cavity series production well underway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84FEE-C2E3-C5E8-74CB-2B212A21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EF52A21-AE9A-E3CE-AF45-1D6A6E16C9E5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660" y="830100"/>
            <a:ext cx="3863752" cy="2382876"/>
          </a:xfrm>
          <a:prstGeom prst="rect">
            <a:avLst/>
          </a:prstGeom>
          <a:ln w="28575">
            <a:noFill/>
          </a:ln>
        </p:spPr>
      </p:pic>
      <p:pic>
        <p:nvPicPr>
          <p:cNvPr id="105" name="Picture 104" descr="A picture containing text, indoor, cluttered, messy&#10;&#10;Description automatically generated">
            <a:extLst>
              <a:ext uri="{FF2B5EF4-FFF2-40B4-BE49-F238E27FC236}">
                <a16:creationId xmlns:a16="http://schemas.microsoft.com/office/drawing/2014/main" id="{66B911F3-C75A-50A0-DF4A-CCD76624D15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620" y="3364874"/>
            <a:ext cx="3863752" cy="2555884"/>
          </a:xfrm>
          <a:prstGeom prst="rect">
            <a:avLst/>
          </a:prstGeom>
          <a:ln w="28575">
            <a:noFill/>
          </a:ln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7E17D52-41DE-DFB9-21C6-C194BBA116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8479" y="1155473"/>
            <a:ext cx="5964861" cy="3240047"/>
          </a:xfrm>
          <a:prstGeom prst="rect">
            <a:avLst/>
          </a:prstGeom>
          <a:ln w="1905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151729-6DFF-9D02-E155-E5C61643D745}"/>
              </a:ext>
            </a:extLst>
          </p:cNvPr>
          <p:cNvSpPr txBox="1"/>
          <p:nvPr/>
        </p:nvSpPr>
        <p:spPr>
          <a:xfrm>
            <a:off x="4323966" y="5282784"/>
            <a:ext cx="2229038" cy="338554"/>
          </a:xfrm>
          <a:prstGeom prst="rect">
            <a:avLst/>
          </a:prstGeom>
          <a:solidFill>
            <a:srgbClr val="FFFFFF">
              <a:alpha val="92157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RFD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pre-series 1 and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2AB36-76BC-3E08-D943-E54ED505989C}"/>
              </a:ext>
            </a:extLst>
          </p:cNvPr>
          <p:cNvSpPr txBox="1"/>
          <p:nvPr/>
        </p:nvSpPr>
        <p:spPr>
          <a:xfrm>
            <a:off x="7896200" y="4839672"/>
            <a:ext cx="3001409" cy="584775"/>
          </a:xfrm>
          <a:prstGeom prst="rect">
            <a:avLst/>
          </a:prstGeom>
          <a:solidFill>
            <a:srgbClr val="FFFFFF">
              <a:alpha val="92157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RFD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series fabrication launched at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Zanon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since May 2023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E3F99-138F-3816-F0B0-C2FFFD546CDB}"/>
              </a:ext>
            </a:extLst>
          </p:cNvPr>
          <p:cNvSpPr txBox="1"/>
          <p:nvPr/>
        </p:nvSpPr>
        <p:spPr>
          <a:xfrm>
            <a:off x="3264163" y="6131575"/>
            <a:ext cx="5112567" cy="584775"/>
          </a:xfrm>
          <a:prstGeom prst="rect">
            <a:avLst/>
          </a:prstGeom>
          <a:solidFill>
            <a:srgbClr val="FFFFFF">
              <a:alpha val="92157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One of the two cavities reached specifications. The other suffered from field emissions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erson sitting at a table working on a machine&#10;&#10;Description automatically generated">
            <a:extLst>
              <a:ext uri="{FF2B5EF4-FFF2-40B4-BE49-F238E27FC236}">
                <a16:creationId xmlns:a16="http://schemas.microsoft.com/office/drawing/2014/main" id="{C7211790-87C7-D930-2248-BD377F950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301" y="857470"/>
            <a:ext cx="7548699" cy="60291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807092-3614-521D-EA0F-7B815A276257}"/>
              </a:ext>
            </a:extLst>
          </p:cNvPr>
          <p:cNvSpPr txBox="1"/>
          <p:nvPr/>
        </p:nvSpPr>
        <p:spPr>
          <a:xfrm>
            <a:off x="6454129" y="985198"/>
            <a:ext cx="580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See Leonardo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Risori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on Monday for more details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DA6B7-CD75-1BB5-85AB-75E0EF8C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9679" y="645333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Introduction</a:t>
            </a:r>
          </a:p>
        </p:txBody>
      </p:sp>
    </p:spTree>
    <p:extLst>
      <p:ext uri="{BB962C8B-B14F-4D97-AF65-F5344CB8AC3E}">
        <p14:creationId xmlns:p14="http://schemas.microsoft.com/office/powerpoint/2010/main" val="70261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802EAC-EC74-8300-1724-ACCE8EFF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A. Ballarino</a:t>
            </a:r>
            <a:endParaRPr lang="en-GB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976CD-DEFE-8EDF-570B-13F99847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7CDB08-A226-EF77-EDA5-2F8EAD4B1D3A}"/>
              </a:ext>
            </a:extLst>
          </p:cNvPr>
          <p:cNvGrpSpPr/>
          <p:nvPr/>
        </p:nvGrpSpPr>
        <p:grpSpPr>
          <a:xfrm>
            <a:off x="47328" y="45170"/>
            <a:ext cx="12097344" cy="5413097"/>
            <a:chOff x="749994" y="32797"/>
            <a:chExt cx="9073008" cy="40598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9B046C-0F6A-418D-DCA2-C02D3BEE8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-283"/>
            <a:stretch/>
          </p:blipFill>
          <p:spPr>
            <a:xfrm>
              <a:off x="5718546" y="32797"/>
              <a:ext cx="1912761" cy="1242809"/>
            </a:xfrm>
            <a:prstGeom prst="roundRect">
              <a:avLst>
                <a:gd name="adj" fmla="val 24527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B36858-AFA8-8CF2-6092-B287DCDA3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86298" y="32797"/>
              <a:ext cx="2042972" cy="1242809"/>
            </a:xfrm>
            <a:prstGeom prst="roundRect">
              <a:avLst>
                <a:gd name="adj" fmla="val 2262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DD6D11-9ED1-A266-070F-07B5EA4A6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7163" y="33877"/>
              <a:ext cx="1995839" cy="124173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59EC20-AB52-F019-334B-6093F0662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7592" r="1"/>
            <a:stretch/>
          </p:blipFill>
          <p:spPr>
            <a:xfrm>
              <a:off x="749994" y="33876"/>
              <a:ext cx="2555239" cy="124173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1A44D89-AC08-70DF-67AA-AB6C9ACE9CD8}"/>
                </a:ext>
              </a:extLst>
            </p:cNvPr>
            <p:cNvGrpSpPr/>
            <p:nvPr/>
          </p:nvGrpSpPr>
          <p:grpSpPr>
            <a:xfrm>
              <a:off x="749994" y="1344548"/>
              <a:ext cx="7560840" cy="1368543"/>
              <a:chOff x="749994" y="1344548"/>
              <a:chExt cx="6753219" cy="122236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F2D7E08-1F25-72CB-12AB-936E6D93B9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4907"/>
              <a:stretch/>
            </p:blipFill>
            <p:spPr>
              <a:xfrm>
                <a:off x="749994" y="1347614"/>
                <a:ext cx="2282298" cy="1203036"/>
              </a:xfrm>
              <a:prstGeom prst="roundRect">
                <a:avLst>
                  <a:gd name="adj" fmla="val 22363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76C3605-20A3-DB1E-A4C3-E050A5FEEC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28086" y="1344548"/>
                <a:ext cx="2152687" cy="1210887"/>
              </a:xfrm>
              <a:prstGeom prst="round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2BC86E4-67C3-8EB3-3C71-2D7B03082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hq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colorTemperature colorTemp="5100"/>
                        </a14:imgEffect>
                        <a14:imgEffect>
                          <a14:brightnessContrast bright="15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212" b="6209"/>
              <a:stretch/>
            </p:blipFill>
            <p:spPr>
              <a:xfrm>
                <a:off x="5573722" y="1350285"/>
                <a:ext cx="1929491" cy="1216624"/>
              </a:xfrm>
              <a:prstGeom prst="roundRect">
                <a:avLst>
                  <a:gd name="adj" fmla="val 12051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FD78AD-988D-12A6-00D6-2CFEC707C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59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994" y="2829122"/>
              <a:ext cx="2182975" cy="1263498"/>
            </a:xfrm>
            <a:prstGeom prst="roundRect">
              <a:avLst>
                <a:gd name="adj" fmla="val 8644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DB7248-B71C-A5A3-C250-B354CBB6B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6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5682" y="2829122"/>
              <a:ext cx="3360571" cy="1263498"/>
            </a:xfrm>
            <a:prstGeom prst="roundRect">
              <a:avLst>
                <a:gd name="adj" fmla="val 1205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D210CC-3658-8CBC-4355-38CD60B56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colorTemperature colorTemp="61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2486" b="13095"/>
            <a:stretch/>
          </p:blipFill>
          <p:spPr>
            <a:xfrm>
              <a:off x="8453980" y="1353101"/>
              <a:ext cx="1369022" cy="1352400"/>
            </a:xfrm>
            <a:prstGeom prst="roundRect">
              <a:avLst>
                <a:gd name="adj" fmla="val 1205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50E1477-3C8E-3919-5521-EDEB7F1D10C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53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 l="6136" t="7501" r="2871" b="11605"/>
          <a:stretch/>
        </p:blipFill>
        <p:spPr>
          <a:xfrm>
            <a:off x="7728182" y="3773602"/>
            <a:ext cx="4430319" cy="29427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3CCB38-AA33-0B3F-E84D-D05887C50D9F}"/>
              </a:ext>
            </a:extLst>
          </p:cNvPr>
          <p:cNvSpPr/>
          <p:nvPr/>
        </p:nvSpPr>
        <p:spPr>
          <a:xfrm>
            <a:off x="1919536" y="5673121"/>
            <a:ext cx="5328592" cy="107910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070C0"/>
                </a:solidFill>
              </a:rPr>
              <a:t>SC-Link-DFHX assembly in pictures</a:t>
            </a:r>
            <a:endParaRPr lang="en-GB" sz="1867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83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6AA9F40-FAAD-AAB3-AE91-AB069FF3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1" y="-53993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  <a:latin typeface="Garamond" panose="02020404030301010803" pitchFamily="18" charset="0"/>
              </a:rPr>
              <a:t>LHC: was already Considered from the Start of LEP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73855DB-A834-75B7-C01E-A89271FC83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83737" y="1143005"/>
            <a:ext cx="4011444" cy="4983160"/>
          </a:xfrm>
          <a:noFill/>
        </p:spPr>
      </p:pic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0E14F76E-8BC4-05D8-45FE-1A97B74CE6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81161" y="1216216"/>
            <a:ext cx="3745649" cy="52941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F3FAD8-73B3-B120-CE6D-57FC27E6C765}"/>
              </a:ext>
            </a:extLst>
          </p:cNvPr>
          <p:cNvSpPr txBox="1"/>
          <p:nvPr/>
        </p:nvSpPr>
        <p:spPr>
          <a:xfrm>
            <a:off x="10690063" y="1865870"/>
            <a:ext cx="1222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Lausanne </a:t>
            </a:r>
          </a:p>
          <a:p>
            <a:r>
              <a:rPr lang="en-CH" dirty="0"/>
              <a:t>ECFA-CERN</a:t>
            </a:r>
          </a:p>
          <a:p>
            <a:r>
              <a:rPr lang="en-CH" dirty="0"/>
              <a:t>Workshop</a:t>
            </a:r>
          </a:p>
          <a:p>
            <a:r>
              <a:rPr lang="en-CH" dirty="0"/>
              <a:t>1984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25D2403-F815-7075-5DEB-54DE11682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90" y="1143128"/>
            <a:ext cx="3594320" cy="5440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921A44-8443-6D22-6E12-5F8AFACE38ED}"/>
              </a:ext>
            </a:extLst>
          </p:cNvPr>
          <p:cNvSpPr txBox="1"/>
          <p:nvPr/>
        </p:nvSpPr>
        <p:spPr>
          <a:xfrm>
            <a:off x="254319" y="1865870"/>
            <a:ext cx="816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LEP </a:t>
            </a:r>
          </a:p>
          <a:p>
            <a:r>
              <a:rPr lang="en-CH" dirty="0"/>
              <a:t>Design</a:t>
            </a:r>
          </a:p>
          <a:p>
            <a:r>
              <a:rPr lang="en-CH" dirty="0"/>
              <a:t>Report</a:t>
            </a:r>
          </a:p>
          <a:p>
            <a:r>
              <a:rPr lang="en-CH" dirty="0"/>
              <a:t>1984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D00BE68B-5B41-169D-0ECA-0BC0E5713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684" y="0"/>
            <a:ext cx="4734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502553" y="2695434"/>
            <a:ext cx="5625451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1983 	:	First studies for the LHC project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1988 	:	</a:t>
            </a:r>
            <a:r>
              <a:rPr lang="en-GB" sz="1600" b="1" dirty="0">
                <a:solidFill>
                  <a:schemeClr val="bg2"/>
                </a:solidFill>
                <a:ea typeface="ＭＳ Ｐゴシック" pitchFamily="20" charset="-128"/>
              </a:rPr>
              <a:t>First magnet model  (feasibility)</a:t>
            </a:r>
          </a:p>
          <a:p>
            <a:pPr marL="971550" indent="-971550" eaLnBrk="0" hangingPunct="0">
              <a:buFontTx/>
              <a:buAutoNum type="arabicPlain" startAt="1994"/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:	Approval by the CERN Council</a:t>
            </a:r>
          </a:p>
          <a:p>
            <a:pPr marL="993775" indent="-993775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1996-1999	:	Series production industrialisation</a:t>
            </a:r>
          </a:p>
          <a:p>
            <a:pPr marL="993775" indent="-993775" eaLnBrk="0" hangingPunct="0">
              <a:buAutoNum type="arabicPlain" startAt="1998"/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:	Declaration of Public Utility &amp; </a:t>
            </a:r>
          </a:p>
          <a:p>
            <a:pPr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                    Start of civil engineering	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1998-2000	:	Placement of main production contracts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2004	: 	Start of the LHC installation</a:t>
            </a:r>
          </a:p>
          <a:p>
            <a:pPr marL="971550" indent="-971550" eaLnBrk="0" hangingPunct="0">
              <a:tabLst>
                <a:tab pos="1147763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2005-2007	:	Magnets Installation in the tunnel</a:t>
            </a:r>
          </a:p>
          <a:p>
            <a:pPr marL="985838" indent="-985838" eaLnBrk="0" hangingPunct="0">
              <a:tabLst>
                <a:tab pos="1147763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2006-2008	:	Hardware commissioning</a:t>
            </a:r>
          </a:p>
          <a:p>
            <a:pPr marL="985838" indent="-985838" eaLnBrk="0" hangingPunct="0">
              <a:tabLst>
                <a:tab pos="1147763" algn="l"/>
              </a:tabLst>
            </a:pPr>
            <a:r>
              <a:rPr lang="en-GB" sz="1600" b="1" dirty="0">
                <a:solidFill>
                  <a:srgbClr val="008000"/>
                </a:solidFill>
                <a:ea typeface="ＭＳ Ｐゴシック" pitchFamily="20" charset="-128"/>
              </a:rPr>
              <a:t>2008-2009	:	Beam commissioning and repair </a:t>
            </a:r>
          </a:p>
          <a:p>
            <a:pPr marL="985838" indent="-985838" eaLnBrk="0" hangingPunct="0">
              <a:tabLst>
                <a:tab pos="1147763" algn="l"/>
              </a:tabLst>
            </a:pPr>
            <a:r>
              <a:rPr lang="en-GB" sz="1400" b="1" dirty="0">
                <a:solidFill>
                  <a:srgbClr val="008000"/>
                </a:solidFill>
                <a:ea typeface="ＭＳ Ｐゴシック" pitchFamily="20" charset="-128"/>
              </a:rPr>
              <a:t>	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FF0000"/>
                </a:solidFill>
                <a:ea typeface="ＭＳ Ｐゴシック" pitchFamily="20" charset="-128"/>
              </a:rPr>
              <a:t>As of 2010:	Physics exploitation</a:t>
            </a:r>
          </a:p>
          <a:p>
            <a:pPr marL="971550" indent="-971550" eaLnBrk="0" hangingPunct="0">
              <a:tabLst>
                <a:tab pos="1139825" algn="l"/>
              </a:tabLst>
            </a:pPr>
            <a:r>
              <a:rPr lang="en-GB" sz="1600" b="1" dirty="0">
                <a:solidFill>
                  <a:srgbClr val="FF0000"/>
                </a:solidFill>
                <a:ea typeface="ＭＳ Ｐゴシック" pitchFamily="20" charset="-128"/>
              </a:rPr>
              <a:t>				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52780" y="931708"/>
            <a:ext cx="41168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sz="2000" b="1" dirty="0">
                <a:solidFill>
                  <a:schemeClr val="tx2"/>
                </a:solidFill>
                <a:latin typeface="Times New Roman" pitchFamily="18" charset="0"/>
                <a:ea typeface="ＭＳ Ｐゴシック" pitchFamily="20" charset="-128"/>
              </a:rPr>
              <a:t>14 </a:t>
            </a:r>
            <a:r>
              <a:rPr lang="en-GB" sz="2000" b="1" dirty="0" err="1">
                <a:solidFill>
                  <a:schemeClr val="tx2"/>
                </a:solidFill>
                <a:latin typeface="Times New Roman" pitchFamily="18" charset="0"/>
                <a:ea typeface="ＭＳ Ｐゴシック" pitchFamily="20" charset="-128"/>
              </a:rPr>
              <a:t>TeV</a:t>
            </a:r>
            <a:r>
              <a:rPr lang="en-GB" sz="2000" b="1" dirty="0">
                <a:solidFill>
                  <a:schemeClr val="tx2"/>
                </a:solidFill>
                <a:latin typeface="Times New Roman" pitchFamily="18" charset="0"/>
                <a:ea typeface="ＭＳ Ｐゴシック" pitchFamily="20" charset="-128"/>
              </a:rPr>
              <a:t>  proton-proton accelerator-collider built in the LEP tunnel </a:t>
            </a:r>
            <a:r>
              <a:rPr lang="en-GB" sz="2000" b="1" dirty="0">
                <a:solidFill>
                  <a:schemeClr val="tx2"/>
                </a:solidFill>
                <a:latin typeface="Times New Roman" pitchFamily="18" charset="0"/>
                <a:ea typeface="ＭＳ Ｐゴシック" pitchFamily="20" charset="-128"/>
                <a:sym typeface="Wingdings" pitchFamily="2" charset="2"/>
              </a:rPr>
              <a:t> requires ca. 9T magnets!!!</a:t>
            </a:r>
            <a:endParaRPr lang="en-GB" sz="2000" b="1" dirty="0">
              <a:solidFill>
                <a:schemeClr val="tx2"/>
              </a:solidFill>
              <a:latin typeface="Times New Roman" pitchFamily="18" charset="0"/>
              <a:ea typeface="ＭＳ Ｐゴシック" pitchFamily="20" charset="-128"/>
            </a:endParaRPr>
          </a:p>
        </p:txBody>
      </p:sp>
      <p:sp>
        <p:nvSpPr>
          <p:cNvPr id="23558" name="Titel 1"/>
          <p:cNvSpPr>
            <a:spLocks/>
          </p:cNvSpPr>
          <p:nvPr/>
        </p:nvSpPr>
        <p:spPr bwMode="auto">
          <a:xfrm>
            <a:off x="632101" y="108543"/>
            <a:ext cx="115598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4000" b="1" u="sng" dirty="0">
                <a:solidFill>
                  <a:srgbClr val="FF0000"/>
                </a:solidFill>
                <a:latin typeface="Garamond" panose="02020404030301010803" pitchFamily="18" charset="0"/>
                <a:ea typeface="ＭＳ Ｐゴシック" pitchFamily="20" charset="-128"/>
              </a:rPr>
              <a:t>LHC (Large Hadron Collider): Magnet Technology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088" y="1081660"/>
            <a:ext cx="3645220" cy="434825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0" y="6241946"/>
            <a:ext cx="3931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dirty="0">
                <a:solidFill>
                  <a:srgbClr val="FFFFFF"/>
                </a:solidFill>
                <a:ea typeface="ＭＳ Ｐゴシック" pitchFamily="20" charset="-128"/>
                <a:sym typeface="Monotype Sorts" pitchFamily="2" charset="2"/>
              </a:rPr>
              <a:t>A 27 km circumference collider…</a:t>
            </a:r>
          </a:p>
        </p:txBody>
      </p:sp>
      <p:sp>
        <p:nvSpPr>
          <p:cNvPr id="3" name="Curved Left Arrow 2">
            <a:extLst>
              <a:ext uri="{FF2B5EF4-FFF2-40B4-BE49-F238E27FC236}">
                <a16:creationId xmlns:a16="http://schemas.microsoft.com/office/drawing/2014/main" id="{C7FD35D8-2E1F-A846-8A06-3A861DFC0F96}"/>
              </a:ext>
            </a:extLst>
          </p:cNvPr>
          <p:cNvSpPr/>
          <p:nvPr/>
        </p:nvSpPr>
        <p:spPr>
          <a:xfrm>
            <a:off x="6167210" y="3001171"/>
            <a:ext cx="591671" cy="1933175"/>
          </a:xfrm>
          <a:prstGeom prst="curvedLeftArrow">
            <a:avLst>
              <a:gd name="adj1" fmla="val 13527"/>
              <a:gd name="adj2" fmla="val 50000"/>
              <a:gd name="adj3" fmla="val 25000"/>
            </a:avLst>
          </a:prstGeom>
          <a:solidFill>
            <a:schemeClr val="accent1"/>
          </a:solidFill>
          <a:ln>
            <a:tailEnd type="non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DC81F6-27D8-3F4B-A849-84B1B4359AED}"/>
              </a:ext>
            </a:extLst>
          </p:cNvPr>
          <p:cNvSpPr txBox="1"/>
          <p:nvPr/>
        </p:nvSpPr>
        <p:spPr>
          <a:xfrm>
            <a:off x="6888089" y="2617742"/>
            <a:ext cx="390363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Ca. 20 years magnet development!!!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56481-4B35-FA4A-9980-121666412856}"/>
              </a:ext>
            </a:extLst>
          </p:cNvPr>
          <p:cNvSpPr txBox="1"/>
          <p:nvPr/>
        </p:nvSpPr>
        <p:spPr>
          <a:xfrm>
            <a:off x="1996434" y="6070666"/>
            <a:ext cx="8677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 Significant Time scale extending well beyond that of a physicist career!!!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B47A2E7-BCA6-5A46-B613-235394A58DDD}"/>
              </a:ext>
            </a:extLst>
          </p:cNvPr>
          <p:cNvSpPr txBox="1">
            <a:spLocks/>
          </p:cNvSpPr>
          <p:nvPr/>
        </p:nvSpPr>
        <p:spPr>
          <a:xfrm>
            <a:off x="11712624" y="6439758"/>
            <a:ext cx="355600" cy="404595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8A2D03-466B-4AD7-AC70-B2955EB43184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Curved Left Arrow 11">
            <a:extLst>
              <a:ext uri="{FF2B5EF4-FFF2-40B4-BE49-F238E27FC236}">
                <a16:creationId xmlns:a16="http://schemas.microsoft.com/office/drawing/2014/main" id="{A96694BC-4F06-4A45-913F-B362F46D6BF3}"/>
              </a:ext>
            </a:extLst>
          </p:cNvPr>
          <p:cNvSpPr/>
          <p:nvPr/>
        </p:nvSpPr>
        <p:spPr>
          <a:xfrm>
            <a:off x="6240498" y="2767952"/>
            <a:ext cx="591671" cy="3119981"/>
          </a:xfrm>
          <a:prstGeom prst="curvedLeftArrow">
            <a:avLst>
              <a:gd name="adj1" fmla="val 13527"/>
              <a:gd name="adj2" fmla="val 50000"/>
              <a:gd name="adj3" fmla="val 25000"/>
            </a:avLst>
          </a:prstGeom>
          <a:solidFill>
            <a:schemeClr val="accent1"/>
          </a:solidFill>
          <a:ln>
            <a:tailEnd type="non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FA233-18B4-3C42-8103-799EEEE96A2B}"/>
              </a:ext>
            </a:extLst>
          </p:cNvPr>
          <p:cNvSpPr txBox="1"/>
          <p:nvPr/>
        </p:nvSpPr>
        <p:spPr>
          <a:xfrm>
            <a:off x="6889878" y="5104547"/>
            <a:ext cx="400622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Ca. 30 years machine development!!!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20011D-2556-5046-BA95-CE4626F1F05B}"/>
              </a:ext>
            </a:extLst>
          </p:cNvPr>
          <p:cNvSpPr txBox="1"/>
          <p:nvPr/>
        </p:nvSpPr>
        <p:spPr>
          <a:xfrm>
            <a:off x="4369449" y="970067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200000 times the </a:t>
            </a: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earth magnetic field!!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B462E0-03E8-C946-8E48-5BE84252EEFE}"/>
              </a:ext>
            </a:extLst>
          </p:cNvPr>
          <p:cNvSpPr txBox="1"/>
          <p:nvPr/>
        </p:nvSpPr>
        <p:spPr>
          <a:xfrm>
            <a:off x="3143672" y="1616398"/>
            <a:ext cx="3672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00150" lvl="2" indent="-285750">
              <a:buFont typeface="Wingdings" pitchFamily="2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Requires </a:t>
            </a:r>
          </a:p>
          <a:p>
            <a:pPr lvl="2"/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Superconducting magnet</a:t>
            </a:r>
          </a:p>
          <a:p>
            <a:pPr lvl="2"/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technology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ADAE2CD-25AB-966C-6121-BDACBCF9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192277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3" grpId="0" animBg="1"/>
      <p:bldP spid="4" grpId="0" animBg="1"/>
      <p:bldP spid="5" grpId="0"/>
      <p:bldP spid="12" grpId="0" animBg="1"/>
      <p:bldP spid="13" grpId="0" animBg="1"/>
      <p:bldP spid="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itel 1"/>
          <p:cNvSpPr>
            <a:spLocks/>
          </p:cNvSpPr>
          <p:nvPr/>
        </p:nvSpPr>
        <p:spPr bwMode="auto">
          <a:xfrm>
            <a:off x="632101" y="108543"/>
            <a:ext cx="1155989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4000" b="1" u="sng" dirty="0">
                <a:solidFill>
                  <a:srgbClr val="FF0000"/>
                </a:solidFill>
                <a:latin typeface="Garamond" panose="02020404030301010803" pitchFamily="18" charset="0"/>
                <a:ea typeface="ＭＳ Ｐゴシック" pitchFamily="20" charset="-128"/>
              </a:rPr>
              <a:t>LHC (Large Hadron Collider): Magnet Technology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088" y="1081660"/>
            <a:ext cx="3645220" cy="434825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0" y="6241946"/>
            <a:ext cx="3931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dirty="0">
                <a:solidFill>
                  <a:srgbClr val="FFFFFF"/>
                </a:solidFill>
                <a:ea typeface="ＭＳ Ｐゴシック" pitchFamily="20" charset="-128"/>
                <a:sym typeface="Monotype Sorts" pitchFamily="2" charset="2"/>
              </a:rPr>
              <a:t>A 27 km circumference collider…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56481-4B35-FA4A-9980-121666412856}"/>
              </a:ext>
            </a:extLst>
          </p:cNvPr>
          <p:cNvSpPr txBox="1"/>
          <p:nvPr/>
        </p:nvSpPr>
        <p:spPr>
          <a:xfrm>
            <a:off x="372903" y="4438290"/>
            <a:ext cx="6443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è"/>
            </a:pP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The LHC dipole magnets mark the </a:t>
            </a:r>
          </a:p>
          <a:p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    culmination of 30 years of superconducting </a:t>
            </a:r>
          </a:p>
          <a:p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    magnet technology development!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B47A2E7-BCA6-5A46-B613-235394A58DDD}"/>
              </a:ext>
            </a:extLst>
          </p:cNvPr>
          <p:cNvSpPr txBox="1">
            <a:spLocks/>
          </p:cNvSpPr>
          <p:nvPr/>
        </p:nvSpPr>
        <p:spPr>
          <a:xfrm>
            <a:off x="11784632" y="6510104"/>
            <a:ext cx="3556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8A2D03-466B-4AD7-AC70-B2955EB43184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9E51918-0A71-324D-9F7B-79E9C001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03" y="1120396"/>
            <a:ext cx="6338763" cy="28412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E9A8CB-E689-2C44-A2C8-58F1F158E77D}"/>
              </a:ext>
            </a:extLst>
          </p:cNvPr>
          <p:cNvSpPr txBox="1"/>
          <p:nvPr/>
        </p:nvSpPr>
        <p:spPr>
          <a:xfrm>
            <a:off x="1324752" y="5709450"/>
            <a:ext cx="1017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 Requiring 1.9K [-271 degrees Celsius] operating temperature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6FFFD-C6FB-6449-8F9B-66238E7060B1}"/>
              </a:ext>
            </a:extLst>
          </p:cNvPr>
          <p:cNvSpPr txBox="1"/>
          <p:nvPr/>
        </p:nvSpPr>
        <p:spPr>
          <a:xfrm>
            <a:off x="479376" y="4149080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1983              1991                  2000                    </a:t>
            </a:r>
            <a:r>
              <a:rPr lang="en-US" dirty="0"/>
              <a:t>2010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527B6-C4D1-69AB-FACA-3B28FB3FE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20678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B2DAC-2D29-1E00-6EBC-AD63334E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8892480" cy="6669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6303D7-B064-2D4E-9296-3A4E8202C6CB}"/>
              </a:ext>
            </a:extLst>
          </p:cNvPr>
          <p:cNvSpPr/>
          <p:nvPr/>
        </p:nvSpPr>
        <p:spPr>
          <a:xfrm>
            <a:off x="2667000" y="5492913"/>
            <a:ext cx="933450" cy="504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F98264CB-A670-2B46-A78E-B80AAB09A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2971" y="260702"/>
            <a:ext cx="6365081" cy="540544"/>
          </a:xfrm>
        </p:spPr>
        <p:txBody>
          <a:bodyPr/>
          <a:lstStyle/>
          <a:p>
            <a:pPr algn="ctr"/>
            <a:r>
              <a:rPr lang="en-US" sz="2700" u="sng" dirty="0">
                <a:solidFill>
                  <a:srgbClr val="FF0000"/>
                </a:solidFill>
              </a:rPr>
              <a:t>LHC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D6A11-D086-F742-939F-8E4BBCC34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945" y="6513668"/>
            <a:ext cx="496918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A004B2-1541-5046-B6F2-22AF56585712}" type="slidenum">
              <a:rPr lang="en-US" smtClean="0">
                <a:solidFill>
                  <a:prstClr val="black"/>
                </a:solidFill>
                <a:latin typeface="Arial"/>
              </a:rPr>
              <a:pPr/>
              <a:t>5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7D8892-C87B-3D4E-8C22-B712F3C64BE6}"/>
              </a:ext>
            </a:extLst>
          </p:cNvPr>
          <p:cNvSpPr txBox="1"/>
          <p:nvPr/>
        </p:nvSpPr>
        <p:spPr>
          <a:xfrm>
            <a:off x="3010957" y="3702511"/>
            <a:ext cx="6739345" cy="22467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 </a:t>
            </a:r>
            <a:r>
              <a:rPr lang="en-US" sz="2000" b="1" dirty="0">
                <a:solidFill>
                  <a:srgbClr val="00B050"/>
                </a:solidFill>
                <a:sym typeface="Wingdings" pitchFamily="2" charset="2"/>
              </a:rPr>
              <a:t>Over 389fb</a:t>
            </a:r>
            <a:r>
              <a:rPr lang="en-US" sz="2000" b="1" baseline="30000" dirty="0">
                <a:solidFill>
                  <a:srgbClr val="00B050"/>
                </a:solidFill>
                <a:sym typeface="Wingdings" pitchFamily="2" charset="2"/>
              </a:rPr>
              <a:t>-1</a:t>
            </a:r>
            <a:r>
              <a:rPr lang="en-US" sz="2000" b="1" dirty="0">
                <a:solidFill>
                  <a:srgbClr val="00B050"/>
                </a:solidFill>
                <a:sym typeface="Wingdings" pitchFamily="2" charset="2"/>
              </a:rPr>
              <a:t> at 13 TeV so far with </a:t>
            </a:r>
          </a:p>
          <a:p>
            <a:pPr marL="257168" indent="-257168" algn="ctr">
              <a:buFont typeface="Wingdings" pitchFamily="2" charset="2"/>
              <a:buChar char="è"/>
            </a:pPr>
            <a:endParaRPr lang="en-US" sz="2000" b="1" dirty="0">
              <a:solidFill>
                <a:srgbClr val="00B050"/>
              </a:solidFill>
              <a:sym typeface="Wingdings" pitchFamily="2" charset="2"/>
            </a:endParaRPr>
          </a:p>
          <a:p>
            <a:pPr marL="257168" indent="-257168" algn="ctr">
              <a:buFont typeface="Wingdings" pitchFamily="2" charset="2"/>
              <a:buChar char="è"/>
            </a:pPr>
            <a:r>
              <a:rPr lang="en-US" sz="2000" b="1" dirty="0">
                <a:solidFill>
                  <a:srgbClr val="00B050"/>
                </a:solidFill>
                <a:sym typeface="Wingdings" pitchFamily="2" charset="2"/>
              </a:rPr>
              <a:t>Higgs Discovery in 2012!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  <a:sym typeface="Wingdings" pitchFamily="2" charset="2"/>
              </a:rPr>
              <a:t>       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  <a:sym typeface="Wingdings" pitchFamily="2" charset="2"/>
              </a:rPr>
              <a:t>ca. 120fb</a:t>
            </a:r>
            <a:r>
              <a:rPr lang="en-US" sz="2000" b="1" baseline="30000" dirty="0">
                <a:solidFill>
                  <a:srgbClr val="00B050"/>
                </a:solidFill>
                <a:sym typeface="Wingdings" pitchFamily="2" charset="2"/>
              </a:rPr>
              <a:t>-1</a:t>
            </a:r>
            <a:r>
              <a:rPr lang="en-US" sz="2000" b="1" dirty="0">
                <a:solidFill>
                  <a:srgbClr val="00B050"/>
                </a:solidFill>
                <a:sym typeface="Wingdings" pitchFamily="2" charset="2"/>
              </a:rPr>
              <a:t> / year at hand!!! </a:t>
            </a:r>
          </a:p>
          <a:p>
            <a:pPr algn="ctr"/>
            <a:endParaRPr lang="en-US" sz="2000" b="1" dirty="0">
              <a:solidFill>
                <a:srgbClr val="00B050"/>
              </a:solidFill>
              <a:sym typeface="Wingdings" pitchFamily="2" charset="2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sym typeface="Wingdings" pitchFamily="2" charset="2"/>
              </a:rPr>
              <a:t> over 500fb</a:t>
            </a:r>
            <a:r>
              <a:rPr lang="en-US" sz="2000" b="1" baseline="30000" dirty="0">
                <a:solidFill>
                  <a:srgbClr val="0070C0"/>
                </a:solidFill>
                <a:sym typeface="Wingdings" pitchFamily="2" charset="2"/>
              </a:rPr>
              <a:t>-1</a:t>
            </a:r>
            <a:r>
              <a:rPr lang="en-US" sz="2000" b="1" dirty="0">
                <a:solidFill>
                  <a:srgbClr val="0070C0"/>
                </a:solidFill>
                <a:sym typeface="Wingdings" pitchFamily="2" charset="2"/>
              </a:rPr>
              <a:t> by the end of LHC Run3 by mid 2026!!!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D10186-B909-C248-8C2A-00268E5A3818}"/>
              </a:ext>
            </a:extLst>
          </p:cNvPr>
          <p:cNvSpPr/>
          <p:nvPr/>
        </p:nvSpPr>
        <p:spPr>
          <a:xfrm>
            <a:off x="2760243" y="4266093"/>
            <a:ext cx="7240771" cy="1602178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C0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So Why do we need an Upgrade?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7392C1-6E23-E140-9D0C-D15E29DB43F3}"/>
              </a:ext>
            </a:extLst>
          </p:cNvPr>
          <p:cNvSpPr/>
          <p:nvPr/>
        </p:nvSpPr>
        <p:spPr>
          <a:xfrm>
            <a:off x="2760242" y="4252004"/>
            <a:ext cx="7240771" cy="1602178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C0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Doubling the statistical accuracy for the experiments implies 4 times the data volume!!!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ym typeface="Wingdings" pitchFamily="2" charset="2"/>
              </a:rPr>
              <a:t> over 20 Years of operation with current peak performance after Run 3 end (after 2026)!</a:t>
            </a:r>
            <a:endParaRPr lang="en-US" sz="2000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63033AC-5D17-0E41-9D73-52106A19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A021E4A-9807-4D0E-0B6B-A500C121E19C}"/>
              </a:ext>
            </a:extLst>
          </p:cNvPr>
          <p:cNvSpPr/>
          <p:nvPr/>
        </p:nvSpPr>
        <p:spPr>
          <a:xfrm>
            <a:off x="6189566" y="3080958"/>
            <a:ext cx="1130569" cy="466013"/>
          </a:xfrm>
          <a:prstGeom prst="roundRect">
            <a:avLst/>
          </a:prstGeom>
          <a:noFill/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44ABF2-E150-D848-ADD1-600E59AE118A}"/>
              </a:ext>
            </a:extLst>
          </p:cNvPr>
          <p:cNvSpPr/>
          <p:nvPr/>
        </p:nvSpPr>
        <p:spPr>
          <a:xfrm>
            <a:off x="3734333" y="1872244"/>
            <a:ext cx="5292588" cy="2345295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Higgs discovery in 2012!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But many questions remain and the search continues!!!</a:t>
            </a:r>
          </a:p>
          <a:p>
            <a:pPr algn="ctr"/>
            <a:endParaRPr lang="en-US" sz="1350" dirty="0"/>
          </a:p>
          <a:p>
            <a:pPr marL="214313" indent="-214313" algn="ctr">
              <a:buFont typeface="Wingdings" pitchFamily="2" charset="2"/>
              <a:buChar char="è"/>
            </a:pPr>
            <a:r>
              <a:rPr lang="en-US" sz="1350" dirty="0">
                <a:sym typeface="Wingdings" pitchFamily="2" charset="2"/>
              </a:rPr>
              <a:t>Higgs properties [coupling]</a:t>
            </a:r>
          </a:p>
          <a:p>
            <a:pPr marL="214313" indent="-214313" algn="ctr">
              <a:buFont typeface="Wingdings" pitchFamily="2" charset="2"/>
              <a:buChar char="è"/>
            </a:pPr>
            <a:r>
              <a:rPr lang="en-US" sz="1350" dirty="0">
                <a:sym typeface="Wingdings" pitchFamily="2" charset="2"/>
              </a:rPr>
              <a:t>More than one Higgs?</a:t>
            </a:r>
          </a:p>
          <a:p>
            <a:pPr marL="214313" indent="-214313" algn="ctr">
              <a:buFont typeface="Wingdings" pitchFamily="2" charset="2"/>
              <a:buChar char="è"/>
            </a:pPr>
            <a:r>
              <a:rPr lang="en-US" sz="1350" dirty="0">
                <a:sym typeface="Wingdings" pitchFamily="2" charset="2"/>
              </a:rPr>
              <a:t>BSM Physics? Dark Matter &amp; Dark Energy?</a:t>
            </a:r>
          </a:p>
          <a:p>
            <a:pPr marL="214313" indent="-214313" algn="ctr">
              <a:buFont typeface="Wingdings" pitchFamily="2" charset="2"/>
              <a:buChar char="è"/>
            </a:pPr>
            <a:endParaRPr lang="en-US" sz="1350" dirty="0">
              <a:sym typeface="Wingdings" pitchFamily="2" charset="2"/>
            </a:endParaRPr>
          </a:p>
          <a:p>
            <a:pPr marL="214313" indent="-214313" algn="ctr"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Need for more Data and Statistics!!</a:t>
            </a:r>
          </a:p>
          <a:p>
            <a:pPr marL="214313" indent="-214313" algn="ctr">
              <a:buFont typeface="Wingdings" pitchFamily="2" charset="2"/>
              <a:buChar char="è"/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7284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A9101B-6035-314C-84C1-8FE4DA9CF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45" y="3195411"/>
            <a:ext cx="7979579" cy="22542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648C15-70A8-9241-8498-F2EB06D692DC}"/>
              </a:ext>
            </a:extLst>
          </p:cNvPr>
          <p:cNvSpPr/>
          <p:nvPr/>
        </p:nvSpPr>
        <p:spPr>
          <a:xfrm>
            <a:off x="2744245" y="5032893"/>
            <a:ext cx="4346032" cy="27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187938"/>
            <a:ext cx="10704512" cy="796568"/>
          </a:xfrm>
        </p:spPr>
        <p:txBody>
          <a:bodyPr>
            <a:noAutofit/>
          </a:bodyPr>
          <a:lstStyle/>
          <a:p>
            <a:pPr algn="l"/>
            <a:r>
              <a:rPr lang="en-US" sz="3200" u="sng" dirty="0">
                <a:solidFill>
                  <a:srgbClr val="FF0000"/>
                </a:solidFill>
              </a:rPr>
              <a:t>LHC Lifetime Limitation: </a:t>
            </a:r>
            <a:br>
              <a:rPr lang="en-US" sz="3200" u="sng" dirty="0">
                <a:solidFill>
                  <a:srgbClr val="FF0000"/>
                </a:solidFill>
              </a:rPr>
            </a:br>
            <a:r>
              <a:rPr lang="en-US" sz="3200" u="sng" dirty="0">
                <a:solidFill>
                  <a:srgbClr val="FF0000"/>
                </a:solidFill>
              </a:rPr>
              <a:t>Debris from the IP &amp; Radiation damage to magnets!</a:t>
            </a:r>
            <a:endParaRPr lang="en-US" sz="3200" u="sng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79" y="1593841"/>
            <a:ext cx="5508612" cy="38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Callout 6"/>
          <p:cNvSpPr/>
          <p:nvPr/>
        </p:nvSpPr>
        <p:spPr>
          <a:xfrm>
            <a:off x="2811027" y="1911822"/>
            <a:ext cx="1232736" cy="685800"/>
          </a:xfrm>
          <a:prstGeom prst="rightArrowCallout">
            <a:avLst>
              <a:gd name="adj1" fmla="val 25000"/>
              <a:gd name="adj2" fmla="val 30000"/>
              <a:gd name="adj3" fmla="val 25000"/>
              <a:gd name="adj4" fmla="val 64977"/>
            </a:avLst>
          </a:prstGeom>
          <a:solidFill>
            <a:srgbClr val="99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350" b="1" dirty="0"/>
              <a:t>Q2</a:t>
            </a:r>
          </a:p>
          <a:p>
            <a:r>
              <a:rPr lang="fr-CH" sz="1350" b="1" dirty="0"/>
              <a:t>27 </a:t>
            </a:r>
            <a:r>
              <a:rPr lang="fr-CH" sz="1350" b="1" dirty="0" err="1"/>
              <a:t>MGy</a:t>
            </a:r>
            <a:endParaRPr lang="en-GB" sz="1350" b="1" dirty="0"/>
          </a:p>
        </p:txBody>
      </p:sp>
      <p:sp>
        <p:nvSpPr>
          <p:cNvPr id="8" name="Left Arrow Callout 7"/>
          <p:cNvSpPr/>
          <p:nvPr/>
        </p:nvSpPr>
        <p:spPr>
          <a:xfrm>
            <a:off x="6788605" y="2836212"/>
            <a:ext cx="1214756" cy="685800"/>
          </a:xfrm>
          <a:prstGeom prst="leftArrowCallou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350" b="1" dirty="0"/>
              <a:t>MCBX3 20 </a:t>
            </a:r>
            <a:r>
              <a:rPr lang="fr-CH" sz="1350" b="1" dirty="0" err="1"/>
              <a:t>MGy</a:t>
            </a:r>
            <a:endParaRPr lang="en-GB" sz="1350" b="1" dirty="0"/>
          </a:p>
        </p:txBody>
      </p:sp>
      <p:sp>
        <p:nvSpPr>
          <p:cNvPr id="9" name="Round Diagonal Corner Rectangle 8"/>
          <p:cNvSpPr/>
          <p:nvPr/>
        </p:nvSpPr>
        <p:spPr>
          <a:xfrm>
            <a:off x="6896617" y="1682110"/>
            <a:ext cx="1206999" cy="685800"/>
          </a:xfrm>
          <a:prstGeom prst="round2DiagRect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/>
              <a:t>Cold bore insulation</a:t>
            </a:r>
          </a:p>
          <a:p>
            <a:pPr algn="ctr"/>
            <a:r>
              <a:rPr lang="en-GB" sz="1350" b="1" dirty="0"/>
              <a:t>≈ 35 </a:t>
            </a:r>
            <a:r>
              <a:rPr lang="en-GB" sz="1350" b="1" dirty="0" err="1"/>
              <a:t>MGy</a:t>
            </a:r>
            <a:endParaRPr lang="en-GB" sz="1350" b="1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2AAA0B9-7A96-5345-AB8E-03CD8D8326C7}"/>
              </a:ext>
            </a:extLst>
          </p:cNvPr>
          <p:cNvSpPr txBox="1">
            <a:spLocks/>
          </p:cNvSpPr>
          <p:nvPr/>
        </p:nvSpPr>
        <p:spPr>
          <a:xfrm>
            <a:off x="11898769" y="6609326"/>
            <a:ext cx="266700" cy="240030"/>
          </a:xfrm>
          <a:prstGeom prst="rect">
            <a:avLst/>
          </a:prstGeom>
        </p:spPr>
        <p:txBody>
          <a:bodyPr vert="horz" lIns="68580" tIns="0" rIns="6858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fld id="{C78A2D03-466B-4AD7-AC70-B2955EB43184}" type="slidenum">
              <a:rPr lang="en-US" sz="900">
                <a:solidFill>
                  <a:prstClr val="black"/>
                </a:solidFill>
                <a:latin typeface="Arial"/>
              </a:rPr>
              <a:pPr defTabSz="342900">
                <a:defRPr/>
              </a:pPr>
              <a:t>6</a:t>
            </a:fld>
            <a:endParaRPr lang="en-US" sz="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1D4330-487D-3243-B72D-11B0FF2D1432}"/>
              </a:ext>
            </a:extLst>
          </p:cNvPr>
          <p:cNvSpPr/>
          <p:nvPr/>
        </p:nvSpPr>
        <p:spPr>
          <a:xfrm>
            <a:off x="3427395" y="5538742"/>
            <a:ext cx="5292588" cy="769188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 dirty="0">
              <a:solidFill>
                <a:prstClr val="white"/>
              </a:solidFill>
              <a:sym typeface="Wingdings" pitchFamily="2" charset="2"/>
            </a:endParaRPr>
          </a:p>
          <a:p>
            <a:pPr lvl="0" algn="ctr"/>
            <a:r>
              <a:rPr lang="en-US" b="1" dirty="0">
                <a:solidFill>
                  <a:prstClr val="white"/>
                </a:solidFill>
                <a:sym typeface="Wingdings" pitchFamily="2" charset="2"/>
              </a:rPr>
              <a:t> HL-LHC goal: 10 times the LHC data Volume within 10 years of operation</a:t>
            </a:r>
          </a:p>
          <a:p>
            <a:pPr marL="214313" indent="-214313" algn="ctr">
              <a:buFont typeface="Wingdings" pitchFamily="2" charset="2"/>
              <a:buChar char="è"/>
            </a:pPr>
            <a:endParaRPr lang="en-US" sz="13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1E625C-5BCD-534D-87B4-C7CD5270298F}"/>
              </a:ext>
            </a:extLst>
          </p:cNvPr>
          <p:cNvSpPr/>
          <p:nvPr/>
        </p:nvSpPr>
        <p:spPr>
          <a:xfrm>
            <a:off x="8935426" y="1359082"/>
            <a:ext cx="2833198" cy="1602178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C0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ym typeface="Wingdings" pitchFamily="2" charset="2"/>
              </a:rPr>
              <a:t> </a:t>
            </a:r>
            <a:r>
              <a:rPr lang="en-US" sz="2000" dirty="0"/>
              <a:t>End of the LHC triplet lifetime by End Run3 in 2026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F88058C-48A2-3D82-5618-98F2F9A0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809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8" grpId="0" animBg="1"/>
      <p:bldP spid="9" grpId="0" animBg="1"/>
      <p:bldP spid="1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572" y="256123"/>
            <a:ext cx="7134783" cy="796897"/>
          </a:xfrm>
        </p:spPr>
        <p:txBody>
          <a:bodyPr>
            <a:noAutofit/>
          </a:bodyPr>
          <a:lstStyle/>
          <a:p>
            <a:pPr algn="l"/>
            <a:r>
              <a:rPr lang="en-US" sz="3200" u="sng" dirty="0">
                <a:solidFill>
                  <a:srgbClr val="FF0000"/>
                </a:solidFill>
                <a:latin typeface="Garamond"/>
                <a:cs typeface="Garamond"/>
              </a:rPr>
              <a:t>HL-LHC technical bottleneck:</a:t>
            </a:r>
            <a:br>
              <a:rPr lang="en-US" sz="3200" u="sng" dirty="0">
                <a:solidFill>
                  <a:srgbClr val="FF0000"/>
                </a:solidFill>
                <a:latin typeface="Garamond"/>
                <a:cs typeface="Garamond"/>
              </a:rPr>
            </a:br>
            <a:r>
              <a:rPr lang="en-US" sz="3200" u="sng" dirty="0">
                <a:solidFill>
                  <a:srgbClr val="FF0000"/>
                </a:solidFill>
                <a:latin typeface="Garamond"/>
                <a:cs typeface="Garamond"/>
              </a:rPr>
              <a:t>Radiation damage to triplet magnets</a:t>
            </a:r>
            <a:endParaRPr lang="en-US" sz="3200" u="sng" baseline="30000" dirty="0">
              <a:solidFill>
                <a:srgbClr val="FF0000"/>
              </a:solidFill>
              <a:latin typeface="Garamond"/>
              <a:cs typeface="Garamond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8944" y="3998499"/>
            <a:ext cx="6858000" cy="18003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68558" tIns="34279" rIns="68558" bIns="34279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65000"/>
              <a:buFont typeface="Wingdings" charset="0"/>
              <a:buChar char="è"/>
            </a:pPr>
            <a:r>
              <a:rPr lang="en-US" dirty="0">
                <a:solidFill>
                  <a:srgbClr val="008000"/>
                </a:solidFill>
                <a:latin typeface="Arial" charset="0"/>
                <a:sym typeface="Wingdings"/>
              </a:rPr>
              <a:t>Requires larger aperture!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dirty="0">
              <a:solidFill>
                <a:srgbClr val="008000"/>
              </a:solidFill>
              <a:latin typeface="Arial" charset="0"/>
              <a:sym typeface="Wingding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è"/>
            </a:pPr>
            <a:r>
              <a:rPr lang="en-US" sz="2100" dirty="0">
                <a:solidFill>
                  <a:srgbClr val="800000"/>
                </a:solidFill>
                <a:latin typeface="Arial" charset="0"/>
                <a:sym typeface="Wingdings"/>
              </a:rPr>
              <a:t>70mm at 210 T/m 150mm diameter 140 T/m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100" dirty="0">
                <a:solidFill>
                  <a:srgbClr val="800000"/>
                </a:solidFill>
                <a:latin typeface="Arial" charset="0"/>
                <a:sym typeface="Wingdings"/>
              </a:rPr>
              <a:t>	8T peak field at coils  12T field at coils (Nb</a:t>
            </a:r>
            <a:r>
              <a:rPr lang="en-US" sz="2100" baseline="-25000" dirty="0">
                <a:solidFill>
                  <a:srgbClr val="800000"/>
                </a:solidFill>
                <a:latin typeface="Arial" charset="0"/>
                <a:sym typeface="Wingdings"/>
              </a:rPr>
              <a:t>3</a:t>
            </a:r>
            <a:r>
              <a:rPr lang="en-US" sz="2100" dirty="0">
                <a:solidFill>
                  <a:srgbClr val="800000"/>
                </a:solidFill>
                <a:latin typeface="Arial" charset="0"/>
                <a:sym typeface="Wingdings"/>
              </a:rPr>
              <a:t>Sn)!!!</a:t>
            </a:r>
            <a:endParaRPr lang="en-US" sz="2100" dirty="0">
              <a:solidFill>
                <a:srgbClr val="80000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65000"/>
            </a:pPr>
            <a:endParaRPr lang="en-US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65000"/>
            </a:pPr>
            <a:endParaRPr lang="en-US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65000"/>
            </a:pPr>
            <a:endParaRPr lang="en-US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65000"/>
            </a:pPr>
            <a:endParaRPr lang="en-US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2396716" y="1938531"/>
            <a:ext cx="4657725" cy="21191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68558" tIns="34279" rIns="68558" bIns="34279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65000"/>
            </a:pPr>
            <a:r>
              <a:rPr lang="en-US" sz="2100" dirty="0">
                <a:solidFill>
                  <a:schemeClr val="tx1"/>
                </a:solidFill>
                <a:latin typeface="Arial" charset="0"/>
              </a:rPr>
              <a:t>Need to replace existing triplet magnets with </a:t>
            </a:r>
            <a:r>
              <a:rPr lang="en-US" sz="2100" dirty="0">
                <a:solidFill>
                  <a:srgbClr val="000090"/>
                </a:solidFill>
                <a:latin typeface="Arial" charset="0"/>
                <a:sym typeface="Wingdings" charset="0"/>
              </a:rPr>
              <a:t>radiation hard system such that the new magnet coils receive a similar radiation dose @ 10 times higher integrated luminosity!!!!! </a:t>
            </a:r>
            <a:r>
              <a:rPr lang="en-US" sz="2100" dirty="0">
                <a:solidFill>
                  <a:srgbClr val="800000"/>
                </a:solidFill>
                <a:latin typeface="Arial" charset="0"/>
                <a:sym typeface="Wingdings"/>
              </a:rPr>
              <a:t> Shielding!</a:t>
            </a:r>
            <a:endParaRPr lang="en-US" sz="2100" baseline="30000" dirty="0">
              <a:solidFill>
                <a:srgbClr val="80000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65000"/>
            </a:pPr>
            <a:endParaRPr lang="en-US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65000"/>
            </a:pPr>
            <a:endParaRPr lang="en-US" baseline="30000" dirty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65000"/>
            </a:pPr>
            <a:endParaRPr lang="en-US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6" y="2123241"/>
            <a:ext cx="2428140" cy="24762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8773459" y="1895811"/>
            <a:ext cx="236907" cy="8447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16275" y="1895811"/>
            <a:ext cx="294092" cy="1921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010366" y="1895811"/>
            <a:ext cx="375784" cy="13856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03875" y="1688339"/>
            <a:ext cx="1108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Tungsten blocks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03875" y="4589650"/>
            <a:ext cx="1108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Capillaries</a:t>
            </a:r>
          </a:p>
        </p:txBody>
      </p:sp>
      <p:sp>
        <p:nvSpPr>
          <p:cNvPr id="20" name="Freeform 19"/>
          <p:cNvSpPr/>
          <p:nvPr/>
        </p:nvSpPr>
        <p:spPr>
          <a:xfrm>
            <a:off x="8043046" y="3108732"/>
            <a:ext cx="163196" cy="374168"/>
          </a:xfrm>
          <a:custGeom>
            <a:avLst/>
            <a:gdLst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280" h="480985">
                <a:moveTo>
                  <a:pt x="190280" y="0"/>
                </a:moveTo>
                <a:lnTo>
                  <a:pt x="190280" y="480985"/>
                </a:lnTo>
                <a:lnTo>
                  <a:pt x="36999" y="475699"/>
                </a:lnTo>
                <a:cubicBezTo>
                  <a:pt x="24666" y="398178"/>
                  <a:pt x="5190" y="392093"/>
                  <a:pt x="0" y="243135"/>
                </a:cubicBezTo>
                <a:cubicBezTo>
                  <a:pt x="426" y="85890"/>
                  <a:pt x="24666" y="81045"/>
                  <a:pt x="36999" y="0"/>
                </a:cubicBezTo>
                <a:lnTo>
                  <a:pt x="190280" y="0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8177106" y="1895811"/>
            <a:ext cx="833260" cy="13856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 flipH="1">
            <a:off x="9260354" y="3108732"/>
            <a:ext cx="163196" cy="374168"/>
          </a:xfrm>
          <a:custGeom>
            <a:avLst/>
            <a:gdLst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280" h="480985">
                <a:moveTo>
                  <a:pt x="190280" y="0"/>
                </a:moveTo>
                <a:lnTo>
                  <a:pt x="190280" y="480985"/>
                </a:lnTo>
                <a:lnTo>
                  <a:pt x="36999" y="475699"/>
                </a:lnTo>
                <a:cubicBezTo>
                  <a:pt x="24666" y="398178"/>
                  <a:pt x="5190" y="392093"/>
                  <a:pt x="0" y="243135"/>
                </a:cubicBezTo>
                <a:cubicBezTo>
                  <a:pt x="426" y="85890"/>
                  <a:pt x="24666" y="81045"/>
                  <a:pt x="36999" y="0"/>
                </a:cubicBezTo>
                <a:lnTo>
                  <a:pt x="190280" y="0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Freeform 22"/>
          <p:cNvSpPr/>
          <p:nvPr/>
        </p:nvSpPr>
        <p:spPr>
          <a:xfrm rot="5400000" flipH="1">
            <a:off x="8652463" y="3647684"/>
            <a:ext cx="148023" cy="412522"/>
          </a:xfrm>
          <a:custGeom>
            <a:avLst/>
            <a:gdLst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280" h="480985">
                <a:moveTo>
                  <a:pt x="190280" y="0"/>
                </a:moveTo>
                <a:lnTo>
                  <a:pt x="190280" y="480985"/>
                </a:lnTo>
                <a:lnTo>
                  <a:pt x="36999" y="475699"/>
                </a:lnTo>
                <a:cubicBezTo>
                  <a:pt x="24666" y="398178"/>
                  <a:pt x="5190" y="392093"/>
                  <a:pt x="0" y="243135"/>
                </a:cubicBezTo>
                <a:cubicBezTo>
                  <a:pt x="426" y="85890"/>
                  <a:pt x="24666" y="81045"/>
                  <a:pt x="36999" y="0"/>
                </a:cubicBezTo>
                <a:lnTo>
                  <a:pt x="190280" y="0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Freeform 23"/>
          <p:cNvSpPr/>
          <p:nvPr/>
        </p:nvSpPr>
        <p:spPr>
          <a:xfrm rot="16200000" flipH="1" flipV="1">
            <a:off x="8660632" y="2536229"/>
            <a:ext cx="148023" cy="412522"/>
          </a:xfrm>
          <a:custGeom>
            <a:avLst/>
            <a:gdLst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  <a:gd name="connsiteX0" fmla="*/ 190280 w 190280"/>
              <a:gd name="connsiteY0" fmla="*/ 0 h 480985"/>
              <a:gd name="connsiteX1" fmla="*/ 190280 w 190280"/>
              <a:gd name="connsiteY1" fmla="*/ 480985 h 480985"/>
              <a:gd name="connsiteX2" fmla="*/ 36999 w 190280"/>
              <a:gd name="connsiteY2" fmla="*/ 475699 h 480985"/>
              <a:gd name="connsiteX3" fmla="*/ 0 w 190280"/>
              <a:gd name="connsiteY3" fmla="*/ 243135 h 480985"/>
              <a:gd name="connsiteX4" fmla="*/ 36999 w 190280"/>
              <a:gd name="connsiteY4" fmla="*/ 0 h 480985"/>
              <a:gd name="connsiteX5" fmla="*/ 190280 w 190280"/>
              <a:gd name="connsiteY5" fmla="*/ 0 h 48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280" h="480985">
                <a:moveTo>
                  <a:pt x="190280" y="0"/>
                </a:moveTo>
                <a:lnTo>
                  <a:pt x="190280" y="480985"/>
                </a:lnTo>
                <a:lnTo>
                  <a:pt x="36999" y="475699"/>
                </a:lnTo>
                <a:cubicBezTo>
                  <a:pt x="24666" y="398178"/>
                  <a:pt x="5190" y="392093"/>
                  <a:pt x="0" y="243135"/>
                </a:cubicBezTo>
                <a:cubicBezTo>
                  <a:pt x="426" y="85890"/>
                  <a:pt x="24666" y="81045"/>
                  <a:pt x="36999" y="0"/>
                </a:cubicBezTo>
                <a:lnTo>
                  <a:pt x="190280" y="0"/>
                </a:lnTo>
                <a:close/>
              </a:path>
            </a:pathLst>
          </a:custGeom>
          <a:solidFill>
            <a:srgbClr val="FF0000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Oval 24"/>
          <p:cNvSpPr/>
          <p:nvPr/>
        </p:nvSpPr>
        <p:spPr>
          <a:xfrm>
            <a:off x="8206242" y="3609304"/>
            <a:ext cx="168969" cy="148401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Oval 25"/>
          <p:cNvSpPr/>
          <p:nvPr/>
        </p:nvSpPr>
        <p:spPr>
          <a:xfrm>
            <a:off x="9069708" y="3609304"/>
            <a:ext cx="168969" cy="148401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Oval 26"/>
          <p:cNvSpPr/>
          <p:nvPr/>
        </p:nvSpPr>
        <p:spPr>
          <a:xfrm>
            <a:off x="8220538" y="2834990"/>
            <a:ext cx="168969" cy="148401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Oval 27"/>
          <p:cNvSpPr/>
          <p:nvPr/>
        </p:nvSpPr>
        <p:spPr>
          <a:xfrm>
            <a:off x="9071750" y="2833137"/>
            <a:ext cx="168969" cy="148401"/>
          </a:xfrm>
          <a:prstGeom prst="ellipse">
            <a:avLst/>
          </a:prstGeom>
          <a:solidFill>
            <a:srgbClr val="00B0F0">
              <a:alpha val="5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9" name="Straight Arrow Connector 28"/>
          <p:cNvCxnSpPr>
            <a:stCxn id="19" idx="0"/>
          </p:cNvCxnSpPr>
          <p:nvPr/>
        </p:nvCxnSpPr>
        <p:spPr>
          <a:xfrm flipH="1" flipV="1">
            <a:off x="8348662" y="3718598"/>
            <a:ext cx="709542" cy="87105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9" idx="0"/>
          </p:cNvCxnSpPr>
          <p:nvPr/>
        </p:nvCxnSpPr>
        <p:spPr>
          <a:xfrm flipV="1">
            <a:off x="9058204" y="3718598"/>
            <a:ext cx="130707" cy="87105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8275138" y="2856442"/>
            <a:ext cx="783066" cy="1733208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9058204" y="2925760"/>
            <a:ext cx="130707" cy="166389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807879" y="6559752"/>
            <a:ext cx="375519" cy="2982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8A2D03-466B-4AD7-AC70-B2955EB43184}" type="slidenum">
              <a:rPr lang="en-US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88" y="2187187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215417" y="3536834"/>
            <a:ext cx="1378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  <a:latin typeface="Calibri"/>
              </a:rPr>
              <a:t>US-LARP MQXF magnet design</a:t>
            </a:r>
          </a:p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  <a:latin typeface="Calibri"/>
              </a:rPr>
              <a:t>Based on Nb</a:t>
            </a:r>
            <a:r>
              <a:rPr lang="en-US" sz="1350" b="1" baseline="-25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1350" b="1" dirty="0">
                <a:solidFill>
                  <a:prstClr val="black"/>
                </a:solidFill>
                <a:latin typeface="Calibri"/>
              </a:rPr>
              <a:t>Sn</a:t>
            </a:r>
          </a:p>
          <a:p>
            <a:pPr>
              <a:defRPr/>
            </a:pPr>
            <a:r>
              <a:rPr lang="en-US" sz="1350" b="1" dirty="0">
                <a:solidFill>
                  <a:prstClr val="black"/>
                </a:solidFill>
                <a:latin typeface="Calibri"/>
              </a:rPr>
              <a:t>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82FEB-EF26-C640-92F7-34E16159A34A}"/>
              </a:ext>
            </a:extLst>
          </p:cNvPr>
          <p:cNvSpPr txBox="1"/>
          <p:nvPr/>
        </p:nvSpPr>
        <p:spPr>
          <a:xfrm>
            <a:off x="8249553" y="4986246"/>
            <a:ext cx="24881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sym typeface="Wingdings" pitchFamily="2" charset="2"/>
              </a:rPr>
              <a:t> Longer magnets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4B88B400-2830-DC47-81B9-FAED9ECE79EC}"/>
              </a:ext>
            </a:extLst>
          </p:cNvPr>
          <p:cNvSpPr txBox="1">
            <a:spLocks/>
          </p:cNvSpPr>
          <p:nvPr/>
        </p:nvSpPr>
        <p:spPr bwMode="auto">
          <a:xfrm>
            <a:off x="2251367" y="4437449"/>
            <a:ext cx="6858000" cy="4973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68558" tIns="34279" rIns="68558" bIns="34279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500" dirty="0">
                <a:solidFill>
                  <a:srgbClr val="5BC1E6"/>
                </a:solidFill>
                <a:latin typeface="Arial" charset="0"/>
                <a:sym typeface="Wingdings" pitchFamily="2" charset="2"/>
              </a:rPr>
              <a:t></a:t>
            </a:r>
            <a:r>
              <a:rPr lang="en-US" dirty="0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  </a:t>
            </a:r>
            <a:r>
              <a:rPr lang="en-US" dirty="0">
                <a:solidFill>
                  <a:srgbClr val="008000"/>
                </a:solidFill>
                <a:latin typeface="Arial" charset="0"/>
                <a:sym typeface="Wingdings"/>
              </a:rPr>
              <a:t>New, brittle superconductor!</a:t>
            </a:r>
            <a:endParaRPr lang="en-US" baseline="300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A3B1139-8F30-1446-9AC9-E88E17DDF008}"/>
              </a:ext>
            </a:extLst>
          </p:cNvPr>
          <p:cNvSpPr txBox="1">
            <a:spLocks/>
          </p:cNvSpPr>
          <p:nvPr/>
        </p:nvSpPr>
        <p:spPr bwMode="auto">
          <a:xfrm>
            <a:off x="2254767" y="4419905"/>
            <a:ext cx="6858000" cy="4973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68558" tIns="34279" rIns="68558" bIns="34279"/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500" dirty="0">
                <a:solidFill>
                  <a:srgbClr val="5BC1E6"/>
                </a:solidFill>
                <a:latin typeface="Arial" charset="0"/>
                <a:sym typeface="Wingdings" pitchFamily="2" charset="2"/>
              </a:rPr>
              <a:t></a:t>
            </a:r>
            <a:r>
              <a:rPr lang="en-US" dirty="0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  </a:t>
            </a:r>
            <a:r>
              <a:rPr lang="en-US" dirty="0">
                <a:solidFill>
                  <a:srgbClr val="008000"/>
                </a:solidFill>
                <a:latin typeface="Arial" charset="0"/>
                <a:sym typeface="Wingdings"/>
              </a:rPr>
              <a:t>New magnet technology!</a:t>
            </a:r>
            <a:endParaRPr lang="en-US" baseline="300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D440885-E291-FE40-BA1C-04A85AFECAD9}"/>
              </a:ext>
            </a:extLst>
          </p:cNvPr>
          <p:cNvSpPr/>
          <p:nvPr/>
        </p:nvSpPr>
        <p:spPr>
          <a:xfrm>
            <a:off x="2632177" y="3800567"/>
            <a:ext cx="3491090" cy="1178058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8C7247-2AA1-CE47-A307-0BAC22D4F868}"/>
              </a:ext>
            </a:extLst>
          </p:cNvPr>
          <p:cNvSpPr txBox="1"/>
          <p:nvPr/>
        </p:nvSpPr>
        <p:spPr>
          <a:xfrm>
            <a:off x="8863321" y="5350381"/>
            <a:ext cx="30556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sym typeface="Wingdings" pitchFamily="2" charset="2"/>
              </a:rPr>
              <a:t> New Superconductor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7E271B7-A40D-EC8C-53FE-56404B6E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28040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6" grpId="0"/>
      <p:bldP spid="4" grpId="0"/>
      <p:bldP spid="37" grpId="0" animBg="1"/>
      <p:bldP spid="34" grpId="0" animBg="1"/>
      <p:bldP spid="3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421" y="671635"/>
            <a:ext cx="7546285" cy="51160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52543C-370A-31A7-E52B-59F1FFE4F98C}"/>
              </a:ext>
            </a:extLst>
          </p:cNvPr>
          <p:cNvSpPr/>
          <p:nvPr/>
        </p:nvSpPr>
        <p:spPr>
          <a:xfrm>
            <a:off x="8410415" y="447676"/>
            <a:ext cx="480658" cy="5339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2291220" y="116645"/>
            <a:ext cx="6482954" cy="5562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05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118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18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239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GB" sz="3150" u="sng" kern="0" dirty="0">
                <a:solidFill>
                  <a:srgbClr val="FF0000"/>
                </a:solidFill>
              </a:rPr>
              <a:t>High Field SC Magnets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5748" y="1360136"/>
            <a:ext cx="2156851" cy="38318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350" dirty="0">
                <a:solidFill>
                  <a:schemeClr val="bg1"/>
                </a:solidFill>
              </a:rPr>
              <a:t>Transition from </a:t>
            </a:r>
            <a:r>
              <a:rPr lang="en-US" sz="1350" dirty="0" err="1">
                <a:solidFill>
                  <a:schemeClr val="bg1"/>
                </a:solidFill>
              </a:rPr>
              <a:t>NbTi</a:t>
            </a:r>
            <a:r>
              <a:rPr lang="en-US" sz="1350" dirty="0">
                <a:solidFill>
                  <a:schemeClr val="bg1"/>
                </a:solidFill>
              </a:rPr>
              <a:t> to Nb</a:t>
            </a:r>
            <a:r>
              <a:rPr lang="en-US" sz="1350" baseline="-25000" dirty="0">
                <a:solidFill>
                  <a:schemeClr val="bg1"/>
                </a:solidFill>
              </a:rPr>
              <a:t>3</a:t>
            </a:r>
            <a:r>
              <a:rPr lang="en-US" sz="1350" dirty="0">
                <a:solidFill>
                  <a:schemeClr val="bg1"/>
                </a:solidFill>
              </a:rPr>
              <a:t>Sn:</a:t>
            </a:r>
          </a:p>
          <a:p>
            <a:pPr algn="just"/>
            <a:endParaRPr lang="en-US" sz="1350" dirty="0">
              <a:solidFill>
                <a:schemeClr val="bg1"/>
              </a:solidFill>
            </a:endParaRPr>
          </a:p>
          <a:p>
            <a:pPr algn="just"/>
            <a:r>
              <a:rPr lang="en-US" sz="1350" dirty="0">
                <a:solidFill>
                  <a:schemeClr val="bg1"/>
                </a:solidFill>
              </a:rPr>
              <a:t>HL-LH lead the R&amp;D for 11-15T magnets based on Nb</a:t>
            </a:r>
            <a:r>
              <a:rPr lang="en-US" sz="1350" baseline="-25000" dirty="0">
                <a:solidFill>
                  <a:schemeClr val="bg1"/>
                </a:solidFill>
              </a:rPr>
              <a:t>3</a:t>
            </a:r>
            <a:r>
              <a:rPr lang="en-US" sz="1350" dirty="0">
                <a:solidFill>
                  <a:schemeClr val="bg1"/>
                </a:solidFill>
              </a:rPr>
              <a:t>Sn technology:</a:t>
            </a:r>
          </a:p>
          <a:p>
            <a:r>
              <a:rPr lang="en-US" sz="1350" dirty="0">
                <a:solidFill>
                  <a:schemeClr val="bg1"/>
                </a:solidFill>
                <a:sym typeface="Wingdings"/>
              </a:rPr>
              <a:t>15-20 years R&amp;D program</a:t>
            </a:r>
          </a:p>
          <a:p>
            <a:endParaRPr lang="en-US" sz="1350" dirty="0">
              <a:solidFill>
                <a:schemeClr val="bg1"/>
              </a:solidFill>
              <a:sym typeface="Wingdings"/>
            </a:endParaRPr>
          </a:p>
          <a:p>
            <a:pPr algn="just"/>
            <a:r>
              <a:rPr lang="en-US" sz="1350" dirty="0">
                <a:solidFill>
                  <a:schemeClr val="bg1"/>
                </a:solidFill>
                <a:sym typeface="Wingdings"/>
              </a:rPr>
              <a:t>Transition to HTS:</a:t>
            </a:r>
          </a:p>
          <a:p>
            <a:pPr algn="just"/>
            <a:endParaRPr lang="en-US" sz="1350" dirty="0">
              <a:solidFill>
                <a:schemeClr val="bg1"/>
              </a:solidFill>
              <a:sym typeface="Wingdings"/>
            </a:endParaRPr>
          </a:p>
          <a:p>
            <a:pPr algn="just"/>
            <a:r>
              <a:rPr lang="en-US" sz="1350" dirty="0">
                <a:solidFill>
                  <a:schemeClr val="bg1"/>
                </a:solidFill>
                <a:sym typeface="Wingdings"/>
              </a:rPr>
              <a:t>Assume R&amp;D period of similar </a:t>
            </a:r>
            <a:r>
              <a:rPr lang="en-US" sz="1350" dirty="0" err="1">
                <a:solidFill>
                  <a:schemeClr val="bg1"/>
                </a:solidFill>
                <a:sym typeface="Wingdings"/>
              </a:rPr>
              <a:t>siz</a:t>
            </a:r>
            <a:endParaRPr lang="en-US" sz="1350" dirty="0">
              <a:solidFill>
                <a:schemeClr val="bg1"/>
              </a:solidFill>
              <a:sym typeface="Wingdings"/>
            </a:endParaRPr>
          </a:p>
          <a:p>
            <a:pPr algn="just"/>
            <a:endParaRPr lang="en-US" sz="1350" dirty="0">
              <a:solidFill>
                <a:schemeClr val="bg1"/>
              </a:solidFill>
              <a:sym typeface="Wingdings"/>
            </a:endParaRPr>
          </a:p>
          <a:p>
            <a:pPr algn="just"/>
            <a:endParaRPr lang="en-US" sz="1350" dirty="0">
              <a:solidFill>
                <a:schemeClr val="bg1"/>
              </a:solidFill>
              <a:sym typeface="Wingdings"/>
            </a:endParaRPr>
          </a:p>
          <a:p>
            <a:pPr algn="just"/>
            <a:endParaRPr lang="en-US" sz="1350" dirty="0">
              <a:solidFill>
                <a:schemeClr val="bg1"/>
              </a:solidFill>
              <a:sym typeface="Wingdings"/>
            </a:endParaRPr>
          </a:p>
          <a:p>
            <a:pPr algn="just"/>
            <a:r>
              <a:rPr lang="en-US" sz="1350" dirty="0">
                <a:solidFill>
                  <a:schemeClr val="bg1"/>
                </a:solidFill>
                <a:sym typeface="Wingdings"/>
              </a:rPr>
              <a:t>e  2035?</a:t>
            </a:r>
          </a:p>
          <a:p>
            <a:pPr algn="just"/>
            <a:endParaRPr lang="en-US" sz="1350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747B9CF-B9F0-8443-9EC9-3E71D4C27A64}"/>
              </a:ext>
            </a:extLst>
          </p:cNvPr>
          <p:cNvSpPr txBox="1">
            <a:spLocks/>
          </p:cNvSpPr>
          <p:nvPr/>
        </p:nvSpPr>
        <p:spPr>
          <a:xfrm>
            <a:off x="11898769" y="6608624"/>
            <a:ext cx="266700" cy="240030"/>
          </a:xfrm>
          <a:prstGeom prst="rect">
            <a:avLst/>
          </a:prstGeom>
        </p:spPr>
        <p:txBody>
          <a:bodyPr vert="horz" lIns="68580" tIns="0" rIns="6858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8A2D03-466B-4AD7-AC70-B2955EB43184}" type="slidenum">
              <a:rPr lang="en-US" sz="900"/>
              <a:pPr>
                <a:defRPr/>
              </a:pPr>
              <a:t>8</a:t>
            </a:fld>
            <a:endParaRPr lang="en-US" sz="9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66FEF4-FDF6-5943-B77C-119548C059D9}"/>
              </a:ext>
            </a:extLst>
          </p:cNvPr>
          <p:cNvSpPr/>
          <p:nvPr/>
        </p:nvSpPr>
        <p:spPr>
          <a:xfrm>
            <a:off x="2076312" y="703085"/>
            <a:ext cx="7546286" cy="509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8817283" y="1196752"/>
            <a:ext cx="2420680" cy="715581"/>
          </a:xfrm>
          <a:prstGeom prst="rect">
            <a:avLst/>
          </a:prstGeom>
          <a:solidFill>
            <a:srgbClr val="407EC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350" dirty="0">
                <a:solidFill>
                  <a:schemeClr val="bg1"/>
                </a:solidFill>
              </a:rPr>
              <a:t>Ca. 30 years of </a:t>
            </a:r>
            <a:r>
              <a:rPr lang="en-US" sz="1350" dirty="0" err="1">
                <a:solidFill>
                  <a:schemeClr val="bg1"/>
                </a:solidFill>
              </a:rPr>
              <a:t>NbTi</a:t>
            </a:r>
            <a:r>
              <a:rPr lang="en-US" sz="1350" dirty="0">
                <a:solidFill>
                  <a:schemeClr val="bg1"/>
                </a:solidFill>
              </a:rPr>
              <a:t> magnet R&amp;D leading up to the LHC dipole magnets!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A1AF5-328E-E644-8C2F-76B49BEAF054}"/>
              </a:ext>
            </a:extLst>
          </p:cNvPr>
          <p:cNvSpPr txBox="1"/>
          <p:nvPr/>
        </p:nvSpPr>
        <p:spPr>
          <a:xfrm>
            <a:off x="8817316" y="1916832"/>
            <a:ext cx="2420680" cy="4247317"/>
          </a:xfrm>
          <a:prstGeom prst="rect">
            <a:avLst/>
          </a:prstGeom>
          <a:solidFill>
            <a:srgbClr val="407EC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350" dirty="0">
                <a:solidFill>
                  <a:schemeClr val="bg1"/>
                </a:solidFill>
              </a:rPr>
              <a:t>Transition from </a:t>
            </a:r>
            <a:r>
              <a:rPr lang="en-US" sz="1350" dirty="0" err="1">
                <a:solidFill>
                  <a:schemeClr val="bg1"/>
                </a:solidFill>
              </a:rPr>
              <a:t>NbTi</a:t>
            </a:r>
            <a:r>
              <a:rPr lang="en-US" sz="1350" dirty="0">
                <a:solidFill>
                  <a:schemeClr val="bg1"/>
                </a:solidFill>
              </a:rPr>
              <a:t> to Nb</a:t>
            </a:r>
            <a:r>
              <a:rPr lang="en-US" sz="1350" baseline="-25000" dirty="0">
                <a:solidFill>
                  <a:schemeClr val="bg1"/>
                </a:solidFill>
              </a:rPr>
              <a:t>3</a:t>
            </a:r>
            <a:r>
              <a:rPr lang="en-US" sz="1350" dirty="0">
                <a:solidFill>
                  <a:schemeClr val="bg1"/>
                </a:solidFill>
              </a:rPr>
              <a:t>Sn: required similar length of R&amp;D!</a:t>
            </a:r>
          </a:p>
          <a:p>
            <a:pPr algn="just"/>
            <a:endParaRPr lang="en-US" sz="1350" dirty="0">
              <a:solidFill>
                <a:schemeClr val="bg1"/>
              </a:solidFill>
            </a:endParaRPr>
          </a:p>
          <a:p>
            <a:pPr algn="just"/>
            <a:r>
              <a:rPr lang="en-US" sz="1350" dirty="0">
                <a:solidFill>
                  <a:schemeClr val="bg1"/>
                </a:solidFill>
              </a:rPr>
              <a:t>HL-LHC led the R&amp;D for 11-15T magnets based on Nb</a:t>
            </a:r>
            <a:r>
              <a:rPr lang="en-US" sz="1350" baseline="-25000" dirty="0">
                <a:solidFill>
                  <a:schemeClr val="bg1"/>
                </a:solidFill>
              </a:rPr>
              <a:t>3</a:t>
            </a:r>
            <a:r>
              <a:rPr lang="en-US" sz="1350" dirty="0">
                <a:solidFill>
                  <a:schemeClr val="bg1"/>
                </a:solidFill>
              </a:rPr>
              <a:t>Sn technology:</a:t>
            </a:r>
          </a:p>
          <a:p>
            <a:pPr algn="just"/>
            <a:endParaRPr lang="en-US" sz="1350" dirty="0">
              <a:solidFill>
                <a:schemeClr val="bg1"/>
              </a:solidFill>
            </a:endParaRPr>
          </a:p>
          <a:p>
            <a:pPr marL="214313" indent="-214313" algn="just">
              <a:buFont typeface="Wingdings" pitchFamily="2" charset="2"/>
              <a:buChar char="è"/>
            </a:pPr>
            <a:r>
              <a:rPr lang="en-US" sz="1350" dirty="0">
                <a:solidFill>
                  <a:schemeClr val="bg1"/>
                </a:solidFill>
                <a:sym typeface="Wingdings" pitchFamily="2" charset="2"/>
              </a:rPr>
              <a:t>Started in early 2000</a:t>
            </a:r>
          </a:p>
          <a:p>
            <a:pPr marL="214313" indent="-214313" algn="just">
              <a:buFont typeface="Wingdings" pitchFamily="2" charset="2"/>
              <a:buChar char="è"/>
            </a:pPr>
            <a:endParaRPr lang="en-US" sz="1350" dirty="0">
              <a:solidFill>
                <a:schemeClr val="bg1"/>
              </a:solidFill>
            </a:endParaRPr>
          </a:p>
          <a:p>
            <a:r>
              <a:rPr lang="en-US" sz="1350" dirty="0">
                <a:solidFill>
                  <a:schemeClr val="bg1"/>
                </a:solidFill>
                <a:sym typeface="Wingdings"/>
              </a:rPr>
              <a:t>15-20 years R&amp;D program</a:t>
            </a:r>
          </a:p>
          <a:p>
            <a:endParaRPr lang="en-US" sz="1350" dirty="0">
              <a:solidFill>
                <a:schemeClr val="bg1"/>
              </a:solidFill>
              <a:sym typeface="Wingdings"/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en-US" sz="1350" dirty="0">
                <a:solidFill>
                  <a:schemeClr val="bg1"/>
                </a:solidFill>
                <a:sym typeface="Wingdings"/>
              </a:rPr>
              <a:t>Ready for installation </a:t>
            </a:r>
          </a:p>
          <a:p>
            <a:r>
              <a:rPr lang="en-US" sz="1350" dirty="0">
                <a:solidFill>
                  <a:schemeClr val="bg1"/>
                </a:solidFill>
                <a:sym typeface="Wingdings"/>
              </a:rPr>
              <a:t>      by 2025</a:t>
            </a:r>
          </a:p>
          <a:p>
            <a:pPr marL="285750" indent="-285750">
              <a:buFont typeface="Wingdings" pitchFamily="2" charset="2"/>
              <a:buChar char="è"/>
            </a:pPr>
            <a:endParaRPr lang="en-US" sz="1350" dirty="0">
              <a:solidFill>
                <a:schemeClr val="bg1"/>
              </a:solidFill>
              <a:sym typeface="Wingdings"/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en-US" sz="1350">
                <a:solidFill>
                  <a:schemeClr val="bg1"/>
                </a:solidFill>
                <a:sym typeface="Wingdings"/>
              </a:rPr>
              <a:t>Ready for </a:t>
            </a:r>
            <a:r>
              <a:rPr lang="en-US" sz="1350" dirty="0">
                <a:solidFill>
                  <a:schemeClr val="bg1"/>
                </a:solidFill>
                <a:sym typeface="Wingdings"/>
              </a:rPr>
              <a:t>operation </a:t>
            </a:r>
          </a:p>
          <a:p>
            <a:r>
              <a:rPr lang="en-US" sz="1350" dirty="0">
                <a:solidFill>
                  <a:schemeClr val="bg1"/>
                </a:solidFill>
                <a:sym typeface="Wingdings"/>
              </a:rPr>
              <a:t>      by 2029</a:t>
            </a:r>
          </a:p>
          <a:p>
            <a:endParaRPr lang="en-US" sz="1350" dirty="0">
              <a:solidFill>
                <a:schemeClr val="bg1"/>
              </a:solidFill>
              <a:sym typeface="Wingdings"/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en-US" sz="1350" dirty="0">
                <a:solidFill>
                  <a:schemeClr val="bg1"/>
                </a:solidFill>
                <a:sym typeface="Wingdings" pitchFamily="2" charset="2"/>
              </a:rPr>
              <a:t>ca. 30 years of </a:t>
            </a:r>
          </a:p>
          <a:p>
            <a:r>
              <a:rPr lang="en-US" sz="1350" dirty="0">
                <a:solidFill>
                  <a:schemeClr val="bg1"/>
                </a:solidFill>
                <a:sym typeface="Wingdings" pitchFamily="2" charset="2"/>
              </a:rPr>
              <a:t>      development!!!</a:t>
            </a:r>
            <a:endParaRPr lang="en-US" sz="1350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B9E8D9-B9C1-8740-B720-BD1A07FAA772}"/>
              </a:ext>
            </a:extLst>
          </p:cNvPr>
          <p:cNvSpPr/>
          <p:nvPr/>
        </p:nvSpPr>
        <p:spPr>
          <a:xfrm>
            <a:off x="1935474" y="5434747"/>
            <a:ext cx="933450" cy="504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D2E497-A143-4644-A23E-F970D665C1D2}"/>
              </a:ext>
            </a:extLst>
          </p:cNvPr>
          <p:cNvSpPr/>
          <p:nvPr/>
        </p:nvSpPr>
        <p:spPr>
          <a:xfrm>
            <a:off x="1935474" y="5410926"/>
            <a:ext cx="933450" cy="504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1344788" y="781229"/>
            <a:ext cx="691276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100" dirty="0"/>
              <a:t>Magnet development requires substantial R&amp;D effort!!!</a:t>
            </a: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2317617E-6880-0C47-9947-ED0CE7CCA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3573016"/>
            <a:ext cx="2391085" cy="107176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A1520BC-87AE-A6BF-725A-C06A8A4355F5}"/>
              </a:ext>
            </a:extLst>
          </p:cNvPr>
          <p:cNvSpPr/>
          <p:nvPr/>
        </p:nvSpPr>
        <p:spPr>
          <a:xfrm>
            <a:off x="5076442" y="2095670"/>
            <a:ext cx="986408" cy="419974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8B3F"/>
                </a:solidFill>
              </a:rPr>
              <a:t>FCC-</a:t>
            </a:r>
            <a:r>
              <a:rPr lang="en-US" sz="1100" b="1" dirty="0" err="1">
                <a:solidFill>
                  <a:srgbClr val="008B3F"/>
                </a:solidFill>
              </a:rPr>
              <a:t>hh</a:t>
            </a:r>
            <a:endParaRPr lang="en-US" sz="1100" b="1" dirty="0">
              <a:solidFill>
                <a:srgbClr val="008B3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A3F4A-5C6C-F9CA-37C1-ED102D388EAA}"/>
              </a:ext>
            </a:extLst>
          </p:cNvPr>
          <p:cNvSpPr/>
          <p:nvPr/>
        </p:nvSpPr>
        <p:spPr>
          <a:xfrm>
            <a:off x="7090234" y="1485445"/>
            <a:ext cx="1670062" cy="367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332139C-2994-978E-1F8A-CD7D03C3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51660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D939B6-C10B-5C4D-6E58-F22FB8927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026" name="Picture 2" descr="Graphics,LHC,HL-LHC,Accelerators">
            <a:extLst>
              <a:ext uri="{FF2B5EF4-FFF2-40B4-BE49-F238E27FC236}">
                <a16:creationId xmlns:a16="http://schemas.microsoft.com/office/drawing/2014/main" id="{21CFB778-AE88-3EAD-8376-CC35C761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0"/>
            <a:ext cx="8002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C5E83-E3C5-96A5-ED2D-C80338FBD475}"/>
              </a:ext>
            </a:extLst>
          </p:cNvPr>
          <p:cNvSpPr txBox="1"/>
          <p:nvPr/>
        </p:nvSpPr>
        <p:spPr>
          <a:xfrm>
            <a:off x="4896" y="0"/>
            <a:ext cx="2058656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>
            <a:spAutoFit/>
          </a:bodyPr>
          <a:lstStyle/>
          <a:p>
            <a:endParaRPr lang="fr-CH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</a:t>
            </a:r>
          </a:p>
          <a:p>
            <a:pPr algn="ctr"/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Landmarks</a:t>
            </a:r>
          </a:p>
          <a:p>
            <a:endParaRPr lang="en-GB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MBXF_cross-section.jpg">
            <a:extLst>
              <a:ext uri="{FF2B5EF4-FFF2-40B4-BE49-F238E27FC236}">
                <a16:creationId xmlns:a16="http://schemas.microsoft.com/office/drawing/2014/main" id="{F64D3920-14E9-1753-0C14-935B8348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812" y="3789040"/>
            <a:ext cx="2257900" cy="169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F07E90-6C71-6020-C403-91158FC1A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400" y="2132856"/>
            <a:ext cx="2349614" cy="1411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751A0E-0AFF-1B28-C13E-979331B271A1}"/>
              </a:ext>
            </a:extLst>
          </p:cNvPr>
          <p:cNvSpPr txBox="1"/>
          <p:nvPr/>
        </p:nvSpPr>
        <p:spPr>
          <a:xfrm>
            <a:off x="8987784" y="1124744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Separation / Recombination </a:t>
            </a:r>
          </a:p>
          <a:p>
            <a:r>
              <a:rPr lang="en-US" b="1" dirty="0"/>
              <a:t>dipole magnets: D1 &amp; D2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2A0A0-3105-5833-CEC5-D390869D09FE}"/>
              </a:ext>
            </a:extLst>
          </p:cNvPr>
          <p:cNvSpPr/>
          <p:nvPr/>
        </p:nvSpPr>
        <p:spPr>
          <a:xfrm>
            <a:off x="2930497" y="2858205"/>
            <a:ext cx="8001166" cy="1622682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dirty="0">
                <a:solidFill>
                  <a:prstClr val="white"/>
                </a:solidFill>
                <a:latin typeface="Arial"/>
              </a:rPr>
              <a:t>Need to overcome several limitations in the existing LHC machine!!!</a:t>
            </a:r>
          </a:p>
          <a:p>
            <a:pPr algn="ctr" defTabSz="342900"/>
            <a:endParaRPr lang="en-US" dirty="0">
              <a:solidFill>
                <a:prstClr val="white"/>
              </a:solidFill>
              <a:latin typeface="Arial"/>
            </a:endParaRPr>
          </a:p>
          <a:p>
            <a:pPr algn="ctr" defTabSz="342900"/>
            <a:r>
              <a:rPr lang="en-US" dirty="0">
                <a:solidFill>
                  <a:prstClr val="white"/>
                </a:solidFill>
                <a:latin typeface="Arial"/>
              </a:rPr>
              <a:t>Ca. 1BCHF </a:t>
            </a:r>
            <a:r>
              <a:rPr lang="en-US" dirty="0" err="1">
                <a:solidFill>
                  <a:prstClr val="white"/>
                </a:solidFill>
                <a:latin typeface="Arial"/>
              </a:rPr>
              <a:t>CtC</a:t>
            </a:r>
            <a:r>
              <a:rPr lang="en-US" dirty="0">
                <a:solidFill>
                  <a:prstClr val="white"/>
                </a:solidFill>
                <a:latin typeface="Arial"/>
              </a:rPr>
              <a:t> Project 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939A071-6716-9332-FF97-85D20D37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840" y="6453376"/>
            <a:ext cx="6627000" cy="360000"/>
          </a:xfrm>
        </p:spPr>
        <p:txBody>
          <a:bodyPr/>
          <a:lstStyle/>
          <a:p>
            <a:r>
              <a:rPr lang="en-GB" noProof="0" dirty="0"/>
              <a:t>O. Brüning CERN ATS-DO:                                                                 HL-LHC Project</a:t>
            </a:r>
          </a:p>
        </p:txBody>
      </p:sp>
    </p:spTree>
    <p:extLst>
      <p:ext uri="{BB962C8B-B14F-4D97-AF65-F5344CB8AC3E}">
        <p14:creationId xmlns:p14="http://schemas.microsoft.com/office/powerpoint/2010/main" val="15832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a:spPr>
      <a:bodyPr wrap="square" rtlCol="0" anchor="ctr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4:3 format</Description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1" ma:contentTypeDescription="Create a new document." ma:contentTypeScope="" ma:versionID="1a330f7814ea0a273a5526b4afe3676a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f1ffbfeca08ef966bb5b703d2b456cc0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EC2627-59DE-4D3C-BDE1-4405272E797C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946e33d-fd2f-4ae4-8ee9-d90c129cdf9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FA5F7A-DEF2-4DAA-81D0-964FB86F86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4D6EDC-997E-4C63-BA6A-04B5427784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232863</TotalTime>
  <Words>1608</Words>
  <Application>Microsoft Office PowerPoint</Application>
  <PresentationFormat>Widescreen</PresentationFormat>
  <Paragraphs>381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Garamond</vt:lpstr>
      <vt:lpstr>Helvetica</vt:lpstr>
      <vt:lpstr>Tahoma</vt:lpstr>
      <vt:lpstr>Times</vt:lpstr>
      <vt:lpstr>Times New Roman</vt:lpstr>
      <vt:lpstr>Wingdings</vt:lpstr>
      <vt:lpstr>Thème Office</vt:lpstr>
      <vt:lpstr>1_Thème Office</vt:lpstr>
      <vt:lpstr>HL-LHC Project</vt:lpstr>
      <vt:lpstr>PowerPoint Presentation</vt:lpstr>
      <vt:lpstr>PowerPoint Presentation</vt:lpstr>
      <vt:lpstr>PowerPoint Presentation</vt:lpstr>
      <vt:lpstr>LHC Performance</vt:lpstr>
      <vt:lpstr>LHC Lifetime Limitation:  Debris from the IP &amp; Radiation damage to magnets!</vt:lpstr>
      <vt:lpstr>HL-LHC technical bottleneck: Radiation damage to triplet magnets</vt:lpstr>
      <vt:lpstr>PowerPoint Presentation</vt:lpstr>
      <vt:lpstr>PowerPoint Presentation</vt:lpstr>
      <vt:lpstr>Civil Engineering:</vt:lpstr>
      <vt:lpstr>The Insertion Region (up to Q4)</vt:lpstr>
      <vt:lpstr>Completion of CE on January 20th 2023</vt:lpstr>
      <vt:lpstr>Completion of the civil engineering works:  Surface Buildings finished in 2023</vt:lpstr>
      <vt:lpstr>Status of infrastrucuture installations at P5</vt:lpstr>
      <vt:lpstr>NEW MAGNETS ARE GETTING READY: Fully in Series Production</vt:lpstr>
      <vt:lpstr>Cold Powering System</vt:lpstr>
      <vt:lpstr>PowerPoint Presentation</vt:lpstr>
      <vt:lpstr>PowerPoint Presentation</vt:lpstr>
      <vt:lpstr>Magnet Validation for IT-String</vt:lpstr>
      <vt:lpstr>Q2a cold mass installation</vt:lpstr>
      <vt:lpstr>Sc Link INSTALLATION IN THE IT STRING </vt:lpstr>
      <vt:lpstr>PowerPoint Presentation</vt:lpstr>
      <vt:lpstr>PowerPoint Presentation</vt:lpstr>
      <vt:lpstr>HL-LHC cavity designs</vt:lpstr>
      <vt:lpstr>Industrial DQW Series Cavities</vt:lpstr>
      <vt:lpstr>PowerPoint Presentation</vt:lpstr>
      <vt:lpstr>Crab Cavity series production well underway</vt:lpstr>
      <vt:lpstr>PowerPoint Presentation</vt:lpstr>
      <vt:lpstr>LHC: was already Considered from the Start of LEP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Rocio Santiago Kern</cp:lastModifiedBy>
  <cp:revision>441</cp:revision>
  <cp:lastPrinted>2020-07-14T15:51:05Z</cp:lastPrinted>
  <dcterms:created xsi:type="dcterms:W3CDTF">2016-01-11T14:38:10Z</dcterms:created>
  <dcterms:modified xsi:type="dcterms:W3CDTF">2024-12-09T15:28:30Z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