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257" r:id="rId4"/>
    <p:sldId id="313" r:id="rId5"/>
    <p:sldId id="334" r:id="rId6"/>
    <p:sldId id="336" r:id="rId7"/>
    <p:sldId id="338" r:id="rId8"/>
    <p:sldId id="341" r:id="rId9"/>
    <p:sldId id="342" r:id="rId10"/>
    <p:sldId id="343" r:id="rId11"/>
    <p:sldId id="350" r:id="rId12"/>
    <p:sldId id="345" r:id="rId13"/>
    <p:sldId id="349" r:id="rId14"/>
    <p:sldId id="344" r:id="rId15"/>
    <p:sldId id="346" r:id="rId16"/>
    <p:sldId id="347" r:id="rId17"/>
    <p:sldId id="348" r:id="rId18"/>
    <p:sldId id="267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Eriksson" initials="JE" lastIdx="2" clrIdx="0">
    <p:extLst>
      <p:ext uri="{19B8F6BF-5375-455C-9EA6-DF929625EA0E}">
        <p15:presenceInfo xmlns:p15="http://schemas.microsoft.com/office/powerpoint/2012/main" userId="S-1-5-21-1774431583-4023024350-2099909138-2195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2CE03-15B1-4A37-BFDF-42219AA8221F}" type="datetimeFigureOut">
              <a:rPr lang="sv-SE" smtClean="0"/>
              <a:t>2024-12-09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CD65-5FF1-483C-9846-8595D2A706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59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0B40E-F5BC-40AB-B216-B5575DECC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B636E-A3FB-4A1F-8F7F-47E5C9850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B9149-CEA4-4CF2-8E23-86296F58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B91B4-9BD3-4FBA-AAE1-47BB3B2D719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E47500-65D0-4AC9-8145-E0F97903E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6B0F1D-A5E0-4249-A33D-EF7938E1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33529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5D73-0206-4E38-8FEA-42135AAD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EB47-332A-4CB5-99FD-B90D77243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B2B97-AFC3-4EA6-8D96-1A016A99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EB8CC-C460-4DE7-905D-1428EE83192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C69959-6E62-4325-93D7-BF8456948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B0079C-F4DC-4B57-8D92-00659634D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75868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BD69C-498F-42F3-939E-2B701B38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C48B-62F7-429C-969D-F69FB832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D268A-F964-4BD8-A0E1-EB42D6DC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6210B-1B6A-4A46-8687-AC283C3588E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7DCDF06-16B0-4219-AB11-12F1F4DE7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E7326B-ABA4-4CD4-A05F-7EA233DE4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54394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FA4-9C9C-42E1-B8BE-BACEDBDB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FDC56-9F2F-4C4F-B023-74264C4FD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784C-9F14-495F-8F66-0AC992AB8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FF294-896C-47D3-9705-589F6FA4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DB9A-8515-4F0E-9197-DF8613B2EB17}" type="slidenum">
              <a:rPr lang="sv-SE" smtClean="0"/>
              <a:t>‹#›</a:t>
            </a:fld>
            <a:endParaRPr lang="sv-S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11E830A-0D65-482F-8461-DB34DDF02E8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653E356-E2B2-401C-B4F1-690E1F1B4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381313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E846-6467-4A94-A42E-5B4CBE8E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763"/>
            <a:ext cx="10515600" cy="878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F6088-8512-4C76-86B4-6B00940F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B25B5-9D0D-4995-9A30-1C3089226FA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042589B-D1BE-4E84-BBF4-1071C49A6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0B8D2ED-3823-40D6-B3AD-08671BA2D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99488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1F14F-676E-44C2-BA61-56F47B95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3DB9A-8515-4F0E-9197-DF8613B2EB17}" type="slidenum">
              <a:rPr lang="sv-SE" smtClean="0"/>
              <a:t>‹#›</a:t>
            </a:fld>
            <a:endParaRPr lang="sv-S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BD90D-F786-49D4-AF4F-3D656C1C0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E4DFD3-28F7-43D7-9757-E79430110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18627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8902E-4413-470E-87D1-3AE210507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AA5E0-F0D8-42E0-A48D-759D7BA06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4494E-C13E-4937-B957-A910DAE17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48131-84A1-4E47-B2BB-ED274D7C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E18A2-BC2D-4A0E-AD1D-FC59ABDD3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DBFC-BC36-4895-B884-D3D34BF7494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9C3CF-9EBC-41CF-BB9D-432C57CDC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8645" t="19191" r="39999" b="50000"/>
          <a:stretch/>
        </p:blipFill>
        <p:spPr>
          <a:xfrm>
            <a:off x="50606" y="42942"/>
            <a:ext cx="1562100" cy="65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44C08D-4463-4A2F-8E55-2A6F3303F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187" t="17569" r="53516" b="69583"/>
          <a:stretch/>
        </p:blipFill>
        <p:spPr>
          <a:xfrm>
            <a:off x="9776389" y="42075"/>
            <a:ext cx="2347913" cy="3830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6AE77F-6F8B-442F-B465-408AD1291D18}"/>
              </a:ext>
            </a:extLst>
          </p:cNvPr>
          <p:cNvGrpSpPr/>
          <p:nvPr userDrawn="1"/>
        </p:nvGrpSpPr>
        <p:grpSpPr>
          <a:xfrm>
            <a:off x="4913835" y="0"/>
            <a:ext cx="2157793" cy="730885"/>
            <a:chOff x="0" y="-10272"/>
            <a:chExt cx="2157793" cy="730885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9CA4021-5236-497C-A605-44424F61FED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13" y="88383"/>
              <a:ext cx="1338580" cy="598913"/>
            </a:xfrm>
            <a:prstGeom prst="rect">
              <a:avLst/>
            </a:prstGeom>
            <a:noFill/>
            <a:ln w="31750">
              <a:noFill/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F1370-DD8C-4984-ACE8-818B670A3400}"/>
                </a:ext>
              </a:extLst>
            </p:cNvPr>
            <p:cNvPicPr/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0" y="-10272"/>
              <a:ext cx="974725" cy="730885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1BD03C-46EE-49D2-AA88-435FAB2A2D43}"/>
              </a:ext>
            </a:extLst>
          </p:cNvPr>
          <p:cNvCxnSpPr/>
          <p:nvPr userDrawn="1"/>
        </p:nvCxnSpPr>
        <p:spPr>
          <a:xfrm>
            <a:off x="933450" y="809625"/>
            <a:ext cx="103536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6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dms.cern.ch/ui/#!master/navigator/document?D:100652496:100652496:subDo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32E1-0B4B-4256-BAA8-72E97BC75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DFH Cold Boxes production in Sweden</a:t>
            </a:r>
            <a:r>
              <a:rPr lang="sv-SE" b="1"/>
              <a:t> </a:t>
            </a:r>
            <a:endParaRPr lang="sv-S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EC36A-5232-4E45-B148-393178993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By </a:t>
            </a:r>
            <a:r>
              <a:rPr lang="sv-SE" dirty="0" err="1"/>
              <a:t>Rocío</a:t>
            </a:r>
            <a:r>
              <a:rPr lang="sv-SE" dirty="0"/>
              <a:t> Santiago Kern</a:t>
            </a:r>
          </a:p>
          <a:p>
            <a:r>
              <a:rPr lang="sv-SE"/>
              <a:t>On </a:t>
            </a:r>
            <a:r>
              <a:rPr lang="sv-SE" dirty="0" err="1"/>
              <a:t>behalf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FREIA-UU and RFR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BFD4E-06CF-453E-95E6-FF5FE0A0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B91B4-9BD3-4FBA-AAE1-47BB3B2D7194}" type="slidenum">
              <a:rPr lang="sv-SE" smtClean="0"/>
              <a:pPr/>
              <a:t>1</a:t>
            </a:fld>
            <a:endParaRPr lang="sv-SE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82FA883-0527-4F03-AFB7-F63FCAB0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160D9F1-96DC-4B62-A763-8565437F4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4161126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C39B-4B21-4FFC-9F1E-24D917AEB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11191613" cy="4348162"/>
          </a:xfrm>
        </p:spPr>
        <p:txBody>
          <a:bodyPr/>
          <a:lstStyle/>
          <a:p>
            <a:r>
              <a:rPr lang="sv-SE">
                <a:solidFill>
                  <a:schemeClr val="accent2">
                    <a:lumMod val="75000"/>
                  </a:schemeClr>
                </a:solidFill>
              </a:rPr>
              <a:t>Great cooperation, support and learning opportunities</a:t>
            </a:r>
            <a:r>
              <a:rPr lang="sv-SE"/>
              <a:t> (CERN workshop, UU workshop, FREIA)</a:t>
            </a:r>
          </a:p>
          <a:p>
            <a:r>
              <a:rPr lang="sv-SE"/>
              <a:t>High competence development within vacuum technology and helium leak testing</a:t>
            </a:r>
          </a:p>
          <a:p>
            <a:r>
              <a:rPr lang="sv-SE"/>
              <a:t>Manufacturing for demanding tolerances</a:t>
            </a:r>
          </a:p>
          <a:p>
            <a:r>
              <a:rPr lang="sv-SE"/>
              <a:t>Good reference for marketing and brand-building</a:t>
            </a:r>
          </a:p>
          <a:p>
            <a:r>
              <a:rPr lang="sv-SE"/>
              <a:t>Possibility of working with CERN in future projects </a:t>
            </a:r>
          </a:p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C39FC-5BAE-46D0-81A4-8DB8D905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61D17-B3CB-42EA-B24F-52CE29952F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A699B-C66C-4586-B32B-A43745B39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CA8721-87F5-4D25-81F3-57E812B4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RFR’s Project Perspective: Main Takeaways</a:t>
            </a:r>
          </a:p>
        </p:txBody>
      </p:sp>
      <p:pic>
        <p:nvPicPr>
          <p:cNvPr id="8" name="Bildobjekt 6" descr="En bild som visar klädsel, person, ingenjörskonst, person&#10;&#10;Automatiskt genererad beskrivning">
            <a:extLst>
              <a:ext uri="{FF2B5EF4-FFF2-40B4-BE49-F238E27FC236}">
                <a16:creationId xmlns:a16="http://schemas.microsoft.com/office/drawing/2014/main" id="{C2D2A6E1-A802-B7B7-4A97-9EE5D8658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4" t="21265" r="6507"/>
          <a:stretch/>
        </p:blipFill>
        <p:spPr>
          <a:xfrm rot="5400000">
            <a:off x="9145265" y="3571425"/>
            <a:ext cx="2540026" cy="24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3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AD090-7E2E-40B9-AF45-C79B4135E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Valuable insight by examining the project from multiple perspectives: industry and customer (Big Science facility).</a:t>
            </a:r>
          </a:p>
          <a:p>
            <a:r>
              <a:rPr lang="en-US"/>
              <a:t>Understanding the intricacies of manufacturing processes and the associated timelines</a:t>
            </a:r>
            <a:r>
              <a:rPr lang="sv-SE"/>
              <a:t> </a:t>
            </a:r>
          </a:p>
          <a:p>
            <a:r>
              <a:rPr lang="en-US"/>
              <a:t>Identifying key aspects of the documentation</a:t>
            </a:r>
            <a:endParaRPr lang="sv-SE"/>
          </a:p>
          <a:p>
            <a:r>
              <a:rPr lang="en-US"/>
              <a:t>Recognizing and addressing potential challenges and complex areas within the project</a:t>
            </a:r>
          </a:p>
          <a:p>
            <a:r>
              <a:rPr lang="en-US"/>
              <a:t>Defining non-conformities and how to manage them</a:t>
            </a:r>
            <a:endParaRPr lang="sv-SE"/>
          </a:p>
          <a:p>
            <a:r>
              <a:rPr lang="sv-SE">
                <a:solidFill>
                  <a:schemeClr val="accent2">
                    <a:lumMod val="75000"/>
                  </a:schemeClr>
                </a:solidFill>
              </a:rPr>
              <a:t>Great cooperation, support and learning opportunities</a:t>
            </a:r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FE422-D946-4996-8FA1-7ECDE831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9DFF0-677B-4874-90FB-C2EE32DBE2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9D036-8600-4889-BF02-729B2566D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48991B-50EF-44BB-AAD1-A1B61233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FREIA’s Project Perspective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E5BD20-EC4C-4589-AED3-DF88DDBCF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4"/>
          <a:stretch/>
        </p:blipFill>
        <p:spPr>
          <a:xfrm>
            <a:off x="9242658" y="4799323"/>
            <a:ext cx="2652231" cy="14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DBEC-2EA7-49F2-B1E6-69A31EC2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86" y="2622844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Where Does FREIA Stand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EB3CE-5EAF-48B4-8D4C-1EF29EC4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8E081-F914-45FD-A598-DD7F83D314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731F6-C58D-41DB-A770-D641C46CC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1561126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51CC03-E592-4373-A3F0-1DE68E5EE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8800"/>
            <a:ext cx="11191613" cy="4348162"/>
          </a:xfrm>
        </p:spPr>
        <p:txBody>
          <a:bodyPr/>
          <a:lstStyle/>
          <a:p>
            <a:r>
              <a:rPr lang="sv-SE" sz="2400"/>
              <a:t>MYRRHA: Multi-purpose Hybrid Research Reactor for High-tech Applications, for nuclear waste treatment </a:t>
            </a:r>
          </a:p>
          <a:p>
            <a:r>
              <a:rPr lang="sv-SE" sz="2400"/>
              <a:t>Phase I of the MYRRHA project (MINERVA):  </a:t>
            </a:r>
            <a:r>
              <a:rPr lang="en-US" sz="2400"/>
              <a:t>design and construction of the first linac section (up to 100 MeV) </a:t>
            </a:r>
            <a:endParaRPr lang="sv-SE" sz="2400"/>
          </a:p>
          <a:p>
            <a:r>
              <a:rPr lang="sv-SE" sz="2400"/>
              <a:t>FREIA </a:t>
            </a:r>
          </a:p>
          <a:p>
            <a:pPr lvl="1"/>
            <a:r>
              <a:rPr lang="sv-SE" sz="2200"/>
              <a:t>Will test the double spoke cavities for Minerva (up to 60)</a:t>
            </a:r>
          </a:p>
          <a:p>
            <a:pPr lvl="1"/>
            <a:r>
              <a:rPr lang="sv-SE" sz="2200"/>
              <a:t>Has already tested the first 2 pre-series cavities</a:t>
            </a:r>
          </a:p>
          <a:p>
            <a:pPr marL="0" indent="0">
              <a:buNone/>
            </a:pPr>
            <a:endParaRPr lang="sv-SE"/>
          </a:p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CF57-7000-430C-BCA2-D81CE98D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3187A-84E9-4DD1-A2F2-E858DCCEF9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5B6FD-0EE9-4990-BF9C-B932FD329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CC223E-6061-4866-9597-1655E4D7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Testing of Supercoducting Cavities for MYRRHA</a:t>
            </a:r>
            <a:endParaRPr lang="sv-SE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1AF7F-7EEB-43CF-B08A-3F322AF75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049296"/>
            <a:ext cx="1732819" cy="626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E326B8-028A-4684-9A53-F9B6D95B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22163" r="87270" b="70808"/>
          <a:stretch/>
        </p:blipFill>
        <p:spPr>
          <a:xfrm>
            <a:off x="1500904" y="4964994"/>
            <a:ext cx="1468073" cy="794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5C95D-4AE7-46E5-A63C-AF8797CE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7713" y="3774486"/>
            <a:ext cx="3303415" cy="1860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093F3E-B71D-402E-B990-80BEA97FF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3147" y="4606539"/>
            <a:ext cx="1853986" cy="10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F07AB-708E-45A8-A93B-C071C961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ADE903-BFAB-4ACE-ADF1-719795C398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6A788-70CC-405D-BE60-C7B4E0911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7F1508-48AD-464B-8D57-213568F8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Developing superconducting magnets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EAF3EE0-7870-45EA-85F2-4C2F87770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5A1EA3-B884-466B-8327-F3F68411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8" y="1790924"/>
            <a:ext cx="5466907" cy="2733454"/>
          </a:xfrm>
          <a:prstGeom prst="rect">
            <a:avLst/>
          </a:prstGeom>
        </p:spPr>
      </p:pic>
      <p:pic>
        <p:nvPicPr>
          <p:cNvPr id="15" name="Google Shape;147;p23">
            <a:extLst>
              <a:ext uri="{FF2B5EF4-FFF2-40B4-BE49-F238E27FC236}">
                <a16:creationId xmlns:a16="http://schemas.microsoft.com/office/drawing/2014/main" id="{D3CA22E6-F7DB-415F-9333-FDBCAB6ED27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4770" y="1776413"/>
            <a:ext cx="1740092" cy="309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s://lh7-us.googleusercontent.com/amwbFDCcU0KVI-DIGCYly7_zUFgnjdsCq37djJQYLrdM_VG88McOiBsYGvDtIHXthNk96MY4wLjj06dousUvmtAdqNK65F0Zk8AU5y5ZQqGehmpdUTWTAteU0Oc4dfVbrlspeXvhfNKqNW96EU3ogDY61Q=s2048">
            <a:extLst>
              <a:ext uri="{FF2B5EF4-FFF2-40B4-BE49-F238E27FC236}">
                <a16:creationId xmlns:a16="http://schemas.microsoft.com/office/drawing/2014/main" id="{DFCC4D7A-7936-4D0B-A7A7-5571E6E1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65" y="3638671"/>
            <a:ext cx="2769189" cy="20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13;p19">
            <a:extLst>
              <a:ext uri="{FF2B5EF4-FFF2-40B4-BE49-F238E27FC236}">
                <a16:creationId xmlns:a16="http://schemas.microsoft.com/office/drawing/2014/main" id="{DF2CB26D-5970-4A1A-8C7D-018791F0598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3687" t="-737"/>
          <a:stretch/>
        </p:blipFill>
        <p:spPr>
          <a:xfrm>
            <a:off x="10307539" y="3433893"/>
            <a:ext cx="1613368" cy="60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p19">
            <a:extLst>
              <a:ext uri="{FF2B5EF4-FFF2-40B4-BE49-F238E27FC236}">
                <a16:creationId xmlns:a16="http://schemas.microsoft.com/office/drawing/2014/main" id="{06D3D2F2-347C-4140-8E68-CBD4918E0AB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82414" y="4554433"/>
            <a:ext cx="1136473" cy="42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2;p19">
            <a:extLst>
              <a:ext uri="{FF2B5EF4-FFF2-40B4-BE49-F238E27FC236}">
                <a16:creationId xmlns:a16="http://schemas.microsoft.com/office/drawing/2014/main" id="{553B4874-E65F-4294-B180-8A32D3852A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5426" y="2799607"/>
            <a:ext cx="1493461" cy="25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F06421-3EA2-4ED0-B74C-5DB21C605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88" y="1790547"/>
            <a:ext cx="1784321" cy="3180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A93665-679A-4BFF-AB47-04029126D782}"/>
              </a:ext>
            </a:extLst>
          </p:cNvPr>
          <p:cNvSpPr txBox="1"/>
          <p:nvPr/>
        </p:nvSpPr>
        <p:spPr>
          <a:xfrm>
            <a:off x="811460" y="5911005"/>
            <a:ext cx="9736537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 anchor="ctr">
            <a:spAutoFit/>
          </a:bodyPr>
          <a:lstStyle/>
          <a:p>
            <a:r>
              <a:rPr lang="sv-SE" dirty="0" err="1"/>
              <a:t>Funded</a:t>
            </a:r>
            <a:r>
              <a:rPr lang="sv-SE" dirty="0"/>
              <a:t> by: Swedish Agency for Regional and </a:t>
            </a:r>
            <a:r>
              <a:rPr lang="sv-SE" dirty="0" err="1"/>
              <a:t>Economic</a:t>
            </a:r>
            <a:r>
              <a:rPr lang="sv-SE" dirty="0"/>
              <a:t> </a:t>
            </a:r>
            <a:r>
              <a:rPr lang="sv-SE" dirty="0" err="1"/>
              <a:t>Growth</a:t>
            </a:r>
            <a:r>
              <a:rPr lang="sv-SE" dirty="0"/>
              <a:t>, Region Kronoberg, Uppsala University</a:t>
            </a:r>
          </a:p>
        </p:txBody>
      </p:sp>
    </p:spTree>
    <p:extLst>
      <p:ext uri="{BB962C8B-B14F-4D97-AF65-F5344CB8AC3E}">
        <p14:creationId xmlns:p14="http://schemas.microsoft.com/office/powerpoint/2010/main" val="240196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055BF-A6EE-492B-BA57-811D81751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9268D-3B57-4F79-97A2-DA525703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64C49-D48A-4578-B453-2868EDA730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9B53C-3017-4286-B9A3-E9B91D252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A94C63-4C03-46EB-AE0F-93D74720F637}"/>
              </a:ext>
            </a:extLst>
          </p:cNvPr>
          <p:cNvSpPr/>
          <p:nvPr/>
        </p:nvSpPr>
        <p:spPr>
          <a:xfrm>
            <a:off x="7212076" y="1690688"/>
            <a:ext cx="3892476" cy="1470079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図 13">
            <a:extLst>
              <a:ext uri="{FF2B5EF4-FFF2-40B4-BE49-F238E27FC236}">
                <a16:creationId xmlns:a16="http://schemas.microsoft.com/office/drawing/2014/main" id="{35A44CB6-810C-4EB6-BDE3-DDB3BEDFE0D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872229" y="1783140"/>
            <a:ext cx="3090600" cy="410580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7D4051C-02B2-4685-9D1E-CC129550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80909" y="3583800"/>
            <a:ext cx="3457880" cy="2305140"/>
          </a:xfrm>
          <a:prstGeom prst="rect">
            <a:avLst/>
          </a:prstGeom>
          <a:ln>
            <a:noFill/>
          </a:ln>
        </p:spPr>
      </p:pic>
      <p:pic>
        <p:nvPicPr>
          <p:cNvPr id="10" name="Picture 50">
            <a:extLst>
              <a:ext uri="{FF2B5EF4-FFF2-40B4-BE49-F238E27FC236}">
                <a16:creationId xmlns:a16="http://schemas.microsoft.com/office/drawing/2014/main" id="{6EF1B03E-967A-478C-9FF7-F4F3BC1E343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38669" y="1776413"/>
            <a:ext cx="2715480" cy="176868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1037F-643B-4BB3-A9B6-8A8F330CA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9" y="3768751"/>
            <a:ext cx="2075973" cy="8410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94C785-2603-4186-9189-0AB1701D0D8B}"/>
              </a:ext>
            </a:extLst>
          </p:cNvPr>
          <p:cNvSpPr txBox="1"/>
          <p:nvPr/>
        </p:nvSpPr>
        <p:spPr>
          <a:xfrm>
            <a:off x="7535945" y="1937768"/>
            <a:ext cx="345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Work Sans" pitchFamily="2" charset="0"/>
              </a:rPr>
              <a:t>Field</a:t>
            </a:r>
            <a:r>
              <a:rPr lang="sv-SE" dirty="0">
                <a:latin typeface="Work Sans" pitchFamily="2" charset="0"/>
              </a:rPr>
              <a:t> </a:t>
            </a:r>
            <a:r>
              <a:rPr lang="sv-SE" dirty="0" err="1">
                <a:latin typeface="Work Sans" pitchFamily="2" charset="0"/>
              </a:rPr>
              <a:t>measurement</a:t>
            </a:r>
            <a:r>
              <a:rPr lang="sv-SE" dirty="0">
                <a:latin typeface="Work Sans" pitchFamily="2" charset="0"/>
              </a:rPr>
              <a:t> system </a:t>
            </a:r>
            <a:r>
              <a:rPr lang="sv-SE" dirty="0" err="1">
                <a:latin typeface="Work Sans" pitchFamily="2" charset="0"/>
              </a:rPr>
              <a:t>with</a:t>
            </a:r>
            <a:r>
              <a:rPr lang="sv-SE" dirty="0">
                <a:latin typeface="Work Sans" pitchFamily="2" charset="0"/>
              </a:rPr>
              <a:t> anti-</a:t>
            </a:r>
            <a:r>
              <a:rPr lang="sv-SE" dirty="0" err="1">
                <a:latin typeface="Work Sans" pitchFamily="2" charset="0"/>
              </a:rPr>
              <a:t>cryostat</a:t>
            </a:r>
            <a:r>
              <a:rPr lang="sv-SE" dirty="0">
                <a:latin typeface="Work Sans" pitchFamily="2" charset="0"/>
              </a:rPr>
              <a:t> and </a:t>
            </a:r>
            <a:r>
              <a:rPr lang="sv-SE" dirty="0" err="1">
                <a:latin typeface="Work Sans" pitchFamily="2" charset="0"/>
              </a:rPr>
              <a:t>rotating</a:t>
            </a:r>
            <a:r>
              <a:rPr lang="sv-SE" dirty="0">
                <a:latin typeface="Work Sans" pitchFamily="2" charset="0"/>
              </a:rPr>
              <a:t> </a:t>
            </a:r>
            <a:r>
              <a:rPr lang="sv-SE" dirty="0" err="1">
                <a:latin typeface="Work Sans" pitchFamily="2" charset="0"/>
              </a:rPr>
              <a:t>coil</a:t>
            </a:r>
            <a:r>
              <a:rPr lang="sv-SE" dirty="0">
                <a:latin typeface="Work Sans" pitchFamily="2" charset="0"/>
              </a:rPr>
              <a:t> is on </a:t>
            </a:r>
            <a:r>
              <a:rPr lang="sv-SE" dirty="0" err="1">
                <a:latin typeface="Work Sans" pitchFamily="2" charset="0"/>
              </a:rPr>
              <a:t>its</a:t>
            </a:r>
            <a:r>
              <a:rPr lang="sv-SE" dirty="0">
                <a:latin typeface="Work Sans" pitchFamily="2" charset="0"/>
              </a:rPr>
              <a:t> </a:t>
            </a:r>
            <a:r>
              <a:rPr lang="sv-SE" dirty="0" err="1">
                <a:latin typeface="Work Sans" pitchFamily="2" charset="0"/>
              </a:rPr>
              <a:t>way</a:t>
            </a:r>
            <a:r>
              <a:rPr lang="sv-SE" dirty="0">
                <a:latin typeface="Work Sans" pitchFamily="2" charset="0"/>
              </a:rPr>
              <a:t>!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6B10A2-B1A2-4DF9-98B3-AA39DB46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Superconducting accelerator magnets</a:t>
            </a:r>
          </a:p>
        </p:txBody>
      </p:sp>
    </p:spTree>
    <p:extLst>
      <p:ext uri="{BB962C8B-B14F-4D97-AF65-F5344CB8AC3E}">
        <p14:creationId xmlns:p14="http://schemas.microsoft.com/office/powerpoint/2010/main" val="4207430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17D34-57B9-48C5-B312-3EDBC59D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28982-183F-4B49-8206-1680BE1600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32980-52FC-4E8E-BE38-41F986A4C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86111-1858-4E1F-92D2-8C30AC4DE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601" y="2444570"/>
            <a:ext cx="1835985" cy="1376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52B4E-007C-4932-9092-C69561D77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246" y="2452661"/>
            <a:ext cx="1835985" cy="1376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7C63F-1A31-4B4D-988D-32CBD6911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4329" y="4467133"/>
            <a:ext cx="1835985" cy="1376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54E66B-3134-4264-9A4F-ACEC6879C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96" y="2217328"/>
            <a:ext cx="1377761" cy="1835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239376-76FD-4465-9403-8E00EB8C6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96" y="4241211"/>
            <a:ext cx="1377761" cy="1835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37446-771A-461A-9853-AC074E51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4328" y="2446828"/>
            <a:ext cx="1835989" cy="1376992"/>
          </a:xfrm>
          <a:prstGeom prst="rect">
            <a:avLst/>
          </a:prstGeom>
        </p:spPr>
      </p:pic>
      <p:pic>
        <p:nvPicPr>
          <p:cNvPr id="13" name="Picture 12" descr="https://lh3.googleusercontent.com/YEZUQACVNXR-75Xj4rZjChtfIYitStdv8YM75npL8D8WsQYAXlr4_3A77C6B5opD19KrcQ7N2wVrAb3AIYcIUezX4E4AKveIXflMcw4wJCE1rmbCKHi66koJkMTCwEYhK8r0NbOVXE8hKgc6Jp4hSqYTykOtFGfIBVcyRRElsLfz00MgKEnEdIT_5t-NS-D0TJZM4nqO9dda4tjC6JOSFd1IabKOoZXglvUpWK1HVL2GF4EkCN_hKfXSrXALhHYn63qGedjzOwLR7i_mbU4kp5k0y5h1OTBeLLbjoa4nGtTA0eqAnIVZP1bIHml_iXnu8w_ijF9hYDIrKTBk9OpV--fTke1BahRBKnFsiGYVR1fo3OgAj9jOeOtNcq432co-jyUCGEulEdc3BtRYGo1Iy0GDQyOfK4lT1TPMwz9kkRQ24osv3GG2_qCFRb8lAe_ITF0xcJnQWvJeKz5oxE79GPFX1VWjq_-Srzls79RcSpdXceVPgT9wuGSnSki71P4Y6T2XlIA1DmEj8cCM0_gZ3ZZbDhI6ZfznHXDzFTMBkRzsM1NHgSz2J35u3TFAjvKCZswgkX0V9sn8E1J7lNN3dQ9W3S8kmJADjoc9Z2X2JGUo2JJxtrm16e73XDxG5br-vP1UomMkI5NPcGFDRcxfLnXAIyArfTtHMWh56t5rfDJsNwmiw2IKxvV28n-YXif5OvUFwWdA4cWFDsSSoJn1cufZIAOeht1kqpBFYeFMReNgeDPU77TQelQLIIIwn6n6-kReY-K4gzQd3DpUKqZcDM4NgmjbJHf0UZGtTGZJPWnFXLM8iDB5ca72-K9i6uS_S32foMdScx0RcKlVAERTOtLXmqTkoM4jm9KcVGZBhQnZEPsVVYAwdGvtThK2tiirhMQzg7DFeD3SRPhqFl1pYU31uWCxr8DoUC4iNwsbR55I4A=w893-h1190-s-no?authuser=0">
            <a:extLst>
              <a:ext uri="{FF2B5EF4-FFF2-40B4-BE49-F238E27FC236}">
                <a16:creationId xmlns:a16="http://schemas.microsoft.com/office/drawing/2014/main" id="{5F291861-AB3B-433D-99AB-EF7E10D72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0" t="28826" r="27536" b="27582"/>
          <a:stretch/>
        </p:blipFill>
        <p:spPr bwMode="auto">
          <a:xfrm>
            <a:off x="3509056" y="2217329"/>
            <a:ext cx="1376990" cy="18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lh3.googleusercontent.com/pvr7W_xYR-mW2vjHclnuTFhLm23ZJwX-8gyfEGsJzP6cZxCORHZ-Jf7SwnMwmuiUA3uBoAeXeVGc2PbiPZ8EpkTym_EvSEX-N7bT8KrLfQizg_1Rgl2_odsWn41HZYPPUw4bXzwZQ6NueKKXs6WE8sICnElj4HWb8b8ohh7Ri_K8puLfe11uNTJarixwfw7wENNQhG-H0Qcu9R1M_P2YQWMo2XXPx2cUlh8kcH5Vhgg9uqGuDklrZ_-JF-i7NJ5LG-f6CABG8jPsjXXmjSJttZxODUR6PeGyGxnBOINRXhtcJ0yfvOBPMbDEI10nFg01QjKTXrvBM8EIs1BZ-tA2rL5CQWkD9KUtyX4p1QLG9wSeFeX6qayXRFgbqikcWYF9qYgoofokE-iUhZ_4kvwKBSU4UxsiCQEJbmYEqeaFZ4GD3vh_qMCdPUrC7VY8uBh8QumdylDlbQsdiL71yKroMi6IWNHQkiei5A5U_OxsDS4g84G8q0DydVOcAQytPq5iLt6FdO-TEF8D2qbTGeXM6wtROkq8rl1o1k3sxnh-JZiHJeen0Tj8xOJ_vYWIjZH1XUBnugduqJz-c4EdjixF5yylhdzQ9qfVZX4CXJ20IP6kS0n4pKZh5RtG7pv3CQGhkbdlfoqhivJj8M3Fb_u-xiJ--iqaxXdPboDzXB6uxGzhKdIN4a56Up_2XTE0wzAjM09GbN9jz9gHC9Fjos14gbwWkK_-znuvaY7afcKF6ay1jZU-qehoBP204aWvr_5CCKtnC_xr7gHNdZhzrV4vr9-39CnLHziY3unS7NRnUWEMrnFWny9u9I6tljqGY_kc_fvTaGm_qNeSVxa0Q-UMOOrbAhqkVdp7Mi4tFDTXS9pAhML92_cSCXkxiKv2TXTCHJXlFCMC_QLCAPFp3-Jae88B3KfjBVAeu7hHlN9YNviCag=w893-h1190-s-no?authuser=0">
            <a:extLst>
              <a:ext uri="{FF2B5EF4-FFF2-40B4-BE49-F238E27FC236}">
                <a16:creationId xmlns:a16="http://schemas.microsoft.com/office/drawing/2014/main" id="{EFA0ECA5-7E42-41C3-90A1-F4F9EDC41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56" y="4237635"/>
            <a:ext cx="1377839" cy="18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E2A550-7F00-499C-B060-03C741CA18C6}"/>
              </a:ext>
            </a:extLst>
          </p:cNvPr>
          <p:cNvSpPr/>
          <p:nvPr/>
        </p:nvSpPr>
        <p:spPr>
          <a:xfrm>
            <a:off x="11189078" y="5778793"/>
            <a:ext cx="511004" cy="652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637AE-26B6-421E-9133-1996C85263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6756449" y="4241211"/>
            <a:ext cx="2630282" cy="1835986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6757C7D5-9780-481D-B064-539F316019C9}"/>
              </a:ext>
            </a:extLst>
          </p:cNvPr>
          <p:cNvSpPr txBox="1"/>
          <p:nvPr/>
        </p:nvSpPr>
        <p:spPr>
          <a:xfrm rot="5400000">
            <a:off x="8553254" y="5059873"/>
            <a:ext cx="215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/>
              <a:t>Tommaso Bagni &amp; team</a:t>
            </a:r>
          </a:p>
        </p:txBody>
      </p: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58A24B7E-221C-4B5F-A126-76311CA4DC44}"/>
              </a:ext>
            </a:extLst>
          </p:cNvPr>
          <p:cNvSpPr txBox="1">
            <a:spLocks/>
          </p:cNvSpPr>
          <p:nvPr/>
        </p:nvSpPr>
        <p:spPr>
          <a:xfrm>
            <a:off x="10131693" y="6505116"/>
            <a:ext cx="1460232" cy="62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16C8F4-20CD-364A-8A8E-DE130115B178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D84BCC-6D7B-48D5-93B5-303D36A8AF58}"/>
              </a:ext>
            </a:extLst>
          </p:cNvPr>
          <p:cNvSpPr txBox="1"/>
          <p:nvPr/>
        </p:nvSpPr>
        <p:spPr>
          <a:xfrm>
            <a:off x="1883826" y="1787794"/>
            <a:ext cx="7810151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sv-SE" sz="1200" dirty="0" err="1">
                <a:latin typeface="Work Sans" pitchFamily="2" charset="0"/>
              </a:rPr>
              <a:t>Designed</a:t>
            </a:r>
            <a:r>
              <a:rPr lang="sv-SE" sz="1200" dirty="0">
                <a:latin typeface="Work Sans" pitchFamily="2" charset="0"/>
              </a:rPr>
              <a:t> and </a:t>
            </a:r>
            <a:r>
              <a:rPr lang="sv-SE" sz="1200" dirty="0" err="1">
                <a:latin typeface="Work Sans" pitchFamily="2" charset="0"/>
              </a:rPr>
              <a:t>built</a:t>
            </a:r>
            <a:r>
              <a:rPr lang="sv-SE" sz="1200" dirty="0">
                <a:latin typeface="Work Sans" pitchFamily="2" charset="0"/>
              </a:rPr>
              <a:t> by the </a:t>
            </a:r>
            <a:r>
              <a:rPr lang="sv-SE" sz="1200" dirty="0" err="1">
                <a:latin typeface="Work Sans" pitchFamily="2" charset="0"/>
              </a:rPr>
              <a:t>Wigner</a:t>
            </a:r>
            <a:r>
              <a:rPr lang="sv-SE" sz="1200" dirty="0">
                <a:latin typeface="Work Sans" pitchFamily="2" charset="0"/>
              </a:rPr>
              <a:t> Research Centre for Physics, </a:t>
            </a:r>
            <a:r>
              <a:rPr lang="sv-SE" sz="1200" dirty="0" err="1">
                <a:latin typeface="Work Sans" pitchFamily="2" charset="0"/>
              </a:rPr>
              <a:t>Hungary</a:t>
            </a:r>
            <a:r>
              <a:rPr lang="sv-SE" sz="1200" dirty="0">
                <a:latin typeface="Work Sans" pitchFamily="2" charset="0"/>
              </a:rPr>
              <a:t>, test </a:t>
            </a:r>
            <a:r>
              <a:rPr lang="sv-SE" sz="1200" dirty="0" err="1">
                <a:latin typeface="Work Sans" pitchFamily="2" charset="0"/>
              </a:rPr>
              <a:t>supported</a:t>
            </a:r>
            <a:r>
              <a:rPr lang="sv-SE" sz="1200" dirty="0">
                <a:latin typeface="Work Sans" pitchFamily="2" charset="0"/>
              </a:rPr>
              <a:t> by Euro-</a:t>
            </a:r>
            <a:r>
              <a:rPr lang="sv-SE" sz="1200" dirty="0" err="1">
                <a:latin typeface="Work Sans" pitchFamily="2" charset="0"/>
              </a:rPr>
              <a:t>Labs</a:t>
            </a:r>
            <a:endParaRPr lang="sv-SE" sz="1200" dirty="0">
              <a:latin typeface="Work Sans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00A8B6A-4526-481C-9419-E2471400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SuShi – </a:t>
            </a:r>
            <a:r>
              <a:rPr lang="en-GB" sz="4400" b="1"/>
              <a:t>Superconducting Shield</a:t>
            </a:r>
            <a:endParaRPr lang="sv-SE" b="1"/>
          </a:p>
        </p:txBody>
      </p:sp>
    </p:spTree>
    <p:extLst>
      <p:ext uri="{BB962C8B-B14F-4D97-AF65-F5344CB8AC3E}">
        <p14:creationId xmlns:p14="http://schemas.microsoft.com/office/powerpoint/2010/main" val="130453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20002-2ECC-4704-B1DC-9151973D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9A199-E78C-4A6C-9694-B95E336475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93D7F-BFD6-4E56-8262-D7916751D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65107-019D-4AFA-9438-98226A86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48" y="2509433"/>
            <a:ext cx="4017573" cy="19672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ECE41B-5CCB-4EA8-AF5E-CB3FB6101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948" y="1743123"/>
            <a:ext cx="6958918" cy="417988"/>
          </a:xfrm>
          <a:solidFill>
            <a:schemeClr val="bg2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1600" b="1"/>
              <a:t>CLIC</a:t>
            </a:r>
            <a:r>
              <a:rPr lang="sv-SE" sz="1600"/>
              <a:t>: Vacuum discharges in acceleration cavities  (e.g. X-band technology for CLIC)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956319-3B90-4823-BB15-2B475F9C137E}"/>
              </a:ext>
            </a:extLst>
          </p:cNvPr>
          <p:cNvCxnSpPr>
            <a:cxnSpLocks/>
          </p:cNvCxnSpPr>
          <p:nvPr/>
        </p:nvCxnSpPr>
        <p:spPr>
          <a:xfrm flipV="1">
            <a:off x="1593471" y="2373536"/>
            <a:ext cx="445054" cy="36369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3958D-7D58-46B5-8A02-807E7D465F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04639" y="3957192"/>
            <a:ext cx="1020526" cy="2711617"/>
          </a:xfrm>
          <a:prstGeom prst="rect">
            <a:avLst/>
          </a:prstGeom>
          <a:effectLst>
            <a:outerShdw blurRad="63500" sx="108000" sy="108000" algn="ctr" rotWithShape="0">
              <a:schemeClr val="bg1">
                <a:alpha val="5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817F7D-4ECC-4212-934B-6CD5194159E7}"/>
              </a:ext>
            </a:extLst>
          </p:cNvPr>
          <p:cNvSpPr txBox="1"/>
          <p:nvPr/>
        </p:nvSpPr>
        <p:spPr>
          <a:xfrm>
            <a:off x="2127961" y="4494960"/>
            <a:ext cx="2195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3GHz solid-</a:t>
            </a:r>
            <a:r>
              <a:rPr lang="sv-SE" sz="1400" dirty="0" err="1"/>
              <a:t>state</a:t>
            </a:r>
            <a:r>
              <a:rPr lang="sv-SE" sz="1400" dirty="0"/>
              <a:t> </a:t>
            </a:r>
            <a:r>
              <a:rPr lang="sv-SE" sz="1400" dirty="0" err="1"/>
              <a:t>amplifier</a:t>
            </a:r>
            <a:endParaRPr lang="sv-S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52823-B725-4643-8779-D93EAB7E78AE}"/>
              </a:ext>
            </a:extLst>
          </p:cNvPr>
          <p:cNvSpPr txBox="1"/>
          <p:nvPr/>
        </p:nvSpPr>
        <p:spPr>
          <a:xfrm>
            <a:off x="298167" y="4406626"/>
            <a:ext cx="20167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bg1">
                    <a:lumMod val="65000"/>
                  </a:schemeClr>
                </a:solidFill>
              </a:rPr>
              <a:t>Courtesy</a:t>
            </a:r>
            <a:r>
              <a:rPr lang="sv-SE" sz="1200" dirty="0">
                <a:solidFill>
                  <a:schemeClr val="bg1">
                    <a:lumMod val="65000"/>
                  </a:schemeClr>
                </a:solidFill>
              </a:rPr>
              <a:t>: Kevin Pepitone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70AE824-394F-4262-A130-517AD1EDC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Other projects</a:t>
            </a:r>
            <a:endParaRPr lang="sv-SE" b="1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A522F2B-27A9-491F-98DB-C4E9EBDBD9C8}"/>
              </a:ext>
            </a:extLst>
          </p:cNvPr>
          <p:cNvSpPr txBox="1">
            <a:spLocks/>
          </p:cNvSpPr>
          <p:nvPr/>
        </p:nvSpPr>
        <p:spPr>
          <a:xfrm>
            <a:off x="701248" y="1637681"/>
            <a:ext cx="3532110" cy="96609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600" b="1"/>
              <a:t>AWAKE</a:t>
            </a:r>
            <a:r>
              <a:rPr lang="sv-SE" sz="1600"/>
              <a:t>: Uppsala develops and delivers RF systems for the two electron injectors for the AWAKE project (run 2).</a:t>
            </a:r>
            <a:endParaRPr lang="sv-SE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3665E3-C780-456E-BDB2-01D997921F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15" t="37675" r="1890" b="26835"/>
          <a:stretch/>
        </p:blipFill>
        <p:spPr>
          <a:xfrm>
            <a:off x="5637294" y="2325759"/>
            <a:ext cx="3109090" cy="115164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62D322C-9503-40BA-9623-2D125920E7FB}"/>
              </a:ext>
            </a:extLst>
          </p:cNvPr>
          <p:cNvSpPr txBox="1">
            <a:spLocks/>
          </p:cNvSpPr>
          <p:nvPr/>
        </p:nvSpPr>
        <p:spPr>
          <a:xfrm>
            <a:off x="5569489" y="4026935"/>
            <a:ext cx="5889486" cy="44970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1600" b="1"/>
              <a:t>ESSnuSB+</a:t>
            </a:r>
            <a:r>
              <a:rPr lang="sv-SE" sz="1600"/>
              <a:t>: Accelerator development for ESS neutrino Super Beam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356A55-3F5F-4E95-8B6C-FF7A663F2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014" y="4788029"/>
            <a:ext cx="698602" cy="6986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5203FE-A29C-45DC-A4EC-7DC88FE84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141" y="4472086"/>
            <a:ext cx="3382486" cy="20245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A9179D-BC9D-4412-A9EF-BCBD9D9CFF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33228" r="19683" b="11629"/>
          <a:stretch/>
        </p:blipFill>
        <p:spPr>
          <a:xfrm rot="10800000">
            <a:off x="9319298" y="2266741"/>
            <a:ext cx="1325803" cy="12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94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5493A-F4DB-4958-8A08-F1E201C54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v-SE" sz="4400" b="1" dirty="0" err="1"/>
              <a:t>Thank</a:t>
            </a:r>
            <a:r>
              <a:rPr lang="sv-SE" sz="4400" b="1" dirty="0"/>
              <a:t> </a:t>
            </a:r>
            <a:r>
              <a:rPr lang="sv-SE" sz="4400" b="1" dirty="0" err="1"/>
              <a:t>you</a:t>
            </a:r>
            <a:r>
              <a:rPr lang="sv-SE" sz="4400" b="1" dirty="0"/>
              <a:t> for </a:t>
            </a:r>
            <a:r>
              <a:rPr lang="sv-SE" sz="4400" b="1" dirty="0" err="1"/>
              <a:t>listening</a:t>
            </a:r>
            <a:endParaRPr lang="sv-SE" sz="4400" dirty="0"/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endParaRPr lang="sv-SE"/>
          </a:p>
          <a:p>
            <a:pPr marL="0" indent="0" algn="ctr">
              <a:buNone/>
            </a:pPr>
            <a:endParaRPr lang="sv-SE"/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endParaRPr lang="sv-SE" sz="2400"/>
          </a:p>
          <a:p>
            <a:pPr marL="0" indent="0" algn="ctr">
              <a:buNone/>
            </a:pPr>
            <a:r>
              <a:rPr lang="sv-SE" sz="2400"/>
              <a:t>Any </a:t>
            </a:r>
            <a:r>
              <a:rPr lang="sv-SE" sz="2400" dirty="0" err="1"/>
              <a:t>Questions</a:t>
            </a:r>
            <a:r>
              <a:rPr lang="sv-SE" sz="2400" dirty="0"/>
              <a:t>/</a:t>
            </a:r>
            <a:r>
              <a:rPr lang="sv-SE" sz="2400" dirty="0" err="1"/>
              <a:t>Requests</a:t>
            </a:r>
            <a:r>
              <a:rPr lang="sv-SE" sz="2400" dirty="0"/>
              <a:t>/</a:t>
            </a:r>
            <a:r>
              <a:rPr lang="sv-SE" sz="2400" dirty="0" err="1"/>
              <a:t>Comments</a:t>
            </a:r>
            <a:r>
              <a:rPr lang="sv-SE" sz="2400"/>
              <a:t>/Suggestions?</a:t>
            </a:r>
            <a:endParaRPr lang="sv-S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369A-856B-4F2A-9F96-F1B5202E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9962C1B-0630-4D21-8008-4FF31E37E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104D649-29BE-46D4-9A11-A1AA8150C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82A76-9FD9-422D-84FC-875323A29379}"/>
              </a:ext>
            </a:extLst>
          </p:cNvPr>
          <p:cNvSpPr txBox="1"/>
          <p:nvPr/>
        </p:nvSpPr>
        <p:spPr>
          <a:xfrm>
            <a:off x="894826" y="3182011"/>
            <a:ext cx="10874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i="1" dirty="0"/>
              <a:t>And special </a:t>
            </a:r>
            <a:r>
              <a:rPr lang="sv-SE" sz="2200" i="1" dirty="0" err="1"/>
              <a:t>thanks</a:t>
            </a:r>
            <a:r>
              <a:rPr lang="sv-SE" sz="2200" i="1" dirty="0"/>
              <a:t> to (on </a:t>
            </a:r>
            <a:r>
              <a:rPr lang="sv-SE" sz="2200" i="1" dirty="0" err="1"/>
              <a:t>behalf</a:t>
            </a:r>
            <a:r>
              <a:rPr lang="sv-SE" sz="2200" i="1" dirty="0"/>
              <a:t> </a:t>
            </a:r>
            <a:r>
              <a:rPr lang="sv-SE" sz="2200" i="1" dirty="0" err="1"/>
              <a:t>of</a:t>
            </a:r>
            <a:r>
              <a:rPr lang="sv-SE" sz="2200" i="1" dirty="0"/>
              <a:t> UU): </a:t>
            </a:r>
          </a:p>
          <a:p>
            <a:pPr algn="ctr"/>
            <a:r>
              <a:rPr lang="sv-SE" sz="2200" i="1" dirty="0" err="1"/>
              <a:t>Yann</a:t>
            </a:r>
            <a:r>
              <a:rPr lang="sv-SE" sz="2200" i="1" dirty="0"/>
              <a:t> </a:t>
            </a:r>
            <a:r>
              <a:rPr lang="sv-SE" sz="2200" i="1" dirty="0" err="1"/>
              <a:t>Leclercq</a:t>
            </a:r>
            <a:r>
              <a:rPr lang="sv-SE" sz="2200" i="1" dirty="0"/>
              <a:t>, Paul </a:t>
            </a:r>
            <a:r>
              <a:rPr lang="sv-SE" sz="2200" i="1" dirty="0" err="1"/>
              <a:t>Cruikshank</a:t>
            </a:r>
            <a:r>
              <a:rPr lang="sv-SE" sz="2200" i="1" dirty="0"/>
              <a:t>, Stefanos Spathopoulos, Amalia </a:t>
            </a:r>
            <a:r>
              <a:rPr lang="sv-SE" sz="2200" i="1" dirty="0" err="1"/>
              <a:t>Ballarino</a:t>
            </a:r>
            <a:r>
              <a:rPr lang="sv-SE" sz="2200" i="1" dirty="0"/>
              <a:t>, Oliver </a:t>
            </a:r>
            <a:r>
              <a:rPr lang="sv-SE" sz="2200" i="1" dirty="0" err="1"/>
              <a:t>Brüning</a:t>
            </a:r>
            <a:r>
              <a:rPr lang="sv-SE" sz="2200" i="1" dirty="0"/>
              <a:t>,  </a:t>
            </a:r>
          </a:p>
          <a:p>
            <a:pPr algn="ctr"/>
            <a:r>
              <a:rPr lang="sv-SE" sz="2200" i="1" dirty="0"/>
              <a:t>Benny Björkander, Mats Lavin, Mikael </a:t>
            </a:r>
            <a:r>
              <a:rPr lang="sv-SE" sz="2200" i="1" dirty="0" err="1"/>
              <a:t>Siversson</a:t>
            </a:r>
            <a:r>
              <a:rPr lang="sv-SE" sz="2200" i="1" dirty="0"/>
              <a:t>, </a:t>
            </a:r>
            <a:r>
              <a:rPr lang="sv-SE" sz="2200" i="1" dirty="0" err="1"/>
              <a:t>Veljko</a:t>
            </a:r>
            <a:r>
              <a:rPr lang="sv-SE" sz="2200" i="1" dirty="0"/>
              <a:t> </a:t>
            </a:r>
            <a:r>
              <a:rPr lang="sv-SE" sz="2200" i="1" dirty="0" err="1"/>
              <a:t>Pribak</a:t>
            </a:r>
            <a:r>
              <a:rPr lang="sv-SE" sz="2200" i="1"/>
              <a:t>, Aryan Mohammadi, Mats </a:t>
            </a:r>
            <a:r>
              <a:rPr lang="sv-SE" sz="2200" i="1" dirty="0"/>
              <a:t>Orup </a:t>
            </a:r>
          </a:p>
          <a:p>
            <a:pPr algn="ctr"/>
            <a:r>
              <a:rPr lang="sv-SE" sz="2200" i="1" dirty="0"/>
              <a:t>and </a:t>
            </a:r>
            <a:r>
              <a:rPr lang="sv-SE" sz="2200" i="1" dirty="0" err="1"/>
              <a:t>many</a:t>
            </a:r>
            <a:r>
              <a:rPr lang="sv-SE" sz="2200" i="1" dirty="0"/>
              <a:t> </a:t>
            </a:r>
            <a:r>
              <a:rPr lang="sv-SE" sz="2200" i="1" dirty="0" err="1"/>
              <a:t>more</a:t>
            </a:r>
            <a:r>
              <a:rPr lang="sv-SE" sz="2200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22761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78A0-296E-482D-92EC-AEE7A8A8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/>
              <a:t>Content</a:t>
            </a:r>
            <a:endParaRPr lang="sv-S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08EC5-C4AC-46EA-B7CA-0F20DBB3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err="1"/>
              <a:t>Collaboration</a:t>
            </a:r>
            <a:r>
              <a:rPr lang="sv-SE"/>
              <a:t> Agreement &amp;</a:t>
            </a:r>
            <a:r>
              <a:rPr lang="sv-SE" dirty="0"/>
              <a:t> </a:t>
            </a:r>
            <a:r>
              <a:rPr lang="sv-SE"/>
              <a:t>Funding</a:t>
            </a:r>
            <a:endParaRPr lang="sv-SE" dirty="0"/>
          </a:p>
          <a:p>
            <a:r>
              <a:rPr lang="sv-SE"/>
              <a:t>Asset distribution between RFR and UU</a:t>
            </a:r>
          </a:p>
          <a:p>
            <a:r>
              <a:rPr lang="sv-SE"/>
              <a:t>Delivery Schedule to CERN</a:t>
            </a:r>
          </a:p>
          <a:p>
            <a:r>
              <a:rPr lang="sv-SE"/>
              <a:t>Project’s Perspectives</a:t>
            </a:r>
          </a:p>
          <a:p>
            <a:r>
              <a:rPr lang="sv-SE"/>
              <a:t>Where does FREIA stand now?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9B33-8962-48AA-A457-C2F9C086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5D1399D-5957-47CE-A952-7A0C0DC62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58A7707-166E-43A3-ABD7-6B91542C5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50318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F6C7-A57B-405C-B7AF-3B0B3A81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b="1" dirty="0" err="1"/>
              <a:t>Collaboration</a:t>
            </a:r>
            <a:r>
              <a:rPr lang="sv-SE" b="1" dirty="0"/>
              <a:t> </a:t>
            </a:r>
            <a:r>
              <a:rPr lang="sv-SE" b="1" dirty="0" err="1"/>
              <a:t>Agreement</a:t>
            </a:r>
            <a:endParaRPr lang="sv-S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53A18-BE74-41E1-8040-3AE6D652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KE5162, </a:t>
            </a:r>
            <a:r>
              <a:rPr lang="en-GB" dirty="0"/>
              <a:t>EDMS </a:t>
            </a:r>
            <a:r>
              <a:rPr lang="en-GB" u="sng" dirty="0">
                <a:hlinkClick r:id="rId2"/>
              </a:rPr>
              <a:t>1981185</a:t>
            </a:r>
            <a:endParaRPr lang="sv-SE" dirty="0"/>
          </a:p>
          <a:p>
            <a:r>
              <a:rPr lang="sv-SE" dirty="0" err="1"/>
              <a:t>Scope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supply</a:t>
            </a:r>
            <a:r>
              <a:rPr lang="sv-SE" dirty="0"/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/>
              <a:t>DFHX x4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/>
              <a:t>DFHM x5</a:t>
            </a:r>
          </a:p>
          <a:p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Design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by </a:t>
            </a:r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CERN</a:t>
            </a:r>
          </a:p>
          <a:p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Design </a:t>
            </a:r>
            <a:r>
              <a:rPr lang="sv-SE" b="1" dirty="0" err="1">
                <a:solidFill>
                  <a:schemeClr val="accent6">
                    <a:lumMod val="75000"/>
                  </a:schemeClr>
                </a:solidFill>
              </a:rPr>
              <a:t>drawings</a:t>
            </a:r>
            <a:r>
              <a:rPr lang="sv-SE" dirty="0"/>
              <a:t> </a:t>
            </a:r>
            <a:r>
              <a:rPr lang="sv-SE" dirty="0" err="1"/>
              <a:t>provided</a:t>
            </a:r>
            <a:r>
              <a:rPr lang="sv-SE" dirty="0"/>
              <a:t> by CERN</a:t>
            </a:r>
          </a:p>
          <a:p>
            <a:r>
              <a:rPr lang="sv-SE" dirty="0"/>
              <a:t>Special situation: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 err="1"/>
              <a:t>Collaboration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b="1" dirty="0">
                <a:solidFill>
                  <a:srgbClr val="7030A0"/>
                </a:solidFill>
              </a:rPr>
              <a:t>CERN-University-Company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/>
              <a:t>All </a:t>
            </a:r>
            <a:r>
              <a:rPr lang="sv-SE" dirty="0" err="1"/>
              <a:t>parties</a:t>
            </a:r>
            <a:r>
              <a:rPr lang="sv-SE" dirty="0"/>
              <a:t> </a:t>
            </a:r>
            <a:r>
              <a:rPr lang="sv-SE" b="1" dirty="0" err="1">
                <a:solidFill>
                  <a:srgbClr val="7030A0"/>
                </a:solidFill>
              </a:rPr>
              <a:t>manufacture</a:t>
            </a:r>
            <a:r>
              <a:rPr lang="sv-SE" b="1" dirty="0">
                <a:solidFill>
                  <a:srgbClr val="7030A0"/>
                </a:solidFill>
              </a:rPr>
              <a:t> </a:t>
            </a:r>
            <a:r>
              <a:rPr lang="sv-SE" b="1" dirty="0" err="1">
                <a:solidFill>
                  <a:srgbClr val="7030A0"/>
                </a:solidFill>
              </a:rPr>
              <a:t>pieces</a:t>
            </a:r>
            <a:endParaRPr lang="sv-SE" b="1" dirty="0">
              <a:solidFill>
                <a:srgbClr val="7030A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/>
              <a:t>Uppsala University is the bridge </a:t>
            </a:r>
            <a:r>
              <a:rPr lang="sv-SE" dirty="0" err="1"/>
              <a:t>between</a:t>
            </a:r>
            <a:r>
              <a:rPr lang="sv-SE" dirty="0"/>
              <a:t> CERN and the </a:t>
            </a:r>
            <a:r>
              <a:rPr lang="sv-SE" dirty="0" err="1"/>
              <a:t>company</a:t>
            </a:r>
            <a:r>
              <a:rPr lang="sv-SE" dirty="0"/>
              <a:t> (RFR)</a:t>
            </a:r>
          </a:p>
          <a:p>
            <a:pPr marL="457200" lvl="1" indent="0">
              <a:buNone/>
            </a:pPr>
            <a:endParaRPr lang="sv-S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7426DA-A853-4161-94B3-3E5766AF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3</a:t>
            </a:fld>
            <a:endParaRPr lang="sv-S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BA84EF-CDB7-4ED4-8FB4-FE05C8F11DF5}"/>
              </a:ext>
            </a:extLst>
          </p:cNvPr>
          <p:cNvGrpSpPr>
            <a:grpSpLocks noChangeAspect="1"/>
          </p:cNvGrpSpPr>
          <p:nvPr/>
        </p:nvGrpSpPr>
        <p:grpSpPr>
          <a:xfrm>
            <a:off x="5491623" y="2186697"/>
            <a:ext cx="2250233" cy="1242303"/>
            <a:chOff x="5646353" y="1944798"/>
            <a:chExt cx="2133302" cy="1177748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D29EF82A-4807-40B7-ACDB-6137FF2C3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6353" y="1944798"/>
              <a:ext cx="2133302" cy="11622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5EF28-77A7-4C82-8F71-0105BDD0BC7D}"/>
                </a:ext>
              </a:extLst>
            </p:cNvPr>
            <p:cNvSpPr txBox="1"/>
            <p:nvPr/>
          </p:nvSpPr>
          <p:spPr>
            <a:xfrm>
              <a:off x="6199464" y="2753214"/>
              <a:ext cx="679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x4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C3CEEA-7A71-4BB6-AF99-882BE194E5D8}"/>
              </a:ext>
            </a:extLst>
          </p:cNvPr>
          <p:cNvGrpSpPr>
            <a:grpSpLocks noChangeAspect="1"/>
          </p:cNvGrpSpPr>
          <p:nvPr/>
        </p:nvGrpSpPr>
        <p:grpSpPr>
          <a:xfrm>
            <a:off x="8610600" y="3103258"/>
            <a:ext cx="2571081" cy="1384962"/>
            <a:chOff x="8828000" y="1944798"/>
            <a:chExt cx="2308399" cy="12434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3BF24E-0A0E-42A5-8F18-FAB3FB3F3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8000" y="1944798"/>
              <a:ext cx="2308399" cy="12434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1D6039-9F48-4906-A9EA-69D4FA59572E}"/>
                </a:ext>
              </a:extLst>
            </p:cNvPr>
            <p:cNvSpPr txBox="1"/>
            <p:nvPr/>
          </p:nvSpPr>
          <p:spPr>
            <a:xfrm>
              <a:off x="9261701" y="2817326"/>
              <a:ext cx="679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x5</a:t>
              </a:r>
            </a:p>
          </p:txBody>
        </p:sp>
      </p:grp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B04EC4-FDA6-49AE-8A8C-D226FC6F2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966BE4D-17C8-4FF9-A871-EDF211AC3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14905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AAF44-4291-4293-BC90-0841EA88C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600"/>
              <a:t>RFR had experience from Prototype (DFHX1) and would benefit from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v-SE" sz="2400"/>
              <a:t>Planning machining requirements: the amount necessary, how to do it and arrangements with subcontractors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v-SE" sz="2400"/>
              <a:t>Learning new process with Helium leak testing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sv-SE" sz="2400"/>
              <a:t>Adapting to strict tolerances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/>
          </a:p>
          <a:p>
            <a:r>
              <a:rPr lang="en-US" sz="2400"/>
              <a:t>Money </a:t>
            </a:r>
            <a:r>
              <a:rPr lang="sv-SE" sz="2400"/>
              <a:t>invested in the project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/>
              <a:t>Vetenskapsrådet (VR): </a:t>
            </a:r>
            <a:r>
              <a:rPr lang="sv-SE" sz="2200"/>
              <a:t>10 000 000 + 1 700 000 SEK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2200"/>
              <a:t>CERN: 900 000 CHF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sv-SE"/>
          </a:p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95B5F-8B6B-4E5C-B93E-A00ED51C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10E72-742E-4F47-825C-B1A2F212B1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DD34D-CEC8-4115-8B08-068EFE75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8C5AC1-F0F8-42C5-A30B-37DA7CE5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>
            <a:normAutofit/>
          </a:bodyPr>
          <a:lstStyle/>
          <a:p>
            <a:pPr algn="ctr"/>
            <a:r>
              <a:rPr lang="sv-SE" b="1"/>
              <a:t>Funding</a:t>
            </a:r>
            <a:endParaRPr lang="sv-SE" b="1" dirty="0"/>
          </a:p>
        </p:txBody>
      </p:sp>
      <p:pic>
        <p:nvPicPr>
          <p:cNvPr id="9" name="Bildobjekt 4" descr="En bild som visar klädsel, person, utomhus, träd&#10;&#10;Automatiskt genererad beskrivning">
            <a:extLst>
              <a:ext uri="{FF2B5EF4-FFF2-40B4-BE49-F238E27FC236}">
                <a16:creationId xmlns:a16="http://schemas.microsoft.com/office/drawing/2014/main" id="{9C5C8509-47EC-8147-C127-32627EF69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4022"/>
          <a:stretch/>
        </p:blipFill>
        <p:spPr>
          <a:xfrm>
            <a:off x="7533314" y="3523023"/>
            <a:ext cx="4214069" cy="2617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5CF21-52F1-4E77-AA3C-D0E0E6180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7" t="21918" r="85789" b="70763"/>
          <a:stretch/>
        </p:blipFill>
        <p:spPr>
          <a:xfrm>
            <a:off x="8245040" y="901653"/>
            <a:ext cx="2188372" cy="6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4E24F-F710-41DB-977C-B4C84268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Asset Distribution </a:t>
            </a:r>
            <a:r>
              <a:rPr lang="sv-SE" b="1" dirty="0" err="1"/>
              <a:t>between</a:t>
            </a:r>
            <a:r>
              <a:rPr lang="sv-SE" b="1" dirty="0"/>
              <a:t> UU and RFR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0292-480A-42C5-B752-67D3F899C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UU/FREIA workshop: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 err="1"/>
              <a:t>Smaller-size</a:t>
            </a:r>
            <a:r>
              <a:rPr lang="sv-SE" dirty="0"/>
              <a:t> parts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/>
              <a:t>do not require certified welding </a:t>
            </a:r>
          </a:p>
          <a:p>
            <a:pPr lvl="2">
              <a:buFontTx/>
              <a:buChar char="-"/>
            </a:pPr>
            <a:r>
              <a:rPr lang="en-US"/>
              <a:t>Max </a:t>
            </a:r>
            <a:r>
              <a:rPr lang="en-US" dirty="0"/>
              <a:t>milling length 1035 mm Radius max 500 mm turning machine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Subsupplier </a:t>
            </a:r>
            <a:r>
              <a:rPr lang="en-US" dirty="0"/>
              <a:t>for </a:t>
            </a:r>
            <a:r>
              <a:rPr lang="en-US"/>
              <a:t>silver-coating </a:t>
            </a:r>
            <a:endParaRPr lang="sv-SE" dirty="0"/>
          </a:p>
          <a:p>
            <a:pPr marL="914400" lvl="2" indent="0">
              <a:buNone/>
            </a:pPr>
            <a:endParaRPr lang="sv-SE" dirty="0"/>
          </a:p>
          <a:p>
            <a:pPr lvl="1"/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0BA78-A8E0-4BC8-99B3-154C8C4CB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B7EC2-911F-440E-88C9-8A5214FE6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r="17679"/>
          <a:stretch/>
        </p:blipFill>
        <p:spPr>
          <a:xfrm rot="5400000">
            <a:off x="841130" y="4089590"/>
            <a:ext cx="1711572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9C536-AA68-42DF-B5B7-ADFA38B46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21636" r="20375" b="31282"/>
          <a:stretch/>
        </p:blipFill>
        <p:spPr>
          <a:xfrm>
            <a:off x="2995248" y="4388775"/>
            <a:ext cx="2299677" cy="154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5D6654-7295-457E-890C-123B05EF9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8984" r="4769" b="23781"/>
          <a:stretch/>
        </p:blipFill>
        <p:spPr>
          <a:xfrm>
            <a:off x="5461644" y="3129317"/>
            <a:ext cx="1548903" cy="873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605E15-3E72-4F68-ABBD-C3CF789BD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5963" r="14455" b="26143"/>
          <a:stretch/>
        </p:blipFill>
        <p:spPr>
          <a:xfrm>
            <a:off x="5630278" y="4388775"/>
            <a:ext cx="2096887" cy="15413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52C23-9CDE-4CC9-82D2-497D4D4E0E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5024" r="12821"/>
          <a:stretch/>
        </p:blipFill>
        <p:spPr>
          <a:xfrm rot="5400000">
            <a:off x="9615478" y="1957367"/>
            <a:ext cx="1477649" cy="1452238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F2ED3A18-527F-4C0B-B717-CC6A79A658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33401" r="9553"/>
          <a:stretch/>
        </p:blipFill>
        <p:spPr>
          <a:xfrm>
            <a:off x="8062518" y="4174514"/>
            <a:ext cx="3291282" cy="2002448"/>
          </a:xfrm>
          <a:prstGeom prst="rect">
            <a:avLst/>
          </a:prstGeom>
        </p:spPr>
      </p:pic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68F94D81-4673-4CF4-A1A3-C4309496E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E2EF78E7-429E-4541-8BB6-028055EE3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32990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9524-8ECF-4F42-96CA-A45F0265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/>
              <a:t>Asset Distribution between UU and RFR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8BDA7-2BF9-4C31-9E5D-60DA15DA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981888" cy="4348162"/>
          </a:xfrm>
        </p:spPr>
        <p:txBody>
          <a:bodyPr/>
          <a:lstStyle/>
          <a:p>
            <a:r>
              <a:rPr lang="sv-SE" dirty="0"/>
              <a:t>RFR: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/>
              <a:t>All the rest </a:t>
            </a:r>
            <a:r>
              <a:rPr lang="sv-SE" err="1"/>
              <a:t>of</a:t>
            </a:r>
            <a:r>
              <a:rPr lang="sv-SE"/>
              <a:t> the parts </a:t>
            </a:r>
            <a:endParaRPr lang="sv-SE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sv-SE" dirty="0" err="1"/>
              <a:t>Subsuppliers</a:t>
            </a:r>
            <a:r>
              <a:rPr lang="sv-SE" dirty="0"/>
              <a:t>:</a:t>
            </a:r>
          </a:p>
          <a:p>
            <a:pPr lvl="2">
              <a:buFontTx/>
              <a:buChar char="-"/>
            </a:pPr>
            <a:r>
              <a:rPr lang="sv-SE"/>
              <a:t>Bellows </a:t>
            </a:r>
            <a:endParaRPr lang="sv-SE" dirty="0"/>
          </a:p>
          <a:p>
            <a:pPr lvl="2">
              <a:buFontTx/>
              <a:buChar char="-"/>
            </a:pPr>
            <a:r>
              <a:rPr lang="sv-SE" err="1"/>
              <a:t>Epoxy</a:t>
            </a:r>
            <a:r>
              <a:rPr lang="sv-SE"/>
              <a:t> components</a:t>
            </a:r>
          </a:p>
          <a:p>
            <a:pPr lvl="2">
              <a:buFontTx/>
              <a:buChar char="-"/>
            </a:pPr>
            <a:r>
              <a:rPr lang="sv-SE"/>
              <a:t>Machining of big chambers (welding done at RFR) </a:t>
            </a:r>
            <a:endParaRPr lang="sv-SE" dirty="0"/>
          </a:p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05B44-370C-4DB2-BDAF-DC3BD250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7D1F20-CBD6-4763-B17E-93B5123F0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25263" r="27220"/>
          <a:stretch/>
        </p:blipFill>
        <p:spPr>
          <a:xfrm rot="5400000">
            <a:off x="924110" y="4322204"/>
            <a:ext cx="1667484" cy="1799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11AB7-3777-4FBF-B3BC-6BB2E10280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6239" r="20114"/>
          <a:stretch/>
        </p:blipFill>
        <p:spPr>
          <a:xfrm rot="5400000">
            <a:off x="6040078" y="4208382"/>
            <a:ext cx="1777182" cy="191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683EAA-505B-4493-8092-FFCAC5A8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8535" y="2148358"/>
            <a:ext cx="1789728" cy="1007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1C9703-D9C5-4BC3-9779-C9F166957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22" y="4483826"/>
            <a:ext cx="2620974" cy="1475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2A486D-DB0B-44B8-9C17-AD4FF2B650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r="24956" b="11547"/>
          <a:stretch/>
        </p:blipFill>
        <p:spPr>
          <a:xfrm rot="5400000">
            <a:off x="8568025" y="3765282"/>
            <a:ext cx="2278073" cy="3023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C0B60A-B631-402B-AAA4-1345D7071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5885" y="1981151"/>
            <a:ext cx="1789729" cy="1342297"/>
          </a:xfrm>
          <a:prstGeom prst="rect">
            <a:avLst/>
          </a:prstGeom>
        </p:spPr>
      </p:pic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20E00DFB-D579-4747-9EC3-5CC09C096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B193DE52-3BF4-49CA-846A-1C67C07F2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38800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0610-EC87-42D1-9528-955EBFAC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 err="1"/>
              <a:t>Delivery</a:t>
            </a:r>
            <a:r>
              <a:rPr lang="sv-SE" b="1" dirty="0"/>
              <a:t> Schedule to CERN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FDC10-2ED3-4058-9C4D-0780F46A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759E2-6E2A-4334-BFB7-38AA0F957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9" t="24465" r="1812" b="52294"/>
          <a:stretch/>
        </p:blipFill>
        <p:spPr>
          <a:xfrm>
            <a:off x="571778" y="1780156"/>
            <a:ext cx="10838576" cy="15939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16E8D-E91D-4E69-83C6-C416FB615E3B}"/>
              </a:ext>
            </a:extLst>
          </p:cNvPr>
          <p:cNvGrpSpPr/>
          <p:nvPr/>
        </p:nvGrpSpPr>
        <p:grpSpPr>
          <a:xfrm>
            <a:off x="2209800" y="3798888"/>
            <a:ext cx="1706931" cy="1604992"/>
            <a:chOff x="1105072" y="3560820"/>
            <a:chExt cx="1706931" cy="1604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EED4D5-F1D0-4951-B5F3-42611714F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422" t="47362" r="36953" b="22361"/>
            <a:stretch/>
          </p:blipFill>
          <p:spPr>
            <a:xfrm>
              <a:off x="1285700" y="3560820"/>
              <a:ext cx="1162225" cy="12668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051F10-BB8E-4503-BA82-108D4D4A46A8}"/>
                </a:ext>
              </a:extLst>
            </p:cNvPr>
            <p:cNvSpPr txBox="1"/>
            <p:nvPr/>
          </p:nvSpPr>
          <p:spPr>
            <a:xfrm>
              <a:off x="1105072" y="4765702"/>
              <a:ext cx="17069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Vacuum </a:t>
              </a:r>
              <a:r>
                <a:rPr lang="sv-SE" sz="1000" dirty="0" err="1"/>
                <a:t>chamber</a:t>
              </a:r>
              <a:r>
                <a:rPr lang="sv-SE" sz="1000" dirty="0"/>
                <a:t> central</a:t>
              </a:r>
            </a:p>
            <a:p>
              <a:r>
                <a:rPr lang="sv-SE" sz="1000" dirty="0"/>
                <a:t>LHCDFHX_0024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F6ECCD-CB7C-45EC-A646-2C3122FDEC3E}"/>
              </a:ext>
            </a:extLst>
          </p:cNvPr>
          <p:cNvGrpSpPr/>
          <p:nvPr/>
        </p:nvGrpSpPr>
        <p:grpSpPr>
          <a:xfrm>
            <a:off x="5080103" y="3775516"/>
            <a:ext cx="1706931" cy="1897023"/>
            <a:chOff x="6391275" y="3931849"/>
            <a:chExt cx="1706931" cy="18970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303152-B8CF-410D-AF65-06E62EA47305}"/>
                </a:ext>
              </a:extLst>
            </p:cNvPr>
            <p:cNvSpPr txBox="1"/>
            <p:nvPr/>
          </p:nvSpPr>
          <p:spPr>
            <a:xfrm>
              <a:off x="6506270" y="5274874"/>
              <a:ext cx="15919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/>
                <a:t>Vacuum </a:t>
              </a:r>
              <a:r>
                <a:rPr lang="sv-SE" sz="1000" dirty="0" err="1"/>
                <a:t>chamber</a:t>
              </a:r>
              <a:r>
                <a:rPr lang="sv-SE" sz="1000" dirty="0"/>
                <a:t> for </a:t>
              </a:r>
              <a:r>
                <a:rPr lang="sv-SE" sz="1000" dirty="0" err="1"/>
                <a:t>thermal</a:t>
              </a:r>
              <a:r>
                <a:rPr lang="sv-SE" sz="1000" dirty="0"/>
                <a:t> </a:t>
              </a:r>
              <a:r>
                <a:rPr lang="sv-SE" sz="1000" dirty="0" err="1"/>
                <a:t>dissipation</a:t>
              </a:r>
              <a:endParaRPr lang="sv-SE" sz="1000" dirty="0"/>
            </a:p>
            <a:p>
              <a:r>
                <a:rPr lang="sv-SE" sz="1000" dirty="0"/>
                <a:t>LHCDFHX_0042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556571-F975-4781-B5C5-362FA0929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288" t="43056" r="27350" b="26667"/>
            <a:stretch/>
          </p:blipFill>
          <p:spPr>
            <a:xfrm>
              <a:off x="6391275" y="3931849"/>
              <a:ext cx="1290306" cy="134302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0041CF-724D-4B94-AD68-1C6FD70223FE}"/>
              </a:ext>
            </a:extLst>
          </p:cNvPr>
          <p:cNvGrpSpPr/>
          <p:nvPr/>
        </p:nvGrpSpPr>
        <p:grpSpPr>
          <a:xfrm>
            <a:off x="7582334" y="3857639"/>
            <a:ext cx="2056532" cy="1592144"/>
            <a:chOff x="6181725" y="3943715"/>
            <a:chExt cx="2056532" cy="159214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16C35D-FC4B-468A-AD0B-86C5172AA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500" t="47917" r="32429" b="22778"/>
            <a:stretch/>
          </p:blipFill>
          <p:spPr>
            <a:xfrm>
              <a:off x="6181725" y="3943715"/>
              <a:ext cx="2056532" cy="13521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8EE02E-91ED-4D77-86E5-BC20816F3BCB}"/>
                </a:ext>
              </a:extLst>
            </p:cNvPr>
            <p:cNvSpPr txBox="1"/>
            <p:nvPr/>
          </p:nvSpPr>
          <p:spPr>
            <a:xfrm>
              <a:off x="6181725" y="5135749"/>
              <a:ext cx="1642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err="1"/>
                <a:t>Envelope</a:t>
              </a:r>
              <a:r>
                <a:rPr lang="sv-SE" sz="1000" dirty="0"/>
                <a:t> </a:t>
              </a:r>
              <a:r>
                <a:rPr lang="sv-SE" sz="1000" dirty="0" err="1"/>
                <a:t>Cryogenic</a:t>
              </a:r>
              <a:r>
                <a:rPr lang="sv-SE" sz="1000" dirty="0"/>
                <a:t> Box</a:t>
              </a:r>
            </a:p>
            <a:p>
              <a:r>
                <a:rPr lang="sv-SE" sz="1000" dirty="0"/>
                <a:t>LHCDFHX_0049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95E2A2C-F98C-4DF4-943A-146CCA5B9CEA}"/>
              </a:ext>
            </a:extLst>
          </p:cNvPr>
          <p:cNvSpPr/>
          <p:nvPr/>
        </p:nvSpPr>
        <p:spPr>
          <a:xfrm>
            <a:off x="1251284" y="3409862"/>
            <a:ext cx="9413508" cy="2432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4B2DCA-652A-41EA-AEF4-7348EE3B55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453" t="25067" r="2126" b="54090"/>
          <a:stretch/>
        </p:blipFill>
        <p:spPr>
          <a:xfrm>
            <a:off x="267315" y="4232119"/>
            <a:ext cx="11657370" cy="16730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E8189C-4475-4482-B8AA-277A4101A34A}"/>
              </a:ext>
            </a:extLst>
          </p:cNvPr>
          <p:cNvSpPr txBox="1"/>
          <p:nvPr/>
        </p:nvSpPr>
        <p:spPr>
          <a:xfrm rot="20452568">
            <a:off x="3039259" y="2199502"/>
            <a:ext cx="5072251" cy="70788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4000">
                <a:solidFill>
                  <a:schemeClr val="bg1">
                    <a:lumMod val="75000"/>
                  </a:schemeClr>
                </a:solidFill>
              </a:rPr>
              <a:t>ORIGINAL PLAN</a:t>
            </a:r>
          </a:p>
        </p:txBody>
      </p:sp>
      <p:sp>
        <p:nvSpPr>
          <p:cNvPr id="26" name="Date Placeholder 4">
            <a:extLst>
              <a:ext uri="{FF2B5EF4-FFF2-40B4-BE49-F238E27FC236}">
                <a16:creationId xmlns:a16="http://schemas.microsoft.com/office/drawing/2014/main" id="{9268D42C-75D4-41B5-A2E4-6089D085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12849E93-7339-473C-A3AF-E8B0A33B9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sv-SE"/>
              <a:t>Uppsala</a:t>
            </a:r>
          </a:p>
        </p:txBody>
      </p:sp>
    </p:spTree>
    <p:extLst>
      <p:ext uri="{BB962C8B-B14F-4D97-AF65-F5344CB8AC3E}">
        <p14:creationId xmlns:p14="http://schemas.microsoft.com/office/powerpoint/2010/main" val="237105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7B44-A9D1-4978-A5D6-F58DB1A3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51963"/>
            <a:ext cx="11174835" cy="4348162"/>
          </a:xfrm>
        </p:spPr>
        <p:txBody>
          <a:bodyPr/>
          <a:lstStyle/>
          <a:p>
            <a:r>
              <a:rPr lang="en-US" sz="2200">
                <a:solidFill>
                  <a:srgbClr val="000000"/>
                </a:solidFill>
              </a:rPr>
              <a:t>Delivered in total 554 components</a:t>
            </a:r>
          </a:p>
          <a:p>
            <a:r>
              <a:rPr lang="en-US" sz="2200">
                <a:solidFill>
                  <a:srgbClr val="000000"/>
                </a:solidFill>
              </a:rPr>
              <a:t>13 416 pages of documentation</a:t>
            </a:r>
          </a:p>
          <a:p>
            <a:r>
              <a:rPr lang="en-US" sz="2200">
                <a:solidFill>
                  <a:srgbClr val="000000"/>
                </a:solidFill>
              </a:rPr>
              <a:t>From all these, there were </a:t>
            </a:r>
            <a:r>
              <a:rPr lang="en-US" sz="2200"/>
              <a:t>only 2 pieces that had to be scrapped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LHCDFHX</a:t>
            </a:r>
            <a:r>
              <a:rPr lang="sv-SE" sz="2000">
                <a:solidFill>
                  <a:srgbClr val="000000"/>
                </a:solidFill>
              </a:rPr>
              <a:t>_</a:t>
            </a:r>
            <a:r>
              <a:rPr lang="en-US" sz="2000">
                <a:solidFill>
                  <a:srgbClr val="000000"/>
                </a:solidFill>
              </a:rPr>
              <a:t>0041: the rings were not parallel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000000"/>
                </a:solidFill>
              </a:rPr>
              <a:t>LHCDFHX_0049: one of the edges was machined oval and too thin</a:t>
            </a:r>
          </a:p>
          <a:p>
            <a:r>
              <a:rPr lang="en-US" sz="2200">
                <a:solidFill>
                  <a:srgbClr val="000000"/>
                </a:solidFill>
              </a:rPr>
              <a:t>Two He-leaks detected, both on welds on LHCDFHX_0024</a:t>
            </a:r>
          </a:p>
          <a:p>
            <a:r>
              <a:rPr lang="en-US" sz="2200">
                <a:solidFill>
                  <a:srgbClr val="000000"/>
                </a:solidFill>
              </a:rPr>
              <a:t>Up to now, DFHX2, DFHX3 and DFHX4 have been blank assembled at CERN and are leak tight</a:t>
            </a:r>
          </a:p>
          <a:p>
            <a:endParaRPr lang="sv-SE" sz="2400"/>
          </a:p>
          <a:p>
            <a:endParaRPr lang="sv-SE"/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63725-F3B5-48AF-8CF6-6FC42327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8C8EA-DD82-4603-A28C-14EAA27477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9365C-EA98-43DB-8B72-591EB30BE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1E0A39-F1A4-4C18-8385-3EB6B8B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Deliveries</a:t>
            </a:r>
          </a:p>
        </p:txBody>
      </p:sp>
      <p:pic>
        <p:nvPicPr>
          <p:cNvPr id="11" name="Platshållare för innehåll 5" descr="En bild som visar maskin, ingenjörskonst, inomhus, industri&#10;&#10;Automatiskt genererad beskrivning">
            <a:extLst>
              <a:ext uri="{FF2B5EF4-FFF2-40B4-BE49-F238E27FC236}">
                <a16:creationId xmlns:a16="http://schemas.microsoft.com/office/drawing/2014/main" id="{60A4B35A-BE04-DAB1-18D3-409400CAC6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6812" r="12834" b="17228"/>
          <a:stretch/>
        </p:blipFill>
        <p:spPr>
          <a:xfrm>
            <a:off x="1431894" y="4368702"/>
            <a:ext cx="3787640" cy="1949364"/>
          </a:xfrm>
          <a:prstGeom prst="rect">
            <a:avLst/>
          </a:prstGeom>
        </p:spPr>
      </p:pic>
      <p:pic>
        <p:nvPicPr>
          <p:cNvPr id="12" name="image3.jpeg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4517">
            <a:off x="6192629" y="4757425"/>
            <a:ext cx="859892" cy="1110457"/>
          </a:xfrm>
          <a:prstGeom prst="rect">
            <a:avLst/>
          </a:prstGeom>
        </p:spPr>
      </p:pic>
      <p:pic>
        <p:nvPicPr>
          <p:cNvPr id="13" name="image23.jpeg">
            <a:extLst>
              <a:ext uri="{FF2B5EF4-FFF2-40B4-BE49-F238E27FC236}">
                <a16:creationId xmlns:a16="http://schemas.microsoft.com/office/drawing/2014/main" id="{00000000-0008-0000-0000-00001E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80" y="4887067"/>
            <a:ext cx="1237840" cy="851172"/>
          </a:xfrm>
          <a:prstGeom prst="rect">
            <a:avLst/>
          </a:prstGeom>
        </p:spPr>
      </p:pic>
      <p:pic>
        <p:nvPicPr>
          <p:cNvPr id="15" name="image28.jpeg">
            <a:extLst>
              <a:ext uri="{FF2B5EF4-FFF2-40B4-BE49-F238E27FC236}">
                <a16:creationId xmlns:a16="http://schemas.microsoft.com/office/drawing/2014/main" id="{00000000-0008-0000-0000-000023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56" y="4776983"/>
            <a:ext cx="1034842" cy="1071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CA04BE-5BA9-4B17-A448-966B01A1BD13}"/>
              </a:ext>
            </a:extLst>
          </p:cNvPr>
          <p:cNvSpPr txBox="1"/>
          <p:nvPr/>
        </p:nvSpPr>
        <p:spPr>
          <a:xfrm>
            <a:off x="5813229" y="5885138"/>
            <a:ext cx="6258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LHCDFHX_0041                   LHCDFHX_0049            LHCDFHX_0024</a:t>
            </a:r>
            <a:endParaRPr lang="sv-SE" sz="1600"/>
          </a:p>
        </p:txBody>
      </p:sp>
    </p:spTree>
    <p:extLst>
      <p:ext uri="{BB962C8B-B14F-4D97-AF65-F5344CB8AC3E}">
        <p14:creationId xmlns:p14="http://schemas.microsoft.com/office/powerpoint/2010/main" val="404667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A1B79-9BD8-4BE1-813B-5E717F955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5637"/>
            <a:ext cx="4925037" cy="4348162"/>
          </a:xfrm>
        </p:spPr>
        <p:txBody>
          <a:bodyPr>
            <a:normAutofit/>
          </a:bodyPr>
          <a:lstStyle/>
          <a:p>
            <a:r>
              <a:rPr lang="sv-SE" sz="2200" dirty="0"/>
              <a:t>Preparation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Documentation</a:t>
            </a:r>
            <a:r>
              <a:rPr lang="sv-SE" sz="2200" dirty="0"/>
              <a:t> </a:t>
            </a:r>
          </a:p>
          <a:p>
            <a:r>
              <a:rPr lang="sv-SE" sz="2200" dirty="0"/>
              <a:t>Implementation </a:t>
            </a:r>
            <a:r>
              <a:rPr lang="sv-SE" sz="2200" dirty="0" err="1"/>
              <a:t>of</a:t>
            </a:r>
            <a:r>
              <a:rPr lang="sv-SE" sz="2200" dirty="0"/>
              <a:t> the </a:t>
            </a:r>
            <a:r>
              <a:rPr lang="sv-SE" sz="2200" dirty="0" err="1"/>
              <a:t>first</a:t>
            </a:r>
            <a:r>
              <a:rPr lang="sv-SE" sz="2200" dirty="0"/>
              <a:t> </a:t>
            </a:r>
            <a:r>
              <a:rPr lang="sv-SE" sz="2200" dirty="0" err="1"/>
              <a:t>prototype</a:t>
            </a:r>
            <a:r>
              <a:rPr lang="sv-SE" sz="2200" dirty="0"/>
              <a:t> </a:t>
            </a:r>
            <a:r>
              <a:rPr lang="sv-SE" sz="2200" dirty="0" err="1"/>
              <a:t>experience</a:t>
            </a:r>
            <a:r>
              <a:rPr lang="sv-SE" sz="2200" dirty="0"/>
              <a:t> in series </a:t>
            </a:r>
            <a:r>
              <a:rPr lang="sv-SE" sz="2200" dirty="0" err="1"/>
              <a:t>production</a:t>
            </a:r>
            <a:endParaRPr lang="sv-SE" sz="2200" dirty="0"/>
          </a:p>
          <a:p>
            <a:r>
              <a:rPr lang="sv-SE" sz="2200" dirty="0"/>
              <a:t>PRR: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800" dirty="0" err="1"/>
              <a:t>Possibility</a:t>
            </a:r>
            <a:r>
              <a:rPr lang="sv-SE" sz="1800" dirty="0"/>
              <a:t> to </a:t>
            </a:r>
            <a:r>
              <a:rPr lang="sv-SE" sz="1800" dirty="0" err="1"/>
              <a:t>think</a:t>
            </a:r>
            <a:r>
              <a:rPr lang="sv-SE" sz="1800" dirty="0"/>
              <a:t> </a:t>
            </a:r>
            <a:r>
              <a:rPr lang="sv-SE" sz="1800" dirty="0" err="1"/>
              <a:t>about</a:t>
            </a:r>
            <a:r>
              <a:rPr lang="sv-SE" sz="1800" dirty="0"/>
              <a:t> the </a:t>
            </a:r>
            <a:r>
              <a:rPr lang="sv-SE" sz="1800" dirty="0" err="1"/>
              <a:t>manufacturing</a:t>
            </a:r>
            <a:r>
              <a:rPr lang="sv-SE" sz="1800" dirty="0"/>
              <a:t> process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800" dirty="0" err="1"/>
              <a:t>Made</a:t>
            </a:r>
            <a:r>
              <a:rPr lang="sv-SE" sz="1800" dirty="0"/>
              <a:t> a </a:t>
            </a:r>
            <a:r>
              <a:rPr lang="sv-SE" sz="1800" dirty="0" err="1"/>
              <a:t>few</a:t>
            </a:r>
            <a:r>
              <a:rPr lang="sv-SE" sz="1800" dirty="0"/>
              <a:t> </a:t>
            </a:r>
            <a:r>
              <a:rPr lang="sv-SE" sz="1800" dirty="0" err="1"/>
              <a:t>changes</a:t>
            </a:r>
            <a:r>
              <a:rPr lang="sv-SE" sz="1800" dirty="0"/>
              <a:t> </a:t>
            </a:r>
            <a:r>
              <a:rPr lang="sv-SE" sz="1800" dirty="0" err="1"/>
              <a:t>along</a:t>
            </a:r>
            <a:r>
              <a:rPr lang="sv-SE" sz="1800" dirty="0"/>
              <a:t> the </a:t>
            </a:r>
            <a:r>
              <a:rPr lang="sv-SE" sz="1800" dirty="0" err="1"/>
              <a:t>project</a:t>
            </a:r>
            <a:endParaRPr lang="sv-SE" sz="1800" dirty="0"/>
          </a:p>
          <a:p>
            <a:r>
              <a:rPr lang="sv-SE" sz="2200" dirty="0" err="1"/>
              <a:t>Have</a:t>
            </a:r>
            <a:r>
              <a:rPr lang="sv-SE" sz="2200" dirty="0"/>
              <a:t> </a:t>
            </a:r>
            <a:r>
              <a:rPr lang="sv-SE" sz="2200" dirty="0" err="1"/>
              <a:t>acquired</a:t>
            </a:r>
            <a:r>
              <a:rPr lang="sv-SE" sz="2200" dirty="0"/>
              <a:t> </a:t>
            </a:r>
            <a:r>
              <a:rPr lang="sv-SE" sz="2200" dirty="0" err="1"/>
              <a:t>knowledge</a:t>
            </a:r>
            <a:r>
              <a:rPr lang="sv-SE" sz="2200" dirty="0"/>
              <a:t> for </a:t>
            </a:r>
            <a:r>
              <a:rPr lang="sv-SE" sz="2200" dirty="0" err="1"/>
              <a:t>future</a:t>
            </a:r>
            <a:r>
              <a:rPr lang="sv-SE" sz="2200" dirty="0"/>
              <a:t> </a:t>
            </a:r>
            <a:r>
              <a:rPr lang="sv-SE" sz="2200" dirty="0" err="1"/>
              <a:t>projects</a:t>
            </a:r>
            <a:endParaRPr lang="sv-S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A5092-C097-4F24-9195-3BEAAB43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B8CC-C460-4DE7-905D-1428EE831926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EC240-19DA-4EA2-9BB2-6347FB7AFC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/>
              <a:t>9th December 2024</a:t>
            </a:r>
            <a:endParaRPr lang="sv-S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876E7-65A2-4E05-8ED0-5AE07C198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Uppsala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C55C40-CBB3-49C2-9BF1-E456AB21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2433"/>
            <a:ext cx="10515600" cy="888255"/>
          </a:xfrm>
        </p:spPr>
        <p:txBody>
          <a:bodyPr/>
          <a:lstStyle/>
          <a:p>
            <a:pPr algn="ctr"/>
            <a:r>
              <a:rPr lang="sv-SE" b="1"/>
              <a:t>RFR’s Project Perspective: Lessons Learned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862E95-D00E-4F07-B90E-2EB7D9D5C6CB}"/>
              </a:ext>
            </a:extLst>
          </p:cNvPr>
          <p:cNvSpPr txBox="1">
            <a:spLocks/>
          </p:cNvSpPr>
          <p:nvPr/>
        </p:nvSpPr>
        <p:spPr>
          <a:xfrm>
            <a:off x="6853572" y="2082828"/>
            <a:ext cx="4925037" cy="43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/>
              <a:t>Planning + start the manufacturing</a:t>
            </a:r>
          </a:p>
          <a:p>
            <a:r>
              <a:rPr lang="sv-SE" sz="2200"/>
              <a:t>Production preparation studies</a:t>
            </a:r>
          </a:p>
          <a:p>
            <a:r>
              <a:rPr lang="sv-SE" sz="2200"/>
              <a:t>Importance of quality control during manufacturing</a:t>
            </a:r>
          </a:p>
          <a:p>
            <a:r>
              <a:rPr lang="sv-SE" sz="2200"/>
              <a:t>The challenges of understanding the leak test results</a:t>
            </a:r>
          </a:p>
          <a:p>
            <a:r>
              <a:rPr lang="sv-SE" sz="2200"/>
              <a:t>Continuous reporting</a:t>
            </a:r>
          </a:p>
          <a:p>
            <a:endParaRPr lang="sv-SE" sz="2200"/>
          </a:p>
        </p:txBody>
      </p:sp>
      <p:pic>
        <p:nvPicPr>
          <p:cNvPr id="9" name="Bildobjekt 7" descr="En bild som visar klädsel, person, person, inomhus&#10;&#10;Automatiskt genererad beskrivning">
            <a:extLst>
              <a:ext uri="{FF2B5EF4-FFF2-40B4-BE49-F238E27FC236}">
                <a16:creationId xmlns:a16="http://schemas.microsoft.com/office/drawing/2014/main" id="{280C1CDA-CF70-9CB5-DBA5-AB629A6C1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12" y="4763970"/>
            <a:ext cx="3701224" cy="1667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9EDD9-71E3-49C5-93C3-06E60ADE8108}"/>
              </a:ext>
            </a:extLst>
          </p:cNvPr>
          <p:cNvSpPr txBox="1"/>
          <p:nvPr/>
        </p:nvSpPr>
        <p:spPr>
          <a:xfrm>
            <a:off x="2600587" y="1713496"/>
            <a:ext cx="98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u="sng" dirty="0" err="1"/>
              <a:t>Good</a:t>
            </a:r>
            <a:endParaRPr lang="sv-SE" b="1" i="1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5C204-987C-49FA-83A8-F18C85D94E10}"/>
              </a:ext>
            </a:extLst>
          </p:cNvPr>
          <p:cNvSpPr txBox="1"/>
          <p:nvPr/>
        </p:nvSpPr>
        <p:spPr>
          <a:xfrm>
            <a:off x="8153400" y="1690688"/>
            <a:ext cx="193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i="1" u="sng" dirty="0"/>
              <a:t>To be </a:t>
            </a:r>
            <a:r>
              <a:rPr lang="sv-SE" b="1" i="1" u="sng" dirty="0" err="1"/>
              <a:t>improved</a:t>
            </a:r>
            <a:endParaRPr lang="sv-SE" b="1" i="1" u="sng" dirty="0"/>
          </a:p>
        </p:txBody>
      </p:sp>
    </p:spTree>
    <p:extLst>
      <p:ext uri="{BB962C8B-B14F-4D97-AF65-F5344CB8AC3E}">
        <p14:creationId xmlns:p14="http://schemas.microsoft.com/office/powerpoint/2010/main" val="25365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842</Words>
  <Application>Microsoft Office PowerPoint</Application>
  <PresentationFormat>Widescreen</PresentationFormat>
  <Paragraphs>180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Work Sans</vt:lpstr>
      <vt:lpstr>Office Theme</vt:lpstr>
      <vt:lpstr>DFH Cold Boxes production in Sweden </vt:lpstr>
      <vt:lpstr>Content</vt:lpstr>
      <vt:lpstr>Collaboration Agreement</vt:lpstr>
      <vt:lpstr>Funding</vt:lpstr>
      <vt:lpstr>Asset Distribution between UU and RFR</vt:lpstr>
      <vt:lpstr>Asset Distribution between UU and RFR</vt:lpstr>
      <vt:lpstr>Delivery Schedule to CERN</vt:lpstr>
      <vt:lpstr>Deliveries</vt:lpstr>
      <vt:lpstr>RFR’s Project Perspective: Lessons Learned</vt:lpstr>
      <vt:lpstr>RFR’s Project Perspective: Main Takeaways</vt:lpstr>
      <vt:lpstr>FREIA’s Project Perspective</vt:lpstr>
      <vt:lpstr>Where Does FREIA Stand now?</vt:lpstr>
      <vt:lpstr>Testing of Supercoducting Cavities for MYRRHA</vt:lpstr>
      <vt:lpstr>Developing superconducting magnets</vt:lpstr>
      <vt:lpstr>Superconducting accelerator magnets</vt:lpstr>
      <vt:lpstr>SuShi – Superconducting Shield</vt:lpstr>
      <vt:lpstr>Other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Rocio Santiago Kern</dc:creator>
  <cp:lastModifiedBy>Rocio Santiago Kern</cp:lastModifiedBy>
  <cp:revision>194</cp:revision>
  <dcterms:created xsi:type="dcterms:W3CDTF">2022-02-17T13:36:26Z</dcterms:created>
  <dcterms:modified xsi:type="dcterms:W3CDTF">2024-12-09T16:40:46Z</dcterms:modified>
</cp:coreProperties>
</file>