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586" r:id="rId2"/>
    <p:sldId id="637" r:id="rId3"/>
    <p:sldId id="638" r:id="rId4"/>
    <p:sldId id="639" r:id="rId5"/>
    <p:sldId id="646" r:id="rId6"/>
    <p:sldId id="647" r:id="rId7"/>
    <p:sldId id="644" r:id="rId8"/>
    <p:sldId id="648" r:id="rId9"/>
    <p:sldId id="266" r:id="rId10"/>
    <p:sldId id="265" r:id="rId11"/>
    <p:sldId id="257" r:id="rId12"/>
    <p:sldId id="258" r:id="rId13"/>
    <p:sldId id="261" r:id="rId14"/>
    <p:sldId id="262" r:id="rId15"/>
    <p:sldId id="264" r:id="rId16"/>
    <p:sldId id="263" r:id="rId17"/>
    <p:sldId id="267" r:id="rId18"/>
    <p:sldId id="649" r:id="rId19"/>
    <p:sldId id="650" r:id="rId20"/>
    <p:sldId id="642" r:id="rId21"/>
    <p:sldId id="640" r:id="rId22"/>
    <p:sldId id="645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8B060B-85B6-EA4C-B99A-4B7FBCE3C9CB}">
          <p14:sldIdLst>
            <p14:sldId id="586"/>
            <p14:sldId id="637"/>
            <p14:sldId id="638"/>
            <p14:sldId id="639"/>
            <p14:sldId id="646"/>
            <p14:sldId id="647"/>
            <p14:sldId id="644"/>
            <p14:sldId id="648"/>
            <p14:sldId id="266"/>
            <p14:sldId id="265"/>
            <p14:sldId id="257"/>
            <p14:sldId id="258"/>
            <p14:sldId id="261"/>
            <p14:sldId id="262"/>
            <p14:sldId id="264"/>
            <p14:sldId id="263"/>
            <p14:sldId id="267"/>
            <p14:sldId id="649"/>
            <p14:sldId id="650"/>
            <p14:sldId id="642"/>
            <p14:sldId id="640"/>
            <p14:sldId id="645"/>
          </p14:sldIdLst>
        </p14:section>
        <p14:section name="Backup slides" id="{35FD3709-0E29-A040-826D-BB6EE852781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804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orient="horz" pos="1692" userDrawn="1">
          <p15:clr>
            <a:srgbClr val="A4A3A4"/>
          </p15:clr>
        </p15:guide>
        <p15:guide id="4" pos="27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893F"/>
    <a:srgbClr val="FFCC66"/>
    <a:srgbClr val="21FF06"/>
    <a:srgbClr val="FFFF66"/>
    <a:srgbClr val="FF8000"/>
    <a:srgbClr val="C10004"/>
    <a:srgbClr val="B80003"/>
    <a:srgbClr val="AA0005"/>
    <a:srgbClr val="B0001E"/>
    <a:srgbClr val="97B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26" autoAdjust="0"/>
    <p:restoredTop sz="95753" autoAdjust="0"/>
  </p:normalViewPr>
  <p:slideViewPr>
    <p:cSldViewPr snapToGrid="0" snapToObjects="1">
      <p:cViewPr varScale="1">
        <p:scale>
          <a:sx n="134" d="100"/>
          <a:sy n="134" d="100"/>
        </p:scale>
        <p:origin x="192" y="632"/>
      </p:cViewPr>
      <p:guideLst>
        <p:guide orient="horz" pos="804"/>
        <p:guide pos="144"/>
        <p:guide orient="horz" pos="1692"/>
        <p:guide pos="27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411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6/19/17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39D25-4D91-3E49-BAB5-6A0B46BDC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13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72805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792" y="1243166"/>
            <a:ext cx="8715613" cy="75179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792" y="1994957"/>
            <a:ext cx="8695454" cy="1314450"/>
          </a:xfrm>
        </p:spPr>
        <p:txBody>
          <a:bodyPr/>
          <a:lstStyle>
            <a:lvl1pPr marL="0" indent="0" algn="l">
              <a:buFont typeface="Arial"/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841964"/>
            <a:ext cx="9144000" cy="314937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4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4391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4391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43915"/>
            <a:ext cx="2133600" cy="273844"/>
          </a:xfrm>
          <a:prstGeom prst="rect">
            <a:avLst/>
          </a:prstGeom>
        </p:spPr>
        <p:txBody>
          <a:bodyPr/>
          <a:lstStyle/>
          <a:p>
            <a:fld id="{4A0905C7-7E8D-4E4D-AB85-9D4385A2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4391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4391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43915"/>
            <a:ext cx="2133600" cy="273844"/>
          </a:xfrm>
          <a:prstGeom prst="rect">
            <a:avLst/>
          </a:prstGeom>
        </p:spPr>
        <p:txBody>
          <a:bodyPr/>
          <a:lstStyle/>
          <a:p>
            <a:fld id="{4A0905C7-7E8D-4E4D-AB85-9D4385A2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0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4391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4391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43915"/>
            <a:ext cx="2133600" cy="273844"/>
          </a:xfrm>
          <a:prstGeom prst="rect">
            <a:avLst/>
          </a:prstGeom>
        </p:spPr>
        <p:txBody>
          <a:bodyPr/>
          <a:lstStyle/>
          <a:p>
            <a:fld id="{4A0905C7-7E8D-4E4D-AB85-9D4385A2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5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4391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4391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43915"/>
            <a:ext cx="2133600" cy="273844"/>
          </a:xfrm>
          <a:prstGeom prst="rect">
            <a:avLst/>
          </a:prstGeom>
        </p:spPr>
        <p:txBody>
          <a:bodyPr/>
          <a:lstStyle/>
          <a:p>
            <a:fld id="{4A0905C7-7E8D-4E4D-AB85-9D4385A2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5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7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4391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4391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43915"/>
            <a:ext cx="2133600" cy="273844"/>
          </a:xfrm>
          <a:prstGeom prst="rect">
            <a:avLst/>
          </a:prstGeom>
        </p:spPr>
        <p:txBody>
          <a:bodyPr/>
          <a:lstStyle/>
          <a:p>
            <a:fld id="{4A0905C7-7E8D-4E4D-AB85-9D4385A2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0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4391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4391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43915"/>
            <a:ext cx="2133600" cy="273844"/>
          </a:xfrm>
          <a:prstGeom prst="rect">
            <a:avLst/>
          </a:prstGeom>
        </p:spPr>
        <p:txBody>
          <a:bodyPr/>
          <a:lstStyle/>
          <a:p>
            <a:fld id="{4A0905C7-7E8D-4E4D-AB85-9D4385A2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1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02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9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4391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4391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43915"/>
            <a:ext cx="2133600" cy="273844"/>
          </a:xfrm>
          <a:prstGeom prst="rect">
            <a:avLst/>
          </a:prstGeom>
        </p:spPr>
        <p:txBody>
          <a:bodyPr/>
          <a:lstStyle/>
          <a:p>
            <a:fld id="{4A0905C7-7E8D-4E4D-AB85-9D4385A2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4391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4391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43915"/>
            <a:ext cx="2133600" cy="273844"/>
          </a:xfrm>
          <a:prstGeom prst="rect">
            <a:avLst/>
          </a:prstGeom>
        </p:spPr>
        <p:txBody>
          <a:bodyPr/>
          <a:lstStyle/>
          <a:p>
            <a:fld id="{4A0905C7-7E8D-4E4D-AB85-9D4385A2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3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025" y="917771"/>
            <a:ext cx="8795144" cy="4151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0029" y="201399"/>
            <a:ext cx="8166578" cy="4887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0" y="8433"/>
            <a:ext cx="9152650" cy="0"/>
          </a:xfrm>
          <a:prstGeom prst="line">
            <a:avLst/>
          </a:prstGeom>
          <a:ln w="76200" cmpd="sng">
            <a:solidFill>
              <a:srgbClr val="800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0" y="5143500"/>
            <a:ext cx="9152650" cy="0"/>
          </a:xfrm>
          <a:prstGeom prst="line">
            <a:avLst/>
          </a:prstGeom>
          <a:ln w="76200" cmpd="sng">
            <a:solidFill>
              <a:srgbClr val="800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628px-Uppsala_University_logo.svg_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016" y="89788"/>
            <a:ext cx="908242" cy="86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7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38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leidenranking.com/ranking/2024/lis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BC7F2-F491-A43F-E86A-7D829C05AF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Research and Research Strategy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185610-8906-C5DF-80F4-8009FCA0F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811" y="2028825"/>
            <a:ext cx="8261594" cy="1314450"/>
          </a:xfrm>
        </p:spPr>
        <p:txBody>
          <a:bodyPr/>
          <a:lstStyle/>
          <a:p>
            <a:r>
              <a:rPr lang="en-US" dirty="0"/>
              <a:t>13</a:t>
            </a:r>
            <a:r>
              <a:rPr lang="en-SE"/>
              <a:t>-</a:t>
            </a:r>
            <a:r>
              <a:rPr lang="en-US" dirty="0"/>
              <a:t>May</a:t>
            </a:r>
            <a:r>
              <a:rPr lang="en-SE"/>
              <a:t>-202</a:t>
            </a:r>
            <a:r>
              <a:rPr lang="en-US" dirty="0"/>
              <a:t>5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54897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B588-5DAD-BC00-0C6F-996246E0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828"/>
            <a:ext cx="7886700" cy="6924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Leiden data for Physics and Engineering</a:t>
            </a:r>
            <a:br>
              <a:rPr lang="en-US" dirty="0"/>
            </a:br>
            <a:r>
              <a:rPr lang="en-US" sz="975" dirty="0">
                <a:hlinkClick r:id="rId2"/>
              </a:rPr>
              <a:t>https://www.leidenranking.com/ranking/2024/list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DC7D53-CCF1-6AAF-72DC-FA2ADB60B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614" y="730327"/>
            <a:ext cx="6467291" cy="41782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C45382-6C06-3956-23FA-1F658129CDB2}"/>
              </a:ext>
            </a:extLst>
          </p:cNvPr>
          <p:cNvSpPr/>
          <p:nvPr/>
        </p:nvSpPr>
        <p:spPr>
          <a:xfrm rot="5400000">
            <a:off x="4561690" y="609002"/>
            <a:ext cx="163763" cy="62896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8D7DF2-242D-DF97-36A2-EA6D4062C10F}"/>
              </a:ext>
            </a:extLst>
          </p:cNvPr>
          <p:cNvSpPr/>
          <p:nvPr/>
        </p:nvSpPr>
        <p:spPr>
          <a:xfrm rot="5400000">
            <a:off x="2838282" y="-40481"/>
            <a:ext cx="234850" cy="2956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4C1A02-7B63-F433-3C2F-4517D7FCBE2F}"/>
              </a:ext>
            </a:extLst>
          </p:cNvPr>
          <p:cNvSpPr txBox="1"/>
          <p:nvPr/>
        </p:nvSpPr>
        <p:spPr>
          <a:xfrm>
            <a:off x="284470" y="1147232"/>
            <a:ext cx="102143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Physics</a:t>
            </a:r>
          </a:p>
          <a:p>
            <a:r>
              <a:rPr lang="en-US" sz="1350" dirty="0"/>
              <a:t>Engineering</a:t>
            </a:r>
          </a:p>
          <a:p>
            <a:r>
              <a:rPr lang="en-US" sz="1350" dirty="0"/>
              <a:t>Chem-</a:t>
            </a:r>
            <a:r>
              <a:rPr lang="en-US" sz="1350" dirty="0" err="1"/>
              <a:t>Å</a:t>
            </a:r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C365D8-24C9-CE62-1CB8-41FE35154EB6}"/>
              </a:ext>
            </a:extLst>
          </p:cNvPr>
          <p:cNvSpPr txBox="1"/>
          <p:nvPr/>
        </p:nvSpPr>
        <p:spPr>
          <a:xfrm>
            <a:off x="1922118" y="4828672"/>
            <a:ext cx="54944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Leiden data (or similar) will also be used by VR and was used for KoF24 data</a:t>
            </a:r>
          </a:p>
        </p:txBody>
      </p:sp>
    </p:spTree>
    <p:extLst>
      <p:ext uri="{BB962C8B-B14F-4D97-AF65-F5344CB8AC3E}">
        <p14:creationId xmlns:p14="http://schemas.microsoft.com/office/powerpoint/2010/main" val="2026537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649A6-0792-0EA3-C984-B75460C6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PP10% 2017-2021 Departments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183C39-33A0-64C4-2560-E98D78DFD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292" y="888014"/>
            <a:ext cx="6602261" cy="38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8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FC93-7FBB-19F7-7EBD-D1C49328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measure: MNCS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5EA7F-8AA0-B7DF-8E0B-F0A9C8844927}"/>
              </a:ext>
            </a:extLst>
          </p:cNvPr>
          <p:cNvSpPr txBox="1"/>
          <p:nvPr/>
        </p:nvSpPr>
        <p:spPr>
          <a:xfrm>
            <a:off x="1351431" y="4667985"/>
            <a:ext cx="678623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Mean-normalized Citation per Publication, a (micro)field-normalized metric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AE1EA2-A6F7-D3D6-09E0-3DED4EFEA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631" y="875978"/>
            <a:ext cx="6349829" cy="365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0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5838-CCF2-E072-09BF-16FD9779A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measure: Norwegian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92AFB-8A2D-A857-E30F-5646A0C88FB1}"/>
              </a:ext>
            </a:extLst>
          </p:cNvPr>
          <p:cNvSpPr txBox="1"/>
          <p:nvPr/>
        </p:nvSpPr>
        <p:spPr>
          <a:xfrm>
            <a:off x="1284923" y="4535962"/>
            <a:ext cx="678623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dirty="0"/>
              <a:t>% in Norwegian Level 2</a:t>
            </a:r>
          </a:p>
          <a:p>
            <a:pPr algn="ctr"/>
            <a:r>
              <a:rPr lang="en-US" sz="1350" dirty="0"/>
              <a:t>IFA ~ 38%, MAT ~ 17%, EE ~ 20%, SAM ~ 27%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FBE7E0-32CC-CF9E-3585-D526D8289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899194"/>
            <a:ext cx="6337549" cy="36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1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EA7F01-7B9F-8E74-AEBA-E4CA274A1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52" y="647693"/>
            <a:ext cx="7316552" cy="4268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7612A2-2686-1EE6-D095-3FED9FC9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PP10% Programs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C2EF2-0345-983B-184F-60C83151CB99}"/>
              </a:ext>
            </a:extLst>
          </p:cNvPr>
          <p:cNvSpPr/>
          <p:nvPr/>
        </p:nvSpPr>
        <p:spPr>
          <a:xfrm>
            <a:off x="6687986" y="3334204"/>
            <a:ext cx="106921" cy="6151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DE8AE1-54D5-A2B7-341A-50000F528829}"/>
              </a:ext>
            </a:extLst>
          </p:cNvPr>
          <p:cNvSpPr/>
          <p:nvPr/>
        </p:nvSpPr>
        <p:spPr>
          <a:xfrm>
            <a:off x="6039748" y="3330855"/>
            <a:ext cx="106907" cy="67188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77B1E4-0FF4-8884-C75A-F2109F3D03ED}"/>
              </a:ext>
            </a:extLst>
          </p:cNvPr>
          <p:cNvSpPr/>
          <p:nvPr/>
        </p:nvSpPr>
        <p:spPr>
          <a:xfrm>
            <a:off x="5208725" y="3326067"/>
            <a:ext cx="100397" cy="8876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F7505B-2258-078D-6F77-6D00818535D7}"/>
              </a:ext>
            </a:extLst>
          </p:cNvPr>
          <p:cNvSpPr/>
          <p:nvPr/>
        </p:nvSpPr>
        <p:spPr>
          <a:xfrm>
            <a:off x="4739999" y="3326068"/>
            <a:ext cx="116329" cy="50155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4F25F8-A89C-0646-4F91-5E7999AB94E9}"/>
              </a:ext>
            </a:extLst>
          </p:cNvPr>
          <p:cNvSpPr/>
          <p:nvPr/>
        </p:nvSpPr>
        <p:spPr>
          <a:xfrm>
            <a:off x="5023926" y="3330855"/>
            <a:ext cx="99985" cy="50155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1D42A-A023-A1BD-53FD-886C7AF1A232}"/>
              </a:ext>
            </a:extLst>
          </p:cNvPr>
          <p:cNvSpPr/>
          <p:nvPr/>
        </p:nvSpPr>
        <p:spPr>
          <a:xfrm>
            <a:off x="4475655" y="3326067"/>
            <a:ext cx="99985" cy="50634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311CDD-D123-0E55-3474-AD2CA3A84593}"/>
              </a:ext>
            </a:extLst>
          </p:cNvPr>
          <p:cNvSpPr/>
          <p:nvPr/>
        </p:nvSpPr>
        <p:spPr>
          <a:xfrm>
            <a:off x="4307583" y="3330855"/>
            <a:ext cx="106922" cy="8657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EB2242-8A05-2F30-75E8-3DA2FDEE196A}"/>
              </a:ext>
            </a:extLst>
          </p:cNvPr>
          <p:cNvSpPr/>
          <p:nvPr/>
        </p:nvSpPr>
        <p:spPr>
          <a:xfrm>
            <a:off x="4200658" y="3329940"/>
            <a:ext cx="93288" cy="67280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583678-448E-8854-F97E-EACF604CFC92}"/>
              </a:ext>
            </a:extLst>
          </p:cNvPr>
          <p:cNvSpPr/>
          <p:nvPr/>
        </p:nvSpPr>
        <p:spPr>
          <a:xfrm>
            <a:off x="3917218" y="3326066"/>
            <a:ext cx="101582" cy="7582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36599C-D32F-48EA-F872-22C6E80E6477}"/>
              </a:ext>
            </a:extLst>
          </p:cNvPr>
          <p:cNvSpPr/>
          <p:nvPr/>
        </p:nvSpPr>
        <p:spPr>
          <a:xfrm>
            <a:off x="3177226" y="3326066"/>
            <a:ext cx="106907" cy="46600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3DA623-35F5-D712-6BCB-D87ED5077CCC}"/>
              </a:ext>
            </a:extLst>
          </p:cNvPr>
          <p:cNvSpPr/>
          <p:nvPr/>
        </p:nvSpPr>
        <p:spPr>
          <a:xfrm>
            <a:off x="1880247" y="3326067"/>
            <a:ext cx="116468" cy="96990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E062F1-CBDA-817A-5C6A-76734BEF8A53}"/>
              </a:ext>
            </a:extLst>
          </p:cNvPr>
          <p:cNvSpPr/>
          <p:nvPr/>
        </p:nvSpPr>
        <p:spPr>
          <a:xfrm>
            <a:off x="5471382" y="3326128"/>
            <a:ext cx="114665" cy="72353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513625-310F-C053-B916-19274964063F}"/>
              </a:ext>
            </a:extLst>
          </p:cNvPr>
          <p:cNvSpPr/>
          <p:nvPr/>
        </p:nvSpPr>
        <p:spPr>
          <a:xfrm>
            <a:off x="1992303" y="3320032"/>
            <a:ext cx="102828" cy="3853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CF7895-F86B-61C7-6E09-BA41642FFEAF}"/>
              </a:ext>
            </a:extLst>
          </p:cNvPr>
          <p:cNvSpPr txBox="1"/>
          <p:nvPr/>
        </p:nvSpPr>
        <p:spPr>
          <a:xfrm>
            <a:off x="1221616" y="4805532"/>
            <a:ext cx="678623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dirty="0" err="1"/>
              <a:t>Fysik</a:t>
            </a:r>
            <a:r>
              <a:rPr lang="en-US" sz="1350" dirty="0"/>
              <a:t> programs in </a:t>
            </a:r>
            <a:r>
              <a:rPr lang="en-US" sz="1350" dirty="0">
                <a:solidFill>
                  <a:srgbClr val="FF0000"/>
                </a:solidFill>
              </a:rPr>
              <a:t>red boxes</a:t>
            </a:r>
            <a:endParaRPr lang="en-US" sz="1350" dirty="0">
              <a:solidFill>
                <a:srgbClr val="0070C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2AF92E-B747-A1B7-E571-010D2173047C}"/>
              </a:ext>
            </a:extLst>
          </p:cNvPr>
          <p:cNvSpPr/>
          <p:nvPr/>
        </p:nvSpPr>
        <p:spPr>
          <a:xfrm>
            <a:off x="5581363" y="3324991"/>
            <a:ext cx="106907" cy="61519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193482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1CF31-A0A0-7E11-DC9E-4716FCC9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measure: MNCS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ECC20-C081-A7D6-77C4-990DE4724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75" y="737981"/>
            <a:ext cx="7304387" cy="42560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CF190D-DC64-42A7-7D84-9D1214DD0D96}"/>
              </a:ext>
            </a:extLst>
          </p:cNvPr>
          <p:cNvSpPr/>
          <p:nvPr/>
        </p:nvSpPr>
        <p:spPr>
          <a:xfrm>
            <a:off x="7116116" y="3544350"/>
            <a:ext cx="106921" cy="6151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8E970-E976-00DD-E3E5-C366DC22CEFE}"/>
              </a:ext>
            </a:extLst>
          </p:cNvPr>
          <p:cNvSpPr/>
          <p:nvPr/>
        </p:nvSpPr>
        <p:spPr>
          <a:xfrm>
            <a:off x="6110457" y="3545441"/>
            <a:ext cx="114665" cy="492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FAB78-1D91-622E-2640-9DD082A29444}"/>
              </a:ext>
            </a:extLst>
          </p:cNvPr>
          <p:cNvSpPr/>
          <p:nvPr/>
        </p:nvSpPr>
        <p:spPr>
          <a:xfrm>
            <a:off x="5505812" y="3554671"/>
            <a:ext cx="88745" cy="611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135AD-EE8C-63DF-3558-6AA2A2D539B2}"/>
              </a:ext>
            </a:extLst>
          </p:cNvPr>
          <p:cNvSpPr/>
          <p:nvPr/>
        </p:nvSpPr>
        <p:spPr>
          <a:xfrm>
            <a:off x="5216745" y="3546149"/>
            <a:ext cx="116329" cy="5015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766B95-EEFD-F96F-382F-1D6A08655B27}"/>
              </a:ext>
            </a:extLst>
          </p:cNvPr>
          <p:cNvSpPr/>
          <p:nvPr/>
        </p:nvSpPr>
        <p:spPr>
          <a:xfrm>
            <a:off x="5415688" y="3559458"/>
            <a:ext cx="88745" cy="7186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190CA2-E1D4-C602-FCE0-70C16EC77F74}"/>
              </a:ext>
            </a:extLst>
          </p:cNvPr>
          <p:cNvSpPr/>
          <p:nvPr/>
        </p:nvSpPr>
        <p:spPr>
          <a:xfrm>
            <a:off x="2772954" y="3554671"/>
            <a:ext cx="99985" cy="506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0446D4-BA50-175B-DA2C-6736D70D99A7}"/>
              </a:ext>
            </a:extLst>
          </p:cNvPr>
          <p:cNvSpPr/>
          <p:nvPr/>
        </p:nvSpPr>
        <p:spPr>
          <a:xfrm>
            <a:off x="4684817" y="3546149"/>
            <a:ext cx="94722" cy="865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1C92FD-BDD3-8F3C-BCD9-BFEDBAD7E7DA}"/>
              </a:ext>
            </a:extLst>
          </p:cNvPr>
          <p:cNvSpPr/>
          <p:nvPr/>
        </p:nvSpPr>
        <p:spPr>
          <a:xfrm>
            <a:off x="4581067" y="3547248"/>
            <a:ext cx="106922" cy="858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F7BC38-CCE5-6613-825E-AD6C6410CA71}"/>
              </a:ext>
            </a:extLst>
          </p:cNvPr>
          <p:cNvSpPr/>
          <p:nvPr/>
        </p:nvSpPr>
        <p:spPr>
          <a:xfrm>
            <a:off x="4316441" y="3541000"/>
            <a:ext cx="92135" cy="7371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435B01-A620-4A38-3C30-B42997D13A16}"/>
              </a:ext>
            </a:extLst>
          </p:cNvPr>
          <p:cNvSpPr/>
          <p:nvPr/>
        </p:nvSpPr>
        <p:spPr>
          <a:xfrm>
            <a:off x="2503752" y="3556382"/>
            <a:ext cx="106907" cy="466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DED25F-20D8-9195-8668-CCF3FEA92F84}"/>
              </a:ext>
            </a:extLst>
          </p:cNvPr>
          <p:cNvSpPr/>
          <p:nvPr/>
        </p:nvSpPr>
        <p:spPr>
          <a:xfrm>
            <a:off x="1773384" y="3546149"/>
            <a:ext cx="116468" cy="9699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54CD94-975F-193B-E00C-DD274A33A8DE}"/>
              </a:ext>
            </a:extLst>
          </p:cNvPr>
          <p:cNvSpPr/>
          <p:nvPr/>
        </p:nvSpPr>
        <p:spPr>
          <a:xfrm>
            <a:off x="3586014" y="3554671"/>
            <a:ext cx="112402" cy="6811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707BC7-2498-BB5C-D62A-987F4DB4CD6F}"/>
              </a:ext>
            </a:extLst>
          </p:cNvPr>
          <p:cNvSpPr/>
          <p:nvPr/>
        </p:nvSpPr>
        <p:spPr>
          <a:xfrm>
            <a:off x="1964037" y="3546149"/>
            <a:ext cx="102828" cy="385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03AF247-1D93-34CF-74BB-BE4A2C0D2C45}"/>
              </a:ext>
            </a:extLst>
          </p:cNvPr>
          <p:cNvCxnSpPr>
            <a:cxnSpLocks/>
          </p:cNvCxnSpPr>
          <p:nvPr/>
        </p:nvCxnSpPr>
        <p:spPr>
          <a:xfrm flipV="1">
            <a:off x="4539189" y="4042041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D383EC-AC87-AD50-8309-744DF00A5969}"/>
              </a:ext>
            </a:extLst>
          </p:cNvPr>
          <p:cNvCxnSpPr>
            <a:cxnSpLocks/>
          </p:cNvCxnSpPr>
          <p:nvPr/>
        </p:nvCxnSpPr>
        <p:spPr>
          <a:xfrm flipV="1">
            <a:off x="5087369" y="4278155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2CDA6E-7E3A-EC25-69FF-8C2E932F8EAD}"/>
              </a:ext>
            </a:extLst>
          </p:cNvPr>
          <p:cNvCxnSpPr>
            <a:cxnSpLocks/>
          </p:cNvCxnSpPr>
          <p:nvPr/>
        </p:nvCxnSpPr>
        <p:spPr>
          <a:xfrm flipV="1">
            <a:off x="3730489" y="4660009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D52F92E-77B7-6197-7E50-8D50307A61A5}"/>
              </a:ext>
            </a:extLst>
          </p:cNvPr>
          <p:cNvCxnSpPr>
            <a:cxnSpLocks/>
          </p:cNvCxnSpPr>
          <p:nvPr/>
        </p:nvCxnSpPr>
        <p:spPr>
          <a:xfrm flipV="1">
            <a:off x="3458879" y="4381512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A5B4A1-E93C-4B14-C8F4-3BD36796FBF2}"/>
              </a:ext>
            </a:extLst>
          </p:cNvPr>
          <p:cNvCxnSpPr>
            <a:cxnSpLocks/>
          </p:cNvCxnSpPr>
          <p:nvPr/>
        </p:nvCxnSpPr>
        <p:spPr>
          <a:xfrm flipV="1">
            <a:off x="3093742" y="4022996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8AB259-82B7-E66C-3A96-9176C2CE3F0C}"/>
              </a:ext>
            </a:extLst>
          </p:cNvPr>
          <p:cNvCxnSpPr>
            <a:cxnSpLocks/>
          </p:cNvCxnSpPr>
          <p:nvPr/>
        </p:nvCxnSpPr>
        <p:spPr>
          <a:xfrm flipV="1">
            <a:off x="3367192" y="4159541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EA976F-1D3C-380C-4CF3-8D15B6EE20B4}"/>
              </a:ext>
            </a:extLst>
          </p:cNvPr>
          <p:cNvCxnSpPr>
            <a:cxnSpLocks/>
          </p:cNvCxnSpPr>
          <p:nvPr/>
        </p:nvCxnSpPr>
        <p:spPr>
          <a:xfrm flipV="1">
            <a:off x="2918090" y="4117018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5444C8F-1238-025B-4705-3D9F2CA3D0AA}"/>
              </a:ext>
            </a:extLst>
          </p:cNvPr>
          <p:cNvCxnSpPr>
            <a:cxnSpLocks/>
          </p:cNvCxnSpPr>
          <p:nvPr/>
        </p:nvCxnSpPr>
        <p:spPr>
          <a:xfrm flipV="1">
            <a:off x="3007278" y="4305062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AF4E172-3BFA-9883-5CF0-CB9512DF2A4A}"/>
              </a:ext>
            </a:extLst>
          </p:cNvPr>
          <p:cNvCxnSpPr>
            <a:cxnSpLocks/>
          </p:cNvCxnSpPr>
          <p:nvPr/>
        </p:nvCxnSpPr>
        <p:spPr>
          <a:xfrm flipV="1">
            <a:off x="2460146" y="4117018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B8AD246-B5E9-6691-BF64-BB892824B173}"/>
              </a:ext>
            </a:extLst>
          </p:cNvPr>
          <p:cNvCxnSpPr>
            <a:cxnSpLocks/>
          </p:cNvCxnSpPr>
          <p:nvPr/>
        </p:nvCxnSpPr>
        <p:spPr>
          <a:xfrm flipV="1">
            <a:off x="2104536" y="4182927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51E357E-3A75-C825-7F6B-EF4865C347EF}"/>
              </a:ext>
            </a:extLst>
          </p:cNvPr>
          <p:cNvCxnSpPr>
            <a:cxnSpLocks/>
          </p:cNvCxnSpPr>
          <p:nvPr/>
        </p:nvCxnSpPr>
        <p:spPr>
          <a:xfrm flipV="1">
            <a:off x="6536919" y="4353834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B3194B4-D8FA-D81E-5138-429F1CBC7D83}"/>
              </a:ext>
            </a:extLst>
          </p:cNvPr>
          <p:cNvSpPr/>
          <p:nvPr/>
        </p:nvSpPr>
        <p:spPr>
          <a:xfrm>
            <a:off x="5941639" y="3550600"/>
            <a:ext cx="106907" cy="6151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95842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8EBD-0AA4-5C36-1EBB-8D6E31EC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measures: Norwegian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B371F-2968-2B2E-405F-2B04011B1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68" y="894580"/>
            <a:ext cx="6612122" cy="38745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C6AE8C-AF57-0184-6260-BB847F851496}"/>
              </a:ext>
            </a:extLst>
          </p:cNvPr>
          <p:cNvSpPr/>
          <p:nvPr/>
        </p:nvSpPr>
        <p:spPr>
          <a:xfrm>
            <a:off x="7463370" y="3664538"/>
            <a:ext cx="98257" cy="466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5A680D-AE9C-52CB-3571-D479986402B3}"/>
              </a:ext>
            </a:extLst>
          </p:cNvPr>
          <p:cNvSpPr/>
          <p:nvPr/>
        </p:nvSpPr>
        <p:spPr>
          <a:xfrm>
            <a:off x="7383965" y="3666244"/>
            <a:ext cx="85547" cy="5856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5046B4-2C5B-870B-3A69-177FDB069E4C}"/>
              </a:ext>
            </a:extLst>
          </p:cNvPr>
          <p:cNvSpPr/>
          <p:nvPr/>
        </p:nvSpPr>
        <p:spPr>
          <a:xfrm>
            <a:off x="6934492" y="3660417"/>
            <a:ext cx="86918" cy="466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F47A21-888D-4980-FDC3-CDBD572A9E9D}"/>
              </a:ext>
            </a:extLst>
          </p:cNvPr>
          <p:cNvSpPr/>
          <p:nvPr/>
        </p:nvSpPr>
        <p:spPr>
          <a:xfrm>
            <a:off x="6821469" y="3659846"/>
            <a:ext cx="113023" cy="598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D92DA5-72A1-3EB3-6E61-5BC9A1CB9A27}"/>
              </a:ext>
            </a:extLst>
          </p:cNvPr>
          <p:cNvSpPr/>
          <p:nvPr/>
        </p:nvSpPr>
        <p:spPr>
          <a:xfrm>
            <a:off x="6492668" y="3666243"/>
            <a:ext cx="99986" cy="758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5DDCDF-372F-E567-5A35-3F0FDEB761FF}"/>
              </a:ext>
            </a:extLst>
          </p:cNvPr>
          <p:cNvSpPr/>
          <p:nvPr/>
        </p:nvSpPr>
        <p:spPr>
          <a:xfrm>
            <a:off x="5775709" y="3660990"/>
            <a:ext cx="106918" cy="4469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DBF462-654E-A2FE-A898-86DB190D0B01}"/>
              </a:ext>
            </a:extLst>
          </p:cNvPr>
          <p:cNvSpPr/>
          <p:nvPr/>
        </p:nvSpPr>
        <p:spPr>
          <a:xfrm>
            <a:off x="4899464" y="3666244"/>
            <a:ext cx="106916" cy="354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F39429-5D47-7D67-EBC3-C0182B38CDAE}"/>
              </a:ext>
            </a:extLst>
          </p:cNvPr>
          <p:cNvSpPr/>
          <p:nvPr/>
        </p:nvSpPr>
        <p:spPr>
          <a:xfrm>
            <a:off x="5421563" y="3666340"/>
            <a:ext cx="125331" cy="629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6C52D6-F9C7-61C2-44BD-60C640679632}"/>
              </a:ext>
            </a:extLst>
          </p:cNvPr>
          <p:cNvSpPr/>
          <p:nvPr/>
        </p:nvSpPr>
        <p:spPr>
          <a:xfrm>
            <a:off x="4451730" y="3666244"/>
            <a:ext cx="116466" cy="441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2514E4-2752-A445-0792-F4AFC5648C85}"/>
              </a:ext>
            </a:extLst>
          </p:cNvPr>
          <p:cNvSpPr/>
          <p:nvPr/>
        </p:nvSpPr>
        <p:spPr>
          <a:xfrm>
            <a:off x="7198949" y="3666244"/>
            <a:ext cx="100398" cy="6654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D34E25-D673-0C8A-638D-1F27C6B786AF}"/>
              </a:ext>
            </a:extLst>
          </p:cNvPr>
          <p:cNvSpPr/>
          <p:nvPr/>
        </p:nvSpPr>
        <p:spPr>
          <a:xfrm>
            <a:off x="1803719" y="3668859"/>
            <a:ext cx="116466" cy="549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AA4CBE-FE6A-D54C-21BA-F0B17D3F380B}"/>
              </a:ext>
            </a:extLst>
          </p:cNvPr>
          <p:cNvSpPr/>
          <p:nvPr/>
        </p:nvSpPr>
        <p:spPr>
          <a:xfrm>
            <a:off x="7575062" y="3659846"/>
            <a:ext cx="81159" cy="5987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AF89CD-9FB8-2897-12D0-A4D09EA90D6A}"/>
              </a:ext>
            </a:extLst>
          </p:cNvPr>
          <p:cNvSpPr/>
          <p:nvPr/>
        </p:nvSpPr>
        <p:spPr>
          <a:xfrm>
            <a:off x="1989103" y="3666243"/>
            <a:ext cx="108620" cy="7717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F95F3EF-A1F2-638E-254D-9CFDEF48E87F}"/>
              </a:ext>
            </a:extLst>
          </p:cNvPr>
          <p:cNvCxnSpPr>
            <a:cxnSpLocks/>
          </p:cNvCxnSpPr>
          <p:nvPr/>
        </p:nvCxnSpPr>
        <p:spPr>
          <a:xfrm flipV="1">
            <a:off x="3187047" y="4301297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D21AA0D-F2AB-9ED7-05C0-33DA646366B1}"/>
              </a:ext>
            </a:extLst>
          </p:cNvPr>
          <p:cNvCxnSpPr>
            <a:cxnSpLocks/>
          </p:cNvCxnSpPr>
          <p:nvPr/>
        </p:nvCxnSpPr>
        <p:spPr>
          <a:xfrm flipV="1">
            <a:off x="2484287" y="4221652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7D58DC6-64E6-D961-0E4B-F5ACCBE35D56}"/>
              </a:ext>
            </a:extLst>
          </p:cNvPr>
          <p:cNvCxnSpPr>
            <a:cxnSpLocks/>
          </p:cNvCxnSpPr>
          <p:nvPr/>
        </p:nvCxnSpPr>
        <p:spPr>
          <a:xfrm flipV="1">
            <a:off x="4775525" y="4406322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D45B84-D121-D3F4-9D35-13C476479999}"/>
              </a:ext>
            </a:extLst>
          </p:cNvPr>
          <p:cNvCxnSpPr>
            <a:cxnSpLocks/>
          </p:cNvCxnSpPr>
          <p:nvPr/>
        </p:nvCxnSpPr>
        <p:spPr>
          <a:xfrm flipV="1">
            <a:off x="3980717" y="4188606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F92146-870F-A9F6-D227-BB140D92015C}"/>
              </a:ext>
            </a:extLst>
          </p:cNvPr>
          <p:cNvCxnSpPr>
            <a:cxnSpLocks/>
          </p:cNvCxnSpPr>
          <p:nvPr/>
        </p:nvCxnSpPr>
        <p:spPr>
          <a:xfrm flipV="1">
            <a:off x="3369849" y="4360048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25E7E1-87A4-AB73-521A-D2615C78BD18}"/>
              </a:ext>
            </a:extLst>
          </p:cNvPr>
          <p:cNvCxnSpPr>
            <a:cxnSpLocks/>
          </p:cNvCxnSpPr>
          <p:nvPr/>
        </p:nvCxnSpPr>
        <p:spPr>
          <a:xfrm flipV="1">
            <a:off x="3540559" y="4672149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DC30E2-0588-AA22-A8C7-78E850BF0A01}"/>
              </a:ext>
            </a:extLst>
          </p:cNvPr>
          <p:cNvCxnSpPr>
            <a:cxnSpLocks/>
          </p:cNvCxnSpPr>
          <p:nvPr/>
        </p:nvCxnSpPr>
        <p:spPr>
          <a:xfrm flipV="1">
            <a:off x="2835289" y="4107924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75479F-A1CE-0B9B-41C3-2104A43BEA37}"/>
              </a:ext>
            </a:extLst>
          </p:cNvPr>
          <p:cNvCxnSpPr>
            <a:cxnSpLocks/>
          </p:cNvCxnSpPr>
          <p:nvPr/>
        </p:nvCxnSpPr>
        <p:spPr>
          <a:xfrm flipV="1">
            <a:off x="1958141" y="4437961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9B218D-BD57-CB8A-6046-4D07A3B81C63}"/>
              </a:ext>
            </a:extLst>
          </p:cNvPr>
          <p:cNvCxnSpPr>
            <a:cxnSpLocks/>
          </p:cNvCxnSpPr>
          <p:nvPr/>
        </p:nvCxnSpPr>
        <p:spPr>
          <a:xfrm flipV="1">
            <a:off x="2657627" y="4218278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2D8D43-BA5D-28EC-3755-235130284933}"/>
              </a:ext>
            </a:extLst>
          </p:cNvPr>
          <p:cNvCxnSpPr>
            <a:cxnSpLocks/>
          </p:cNvCxnSpPr>
          <p:nvPr/>
        </p:nvCxnSpPr>
        <p:spPr>
          <a:xfrm flipV="1">
            <a:off x="2391809" y="4119135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52CCE2-DE49-BB30-4FD9-6FB1941AC83F}"/>
              </a:ext>
            </a:extLst>
          </p:cNvPr>
          <p:cNvCxnSpPr>
            <a:cxnSpLocks/>
          </p:cNvCxnSpPr>
          <p:nvPr/>
        </p:nvCxnSpPr>
        <p:spPr>
          <a:xfrm flipV="1">
            <a:off x="5948333" y="4207275"/>
            <a:ext cx="0" cy="1880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57ACD003-8269-C279-C385-543C8ED1EE1B}"/>
              </a:ext>
            </a:extLst>
          </p:cNvPr>
          <p:cNvSpPr/>
          <p:nvPr/>
        </p:nvSpPr>
        <p:spPr>
          <a:xfrm>
            <a:off x="5679947" y="3659846"/>
            <a:ext cx="112999" cy="888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25"/>
          </a:p>
        </p:txBody>
      </p:sp>
    </p:spTree>
    <p:extLst>
      <p:ext uri="{BB962C8B-B14F-4D97-AF65-F5344CB8AC3E}">
        <p14:creationId xmlns:p14="http://schemas.microsoft.com/office/powerpoint/2010/main" val="105141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D03B-8A3E-05C7-B1DC-71B5A53B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each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DCE84-B2CE-8C62-FF03-356F5AB5D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low coverage, why?</a:t>
            </a:r>
          </a:p>
          <a:p>
            <a:pPr lvl="1"/>
            <a:r>
              <a:rPr lang="en-US" dirty="0"/>
              <a:t>Make sure publications are in </a:t>
            </a:r>
            <a:r>
              <a:rPr lang="en-US" dirty="0" err="1"/>
              <a:t>DiVA</a:t>
            </a:r>
            <a:r>
              <a:rPr lang="en-US" dirty="0"/>
              <a:t> (under the correct program)</a:t>
            </a:r>
          </a:p>
          <a:p>
            <a:pPr lvl="1"/>
            <a:r>
              <a:rPr lang="en-US" dirty="0"/>
              <a:t>KoF24 data sheet contains all included Leiden publications: check against </a:t>
            </a:r>
            <a:r>
              <a:rPr lang="en-US" dirty="0" err="1"/>
              <a:t>DiVA</a:t>
            </a:r>
            <a:r>
              <a:rPr lang="en-US" dirty="0"/>
              <a:t> (and/or what you know is published)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How to increase PP10%? </a:t>
            </a:r>
          </a:p>
          <a:p>
            <a:pPr lvl="1"/>
            <a:r>
              <a:rPr lang="en-US" dirty="0"/>
              <a:t>Make sure work is included in statistics</a:t>
            </a:r>
          </a:p>
          <a:p>
            <a:pPr lvl="1"/>
            <a:r>
              <a:rPr lang="en-US" dirty="0"/>
              <a:t>More impact/citations</a:t>
            </a:r>
          </a:p>
          <a:p>
            <a:pPr lvl="1"/>
            <a:r>
              <a:rPr lang="en-US" dirty="0"/>
              <a:t>Decrease denominator by not publishing incremental work?</a:t>
            </a:r>
          </a:p>
          <a:p>
            <a:pPr lvl="1"/>
            <a:r>
              <a:rPr lang="en-US" dirty="0"/>
              <a:t>Be aware of author normalization?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78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E9586-119D-B3FF-2EBB-0C242C12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BULs and SFOs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E11E5-DB9E-3C80-17CB-68EA29D97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BUL positions: 5+5 years funding from VR for new BUL (identified candidate) + increased </a:t>
            </a:r>
            <a:r>
              <a:rPr lang="en-US" dirty="0" err="1"/>
              <a:t>uni</a:t>
            </a:r>
            <a:r>
              <a:rPr lang="en-US" dirty="0"/>
              <a:t> base funding</a:t>
            </a:r>
          </a:p>
          <a:p>
            <a:pPr lvl="1"/>
            <a:r>
              <a:rPr lang="en-US" dirty="0"/>
              <a:t>Similar internal process as WAFs (assumed), equal </a:t>
            </a:r>
            <a:r>
              <a:rPr lang="en-US" dirty="0" err="1"/>
              <a:t>ooprtunites</a:t>
            </a:r>
            <a:r>
              <a:rPr lang="en-US" dirty="0"/>
              <a:t>, preference for </a:t>
            </a:r>
            <a:r>
              <a:rPr lang="en-US" dirty="0" err="1"/>
              <a:t>intl</a:t>
            </a:r>
            <a:r>
              <a:rPr lang="en-US" dirty="0"/>
              <a:t> PhD/PD, </a:t>
            </a:r>
            <a:r>
              <a:rPr lang="en-US" dirty="0" err="1"/>
              <a:t>uni</a:t>
            </a:r>
            <a:r>
              <a:rPr lang="en-US" dirty="0"/>
              <a:t> co-finance half</a:t>
            </a:r>
          </a:p>
          <a:p>
            <a:pPr lvl="1"/>
            <a:r>
              <a:rPr lang="en-US" dirty="0"/>
              <a:t>How do we identify good candidates?</a:t>
            </a:r>
          </a:p>
          <a:p>
            <a:pPr lvl="1"/>
            <a:endParaRPr lang="en-US" sz="900" dirty="0"/>
          </a:p>
          <a:p>
            <a:r>
              <a:rPr lang="en-US" dirty="0"/>
              <a:t>SFO in Advanced Materials</a:t>
            </a:r>
          </a:p>
          <a:p>
            <a:pPr lvl="1"/>
            <a:r>
              <a:rPr lang="en-US" dirty="0"/>
              <a:t>Suggestion (synopsis with team) by 27 May</a:t>
            </a:r>
          </a:p>
          <a:p>
            <a:pPr marL="609585" lvl="1" indent="0">
              <a:buNone/>
            </a:pPr>
            <a:endParaRPr lang="en-US" sz="900" dirty="0"/>
          </a:p>
          <a:p>
            <a:pPr marL="533410"/>
            <a:r>
              <a:rPr lang="en-US" dirty="0"/>
              <a:t>SFO in Quantum Technology</a:t>
            </a:r>
          </a:p>
          <a:p>
            <a:pPr marL="1066785" lvl="1"/>
            <a:r>
              <a:rPr lang="en-US" dirty="0"/>
              <a:t>Open meeting 14 May </a:t>
            </a:r>
          </a:p>
          <a:p>
            <a:pPr marL="685795" lvl="1" indent="0">
              <a:buNone/>
            </a:pPr>
            <a:endParaRPr lang="en-US" dirty="0"/>
          </a:p>
          <a:p>
            <a:pPr marL="685795" lvl="1" indent="0">
              <a:buNone/>
            </a:pPr>
            <a:r>
              <a:rPr lang="en-US">
                <a:solidFill>
                  <a:srgbClr val="C00000"/>
                </a:solidFill>
              </a:rPr>
              <a:t>	Discussions </a:t>
            </a:r>
            <a:r>
              <a:rPr lang="en-US" dirty="0">
                <a:solidFill>
                  <a:srgbClr val="C00000"/>
                </a:solidFill>
              </a:rPr>
              <a:t>in groups (PP10%,</a:t>
            </a:r>
            <a:r>
              <a:rPr lang="en-US">
                <a:solidFill>
                  <a:srgbClr val="C00000"/>
                </a:solidFill>
              </a:rPr>
              <a:t>BUL,2xSFOs), </a:t>
            </a:r>
            <a:r>
              <a:rPr lang="en-US" dirty="0">
                <a:solidFill>
                  <a:srgbClr val="C00000"/>
                </a:solidFill>
              </a:rPr>
              <a:t>take notes </a:t>
            </a:r>
          </a:p>
        </p:txBody>
      </p:sp>
    </p:spTree>
    <p:extLst>
      <p:ext uri="{BB962C8B-B14F-4D97-AF65-F5344CB8AC3E}">
        <p14:creationId xmlns:p14="http://schemas.microsoft.com/office/powerpoint/2010/main" val="365190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7E85-B363-51C2-3ADC-400F86E70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79DD7-DE77-B1B2-CA91-29671120D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0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D72E-C082-3CF6-C76A-BBC26CE8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240AF-CBC6-BFE3-CF75-ED64324C7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9" y="1000125"/>
            <a:ext cx="8795144" cy="402907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000" b="0" i="0" u="none" strike="noStrike" dirty="0">
              <a:effectLst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b="0" i="0" u="none" strike="noStrike" dirty="0">
                <a:effectLst/>
              </a:rPr>
              <a:t>8.30-10.00: KoF24 and future dept research strategy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srgbClr val="000000"/>
                </a:solidFill>
              </a:rPr>
              <a:t>Fika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dirty="0">
                <a:solidFill>
                  <a:srgbClr val="000000"/>
                </a:solidFill>
              </a:rPr>
              <a:t>10.15-12.00: </a:t>
            </a:r>
            <a:r>
              <a:rPr lang="en-GB" sz="2000" dirty="0" err="1">
                <a:solidFill>
                  <a:srgbClr val="000000"/>
                </a:solidFill>
              </a:rPr>
              <a:t>Cont</a:t>
            </a:r>
            <a:r>
              <a:rPr lang="en-GB" sz="2000" dirty="0">
                <a:solidFill>
                  <a:srgbClr val="000000"/>
                </a:solidFill>
              </a:rPr>
              <a:t> +  Changes to base funding, BUL positions, SFOs</a:t>
            </a:r>
          </a:p>
        </p:txBody>
      </p:sp>
    </p:spTree>
    <p:extLst>
      <p:ext uri="{BB962C8B-B14F-4D97-AF65-F5344CB8AC3E}">
        <p14:creationId xmlns:p14="http://schemas.microsoft.com/office/powerpoint/2010/main" val="3311699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EAFB-DC71-AFA1-DEB1-676E31E5E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Basanlag changes from VR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53293F-9FB1-EA8E-5B4E-82B283609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>
                <a:effectLst/>
                <a:latin typeface="TimesNewRomanPSMT"/>
              </a:rPr>
              <a:t>Regeringen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vill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även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i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fortsättningen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utga</a:t>
            </a:r>
            <a:r>
              <a:rPr lang="en-US" sz="1800" dirty="0">
                <a:effectLst/>
                <a:latin typeface="TimesNewRomanPSMT"/>
              </a:rPr>
              <a:t>̊ </a:t>
            </a:r>
            <a:r>
              <a:rPr lang="en-US" sz="1800" dirty="0" err="1">
                <a:effectLst/>
                <a:latin typeface="TimesNewRomanPSMT"/>
              </a:rPr>
              <a:t>från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ett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kombinerat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mått</a:t>
            </a:r>
            <a:r>
              <a:rPr lang="en-US" sz="1800" dirty="0">
                <a:effectLst/>
                <a:latin typeface="TimesNewRomanPSMT"/>
              </a:rPr>
              <a:t> på </a:t>
            </a:r>
            <a:r>
              <a:rPr lang="en-US" sz="1800" dirty="0" err="1">
                <a:effectLst/>
                <a:latin typeface="TimesNewRomanPSMT"/>
              </a:rPr>
              <a:t>lärosätenas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framgång</a:t>
            </a:r>
            <a:r>
              <a:rPr lang="en-US" sz="1800" dirty="0">
                <a:effectLst/>
                <a:latin typeface="TimesNewRomanPSMT"/>
              </a:rPr>
              <a:t>: </a:t>
            </a:r>
            <a:r>
              <a:rPr lang="en-US" sz="1800" dirty="0" err="1">
                <a:effectLst/>
                <a:latin typeface="TimesNewRomanPSMT"/>
              </a:rPr>
              <a:t>bibliometrisk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statistik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över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antal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publikationer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och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citeringar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som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forskningen</a:t>
            </a:r>
            <a:r>
              <a:rPr lang="en-US" sz="1800" dirty="0">
                <a:effectLst/>
                <a:latin typeface="TimesNewRomanPSMT"/>
              </a:rPr>
              <a:t> vid </a:t>
            </a:r>
            <a:r>
              <a:rPr lang="en-US" sz="1800" dirty="0" err="1">
                <a:effectLst/>
                <a:latin typeface="TimesNewRomanPSMT"/>
              </a:rPr>
              <a:t>lärosätet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resulterat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i</a:t>
            </a:r>
            <a:r>
              <a:rPr lang="en-US" sz="1800" dirty="0">
                <a:effectLst/>
                <a:latin typeface="TimesNewRomanPSMT"/>
              </a:rPr>
              <a:t>, </a:t>
            </a:r>
            <a:r>
              <a:rPr lang="en-US" sz="1800" dirty="0" err="1">
                <a:effectLst/>
                <a:latin typeface="TimesNewRomanPSMT"/>
              </a:rPr>
              <a:t>samt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lärosätenas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förmåga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att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attrahera</a:t>
            </a:r>
            <a:r>
              <a:rPr lang="en-US" sz="1800" dirty="0">
                <a:effectLst/>
                <a:latin typeface="TimesNewRomanPSMT"/>
              </a:rPr>
              <a:t> externa </a:t>
            </a:r>
            <a:r>
              <a:rPr lang="en-US" sz="1800" dirty="0" err="1">
                <a:effectLst/>
                <a:latin typeface="TimesNewRomanPSMT"/>
              </a:rPr>
              <a:t>forskningsmedel</a:t>
            </a:r>
            <a:r>
              <a:rPr lang="en-US" sz="1800" dirty="0">
                <a:effectLst/>
                <a:latin typeface="TimesNewRomanPSMT"/>
              </a:rPr>
              <a:t>. Men </a:t>
            </a:r>
            <a:r>
              <a:rPr lang="en-US" sz="1800" dirty="0" err="1">
                <a:effectLst/>
                <a:latin typeface="TimesNewRomanPSMT"/>
              </a:rPr>
              <a:t>från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och</a:t>
            </a:r>
            <a:r>
              <a:rPr lang="en-US" sz="1800" dirty="0">
                <a:effectLst/>
                <a:latin typeface="TimesNewRomanPSMT"/>
              </a:rPr>
              <a:t> med 2026 ska dessa </a:t>
            </a:r>
            <a:r>
              <a:rPr lang="en-US" sz="1800" dirty="0" err="1">
                <a:effectLst/>
                <a:latin typeface="TimesNewRomanPSMT"/>
              </a:rPr>
              <a:t>mått</a:t>
            </a:r>
            <a:r>
              <a:rPr lang="en-US" sz="1800" dirty="0">
                <a:effectLst/>
                <a:latin typeface="TimesNewRomanPSMT"/>
              </a:rPr>
              <a:t> på </a:t>
            </a:r>
            <a:r>
              <a:rPr lang="en-US" sz="1800" dirty="0" err="1">
                <a:effectLst/>
                <a:latin typeface="TimesNewRomanPSMT"/>
              </a:rPr>
              <a:t>kvalitet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spela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en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större</a:t>
            </a:r>
            <a:r>
              <a:rPr lang="en-US" sz="1800" dirty="0">
                <a:effectLst/>
                <a:latin typeface="TimesNewRomanPSMT"/>
              </a:rPr>
              <a:t> roll då </a:t>
            </a:r>
            <a:r>
              <a:rPr lang="en-US" sz="1800" dirty="0" err="1">
                <a:effectLst/>
                <a:latin typeface="TimesNewRomanPSMT"/>
              </a:rPr>
              <a:t>regeringen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fördelar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basanslag</a:t>
            </a:r>
            <a:r>
              <a:rPr lang="en-US" sz="1800" dirty="0">
                <a:effectLst/>
                <a:latin typeface="TimesNewRomanPSMT"/>
              </a:rPr>
              <a:t>. Vissa </a:t>
            </a:r>
            <a:r>
              <a:rPr lang="en-US" sz="1800" dirty="0" err="1">
                <a:effectLst/>
                <a:latin typeface="TimesNewRomanPSMT"/>
              </a:rPr>
              <a:t>medel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från</a:t>
            </a:r>
            <a:r>
              <a:rPr lang="en-US" sz="1800" dirty="0">
                <a:effectLst/>
                <a:latin typeface="TimesNewRomanPSMT"/>
              </a:rPr>
              <a:t> EU </a:t>
            </a:r>
            <a:r>
              <a:rPr lang="en-US" sz="1800" dirty="0" err="1">
                <a:effectLst/>
                <a:latin typeface="TimesNewRomanPSMT"/>
              </a:rPr>
              <a:t>kommer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att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väga</a:t>
            </a:r>
            <a:r>
              <a:rPr lang="en-US" sz="1800" dirty="0">
                <a:effectLst/>
                <a:latin typeface="TimesNewRomanPSMT"/>
              </a:rPr>
              <a:t> extra </a:t>
            </a:r>
            <a:r>
              <a:rPr lang="en-US" sz="1800" dirty="0" err="1">
                <a:effectLst/>
                <a:latin typeface="TimesNewRomanPSMT"/>
              </a:rPr>
              <a:t>tungt</a:t>
            </a:r>
            <a:r>
              <a:rPr lang="en-US" sz="1800" dirty="0">
                <a:effectLst/>
                <a:latin typeface="TimesNewRomanPSMT"/>
              </a:rPr>
              <a:t>, men </a:t>
            </a:r>
            <a:r>
              <a:rPr lang="en-US" sz="1800" dirty="0" err="1">
                <a:effectLst/>
                <a:latin typeface="TimesNewRomanPSMT"/>
              </a:rPr>
              <a:t>fördelningsmodellen</a:t>
            </a:r>
            <a:r>
              <a:rPr lang="en-US" sz="1800" dirty="0">
                <a:effectLst/>
                <a:latin typeface="TimesNewRomanPSMT"/>
              </a:rPr>
              <a:t> ska ta </a:t>
            </a:r>
            <a:r>
              <a:rPr lang="en-US" sz="1800" dirty="0" err="1">
                <a:effectLst/>
                <a:latin typeface="TimesNewRomanPSMT"/>
              </a:rPr>
              <a:t>hänsyn</a:t>
            </a:r>
            <a:r>
              <a:rPr lang="en-US" sz="1800" dirty="0">
                <a:effectLst/>
                <a:latin typeface="TimesNewRomanPSMT"/>
              </a:rPr>
              <a:t> till </a:t>
            </a:r>
            <a:r>
              <a:rPr lang="en-US" sz="1800" dirty="0" err="1">
                <a:effectLst/>
                <a:latin typeface="TimesNewRomanPSMT"/>
              </a:rPr>
              <a:t>skillnader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mellan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olika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ämnesområden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och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att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tillgången</a:t>
            </a:r>
            <a:r>
              <a:rPr lang="en-US" sz="1800" dirty="0">
                <a:effectLst/>
                <a:latin typeface="TimesNewRomanPSMT"/>
              </a:rPr>
              <a:t> på externa </a:t>
            </a:r>
            <a:r>
              <a:rPr lang="en-US" sz="1800" dirty="0" err="1">
                <a:effectLst/>
                <a:latin typeface="TimesNewRomanPSMT"/>
              </a:rPr>
              <a:t>medel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varierar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över</a:t>
            </a:r>
            <a:r>
              <a:rPr lang="en-US" sz="1800" dirty="0">
                <a:effectLst/>
                <a:latin typeface="TimesNewRomanPSMT"/>
              </a:rPr>
              <a:t> </a:t>
            </a:r>
            <a:r>
              <a:rPr lang="en-US" sz="1800" dirty="0" err="1">
                <a:effectLst/>
                <a:latin typeface="TimesNewRomanPSMT"/>
              </a:rPr>
              <a:t>tid</a:t>
            </a:r>
            <a:r>
              <a:rPr lang="en-US" sz="1800" dirty="0">
                <a:effectLst/>
                <a:latin typeface="TimesNewRomanPSMT"/>
              </a:rPr>
              <a:t>. 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75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4F73-9327-BF79-5AEA-073048B9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KoF24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AA6FC-7627-CFF6-03F9-A257BF99BBEB}"/>
              </a:ext>
            </a:extLst>
          </p:cNvPr>
          <p:cNvSpPr txBox="1"/>
          <p:nvPr/>
        </p:nvSpPr>
        <p:spPr>
          <a:xfrm>
            <a:off x="228600" y="500836"/>
            <a:ext cx="881089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itchFamily="2" charset="2"/>
              </a:rPr>
              <a:t>Maintain and strengthen our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itchFamily="2" charset="2"/>
              </a:rPr>
              <a:t>research quality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itchFamily="2" charset="2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program and department self-reflection on strengths and weaknesses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developing program and department priorities for the next 5 years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 internal and external feedback on our performance and plans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itchFamily="2" charset="2"/>
              </a:rPr>
              <a:t>Strengthen our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itchFamily="2" charset="2"/>
              </a:rPr>
              <a:t>collegial culture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itchFamily="2" charset="2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involving all research staff in the process and ensuring everyone is aware of the results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being respectful of everyone’s time at the faculty, department, and program levels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communicating clearly as to why we are doing this and how we expect everyone to contribute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itchFamily="2" charset="2"/>
              </a:rPr>
              <a:t>Improve our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itchFamily="2" charset="2"/>
              </a:rPr>
              <a:t>internal understanding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itchFamily="2" charset="2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collecting information on the different ways programs and departments are funded and operate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collecting explanations of why we work that way and how it supports our research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itchFamily="2" charset="2"/>
              </a:rPr>
              <a:t>Improve our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itchFamily="2" charset="2"/>
              </a:rPr>
              <a:t>resource usage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Symbol" pitchFamily="2" charset="2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generating bottom-up prioritized research plans at the program, department, section, and faculty-levels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allocating and re-allocating resources based our priorities and the potential to significantly improve research</a:t>
            </a:r>
          </a:p>
          <a:p>
            <a:pPr marL="742950" lvl="1" indent="-285750"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 identifying opportunities for intra- and inter-program/department/section collaboration and re-organization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032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0DE76-0835-4249-547B-E5B35583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priorities (no ranking)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D14FF-68FD-A4D2-139A-D8F9B749A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effectLst/>
                <a:latin typeface="LiberationSans"/>
              </a:rPr>
              <a:t>AI4Physics:</a:t>
            </a:r>
            <a:r>
              <a:rPr lang="en-US" sz="1800" dirty="0">
                <a:effectLst/>
                <a:latin typeface="LiberationSans"/>
              </a:rPr>
              <a:t> Activity in progress with department money. Led by Magdalena </a:t>
            </a:r>
            <a:r>
              <a:rPr lang="en-US" sz="1800" dirty="0" err="1">
                <a:effectLst/>
                <a:latin typeface="LiberationSans"/>
              </a:rPr>
              <a:t>Larfors</a:t>
            </a:r>
            <a:r>
              <a:rPr lang="en-US" sz="1800" dirty="0">
                <a:effectLst/>
                <a:latin typeface="LiberationSans"/>
              </a:rPr>
              <a:t>. </a:t>
            </a:r>
            <a:endParaRPr lang="en-US" dirty="0">
              <a:effectLst/>
            </a:endParaRPr>
          </a:p>
          <a:p>
            <a:r>
              <a:rPr lang="en-US" sz="1800" b="1" dirty="0">
                <a:effectLst/>
                <a:latin typeface="LiberationSans"/>
              </a:rPr>
              <a:t>Center for Geometry and Physics: from geometry to quantum information: </a:t>
            </a:r>
            <a:r>
              <a:rPr lang="en-US" sz="1800" dirty="0">
                <a:effectLst/>
                <a:latin typeface="LiberationSans"/>
              </a:rPr>
              <a:t>Activity in progress with excellence grant from VR and Nordita recruitment. Led by Tobias </a:t>
            </a:r>
            <a:r>
              <a:rPr lang="en-US" sz="1800" dirty="0" err="1">
                <a:effectLst/>
                <a:latin typeface="LiberationSans"/>
              </a:rPr>
              <a:t>Ekholm</a:t>
            </a:r>
            <a:r>
              <a:rPr lang="en-US" sz="1800" dirty="0">
                <a:effectLst/>
                <a:latin typeface="LiberationSans"/>
              </a:rPr>
              <a:t>. </a:t>
            </a:r>
            <a:endParaRPr lang="en-US" dirty="0">
              <a:effectLst/>
            </a:endParaRPr>
          </a:p>
          <a:p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effectLst/>
                <a:latin typeface="LiberationSans"/>
              </a:rPr>
              <a:t>ANItA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LiberationSans"/>
              </a:rPr>
              <a:t>- Academic-Industrial Nuclear technology Initiative to Achieve a sustainable energy future: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LiberationSans"/>
              </a:rPr>
              <a:t>Activity in progress with funding from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LiberationSans"/>
              </a:rPr>
              <a:t>Energimyndigheten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LiberationSans"/>
              </a:rPr>
              <a:t>. Led by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LiberationSans"/>
              </a:rPr>
              <a:t>Ane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LiberationSans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LiberationSans"/>
              </a:rPr>
              <a:t>Håkansson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LiberationSans"/>
              </a:rPr>
              <a:t>, to be replaced by Sophie Grape. </a:t>
            </a:r>
            <a:endParaRPr lang="en-US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r>
              <a:rPr lang="en-US" sz="1800" b="1" dirty="0" err="1">
                <a:effectLst/>
                <a:latin typeface="LiberationSans"/>
              </a:rPr>
              <a:t>LigHt</a:t>
            </a:r>
            <a:r>
              <a:rPr lang="en-US" sz="1800" b="1" dirty="0">
                <a:effectLst/>
                <a:latin typeface="LiberationSans"/>
              </a:rPr>
              <a:t>, an environment for multi-scale characterization of (energy)materials at </a:t>
            </a:r>
            <a:r>
              <a:rPr lang="en-US" sz="1800" b="1" dirty="0" err="1">
                <a:effectLst/>
                <a:latin typeface="LiberationSans"/>
              </a:rPr>
              <a:t>Ångströmlab</a:t>
            </a:r>
            <a:r>
              <a:rPr lang="en-US" sz="1800" b="1" dirty="0">
                <a:effectLst/>
                <a:latin typeface="LiberationSans"/>
              </a:rPr>
              <a:t>:</a:t>
            </a:r>
            <a:r>
              <a:rPr lang="en-US" sz="1800" dirty="0">
                <a:effectLst/>
                <a:latin typeface="LiberationSans"/>
              </a:rPr>
              <a:t> Activity started with funding from KAW. Led by Andreas Lindblad and Daniel </a:t>
            </a:r>
            <a:r>
              <a:rPr lang="en-US" sz="1800" dirty="0" err="1">
                <a:effectLst/>
                <a:latin typeface="LiberationSans"/>
              </a:rPr>
              <a:t>Primetzhofer</a:t>
            </a:r>
            <a:r>
              <a:rPr lang="en-US" sz="1800" dirty="0">
                <a:effectLst/>
                <a:latin typeface="LiberationSans"/>
              </a:rPr>
              <a:t>. </a:t>
            </a:r>
            <a:endParaRPr lang="en-US" dirty="0">
              <a:effectLst/>
            </a:endParaRPr>
          </a:p>
          <a:p>
            <a:r>
              <a:rPr lang="en-US" sz="1800" b="1" dirty="0">
                <a:effectLst/>
                <a:latin typeface="LiberationSans"/>
              </a:rPr>
              <a:t>National laboratory for instrumentation and accelerator development: </a:t>
            </a:r>
            <a:r>
              <a:rPr lang="en-US" sz="1800" dirty="0">
                <a:effectLst/>
                <a:latin typeface="LiberationSans"/>
              </a:rPr>
              <a:t>Activity in preparation. Negotiation ongoing with VR. Led by Richard Brenner. </a:t>
            </a:r>
            <a:endParaRPr lang="en-US" dirty="0">
              <a:effectLst/>
            </a:endParaRPr>
          </a:p>
          <a:p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LiberationSans"/>
              </a:rPr>
              <a:t>Infrastructure support: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LiberationSans"/>
              </a:rPr>
              <a:t>Activity in progress with department money. Led by the department management group (internal, not to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LiberationSans"/>
              </a:rPr>
              <a:t>TekNat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LiberationSans"/>
              </a:rPr>
              <a:t>).</a:t>
            </a:r>
            <a:endParaRPr lang="en-US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3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2E1D-F21E-FA21-7190-73473491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Pre-KoF24 process (reminder)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B5E8E-D457-F7B8-2BEA-1D0EAABA5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917771"/>
            <a:ext cx="8795144" cy="6149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Before KoF24: Dept strategy work</a:t>
            </a:r>
            <a:br>
              <a:rPr lang="en-US" dirty="0"/>
            </a:b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E2FEA9-369B-082F-7FAB-4729D87540E2}"/>
              </a:ext>
            </a:extLst>
          </p:cNvPr>
          <p:cNvGrpSpPr/>
          <p:nvPr/>
        </p:nvGrpSpPr>
        <p:grpSpPr>
          <a:xfrm>
            <a:off x="99544" y="1678785"/>
            <a:ext cx="8795143" cy="3050946"/>
            <a:chOff x="-4959" y="1687493"/>
            <a:chExt cx="8795143" cy="30509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01C055-DFBD-861D-87AA-307667CE4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959" y="1687493"/>
              <a:ext cx="8795143" cy="305094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249558-0A79-05C4-7564-D09330B3F3D5}"/>
                </a:ext>
              </a:extLst>
            </p:cNvPr>
            <p:cNvSpPr txBox="1"/>
            <p:nvPr/>
          </p:nvSpPr>
          <p:spPr>
            <a:xfrm>
              <a:off x="2229395" y="1740753"/>
              <a:ext cx="173300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Long-term strategy plan </a:t>
              </a:r>
            </a:p>
            <a:p>
              <a:pPr algn="ctr"/>
              <a:r>
                <a:rPr lang="en-US" sz="1600" dirty="0"/>
                <a:t>(Fall 2023)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73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2E1D-F21E-FA21-7190-73473491F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KoF24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B5E8E-D457-F7B8-2BEA-1D0EAABA5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Programs and department self-evaluations (Spring 2024)</a:t>
            </a:r>
          </a:p>
          <a:p>
            <a:r>
              <a:rPr lang="en-US" sz="2400" dirty="0"/>
              <a:t>Panel report (Fall 2024)</a:t>
            </a:r>
          </a:p>
          <a:p>
            <a:r>
              <a:rPr lang="en-US" sz="2400" dirty="0"/>
              <a:t>Section priorities (4) of </a:t>
            </a:r>
            <a:r>
              <a:rPr lang="en-US" sz="2400" dirty="0" err="1"/>
              <a:t>KoF</a:t>
            </a:r>
            <a:r>
              <a:rPr lang="en-US" sz="2400" dirty="0"/>
              <a:t> dept priorities (Winter 2024)</a:t>
            </a:r>
          </a:p>
          <a:p>
            <a:pPr marL="0" indent="0">
              <a:buNone/>
            </a:pPr>
            <a:r>
              <a:rPr lang="en-US" sz="2400" dirty="0"/>
              <a:t>Soon: FB and FN take decision on </a:t>
            </a:r>
            <a:r>
              <a:rPr lang="en-US" sz="2400" dirty="0" err="1"/>
              <a:t>KoF</a:t>
            </a:r>
            <a:r>
              <a:rPr lang="en-US" sz="2400" dirty="0"/>
              <a:t> funding priorities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Today:</a:t>
            </a:r>
          </a:p>
          <a:p>
            <a:r>
              <a:rPr lang="en-US" sz="2400" dirty="0"/>
              <a:t>Update on FB and FN work (Maxim)</a:t>
            </a:r>
          </a:p>
          <a:p>
            <a:r>
              <a:rPr lang="en-US" sz="2400" dirty="0"/>
              <a:t>How do we continue with our (internal) work?</a:t>
            </a:r>
          </a:p>
          <a:p>
            <a:pPr marL="609585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199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7ADE2-AF7E-451B-275B-BE1C60D2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 and FB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EFF3C-2B17-170E-B1F4-E3188C0E1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7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2E87-0A03-CF66-8E10-1A2BC10B8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Discuss: How do we continue?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7FC4-59FB-06EE-45A1-E9149DD6D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4" y="917771"/>
            <a:ext cx="8943975" cy="41517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Unfunded </a:t>
            </a:r>
            <a:r>
              <a:rPr lang="en-US" dirty="0" err="1"/>
              <a:t>KoF</a:t>
            </a:r>
            <a:r>
              <a:rPr lang="en-US" dirty="0"/>
              <a:t> priorities maybe be funded later</a:t>
            </a:r>
          </a:p>
          <a:p>
            <a:r>
              <a:rPr lang="en-US" dirty="0"/>
              <a:t>Internal (IFA) work &amp; priorities: </a:t>
            </a:r>
          </a:p>
          <a:p>
            <a:pPr lvl="1"/>
            <a:r>
              <a:rPr lang="en-US" dirty="0"/>
              <a:t>Updated and/or new priorities?</a:t>
            </a:r>
          </a:p>
          <a:p>
            <a:pPr lvl="2"/>
            <a:r>
              <a:rPr lang="en-US" dirty="0"/>
              <a:t>Changes in programs, new research directions, infrastructure, …</a:t>
            </a:r>
          </a:p>
          <a:p>
            <a:pPr lvl="1"/>
            <a:r>
              <a:rPr lang="en-US" dirty="0"/>
              <a:t>Where do we discuss?</a:t>
            </a:r>
          </a:p>
          <a:p>
            <a:pPr lvl="2"/>
            <a:r>
              <a:rPr lang="en-US" dirty="0"/>
              <a:t>Programs, Units, …</a:t>
            </a:r>
          </a:p>
          <a:p>
            <a:pPr lvl="1"/>
            <a:r>
              <a:rPr lang="en-US" dirty="0"/>
              <a:t>How do we decide?</a:t>
            </a:r>
          </a:p>
          <a:p>
            <a:pPr lvl="2"/>
            <a:r>
              <a:rPr lang="en-US" dirty="0"/>
              <a:t>Units, Department, …</a:t>
            </a:r>
          </a:p>
          <a:p>
            <a:pPr lvl="1"/>
            <a:r>
              <a:rPr lang="en-US" dirty="0"/>
              <a:t>How ambitious?</a:t>
            </a:r>
          </a:p>
          <a:p>
            <a:pPr lvl="2"/>
            <a:r>
              <a:rPr lang="en-US" dirty="0"/>
              <a:t>Continued </a:t>
            </a:r>
            <a:r>
              <a:rPr lang="en-US" dirty="0" err="1"/>
              <a:t>KoF</a:t>
            </a:r>
            <a:r>
              <a:rPr lang="en-US" dirty="0"/>
              <a:t> process at faculty, Dept resources (</a:t>
            </a:r>
            <a:r>
              <a:rPr lang="en-US" dirty="0" err="1"/>
              <a:t>institutionsresurs</a:t>
            </a:r>
            <a:r>
              <a:rPr lang="en-US" dirty="0"/>
              <a:t>), Infrastructure fund, …</a:t>
            </a:r>
          </a:p>
          <a:p>
            <a:pPr marL="121917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6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EFEF-2A25-1270-7115-F8F65C45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587FE-50B7-76AA-5CA5-F7783EBFD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5" y="916725"/>
            <a:ext cx="1872690" cy="3835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b="1" dirty="0">
                <a:solidFill>
                  <a:srgbClr val="0070C0"/>
                </a:solidFill>
              </a:rPr>
              <a:t>BLUE</a:t>
            </a:r>
            <a:endParaRPr lang="sv-SE" sz="2000" dirty="0"/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Ulrike Heiter</a:t>
            </a: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Richard Brenner</a:t>
            </a: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Maja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Olvegård</a:t>
            </a: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Stephan Pomp</a:t>
            </a: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Mikael Pettersson</a:t>
            </a: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Johan Söderström</a:t>
            </a: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Arnaud Ferrari</a:t>
            </a:r>
          </a:p>
          <a:p>
            <a:pPr marL="0" indent="0"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Camilla Thulin</a:t>
            </a:r>
          </a:p>
          <a:p>
            <a:pPr marL="0" indent="0" algn="ctr">
              <a:spcBef>
                <a:spcPts val="0"/>
              </a:spcBef>
              <a:buNone/>
            </a:pPr>
            <a:endParaRPr lang="sv-SE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CE5739-9A42-6DBF-2A20-801457F9A92B}"/>
              </a:ext>
            </a:extLst>
          </p:cNvPr>
          <p:cNvSpPr txBox="1">
            <a:spLocks/>
          </p:cNvSpPr>
          <p:nvPr/>
        </p:nvSpPr>
        <p:spPr>
          <a:xfrm>
            <a:off x="3981355" y="916725"/>
            <a:ext cx="2891967" cy="4151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609585" rtl="0" eaLnBrk="1" latinLnBrk="0" hangingPunct="1">
              <a:spcBef>
                <a:spcPct val="20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sv-SE" b="1" dirty="0">
                <a:solidFill>
                  <a:srgbClr val="C00000"/>
                </a:solidFill>
              </a:rPr>
              <a:t>RED</a:t>
            </a: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Suzanne Strömberg</a:t>
            </a: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Nikolai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Piskunov</a:t>
            </a: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Michael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Papenbrock</a:t>
            </a: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Håkan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Rensmo</a:t>
            </a: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Biplab Sanyal</a:t>
            </a: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Gabriella Andersson</a:t>
            </a:r>
          </a:p>
          <a:p>
            <a:pPr marL="0" indent="0"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Annica Black-Schaffer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endParaRPr lang="sv-SE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D596A5-F2F3-1F58-4A79-76C0F5FF54A5}"/>
              </a:ext>
            </a:extLst>
          </p:cNvPr>
          <p:cNvSpPr txBox="1">
            <a:spLocks/>
          </p:cNvSpPr>
          <p:nvPr/>
        </p:nvSpPr>
        <p:spPr>
          <a:xfrm>
            <a:off x="6074714" y="916725"/>
            <a:ext cx="2891967" cy="4151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609585" rtl="0" eaLnBrk="1" latinLnBrk="0" hangingPunct="1">
              <a:spcBef>
                <a:spcPct val="20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sv-SE" b="1" dirty="0">
                <a:solidFill>
                  <a:srgbClr val="00B050"/>
                </a:solidFill>
              </a:rPr>
              <a:t>GREEN</a:t>
            </a: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Daniel Gautam</a:t>
            </a: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Nicusor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Timneanu</a:t>
            </a: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Rikard Enberg</a:t>
            </a: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Urban Eriksson</a:t>
            </a: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Henrik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Sjöstrand</a:t>
            </a: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Lars Nordström</a:t>
            </a:r>
          </a:p>
          <a:p>
            <a:pPr marL="0" indent="0"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Andreas Solders</a:t>
            </a:r>
          </a:p>
          <a:p>
            <a:pPr marL="0" indent="0" algn="ctr">
              <a:buFont typeface="Arial" charset="0"/>
              <a:buNone/>
            </a:pPr>
            <a:endParaRPr lang="sv-SE" sz="2000" dirty="0"/>
          </a:p>
          <a:p>
            <a:pPr marL="0" indent="0" algn="ctr">
              <a:buFont typeface="Arial" charset="0"/>
              <a:buNone/>
            </a:pP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2B8543-27E6-07DE-43F2-D7EC2B004C5A}"/>
              </a:ext>
            </a:extLst>
          </p:cNvPr>
          <p:cNvSpPr txBox="1">
            <a:spLocks/>
          </p:cNvSpPr>
          <p:nvPr/>
        </p:nvSpPr>
        <p:spPr>
          <a:xfrm>
            <a:off x="1887996" y="901275"/>
            <a:ext cx="2891967" cy="4151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609585" rtl="0" eaLnBrk="1" latinLnBrk="0" hangingPunct="1">
              <a:spcBef>
                <a:spcPct val="20000"/>
              </a:spcBef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sv-SE" b="1" dirty="0">
                <a:solidFill>
                  <a:srgbClr val="FFC000"/>
                </a:solidFill>
              </a:rPr>
              <a:t>YELLOW</a:t>
            </a: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Eric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Stempels</a:t>
            </a: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Karin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Schönning</a:t>
            </a: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Philippe Wernet</a:t>
            </a: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Daniel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Primetzhofer</a:t>
            </a: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Maxim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Zabzine</a:t>
            </a:r>
            <a:endParaRPr lang="en-US" sz="1400" dirty="0">
              <a:solidFill>
                <a:srgbClr val="000000"/>
              </a:solidFill>
              <a:latin typeface="Helvetica" pitchFamily="2" charset="0"/>
            </a:endParaRP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Carolina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Wallström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-Pan</a:t>
            </a:r>
          </a:p>
          <a:p>
            <a:pPr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Andreas Lindblad</a:t>
            </a:r>
          </a:p>
          <a:p>
            <a:pPr marL="0" indent="0" algn="ctr"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Oscar Grånäs</a:t>
            </a:r>
            <a:br>
              <a:rPr lang="en-US" sz="14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US" sz="14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sv-SE" sz="2000" dirty="0"/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endParaRPr lang="sv-SE" sz="2000" dirty="0"/>
          </a:p>
          <a:p>
            <a:pPr marL="0" indent="0" algn="ctr">
              <a:buFont typeface="Arial" charset="0"/>
              <a:buNone/>
            </a:pPr>
            <a:endParaRPr lang="sv-SE" sz="2000" dirty="0"/>
          </a:p>
          <a:p>
            <a:pPr marL="0" indent="0" algn="ctr">
              <a:buFont typeface="Arial" charset="0"/>
              <a:buNone/>
            </a:pPr>
            <a:endParaRPr lang="sv-SE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998EB-AB78-429F-4BA0-C0F7B7B65B2A}"/>
              </a:ext>
            </a:extLst>
          </p:cNvPr>
          <p:cNvSpPr txBox="1"/>
          <p:nvPr/>
        </p:nvSpPr>
        <p:spPr>
          <a:xfrm>
            <a:off x="177319" y="3946528"/>
            <a:ext cx="89439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Group discussion 30 min + collection 30 min</a:t>
            </a:r>
            <a:endParaRPr lang="en-US" sz="2000" dirty="0"/>
          </a:p>
          <a:p>
            <a:pPr algn="ctr"/>
            <a:r>
              <a:rPr lang="en-US" sz="2800" dirty="0"/>
              <a:t>Choose note taker for each group</a:t>
            </a:r>
          </a:p>
        </p:txBody>
      </p:sp>
    </p:spTree>
    <p:extLst>
      <p:ext uri="{BB962C8B-B14F-4D97-AF65-F5344CB8AC3E}">
        <p14:creationId xmlns:p14="http://schemas.microsoft.com/office/powerpoint/2010/main" val="275462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57EE3-772A-6D5F-904F-8B9452BE0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8509-F886-B644-F7B0-80C3BB57B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in </a:t>
            </a:r>
            <a:r>
              <a:rPr lang="en-US" dirty="0" err="1"/>
              <a:t>basanslag</a:t>
            </a:r>
            <a:r>
              <a:rPr lang="en-US" dirty="0"/>
              <a:t>: publications and EU grants</a:t>
            </a:r>
          </a:p>
          <a:p>
            <a:r>
              <a:rPr lang="en-US" dirty="0"/>
              <a:t>BUL positions</a:t>
            </a:r>
          </a:p>
          <a:p>
            <a:r>
              <a:rPr lang="en-US" dirty="0"/>
              <a:t>SFOs in Advanced Materials and Quantum Technology</a:t>
            </a:r>
          </a:p>
        </p:txBody>
      </p:sp>
    </p:spTree>
    <p:extLst>
      <p:ext uri="{BB962C8B-B14F-4D97-AF65-F5344CB8AC3E}">
        <p14:creationId xmlns:p14="http://schemas.microsoft.com/office/powerpoint/2010/main" val="79365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125B-BC95-34D1-EB04-BBC12181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</a:t>
            </a:r>
            <a:r>
              <a:rPr lang="en-US" dirty="0" err="1"/>
              <a:t>basanslag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59214-E502-5006-528C-55606387B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90185"/>
            <a:ext cx="8795144" cy="415179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Forskningspropositionen</a:t>
            </a:r>
            <a:r>
              <a:rPr lang="en-US" dirty="0"/>
              <a:t> (p 48):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34C40-B89C-E700-B3DC-5830E468AE20}"/>
              </a:ext>
            </a:extLst>
          </p:cNvPr>
          <p:cNvSpPr txBox="1"/>
          <p:nvPr/>
        </p:nvSpPr>
        <p:spPr>
          <a:xfrm>
            <a:off x="1305811" y="1137863"/>
            <a:ext cx="7609589" cy="251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Utvecklade</a:t>
            </a:r>
            <a:r>
              <a:rPr lang="en-US" sz="15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kvalitetsindikatorer</a:t>
            </a:r>
            <a:r>
              <a:rPr lang="en-US" sz="15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för </a:t>
            </a:r>
            <a:r>
              <a:rPr lang="en-US" sz="15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högre</a:t>
            </a:r>
            <a:r>
              <a:rPr lang="en-US" sz="15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kvalitet</a:t>
            </a:r>
            <a:endParaRPr lang="en-US" sz="15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endParaRPr lang="en-US" sz="75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Regeringen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avser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fortsatt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fördela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medel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via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indikatorn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för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bibliometri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>
              <a:buNone/>
            </a:pP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vilket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innebär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den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kommer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baseras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på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de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artiklar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som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har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citerats</a:t>
            </a:r>
            <a:endParaRPr lang="en-US" sz="15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mest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topp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tio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procent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)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även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fortsatt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Däremot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görs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justering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av</a:t>
            </a:r>
          </a:p>
          <a:p>
            <a:pPr>
              <a:buNone/>
            </a:pP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indikatorn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för externa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medel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så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konkurrensutsatta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medel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från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EU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får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en</a:t>
            </a:r>
            <a:endParaRPr lang="en-US" sz="15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högre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vikt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syfte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att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ge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lärosätena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incitament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att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söka</a:t>
            </a:r>
            <a:r>
              <a:rPr lang="en-US" sz="15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EU-</a:t>
            </a:r>
            <a:r>
              <a:rPr lang="en-US" sz="1500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medel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. Det ger</a:t>
            </a:r>
          </a:p>
          <a:p>
            <a:pPr>
              <a:buNone/>
            </a:pP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också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lärosäten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som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är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framgångsrika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vid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tilldelningen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av EU-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medel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mer</a:t>
            </a:r>
            <a:endParaRPr lang="en-US" sz="1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direkta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anslag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vilket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underlättar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medfinansiering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av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sådana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projekt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Regeringen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avser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Vetenskapsrådet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uppdrag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att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årligen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ta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fram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de</a:t>
            </a:r>
          </a:p>
          <a:p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två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indikatorerna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bibliometri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och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 externa </a:t>
            </a:r>
            <a:r>
              <a:rPr lang="en-US" sz="1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medel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46EEA-937D-B2D2-28CC-3E90F04B9593}"/>
              </a:ext>
            </a:extLst>
          </p:cNvPr>
          <p:cNvSpPr txBox="1"/>
          <p:nvPr/>
        </p:nvSpPr>
        <p:spPr>
          <a:xfrm>
            <a:off x="628651" y="3917142"/>
            <a:ext cx="76095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100" b="1" dirty="0">
                <a:solidFill>
                  <a:srgbClr val="000000"/>
                </a:solidFill>
              </a:rPr>
              <a:t>PP10%</a:t>
            </a:r>
            <a:r>
              <a:rPr lang="en-US" sz="2100" dirty="0">
                <a:solidFill>
                  <a:srgbClr val="000000"/>
                </a:solidFill>
              </a:rPr>
              <a:t> = % of articles that belong to the 10% most cited per </a:t>
            </a:r>
            <a:r>
              <a:rPr lang="en-US" sz="2100" dirty="0" err="1">
                <a:solidFill>
                  <a:srgbClr val="000000"/>
                </a:solidFill>
              </a:rPr>
              <a:t>microfield</a:t>
            </a:r>
            <a:r>
              <a:rPr lang="en-US" sz="2100" dirty="0">
                <a:solidFill>
                  <a:srgbClr val="000000"/>
                </a:solidFill>
              </a:rPr>
              <a:t>, normalized by author portion</a:t>
            </a:r>
          </a:p>
          <a:p>
            <a:pPr algn="ctr">
              <a:buNone/>
            </a:pPr>
            <a:endParaRPr lang="en-US" sz="900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en-US" sz="2100" dirty="0">
                <a:solidFill>
                  <a:srgbClr val="000000"/>
                </a:solidFill>
              </a:rPr>
              <a:t>”Quality” over Quantity</a:t>
            </a:r>
          </a:p>
        </p:txBody>
      </p:sp>
    </p:spTree>
    <p:extLst>
      <p:ext uri="{BB962C8B-B14F-4D97-AF65-F5344CB8AC3E}">
        <p14:creationId xmlns:p14="http://schemas.microsoft.com/office/powerpoint/2010/main" val="1303898168"/>
      </p:ext>
    </p:extLst>
  </p:cSld>
  <p:clrMapOvr>
    <a:masterClrMapping/>
  </p:clrMapOvr>
</p:sld>
</file>

<file path=ppt/theme/theme1.xml><?xml version="1.0" encoding="utf-8"?>
<a:theme xmlns:a="http://schemas.openxmlformats.org/drawingml/2006/main" name="WAF interview presentation-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Black-Schaffer Digital in Education and Research</Template>
  <TotalTime>69834</TotalTime>
  <Words>1179</Words>
  <Application>Microsoft Macintosh PowerPoint</Application>
  <PresentationFormat>On-screen Show (16:9)</PresentationFormat>
  <Paragraphs>158</Paragraphs>
  <Slides>22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Helvetica</vt:lpstr>
      <vt:lpstr>LiberationSans</vt:lpstr>
      <vt:lpstr>Times New Roman</vt:lpstr>
      <vt:lpstr>TimesNewRomanPSMT</vt:lpstr>
      <vt:lpstr>WAF interview presentation-5</vt:lpstr>
      <vt:lpstr>Research and Research Strategy</vt:lpstr>
      <vt:lpstr>Schedule</vt:lpstr>
      <vt:lpstr>Pre-KoF24 process (reminder)</vt:lpstr>
      <vt:lpstr>KoF24 process</vt:lpstr>
      <vt:lpstr>FN and FB update</vt:lpstr>
      <vt:lpstr>To Discuss: How do we continue? </vt:lpstr>
      <vt:lpstr>Groups</vt:lpstr>
      <vt:lpstr>Research Questions</vt:lpstr>
      <vt:lpstr>Changes in basanslag</vt:lpstr>
      <vt:lpstr>Leiden data for Physics and Engineering https://www.leidenranking.com/ranking/2024/list</vt:lpstr>
      <vt:lpstr>PP10% 2017-2021 Departments</vt:lpstr>
      <vt:lpstr>Alternative measure: MNCS </vt:lpstr>
      <vt:lpstr>Alternative measure: Norwegian model</vt:lpstr>
      <vt:lpstr>PP10% Programs</vt:lpstr>
      <vt:lpstr>Alternative measure: MNCS</vt:lpstr>
      <vt:lpstr>Alternative measures: Norwegian model</vt:lpstr>
      <vt:lpstr>Questions for each program</vt:lpstr>
      <vt:lpstr>BULs and SFOs</vt:lpstr>
      <vt:lpstr>PowerPoint Presentation</vt:lpstr>
      <vt:lpstr>Basanlag changes from VR</vt:lpstr>
      <vt:lpstr>KoF24 goals</vt:lpstr>
      <vt:lpstr>Department priorities (no ranking)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Annica Black-Schaffer</cp:lastModifiedBy>
  <cp:revision>1596</cp:revision>
  <cp:lastPrinted>2024-04-25T11:52:15Z</cp:lastPrinted>
  <dcterms:created xsi:type="dcterms:W3CDTF">2016-04-21T08:58:36Z</dcterms:created>
  <dcterms:modified xsi:type="dcterms:W3CDTF">2025-05-12T11:17:56Z</dcterms:modified>
</cp:coreProperties>
</file>