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62" r:id="rId4"/>
    <p:sldId id="261" r:id="rId5"/>
    <p:sldId id="311" r:id="rId6"/>
    <p:sldId id="312" r:id="rId7"/>
    <p:sldId id="305" r:id="rId8"/>
    <p:sldId id="313" r:id="rId9"/>
    <p:sldId id="296" r:id="rId10"/>
    <p:sldId id="314" r:id="rId11"/>
    <p:sldId id="300" r:id="rId12"/>
    <p:sldId id="320" r:id="rId13"/>
    <p:sldId id="321" r:id="rId14"/>
    <p:sldId id="322" r:id="rId15"/>
    <p:sldId id="302" r:id="rId16"/>
    <p:sldId id="315" r:id="rId17"/>
    <p:sldId id="316" r:id="rId18"/>
    <p:sldId id="264" r:id="rId19"/>
    <p:sldId id="317" r:id="rId20"/>
    <p:sldId id="318" r:id="rId21"/>
    <p:sldId id="309" r:id="rId22"/>
    <p:sldId id="308" r:id="rId23"/>
    <p:sldId id="319" r:id="rId24"/>
    <p:sldId id="298" r:id="rId25"/>
    <p:sldId id="310" r:id="rId26"/>
    <p:sldId id="297" r:id="rId27"/>
    <p:sldId id="275" r:id="rId28"/>
  </p:sldIdLst>
  <p:sldSz cx="9144000" cy="5143500" type="screen16x9"/>
  <p:notesSz cx="6858000" cy="9144000"/>
  <p:embeddedFontLst>
    <p:embeddedFont>
      <p:font typeface="Maven Pro" pitchFamily="2" charset="77"/>
      <p:regular r:id="rId30"/>
      <p:bold r:id="rId31"/>
    </p:embeddedFont>
    <p:embeddedFont>
      <p:font typeface="Maven Pro SemiBold" pitchFamily="2" charset="77"/>
      <p:regular r:id="rId32"/>
      <p:bold r:id="rId33"/>
    </p:embeddedFont>
    <p:embeddedFont>
      <p:font typeface="Nunito Light" panose="020F0302020204030204" pitchFamily="34" charset="0"/>
      <p:regular r:id="rId34"/>
      <p: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25EB93-51CD-4A05-BD47-F688CD19D567}">
  <a:tblStyle styleId="{BB25EB93-51CD-4A05-BD47-F688CD19D5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A7BF9A-0B1F-4395-B65B-59CA857A4D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94718"/>
  </p:normalViewPr>
  <p:slideViewPr>
    <p:cSldViewPr snapToGrid="0">
      <p:cViewPr>
        <p:scale>
          <a:sx n="146" d="100"/>
          <a:sy n="146" d="100"/>
        </p:scale>
        <p:origin x="14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22137BB2-E143-774F-3840-0719C617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84d99d1a72_0_57:notes">
            <a:extLst>
              <a:ext uri="{FF2B5EF4-FFF2-40B4-BE49-F238E27FC236}">
                <a16:creationId xmlns:a16="http://schemas.microsoft.com/office/drawing/2014/main" id="{1170C65D-14D8-AC48-AF33-9BA1BF2375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84d99d1a72_0_57:notes">
            <a:extLst>
              <a:ext uri="{FF2B5EF4-FFF2-40B4-BE49-F238E27FC236}">
                <a16:creationId xmlns:a16="http://schemas.microsoft.com/office/drawing/2014/main" id="{4D2E3F67-9124-8045-38C7-58CC941BB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26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4C849E6E-9EAD-9A55-D69B-029B80AD9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627717FE-5A84-F77C-56E4-855F36BAC4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624E27BB-E71C-8481-1F43-A0CDA75327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00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01CA7EEA-3DBE-3842-DB37-0BD2F409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4C1D0767-AD24-D0D4-B37A-30B8D19639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CF1585C1-5629-CFD6-DC86-283FB6E0D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3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75504F1E-BE56-DB52-1D57-898C8EE6F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128FE37F-59D8-CF09-A04D-EAA74BD7A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6117EAAF-E1BC-3ACC-ADC0-A36DAA1A19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970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4AF99E46-9BE8-EFED-7E76-BBA553D65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3F73F937-871B-16A1-1C19-A4A0947E8B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6B2D73B7-5C2A-6CB1-32A0-3C447808C8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203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F0FE6842-3DB9-C6E2-8C6B-251E9D2EB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D31F93EC-4139-CF69-E1F2-D5B532E84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DCFEAA30-856F-3266-C5CF-08F9CA2F21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447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39029350-19B0-7653-8C3A-99205501C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13A512E1-018D-5DD4-2DBE-1065F1906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21DA0BAD-431B-5C27-3BC7-7EFEBCC0A1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91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62C62347-E7A1-C414-EDBD-623EBB931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C18C4630-D1A6-AE1E-2BA3-C9ED3E551F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94B562C3-625D-5C08-918E-3B2436DBF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34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FE16C8BF-2B6C-C8D4-4489-35E348C2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ED5037BC-2C26-E6D1-3444-E5AC8AC0D9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1967A860-70DD-3893-8BCD-F92AB1E8E5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09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461BBF6C-DDE9-8BE9-E4FB-4438AFE8B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84EF2E88-BA76-DD35-1AE3-CFA72EFA94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5DD15604-F583-B9AE-AF16-09F74221E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826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2B854585-D5B7-4FC8-6BCA-F3C096AB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2BED327A-50B8-A66D-992E-5C12BEC467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D9146452-15C0-456F-FA4E-9EA48ED40F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µ</a:t>
            </a:r>
            <a:r>
              <a:rPr lang="sv-SE" dirty="0" err="1"/>
              <a:t>μ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3969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E2052643-810E-0BC1-212F-160DCD01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8800B801-C6FF-BB12-92B0-0293D82BE3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0C1EB0D0-A145-1A7D-64C6-E156251470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358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>
          <a:extLst>
            <a:ext uri="{FF2B5EF4-FFF2-40B4-BE49-F238E27FC236}">
              <a16:creationId xmlns:a16="http://schemas.microsoft.com/office/drawing/2014/main" id="{F455137D-1F3B-FE4F-9DA2-F4022CAC5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2:notes">
            <a:extLst>
              <a:ext uri="{FF2B5EF4-FFF2-40B4-BE49-F238E27FC236}">
                <a16:creationId xmlns:a16="http://schemas.microsoft.com/office/drawing/2014/main" id="{F05E4035-ADC6-1571-9C1C-0C59A1D9E7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2:notes">
            <a:extLst>
              <a:ext uri="{FF2B5EF4-FFF2-40B4-BE49-F238E27FC236}">
                <a16:creationId xmlns:a16="http://schemas.microsoft.com/office/drawing/2014/main" id="{9E3667F3-4E9F-06E8-B26A-9968BB6714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995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77CA9E55-D050-6D46-6F62-6C13F1BB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4dda1946d_6_322:notes">
            <a:extLst>
              <a:ext uri="{FF2B5EF4-FFF2-40B4-BE49-F238E27FC236}">
                <a16:creationId xmlns:a16="http://schemas.microsoft.com/office/drawing/2014/main" id="{D46508E2-D090-657C-3ADA-3D9024D14F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4dda1946d_6_322:notes">
            <a:extLst>
              <a:ext uri="{FF2B5EF4-FFF2-40B4-BE49-F238E27FC236}">
                <a16:creationId xmlns:a16="http://schemas.microsoft.com/office/drawing/2014/main" id="{5691045D-4D37-DA57-5F0B-20A2CC9F30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104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>
          <a:extLst>
            <a:ext uri="{FF2B5EF4-FFF2-40B4-BE49-F238E27FC236}">
              <a16:creationId xmlns:a16="http://schemas.microsoft.com/office/drawing/2014/main" id="{FB64BF17-67A6-8D64-B791-6788A9C4A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4dda1946d_6_322:notes">
            <a:extLst>
              <a:ext uri="{FF2B5EF4-FFF2-40B4-BE49-F238E27FC236}">
                <a16:creationId xmlns:a16="http://schemas.microsoft.com/office/drawing/2014/main" id="{905D0B0E-4D24-4D5B-72DE-15D85264DD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4dda1946d_6_322:notes">
            <a:extLst>
              <a:ext uri="{FF2B5EF4-FFF2-40B4-BE49-F238E27FC236}">
                <a16:creationId xmlns:a16="http://schemas.microsoft.com/office/drawing/2014/main" id="{4DF66436-7CDF-F049-4189-18E779ABF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841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>
          <a:extLst>
            <a:ext uri="{FF2B5EF4-FFF2-40B4-BE49-F238E27FC236}">
              <a16:creationId xmlns:a16="http://schemas.microsoft.com/office/drawing/2014/main" id="{C37F9D14-BB49-743E-C133-A2FD3C08B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84d99d1a72_0_15:notes">
            <a:extLst>
              <a:ext uri="{FF2B5EF4-FFF2-40B4-BE49-F238E27FC236}">
                <a16:creationId xmlns:a16="http://schemas.microsoft.com/office/drawing/2014/main" id="{D2E53151-0A3F-B4AE-5DC9-3203B97F5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84d99d1a72_0_15:notes">
            <a:extLst>
              <a:ext uri="{FF2B5EF4-FFF2-40B4-BE49-F238E27FC236}">
                <a16:creationId xmlns:a16="http://schemas.microsoft.com/office/drawing/2014/main" id="{FD199A0E-713B-18DF-7954-6921A29665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8800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3B55393C-C2D7-3FF2-B40F-57775E69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2DC835FE-3781-C67C-3771-0E4E20802A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95EE74CC-B4E6-473B-7F89-C8E85A3F9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369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55EC4701-4AE3-CC65-1555-B0E0D289D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A9B8C44A-2F5C-0C28-CFF1-1ACE3210C2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6F537EDC-37C0-3E37-EDA0-AAD5CBAC4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720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98CE3F2B-A16B-48D6-90CE-B01CCF75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B39A1DCA-B819-6C12-3F6C-75CD25D71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1E6E6790-F88A-8E26-3F42-3FC947B61D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25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>
          <a:extLst>
            <a:ext uri="{FF2B5EF4-FFF2-40B4-BE49-F238E27FC236}">
              <a16:creationId xmlns:a16="http://schemas.microsoft.com/office/drawing/2014/main" id="{868EB6A0-C516-4AD5-B788-AD98A77CA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dda1946d_6_332:notes">
            <a:extLst>
              <a:ext uri="{FF2B5EF4-FFF2-40B4-BE49-F238E27FC236}">
                <a16:creationId xmlns:a16="http://schemas.microsoft.com/office/drawing/2014/main" id="{D233E877-2AFD-61E5-5938-FC53A7872B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dda1946d_6_332:notes">
            <a:extLst>
              <a:ext uri="{FF2B5EF4-FFF2-40B4-BE49-F238E27FC236}">
                <a16:creationId xmlns:a16="http://schemas.microsoft.com/office/drawing/2014/main" id="{70FA74E6-2AF6-FE03-A4E4-6ACC93C69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357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975099DB-1240-8898-6C32-53DCBFBA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84d99d1a72_0_57:notes">
            <a:extLst>
              <a:ext uri="{FF2B5EF4-FFF2-40B4-BE49-F238E27FC236}">
                <a16:creationId xmlns:a16="http://schemas.microsoft.com/office/drawing/2014/main" id="{80831D1C-258C-1DCE-B959-573BAAB08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84d99d1a72_0_57:notes">
            <a:extLst>
              <a:ext uri="{FF2B5EF4-FFF2-40B4-BE49-F238E27FC236}">
                <a16:creationId xmlns:a16="http://schemas.microsoft.com/office/drawing/2014/main" id="{B7152DA7-2370-214A-0B98-5141BB10C4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86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67917" y="-1755971"/>
            <a:ext cx="4590925" cy="4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179613"/>
            <a:ext cx="6350100" cy="14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550188"/>
            <a:ext cx="63501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713225" y="2628313"/>
            <a:ext cx="6350100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4" name="Google Shape;14;p2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58965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1"/>
          </p:nvPr>
        </p:nvSpPr>
        <p:spPr>
          <a:xfrm>
            <a:off x="720000" y="1815654"/>
            <a:ext cx="32151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2"/>
          </p:nvPr>
        </p:nvSpPr>
        <p:spPr>
          <a:xfrm>
            <a:off x="4311482" y="1815654"/>
            <a:ext cx="32151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3"/>
          </p:nvPr>
        </p:nvSpPr>
        <p:spPr>
          <a:xfrm>
            <a:off x="720000" y="3144576"/>
            <a:ext cx="32151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4"/>
          </p:nvPr>
        </p:nvSpPr>
        <p:spPr>
          <a:xfrm>
            <a:off x="4311484" y="3144576"/>
            <a:ext cx="32151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5"/>
          </p:nvPr>
        </p:nvSpPr>
        <p:spPr>
          <a:xfrm>
            <a:off x="720001" y="1431550"/>
            <a:ext cx="3215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subTitle" idx="6"/>
          </p:nvPr>
        </p:nvSpPr>
        <p:spPr>
          <a:xfrm>
            <a:off x="720001" y="2760497"/>
            <a:ext cx="3215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7"/>
          </p:nvPr>
        </p:nvSpPr>
        <p:spPr>
          <a:xfrm>
            <a:off x="4311457" y="1431550"/>
            <a:ext cx="3215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8"/>
          </p:nvPr>
        </p:nvSpPr>
        <p:spPr>
          <a:xfrm>
            <a:off x="4311457" y="2760497"/>
            <a:ext cx="3215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500442" y="2760504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8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58" name="Google Shape;158;p18"/>
            <p:cNvSpPr/>
            <p:nvPr/>
          </p:nvSpPr>
          <p:spPr>
            <a:xfrm rot="10800000" flipH="1">
              <a:off x="27534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 flipH="1">
              <a:off x="87823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 flipH="1">
              <a:off x="1777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713000" y="1812100"/>
            <a:ext cx="2500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2"/>
          </p:nvPr>
        </p:nvSpPr>
        <p:spPr>
          <a:xfrm>
            <a:off x="3318245" y="1812108"/>
            <a:ext cx="2500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713000" y="3296575"/>
            <a:ext cx="250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4"/>
          </p:nvPr>
        </p:nvSpPr>
        <p:spPr>
          <a:xfrm>
            <a:off x="3318245" y="3296575"/>
            <a:ext cx="250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5"/>
          </p:nvPr>
        </p:nvSpPr>
        <p:spPr>
          <a:xfrm>
            <a:off x="5923489" y="1812108"/>
            <a:ext cx="25005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6"/>
          </p:nvPr>
        </p:nvSpPr>
        <p:spPr>
          <a:xfrm>
            <a:off x="5923489" y="3296575"/>
            <a:ext cx="250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7"/>
          </p:nvPr>
        </p:nvSpPr>
        <p:spPr>
          <a:xfrm>
            <a:off x="713000" y="1431550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ubTitle" idx="8"/>
          </p:nvPr>
        </p:nvSpPr>
        <p:spPr>
          <a:xfrm>
            <a:off x="3318245" y="1431556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9"/>
          </p:nvPr>
        </p:nvSpPr>
        <p:spPr>
          <a:xfrm>
            <a:off x="5923489" y="1431556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subTitle" idx="13"/>
          </p:nvPr>
        </p:nvSpPr>
        <p:spPr>
          <a:xfrm>
            <a:off x="713000" y="2912900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subTitle" idx="14"/>
          </p:nvPr>
        </p:nvSpPr>
        <p:spPr>
          <a:xfrm>
            <a:off x="3318245" y="2912900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74" name="Google Shape;174;p19"/>
          <p:cNvSpPr txBox="1">
            <a:spLocks noGrp="1"/>
          </p:cNvSpPr>
          <p:nvPr>
            <p:ph type="subTitle" idx="15"/>
          </p:nvPr>
        </p:nvSpPr>
        <p:spPr>
          <a:xfrm>
            <a:off x="5923489" y="2912900"/>
            <a:ext cx="2500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ven Pro SemiBold"/>
              <a:buNone/>
              <a:defRPr sz="20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047342" y="-2763521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19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77" name="Google Shape;177;p19"/>
            <p:cNvSpPr/>
            <p:nvPr/>
          </p:nvSpPr>
          <p:spPr>
            <a:xfrm rot="10800000">
              <a:off x="58965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713225" y="821544"/>
            <a:ext cx="4945800" cy="87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1"/>
          </p:nvPr>
        </p:nvSpPr>
        <p:spPr>
          <a:xfrm>
            <a:off x="713225" y="1583634"/>
            <a:ext cx="4945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713225" y="3386982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6135317" y="1583629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1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99" name="Google Shape;199;p21"/>
            <p:cNvSpPr/>
            <p:nvPr/>
          </p:nvSpPr>
          <p:spPr>
            <a:xfrm rot="10800000" flipH="1">
              <a:off x="27534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 flipH="1">
              <a:off x="87823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 flipH="1">
              <a:off x="59529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22222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 flipH="1">
              <a:off x="1777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500442" y="2760504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2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206" name="Google Shape;206;p22"/>
            <p:cNvSpPr/>
            <p:nvPr/>
          </p:nvSpPr>
          <p:spPr>
            <a:xfrm rot="10800000" flipH="1">
              <a:off x="27534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 flipH="1">
              <a:off x="87823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 flipH="1">
              <a:off x="1777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659908" y="2905854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3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212" name="Google Shape;212;p23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4283687" y="1822499"/>
            <a:ext cx="31773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2"/>
          </p:nvPr>
        </p:nvSpPr>
        <p:spPr>
          <a:xfrm>
            <a:off x="720009" y="1822499"/>
            <a:ext cx="31773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720009" y="143155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4283691" y="1431550"/>
            <a:ext cx="3177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135304" y="2321854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44" name="Google Shape;44;p5"/>
            <p:cNvSpPr/>
            <p:nvPr/>
          </p:nvSpPr>
          <p:spPr>
            <a:xfrm flipH="1">
              <a:off x="87823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flipH="1">
              <a:off x="59529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flipH="1">
              <a:off x="1777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rot="3437315">
            <a:off x="5651354" y="2486755"/>
            <a:ext cx="4590926" cy="45909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>
            <a:spLocks noGrp="1"/>
          </p:cNvSpPr>
          <p:nvPr>
            <p:ph type="pic" idx="2"/>
          </p:nvPr>
        </p:nvSpPr>
        <p:spPr>
          <a:xfrm>
            <a:off x="5619150" y="422100"/>
            <a:ext cx="2923200" cy="4100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13213" y="1151825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713213" y="1693375"/>
            <a:ext cx="4294800" cy="21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60" name="Google Shape;60;p7"/>
            <p:cNvSpPr/>
            <p:nvPr/>
          </p:nvSpPr>
          <p:spPr>
            <a:xfrm rot="10800000" flipH="1">
              <a:off x="27534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flipH="1">
              <a:off x="87823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flipH="1">
              <a:off x="1777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644958" y="2122129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8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67" name="Google Shape;67;p8"/>
            <p:cNvSpPr/>
            <p:nvPr/>
          </p:nvSpPr>
          <p:spPr>
            <a:xfrm rot="10800000">
              <a:off x="58965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5989304" y="-2010646"/>
            <a:ext cx="4590925" cy="4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76" name="Google Shape;76;p9"/>
            <p:cNvSpPr/>
            <p:nvPr/>
          </p:nvSpPr>
          <p:spPr>
            <a:xfrm rot="10800000">
              <a:off x="589650" y="26970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2" hasCustomPrompt="1"/>
          </p:nvPr>
        </p:nvSpPr>
        <p:spPr>
          <a:xfrm>
            <a:off x="719975" y="1602403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3" hasCustomPrompt="1"/>
          </p:nvPr>
        </p:nvSpPr>
        <p:spPr>
          <a:xfrm>
            <a:off x="4650600" y="1602394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66" y="2407610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 hasCustomPrompt="1"/>
          </p:nvPr>
        </p:nvSpPr>
        <p:spPr>
          <a:xfrm>
            <a:off x="4650591" y="2407594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719983" y="3212810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7" hasCustomPrompt="1"/>
          </p:nvPr>
        </p:nvSpPr>
        <p:spPr>
          <a:xfrm>
            <a:off x="4650608" y="3212794"/>
            <a:ext cx="80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sz="3000"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1523075" y="1602403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1523066" y="2407610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1523083" y="3212810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3"/>
          </p:nvPr>
        </p:nvSpPr>
        <p:spPr>
          <a:xfrm>
            <a:off x="5453700" y="1602394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4"/>
          </p:nvPr>
        </p:nvSpPr>
        <p:spPr>
          <a:xfrm>
            <a:off x="5453691" y="2407594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5"/>
          </p:nvPr>
        </p:nvSpPr>
        <p:spPr>
          <a:xfrm>
            <a:off x="5453708" y="3212794"/>
            <a:ext cx="252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5785567" y="-2133708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3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09" name="Google Shape;109;p13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aven Pro SemiBold"/>
              <a:buNone/>
              <a:defRPr b="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713150" y="1822844"/>
            <a:ext cx="24375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2"/>
          </p:nvPr>
        </p:nvSpPr>
        <p:spPr>
          <a:xfrm>
            <a:off x="3349827" y="1822844"/>
            <a:ext cx="24375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subTitle" idx="3"/>
          </p:nvPr>
        </p:nvSpPr>
        <p:spPr>
          <a:xfrm>
            <a:off x="5986504" y="1822844"/>
            <a:ext cx="2437500" cy="15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4"/>
          </p:nvPr>
        </p:nvSpPr>
        <p:spPr>
          <a:xfrm>
            <a:off x="713150" y="1431550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5"/>
          </p:nvPr>
        </p:nvSpPr>
        <p:spPr>
          <a:xfrm>
            <a:off x="3349827" y="1431550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6"/>
          </p:nvPr>
        </p:nvSpPr>
        <p:spPr>
          <a:xfrm>
            <a:off x="5986504" y="1431550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ven Pro SemiBold"/>
              <a:buNone/>
              <a:defRPr sz="2400"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endParaRPr/>
          </a:p>
        </p:txBody>
      </p:sp>
      <p:pic>
        <p:nvPicPr>
          <p:cNvPr id="141" name="Google Shape;141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-1659908" y="2905854"/>
            <a:ext cx="4590925" cy="459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7"/>
          <p:cNvGrpSpPr/>
          <p:nvPr/>
        </p:nvGrpSpPr>
        <p:grpSpPr>
          <a:xfrm>
            <a:off x="177775" y="177775"/>
            <a:ext cx="8788500" cy="4787900"/>
            <a:chOff x="177775" y="177775"/>
            <a:chExt cx="8788500" cy="4787900"/>
          </a:xfrm>
        </p:grpSpPr>
        <p:sp>
          <p:nvSpPr>
            <p:cNvPr id="143" name="Google Shape;143;p17"/>
            <p:cNvSpPr/>
            <p:nvPr/>
          </p:nvSpPr>
          <p:spPr>
            <a:xfrm>
              <a:off x="177775" y="177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269700" y="589650"/>
              <a:ext cx="8279060" cy="4280673"/>
            </a:xfrm>
            <a:custGeom>
              <a:avLst/>
              <a:gdLst/>
              <a:ahLst/>
              <a:cxnLst/>
              <a:rect l="l" t="t" r="r" b="b"/>
              <a:pathLst>
                <a:path w="12175088" h="6560418" extrusionOk="0">
                  <a:moveTo>
                    <a:pt x="12175089" y="6560419"/>
                  </a:moveTo>
                  <a:lnTo>
                    <a:pt x="0" y="656041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8782375" y="4781775"/>
              <a:ext cx="183900" cy="18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ctrTitle"/>
          </p:nvPr>
        </p:nvSpPr>
        <p:spPr>
          <a:xfrm>
            <a:off x="713225" y="1179613"/>
            <a:ext cx="6350100" cy="14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Two Higgs Doublet Models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803032" y="2914813"/>
            <a:ext cx="6350100" cy="4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Mathilda Turtola</a:t>
            </a:r>
            <a:endParaRPr sz="1200"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ctrTitle" idx="2"/>
          </p:nvPr>
        </p:nvSpPr>
        <p:spPr>
          <a:xfrm>
            <a:off x="713225" y="2341813"/>
            <a:ext cx="7491882" cy="5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Theoretical Overview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DFD8CAE1-0DFF-ADAA-484C-652065B67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D50D0124-EECD-60C8-C7C3-DE04BE473038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6</a:t>
            </a:r>
          </a:p>
        </p:txBody>
      </p:sp>
      <p:sp>
        <p:nvSpPr>
          <p:cNvPr id="24" name="Google Shape;273;p32">
            <a:extLst>
              <a:ext uri="{FF2B5EF4-FFF2-40B4-BE49-F238E27FC236}">
                <a16:creationId xmlns:a16="http://schemas.microsoft.com/office/drawing/2014/main" id="{53E2C04C-EA62-A6AF-3571-DA67F42676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General Theory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5" name="Google Shape;273;p32">
            <a:extLst>
              <a:ext uri="{FF2B5EF4-FFF2-40B4-BE49-F238E27FC236}">
                <a16:creationId xmlns:a16="http://schemas.microsoft.com/office/drawing/2014/main" id="{12B25305-E938-DF9D-DD4E-A756D655260A}"/>
              </a:ext>
            </a:extLst>
          </p:cNvPr>
          <p:cNvSpPr txBox="1">
            <a:spLocks/>
          </p:cNvSpPr>
          <p:nvPr/>
        </p:nvSpPr>
        <p:spPr>
          <a:xfrm>
            <a:off x="688856" y="1365062"/>
            <a:ext cx="26840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800" dirty="0">
                <a:solidFill>
                  <a:schemeClr val="bg2"/>
                </a:solidFill>
              </a:rPr>
              <a:t>Theoretical Constraints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1245A9-CABA-D500-CED7-7F707C14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30" y="2524508"/>
            <a:ext cx="3183116" cy="335065"/>
          </a:xfrm>
          <a:prstGeom prst="rect">
            <a:avLst/>
          </a:prstGeom>
        </p:spPr>
      </p:pic>
      <p:sp>
        <p:nvSpPr>
          <p:cNvPr id="30" name="Google Shape;294;p34">
            <a:extLst>
              <a:ext uri="{FF2B5EF4-FFF2-40B4-BE49-F238E27FC236}">
                <a16:creationId xmlns:a16="http://schemas.microsoft.com/office/drawing/2014/main" id="{A1554691-3B5F-7406-AA8B-B4E716F7DE06}"/>
              </a:ext>
            </a:extLst>
          </p:cNvPr>
          <p:cNvSpPr txBox="1">
            <a:spLocks/>
          </p:cNvSpPr>
          <p:nvPr/>
        </p:nvSpPr>
        <p:spPr>
          <a:xfrm>
            <a:off x="4475983" y="1942395"/>
            <a:ext cx="5800681" cy="42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not </a:t>
            </a:r>
            <a:r>
              <a:rPr lang="sv-SE" sz="1400" dirty="0" err="1"/>
              <a:t>simultaneously</a:t>
            </a:r>
            <a:r>
              <a:rPr lang="sv-SE" sz="1400" dirty="0"/>
              <a:t> </a:t>
            </a:r>
            <a:r>
              <a:rPr lang="sv-SE" sz="1400" dirty="0" err="1"/>
              <a:t>diagonalizable</a:t>
            </a:r>
            <a:r>
              <a:rPr lang="sv-SE" sz="1400" dirty="0"/>
              <a:t>	</a:t>
            </a:r>
          </a:p>
        </p:txBody>
      </p:sp>
      <p:sp>
        <p:nvSpPr>
          <p:cNvPr id="33" name="Google Shape;294;p34">
            <a:extLst>
              <a:ext uri="{FF2B5EF4-FFF2-40B4-BE49-F238E27FC236}">
                <a16:creationId xmlns:a16="http://schemas.microsoft.com/office/drawing/2014/main" id="{580BF89D-D396-5619-88F1-3A3B360656D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3088514"/>
            <a:ext cx="4439478" cy="149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/>
              <a:t>2HDMs </a:t>
            </a:r>
            <a:r>
              <a:rPr lang="sv-SE" sz="1400" dirty="0" err="1"/>
              <a:t>have</a:t>
            </a:r>
            <a:r>
              <a:rPr lang="sv-SE" sz="1400" dirty="0"/>
              <a:t> </a:t>
            </a:r>
            <a:r>
              <a:rPr lang="sv-SE" sz="1400" dirty="0" err="1"/>
              <a:t>tree-level</a:t>
            </a:r>
            <a:r>
              <a:rPr lang="sv-SE" sz="1400" dirty="0"/>
              <a:t> FCNC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 err="1"/>
              <a:t>Heavily</a:t>
            </a:r>
            <a:r>
              <a:rPr lang="sv-SE" sz="1400" dirty="0"/>
              <a:t> </a:t>
            </a:r>
            <a:r>
              <a:rPr lang="sv-SE" sz="1400" dirty="0" err="1"/>
              <a:t>constrained</a:t>
            </a:r>
            <a:r>
              <a:rPr lang="sv-SE" sz="1400" dirty="0"/>
              <a:t> by experiment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/>
              <a:t>            </a:t>
            </a:r>
            <a:r>
              <a:rPr lang="sv-SE" sz="1400" dirty="0" err="1"/>
              <a:t>Avoid</a:t>
            </a:r>
            <a:r>
              <a:rPr lang="sv-SE" sz="1400" dirty="0"/>
              <a:t> by </a:t>
            </a:r>
            <a:r>
              <a:rPr lang="sv-SE" sz="1400" dirty="0" err="1"/>
              <a:t>introducing</a:t>
            </a:r>
            <a:r>
              <a:rPr lang="sv-SE" sz="1400" dirty="0"/>
              <a:t> ℤ</a:t>
            </a:r>
            <a:r>
              <a:rPr lang="sv-SE" sz="1400" baseline="-25000" dirty="0"/>
              <a:t>2</a:t>
            </a:r>
            <a:r>
              <a:rPr lang="sv-SE" sz="1400" dirty="0"/>
              <a:t> </a:t>
            </a:r>
            <a:r>
              <a:rPr lang="sv-SE" sz="1400" dirty="0" err="1"/>
              <a:t>symmetries</a:t>
            </a:r>
            <a:r>
              <a:rPr lang="sv-SE" sz="1400" dirty="0"/>
              <a:t> </a:t>
            </a:r>
            <a:endParaRPr sz="1400" dirty="0"/>
          </a:p>
        </p:txBody>
      </p:sp>
      <p:sp>
        <p:nvSpPr>
          <p:cNvPr id="34" name="Google Shape;724;p53">
            <a:extLst>
              <a:ext uri="{FF2B5EF4-FFF2-40B4-BE49-F238E27FC236}">
                <a16:creationId xmlns:a16="http://schemas.microsoft.com/office/drawing/2014/main" id="{9D4F0B80-6489-CF84-C712-3D1F40AED575}"/>
              </a:ext>
            </a:extLst>
          </p:cNvPr>
          <p:cNvSpPr/>
          <p:nvPr/>
        </p:nvSpPr>
        <p:spPr>
          <a:xfrm>
            <a:off x="4572000" y="3836883"/>
            <a:ext cx="480060" cy="240129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bg2">
              <a:alpha val="97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Google Shape;273;p32">
            <a:extLst>
              <a:ext uri="{FF2B5EF4-FFF2-40B4-BE49-F238E27FC236}">
                <a16:creationId xmlns:a16="http://schemas.microsoft.com/office/drawing/2014/main" id="{72C94461-F6CF-9055-D207-C51E0662DC58}"/>
              </a:ext>
            </a:extLst>
          </p:cNvPr>
          <p:cNvSpPr txBox="1">
            <a:spLocks/>
          </p:cNvSpPr>
          <p:nvPr/>
        </p:nvSpPr>
        <p:spPr>
          <a:xfrm>
            <a:off x="4475983" y="1365062"/>
            <a:ext cx="10540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800" dirty="0">
                <a:solidFill>
                  <a:schemeClr val="bg2"/>
                </a:solidFill>
              </a:rPr>
              <a:t>FCNC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DCFE5B5-59DF-BB1F-05A0-25FA0C5B4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128" y="2542220"/>
            <a:ext cx="848240" cy="226198"/>
          </a:xfrm>
          <a:prstGeom prst="rect">
            <a:avLst/>
          </a:prstGeom>
        </p:spPr>
      </p:pic>
      <p:sp>
        <p:nvSpPr>
          <p:cNvPr id="38" name="Google Shape;285;p33">
            <a:extLst>
              <a:ext uri="{FF2B5EF4-FFF2-40B4-BE49-F238E27FC236}">
                <a16:creationId xmlns:a16="http://schemas.microsoft.com/office/drawing/2014/main" id="{B431A884-1561-C858-06A9-BB573152A118}"/>
              </a:ext>
            </a:extLst>
          </p:cNvPr>
          <p:cNvSpPr txBox="1">
            <a:spLocks/>
          </p:cNvSpPr>
          <p:nvPr/>
        </p:nvSpPr>
        <p:spPr>
          <a:xfrm>
            <a:off x="688856" y="2038869"/>
            <a:ext cx="1484512" cy="39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Perturbativity:</a:t>
            </a:r>
          </a:p>
        </p:txBody>
      </p:sp>
      <p:sp>
        <p:nvSpPr>
          <p:cNvPr id="39" name="Google Shape;285;p33">
            <a:extLst>
              <a:ext uri="{FF2B5EF4-FFF2-40B4-BE49-F238E27FC236}">
                <a16:creationId xmlns:a16="http://schemas.microsoft.com/office/drawing/2014/main" id="{E28F564C-CD5D-A271-A7D7-7A020BA22497}"/>
              </a:ext>
            </a:extLst>
          </p:cNvPr>
          <p:cNvSpPr txBox="1">
            <a:spLocks/>
          </p:cNvSpPr>
          <p:nvPr/>
        </p:nvSpPr>
        <p:spPr>
          <a:xfrm>
            <a:off x="688856" y="2881272"/>
            <a:ext cx="1590212" cy="39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Vacuum stability:</a:t>
            </a:r>
          </a:p>
        </p:txBody>
      </p:sp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C96DD2-2F4E-AC18-5320-5B62C231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60" y="3388610"/>
            <a:ext cx="3069416" cy="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6226C3AB-38EF-68C8-A8A1-CBAAA3EF4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535071C8-0505-D331-5274-8805BD070A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Models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86C869B4-12D5-7909-AF9C-448BDB3DD88D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7</a:t>
            </a:r>
          </a:p>
        </p:txBody>
      </p:sp>
      <p:sp>
        <p:nvSpPr>
          <p:cNvPr id="15" name="Google Shape;273;p32">
            <a:extLst>
              <a:ext uri="{FF2B5EF4-FFF2-40B4-BE49-F238E27FC236}">
                <a16:creationId xmlns:a16="http://schemas.microsoft.com/office/drawing/2014/main" id="{E8C78135-E5D0-BADF-8935-CBBF41FCCA38}"/>
              </a:ext>
            </a:extLst>
          </p:cNvPr>
          <p:cNvSpPr txBox="1">
            <a:spLocks/>
          </p:cNvSpPr>
          <p:nvPr/>
        </p:nvSpPr>
        <p:spPr>
          <a:xfrm>
            <a:off x="509684" y="1024482"/>
            <a:ext cx="1761244" cy="47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 2HDM</a:t>
            </a:r>
          </a:p>
        </p:txBody>
      </p:sp>
      <p:pic>
        <p:nvPicPr>
          <p:cNvPr id="18" name="Picture 17" descr="A table with black text and letters&#10;&#10;AI-generated content may be incorrect.">
            <a:extLst>
              <a:ext uri="{FF2B5EF4-FFF2-40B4-BE49-F238E27FC236}">
                <a16:creationId xmlns:a16="http://schemas.microsoft.com/office/drawing/2014/main" id="{FB41F528-C905-0404-7BAF-EF68D0516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2" y="3090094"/>
            <a:ext cx="3840515" cy="158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291446-AC99-ABDD-CCD9-AD3010E74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85" y="1147061"/>
            <a:ext cx="1003300" cy="190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4CB14D8-9F31-7225-CBC4-E2969568BF26}"/>
              </a:ext>
            </a:extLst>
          </p:cNvPr>
          <p:cNvSpPr txBox="1"/>
          <p:nvPr/>
        </p:nvSpPr>
        <p:spPr>
          <a:xfrm>
            <a:off x="533414" y="1433712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No </a:t>
            </a: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45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4D72FB5C-7D13-EE03-1BE5-D2673F1A7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4C59EB4A-E3D2-EF9A-B1D0-E1E4DBC7D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Models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92187DF2-8E5F-2DEC-9241-1B771F2E8C16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7</a:t>
            </a:r>
          </a:p>
        </p:txBody>
      </p:sp>
      <p:sp>
        <p:nvSpPr>
          <p:cNvPr id="15" name="Google Shape;273;p32">
            <a:extLst>
              <a:ext uri="{FF2B5EF4-FFF2-40B4-BE49-F238E27FC236}">
                <a16:creationId xmlns:a16="http://schemas.microsoft.com/office/drawing/2014/main" id="{0A9A07CC-468D-FB15-382D-DECF7C5921AD}"/>
              </a:ext>
            </a:extLst>
          </p:cNvPr>
          <p:cNvSpPr txBox="1">
            <a:spLocks/>
          </p:cNvSpPr>
          <p:nvPr/>
        </p:nvSpPr>
        <p:spPr>
          <a:xfrm>
            <a:off x="509684" y="1024482"/>
            <a:ext cx="1761244" cy="47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 2HDM</a:t>
            </a:r>
          </a:p>
        </p:txBody>
      </p:sp>
      <p:sp>
        <p:nvSpPr>
          <p:cNvPr id="11" name="Google Shape;273;p32">
            <a:extLst>
              <a:ext uri="{FF2B5EF4-FFF2-40B4-BE49-F238E27FC236}">
                <a16:creationId xmlns:a16="http://schemas.microsoft.com/office/drawing/2014/main" id="{F864072C-D467-C20B-DFBC-3FBD942AF06E}"/>
              </a:ext>
            </a:extLst>
          </p:cNvPr>
          <p:cNvSpPr txBox="1">
            <a:spLocks/>
          </p:cNvSpPr>
          <p:nvPr/>
        </p:nvSpPr>
        <p:spPr>
          <a:xfrm>
            <a:off x="4474964" y="1027025"/>
            <a:ext cx="1761244" cy="38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II 2HDM</a:t>
            </a:r>
          </a:p>
        </p:txBody>
      </p:sp>
      <p:pic>
        <p:nvPicPr>
          <p:cNvPr id="18" name="Picture 17" descr="A table with black text and letters&#10;&#10;AI-generated content may be incorrect.">
            <a:extLst>
              <a:ext uri="{FF2B5EF4-FFF2-40B4-BE49-F238E27FC236}">
                <a16:creationId xmlns:a16="http://schemas.microsoft.com/office/drawing/2014/main" id="{A34ABB60-0EF5-05E7-7728-DFA6652A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2" y="3090094"/>
            <a:ext cx="3840515" cy="15825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531CA3-CBAF-55A4-CAA4-F1515B00D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85" y="1147061"/>
            <a:ext cx="1003300" cy="1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5EF4DA-2B58-3DC2-676F-83AB5BC06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866" y="1167513"/>
            <a:ext cx="1003300" cy="19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D47DE1-1A59-8714-9199-BDADECF93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81" y="1136885"/>
            <a:ext cx="1016000" cy="190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721E9B-18AA-1CDF-CCAD-7BE1187EE690}"/>
              </a:ext>
            </a:extLst>
          </p:cNvPr>
          <p:cNvSpPr txBox="1"/>
          <p:nvPr/>
        </p:nvSpPr>
        <p:spPr>
          <a:xfrm>
            <a:off x="533414" y="1433712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No </a:t>
            </a: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832D03-456F-5B68-470D-3CB8819C8C89}"/>
              </a:ext>
            </a:extLst>
          </p:cNvPr>
          <p:cNvSpPr txBox="1"/>
          <p:nvPr/>
        </p:nvSpPr>
        <p:spPr>
          <a:xfrm>
            <a:off x="4517487" y="1375352"/>
            <a:ext cx="36847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Down </a:t>
            </a:r>
            <a:r>
              <a:rPr lang="sv-SE" sz="1400" dirty="0" err="1"/>
              <a:t>type</a:t>
            </a:r>
            <a:r>
              <a:rPr lang="sv-SE" sz="1400" dirty="0"/>
              <a:t> </a:t>
            </a:r>
            <a:r>
              <a:rPr lang="sv-SE" sz="1400" dirty="0" err="1"/>
              <a:t>fermions</a:t>
            </a:r>
            <a:r>
              <a:rPr lang="sv-SE" sz="1400" dirty="0"/>
              <a:t> and </a:t>
            </a:r>
            <a:r>
              <a:rPr lang="sv-SE" sz="1400" dirty="0" err="1"/>
              <a:t>leptons</a:t>
            </a:r>
            <a:r>
              <a:rPr lang="sv-SE" sz="1400" dirty="0"/>
              <a:t> </a:t>
            </a:r>
            <a:r>
              <a:rPr lang="sv-SE" sz="1400" dirty="0" err="1"/>
              <a:t>couple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MSSM is a special </a:t>
            </a:r>
            <a:r>
              <a:rPr lang="sv-SE" sz="1400" dirty="0" err="1"/>
              <a:t>case</a:t>
            </a:r>
            <a:endParaRPr lang="sv-SE"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sv-SE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44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061B2D82-DE0A-37FF-14AB-12BAA1B06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452A5C3E-6B8F-3FD1-AEA2-36DD7F4CE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Models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6EF90FD0-50DA-790B-28F5-FE952943425B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7</a:t>
            </a:r>
          </a:p>
        </p:txBody>
      </p:sp>
      <p:sp>
        <p:nvSpPr>
          <p:cNvPr id="15" name="Google Shape;273;p32">
            <a:extLst>
              <a:ext uri="{FF2B5EF4-FFF2-40B4-BE49-F238E27FC236}">
                <a16:creationId xmlns:a16="http://schemas.microsoft.com/office/drawing/2014/main" id="{C34DA43C-4246-F69C-1A28-943810A94A0B}"/>
              </a:ext>
            </a:extLst>
          </p:cNvPr>
          <p:cNvSpPr txBox="1">
            <a:spLocks/>
          </p:cNvSpPr>
          <p:nvPr/>
        </p:nvSpPr>
        <p:spPr>
          <a:xfrm>
            <a:off x="509684" y="1024482"/>
            <a:ext cx="1761244" cy="47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 2HDM</a:t>
            </a:r>
          </a:p>
        </p:txBody>
      </p:sp>
      <p:sp>
        <p:nvSpPr>
          <p:cNvPr id="11" name="Google Shape;273;p32">
            <a:extLst>
              <a:ext uri="{FF2B5EF4-FFF2-40B4-BE49-F238E27FC236}">
                <a16:creationId xmlns:a16="http://schemas.microsoft.com/office/drawing/2014/main" id="{DEA63D18-AD76-BE87-A6E3-73833323D829}"/>
              </a:ext>
            </a:extLst>
          </p:cNvPr>
          <p:cNvSpPr txBox="1">
            <a:spLocks/>
          </p:cNvSpPr>
          <p:nvPr/>
        </p:nvSpPr>
        <p:spPr>
          <a:xfrm>
            <a:off x="4474964" y="1027025"/>
            <a:ext cx="1761244" cy="38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II 2HDM</a:t>
            </a:r>
          </a:p>
        </p:txBody>
      </p:sp>
      <p:pic>
        <p:nvPicPr>
          <p:cNvPr id="18" name="Picture 17" descr="A table with black text and letters&#10;&#10;AI-generated content may be incorrect.">
            <a:extLst>
              <a:ext uri="{FF2B5EF4-FFF2-40B4-BE49-F238E27FC236}">
                <a16:creationId xmlns:a16="http://schemas.microsoft.com/office/drawing/2014/main" id="{8502F88D-A662-405D-3469-47DCF5247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2" y="3090094"/>
            <a:ext cx="3840515" cy="1582549"/>
          </a:xfrm>
          <a:prstGeom prst="rect">
            <a:avLst/>
          </a:prstGeom>
        </p:spPr>
      </p:pic>
      <p:sp>
        <p:nvSpPr>
          <p:cNvPr id="19" name="Google Shape;273;p32">
            <a:extLst>
              <a:ext uri="{FF2B5EF4-FFF2-40B4-BE49-F238E27FC236}">
                <a16:creationId xmlns:a16="http://schemas.microsoft.com/office/drawing/2014/main" id="{E40BF62B-4192-EB54-2FC4-81810373A54E}"/>
              </a:ext>
            </a:extLst>
          </p:cNvPr>
          <p:cNvSpPr txBox="1">
            <a:spLocks/>
          </p:cNvSpPr>
          <p:nvPr/>
        </p:nvSpPr>
        <p:spPr>
          <a:xfrm>
            <a:off x="509684" y="2028222"/>
            <a:ext cx="2906756" cy="45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Lepton-specific 2HDM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32EB98-EA17-F67E-F8CF-29625FFE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85" y="1147061"/>
            <a:ext cx="1003300" cy="1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C79DE4-E5E0-8997-86AF-BE6327BC5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866" y="1167513"/>
            <a:ext cx="1003300" cy="19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06B3EF-B2AC-E8B3-9331-A28EB0E4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281" y="1136885"/>
            <a:ext cx="1016000" cy="190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226DEF-79D0-A6AE-CC06-13B147AC004E}"/>
              </a:ext>
            </a:extLst>
          </p:cNvPr>
          <p:cNvSpPr txBox="1"/>
          <p:nvPr/>
        </p:nvSpPr>
        <p:spPr>
          <a:xfrm>
            <a:off x="533414" y="1433712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No </a:t>
            </a: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48825D-8E9B-A74B-980E-9E2D7A3D3444}"/>
              </a:ext>
            </a:extLst>
          </p:cNvPr>
          <p:cNvSpPr txBox="1"/>
          <p:nvPr/>
        </p:nvSpPr>
        <p:spPr>
          <a:xfrm>
            <a:off x="4517487" y="1375352"/>
            <a:ext cx="36847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Down </a:t>
            </a:r>
            <a:r>
              <a:rPr lang="sv-SE" sz="1400" dirty="0" err="1"/>
              <a:t>type</a:t>
            </a:r>
            <a:r>
              <a:rPr lang="sv-SE" sz="1400" dirty="0"/>
              <a:t> </a:t>
            </a:r>
            <a:r>
              <a:rPr lang="sv-SE" sz="1400" dirty="0" err="1"/>
              <a:t>fermions</a:t>
            </a:r>
            <a:r>
              <a:rPr lang="sv-SE" sz="1400" dirty="0"/>
              <a:t> and </a:t>
            </a:r>
            <a:r>
              <a:rPr lang="sv-SE" sz="1400" dirty="0" err="1"/>
              <a:t>leptons</a:t>
            </a:r>
            <a:r>
              <a:rPr lang="sv-SE" sz="1400" dirty="0"/>
              <a:t> </a:t>
            </a:r>
            <a:r>
              <a:rPr lang="sv-SE" sz="1400" dirty="0" err="1"/>
              <a:t>couple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MSSM is a special </a:t>
            </a:r>
            <a:r>
              <a:rPr lang="sv-SE" sz="1400" dirty="0" err="1"/>
              <a:t>case</a:t>
            </a:r>
            <a:endParaRPr lang="sv-SE"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sv-SE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EBD7C4-A97C-F08E-0C32-6EEBF5199B66}"/>
              </a:ext>
            </a:extLst>
          </p:cNvPr>
          <p:cNvSpPr txBox="1"/>
          <p:nvPr/>
        </p:nvSpPr>
        <p:spPr>
          <a:xfrm>
            <a:off x="494540" y="2401260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 err="1"/>
              <a:t>Leptons</a:t>
            </a:r>
            <a:r>
              <a:rPr lang="sv-SE" sz="1400" dirty="0"/>
              <a:t> </a:t>
            </a:r>
            <a:r>
              <a:rPr lang="sv-SE" sz="1400" dirty="0" err="1"/>
              <a:t>couple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Higgs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757068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B3A2D8A0-07C3-7424-BFD9-99975FDB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49A2FDA0-E911-5C92-39DD-34E94E974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Models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7BFFBB86-D310-AE72-916D-F4328EBAFEBB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7</a:t>
            </a:r>
          </a:p>
        </p:txBody>
      </p:sp>
      <p:sp>
        <p:nvSpPr>
          <p:cNvPr id="15" name="Google Shape;273;p32">
            <a:extLst>
              <a:ext uri="{FF2B5EF4-FFF2-40B4-BE49-F238E27FC236}">
                <a16:creationId xmlns:a16="http://schemas.microsoft.com/office/drawing/2014/main" id="{951A9754-4A16-A67D-CA1F-E5810A6C07E4}"/>
              </a:ext>
            </a:extLst>
          </p:cNvPr>
          <p:cNvSpPr txBox="1">
            <a:spLocks/>
          </p:cNvSpPr>
          <p:nvPr/>
        </p:nvSpPr>
        <p:spPr>
          <a:xfrm>
            <a:off x="509684" y="1024482"/>
            <a:ext cx="1761244" cy="47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 2HDM</a:t>
            </a:r>
          </a:p>
        </p:txBody>
      </p:sp>
      <p:sp>
        <p:nvSpPr>
          <p:cNvPr id="11" name="Google Shape;273;p32">
            <a:extLst>
              <a:ext uri="{FF2B5EF4-FFF2-40B4-BE49-F238E27FC236}">
                <a16:creationId xmlns:a16="http://schemas.microsoft.com/office/drawing/2014/main" id="{F4DC27C7-DCC2-5BB0-BA79-04A9E1B62DC0}"/>
              </a:ext>
            </a:extLst>
          </p:cNvPr>
          <p:cNvSpPr txBox="1">
            <a:spLocks/>
          </p:cNvSpPr>
          <p:nvPr/>
        </p:nvSpPr>
        <p:spPr>
          <a:xfrm>
            <a:off x="4474964" y="1027025"/>
            <a:ext cx="1761244" cy="38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Type II 2HDM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7B7F524-E516-0973-3CD7-2CBD8E5F4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401" y="2409700"/>
            <a:ext cx="1107155" cy="456798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CEC6E2A-549C-790A-4924-DEFDE0CA3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84" y="2401260"/>
            <a:ext cx="1000112" cy="448869"/>
          </a:xfrm>
          <a:prstGeom prst="rect">
            <a:avLst/>
          </a:prstGeom>
        </p:spPr>
      </p:pic>
      <p:pic>
        <p:nvPicPr>
          <p:cNvPr id="18" name="Picture 17" descr="A table with black text and letters&#10;&#10;AI-generated content may be incorrect.">
            <a:extLst>
              <a:ext uri="{FF2B5EF4-FFF2-40B4-BE49-F238E27FC236}">
                <a16:creationId xmlns:a16="http://schemas.microsoft.com/office/drawing/2014/main" id="{9DA0F32F-617A-14D1-026B-73ED5265E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62" y="3090094"/>
            <a:ext cx="3840515" cy="1582549"/>
          </a:xfrm>
          <a:prstGeom prst="rect">
            <a:avLst/>
          </a:prstGeom>
        </p:spPr>
      </p:pic>
      <p:sp>
        <p:nvSpPr>
          <p:cNvPr id="19" name="Google Shape;273;p32">
            <a:extLst>
              <a:ext uri="{FF2B5EF4-FFF2-40B4-BE49-F238E27FC236}">
                <a16:creationId xmlns:a16="http://schemas.microsoft.com/office/drawing/2014/main" id="{547D701E-64EC-AD8E-9B9F-2171A599D88E}"/>
              </a:ext>
            </a:extLst>
          </p:cNvPr>
          <p:cNvSpPr txBox="1">
            <a:spLocks/>
          </p:cNvSpPr>
          <p:nvPr/>
        </p:nvSpPr>
        <p:spPr>
          <a:xfrm>
            <a:off x="509684" y="2028222"/>
            <a:ext cx="2906756" cy="45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Lepton-specific 2HDM</a:t>
            </a:r>
          </a:p>
        </p:txBody>
      </p:sp>
      <p:sp>
        <p:nvSpPr>
          <p:cNvPr id="20" name="Google Shape;273;p32">
            <a:extLst>
              <a:ext uri="{FF2B5EF4-FFF2-40B4-BE49-F238E27FC236}">
                <a16:creationId xmlns:a16="http://schemas.microsoft.com/office/drawing/2014/main" id="{DC650395-FC70-38F8-96B5-94D02B0FB0D8}"/>
              </a:ext>
            </a:extLst>
          </p:cNvPr>
          <p:cNvSpPr txBox="1">
            <a:spLocks/>
          </p:cNvSpPr>
          <p:nvPr/>
        </p:nvSpPr>
        <p:spPr>
          <a:xfrm>
            <a:off x="4629258" y="2438558"/>
            <a:ext cx="1606885" cy="40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>
                <a:solidFill>
                  <a:schemeClr val="bg2"/>
                </a:solidFill>
              </a:rPr>
              <a:t>Inert 2HDM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F2B4FB-518D-98B9-6AAB-9E110C77D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185" y="1147061"/>
            <a:ext cx="1003300" cy="19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A3F750-DF8D-71B1-AAD4-743360B75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866" y="1167513"/>
            <a:ext cx="1003300" cy="19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08235F-EC66-DDAB-14CF-2F8071B06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281" y="1136885"/>
            <a:ext cx="1016000" cy="1905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2B0B079-F4AB-7807-5513-0317F31A0DE1}"/>
              </a:ext>
            </a:extLst>
          </p:cNvPr>
          <p:cNvSpPr txBox="1"/>
          <p:nvPr/>
        </p:nvSpPr>
        <p:spPr>
          <a:xfrm>
            <a:off x="533414" y="1433712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No </a:t>
            </a: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CF74F-441A-014A-A332-8047B24D461B}"/>
              </a:ext>
            </a:extLst>
          </p:cNvPr>
          <p:cNvSpPr txBox="1"/>
          <p:nvPr/>
        </p:nvSpPr>
        <p:spPr>
          <a:xfrm>
            <a:off x="4517487" y="1375352"/>
            <a:ext cx="36847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Down </a:t>
            </a:r>
            <a:r>
              <a:rPr lang="sv-SE" sz="1400" dirty="0" err="1"/>
              <a:t>type</a:t>
            </a:r>
            <a:r>
              <a:rPr lang="sv-SE" sz="1400" dirty="0"/>
              <a:t> </a:t>
            </a:r>
            <a:r>
              <a:rPr lang="sv-SE" sz="1400" dirty="0" err="1"/>
              <a:t>fermions</a:t>
            </a:r>
            <a:r>
              <a:rPr lang="sv-SE" sz="1400" dirty="0"/>
              <a:t> and </a:t>
            </a:r>
            <a:r>
              <a:rPr lang="sv-SE" sz="1400" dirty="0" err="1"/>
              <a:t>leptons</a:t>
            </a:r>
            <a:r>
              <a:rPr lang="sv-SE" sz="1400" dirty="0"/>
              <a:t> </a:t>
            </a:r>
            <a:r>
              <a:rPr lang="sv-SE" sz="1400" dirty="0" err="1"/>
              <a:t>couple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r>
              <a:rPr lang="sv-SE" sz="1400" dirty="0"/>
              <a:t>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MSSM is a special </a:t>
            </a:r>
            <a:r>
              <a:rPr lang="sv-SE" sz="1400" dirty="0" err="1"/>
              <a:t>case</a:t>
            </a:r>
            <a:endParaRPr lang="sv-SE" sz="14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sv-SE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DCB66-1C00-11D0-1B4F-222BAD2D4923}"/>
              </a:ext>
            </a:extLst>
          </p:cNvPr>
          <p:cNvSpPr txBox="1"/>
          <p:nvPr/>
        </p:nvSpPr>
        <p:spPr>
          <a:xfrm>
            <a:off x="494540" y="2401260"/>
            <a:ext cx="3411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 err="1"/>
              <a:t>Leptons</a:t>
            </a:r>
            <a:r>
              <a:rPr lang="sv-SE" sz="1400" dirty="0"/>
              <a:t> </a:t>
            </a:r>
            <a:r>
              <a:rPr lang="sv-SE" sz="1400" dirty="0" err="1"/>
              <a:t>couple</a:t>
            </a:r>
            <a:r>
              <a:rPr lang="sv-SE" sz="1400" dirty="0"/>
              <a:t> to </a:t>
            </a:r>
            <a:r>
              <a:rPr lang="sv-SE" sz="1400" dirty="0" err="1"/>
              <a:t>first</a:t>
            </a:r>
            <a:r>
              <a:rPr lang="sv-SE" sz="1400" dirty="0"/>
              <a:t> </a:t>
            </a:r>
            <a:r>
              <a:rPr lang="sv-SE" sz="1400" dirty="0" err="1"/>
              <a:t>Higgs</a:t>
            </a:r>
            <a:r>
              <a:rPr lang="sv-SE" sz="1400" dirty="0"/>
              <a:t> </a:t>
            </a:r>
            <a:r>
              <a:rPr lang="sv-SE" sz="1400" dirty="0" err="1"/>
              <a:t>doublet</a:t>
            </a:r>
            <a:endParaRPr lang="sv-SE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3CAC21A-2D77-4E47-F4BE-01D47273FA11}"/>
              </a:ext>
            </a:extLst>
          </p:cNvPr>
          <p:cNvSpPr txBox="1"/>
          <p:nvPr/>
        </p:nvSpPr>
        <p:spPr>
          <a:xfrm>
            <a:off x="4726296" y="2931038"/>
            <a:ext cx="2906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Second </a:t>
            </a:r>
            <a:r>
              <a:rPr lang="sv-SE" dirty="0" err="1"/>
              <a:t>doublet</a:t>
            </a:r>
            <a:r>
              <a:rPr lang="sv-SE" dirty="0"/>
              <a:t> has </a:t>
            </a:r>
            <a:r>
              <a:rPr lang="sv-SE" dirty="0" err="1"/>
              <a:t>zero</a:t>
            </a:r>
            <a:r>
              <a:rPr lang="sv-SE" dirty="0"/>
              <a:t> vev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sz="1400" dirty="0"/>
              <a:t>        </a:t>
            </a:r>
          </a:p>
        </p:txBody>
      </p:sp>
      <p:pic>
        <p:nvPicPr>
          <p:cNvPr id="32" name="Graphic 31" descr="Arrow Right with solid fill">
            <a:extLst>
              <a:ext uri="{FF2B5EF4-FFF2-40B4-BE49-F238E27FC236}">
                <a16:creationId xmlns:a16="http://schemas.microsoft.com/office/drawing/2014/main" id="{538F0A93-0959-044A-4E40-D9CEA22E5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2305" y="3293592"/>
            <a:ext cx="523220" cy="523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FC69F98-7717-ECE8-7136-6D4F654DA653}"/>
              </a:ext>
            </a:extLst>
          </p:cNvPr>
          <p:cNvSpPr txBox="1"/>
          <p:nvPr/>
        </p:nvSpPr>
        <p:spPr>
          <a:xfrm>
            <a:off x="5295525" y="3289696"/>
            <a:ext cx="29067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sv-SE" dirty="0"/>
              <a:t>DM </a:t>
            </a:r>
            <a:r>
              <a:rPr lang="sv-SE" dirty="0" err="1"/>
              <a:t>candidate</a:t>
            </a:r>
            <a:r>
              <a:rPr lang="sv-SE" dirty="0"/>
              <a:t> as </a:t>
            </a:r>
            <a:r>
              <a:rPr lang="sv-SE" dirty="0" err="1"/>
              <a:t>lightest</a:t>
            </a:r>
            <a:r>
              <a:rPr lang="sv-SE" dirty="0"/>
              <a:t> neutral </a:t>
            </a:r>
            <a:r>
              <a:rPr lang="sv-SE" dirty="0" err="1"/>
              <a:t>scalar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inert </a:t>
            </a:r>
            <a:r>
              <a:rPr lang="sv-SE" dirty="0" err="1"/>
              <a:t>doublet</a:t>
            </a:r>
            <a:r>
              <a:rPr lang="sv-SE" dirty="0"/>
              <a:t>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555243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14C4DA30-5E68-C9B0-5960-D16972B3C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10487119-DECE-501C-6ACC-D1D6C559161F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8</a:t>
            </a:r>
          </a:p>
        </p:txBody>
      </p:sp>
      <p:sp>
        <p:nvSpPr>
          <p:cNvPr id="5" name="Google Shape;273;p32">
            <a:extLst>
              <a:ext uri="{FF2B5EF4-FFF2-40B4-BE49-F238E27FC236}">
                <a16:creationId xmlns:a16="http://schemas.microsoft.com/office/drawing/2014/main" id="{5B71AA86-52FF-351B-93F8-D570ED8A6C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Models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7264A1A-BB5A-FF45-1B18-47D3D3A43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84" y="2234668"/>
            <a:ext cx="4226265" cy="835495"/>
          </a:xfrm>
          <a:prstGeom prst="rect">
            <a:avLst/>
          </a:prstGeom>
        </p:spPr>
      </p:pic>
      <p:sp>
        <p:nvSpPr>
          <p:cNvPr id="11" name="Google Shape;284;p33">
            <a:extLst>
              <a:ext uri="{FF2B5EF4-FFF2-40B4-BE49-F238E27FC236}">
                <a16:creationId xmlns:a16="http://schemas.microsoft.com/office/drawing/2014/main" id="{3EEEBCA8-D9D1-93FA-0F36-1484E713F3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2788" y="1324035"/>
            <a:ext cx="3462909" cy="1048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</a:t>
            </a:r>
            <a:r>
              <a:rPr lang="sv-SE" sz="1400" dirty="0" err="1"/>
              <a:t>depend</a:t>
            </a:r>
            <a:r>
              <a:rPr lang="sv-SE" sz="1400" dirty="0"/>
              <a:t> on 𝛼 and 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v-SE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Model</a:t>
            </a:r>
            <a:r>
              <a:rPr lang="sv-SE" sz="1400" dirty="0"/>
              <a:t> </a:t>
            </a:r>
            <a:r>
              <a:rPr lang="sv-SE" sz="1400" dirty="0" err="1"/>
              <a:t>dependent</a:t>
            </a:r>
            <a:endParaRPr lang="sv-SE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4" name="Google Shape;273;p32">
            <a:extLst>
              <a:ext uri="{FF2B5EF4-FFF2-40B4-BE49-F238E27FC236}">
                <a16:creationId xmlns:a16="http://schemas.microsoft.com/office/drawing/2014/main" id="{D2F047FA-8012-28B1-D1AA-2D7AD22CD40D}"/>
              </a:ext>
            </a:extLst>
          </p:cNvPr>
          <p:cNvSpPr txBox="1">
            <a:spLocks/>
          </p:cNvSpPr>
          <p:nvPr/>
        </p:nvSpPr>
        <p:spPr>
          <a:xfrm>
            <a:off x="509684" y="677003"/>
            <a:ext cx="48762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Couplings to SM particles</a:t>
            </a:r>
          </a:p>
        </p:txBody>
      </p:sp>
      <p:pic>
        <p:nvPicPr>
          <p:cNvPr id="48" name="Picture 47" descr="A table with different types of letters&#10;&#10;AI-generated content may be incorrect.">
            <a:extLst>
              <a:ext uri="{FF2B5EF4-FFF2-40B4-BE49-F238E27FC236}">
                <a16:creationId xmlns:a16="http://schemas.microsoft.com/office/drawing/2014/main" id="{02031BA7-CD6E-9E7D-6CB7-09957B7F1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43" y="1193597"/>
            <a:ext cx="3716473" cy="19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3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9C954ED2-6B3E-411C-975B-BFD745509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FEDA35C5-0F2B-82F3-E617-3B995AA4F477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8</a:t>
            </a:r>
          </a:p>
        </p:txBody>
      </p:sp>
      <p:sp>
        <p:nvSpPr>
          <p:cNvPr id="5" name="Google Shape;273;p32">
            <a:extLst>
              <a:ext uri="{FF2B5EF4-FFF2-40B4-BE49-F238E27FC236}">
                <a16:creationId xmlns:a16="http://schemas.microsoft.com/office/drawing/2014/main" id="{55C390B7-CE09-CD09-DEB7-3C9E8E4DC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Models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F668561-BFA6-AC85-B482-F8B9FA90D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84" y="2234668"/>
            <a:ext cx="4226265" cy="835495"/>
          </a:xfrm>
          <a:prstGeom prst="rect">
            <a:avLst/>
          </a:prstGeom>
        </p:spPr>
      </p:pic>
      <p:sp>
        <p:nvSpPr>
          <p:cNvPr id="11" name="Google Shape;284;p33">
            <a:extLst>
              <a:ext uri="{FF2B5EF4-FFF2-40B4-BE49-F238E27FC236}">
                <a16:creationId xmlns:a16="http://schemas.microsoft.com/office/drawing/2014/main" id="{A470D449-61B7-65AF-E4A0-AC44720C015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2788" y="1324035"/>
            <a:ext cx="3462909" cy="1048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</a:t>
            </a:r>
            <a:r>
              <a:rPr lang="sv-SE" sz="1400" dirty="0" err="1"/>
              <a:t>depend</a:t>
            </a:r>
            <a:r>
              <a:rPr lang="sv-SE" sz="1400" dirty="0"/>
              <a:t> on 𝛼 and 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v-SE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Model</a:t>
            </a:r>
            <a:r>
              <a:rPr lang="sv-SE" sz="1400" dirty="0"/>
              <a:t> </a:t>
            </a:r>
            <a:r>
              <a:rPr lang="sv-SE" sz="1400" dirty="0" err="1"/>
              <a:t>dependent</a:t>
            </a:r>
            <a:endParaRPr lang="sv-SE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4" name="Google Shape;273;p32">
            <a:extLst>
              <a:ext uri="{FF2B5EF4-FFF2-40B4-BE49-F238E27FC236}">
                <a16:creationId xmlns:a16="http://schemas.microsoft.com/office/drawing/2014/main" id="{F278E5D0-9EEB-B4B3-30F9-AAB2EC25BF75}"/>
              </a:ext>
            </a:extLst>
          </p:cNvPr>
          <p:cNvSpPr txBox="1">
            <a:spLocks/>
          </p:cNvSpPr>
          <p:nvPr/>
        </p:nvSpPr>
        <p:spPr>
          <a:xfrm>
            <a:off x="509684" y="677003"/>
            <a:ext cx="48762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Couplings to SM particles</a:t>
            </a:r>
          </a:p>
        </p:txBody>
      </p:sp>
      <p:pic>
        <p:nvPicPr>
          <p:cNvPr id="48" name="Picture 47" descr="A table with different types of letters&#10;&#10;AI-generated content may be incorrect.">
            <a:extLst>
              <a:ext uri="{FF2B5EF4-FFF2-40B4-BE49-F238E27FC236}">
                <a16:creationId xmlns:a16="http://schemas.microsoft.com/office/drawing/2014/main" id="{076A7B19-A0D7-F29B-E4BB-D0A0C5358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43" y="1193597"/>
            <a:ext cx="3716473" cy="1966794"/>
          </a:xfrm>
          <a:prstGeom prst="rect">
            <a:avLst/>
          </a:prstGeom>
        </p:spPr>
      </p:pic>
      <p:sp>
        <p:nvSpPr>
          <p:cNvPr id="49" name="Google Shape;284;p33">
            <a:extLst>
              <a:ext uri="{FF2B5EF4-FFF2-40B4-BE49-F238E27FC236}">
                <a16:creationId xmlns:a16="http://schemas.microsoft.com/office/drawing/2014/main" id="{47B23BFC-CED3-6353-CA31-4564403639DD}"/>
              </a:ext>
            </a:extLst>
          </p:cNvPr>
          <p:cNvSpPr txBox="1">
            <a:spLocks/>
          </p:cNvSpPr>
          <p:nvPr/>
        </p:nvSpPr>
        <p:spPr>
          <a:xfrm>
            <a:off x="208839" y="3358107"/>
            <a:ext cx="4363161" cy="139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Couplings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neutral </a:t>
            </a:r>
            <a:r>
              <a:rPr lang="sv-SE" sz="1400" dirty="0" err="1"/>
              <a:t>scalars</a:t>
            </a:r>
            <a:r>
              <a:rPr lang="sv-SE" sz="1400" dirty="0"/>
              <a:t> to WW and ZZ </a:t>
            </a:r>
            <a:r>
              <a:rPr lang="sv-SE" sz="1400" dirty="0" err="1"/>
              <a:t>are</a:t>
            </a:r>
            <a:r>
              <a:rPr lang="sv-SE" sz="1400" dirty="0"/>
              <a:t> the same in all </a:t>
            </a:r>
            <a:r>
              <a:rPr lang="sv-SE" sz="1400" dirty="0" err="1"/>
              <a:t>models</a:t>
            </a:r>
            <a:endParaRPr lang="sv-SE" sz="1400" dirty="0"/>
          </a:p>
          <a:p>
            <a:pPr marL="0" indent="0"/>
            <a:endParaRPr lang="sv-SE" sz="1400" dirty="0"/>
          </a:p>
          <a:p>
            <a:pPr marL="0" indent="0"/>
            <a:r>
              <a:rPr lang="sv-SE" sz="1400" dirty="0"/>
              <a:t>	h: </a:t>
            </a:r>
            <a:r>
              <a:rPr lang="sv-SE" sz="1400" dirty="0" err="1"/>
              <a:t>Multiply</a:t>
            </a:r>
            <a:r>
              <a:rPr lang="sv-SE" sz="1400" dirty="0"/>
              <a:t> SM </a:t>
            </a:r>
            <a:r>
              <a:rPr lang="sv-SE" sz="1400" dirty="0" err="1"/>
              <a:t>coupling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sin(β – 𝛼)</a:t>
            </a:r>
          </a:p>
          <a:p>
            <a:pPr marL="0" indent="0"/>
            <a:r>
              <a:rPr lang="sv-SE" sz="1400" dirty="0"/>
              <a:t>	H: </a:t>
            </a:r>
            <a:r>
              <a:rPr lang="sv-SE" sz="1400" dirty="0" err="1"/>
              <a:t>Multiply</a:t>
            </a:r>
            <a:r>
              <a:rPr lang="sv-SE" sz="1400" dirty="0"/>
              <a:t> SM </a:t>
            </a:r>
            <a:r>
              <a:rPr lang="sv-SE" sz="1400" dirty="0" err="1"/>
              <a:t>coupling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cos(β – 𝛼)</a:t>
            </a:r>
          </a:p>
          <a:p>
            <a:pPr marL="0" indent="0"/>
            <a:r>
              <a:rPr lang="sv-SE" sz="1400" dirty="0"/>
              <a:t>	A: no </a:t>
            </a:r>
            <a:r>
              <a:rPr lang="sv-SE" sz="1400" dirty="0" err="1"/>
              <a:t>coupling</a:t>
            </a:r>
            <a:endParaRPr lang="sv-SE" sz="1400" dirty="0"/>
          </a:p>
          <a:p>
            <a:pPr marL="0" indent="0"/>
            <a:endParaRPr lang="sv-SE" sz="1400" dirty="0"/>
          </a:p>
          <a:p>
            <a:pPr marL="0" indent="0"/>
            <a:r>
              <a:rPr lang="sv-SE" sz="1400" dirty="0"/>
              <a:t> </a:t>
            </a:r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96596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32F213FA-CA5B-84C6-30E9-894B0988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B2210F37-69F1-5301-72E5-35FD579BA46E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8</a:t>
            </a:r>
          </a:p>
        </p:txBody>
      </p:sp>
      <p:sp>
        <p:nvSpPr>
          <p:cNvPr id="5" name="Google Shape;273;p32">
            <a:extLst>
              <a:ext uri="{FF2B5EF4-FFF2-40B4-BE49-F238E27FC236}">
                <a16:creationId xmlns:a16="http://schemas.microsoft.com/office/drawing/2014/main" id="{50B4EF6D-AD2B-A7B1-D7CE-678A5D904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Models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055DC6A-A38C-16C2-D06F-DFF441955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84" y="2234668"/>
            <a:ext cx="4226265" cy="835495"/>
          </a:xfrm>
          <a:prstGeom prst="rect">
            <a:avLst/>
          </a:prstGeom>
        </p:spPr>
      </p:pic>
      <p:sp>
        <p:nvSpPr>
          <p:cNvPr id="11" name="Google Shape;284;p33">
            <a:extLst>
              <a:ext uri="{FF2B5EF4-FFF2-40B4-BE49-F238E27FC236}">
                <a16:creationId xmlns:a16="http://schemas.microsoft.com/office/drawing/2014/main" id="{F708E329-D328-9483-9C72-AF038A5A88D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2788" y="1324035"/>
            <a:ext cx="3462909" cy="1048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Yukawa</a:t>
            </a:r>
            <a:r>
              <a:rPr lang="sv-SE" sz="1400" dirty="0"/>
              <a:t> </a:t>
            </a:r>
            <a:r>
              <a:rPr lang="sv-SE" sz="1400" dirty="0" err="1"/>
              <a:t>couplings</a:t>
            </a:r>
            <a:r>
              <a:rPr lang="sv-SE" sz="1400" dirty="0"/>
              <a:t> </a:t>
            </a:r>
            <a:r>
              <a:rPr lang="sv-SE" sz="1400" dirty="0" err="1"/>
              <a:t>depend</a:t>
            </a:r>
            <a:r>
              <a:rPr lang="sv-SE" sz="1400" dirty="0"/>
              <a:t> on 𝛼 and 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v-SE" sz="14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/>
              <a:t>Model</a:t>
            </a:r>
            <a:r>
              <a:rPr lang="sv-SE" sz="1400" dirty="0"/>
              <a:t> </a:t>
            </a:r>
            <a:r>
              <a:rPr lang="sv-SE" sz="1400" dirty="0" err="1"/>
              <a:t>dependent</a:t>
            </a:r>
            <a:endParaRPr lang="sv-SE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44" name="Google Shape;273;p32">
            <a:extLst>
              <a:ext uri="{FF2B5EF4-FFF2-40B4-BE49-F238E27FC236}">
                <a16:creationId xmlns:a16="http://schemas.microsoft.com/office/drawing/2014/main" id="{8B74C3DE-68D1-B99D-5D6C-DC5F1EA3A129}"/>
              </a:ext>
            </a:extLst>
          </p:cNvPr>
          <p:cNvSpPr txBox="1">
            <a:spLocks/>
          </p:cNvSpPr>
          <p:nvPr/>
        </p:nvSpPr>
        <p:spPr>
          <a:xfrm>
            <a:off x="509684" y="677003"/>
            <a:ext cx="487623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2800" dirty="0">
                <a:solidFill>
                  <a:schemeClr val="bg2"/>
                </a:solidFill>
              </a:rPr>
              <a:t>Couplings to SM particles</a:t>
            </a:r>
          </a:p>
        </p:txBody>
      </p:sp>
      <p:pic>
        <p:nvPicPr>
          <p:cNvPr id="48" name="Picture 47" descr="A table with different types of letters&#10;&#10;AI-generated content may be incorrect.">
            <a:extLst>
              <a:ext uri="{FF2B5EF4-FFF2-40B4-BE49-F238E27FC236}">
                <a16:creationId xmlns:a16="http://schemas.microsoft.com/office/drawing/2014/main" id="{3EB0E474-D558-3BA4-D378-7E25A994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843" y="1193597"/>
            <a:ext cx="3716473" cy="1966794"/>
          </a:xfrm>
          <a:prstGeom prst="rect">
            <a:avLst/>
          </a:prstGeom>
        </p:spPr>
      </p:pic>
      <p:sp>
        <p:nvSpPr>
          <p:cNvPr id="49" name="Google Shape;284;p33">
            <a:extLst>
              <a:ext uri="{FF2B5EF4-FFF2-40B4-BE49-F238E27FC236}">
                <a16:creationId xmlns:a16="http://schemas.microsoft.com/office/drawing/2014/main" id="{119A1462-194B-E1DB-74D1-72EC08FDFCA6}"/>
              </a:ext>
            </a:extLst>
          </p:cNvPr>
          <p:cNvSpPr txBox="1">
            <a:spLocks/>
          </p:cNvSpPr>
          <p:nvPr/>
        </p:nvSpPr>
        <p:spPr>
          <a:xfrm>
            <a:off x="208839" y="3358107"/>
            <a:ext cx="4363161" cy="139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 err="1"/>
              <a:t>Couplings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neutral </a:t>
            </a:r>
            <a:r>
              <a:rPr lang="sv-SE" sz="1400" dirty="0" err="1"/>
              <a:t>scalars</a:t>
            </a:r>
            <a:r>
              <a:rPr lang="sv-SE" sz="1400" dirty="0"/>
              <a:t> to WW and ZZ </a:t>
            </a:r>
            <a:r>
              <a:rPr lang="sv-SE" sz="1400" dirty="0" err="1"/>
              <a:t>are</a:t>
            </a:r>
            <a:r>
              <a:rPr lang="sv-SE" sz="1400" dirty="0"/>
              <a:t> the same in all </a:t>
            </a:r>
            <a:r>
              <a:rPr lang="sv-SE" sz="1400" dirty="0" err="1"/>
              <a:t>models</a:t>
            </a:r>
            <a:endParaRPr lang="sv-SE" sz="1400" dirty="0"/>
          </a:p>
          <a:p>
            <a:pPr marL="0" indent="0"/>
            <a:endParaRPr lang="sv-SE" sz="1400" dirty="0"/>
          </a:p>
          <a:p>
            <a:pPr marL="0" indent="0"/>
            <a:r>
              <a:rPr lang="sv-SE" sz="1400" dirty="0"/>
              <a:t>	h: </a:t>
            </a:r>
            <a:r>
              <a:rPr lang="sv-SE" sz="1400" dirty="0" err="1"/>
              <a:t>Multiply</a:t>
            </a:r>
            <a:r>
              <a:rPr lang="sv-SE" sz="1400" dirty="0"/>
              <a:t> SM </a:t>
            </a:r>
            <a:r>
              <a:rPr lang="sv-SE" sz="1400" dirty="0" err="1"/>
              <a:t>coupling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sin(β – 𝛼) </a:t>
            </a:r>
          </a:p>
          <a:p>
            <a:pPr marL="0" indent="0"/>
            <a:r>
              <a:rPr lang="sv-SE" sz="1400" dirty="0"/>
              <a:t>	H: </a:t>
            </a:r>
            <a:r>
              <a:rPr lang="sv-SE" sz="1400" dirty="0" err="1"/>
              <a:t>Multiply</a:t>
            </a:r>
            <a:r>
              <a:rPr lang="sv-SE" sz="1400" dirty="0"/>
              <a:t> SM </a:t>
            </a:r>
            <a:r>
              <a:rPr lang="sv-SE" sz="1400" dirty="0" err="1"/>
              <a:t>coupling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cos(β – 𝛼)</a:t>
            </a:r>
          </a:p>
          <a:p>
            <a:pPr marL="0" indent="0"/>
            <a:r>
              <a:rPr lang="sv-SE" sz="1400" dirty="0"/>
              <a:t>	A: no </a:t>
            </a:r>
            <a:r>
              <a:rPr lang="sv-SE" sz="1400" dirty="0" err="1"/>
              <a:t>coupling</a:t>
            </a:r>
            <a:endParaRPr lang="sv-SE" sz="1400" dirty="0"/>
          </a:p>
          <a:p>
            <a:pPr marL="0" indent="0"/>
            <a:endParaRPr lang="sv-SE" sz="1400" dirty="0"/>
          </a:p>
          <a:p>
            <a:pPr marL="0" indent="0"/>
            <a:r>
              <a:rPr lang="sv-SE" sz="1400" dirty="0"/>
              <a:t> </a:t>
            </a:r>
          </a:p>
          <a:p>
            <a:pPr marL="0" indent="0"/>
            <a:endParaRPr lang="sv-SE" sz="1400" dirty="0"/>
          </a:p>
          <a:p>
            <a:pPr marL="0" indent="0"/>
            <a:endParaRPr lang="sv-SE" sz="1400" dirty="0"/>
          </a:p>
        </p:txBody>
      </p:sp>
      <p:sp>
        <p:nvSpPr>
          <p:cNvPr id="50" name="Google Shape;310;p35">
            <a:extLst>
              <a:ext uri="{FF2B5EF4-FFF2-40B4-BE49-F238E27FC236}">
                <a16:creationId xmlns:a16="http://schemas.microsoft.com/office/drawing/2014/main" id="{B9541E8D-4133-9028-D789-AFA4654EC608}"/>
              </a:ext>
            </a:extLst>
          </p:cNvPr>
          <p:cNvSpPr txBox="1">
            <a:spLocks/>
          </p:cNvSpPr>
          <p:nvPr/>
        </p:nvSpPr>
        <p:spPr>
          <a:xfrm>
            <a:off x="5385916" y="3235467"/>
            <a:ext cx="25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sz="1800" dirty="0">
                <a:solidFill>
                  <a:schemeClr val="bg2"/>
                </a:solidFill>
              </a:rPr>
              <a:t>Alignment limit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AE7AEA0-4D21-ED31-C5A3-47B36B473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854" y="4180774"/>
            <a:ext cx="1658183" cy="2670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1776333-7D80-D408-E9B7-4AB185925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854" y="3727470"/>
            <a:ext cx="1669312" cy="267090"/>
          </a:xfrm>
          <a:prstGeom prst="rect">
            <a:avLst/>
          </a:prstGeom>
        </p:spPr>
      </p:pic>
      <p:sp>
        <p:nvSpPr>
          <p:cNvPr id="53" name="Google Shape;310;p35">
            <a:extLst>
              <a:ext uri="{FF2B5EF4-FFF2-40B4-BE49-F238E27FC236}">
                <a16:creationId xmlns:a16="http://schemas.microsoft.com/office/drawing/2014/main" id="{06D9FCEE-D196-DE83-D93A-2F6F7B03AFFA}"/>
              </a:ext>
            </a:extLst>
          </p:cNvPr>
          <p:cNvSpPr txBox="1">
            <a:spLocks/>
          </p:cNvSpPr>
          <p:nvPr/>
        </p:nvSpPr>
        <p:spPr>
          <a:xfrm>
            <a:off x="6776079" y="4055128"/>
            <a:ext cx="1490260" cy="43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sz="1400" dirty="0"/>
              <a:t>SM Higgs = H </a:t>
            </a:r>
          </a:p>
        </p:txBody>
      </p:sp>
      <p:sp>
        <p:nvSpPr>
          <p:cNvPr id="54" name="Google Shape;310;p35">
            <a:extLst>
              <a:ext uri="{FF2B5EF4-FFF2-40B4-BE49-F238E27FC236}">
                <a16:creationId xmlns:a16="http://schemas.microsoft.com/office/drawing/2014/main" id="{3AE93F62-AEF0-CCAE-8841-0B4B4786F8E2}"/>
              </a:ext>
            </a:extLst>
          </p:cNvPr>
          <p:cNvSpPr txBox="1">
            <a:spLocks/>
          </p:cNvSpPr>
          <p:nvPr/>
        </p:nvSpPr>
        <p:spPr>
          <a:xfrm>
            <a:off x="6776078" y="3522029"/>
            <a:ext cx="1490261" cy="52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sz="1400" dirty="0"/>
              <a:t>SM Higgs = h </a:t>
            </a:r>
          </a:p>
        </p:txBody>
      </p:sp>
    </p:spTree>
    <p:extLst>
      <p:ext uri="{BB962C8B-B14F-4D97-AF65-F5344CB8AC3E}">
        <p14:creationId xmlns:p14="http://schemas.microsoft.com/office/powerpoint/2010/main" val="125914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06" name="Google Shape;306;p35"/>
          <p:cNvSpPr txBox="1">
            <a:spLocks noGrp="1"/>
          </p:cNvSpPr>
          <p:nvPr>
            <p:ph type="subTitle" idx="1"/>
          </p:nvPr>
        </p:nvSpPr>
        <p:spPr>
          <a:xfrm>
            <a:off x="560624" y="1056755"/>
            <a:ext cx="4819759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sz="1600" dirty="0" err="1"/>
              <a:t>Phenomenology</a:t>
            </a:r>
            <a:r>
              <a:rPr lang="sv-SE" sz="1600" dirty="0"/>
              <a:t> </a:t>
            </a:r>
            <a:r>
              <a:rPr lang="sv-SE" sz="1600" dirty="0" err="1"/>
              <a:t>varies</a:t>
            </a:r>
            <a:r>
              <a:rPr lang="sv-SE" sz="1600" dirty="0"/>
              <a:t> </a:t>
            </a:r>
            <a:r>
              <a:rPr lang="sv-SE" sz="1600" dirty="0" err="1"/>
              <a:t>between</a:t>
            </a:r>
            <a:r>
              <a:rPr lang="sv-SE" sz="1600" dirty="0"/>
              <a:t> </a:t>
            </a:r>
            <a:r>
              <a:rPr lang="sv-SE" sz="1600" dirty="0" err="1"/>
              <a:t>models</a:t>
            </a:r>
            <a:r>
              <a:rPr lang="sv-SE" sz="1600" dirty="0"/>
              <a:t>, </a:t>
            </a:r>
            <a:r>
              <a:rPr lang="sv-SE" sz="1600" dirty="0" err="1"/>
              <a:t>many</a:t>
            </a:r>
            <a:r>
              <a:rPr lang="sv-SE" sz="1600" dirty="0"/>
              <a:t> </a:t>
            </a:r>
            <a:r>
              <a:rPr lang="sv-SE" sz="1600" dirty="0" err="1"/>
              <a:t>free</a:t>
            </a:r>
            <a:r>
              <a:rPr lang="sv-SE" sz="1600" dirty="0"/>
              <a:t> parameters and </a:t>
            </a:r>
            <a:r>
              <a:rPr lang="sv-SE" sz="1600" dirty="0" err="1"/>
              <a:t>depend</a:t>
            </a:r>
            <a:r>
              <a:rPr lang="sv-SE" sz="1600" dirty="0"/>
              <a:t> on </a:t>
            </a:r>
            <a:r>
              <a:rPr lang="sv-SE" sz="1600" dirty="0" err="1"/>
              <a:t>masses</a:t>
            </a:r>
            <a:r>
              <a:rPr lang="sv-SE" sz="1600" dirty="0"/>
              <a:t> and 𝛼 and </a:t>
            </a:r>
            <a:r>
              <a:rPr lang="el-GR" sz="1600" dirty="0"/>
              <a:t>β</a:t>
            </a:r>
            <a:endParaRPr lang="sv-SE" sz="1600" dirty="0"/>
          </a:p>
          <a:p>
            <a:pPr marL="0" lvl="0" indent="0"/>
            <a:endParaRPr lang="sv-SE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600" dirty="0"/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7E8521F1-7DF0-4C73-E1C5-CC8FFC17949D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5A8B27-5C7A-B92C-E7C0-CDAD1CC05462}"/>
              </a:ext>
            </a:extLst>
          </p:cNvPr>
          <p:cNvSpPr txBox="1"/>
          <p:nvPr/>
        </p:nvSpPr>
        <p:spPr>
          <a:xfrm>
            <a:off x="560624" y="2054253"/>
            <a:ext cx="30778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dirty="0" err="1"/>
              <a:t>Similar</a:t>
            </a:r>
            <a:r>
              <a:rPr lang="sv-SE" sz="1400" dirty="0"/>
              <a:t> to the SM </a:t>
            </a:r>
            <a:r>
              <a:rPr lang="sv-SE" sz="1400" dirty="0" err="1"/>
              <a:t>Higgs</a:t>
            </a:r>
            <a:r>
              <a:rPr lang="sv-SE" sz="1400" dirty="0"/>
              <a:t>, the dominant </a:t>
            </a:r>
            <a:r>
              <a:rPr lang="sv-SE" sz="1400" dirty="0" err="1"/>
              <a:t>production</a:t>
            </a:r>
            <a:r>
              <a:rPr lang="sv-SE" sz="1400" dirty="0"/>
              <a:t> mode </a:t>
            </a:r>
            <a:r>
              <a:rPr lang="sv-SE" sz="1400" dirty="0">
                <a:solidFill>
                  <a:schemeClr val="tx1"/>
                </a:solidFill>
              </a:rPr>
              <a:t>for </a:t>
            </a:r>
            <a:r>
              <a:rPr lang="sv-SE" sz="1400" dirty="0">
                <a:solidFill>
                  <a:schemeClr val="bg2"/>
                </a:solidFill>
              </a:rPr>
              <a:t>neutral </a:t>
            </a:r>
            <a:r>
              <a:rPr lang="sv-SE" sz="1400" dirty="0" err="1">
                <a:solidFill>
                  <a:schemeClr val="bg2"/>
                </a:solidFill>
              </a:rPr>
              <a:t>Higgs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bosons</a:t>
            </a:r>
            <a:r>
              <a:rPr lang="sv-SE" sz="1400" dirty="0">
                <a:solidFill>
                  <a:schemeClr val="tx1"/>
                </a:solidFill>
              </a:rPr>
              <a:t> is </a:t>
            </a:r>
            <a:r>
              <a:rPr lang="sv-SE" sz="1400" dirty="0" err="1"/>
              <a:t>ggF</a:t>
            </a:r>
            <a:endParaRPr lang="sv-SE" sz="1400" dirty="0"/>
          </a:p>
        </p:txBody>
      </p:sp>
      <p:pic>
        <p:nvPicPr>
          <p:cNvPr id="46" name="Picture 45" descr="A diagram of a circuit&#10;&#10;AI-generated content may be incorrect.">
            <a:extLst>
              <a:ext uri="{FF2B5EF4-FFF2-40B4-BE49-F238E27FC236}">
                <a16:creationId xmlns:a16="http://schemas.microsoft.com/office/drawing/2014/main" id="{3193D676-DE40-2F7A-A19E-CEDC4E50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4" y="2974380"/>
            <a:ext cx="2663687" cy="12522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690576CE-C37A-95F6-B0AB-1399ABAE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extLst>
              <a:ext uri="{FF2B5EF4-FFF2-40B4-BE49-F238E27FC236}">
                <a16:creationId xmlns:a16="http://schemas.microsoft.com/office/drawing/2014/main" id="{75A607C7-725A-1571-3BB9-8DE17AAD5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06" name="Google Shape;306;p35">
            <a:extLst>
              <a:ext uri="{FF2B5EF4-FFF2-40B4-BE49-F238E27FC236}">
                <a16:creationId xmlns:a16="http://schemas.microsoft.com/office/drawing/2014/main" id="{78913D44-3306-89D4-91FD-B3064E70F8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0624" y="1056755"/>
            <a:ext cx="4819759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sz="1600" dirty="0" err="1"/>
              <a:t>Phenomenology</a:t>
            </a:r>
            <a:r>
              <a:rPr lang="sv-SE" sz="1600" dirty="0"/>
              <a:t> </a:t>
            </a:r>
            <a:r>
              <a:rPr lang="sv-SE" sz="1600" dirty="0" err="1"/>
              <a:t>varies</a:t>
            </a:r>
            <a:r>
              <a:rPr lang="sv-SE" sz="1600" dirty="0"/>
              <a:t> </a:t>
            </a:r>
            <a:r>
              <a:rPr lang="sv-SE" sz="1600" dirty="0" err="1"/>
              <a:t>between</a:t>
            </a:r>
            <a:r>
              <a:rPr lang="sv-SE" sz="1600" dirty="0"/>
              <a:t> </a:t>
            </a:r>
            <a:r>
              <a:rPr lang="sv-SE" sz="1600" dirty="0" err="1"/>
              <a:t>models</a:t>
            </a:r>
            <a:r>
              <a:rPr lang="sv-SE" sz="1600" dirty="0"/>
              <a:t>, </a:t>
            </a:r>
            <a:r>
              <a:rPr lang="sv-SE" sz="1600" dirty="0" err="1"/>
              <a:t>many</a:t>
            </a:r>
            <a:r>
              <a:rPr lang="sv-SE" sz="1600" dirty="0"/>
              <a:t> </a:t>
            </a:r>
            <a:r>
              <a:rPr lang="sv-SE" sz="1600" dirty="0" err="1"/>
              <a:t>free</a:t>
            </a:r>
            <a:r>
              <a:rPr lang="sv-SE" sz="1600" dirty="0"/>
              <a:t> parameters and </a:t>
            </a:r>
            <a:r>
              <a:rPr lang="sv-SE" sz="1600" dirty="0" err="1"/>
              <a:t>depend</a:t>
            </a:r>
            <a:r>
              <a:rPr lang="sv-SE" sz="1600" dirty="0"/>
              <a:t> on </a:t>
            </a:r>
            <a:r>
              <a:rPr lang="sv-SE" sz="1600" dirty="0" err="1"/>
              <a:t>masses</a:t>
            </a:r>
            <a:r>
              <a:rPr lang="sv-SE" sz="1600" dirty="0"/>
              <a:t> and 𝛼 and </a:t>
            </a:r>
            <a:r>
              <a:rPr lang="el-GR" sz="1600" dirty="0"/>
              <a:t>β</a:t>
            </a:r>
            <a:endParaRPr lang="sv-SE" sz="1600" dirty="0"/>
          </a:p>
          <a:p>
            <a:pPr marL="0" lvl="0" indent="0"/>
            <a:endParaRPr lang="sv-SE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600" dirty="0"/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A60E918E-991E-E63D-587F-40B16FF74AE8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F90666-A2BD-5675-7E89-BA433E5B2804}"/>
              </a:ext>
            </a:extLst>
          </p:cNvPr>
          <p:cNvSpPr txBox="1"/>
          <p:nvPr/>
        </p:nvSpPr>
        <p:spPr>
          <a:xfrm>
            <a:off x="560624" y="2054253"/>
            <a:ext cx="30778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dirty="0" err="1"/>
              <a:t>Similar</a:t>
            </a:r>
            <a:r>
              <a:rPr lang="sv-SE" sz="1400" dirty="0"/>
              <a:t> to the SM </a:t>
            </a:r>
            <a:r>
              <a:rPr lang="sv-SE" sz="1400" dirty="0" err="1"/>
              <a:t>Higgs</a:t>
            </a:r>
            <a:r>
              <a:rPr lang="sv-SE" sz="1400" dirty="0"/>
              <a:t>, the dominant </a:t>
            </a:r>
            <a:r>
              <a:rPr lang="sv-SE" sz="1400" dirty="0" err="1"/>
              <a:t>production</a:t>
            </a:r>
            <a:r>
              <a:rPr lang="sv-SE" sz="1400" dirty="0"/>
              <a:t> mode </a:t>
            </a:r>
            <a:r>
              <a:rPr lang="sv-SE" sz="1400" dirty="0">
                <a:solidFill>
                  <a:schemeClr val="tx1"/>
                </a:solidFill>
              </a:rPr>
              <a:t>for </a:t>
            </a:r>
            <a:r>
              <a:rPr lang="sv-SE" sz="1400" dirty="0">
                <a:solidFill>
                  <a:schemeClr val="bg2"/>
                </a:solidFill>
              </a:rPr>
              <a:t>neutral </a:t>
            </a:r>
            <a:r>
              <a:rPr lang="sv-SE" sz="1400" dirty="0" err="1">
                <a:solidFill>
                  <a:schemeClr val="bg2"/>
                </a:solidFill>
              </a:rPr>
              <a:t>Higgs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bosons</a:t>
            </a:r>
            <a:r>
              <a:rPr lang="sv-SE" sz="1400" dirty="0">
                <a:solidFill>
                  <a:schemeClr val="tx1"/>
                </a:solidFill>
              </a:rPr>
              <a:t> is </a:t>
            </a:r>
            <a:r>
              <a:rPr lang="sv-SE" sz="1400" dirty="0" err="1"/>
              <a:t>ggF</a:t>
            </a:r>
            <a:endParaRPr lang="sv-SE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3EB89D-64CC-636B-DEC7-4EB24E58FA51}"/>
              </a:ext>
            </a:extLst>
          </p:cNvPr>
          <p:cNvSpPr txBox="1"/>
          <p:nvPr/>
        </p:nvSpPr>
        <p:spPr>
          <a:xfrm>
            <a:off x="3777761" y="2048530"/>
            <a:ext cx="3603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dirty="0" err="1">
                <a:solidFill>
                  <a:schemeClr val="bg2"/>
                </a:solidFill>
              </a:rPr>
              <a:t>Charged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Higgs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boson</a:t>
            </a:r>
            <a:r>
              <a:rPr lang="sv-SE" dirty="0" err="1">
                <a:solidFill>
                  <a:schemeClr val="bg2"/>
                </a:solidFill>
              </a:rPr>
              <a:t>s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/>
              <a:t>produced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ggF</a:t>
            </a:r>
            <a:r>
              <a:rPr lang="sv-SE" dirty="0"/>
              <a:t> and from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quark</a:t>
            </a:r>
            <a:r>
              <a:rPr lang="sv-SE" dirty="0"/>
              <a:t> </a:t>
            </a:r>
            <a:r>
              <a:rPr lang="sv-SE" dirty="0" err="1"/>
              <a:t>decays</a:t>
            </a:r>
            <a:endParaRPr lang="sv-SE" sz="1400" dirty="0"/>
          </a:p>
        </p:txBody>
      </p:sp>
      <p:pic>
        <p:nvPicPr>
          <p:cNvPr id="46" name="Picture 45" descr="A diagram of a circuit&#10;&#10;AI-generated content may be incorrect.">
            <a:extLst>
              <a:ext uri="{FF2B5EF4-FFF2-40B4-BE49-F238E27FC236}">
                <a16:creationId xmlns:a16="http://schemas.microsoft.com/office/drawing/2014/main" id="{0B3631AD-CB6E-4D01-D92C-EDC31A39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4" y="2974380"/>
            <a:ext cx="2663687" cy="125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F594AB-BA39-F903-6BC5-58660DA2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761" y="2989182"/>
            <a:ext cx="2141930" cy="12731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D8C1402-C9A9-E819-C841-892F6E70E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99" y="2938700"/>
            <a:ext cx="2180996" cy="12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Table of contents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42" name="Google Shape;242;p29"/>
          <p:cNvSpPr txBox="1">
            <a:spLocks noGrp="1"/>
          </p:cNvSpPr>
          <p:nvPr>
            <p:ph type="title" idx="2"/>
          </p:nvPr>
        </p:nvSpPr>
        <p:spPr>
          <a:xfrm>
            <a:off x="719975" y="1602403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43" name="Google Shape;243;p29"/>
          <p:cNvSpPr txBox="1">
            <a:spLocks noGrp="1"/>
          </p:cNvSpPr>
          <p:nvPr>
            <p:ph type="title" idx="3"/>
          </p:nvPr>
        </p:nvSpPr>
        <p:spPr>
          <a:xfrm>
            <a:off x="4650600" y="1602394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 idx="4"/>
          </p:nvPr>
        </p:nvSpPr>
        <p:spPr>
          <a:xfrm>
            <a:off x="719966" y="2407610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title" idx="5"/>
          </p:nvPr>
        </p:nvSpPr>
        <p:spPr>
          <a:xfrm>
            <a:off x="4650591" y="2407594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 idx="6"/>
          </p:nvPr>
        </p:nvSpPr>
        <p:spPr>
          <a:xfrm>
            <a:off x="719983" y="3212810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title" idx="7"/>
          </p:nvPr>
        </p:nvSpPr>
        <p:spPr>
          <a:xfrm>
            <a:off x="4650608" y="3212794"/>
            <a:ext cx="803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1"/>
          </p:nvPr>
        </p:nvSpPr>
        <p:spPr>
          <a:xfrm>
            <a:off x="1523083" y="2444601"/>
            <a:ext cx="2521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 Theory</a:t>
            </a:r>
            <a:endParaRPr dirty="0"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8"/>
          </p:nvPr>
        </p:nvSpPr>
        <p:spPr>
          <a:xfrm>
            <a:off x="1495220" y="1634191"/>
            <a:ext cx="269787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Motivation for 2HDM</a:t>
            </a:r>
            <a:endParaRPr dirty="0"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9"/>
          </p:nvPr>
        </p:nvSpPr>
        <p:spPr>
          <a:xfrm>
            <a:off x="1523083" y="3212810"/>
            <a:ext cx="2521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Models</a:t>
            </a:r>
            <a:endParaRPr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13"/>
          </p:nvPr>
        </p:nvSpPr>
        <p:spPr>
          <a:xfrm>
            <a:off x="5453699" y="1602394"/>
            <a:ext cx="3127525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Experimental Signatures</a:t>
            </a:r>
            <a:endParaRPr dirty="0"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14"/>
          </p:nvPr>
        </p:nvSpPr>
        <p:spPr>
          <a:xfrm>
            <a:off x="5453690" y="2407594"/>
            <a:ext cx="3403096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Experimental Constraints</a:t>
            </a:r>
            <a:endParaRPr dirty="0"/>
          </a:p>
        </p:txBody>
      </p:sp>
      <p:sp>
        <p:nvSpPr>
          <p:cNvPr id="253" name="Google Shape;253;p29"/>
          <p:cNvSpPr txBox="1">
            <a:spLocks noGrp="1"/>
          </p:cNvSpPr>
          <p:nvPr>
            <p:ph type="subTitle" idx="15"/>
          </p:nvPr>
        </p:nvSpPr>
        <p:spPr>
          <a:xfrm>
            <a:off x="5453708" y="3212794"/>
            <a:ext cx="2970292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Summary and Outlook</a:t>
            </a:r>
            <a:endParaRPr dirty="0"/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68ECD779-2E90-7F14-9DFB-5202059D5B42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6216E0BB-8B51-34E9-B4D8-DFAC3B023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extLst>
              <a:ext uri="{FF2B5EF4-FFF2-40B4-BE49-F238E27FC236}">
                <a16:creationId xmlns:a16="http://schemas.microsoft.com/office/drawing/2014/main" id="{A6DFA8B3-D0A1-26DE-CD8F-B8E932173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06" name="Google Shape;306;p35">
            <a:extLst>
              <a:ext uri="{FF2B5EF4-FFF2-40B4-BE49-F238E27FC236}">
                <a16:creationId xmlns:a16="http://schemas.microsoft.com/office/drawing/2014/main" id="{D5CCEE02-0CB9-7E50-F0B2-3FE3F78C6B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0624" y="1056755"/>
            <a:ext cx="4819759" cy="572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sz="1600" dirty="0" err="1"/>
              <a:t>Phenomenology</a:t>
            </a:r>
            <a:r>
              <a:rPr lang="sv-SE" sz="1600" dirty="0"/>
              <a:t> </a:t>
            </a:r>
            <a:r>
              <a:rPr lang="sv-SE" sz="1600" dirty="0" err="1"/>
              <a:t>varies</a:t>
            </a:r>
            <a:r>
              <a:rPr lang="sv-SE" sz="1600" dirty="0"/>
              <a:t> </a:t>
            </a:r>
            <a:r>
              <a:rPr lang="sv-SE" sz="1600" dirty="0" err="1"/>
              <a:t>between</a:t>
            </a:r>
            <a:r>
              <a:rPr lang="sv-SE" sz="1600" dirty="0"/>
              <a:t> </a:t>
            </a:r>
            <a:r>
              <a:rPr lang="sv-SE" sz="1600" dirty="0" err="1"/>
              <a:t>models</a:t>
            </a:r>
            <a:r>
              <a:rPr lang="sv-SE" sz="1600" dirty="0"/>
              <a:t>, </a:t>
            </a:r>
            <a:r>
              <a:rPr lang="sv-SE" sz="1600" dirty="0" err="1"/>
              <a:t>many</a:t>
            </a:r>
            <a:r>
              <a:rPr lang="sv-SE" sz="1600" dirty="0"/>
              <a:t> </a:t>
            </a:r>
            <a:r>
              <a:rPr lang="sv-SE" sz="1600" dirty="0" err="1"/>
              <a:t>free</a:t>
            </a:r>
            <a:r>
              <a:rPr lang="sv-SE" sz="1600" dirty="0"/>
              <a:t> parameters and </a:t>
            </a:r>
            <a:r>
              <a:rPr lang="sv-SE" sz="1600" dirty="0" err="1"/>
              <a:t>depend</a:t>
            </a:r>
            <a:r>
              <a:rPr lang="sv-SE" sz="1600" dirty="0"/>
              <a:t> on </a:t>
            </a:r>
            <a:r>
              <a:rPr lang="sv-SE" sz="1600" dirty="0" err="1"/>
              <a:t>masses</a:t>
            </a:r>
            <a:r>
              <a:rPr lang="sv-SE" sz="1600" dirty="0"/>
              <a:t> and 𝛼 and </a:t>
            </a:r>
            <a:r>
              <a:rPr lang="el-GR" sz="1600" dirty="0"/>
              <a:t>β</a:t>
            </a:r>
            <a:endParaRPr lang="sv-SE" sz="1600" dirty="0"/>
          </a:p>
          <a:p>
            <a:pPr marL="0" lvl="0" indent="0"/>
            <a:endParaRPr lang="sv-SE" sz="16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600" dirty="0"/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FE45F1EA-A55A-96CA-20ED-FD134FDCC8ED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113FAE-A1DC-0C89-6595-DF3CC60213DD}"/>
              </a:ext>
            </a:extLst>
          </p:cNvPr>
          <p:cNvSpPr txBox="1"/>
          <p:nvPr/>
        </p:nvSpPr>
        <p:spPr>
          <a:xfrm>
            <a:off x="327992" y="4556231"/>
            <a:ext cx="8424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600" dirty="0"/>
              <a:t>ATLAS and CMS </a:t>
            </a:r>
            <a:r>
              <a:rPr lang="sv-SE" sz="1600" dirty="0" err="1"/>
              <a:t>have</a:t>
            </a:r>
            <a:r>
              <a:rPr lang="sv-SE" sz="1600" dirty="0"/>
              <a:t> </a:t>
            </a:r>
            <a:r>
              <a:rPr lang="sv-SE" sz="1600" dirty="0" err="1"/>
              <a:t>searched</a:t>
            </a:r>
            <a:r>
              <a:rPr lang="sv-SE" sz="1600" dirty="0"/>
              <a:t> for </a:t>
            </a:r>
            <a:r>
              <a:rPr lang="sv-SE" sz="1600" dirty="0" err="1"/>
              <a:t>additional</a:t>
            </a:r>
            <a:r>
              <a:rPr lang="sv-SE" sz="1600" dirty="0"/>
              <a:t> neutral </a:t>
            </a:r>
            <a:r>
              <a:rPr lang="sv-SE" sz="1600" dirty="0" err="1"/>
              <a:t>scalars</a:t>
            </a:r>
            <a:r>
              <a:rPr lang="sv-SE" sz="1600" dirty="0"/>
              <a:t> in </a:t>
            </a:r>
            <a:r>
              <a:rPr lang="sv-SE" sz="1600" dirty="0" err="1"/>
              <a:t>many</a:t>
            </a:r>
            <a:r>
              <a:rPr lang="sv-SE" sz="1600" dirty="0"/>
              <a:t> </a:t>
            </a:r>
            <a:r>
              <a:rPr lang="sv-SE" sz="1600" dirty="0" err="1"/>
              <a:t>decay</a:t>
            </a:r>
            <a:r>
              <a:rPr lang="sv-SE" sz="1600" dirty="0"/>
              <a:t> </a:t>
            </a:r>
            <a:r>
              <a:rPr lang="sv-SE" sz="1600" dirty="0" err="1"/>
              <a:t>channels</a:t>
            </a:r>
            <a:endParaRPr lang="sv-SE" sz="1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524D90-E991-26F6-E1FE-D4C04A1C360D}"/>
              </a:ext>
            </a:extLst>
          </p:cNvPr>
          <p:cNvSpPr txBox="1"/>
          <p:nvPr/>
        </p:nvSpPr>
        <p:spPr>
          <a:xfrm>
            <a:off x="560624" y="2054253"/>
            <a:ext cx="30778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dirty="0" err="1"/>
              <a:t>Similar</a:t>
            </a:r>
            <a:r>
              <a:rPr lang="sv-SE" sz="1400" dirty="0"/>
              <a:t> to the SM </a:t>
            </a:r>
            <a:r>
              <a:rPr lang="sv-SE" sz="1400" dirty="0" err="1"/>
              <a:t>Higgs</a:t>
            </a:r>
            <a:r>
              <a:rPr lang="sv-SE" sz="1400" dirty="0"/>
              <a:t>, the dominant </a:t>
            </a:r>
            <a:r>
              <a:rPr lang="sv-SE" sz="1400" dirty="0" err="1"/>
              <a:t>production</a:t>
            </a:r>
            <a:r>
              <a:rPr lang="sv-SE" sz="1400" dirty="0"/>
              <a:t> mode </a:t>
            </a:r>
            <a:r>
              <a:rPr lang="sv-SE" sz="1400" dirty="0">
                <a:solidFill>
                  <a:schemeClr val="tx1"/>
                </a:solidFill>
              </a:rPr>
              <a:t>for </a:t>
            </a:r>
            <a:r>
              <a:rPr lang="sv-SE" sz="1400" dirty="0">
                <a:solidFill>
                  <a:schemeClr val="bg2"/>
                </a:solidFill>
              </a:rPr>
              <a:t>neutral </a:t>
            </a:r>
            <a:r>
              <a:rPr lang="sv-SE" sz="1400" dirty="0" err="1">
                <a:solidFill>
                  <a:schemeClr val="bg2"/>
                </a:solidFill>
              </a:rPr>
              <a:t>Higgs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bosons</a:t>
            </a:r>
            <a:r>
              <a:rPr lang="sv-SE" sz="1400" dirty="0">
                <a:solidFill>
                  <a:schemeClr val="tx1"/>
                </a:solidFill>
              </a:rPr>
              <a:t> is </a:t>
            </a:r>
            <a:r>
              <a:rPr lang="sv-SE" sz="1400" dirty="0" err="1"/>
              <a:t>ggF</a:t>
            </a:r>
            <a:endParaRPr lang="sv-SE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F54DA-F374-1EA9-F43F-0985C4CC1027}"/>
              </a:ext>
            </a:extLst>
          </p:cNvPr>
          <p:cNvSpPr txBox="1"/>
          <p:nvPr/>
        </p:nvSpPr>
        <p:spPr>
          <a:xfrm>
            <a:off x="3777761" y="2048530"/>
            <a:ext cx="3603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v-SE" sz="1400" dirty="0" err="1">
                <a:solidFill>
                  <a:schemeClr val="bg2"/>
                </a:solidFill>
              </a:rPr>
              <a:t>Charged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Higgs</a:t>
            </a:r>
            <a:r>
              <a:rPr lang="sv-SE" sz="1400" dirty="0">
                <a:solidFill>
                  <a:schemeClr val="bg2"/>
                </a:solidFill>
              </a:rPr>
              <a:t> </a:t>
            </a:r>
            <a:r>
              <a:rPr lang="sv-SE" sz="1400" dirty="0" err="1">
                <a:solidFill>
                  <a:schemeClr val="bg2"/>
                </a:solidFill>
              </a:rPr>
              <a:t>boson</a:t>
            </a:r>
            <a:r>
              <a:rPr lang="sv-SE" dirty="0" err="1">
                <a:solidFill>
                  <a:schemeClr val="bg2"/>
                </a:solidFill>
              </a:rPr>
              <a:t>s</a:t>
            </a:r>
            <a:r>
              <a:rPr lang="sv-SE" dirty="0">
                <a:solidFill>
                  <a:schemeClr val="bg2"/>
                </a:solidFill>
              </a:rPr>
              <a:t> </a:t>
            </a:r>
            <a:r>
              <a:rPr lang="sv-SE" dirty="0" err="1"/>
              <a:t>produced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ggF</a:t>
            </a:r>
            <a:r>
              <a:rPr lang="sv-SE" dirty="0"/>
              <a:t> and from </a:t>
            </a:r>
            <a:r>
              <a:rPr lang="sv-SE" dirty="0" err="1"/>
              <a:t>top</a:t>
            </a:r>
            <a:r>
              <a:rPr lang="sv-SE" dirty="0"/>
              <a:t> </a:t>
            </a:r>
            <a:r>
              <a:rPr lang="sv-SE" dirty="0" err="1"/>
              <a:t>quark</a:t>
            </a:r>
            <a:r>
              <a:rPr lang="sv-SE" dirty="0"/>
              <a:t> </a:t>
            </a:r>
            <a:r>
              <a:rPr lang="sv-SE" dirty="0" err="1"/>
              <a:t>decays</a:t>
            </a:r>
            <a:endParaRPr lang="sv-SE" sz="1400" dirty="0"/>
          </a:p>
        </p:txBody>
      </p:sp>
      <p:pic>
        <p:nvPicPr>
          <p:cNvPr id="46" name="Picture 45" descr="A diagram of a circuit&#10;&#10;AI-generated content may be incorrect.">
            <a:extLst>
              <a:ext uri="{FF2B5EF4-FFF2-40B4-BE49-F238E27FC236}">
                <a16:creationId xmlns:a16="http://schemas.microsoft.com/office/drawing/2014/main" id="{B56C40E5-7D29-20D5-A105-205B7F75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24" y="2974380"/>
            <a:ext cx="2663687" cy="12522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B756C26-1218-D191-CDC1-8DE22982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761" y="2989182"/>
            <a:ext cx="2141930" cy="12731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D76C371-52A6-43EF-E2A6-986D82628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99" y="2938700"/>
            <a:ext cx="2180996" cy="12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BE1D8A30-ED7A-E6EF-898C-04464612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extLst>
              <a:ext uri="{FF2B5EF4-FFF2-40B4-BE49-F238E27FC236}">
                <a16:creationId xmlns:a16="http://schemas.microsoft.com/office/drawing/2014/main" id="{5B9DC935-9103-6E2B-B491-C9A3B70DF4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7296BDCA-90EB-0401-B4F4-B82DBA013BE4}"/>
              </a:ext>
            </a:extLst>
          </p:cNvPr>
          <p:cNvSpPr txBox="1">
            <a:spLocks/>
          </p:cNvSpPr>
          <p:nvPr/>
        </p:nvSpPr>
        <p:spPr>
          <a:xfrm>
            <a:off x="8856785" y="4865914"/>
            <a:ext cx="452677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10</a:t>
            </a:r>
          </a:p>
        </p:txBody>
      </p:sp>
      <p:sp>
        <p:nvSpPr>
          <p:cNvPr id="32" name="Google Shape;310;p35">
            <a:extLst>
              <a:ext uri="{FF2B5EF4-FFF2-40B4-BE49-F238E27FC236}">
                <a16:creationId xmlns:a16="http://schemas.microsoft.com/office/drawing/2014/main" id="{54DE0432-D023-5AFC-99D4-0FE129B58A6E}"/>
              </a:ext>
            </a:extLst>
          </p:cNvPr>
          <p:cNvSpPr txBox="1">
            <a:spLocks/>
          </p:cNvSpPr>
          <p:nvPr/>
        </p:nvSpPr>
        <p:spPr>
          <a:xfrm>
            <a:off x="720000" y="790835"/>
            <a:ext cx="462709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Decays of neutral Higgs bosons</a:t>
            </a:r>
          </a:p>
        </p:txBody>
      </p:sp>
      <p:sp>
        <p:nvSpPr>
          <p:cNvPr id="37" name="Google Shape;306;p35">
            <a:extLst>
              <a:ext uri="{FF2B5EF4-FFF2-40B4-BE49-F238E27FC236}">
                <a16:creationId xmlns:a16="http://schemas.microsoft.com/office/drawing/2014/main" id="{15CF221E-3975-4518-BDFF-6A358668677F}"/>
              </a:ext>
            </a:extLst>
          </p:cNvPr>
          <p:cNvSpPr txBox="1">
            <a:spLocks/>
          </p:cNvSpPr>
          <p:nvPr/>
        </p:nvSpPr>
        <p:spPr>
          <a:xfrm>
            <a:off x="366911" y="2073970"/>
            <a:ext cx="4356330" cy="243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Largest</a:t>
            </a:r>
            <a:r>
              <a:rPr lang="sv-SE" sz="1400" dirty="0"/>
              <a:t> </a:t>
            </a:r>
            <a:r>
              <a:rPr lang="sv-SE" sz="1400" dirty="0" err="1"/>
              <a:t>branching</a:t>
            </a:r>
            <a:r>
              <a:rPr lang="sv-SE" sz="1400" dirty="0"/>
              <a:t> </a:t>
            </a:r>
            <a:r>
              <a:rPr lang="sv-SE" sz="1400" dirty="0" err="1"/>
              <a:t>ratio</a:t>
            </a:r>
            <a:r>
              <a:rPr lang="sv-SE" sz="1400" dirty="0"/>
              <a:t> to the </a:t>
            </a:r>
            <a:r>
              <a:rPr lang="sv-SE" sz="1400" dirty="0" err="1"/>
              <a:t>heaviest</a:t>
            </a:r>
            <a:r>
              <a:rPr lang="sv-SE" sz="1400" dirty="0"/>
              <a:t> </a:t>
            </a:r>
            <a:r>
              <a:rPr lang="sv-SE" sz="1400" dirty="0" err="1"/>
              <a:t>available</a:t>
            </a:r>
            <a:r>
              <a:rPr lang="sv-SE" sz="1400" dirty="0"/>
              <a:t> </a:t>
            </a:r>
            <a:r>
              <a:rPr lang="sv-SE" sz="1400" dirty="0" err="1"/>
              <a:t>fermion</a:t>
            </a:r>
            <a:r>
              <a:rPr lang="sv-SE" sz="1400" dirty="0"/>
              <a:t>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Search</a:t>
            </a:r>
            <a:r>
              <a:rPr lang="sv-SE" sz="1400" dirty="0"/>
              <a:t> for </a:t>
            </a:r>
            <a:r>
              <a:rPr lang="sv-SE" sz="1400" dirty="0" err="1"/>
              <a:t>decays</a:t>
            </a:r>
            <a:r>
              <a:rPr lang="sv-SE" sz="1400" dirty="0"/>
              <a:t> </a:t>
            </a:r>
            <a:r>
              <a:rPr lang="sv-SE" sz="1400" dirty="0" err="1"/>
              <a:t>into</a:t>
            </a:r>
            <a:r>
              <a:rPr lang="sv-SE" sz="1400" dirty="0"/>
              <a:t> t, b, 𝜏 and </a:t>
            </a:r>
            <a:r>
              <a:rPr lang="sv-SE" sz="1400" dirty="0" err="1"/>
              <a:t>μ</a:t>
            </a: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No </a:t>
            </a:r>
            <a:r>
              <a:rPr lang="sv-SE" sz="1400" dirty="0" err="1"/>
              <a:t>distinction</a:t>
            </a:r>
            <a:r>
              <a:rPr lang="sv-SE" sz="1400" dirty="0"/>
              <a:t> </a:t>
            </a:r>
            <a:r>
              <a:rPr lang="sv-SE" sz="1400" dirty="0" err="1"/>
              <a:t>between</a:t>
            </a:r>
            <a:r>
              <a:rPr lang="sv-SE" sz="1400" dirty="0"/>
              <a:t> CP-</a:t>
            </a:r>
            <a:r>
              <a:rPr lang="sv-SE" sz="1400" dirty="0" err="1"/>
              <a:t>even</a:t>
            </a:r>
            <a:r>
              <a:rPr lang="sv-SE" sz="1400" dirty="0"/>
              <a:t> and CP-</a:t>
            </a:r>
            <a:r>
              <a:rPr lang="sv-SE" sz="1400" dirty="0" err="1"/>
              <a:t>odd</a:t>
            </a:r>
            <a:r>
              <a:rPr lang="sv-SE" sz="1400" dirty="0"/>
              <a:t> </a:t>
            </a:r>
            <a:r>
              <a:rPr lang="sv-SE" sz="1400" dirty="0" err="1"/>
              <a:t>scalar</a:t>
            </a:r>
            <a:r>
              <a:rPr lang="sv-SE" sz="1400" dirty="0"/>
              <a:t> – Degenerate </a:t>
            </a:r>
            <a:r>
              <a:rPr lang="sv-SE" sz="1400" dirty="0" err="1"/>
              <a:t>masses</a:t>
            </a:r>
            <a:endParaRPr lang="sv-SE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1FF59-199D-2A07-B2B7-ED5B63710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3" y="1609529"/>
            <a:ext cx="1447800" cy="330200"/>
          </a:xfrm>
          <a:prstGeom prst="rect">
            <a:avLst/>
          </a:prstGeom>
        </p:spPr>
      </p:pic>
      <p:sp>
        <p:nvSpPr>
          <p:cNvPr id="11" name="Google Shape;306;p35">
            <a:extLst>
              <a:ext uri="{FF2B5EF4-FFF2-40B4-BE49-F238E27FC236}">
                <a16:creationId xmlns:a16="http://schemas.microsoft.com/office/drawing/2014/main" id="{FA172819-B740-DDC9-98C9-8C195D59B47F}"/>
              </a:ext>
            </a:extLst>
          </p:cNvPr>
          <p:cNvSpPr txBox="1">
            <a:spLocks/>
          </p:cNvSpPr>
          <p:nvPr/>
        </p:nvSpPr>
        <p:spPr>
          <a:xfrm>
            <a:off x="4803089" y="2073970"/>
            <a:ext cx="3240980" cy="72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Not </a:t>
            </a:r>
            <a:r>
              <a:rPr lang="sv-SE" sz="1400" dirty="0" err="1"/>
              <a:t>favored</a:t>
            </a:r>
            <a:r>
              <a:rPr lang="sv-SE" sz="1400" dirty="0"/>
              <a:t> for </a:t>
            </a:r>
            <a:r>
              <a:rPr lang="sv-SE" sz="1400" dirty="0" err="1"/>
              <a:t>pseudoscalar</a:t>
            </a:r>
            <a:r>
              <a:rPr lang="sv-SE" sz="1400" dirty="0"/>
              <a:t> – CP </a:t>
            </a:r>
            <a:r>
              <a:rPr lang="sv-SE" sz="1400" dirty="0" err="1"/>
              <a:t>conservation</a:t>
            </a:r>
            <a:endParaRPr lang="sv-SE" sz="1400" dirty="0"/>
          </a:p>
          <a:p>
            <a:pPr marL="0" indent="0"/>
            <a:endParaRPr lang="sv-SE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3BC81-2FD5-75DE-F349-3CA7EB36E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93" y="1622229"/>
            <a:ext cx="35052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B7B4FC-EDC7-75B0-C4A0-9FC0D2B37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558" y="2994808"/>
            <a:ext cx="1066800" cy="203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0BEB1C-83B8-8751-CD6E-2ADB06332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593" y="2963058"/>
            <a:ext cx="1752600" cy="266700"/>
          </a:xfrm>
          <a:prstGeom prst="rect">
            <a:avLst/>
          </a:prstGeom>
        </p:spPr>
      </p:pic>
      <p:sp>
        <p:nvSpPr>
          <p:cNvPr id="24" name="Google Shape;306;p35">
            <a:extLst>
              <a:ext uri="{FF2B5EF4-FFF2-40B4-BE49-F238E27FC236}">
                <a16:creationId xmlns:a16="http://schemas.microsoft.com/office/drawing/2014/main" id="{9BF02AAC-7F7A-3D2C-D8E6-3D2B1EB2AA32}"/>
              </a:ext>
            </a:extLst>
          </p:cNvPr>
          <p:cNvSpPr txBox="1">
            <a:spLocks/>
          </p:cNvSpPr>
          <p:nvPr/>
        </p:nvSpPr>
        <p:spPr>
          <a:xfrm>
            <a:off x="4729378" y="3424007"/>
            <a:ext cx="3240980" cy="72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/>
              <a:t>Assuming</a:t>
            </a:r>
            <a:r>
              <a:rPr lang="sv-SE" sz="1400" dirty="0"/>
              <a:t> </a:t>
            </a:r>
          </a:p>
          <a:p>
            <a:pPr marL="0" indent="0"/>
            <a:endParaRPr lang="sv-SE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3BD1F9B-E9A5-6209-8418-EB47F99AF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547" y="3518263"/>
            <a:ext cx="1198385" cy="1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7CC69E47-4B23-6A59-6E1D-9FAF9F733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extLst>
              <a:ext uri="{FF2B5EF4-FFF2-40B4-BE49-F238E27FC236}">
                <a16:creationId xmlns:a16="http://schemas.microsoft.com/office/drawing/2014/main" id="{3796C3D7-080C-7962-BCCE-C68D513B93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99224845-187E-947A-8C48-0492E939108F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496220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11</a:t>
            </a:r>
          </a:p>
        </p:txBody>
      </p:sp>
      <p:sp>
        <p:nvSpPr>
          <p:cNvPr id="7" name="Google Shape;310;p35">
            <a:extLst>
              <a:ext uri="{FF2B5EF4-FFF2-40B4-BE49-F238E27FC236}">
                <a16:creationId xmlns:a16="http://schemas.microsoft.com/office/drawing/2014/main" id="{1BBF6847-0C3C-C05A-A373-AF036F7FC1B3}"/>
              </a:ext>
            </a:extLst>
          </p:cNvPr>
          <p:cNvSpPr txBox="1">
            <a:spLocks/>
          </p:cNvSpPr>
          <p:nvPr/>
        </p:nvSpPr>
        <p:spPr>
          <a:xfrm>
            <a:off x="720000" y="790835"/>
            <a:ext cx="462709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Decays of charged Higgs bosons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DA7A7-30B6-F177-9D2A-9F8E691F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2" y="1555431"/>
            <a:ext cx="15240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24FC21-6D25-A416-91B4-B0AF613B1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545" y="1555431"/>
            <a:ext cx="1143000" cy="254000"/>
          </a:xfrm>
          <a:prstGeom prst="rect">
            <a:avLst/>
          </a:prstGeom>
        </p:spPr>
      </p:pic>
      <p:sp>
        <p:nvSpPr>
          <p:cNvPr id="12" name="Google Shape;306;p35">
            <a:extLst>
              <a:ext uri="{FF2B5EF4-FFF2-40B4-BE49-F238E27FC236}">
                <a16:creationId xmlns:a16="http://schemas.microsoft.com/office/drawing/2014/main" id="{E7F04877-EEB0-F5E3-A6E8-650286378C2E}"/>
              </a:ext>
            </a:extLst>
          </p:cNvPr>
          <p:cNvSpPr txBox="1">
            <a:spLocks/>
          </p:cNvSpPr>
          <p:nvPr/>
        </p:nvSpPr>
        <p:spPr>
          <a:xfrm>
            <a:off x="458028" y="2046607"/>
            <a:ext cx="4267342" cy="105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Decay</a:t>
            </a:r>
            <a:r>
              <a:rPr lang="sv-SE" sz="1600" dirty="0"/>
              <a:t> </a:t>
            </a:r>
            <a:r>
              <a:rPr lang="sv-SE" sz="1600" dirty="0" err="1"/>
              <a:t>into</a:t>
            </a:r>
            <a:r>
              <a:rPr lang="sv-SE" sz="1600" dirty="0"/>
              <a:t> </a:t>
            </a:r>
            <a:r>
              <a:rPr lang="sv-SE" sz="1600" dirty="0" err="1"/>
              <a:t>tau</a:t>
            </a:r>
            <a:r>
              <a:rPr lang="sv-SE" sz="1600" dirty="0"/>
              <a:t> relevant for </a:t>
            </a:r>
            <a:r>
              <a:rPr lang="sv-SE" sz="1600" dirty="0" err="1"/>
              <a:t>large</a:t>
            </a:r>
            <a:r>
              <a:rPr lang="sv-SE" sz="1600" dirty="0"/>
              <a:t> </a:t>
            </a:r>
            <a:r>
              <a:rPr lang="sv-SE" sz="1600" dirty="0" err="1"/>
              <a:t>mass</a:t>
            </a:r>
            <a:r>
              <a:rPr lang="sv-SE" sz="1600" dirty="0"/>
              <a:t> </a:t>
            </a:r>
            <a:r>
              <a:rPr lang="sv-SE" sz="1600" dirty="0" err="1"/>
              <a:t>range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If </a:t>
            </a:r>
            <a:r>
              <a:rPr lang="sv-SE" sz="1600" dirty="0" err="1"/>
              <a:t>allowed</a:t>
            </a:r>
            <a:r>
              <a:rPr lang="sv-SE" sz="1600" dirty="0"/>
              <a:t> </a:t>
            </a:r>
            <a:r>
              <a:rPr lang="sv-SE" sz="1600" dirty="0" err="1"/>
              <a:t>tb</a:t>
            </a:r>
            <a:r>
              <a:rPr lang="sv-SE" sz="1600" dirty="0"/>
              <a:t> </a:t>
            </a:r>
            <a:r>
              <a:rPr lang="sv-SE" sz="1600" dirty="0" err="1"/>
              <a:t>channel</a:t>
            </a:r>
            <a:r>
              <a:rPr lang="sv-SE" sz="1600" dirty="0"/>
              <a:t>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dominate</a:t>
            </a:r>
            <a:endParaRPr lang="sv-S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DB6DB0-299E-FC44-FF16-447750442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988" y="1555431"/>
            <a:ext cx="1638300" cy="254000"/>
          </a:xfrm>
          <a:prstGeom prst="rect">
            <a:avLst/>
          </a:prstGeom>
        </p:spPr>
      </p:pic>
      <p:sp>
        <p:nvSpPr>
          <p:cNvPr id="15" name="Google Shape;306;p35">
            <a:extLst>
              <a:ext uri="{FF2B5EF4-FFF2-40B4-BE49-F238E27FC236}">
                <a16:creationId xmlns:a16="http://schemas.microsoft.com/office/drawing/2014/main" id="{4A2074A4-58E4-9717-9018-36BE9902794B}"/>
              </a:ext>
            </a:extLst>
          </p:cNvPr>
          <p:cNvSpPr txBox="1">
            <a:spLocks/>
          </p:cNvSpPr>
          <p:nvPr/>
        </p:nvSpPr>
        <p:spPr>
          <a:xfrm>
            <a:off x="4725370" y="2046606"/>
            <a:ext cx="3698630" cy="105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Enhanced</a:t>
            </a:r>
            <a:r>
              <a:rPr lang="sv-SE" sz="1600" dirty="0"/>
              <a:t> in </a:t>
            </a:r>
            <a:r>
              <a:rPr lang="sv-SE" sz="1600" dirty="0" err="1"/>
              <a:t>certain</a:t>
            </a:r>
            <a:r>
              <a:rPr lang="sv-SE" sz="1600" dirty="0"/>
              <a:t> </a:t>
            </a:r>
            <a:r>
              <a:rPr lang="sv-SE" sz="1600" dirty="0" err="1"/>
              <a:t>models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0" indent="0"/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58842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>
          <a:extLst>
            <a:ext uri="{FF2B5EF4-FFF2-40B4-BE49-F238E27FC236}">
              <a16:creationId xmlns:a16="http://schemas.microsoft.com/office/drawing/2014/main" id="{F3FEBA72-A6D1-5552-3456-2F91B350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>
            <a:extLst>
              <a:ext uri="{FF2B5EF4-FFF2-40B4-BE49-F238E27FC236}">
                <a16:creationId xmlns:a16="http://schemas.microsoft.com/office/drawing/2014/main" id="{062FF7A8-FE5D-1B3A-DBCD-FF6C39148D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10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Experimental Signatures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28C9CA7D-5D13-2CA1-FF82-073E74C94F22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496220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11</a:t>
            </a:r>
          </a:p>
        </p:txBody>
      </p:sp>
      <p:sp>
        <p:nvSpPr>
          <p:cNvPr id="7" name="Google Shape;310;p35">
            <a:extLst>
              <a:ext uri="{FF2B5EF4-FFF2-40B4-BE49-F238E27FC236}">
                <a16:creationId xmlns:a16="http://schemas.microsoft.com/office/drawing/2014/main" id="{20A9694C-069D-EE1A-A0D7-F6E59E650101}"/>
              </a:ext>
            </a:extLst>
          </p:cNvPr>
          <p:cNvSpPr txBox="1">
            <a:spLocks/>
          </p:cNvSpPr>
          <p:nvPr/>
        </p:nvSpPr>
        <p:spPr>
          <a:xfrm>
            <a:off x="720000" y="790835"/>
            <a:ext cx="462709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Decays of charged Higgs bosons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FF922-2C1F-E15B-4794-CB296D64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2" y="1555431"/>
            <a:ext cx="1524000" cy="29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3DBE8C-C82F-88B0-B51A-24AFF0582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545" y="1555431"/>
            <a:ext cx="1143000" cy="254000"/>
          </a:xfrm>
          <a:prstGeom prst="rect">
            <a:avLst/>
          </a:prstGeom>
        </p:spPr>
      </p:pic>
      <p:sp>
        <p:nvSpPr>
          <p:cNvPr id="12" name="Google Shape;306;p35">
            <a:extLst>
              <a:ext uri="{FF2B5EF4-FFF2-40B4-BE49-F238E27FC236}">
                <a16:creationId xmlns:a16="http://schemas.microsoft.com/office/drawing/2014/main" id="{7275D131-1011-1646-D4D9-070EBBAD4750}"/>
              </a:ext>
            </a:extLst>
          </p:cNvPr>
          <p:cNvSpPr txBox="1">
            <a:spLocks/>
          </p:cNvSpPr>
          <p:nvPr/>
        </p:nvSpPr>
        <p:spPr>
          <a:xfrm>
            <a:off x="458028" y="2046607"/>
            <a:ext cx="4267342" cy="105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Decay</a:t>
            </a:r>
            <a:r>
              <a:rPr lang="sv-SE" sz="1600" dirty="0"/>
              <a:t> </a:t>
            </a:r>
            <a:r>
              <a:rPr lang="sv-SE" sz="1600" dirty="0" err="1"/>
              <a:t>into</a:t>
            </a:r>
            <a:r>
              <a:rPr lang="sv-SE" sz="1600" dirty="0"/>
              <a:t> </a:t>
            </a:r>
            <a:r>
              <a:rPr lang="sv-SE" sz="1600" dirty="0" err="1"/>
              <a:t>tau</a:t>
            </a:r>
            <a:r>
              <a:rPr lang="sv-SE" sz="1600" dirty="0"/>
              <a:t> relevant for </a:t>
            </a:r>
            <a:r>
              <a:rPr lang="sv-SE" sz="1600" dirty="0" err="1"/>
              <a:t>large</a:t>
            </a:r>
            <a:r>
              <a:rPr lang="sv-SE" sz="1600" dirty="0"/>
              <a:t> </a:t>
            </a:r>
            <a:r>
              <a:rPr lang="sv-SE" sz="1600" dirty="0" err="1"/>
              <a:t>mass</a:t>
            </a:r>
            <a:r>
              <a:rPr lang="sv-SE" sz="1600" dirty="0"/>
              <a:t> </a:t>
            </a:r>
            <a:r>
              <a:rPr lang="sv-SE" sz="1600" dirty="0" err="1"/>
              <a:t>range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If </a:t>
            </a:r>
            <a:r>
              <a:rPr lang="sv-SE" sz="1600" dirty="0" err="1"/>
              <a:t>allowed</a:t>
            </a:r>
            <a:r>
              <a:rPr lang="sv-SE" sz="1600" dirty="0"/>
              <a:t> </a:t>
            </a:r>
            <a:r>
              <a:rPr lang="sv-SE" sz="1600" dirty="0" err="1"/>
              <a:t>tb</a:t>
            </a:r>
            <a:r>
              <a:rPr lang="sv-SE" sz="1600" dirty="0"/>
              <a:t> </a:t>
            </a:r>
            <a:r>
              <a:rPr lang="sv-SE" sz="1600" dirty="0" err="1"/>
              <a:t>channel</a:t>
            </a:r>
            <a:r>
              <a:rPr lang="sv-SE" sz="1600" dirty="0"/>
              <a:t> </a:t>
            </a:r>
            <a:r>
              <a:rPr lang="sv-SE" sz="1600" dirty="0" err="1"/>
              <a:t>will</a:t>
            </a:r>
            <a:r>
              <a:rPr lang="sv-SE" sz="1600" dirty="0"/>
              <a:t> </a:t>
            </a:r>
            <a:r>
              <a:rPr lang="sv-SE" sz="1600" dirty="0" err="1"/>
              <a:t>dominate</a:t>
            </a:r>
            <a:endParaRPr lang="sv-SE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1F7708-FFD4-BE4B-5616-4B39EE428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988" y="1555431"/>
            <a:ext cx="1638300" cy="254000"/>
          </a:xfrm>
          <a:prstGeom prst="rect">
            <a:avLst/>
          </a:prstGeom>
        </p:spPr>
      </p:pic>
      <p:sp>
        <p:nvSpPr>
          <p:cNvPr id="15" name="Google Shape;306;p35">
            <a:extLst>
              <a:ext uri="{FF2B5EF4-FFF2-40B4-BE49-F238E27FC236}">
                <a16:creationId xmlns:a16="http://schemas.microsoft.com/office/drawing/2014/main" id="{EBC51207-F609-A71D-DC6B-EBBF17671B48}"/>
              </a:ext>
            </a:extLst>
          </p:cNvPr>
          <p:cNvSpPr txBox="1">
            <a:spLocks/>
          </p:cNvSpPr>
          <p:nvPr/>
        </p:nvSpPr>
        <p:spPr>
          <a:xfrm>
            <a:off x="4725370" y="2046606"/>
            <a:ext cx="3698630" cy="105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/>
              <a:t>Enhanced</a:t>
            </a:r>
            <a:r>
              <a:rPr lang="sv-SE" sz="1600" dirty="0"/>
              <a:t> in </a:t>
            </a:r>
            <a:r>
              <a:rPr lang="sv-SE" sz="1600" dirty="0" err="1"/>
              <a:t>certain</a:t>
            </a:r>
            <a:r>
              <a:rPr lang="sv-SE" sz="1600" dirty="0"/>
              <a:t> </a:t>
            </a:r>
            <a:r>
              <a:rPr lang="sv-SE" sz="1600" dirty="0" err="1"/>
              <a:t>models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0" indent="0"/>
            <a:endParaRPr lang="sv-SE" sz="1600" dirty="0"/>
          </a:p>
        </p:txBody>
      </p:sp>
      <p:sp>
        <p:nvSpPr>
          <p:cNvPr id="16" name="Google Shape;310;p35">
            <a:extLst>
              <a:ext uri="{FF2B5EF4-FFF2-40B4-BE49-F238E27FC236}">
                <a16:creationId xmlns:a16="http://schemas.microsoft.com/office/drawing/2014/main" id="{95856FEC-7117-674F-D4E3-30C4E0998AEF}"/>
              </a:ext>
            </a:extLst>
          </p:cNvPr>
          <p:cNvSpPr txBox="1">
            <a:spLocks/>
          </p:cNvSpPr>
          <p:nvPr/>
        </p:nvSpPr>
        <p:spPr>
          <a:xfrm>
            <a:off x="340506" y="3774690"/>
            <a:ext cx="8462988" cy="57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Searches have been carried out by the experiments considering many different final states </a:t>
            </a:r>
          </a:p>
        </p:txBody>
      </p:sp>
      <p:sp>
        <p:nvSpPr>
          <p:cNvPr id="17" name="Google Shape;310;p35">
            <a:extLst>
              <a:ext uri="{FF2B5EF4-FFF2-40B4-BE49-F238E27FC236}">
                <a16:creationId xmlns:a16="http://schemas.microsoft.com/office/drawing/2014/main" id="{1475E8BA-B006-7C14-AC67-382FD9B8D8EC}"/>
              </a:ext>
            </a:extLst>
          </p:cNvPr>
          <p:cNvSpPr txBox="1">
            <a:spLocks/>
          </p:cNvSpPr>
          <p:nvPr/>
        </p:nvSpPr>
        <p:spPr>
          <a:xfrm>
            <a:off x="2187987" y="4352665"/>
            <a:ext cx="507476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sz="1800" dirty="0">
                <a:solidFill>
                  <a:schemeClr val="tx1"/>
                </a:solidFill>
              </a:rPr>
              <a:t>Have they found any additional scalars?</a:t>
            </a:r>
          </a:p>
        </p:txBody>
      </p:sp>
    </p:spTree>
    <p:extLst>
      <p:ext uri="{BB962C8B-B14F-4D97-AF65-F5344CB8AC3E}">
        <p14:creationId xmlns:p14="http://schemas.microsoft.com/office/powerpoint/2010/main" val="2600461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0DDCE52F-AADC-F01E-39F1-E4946982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>
            <a:extLst>
              <a:ext uri="{FF2B5EF4-FFF2-40B4-BE49-F238E27FC236}">
                <a16:creationId xmlns:a16="http://schemas.microsoft.com/office/drawing/2014/main" id="{D546BC45-83CB-43B4-DC45-A11A27B43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749" y="422100"/>
            <a:ext cx="55648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Experimental constraints</a:t>
            </a:r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0816089E-94BB-43EE-D73D-EABE86D4960E}"/>
              </a:ext>
            </a:extLst>
          </p:cNvPr>
          <p:cNvSpPr txBox="1">
            <a:spLocks/>
          </p:cNvSpPr>
          <p:nvPr/>
        </p:nvSpPr>
        <p:spPr>
          <a:xfrm>
            <a:off x="8856785" y="4865914"/>
            <a:ext cx="400425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12</a:t>
            </a:r>
          </a:p>
        </p:txBody>
      </p:sp>
      <p:sp>
        <p:nvSpPr>
          <p:cNvPr id="5" name="Google Shape;258;p30">
            <a:extLst>
              <a:ext uri="{FF2B5EF4-FFF2-40B4-BE49-F238E27FC236}">
                <a16:creationId xmlns:a16="http://schemas.microsoft.com/office/drawing/2014/main" id="{BBF6E911-E0BE-10EB-447A-7D9E0AA3D45B}"/>
              </a:ext>
            </a:extLst>
          </p:cNvPr>
          <p:cNvSpPr txBox="1">
            <a:spLocks/>
          </p:cNvSpPr>
          <p:nvPr/>
        </p:nvSpPr>
        <p:spPr>
          <a:xfrm>
            <a:off x="725130" y="1817193"/>
            <a:ext cx="1861743" cy="3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/>
              <a:t>Direct constraints</a:t>
            </a:r>
          </a:p>
        </p:txBody>
      </p:sp>
      <p:sp>
        <p:nvSpPr>
          <p:cNvPr id="17" name="Google Shape;259;p30">
            <a:extLst>
              <a:ext uri="{FF2B5EF4-FFF2-40B4-BE49-F238E27FC236}">
                <a16:creationId xmlns:a16="http://schemas.microsoft.com/office/drawing/2014/main" id="{4A03F460-3126-F4E4-2E4F-D6744A52E1C7}"/>
              </a:ext>
            </a:extLst>
          </p:cNvPr>
          <p:cNvSpPr txBox="1">
            <a:spLocks/>
          </p:cNvSpPr>
          <p:nvPr/>
        </p:nvSpPr>
        <p:spPr>
          <a:xfrm>
            <a:off x="601748" y="975177"/>
            <a:ext cx="3970251" cy="8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GB" dirty="0"/>
              <a:t>Phenomenology model dependent</a:t>
            </a:r>
          </a:p>
          <a:p>
            <a:pPr marL="0" indent="0">
              <a:buFont typeface="Nunito Light"/>
              <a:buNone/>
            </a:pPr>
            <a:endParaRPr lang="en-GB" dirty="0"/>
          </a:p>
          <a:p>
            <a:pPr marL="0" indent="0">
              <a:buFont typeface="Nunito Light"/>
              <a:buNone/>
            </a:pPr>
            <a:r>
              <a:rPr lang="en-GB" dirty="0"/>
              <a:t>                Difficult to place general constraints </a:t>
            </a:r>
          </a:p>
          <a:p>
            <a:pPr marL="0" indent="0">
              <a:buFont typeface="Nunito Light"/>
              <a:buNone/>
            </a:pPr>
            <a:endParaRPr lang="en-GB" dirty="0"/>
          </a:p>
        </p:txBody>
      </p:sp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652AC899-41A4-0CFB-E821-8EC4507C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13" y="1254266"/>
            <a:ext cx="523220" cy="523220"/>
          </a:xfrm>
          <a:prstGeom prst="rect">
            <a:avLst/>
          </a:prstGeom>
        </p:spPr>
      </p:pic>
      <p:sp>
        <p:nvSpPr>
          <p:cNvPr id="19" name="Google Shape;259;p30">
            <a:extLst>
              <a:ext uri="{FF2B5EF4-FFF2-40B4-BE49-F238E27FC236}">
                <a16:creationId xmlns:a16="http://schemas.microsoft.com/office/drawing/2014/main" id="{15574223-C646-46F5-E6ED-6CFA461B3F74}"/>
              </a:ext>
            </a:extLst>
          </p:cNvPr>
          <p:cNvSpPr txBox="1">
            <a:spLocks/>
          </p:cNvSpPr>
          <p:nvPr/>
        </p:nvSpPr>
        <p:spPr>
          <a:xfrm>
            <a:off x="617896" y="2117518"/>
            <a:ext cx="3543686" cy="110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GB" dirty="0"/>
              <a:t>Measured cross-sections in agreement with SM  give constraints on parameter space in the different models</a:t>
            </a:r>
          </a:p>
          <a:p>
            <a:pPr marL="0" indent="0">
              <a:buFont typeface="Nunito Light"/>
              <a:buNone/>
            </a:pPr>
            <a:endParaRPr lang="en-GB" dirty="0"/>
          </a:p>
        </p:txBody>
      </p:sp>
      <p:pic>
        <p:nvPicPr>
          <p:cNvPr id="25" name="Picture 24" descr="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3D0E876E-E93B-0CC4-82C6-A9EB3C73B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129" y="545210"/>
            <a:ext cx="2930289" cy="19801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AFC4DC-C830-7C50-3BE6-48CB8398C1D8}"/>
              </a:ext>
            </a:extLst>
          </p:cNvPr>
          <p:cNvSpPr txBox="1"/>
          <p:nvPr/>
        </p:nvSpPr>
        <p:spPr>
          <a:xfrm>
            <a:off x="6033114" y="2429099"/>
            <a:ext cx="17869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ATLAS Collaboration. (2024). </a:t>
            </a:r>
            <a:r>
              <a:rPr lang="en-GB" sz="500" b="0" i="1" u="none" strike="noStrike" dirty="0">
                <a:solidFill>
                  <a:srgbClr val="000000"/>
                </a:solidFill>
                <a:effectLst/>
              </a:rPr>
              <a:t>Search for heavy neutral Higgs bosons decaying into a top quark pair in 140 fb⁻¹ of proton-proton collision data at √s = 13 TeV with the ATLAS detector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arXiv:2404.18986</a:t>
            </a:r>
            <a:endParaRPr lang="sv-SE" sz="500" dirty="0"/>
          </a:p>
        </p:txBody>
      </p:sp>
      <p:pic>
        <p:nvPicPr>
          <p:cNvPr id="31" name="Picture 30" descr="A graph of a graph of a number of objects&#10;&#10;AI-generated content may be incorrect.">
            <a:extLst>
              <a:ext uri="{FF2B5EF4-FFF2-40B4-BE49-F238E27FC236}">
                <a16:creationId xmlns:a16="http://schemas.microsoft.com/office/drawing/2014/main" id="{8F3D758B-B02B-3597-3876-A62F5EC5F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286" y="2810807"/>
            <a:ext cx="2530055" cy="17884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91E94CB-3A5D-225A-0E4E-51E4EB1B5BBB}"/>
              </a:ext>
            </a:extLst>
          </p:cNvPr>
          <p:cNvSpPr txBox="1"/>
          <p:nvPr/>
        </p:nvSpPr>
        <p:spPr>
          <a:xfrm>
            <a:off x="4371145" y="4606770"/>
            <a:ext cx="1942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ATLAS Collaboration. (2021) </a:t>
            </a:r>
            <a:r>
              <a:rPr lang="en-GB" sz="500" b="0" i="1" u="none" strike="noStrike" dirty="0">
                <a:solidFill>
                  <a:srgbClr val="000000"/>
                </a:solidFill>
                <a:effectLst/>
              </a:rPr>
              <a:t>Search for a heavy Higgs boson decaying into a Z boson and another heavy Higgs boson in the ℓℓbb and ℓℓWW final states in pp collisions at √s = 13 TeV with the ATLAS detector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arXiv:2011.05639</a:t>
            </a:r>
            <a:endParaRPr lang="sv-SE" sz="500" dirty="0"/>
          </a:p>
        </p:txBody>
      </p:sp>
      <p:pic>
        <p:nvPicPr>
          <p:cNvPr id="35" name="Picture 34" descr="A graph of a graph of a number of objects&#10;&#10;AI-generated content may be incorrect.">
            <a:extLst>
              <a:ext uri="{FF2B5EF4-FFF2-40B4-BE49-F238E27FC236}">
                <a16:creationId xmlns:a16="http://schemas.microsoft.com/office/drawing/2014/main" id="{691844B5-2722-D7B4-8959-9FD3DDE8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30" y="2810807"/>
            <a:ext cx="2270963" cy="178848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3FED63A-D79E-8FF5-CEAF-3B9A5D44BE30}"/>
              </a:ext>
            </a:extLst>
          </p:cNvPr>
          <p:cNvSpPr txBox="1"/>
          <p:nvPr/>
        </p:nvSpPr>
        <p:spPr>
          <a:xfrm>
            <a:off x="6766184" y="4564258"/>
            <a:ext cx="1942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" i="0" u="none" strike="noStrike" dirty="0">
                <a:solidFill>
                  <a:srgbClr val="000000"/>
                </a:solidFill>
                <a:effectLst/>
              </a:rPr>
              <a:t>CMS Collaboration. (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2019 ). </a:t>
            </a:r>
            <a:r>
              <a:rPr lang="en-GB" sz="50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"Search for a light charged Higgs boson decaying to a W boson and a CP-odd Higgs boson in final states with e</a:t>
            </a:r>
            <a:r>
              <a:rPr lang="el-GR" sz="500" b="0" i="0" u="none" strike="noStrike" dirty="0" err="1">
                <a:solidFill>
                  <a:srgbClr val="000000"/>
                </a:solidFill>
                <a:effectLst/>
              </a:rPr>
              <a:t>μμ</a:t>
            </a:r>
            <a:r>
              <a:rPr lang="el-GR" sz="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or </a:t>
            </a:r>
            <a:r>
              <a:rPr lang="el-GR" sz="500" b="0" i="0" u="none" strike="noStrike" dirty="0" err="1">
                <a:solidFill>
                  <a:srgbClr val="000000"/>
                </a:solidFill>
                <a:effectLst/>
              </a:rPr>
              <a:t>μμμ</a:t>
            </a:r>
            <a:r>
              <a:rPr lang="el-GR" sz="5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in proton-proton collisions at √s = 13 TeV."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arXiv:1905.07453 </a:t>
            </a:r>
            <a:r>
              <a:rPr lang="en-GB" sz="500" dirty="0"/>
              <a:t>.</a:t>
            </a:r>
            <a:r>
              <a:rPr lang="en-GB" sz="5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sv-SE" sz="500" dirty="0"/>
          </a:p>
        </p:txBody>
      </p:sp>
    </p:spTree>
    <p:extLst>
      <p:ext uri="{BB962C8B-B14F-4D97-AF65-F5344CB8AC3E}">
        <p14:creationId xmlns:p14="http://schemas.microsoft.com/office/powerpoint/2010/main" val="50574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>
          <a:extLst>
            <a:ext uri="{FF2B5EF4-FFF2-40B4-BE49-F238E27FC236}">
              <a16:creationId xmlns:a16="http://schemas.microsoft.com/office/drawing/2014/main" id="{46AA3CD8-F4C6-5EA5-DE0E-0CC0D5EC0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>
            <a:extLst>
              <a:ext uri="{FF2B5EF4-FFF2-40B4-BE49-F238E27FC236}">
                <a16:creationId xmlns:a16="http://schemas.microsoft.com/office/drawing/2014/main" id="{4F02EA8D-3DD7-D0B5-AAE0-02C287B13B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749" y="422100"/>
            <a:ext cx="55648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200" b="1" dirty="0">
                <a:solidFill>
                  <a:schemeClr val="tx2">
                    <a:lumMod val="50000"/>
                  </a:schemeClr>
                </a:solidFill>
              </a:rPr>
              <a:t>Experimental constraints</a:t>
            </a:r>
          </a:p>
        </p:txBody>
      </p:sp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D8A6B1FE-BAFB-7AA1-7AF2-1A999713804F}"/>
              </a:ext>
            </a:extLst>
          </p:cNvPr>
          <p:cNvSpPr txBox="1">
            <a:spLocks/>
          </p:cNvSpPr>
          <p:nvPr/>
        </p:nvSpPr>
        <p:spPr>
          <a:xfrm>
            <a:off x="8856785" y="4865914"/>
            <a:ext cx="417843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13</a:t>
            </a:r>
          </a:p>
        </p:txBody>
      </p:sp>
      <p:sp>
        <p:nvSpPr>
          <p:cNvPr id="5" name="Google Shape;258;p30">
            <a:extLst>
              <a:ext uri="{FF2B5EF4-FFF2-40B4-BE49-F238E27FC236}">
                <a16:creationId xmlns:a16="http://schemas.microsoft.com/office/drawing/2014/main" id="{7E0DEA48-1E4F-7F3B-2DCC-4D5223D3BA63}"/>
              </a:ext>
            </a:extLst>
          </p:cNvPr>
          <p:cNvSpPr txBox="1">
            <a:spLocks/>
          </p:cNvSpPr>
          <p:nvPr/>
        </p:nvSpPr>
        <p:spPr>
          <a:xfrm>
            <a:off x="725130" y="1817193"/>
            <a:ext cx="1861743" cy="3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/>
              <a:t>Direct constraints</a:t>
            </a:r>
          </a:p>
        </p:txBody>
      </p:sp>
      <p:sp>
        <p:nvSpPr>
          <p:cNvPr id="6" name="Google Shape;258;p30">
            <a:extLst>
              <a:ext uri="{FF2B5EF4-FFF2-40B4-BE49-F238E27FC236}">
                <a16:creationId xmlns:a16="http://schemas.microsoft.com/office/drawing/2014/main" id="{9D249A35-30DB-F412-D677-8D526ADCFEB7}"/>
              </a:ext>
            </a:extLst>
          </p:cNvPr>
          <p:cNvSpPr txBox="1">
            <a:spLocks/>
          </p:cNvSpPr>
          <p:nvPr/>
        </p:nvSpPr>
        <p:spPr>
          <a:xfrm>
            <a:off x="713213" y="3155447"/>
            <a:ext cx="2201437" cy="3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600" dirty="0"/>
              <a:t>Indirect constraints</a:t>
            </a:r>
          </a:p>
        </p:txBody>
      </p:sp>
      <p:sp>
        <p:nvSpPr>
          <p:cNvPr id="13" name="Google Shape;259;p30">
            <a:extLst>
              <a:ext uri="{FF2B5EF4-FFF2-40B4-BE49-F238E27FC236}">
                <a16:creationId xmlns:a16="http://schemas.microsoft.com/office/drawing/2014/main" id="{379C9896-5FA8-E949-75B5-A3E0D75DA58F}"/>
              </a:ext>
            </a:extLst>
          </p:cNvPr>
          <p:cNvSpPr txBox="1">
            <a:spLocks/>
          </p:cNvSpPr>
          <p:nvPr/>
        </p:nvSpPr>
        <p:spPr>
          <a:xfrm>
            <a:off x="565116" y="3452244"/>
            <a:ext cx="3543686" cy="13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GB" dirty="0"/>
              <a:t>Flavour physics – Highly constrains mass of charged scalar in type II 2HDM</a:t>
            </a:r>
          </a:p>
          <a:p>
            <a:pPr marL="0" indent="0">
              <a:buFont typeface="Nunito Light"/>
              <a:buNone/>
            </a:pPr>
            <a:endParaRPr lang="en-GB" dirty="0"/>
          </a:p>
          <a:p>
            <a:pPr marL="0" indent="0">
              <a:buFont typeface="Nunito Light"/>
              <a:buNone/>
            </a:pPr>
            <a:r>
              <a:rPr lang="en-GB" dirty="0"/>
              <a:t>Measurements of SM-like Higgs properties</a:t>
            </a:r>
          </a:p>
          <a:p>
            <a:pPr marL="0" indent="0">
              <a:buFont typeface="Nunito Light"/>
              <a:buNone/>
            </a:pPr>
            <a:endParaRPr lang="en-GB" dirty="0"/>
          </a:p>
        </p:txBody>
      </p:sp>
      <p:sp>
        <p:nvSpPr>
          <p:cNvPr id="17" name="Google Shape;259;p30">
            <a:extLst>
              <a:ext uri="{FF2B5EF4-FFF2-40B4-BE49-F238E27FC236}">
                <a16:creationId xmlns:a16="http://schemas.microsoft.com/office/drawing/2014/main" id="{CDBF42EE-7B9A-7252-CD0F-E35C59E2AA7F}"/>
              </a:ext>
            </a:extLst>
          </p:cNvPr>
          <p:cNvSpPr txBox="1">
            <a:spLocks/>
          </p:cNvSpPr>
          <p:nvPr/>
        </p:nvSpPr>
        <p:spPr>
          <a:xfrm>
            <a:off x="601748" y="975177"/>
            <a:ext cx="3970251" cy="8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GB" dirty="0"/>
              <a:t>Phenomenology model dependent</a:t>
            </a:r>
          </a:p>
          <a:p>
            <a:pPr marL="0" indent="0">
              <a:buFont typeface="Nunito Light"/>
              <a:buNone/>
            </a:pPr>
            <a:endParaRPr lang="en-GB" dirty="0"/>
          </a:p>
          <a:p>
            <a:pPr marL="0" indent="0">
              <a:buFont typeface="Nunito Light"/>
              <a:buNone/>
            </a:pPr>
            <a:r>
              <a:rPr lang="en-GB" dirty="0"/>
              <a:t>                Difficult to place general constraints </a:t>
            </a:r>
          </a:p>
          <a:p>
            <a:pPr marL="0" indent="0">
              <a:buFont typeface="Nunito Light"/>
              <a:buNone/>
            </a:pPr>
            <a:endParaRPr lang="en-GB" dirty="0"/>
          </a:p>
        </p:txBody>
      </p:sp>
      <p:pic>
        <p:nvPicPr>
          <p:cNvPr id="18" name="Graphic 17" descr="Arrow Right with solid fill">
            <a:extLst>
              <a:ext uri="{FF2B5EF4-FFF2-40B4-BE49-F238E27FC236}">
                <a16:creationId xmlns:a16="http://schemas.microsoft.com/office/drawing/2014/main" id="{8989ACD3-8867-E77A-74A5-5DF0B6F5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13" y="1254266"/>
            <a:ext cx="523220" cy="523220"/>
          </a:xfrm>
          <a:prstGeom prst="rect">
            <a:avLst/>
          </a:prstGeom>
        </p:spPr>
      </p:pic>
      <p:sp>
        <p:nvSpPr>
          <p:cNvPr id="19" name="Google Shape;259;p30">
            <a:extLst>
              <a:ext uri="{FF2B5EF4-FFF2-40B4-BE49-F238E27FC236}">
                <a16:creationId xmlns:a16="http://schemas.microsoft.com/office/drawing/2014/main" id="{F98481C3-3AD1-662A-DC2D-A43866CF7FA1}"/>
              </a:ext>
            </a:extLst>
          </p:cNvPr>
          <p:cNvSpPr txBox="1">
            <a:spLocks/>
          </p:cNvSpPr>
          <p:nvPr/>
        </p:nvSpPr>
        <p:spPr>
          <a:xfrm>
            <a:off x="617896" y="2117517"/>
            <a:ext cx="3543686" cy="135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GB" dirty="0"/>
              <a:t>Measured cross-sections in agreement with SM  give constraints on parameter space in the different models</a:t>
            </a:r>
          </a:p>
          <a:p>
            <a:pPr marL="0" indent="0">
              <a:buFont typeface="Nunito Light"/>
              <a:buNone/>
            </a:pPr>
            <a:endParaRPr lang="en-GB" dirty="0"/>
          </a:p>
        </p:txBody>
      </p:sp>
      <p:pic>
        <p:nvPicPr>
          <p:cNvPr id="3" name="Picture 2" descr="A group of diagrams with different colors&#10;&#10;AI-generated content may be incorrect.">
            <a:extLst>
              <a:ext uri="{FF2B5EF4-FFF2-40B4-BE49-F238E27FC236}">
                <a16:creationId xmlns:a16="http://schemas.microsoft.com/office/drawing/2014/main" id="{512C3900-5902-54E9-0A4B-1DC337E67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923" y="994800"/>
            <a:ext cx="4415328" cy="313473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7CF11A-74CF-3177-ED64-8D9FB0112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67408"/>
              </p:ext>
            </p:extLst>
          </p:nvPr>
        </p:nvGraphicFramePr>
        <p:xfrm>
          <a:off x="4465875" y="4129535"/>
          <a:ext cx="4181935" cy="697296"/>
        </p:xfrm>
        <a:graphic>
          <a:graphicData uri="http://schemas.openxmlformats.org/drawingml/2006/table">
            <a:tbl>
              <a:tblPr/>
              <a:tblGrid>
                <a:gridCol w="4181935">
                  <a:extLst>
                    <a:ext uri="{9D8B030D-6E8A-4147-A177-3AD203B41FA5}">
                      <a16:colId xmlns:a16="http://schemas.microsoft.com/office/drawing/2014/main" val="2613480516"/>
                    </a:ext>
                  </a:extLst>
                </a:gridCol>
              </a:tblGrid>
              <a:tr h="697296">
                <a:tc>
                  <a:txBody>
                    <a:bodyPr/>
                    <a:lstStyle/>
                    <a:p>
                      <a:pPr fontAlgn="t"/>
                      <a:r>
                        <a:rPr lang="en-GB" sz="7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Arbey</a:t>
                      </a:r>
                      <a:r>
                        <a:rPr lang="en-GB" sz="7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, A., Mahmoudi, F., Stål, O., &amp; Stefaniak, T. (2018). Status of the Charged Higgs Boson in Two Higgs Doublet Models.  arXiv:1706.07414</a:t>
                      </a:r>
                      <a:endParaRPr lang="en-GB" sz="500" b="0" u="none" dirty="0">
                        <a:effectLst/>
                      </a:endParaRP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6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13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>
          <a:extLst>
            <a:ext uri="{FF2B5EF4-FFF2-40B4-BE49-F238E27FC236}">
              <a16:creationId xmlns:a16="http://schemas.microsoft.com/office/drawing/2014/main" id="{CA40A0CB-F993-BEE4-CA31-C6761E4D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>
            <a:extLst>
              <a:ext uri="{FF2B5EF4-FFF2-40B4-BE49-F238E27FC236}">
                <a16:creationId xmlns:a16="http://schemas.microsoft.com/office/drawing/2014/main" id="{0B6B0181-7AFA-B648-CB5E-6C70A3D28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Summary and Outlook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3BA78AD3-16A8-1954-D71D-D3C4ABF7F954}"/>
              </a:ext>
            </a:extLst>
          </p:cNvPr>
          <p:cNvSpPr txBox="1">
            <a:spLocks/>
          </p:cNvSpPr>
          <p:nvPr/>
        </p:nvSpPr>
        <p:spPr>
          <a:xfrm>
            <a:off x="8856785" y="4865914"/>
            <a:ext cx="417843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14</a:t>
            </a:r>
          </a:p>
        </p:txBody>
      </p:sp>
      <p:sp>
        <p:nvSpPr>
          <p:cNvPr id="2" name="Google Shape;259;p30">
            <a:extLst>
              <a:ext uri="{FF2B5EF4-FFF2-40B4-BE49-F238E27FC236}">
                <a16:creationId xmlns:a16="http://schemas.microsoft.com/office/drawing/2014/main" id="{B02598DF-5368-FBD5-18EE-7A6B3C71F877}"/>
              </a:ext>
            </a:extLst>
          </p:cNvPr>
          <p:cNvSpPr txBox="1">
            <a:spLocks/>
          </p:cNvSpPr>
          <p:nvPr/>
        </p:nvSpPr>
        <p:spPr>
          <a:xfrm>
            <a:off x="876753" y="1370917"/>
            <a:ext cx="5942058" cy="2591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2HDMs </a:t>
            </a:r>
            <a:r>
              <a:rPr lang="sv-SE" dirty="0" err="1"/>
              <a:t>are</a:t>
            </a:r>
            <a:r>
              <a:rPr lang="sv-SE" dirty="0"/>
              <a:t> simple extensions </a:t>
            </a:r>
            <a:r>
              <a:rPr lang="sv-SE" dirty="0" err="1"/>
              <a:t>of</a:t>
            </a:r>
            <a:r>
              <a:rPr lang="sv-SE" dirty="0"/>
              <a:t> SM </a:t>
            </a:r>
            <a:r>
              <a:rPr lang="sv-SE" dirty="0" err="1"/>
              <a:t>scalar</a:t>
            </a:r>
            <a:r>
              <a:rPr lang="sv-SE" dirty="0"/>
              <a:t> </a:t>
            </a:r>
            <a:r>
              <a:rPr lang="sv-SE" dirty="0" err="1"/>
              <a:t>sector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provide</a:t>
            </a:r>
            <a:r>
              <a:rPr lang="sv-SE" dirty="0"/>
              <a:t> solutions to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limitations </a:t>
            </a:r>
            <a:r>
              <a:rPr lang="sv-SE" dirty="0" err="1"/>
              <a:t>of</a:t>
            </a:r>
            <a:r>
              <a:rPr lang="sv-SE" dirty="0"/>
              <a:t> the SM </a:t>
            </a:r>
          </a:p>
          <a:p>
            <a:pPr marL="0" indent="0"/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free</a:t>
            </a:r>
            <a:r>
              <a:rPr lang="sv-SE" dirty="0"/>
              <a:t> parameters </a:t>
            </a:r>
            <a:r>
              <a:rPr lang="sv-SE" dirty="0" err="1"/>
              <a:t>which</a:t>
            </a:r>
            <a:r>
              <a:rPr lang="sv-SE" dirty="0"/>
              <a:t> gives </a:t>
            </a:r>
            <a:r>
              <a:rPr lang="sv-SE" dirty="0" err="1"/>
              <a:t>varying</a:t>
            </a:r>
            <a:r>
              <a:rPr lang="sv-SE" dirty="0"/>
              <a:t> </a:t>
            </a:r>
            <a:r>
              <a:rPr lang="sv-SE" dirty="0" err="1"/>
              <a:t>phenomenology</a:t>
            </a:r>
            <a:endParaRPr lang="sv-SE" dirty="0"/>
          </a:p>
          <a:p>
            <a:pPr marL="0" indent="0"/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Direct</a:t>
            </a:r>
            <a:r>
              <a:rPr lang="sv-SE" dirty="0"/>
              <a:t> </a:t>
            </a:r>
            <a:r>
              <a:rPr lang="sv-SE" dirty="0" err="1"/>
              <a:t>searches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performed</a:t>
            </a:r>
            <a:r>
              <a:rPr lang="sv-SE" dirty="0"/>
              <a:t>,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statistically</a:t>
            </a:r>
            <a:r>
              <a:rPr lang="sv-SE" dirty="0"/>
              <a:t> </a:t>
            </a:r>
            <a:r>
              <a:rPr lang="sv-SE" dirty="0" err="1"/>
              <a:t>significant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  <a:p>
            <a:pPr marL="0" indent="0"/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EW precision </a:t>
            </a:r>
            <a:r>
              <a:rPr lang="sv-SE" dirty="0" err="1"/>
              <a:t>measurements</a:t>
            </a:r>
            <a:r>
              <a:rPr lang="sv-SE" dirty="0"/>
              <a:t> at HL-LHC </a:t>
            </a:r>
            <a:r>
              <a:rPr lang="sv-SE" dirty="0" err="1"/>
              <a:t>might</a:t>
            </a:r>
            <a:r>
              <a:rPr lang="sv-SE" dirty="0"/>
              <a:t>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insight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scalar</a:t>
            </a:r>
            <a:r>
              <a:rPr lang="sv-SE" dirty="0"/>
              <a:t> </a:t>
            </a:r>
            <a:r>
              <a:rPr lang="sv-SE" dirty="0" err="1"/>
              <a:t>sector</a:t>
            </a:r>
            <a:r>
              <a:rPr lang="sv-SE" dirty="0"/>
              <a:t>. </a:t>
            </a:r>
          </a:p>
          <a:p>
            <a:pPr marL="0" indent="0"/>
            <a:endParaRPr lang="sv-SE" dirty="0"/>
          </a:p>
          <a:p>
            <a:pPr marL="0" indent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097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6"/>
          <p:cNvSpPr txBox="1">
            <a:spLocks noGrp="1"/>
          </p:cNvSpPr>
          <p:nvPr>
            <p:ph type="title"/>
          </p:nvPr>
        </p:nvSpPr>
        <p:spPr>
          <a:xfrm>
            <a:off x="517283" y="241880"/>
            <a:ext cx="6471346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chemeClr val="bg2"/>
                </a:solidFill>
              </a:rPr>
              <a:t>Thanks for listening!</a:t>
            </a:r>
            <a:endParaRPr sz="4400" b="1" dirty="0">
              <a:solidFill>
                <a:schemeClr val="bg2"/>
              </a:solidFill>
            </a:endParaRPr>
          </a:p>
        </p:txBody>
      </p:sp>
      <p:sp>
        <p:nvSpPr>
          <p:cNvPr id="5" name="Google Shape;491;p46">
            <a:extLst>
              <a:ext uri="{FF2B5EF4-FFF2-40B4-BE49-F238E27FC236}">
                <a16:creationId xmlns:a16="http://schemas.microsoft.com/office/drawing/2014/main" id="{55030993-0970-9E3F-AF25-DC29C113234E}"/>
              </a:ext>
            </a:extLst>
          </p:cNvPr>
          <p:cNvSpPr txBox="1">
            <a:spLocks/>
          </p:cNvSpPr>
          <p:nvPr/>
        </p:nvSpPr>
        <p:spPr>
          <a:xfrm>
            <a:off x="405701" y="1043725"/>
            <a:ext cx="2046303" cy="41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6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CAFA8-E2BD-9C91-2ED1-87F6A8A9B458}"/>
              </a:ext>
            </a:extLst>
          </p:cNvPr>
          <p:cNvSpPr txBox="1"/>
          <p:nvPr/>
        </p:nvSpPr>
        <p:spPr>
          <a:xfrm>
            <a:off x="405701" y="1807726"/>
            <a:ext cx="4201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ATLAS Collaboration. (2024). 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for heavy neutral Higgs bosons decaying into a top quark pair in 140 fb⁻¹ of proton-proton collision data at √s = 13 TeV with the ATLAS detector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arXiv:2404.18986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AAAAA-4D16-BD81-ECEC-985AFFF56C64}"/>
              </a:ext>
            </a:extLst>
          </p:cNvPr>
          <p:cNvSpPr txBox="1"/>
          <p:nvPr/>
        </p:nvSpPr>
        <p:spPr>
          <a:xfrm>
            <a:off x="405701" y="2260060"/>
            <a:ext cx="4889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ATLAS Collaboration. (2021) </a:t>
            </a:r>
            <a:r>
              <a:rPr lang="en-GB" sz="8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Search for a heavy Higgs boson decaying into a Z boson and another heavy Higgs boson in the ℓℓbb and ℓℓWW final states in pp collisions at √s = 13 TeV with the ATLAS detector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arXiv:2011.05639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32E79-0D26-B4E0-779E-DA9C95659AA8}"/>
              </a:ext>
            </a:extLst>
          </p:cNvPr>
          <p:cNvSpPr txBox="1"/>
          <p:nvPr/>
        </p:nvSpPr>
        <p:spPr>
          <a:xfrm>
            <a:off x="405701" y="2702843"/>
            <a:ext cx="4488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CMS Collaboration. (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2019 ). </a:t>
            </a:r>
            <a:r>
              <a:rPr lang="en-GB" sz="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"Search for a light charged Higgs boson decaying to a W boson and a CP-odd Higgs boson in final states with e</a:t>
            </a:r>
            <a:r>
              <a:rPr lang="el-GR" sz="8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μμ</a:t>
            </a:r>
            <a:r>
              <a:rPr lang="el-GR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</a:t>
            </a:r>
            <a:r>
              <a:rPr lang="el-GR" sz="8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μμμ</a:t>
            </a:r>
            <a:r>
              <a:rPr lang="el-GR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proton-proton collisions at √s = 13 TeV." arXiv:1905.07453 </a:t>
            </a:r>
            <a:r>
              <a:rPr lang="en-GB" sz="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43AC360-8BBB-606D-A37F-6C30C55CB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50280"/>
              </p:ext>
            </p:extLst>
          </p:nvPr>
        </p:nvGraphicFramePr>
        <p:xfrm>
          <a:off x="405702" y="3145625"/>
          <a:ext cx="5002321" cy="697296"/>
        </p:xfrm>
        <a:graphic>
          <a:graphicData uri="http://schemas.openxmlformats.org/drawingml/2006/table">
            <a:tbl>
              <a:tblPr/>
              <a:tblGrid>
                <a:gridCol w="5002321">
                  <a:extLst>
                    <a:ext uri="{9D8B030D-6E8A-4147-A177-3AD203B41FA5}">
                      <a16:colId xmlns:a16="http://schemas.microsoft.com/office/drawing/2014/main" val="2613480516"/>
                    </a:ext>
                  </a:extLst>
                </a:gridCol>
              </a:tblGrid>
              <a:tr h="697296">
                <a:tc>
                  <a:txBody>
                    <a:bodyPr/>
                    <a:lstStyle/>
                    <a:p>
                      <a:pPr marL="171450" indent="-171450" fontAlgn="t">
                        <a:buFont typeface="Arial" panose="020B0604020202020204" pitchFamily="34" charset="0"/>
                        <a:buChar char="•"/>
                      </a:pPr>
                      <a:r>
                        <a:rPr lang="en-GB" sz="8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Arbey</a:t>
                      </a:r>
                      <a:r>
                        <a:rPr lang="en-GB" sz="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Arial"/>
                        </a:rPr>
                        <a:t>, A., Mahmoudi, F., Stål, O., Stefaniak, T. (2018). Status of the Charged Higgs Boson in Two Higgs Doublet Models.  arXiv:1706.07414</a:t>
                      </a:r>
                      <a:endParaRPr lang="en-GB" sz="600" b="0" u="non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638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932C824-64AB-BCD7-F263-FE1C65F3DB5E}"/>
              </a:ext>
            </a:extLst>
          </p:cNvPr>
          <p:cNvSpPr txBox="1"/>
          <p:nvPr/>
        </p:nvSpPr>
        <p:spPr>
          <a:xfrm>
            <a:off x="5154722" y="1376020"/>
            <a:ext cx="3832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Chen, N., Han, T., Li, S., Su, S., Su, W., Wu, Y. (2019). Type-I Two-Higgs-Doublet Model under the Higgs and Electroweak Precision Measurements. </a:t>
            </a:r>
            <a:r>
              <a:rPr lang="en-GB" sz="80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arXiv</a:t>
            </a:r>
            <a:r>
              <a:rPr lang="en-GB" sz="80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preprint</a:t>
            </a:r>
            <a:r>
              <a:rPr lang="en-GB" sz="8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arXiv:1912.01431.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DDEA26-6D64-9315-A0AE-03869B293331}"/>
              </a:ext>
            </a:extLst>
          </p:cNvPr>
          <p:cNvSpPr txBox="1"/>
          <p:nvPr/>
        </p:nvSpPr>
        <p:spPr>
          <a:xfrm>
            <a:off x="405701" y="1376021"/>
            <a:ext cx="53644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Branco, G. C., Ferreira, P. M., </a:t>
            </a:r>
            <a:r>
              <a:rPr lang="en-GB" sz="800" b="0" i="0" u="none" strike="noStrike" dirty="0" err="1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Lavoura</a:t>
            </a:r>
            <a:r>
              <a:rPr lang="en-GB" sz="800" b="0" i="0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L., Rebelo, M. N., Sher, M., &amp; Silva, J. P. (2012). Theory and phenomenology of two-Higgs-doublet models. </a:t>
            </a:r>
            <a:r>
              <a:rPr lang="en-GB" sz="800" b="0" i="1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Physics Reports</a:t>
            </a:r>
            <a:r>
              <a:rPr lang="en-GB" sz="800" b="0" i="0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 </a:t>
            </a:r>
            <a:r>
              <a:rPr lang="en-GB" sz="800" b="0" i="1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516</a:t>
            </a:r>
            <a:r>
              <a:rPr lang="en-GB" sz="800" b="0" i="0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(1–2), 1–102. https://</a:t>
            </a:r>
            <a:r>
              <a:rPr lang="en-GB" sz="800" b="0" i="0" u="none" strike="noStrike" dirty="0" err="1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doi.org</a:t>
            </a:r>
            <a:r>
              <a:rPr lang="en-GB" sz="800" b="0" i="0" u="none" strike="noStrike" dirty="0">
                <a:solidFill>
                  <a:srgbClr val="3A3A3A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/10.1016/j.physrep.2012.02.002</a:t>
            </a:r>
            <a:endParaRPr lang="en-GB" sz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1E8C7E-5A28-0822-CDB4-1A1B303C8E49}"/>
              </a:ext>
            </a:extLst>
          </p:cNvPr>
          <p:cNvSpPr txBox="1"/>
          <p:nvPr/>
        </p:nvSpPr>
        <p:spPr>
          <a:xfrm>
            <a:off x="5196840" y="1913125"/>
            <a:ext cx="358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Atkinson, Oliver, Matthew Black, Christoph Englert, Alexander Lenz, Aleksey 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Rusov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and James Wynne. 2022. "The Flavourful Present and Future of 2HDMs at the Collider Energy Frontier." </a:t>
            </a:r>
            <a:r>
              <a:rPr lang="en-GB" sz="8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arXiv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preprint arXiv:2202.08807.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8DAEF-B685-EEFC-5462-09D9BC1687FC}"/>
              </a:ext>
            </a:extLst>
          </p:cNvPr>
          <p:cNvSpPr txBox="1"/>
          <p:nvPr/>
        </p:nvSpPr>
        <p:spPr>
          <a:xfrm>
            <a:off x="5196840" y="2506281"/>
            <a:ext cx="34573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Wang, L., Yang, J. M., &amp; Zhang, Y. (2022). Two-Higgs-doublet models in light of current experiments: A brief review. </a:t>
            </a:r>
            <a:r>
              <a:rPr lang="en-GB" sz="8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arXiv</a:t>
            </a:r>
            <a:r>
              <a:rPr lang="en-GB" sz="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2203.07244</a:t>
            </a:r>
            <a:endParaRPr lang="sv-SE" sz="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subTitle" idx="5"/>
          </p:nvPr>
        </p:nvSpPr>
        <p:spPr>
          <a:xfrm>
            <a:off x="720001" y="2874192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Matter</a:t>
            </a:r>
            <a:endParaRPr dirty="0"/>
          </a:p>
        </p:txBody>
      </p:sp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Motivation for 2HDM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subTitle" idx="4"/>
          </p:nvPr>
        </p:nvSpPr>
        <p:spPr>
          <a:xfrm>
            <a:off x="4572000" y="1276094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SUSY     </a:t>
            </a:r>
            <a:endParaRPr dirty="0"/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1"/>
          </p:nvPr>
        </p:nvSpPr>
        <p:spPr>
          <a:xfrm>
            <a:off x="4571999" y="1663646"/>
            <a:ext cx="3534033" cy="683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 err="1"/>
              <a:t>Requires</a:t>
            </a:r>
            <a:r>
              <a:rPr lang="sv-SE" sz="1400" dirty="0"/>
              <a:t> </a:t>
            </a:r>
            <a:r>
              <a:rPr lang="sv-SE" sz="1400" dirty="0" err="1"/>
              <a:t>two</a:t>
            </a:r>
            <a:r>
              <a:rPr lang="sv-SE" sz="1400" dirty="0"/>
              <a:t> </a:t>
            </a:r>
            <a:r>
              <a:rPr lang="sv-SE" sz="1400" dirty="0" err="1"/>
              <a:t>Higgs</a:t>
            </a:r>
            <a:r>
              <a:rPr lang="sv-SE" sz="1400" dirty="0"/>
              <a:t> </a:t>
            </a:r>
            <a:r>
              <a:rPr lang="sv-SE" sz="1400" dirty="0" err="1"/>
              <a:t>doublets</a:t>
            </a:r>
            <a:r>
              <a:rPr lang="sv-SE" sz="14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/>
              <a:t>MSSM special </a:t>
            </a:r>
            <a:r>
              <a:rPr lang="sv-SE" sz="1400" dirty="0" err="1"/>
              <a:t>case</a:t>
            </a:r>
            <a:r>
              <a:rPr lang="sv-SE" sz="1400" dirty="0"/>
              <a:t> </a:t>
            </a:r>
            <a:r>
              <a:rPr lang="sv-SE" sz="1400" dirty="0" err="1"/>
              <a:t>of</a:t>
            </a:r>
            <a:r>
              <a:rPr lang="sv-SE" sz="1400" dirty="0"/>
              <a:t> </a:t>
            </a:r>
            <a:r>
              <a:rPr lang="sv-SE" sz="1400" dirty="0" err="1"/>
              <a:t>one</a:t>
            </a:r>
            <a:r>
              <a:rPr lang="sv-SE" sz="1400" dirty="0"/>
              <a:t> 2HDM </a:t>
            </a:r>
            <a:endParaRPr sz="1400" dirty="0"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2"/>
          </p:nvPr>
        </p:nvSpPr>
        <p:spPr>
          <a:xfrm>
            <a:off x="719999" y="3265486"/>
            <a:ext cx="3283589" cy="847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Stable Higgs boson as DM?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Some models for dark matter candidates, e.g. axion models include two Higgs doublets </a:t>
            </a:r>
            <a:endParaRPr sz="1400" dirty="0"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3"/>
          </p:nvPr>
        </p:nvSpPr>
        <p:spPr>
          <a:xfrm>
            <a:off x="4498521" y="3265485"/>
            <a:ext cx="4201725" cy="1037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 err="1"/>
              <a:t>Needed</a:t>
            </a:r>
            <a:r>
              <a:rPr lang="sv-SE" sz="1400" dirty="0"/>
              <a:t> to </a:t>
            </a:r>
            <a:r>
              <a:rPr lang="sv-SE" sz="1400" dirty="0" err="1"/>
              <a:t>explain</a:t>
            </a:r>
            <a:r>
              <a:rPr lang="sv-SE" sz="1400" dirty="0"/>
              <a:t> </a:t>
            </a:r>
            <a:r>
              <a:rPr lang="sv-SE" sz="1400" dirty="0" err="1"/>
              <a:t>matter</a:t>
            </a:r>
            <a:r>
              <a:rPr lang="sv-SE" sz="1400" dirty="0"/>
              <a:t> </a:t>
            </a:r>
            <a:r>
              <a:rPr lang="sv-SE" sz="1400" dirty="0" err="1"/>
              <a:t>antimatter</a:t>
            </a:r>
            <a:r>
              <a:rPr lang="sv-SE" sz="1400" dirty="0"/>
              <a:t> </a:t>
            </a:r>
            <a:r>
              <a:rPr lang="sv-SE" sz="1400" dirty="0" err="1"/>
              <a:t>assymmetry</a:t>
            </a:r>
            <a:r>
              <a:rPr lang="sv-SE" sz="14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dirty="0" err="1"/>
              <a:t>Can</a:t>
            </a:r>
            <a:r>
              <a:rPr lang="sv-SE" sz="1400" dirty="0"/>
              <a:t> </a:t>
            </a:r>
            <a:r>
              <a:rPr lang="sv-SE" sz="1400" dirty="0" err="1"/>
              <a:t>have</a:t>
            </a:r>
            <a:r>
              <a:rPr lang="sv-SE" sz="1400" dirty="0"/>
              <a:t> CP-</a:t>
            </a:r>
            <a:r>
              <a:rPr lang="sv-SE" sz="1400" dirty="0" err="1"/>
              <a:t>violation</a:t>
            </a:r>
            <a:r>
              <a:rPr lang="sv-SE" sz="1400" dirty="0"/>
              <a:t> in </a:t>
            </a:r>
            <a:r>
              <a:rPr lang="sv-SE" sz="1400" dirty="0" err="1"/>
              <a:t>extended</a:t>
            </a:r>
            <a:r>
              <a:rPr lang="sv-SE" sz="1400" dirty="0"/>
              <a:t> </a:t>
            </a:r>
            <a:r>
              <a:rPr lang="sv-SE" sz="1400" dirty="0" err="1"/>
              <a:t>scalar</a:t>
            </a:r>
            <a:r>
              <a:rPr lang="sv-SE" sz="1400" dirty="0"/>
              <a:t> </a:t>
            </a:r>
            <a:r>
              <a:rPr lang="sv-SE" sz="1400" dirty="0" err="1"/>
              <a:t>sector</a:t>
            </a:r>
            <a:endParaRPr lang="sv-SE" sz="1400" dirty="0"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6"/>
          </p:nvPr>
        </p:nvSpPr>
        <p:spPr>
          <a:xfrm>
            <a:off x="4498522" y="2874192"/>
            <a:ext cx="2437500" cy="4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CP-violation</a:t>
            </a:r>
            <a:endParaRPr dirty="0"/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5FD4953A-0243-F14F-BA34-415EC7FE7E73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3</a:t>
            </a:r>
          </a:p>
        </p:txBody>
      </p:sp>
      <p:sp>
        <p:nvSpPr>
          <p:cNvPr id="4" name="Google Shape;281;p33">
            <a:extLst>
              <a:ext uri="{FF2B5EF4-FFF2-40B4-BE49-F238E27FC236}">
                <a16:creationId xmlns:a16="http://schemas.microsoft.com/office/drawing/2014/main" id="{05D02C0C-D278-3EFF-484D-8FADE7D7E792}"/>
              </a:ext>
            </a:extLst>
          </p:cNvPr>
          <p:cNvSpPr txBox="1">
            <a:spLocks/>
          </p:cNvSpPr>
          <p:nvPr/>
        </p:nvSpPr>
        <p:spPr>
          <a:xfrm>
            <a:off x="742684" y="1276094"/>
            <a:ext cx="24375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ven Pro SemiBold"/>
              <a:buNone/>
              <a:defRPr sz="24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pPr marL="0" indent="0"/>
            <a:r>
              <a:rPr lang="en-GB" dirty="0"/>
              <a:t>Why not?</a:t>
            </a:r>
          </a:p>
        </p:txBody>
      </p:sp>
      <p:sp>
        <p:nvSpPr>
          <p:cNvPr id="5" name="Google Shape;285;p33">
            <a:extLst>
              <a:ext uri="{FF2B5EF4-FFF2-40B4-BE49-F238E27FC236}">
                <a16:creationId xmlns:a16="http://schemas.microsoft.com/office/drawing/2014/main" id="{1BF7FE40-A508-ABDF-2FE9-E795D41CB427}"/>
              </a:ext>
            </a:extLst>
          </p:cNvPr>
          <p:cNvSpPr txBox="1">
            <a:spLocks/>
          </p:cNvSpPr>
          <p:nvPr/>
        </p:nvSpPr>
        <p:spPr>
          <a:xfrm>
            <a:off x="742683" y="1667388"/>
            <a:ext cx="2931245" cy="68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The scalar sector is much more minimal than other sectors.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General Theory</a:t>
            </a: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E564F12F-DBC7-9E02-B307-89940A425549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4</a:t>
            </a:r>
          </a:p>
        </p:txBody>
      </p:sp>
      <p:sp>
        <p:nvSpPr>
          <p:cNvPr id="18" name="Google Shape;310;p35">
            <a:extLst>
              <a:ext uri="{FF2B5EF4-FFF2-40B4-BE49-F238E27FC236}">
                <a16:creationId xmlns:a16="http://schemas.microsoft.com/office/drawing/2014/main" id="{02327807-0FA2-FB2F-61F0-F1EC36EC14CD}"/>
              </a:ext>
            </a:extLst>
          </p:cNvPr>
          <p:cNvSpPr txBox="1">
            <a:spLocks/>
          </p:cNvSpPr>
          <p:nvPr/>
        </p:nvSpPr>
        <p:spPr>
          <a:xfrm>
            <a:off x="542660" y="973937"/>
            <a:ext cx="3830062" cy="701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Scalar sector constrained from parameter</a:t>
            </a:r>
          </a:p>
          <a:p>
            <a:r>
              <a:rPr lang="en-GB" dirty="0" err="1"/>
              <a:t>ρ</a:t>
            </a:r>
            <a:r>
              <a:rPr lang="en-GB" dirty="0"/>
              <a:t> – experimentally close to one</a:t>
            </a:r>
          </a:p>
        </p:txBody>
      </p:sp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F0CDDEF-C5AA-2845-227A-462D5A53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723" y="1129256"/>
            <a:ext cx="2660908" cy="5460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1">
          <a:extLst>
            <a:ext uri="{FF2B5EF4-FFF2-40B4-BE49-F238E27FC236}">
              <a16:creationId xmlns:a16="http://schemas.microsoft.com/office/drawing/2014/main" id="{6E419F11-1795-CA40-9368-C456C3A92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016C7303-197A-9639-7066-EB7FCBF97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General Theory</a:t>
            </a:r>
          </a:p>
        </p:txBody>
      </p:sp>
      <p:sp>
        <p:nvSpPr>
          <p:cNvPr id="275" name="Google Shape;275;p32">
            <a:extLst>
              <a:ext uri="{FF2B5EF4-FFF2-40B4-BE49-F238E27FC236}">
                <a16:creationId xmlns:a16="http://schemas.microsoft.com/office/drawing/2014/main" id="{4CDDE330-AACE-FE64-D2BC-2EF56E899E4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2659" y="3418989"/>
            <a:ext cx="3354211" cy="1100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Neutral scalars: 	h, H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Neutral pseudoscalar: 	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2 charged scalars: 	H</a:t>
            </a:r>
            <a:r>
              <a:rPr lang="en" sz="1400" baseline="30000" dirty="0"/>
              <a:t>±</a:t>
            </a:r>
            <a:r>
              <a:rPr lang="en" sz="1400" dirty="0"/>
              <a:t> </a:t>
            </a: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FE89698A-D625-E68C-816A-4D857C17A7FB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4</a:t>
            </a:r>
          </a:p>
        </p:txBody>
      </p: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7C1BA74-3BE6-0BB3-4FC3-8E1B8275D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9" y="2932487"/>
            <a:ext cx="1894312" cy="385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6B328-E770-B71B-05C0-EAFFD108C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250" y="3150665"/>
            <a:ext cx="636310" cy="167450"/>
          </a:xfrm>
          <a:prstGeom prst="rect">
            <a:avLst/>
          </a:prstGeom>
        </p:spPr>
      </p:pic>
      <p:sp>
        <p:nvSpPr>
          <p:cNvPr id="18" name="Google Shape;310;p35">
            <a:extLst>
              <a:ext uri="{FF2B5EF4-FFF2-40B4-BE49-F238E27FC236}">
                <a16:creationId xmlns:a16="http://schemas.microsoft.com/office/drawing/2014/main" id="{B58289C5-82BB-FEC0-4110-5681BEA31DB7}"/>
              </a:ext>
            </a:extLst>
          </p:cNvPr>
          <p:cNvSpPr txBox="1">
            <a:spLocks/>
          </p:cNvSpPr>
          <p:nvPr/>
        </p:nvSpPr>
        <p:spPr>
          <a:xfrm>
            <a:off x="542660" y="973937"/>
            <a:ext cx="3830062" cy="701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Scalar sector constrained from parameter</a:t>
            </a:r>
          </a:p>
          <a:p>
            <a:r>
              <a:rPr lang="en-GB" dirty="0" err="1"/>
              <a:t>ρ</a:t>
            </a:r>
            <a:r>
              <a:rPr lang="en-GB" dirty="0"/>
              <a:t> – experimentally close to one</a:t>
            </a:r>
          </a:p>
        </p:txBody>
      </p:sp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5FC42FA-A671-1DA1-56F7-5E90986B5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5723" y="1129256"/>
            <a:ext cx="2660908" cy="546049"/>
          </a:xfrm>
          <a:prstGeom prst="rect">
            <a:avLst/>
          </a:prstGeom>
        </p:spPr>
      </p:pic>
      <p:sp>
        <p:nvSpPr>
          <p:cNvPr id="24" name="Google Shape;310;p35">
            <a:extLst>
              <a:ext uri="{FF2B5EF4-FFF2-40B4-BE49-F238E27FC236}">
                <a16:creationId xmlns:a16="http://schemas.microsoft.com/office/drawing/2014/main" id="{C9E14076-F544-0550-6EDD-A6F9FD9481C5}"/>
              </a:ext>
            </a:extLst>
          </p:cNvPr>
          <p:cNvSpPr txBox="1">
            <a:spLocks/>
          </p:cNvSpPr>
          <p:nvPr/>
        </p:nvSpPr>
        <p:spPr>
          <a:xfrm>
            <a:off x="509684" y="1966954"/>
            <a:ext cx="3482690" cy="4162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Introduce additional SU(2) doublet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FE5701-3F4C-DE77-13F4-E35BE199B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82" y="2524401"/>
            <a:ext cx="592286" cy="149946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E3AE30C-6347-B165-D307-4680A47F2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085" y="2420482"/>
            <a:ext cx="1173661" cy="3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7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1">
          <a:extLst>
            <a:ext uri="{FF2B5EF4-FFF2-40B4-BE49-F238E27FC236}">
              <a16:creationId xmlns:a16="http://schemas.microsoft.com/office/drawing/2014/main" id="{3ABC8A8F-9220-8411-CF0C-2FBBF0FC6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A242CCEB-CDB9-95F2-DA60-7CA980FD3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General Theory</a:t>
            </a:r>
          </a:p>
        </p:txBody>
      </p:sp>
      <p:sp>
        <p:nvSpPr>
          <p:cNvPr id="275" name="Google Shape;275;p32">
            <a:extLst>
              <a:ext uri="{FF2B5EF4-FFF2-40B4-BE49-F238E27FC236}">
                <a16:creationId xmlns:a16="http://schemas.microsoft.com/office/drawing/2014/main" id="{FDE77E95-25A7-E79B-8D5A-02087EEE5FD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42659" y="3418989"/>
            <a:ext cx="3354211" cy="1100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Neutral scalars: 	h, H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Neutral pseudoscalar: 	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2 charged scalars: 	H</a:t>
            </a:r>
            <a:r>
              <a:rPr lang="en" sz="1400" baseline="30000" dirty="0"/>
              <a:t>±</a:t>
            </a:r>
            <a:r>
              <a:rPr lang="en" sz="1400" dirty="0"/>
              <a:t> </a:t>
            </a: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B9D51C92-3717-D637-91DD-21A3A5D147EB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4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F6FB630-53C4-F361-6082-7E982A41C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643" y="2420482"/>
            <a:ext cx="4619649" cy="1160601"/>
          </a:xfrm>
          <a:prstGeom prst="rect">
            <a:avLst/>
          </a:prstGeom>
        </p:spPr>
      </p:pic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0B6828D-6766-EDD8-E5EC-60469544F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9" y="2932487"/>
            <a:ext cx="1894312" cy="3856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B0F801-78E2-2BE7-2C35-264DC67875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250" y="3150665"/>
            <a:ext cx="636310" cy="167450"/>
          </a:xfrm>
          <a:prstGeom prst="rect">
            <a:avLst/>
          </a:prstGeom>
        </p:spPr>
      </p:pic>
      <p:sp>
        <p:nvSpPr>
          <p:cNvPr id="18" name="Google Shape;310;p35">
            <a:extLst>
              <a:ext uri="{FF2B5EF4-FFF2-40B4-BE49-F238E27FC236}">
                <a16:creationId xmlns:a16="http://schemas.microsoft.com/office/drawing/2014/main" id="{88BC1366-BDF0-2F44-7114-E4CE83102BB0}"/>
              </a:ext>
            </a:extLst>
          </p:cNvPr>
          <p:cNvSpPr txBox="1">
            <a:spLocks/>
          </p:cNvSpPr>
          <p:nvPr/>
        </p:nvSpPr>
        <p:spPr>
          <a:xfrm>
            <a:off x="542660" y="973937"/>
            <a:ext cx="3830062" cy="7019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Scalar sector constrained from parameter</a:t>
            </a:r>
          </a:p>
          <a:p>
            <a:r>
              <a:rPr lang="en-GB" dirty="0" err="1"/>
              <a:t>ρ</a:t>
            </a:r>
            <a:r>
              <a:rPr lang="en-GB" dirty="0"/>
              <a:t> – experimentally close to one</a:t>
            </a:r>
          </a:p>
        </p:txBody>
      </p:sp>
      <p:sp>
        <p:nvSpPr>
          <p:cNvPr id="19" name="Google Shape;310;p35">
            <a:extLst>
              <a:ext uri="{FF2B5EF4-FFF2-40B4-BE49-F238E27FC236}">
                <a16:creationId xmlns:a16="http://schemas.microsoft.com/office/drawing/2014/main" id="{BFEE8739-C880-EF60-D9A7-F9529040566E}"/>
              </a:ext>
            </a:extLst>
          </p:cNvPr>
          <p:cNvSpPr txBox="1">
            <a:spLocks/>
          </p:cNvSpPr>
          <p:nvPr/>
        </p:nvSpPr>
        <p:spPr>
          <a:xfrm>
            <a:off x="3992374" y="1966954"/>
            <a:ext cx="3482690" cy="4162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2"/>
                </a:solidFill>
              </a:rPr>
              <a:t>2HDM potential</a:t>
            </a:r>
          </a:p>
        </p:txBody>
      </p:sp>
      <p:pic>
        <p:nvPicPr>
          <p:cNvPr id="23" name="Picture 2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2535B2D-E8AF-6673-DF3E-C23E9634C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723" y="1129256"/>
            <a:ext cx="2660908" cy="546049"/>
          </a:xfrm>
          <a:prstGeom prst="rect">
            <a:avLst/>
          </a:prstGeom>
        </p:spPr>
      </p:pic>
      <p:sp>
        <p:nvSpPr>
          <p:cNvPr id="24" name="Google Shape;310;p35">
            <a:extLst>
              <a:ext uri="{FF2B5EF4-FFF2-40B4-BE49-F238E27FC236}">
                <a16:creationId xmlns:a16="http://schemas.microsoft.com/office/drawing/2014/main" id="{313B0313-A6EF-B788-2F99-94F5FE538279}"/>
              </a:ext>
            </a:extLst>
          </p:cNvPr>
          <p:cNvSpPr txBox="1">
            <a:spLocks/>
          </p:cNvSpPr>
          <p:nvPr/>
        </p:nvSpPr>
        <p:spPr>
          <a:xfrm>
            <a:off x="509684" y="1966954"/>
            <a:ext cx="3482690" cy="4162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Introduce additional SU(2) doublet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B54D28E-BC6E-5D5B-AF31-FBB5A67B8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82" y="2524401"/>
            <a:ext cx="592286" cy="149946"/>
          </a:xfrm>
          <a:prstGeom prst="rect">
            <a:avLst/>
          </a:prstGeom>
        </p:spPr>
      </p:pic>
      <p:pic>
        <p:nvPicPr>
          <p:cNvPr id="29" name="Picture 2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D731C56-C966-C688-69F8-F7D183132C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085" y="2420482"/>
            <a:ext cx="1173661" cy="358826"/>
          </a:xfrm>
          <a:prstGeom prst="rect">
            <a:avLst/>
          </a:prstGeom>
        </p:spPr>
      </p:pic>
      <p:sp>
        <p:nvSpPr>
          <p:cNvPr id="30" name="Google Shape;310;p35">
            <a:extLst>
              <a:ext uri="{FF2B5EF4-FFF2-40B4-BE49-F238E27FC236}">
                <a16:creationId xmlns:a16="http://schemas.microsoft.com/office/drawing/2014/main" id="{BD3AC22B-A2E1-31B5-D707-B51D856712B9}"/>
              </a:ext>
            </a:extLst>
          </p:cNvPr>
          <p:cNvSpPr txBox="1">
            <a:spLocks/>
          </p:cNvSpPr>
          <p:nvPr/>
        </p:nvSpPr>
        <p:spPr>
          <a:xfrm>
            <a:off x="4047643" y="3619095"/>
            <a:ext cx="3830062" cy="11009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CP-conserving case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Couplings are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86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A3FE2855-9418-E4E5-3F1B-D09C66922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C0A98D75-0474-CACB-35D2-32921D5B8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3348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General Theory</a:t>
            </a: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4FED4294-3F15-F2DF-DE6B-BB2737D013A9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5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6DB25B-A3D9-4A43-B683-896E122D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7" y="1488145"/>
            <a:ext cx="4619649" cy="1160601"/>
          </a:xfrm>
          <a:prstGeom prst="rect">
            <a:avLst/>
          </a:prstGeom>
        </p:spPr>
      </p:pic>
      <p:sp>
        <p:nvSpPr>
          <p:cNvPr id="19" name="Google Shape;310;p35">
            <a:extLst>
              <a:ext uri="{FF2B5EF4-FFF2-40B4-BE49-F238E27FC236}">
                <a16:creationId xmlns:a16="http://schemas.microsoft.com/office/drawing/2014/main" id="{65F274E6-9D95-4CDA-6570-BF7100AABEAA}"/>
              </a:ext>
            </a:extLst>
          </p:cNvPr>
          <p:cNvSpPr txBox="1">
            <a:spLocks/>
          </p:cNvSpPr>
          <p:nvPr/>
        </p:nvSpPr>
        <p:spPr>
          <a:xfrm>
            <a:off x="223059" y="954241"/>
            <a:ext cx="3482690" cy="4162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2"/>
                </a:solidFill>
              </a:rPr>
              <a:t>2HDM potential</a:t>
            </a:r>
          </a:p>
        </p:txBody>
      </p: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0D6BBCD-2190-275B-F9E3-AE7842B5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243" y="1619416"/>
            <a:ext cx="1139263" cy="480118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2DE537D-441D-880A-82EF-E1A6DB979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061" y="1668824"/>
            <a:ext cx="1351298" cy="337825"/>
          </a:xfrm>
          <a:prstGeom prst="rect">
            <a:avLst/>
          </a:prstGeom>
        </p:spPr>
      </p:pic>
      <p:sp>
        <p:nvSpPr>
          <p:cNvPr id="11" name="Google Shape;285;p33">
            <a:extLst>
              <a:ext uri="{FF2B5EF4-FFF2-40B4-BE49-F238E27FC236}">
                <a16:creationId xmlns:a16="http://schemas.microsoft.com/office/drawing/2014/main" id="{6DE3C7F8-13A9-E88B-2E5E-CD14DF6E9425}"/>
              </a:ext>
            </a:extLst>
          </p:cNvPr>
          <p:cNvSpPr txBox="1">
            <a:spLocks/>
          </p:cNvSpPr>
          <p:nvPr/>
        </p:nvSpPr>
        <p:spPr>
          <a:xfrm>
            <a:off x="5524001" y="1160964"/>
            <a:ext cx="3110278" cy="4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Both doublets acquire a nonzero </a:t>
            </a:r>
            <a:r>
              <a:rPr lang="en-GB" sz="1400" dirty="0" err="1"/>
              <a:t>vev</a:t>
            </a:r>
            <a:r>
              <a:rPr lang="en-GB" sz="1400" dirty="0"/>
              <a:t>:</a:t>
            </a:r>
          </a:p>
        </p:txBody>
      </p:sp>
      <p:sp>
        <p:nvSpPr>
          <p:cNvPr id="16" name="Google Shape;724;p53">
            <a:extLst>
              <a:ext uri="{FF2B5EF4-FFF2-40B4-BE49-F238E27FC236}">
                <a16:creationId xmlns:a16="http://schemas.microsoft.com/office/drawing/2014/main" id="{3BBA386E-69FD-595E-6764-7D581F8AACDC}"/>
              </a:ext>
            </a:extLst>
          </p:cNvPr>
          <p:cNvSpPr/>
          <p:nvPr/>
        </p:nvSpPr>
        <p:spPr>
          <a:xfrm>
            <a:off x="4986376" y="1725560"/>
            <a:ext cx="480060" cy="244685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bg2">
              <a:alpha val="97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1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>
          <a:extLst>
            <a:ext uri="{FF2B5EF4-FFF2-40B4-BE49-F238E27FC236}">
              <a16:creationId xmlns:a16="http://schemas.microsoft.com/office/drawing/2014/main" id="{96E9D2BD-1D39-F962-2FF1-452DCAA63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>
            <a:extLst>
              <a:ext uri="{FF2B5EF4-FFF2-40B4-BE49-F238E27FC236}">
                <a16:creationId xmlns:a16="http://schemas.microsoft.com/office/drawing/2014/main" id="{918CADB3-AAAD-CEA2-F571-B4D1855424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33488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General Theory</a:t>
            </a:r>
          </a:p>
        </p:txBody>
      </p:sp>
      <p:sp>
        <p:nvSpPr>
          <p:cNvPr id="3" name="Google Shape;242;p29">
            <a:extLst>
              <a:ext uri="{FF2B5EF4-FFF2-40B4-BE49-F238E27FC236}">
                <a16:creationId xmlns:a16="http://schemas.microsoft.com/office/drawing/2014/main" id="{A3D45B35-4B53-8D1A-1221-2CA73B83C35C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5</a:t>
            </a:r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85A0876-3214-BFC8-5F1F-65AD9D2B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7" y="1488145"/>
            <a:ext cx="4619649" cy="1160601"/>
          </a:xfrm>
          <a:prstGeom prst="rect">
            <a:avLst/>
          </a:prstGeom>
        </p:spPr>
      </p:pic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226CA0-54CD-9A38-96BE-7222A0A54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404" y="3158688"/>
            <a:ext cx="1241296" cy="533641"/>
          </a:xfrm>
          <a:prstGeom prst="rect">
            <a:avLst/>
          </a:prstGeom>
        </p:spPr>
      </p:pic>
      <p:sp>
        <p:nvSpPr>
          <p:cNvPr id="19" name="Google Shape;310;p35">
            <a:extLst>
              <a:ext uri="{FF2B5EF4-FFF2-40B4-BE49-F238E27FC236}">
                <a16:creationId xmlns:a16="http://schemas.microsoft.com/office/drawing/2014/main" id="{AB948CFC-C2BF-29C3-02CB-2AF3E6846108}"/>
              </a:ext>
            </a:extLst>
          </p:cNvPr>
          <p:cNvSpPr txBox="1">
            <a:spLocks/>
          </p:cNvSpPr>
          <p:nvPr/>
        </p:nvSpPr>
        <p:spPr>
          <a:xfrm>
            <a:off x="223059" y="954241"/>
            <a:ext cx="3482690" cy="4162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solidFill>
                  <a:schemeClr val="bg2"/>
                </a:solidFill>
              </a:rPr>
              <a:t>2HDM potential</a:t>
            </a:r>
          </a:p>
        </p:txBody>
      </p:sp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66A2AE0-89BF-BF7E-7D28-97C5F48AE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243" y="1619416"/>
            <a:ext cx="1139263" cy="480118"/>
          </a:xfrm>
          <a:prstGeom prst="rect">
            <a:avLst/>
          </a:prstGeom>
        </p:spPr>
      </p:pic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6F6E2DB-E71C-09E3-4362-C1923FAAE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061" y="1668824"/>
            <a:ext cx="1351298" cy="337825"/>
          </a:xfrm>
          <a:prstGeom prst="rect">
            <a:avLst/>
          </a:prstGeom>
        </p:spPr>
      </p:pic>
      <p:sp>
        <p:nvSpPr>
          <p:cNvPr id="9" name="Google Shape;285;p33">
            <a:extLst>
              <a:ext uri="{FF2B5EF4-FFF2-40B4-BE49-F238E27FC236}">
                <a16:creationId xmlns:a16="http://schemas.microsoft.com/office/drawing/2014/main" id="{92584C7E-F213-9A37-CDDD-D3AB3865B901}"/>
              </a:ext>
            </a:extLst>
          </p:cNvPr>
          <p:cNvSpPr txBox="1">
            <a:spLocks/>
          </p:cNvSpPr>
          <p:nvPr/>
        </p:nvSpPr>
        <p:spPr>
          <a:xfrm>
            <a:off x="317286" y="2760825"/>
            <a:ext cx="3850037" cy="529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>
                <a:solidFill>
                  <a:schemeClr val="bg2"/>
                </a:solidFill>
              </a:rPr>
              <a:t>Diagonalize mass matrices, mass eigenstates:</a:t>
            </a:r>
          </a:p>
        </p:txBody>
      </p:sp>
      <p:sp>
        <p:nvSpPr>
          <p:cNvPr id="11" name="Google Shape;285;p33">
            <a:extLst>
              <a:ext uri="{FF2B5EF4-FFF2-40B4-BE49-F238E27FC236}">
                <a16:creationId xmlns:a16="http://schemas.microsoft.com/office/drawing/2014/main" id="{E1D89571-EBF8-4738-A689-9606DA452050}"/>
              </a:ext>
            </a:extLst>
          </p:cNvPr>
          <p:cNvSpPr txBox="1">
            <a:spLocks/>
          </p:cNvSpPr>
          <p:nvPr/>
        </p:nvSpPr>
        <p:spPr>
          <a:xfrm>
            <a:off x="5524001" y="1160964"/>
            <a:ext cx="3110278" cy="4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Both doublets acquire a nonzero </a:t>
            </a:r>
            <a:r>
              <a:rPr lang="en-GB" sz="1400" dirty="0" err="1"/>
              <a:t>vev</a:t>
            </a:r>
            <a:r>
              <a:rPr lang="en-GB" sz="1400" dirty="0"/>
              <a:t>:</a:t>
            </a:r>
          </a:p>
        </p:txBody>
      </p:sp>
      <p:sp>
        <p:nvSpPr>
          <p:cNvPr id="13" name="Google Shape;285;p33">
            <a:extLst>
              <a:ext uri="{FF2B5EF4-FFF2-40B4-BE49-F238E27FC236}">
                <a16:creationId xmlns:a16="http://schemas.microsoft.com/office/drawing/2014/main" id="{66AD7F30-022D-310C-7D9D-253A3804732E}"/>
              </a:ext>
            </a:extLst>
          </p:cNvPr>
          <p:cNvSpPr txBox="1">
            <a:spLocks/>
          </p:cNvSpPr>
          <p:nvPr/>
        </p:nvSpPr>
        <p:spPr>
          <a:xfrm>
            <a:off x="220259" y="4035069"/>
            <a:ext cx="987812" cy="4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CP-even:</a:t>
            </a:r>
          </a:p>
        </p:txBody>
      </p:sp>
      <p:sp>
        <p:nvSpPr>
          <p:cNvPr id="16" name="Google Shape;724;p53">
            <a:extLst>
              <a:ext uri="{FF2B5EF4-FFF2-40B4-BE49-F238E27FC236}">
                <a16:creationId xmlns:a16="http://schemas.microsoft.com/office/drawing/2014/main" id="{C0672D89-B5E1-C510-BACE-C311514B7316}"/>
              </a:ext>
            </a:extLst>
          </p:cNvPr>
          <p:cNvSpPr/>
          <p:nvPr/>
        </p:nvSpPr>
        <p:spPr>
          <a:xfrm>
            <a:off x="4986376" y="1725560"/>
            <a:ext cx="480060" cy="244685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solidFill>
            <a:schemeClr val="bg2">
              <a:alpha val="97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" name="Picture 3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35E4CC0-AF8B-0611-CE8B-D6BB5662D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951" y="3948260"/>
            <a:ext cx="3064318" cy="547543"/>
          </a:xfrm>
          <a:prstGeom prst="rect">
            <a:avLst/>
          </a:prstGeom>
        </p:spPr>
      </p:pic>
      <p:sp>
        <p:nvSpPr>
          <p:cNvPr id="34" name="Google Shape;285;p33">
            <a:extLst>
              <a:ext uri="{FF2B5EF4-FFF2-40B4-BE49-F238E27FC236}">
                <a16:creationId xmlns:a16="http://schemas.microsoft.com/office/drawing/2014/main" id="{CD702802-2B8A-4F43-485A-C31AA1495586}"/>
              </a:ext>
            </a:extLst>
          </p:cNvPr>
          <p:cNvSpPr txBox="1">
            <a:spLocks/>
          </p:cNvSpPr>
          <p:nvPr/>
        </p:nvSpPr>
        <p:spPr>
          <a:xfrm>
            <a:off x="4332360" y="3392568"/>
            <a:ext cx="987812" cy="4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Charged:</a:t>
            </a:r>
          </a:p>
        </p:txBody>
      </p:sp>
      <p:sp>
        <p:nvSpPr>
          <p:cNvPr id="35" name="Google Shape;285;p33">
            <a:extLst>
              <a:ext uri="{FF2B5EF4-FFF2-40B4-BE49-F238E27FC236}">
                <a16:creationId xmlns:a16="http://schemas.microsoft.com/office/drawing/2014/main" id="{AE088BDD-C3BB-9152-F45D-F7ADB75B0164}"/>
              </a:ext>
            </a:extLst>
          </p:cNvPr>
          <p:cNvSpPr txBox="1">
            <a:spLocks/>
          </p:cNvSpPr>
          <p:nvPr/>
        </p:nvSpPr>
        <p:spPr>
          <a:xfrm>
            <a:off x="4332360" y="4174600"/>
            <a:ext cx="1351297" cy="44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Pseudoscalar:</a:t>
            </a:r>
          </a:p>
        </p:txBody>
      </p:sp>
      <p:pic>
        <p:nvPicPr>
          <p:cNvPr id="37" name="Picture 3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9997CCB-0C87-7410-A59F-637B9F97E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457" y="3305763"/>
            <a:ext cx="3110278" cy="532142"/>
          </a:xfrm>
          <a:prstGeom prst="rect">
            <a:avLst/>
          </a:prstGeom>
        </p:spPr>
      </p:pic>
      <p:pic>
        <p:nvPicPr>
          <p:cNvPr id="39" name="Picture 3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4789959-5508-A7AE-674A-BAF325225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657" y="4100910"/>
            <a:ext cx="3024809" cy="5321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363EF31-3ED1-8657-F995-67FBCD7F48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825" y="3259218"/>
            <a:ext cx="495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EE4897C9-F0E4-E755-A660-AF6EAC0DA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2;p29">
            <a:extLst>
              <a:ext uri="{FF2B5EF4-FFF2-40B4-BE49-F238E27FC236}">
                <a16:creationId xmlns:a16="http://schemas.microsoft.com/office/drawing/2014/main" id="{943843D2-BBF2-649D-9E53-9D1F66A18B56}"/>
              </a:ext>
            </a:extLst>
          </p:cNvPr>
          <p:cNvSpPr txBox="1">
            <a:spLocks/>
          </p:cNvSpPr>
          <p:nvPr/>
        </p:nvSpPr>
        <p:spPr>
          <a:xfrm>
            <a:off x="8856786" y="4865914"/>
            <a:ext cx="287214" cy="3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9pPr>
          </a:lstStyle>
          <a:p>
            <a:r>
              <a:rPr lang="en" sz="1100" dirty="0"/>
              <a:t>6</a:t>
            </a:r>
          </a:p>
        </p:txBody>
      </p:sp>
      <p:sp>
        <p:nvSpPr>
          <p:cNvPr id="24" name="Google Shape;273;p32">
            <a:extLst>
              <a:ext uri="{FF2B5EF4-FFF2-40B4-BE49-F238E27FC236}">
                <a16:creationId xmlns:a16="http://schemas.microsoft.com/office/drawing/2014/main" id="{24F63C7B-138B-4DE5-2374-80B4241AA8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9684" y="275294"/>
            <a:ext cx="57265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</a:rPr>
              <a:t>General Theory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5" name="Google Shape;273;p32">
            <a:extLst>
              <a:ext uri="{FF2B5EF4-FFF2-40B4-BE49-F238E27FC236}">
                <a16:creationId xmlns:a16="http://schemas.microsoft.com/office/drawing/2014/main" id="{9C627397-E2CC-12D4-BB52-0250ECFF887C}"/>
              </a:ext>
            </a:extLst>
          </p:cNvPr>
          <p:cNvSpPr txBox="1">
            <a:spLocks/>
          </p:cNvSpPr>
          <p:nvPr/>
        </p:nvSpPr>
        <p:spPr>
          <a:xfrm>
            <a:off x="688856" y="1365062"/>
            <a:ext cx="26840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 SemiBold"/>
              <a:buNone/>
              <a:defRPr sz="3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ven Pro"/>
              <a:buNone/>
              <a:defRPr sz="3000" b="1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GB" sz="1800" dirty="0">
                <a:solidFill>
                  <a:schemeClr val="bg2"/>
                </a:solidFill>
              </a:rPr>
              <a:t>Theoretical Constraints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89EF73-91C3-6E1A-F1C7-57BE8CA07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28" y="2542220"/>
            <a:ext cx="848240" cy="226198"/>
          </a:xfrm>
          <a:prstGeom prst="rect">
            <a:avLst/>
          </a:prstGeom>
        </p:spPr>
      </p:pic>
      <p:sp>
        <p:nvSpPr>
          <p:cNvPr id="38" name="Google Shape;285;p33">
            <a:extLst>
              <a:ext uri="{FF2B5EF4-FFF2-40B4-BE49-F238E27FC236}">
                <a16:creationId xmlns:a16="http://schemas.microsoft.com/office/drawing/2014/main" id="{AAB77B14-9BB2-C224-C20F-9F5923B188AF}"/>
              </a:ext>
            </a:extLst>
          </p:cNvPr>
          <p:cNvSpPr txBox="1">
            <a:spLocks/>
          </p:cNvSpPr>
          <p:nvPr/>
        </p:nvSpPr>
        <p:spPr>
          <a:xfrm>
            <a:off x="688856" y="2038869"/>
            <a:ext cx="1484512" cy="39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Perturbativity:</a:t>
            </a:r>
          </a:p>
        </p:txBody>
      </p:sp>
      <p:sp>
        <p:nvSpPr>
          <p:cNvPr id="39" name="Google Shape;285;p33">
            <a:extLst>
              <a:ext uri="{FF2B5EF4-FFF2-40B4-BE49-F238E27FC236}">
                <a16:creationId xmlns:a16="http://schemas.microsoft.com/office/drawing/2014/main" id="{F09D1BA8-82B9-0F1E-1C97-D746AC63478B}"/>
              </a:ext>
            </a:extLst>
          </p:cNvPr>
          <p:cNvSpPr txBox="1">
            <a:spLocks/>
          </p:cNvSpPr>
          <p:nvPr/>
        </p:nvSpPr>
        <p:spPr>
          <a:xfrm>
            <a:off x="688856" y="2881272"/>
            <a:ext cx="1590212" cy="394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1400" dirty="0"/>
              <a:t>Vacuum stability:</a:t>
            </a:r>
          </a:p>
        </p:txBody>
      </p:sp>
      <p:pic>
        <p:nvPicPr>
          <p:cNvPr id="40" name="Picture 3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69B0CD4-F279-F9AB-0110-43040501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360" y="3388610"/>
            <a:ext cx="3069416" cy="6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635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and Elegant Gradients Pitch Deck by Slidesgo">
  <a:themeElements>
    <a:clrScheme name="Simple Light">
      <a:dk1>
        <a:srgbClr val="191919"/>
      </a:dk1>
      <a:lt1>
        <a:srgbClr val="FFFFFF"/>
      </a:lt1>
      <a:dk2>
        <a:srgbClr val="8F5DE4"/>
      </a:dk2>
      <a:lt2>
        <a:srgbClr val="EBDC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12402</TotalTime>
  <Words>1479</Words>
  <Application>Microsoft Macintosh PowerPoint</Application>
  <PresentationFormat>On-screen Show (16:9)</PresentationFormat>
  <Paragraphs>244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Maven Pro SemiBold</vt:lpstr>
      <vt:lpstr>-webkit-standard</vt:lpstr>
      <vt:lpstr>Maven Pro</vt:lpstr>
      <vt:lpstr>Nunito Light</vt:lpstr>
      <vt:lpstr>Calibri</vt:lpstr>
      <vt:lpstr>Roboto</vt:lpstr>
      <vt:lpstr>Simple and Elegant Gradients Pitch Deck by Slidesgo</vt:lpstr>
      <vt:lpstr>Two Higgs Doublet Models</vt:lpstr>
      <vt:lpstr>Table of contents</vt:lpstr>
      <vt:lpstr>Motivation for 2HDM</vt:lpstr>
      <vt:lpstr>General Theory</vt:lpstr>
      <vt:lpstr>General Theory</vt:lpstr>
      <vt:lpstr>General Theory</vt:lpstr>
      <vt:lpstr>General Theory</vt:lpstr>
      <vt:lpstr>General Theory</vt:lpstr>
      <vt:lpstr>General Theory</vt:lpstr>
      <vt:lpstr>General Theory</vt:lpstr>
      <vt:lpstr>Models</vt:lpstr>
      <vt:lpstr>Models</vt:lpstr>
      <vt:lpstr>Models</vt:lpstr>
      <vt:lpstr>Models</vt:lpstr>
      <vt:lpstr>Models</vt:lpstr>
      <vt:lpstr>Models</vt:lpstr>
      <vt:lpstr>Models</vt:lpstr>
      <vt:lpstr>Experimental Signatures</vt:lpstr>
      <vt:lpstr>Experimental Signatures</vt:lpstr>
      <vt:lpstr>Experimental Signatures</vt:lpstr>
      <vt:lpstr>Experimental Signatures</vt:lpstr>
      <vt:lpstr>Experimental Signatures</vt:lpstr>
      <vt:lpstr>Experimental Signatures</vt:lpstr>
      <vt:lpstr>Experimental constraints</vt:lpstr>
      <vt:lpstr>Experimental constraints</vt:lpstr>
      <vt:lpstr>Summary and Outlook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Mathilda Turtola</cp:lastModifiedBy>
  <cp:revision>46</cp:revision>
  <dcterms:modified xsi:type="dcterms:W3CDTF">2025-05-21T22:10:12Z</dcterms:modified>
</cp:coreProperties>
</file>