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b89b8d85f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b89b8d85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5b89b8d85f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5b89b8d85f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5b89b8d85f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5b89b8d85f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5b89b8d85f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5b89b8d85f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b89b8d85f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5b89b8d85f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b89b8d85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b89b8d8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5b89b8d85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5b89b8d85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b89b8d85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b89b8d85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b89b8d85f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b89b8d85f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b89b8d85f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b89b8d85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5b89b8d85f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5b89b8d85f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5b89b8d85f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5b89b8d85f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b89b8d85f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5b89b8d85f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doi.org/10.1088/0954-3899/37/10/105015" TargetMode="External"/><Relationship Id="rId4" Type="http://schemas.openxmlformats.org/officeDocument/2006/relationships/hyperlink" Target="https://atlas.cern/updates/feature/supersymmetry" TargetMode="External"/><Relationship Id="rId5" Type="http://schemas.openxmlformats.org/officeDocument/2006/relationships/hyperlink" Target="https://doi.org/10.48550/arxiv.hep-ph/9611409" TargetMode="External"/><Relationship Id="rId6" Type="http://schemas.openxmlformats.org/officeDocument/2006/relationships/hyperlink" Target="https://doi.org/10.1142/9789812839657_0001" TargetMode="External"/><Relationship Id="rId7" Type="http://schemas.openxmlformats.org/officeDocument/2006/relationships/hyperlink" Target="https://cds.cern.ch/record/2714089/files/ATL-PHYS-PROC-2020-031.pdf" TargetMode="External"/><Relationship Id="rId8" Type="http://schemas.openxmlformats.org/officeDocument/2006/relationships/hyperlink" Target="https://doi.org/10.1103/physrevd.107.11501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Supersymmetric Searches: Stop and Neutralino</a:t>
            </a:r>
            <a:endParaRPr sz="5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094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Krittika Rao</a:t>
            </a:r>
            <a:br>
              <a:rPr lang="en" sz="2200"/>
            </a:br>
            <a:endParaRPr sz="220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Advanced Particle Physics VT2025</a:t>
            </a:r>
            <a:endParaRPr sz="2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Stop Squarks: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Superpartner of top quark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Important in maintaining Higgs mass in MSSM: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Mass contributions from tree level terms of superpotential and quantum loop corrections from top and stop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2"/>
          <p:cNvSpPr txBox="1"/>
          <p:nvPr/>
        </p:nvSpPr>
        <p:spPr>
          <a:xfrm>
            <a:off x="3921475" y="4486350"/>
            <a:ext cx="2562000" cy="2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</a:rPr>
              <a:t>Stop mass matrix 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115" name="Google Shape;11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8750" y="2472725"/>
            <a:ext cx="4286500" cy="187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Stop Quarks:</a:t>
            </a:r>
            <a:endParaRPr/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Tree level terms have mass limitation: m</a:t>
            </a:r>
            <a:r>
              <a:rPr baseline="-25000" lang="en"/>
              <a:t>Z</a:t>
            </a:r>
            <a:r>
              <a:rPr lang="en"/>
              <a:t> = 91 GeV → below the </a:t>
            </a:r>
            <a:r>
              <a:rPr lang="en"/>
              <a:t>expected 125 GeV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Raise Higgs Mass by three mechanisms: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Large tan 𝛽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Heavy stops &gt; 1 TeV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Large stop mixing → split two stop mass eigenstates: one light, one </a:t>
            </a:r>
            <a:r>
              <a:rPr lang="en"/>
              <a:t>heavy </a:t>
            </a:r>
            <a:endParaRPr/>
          </a:p>
        </p:txBody>
      </p:sp>
      <p:pic>
        <p:nvPicPr>
          <p:cNvPr id="122" name="Google Shape;12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21509" y="1608725"/>
            <a:ext cx="2700977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Stop Quarks:</a:t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Stop pair production (3rd method): from dominant production channels at the LHC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Gluon fusion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Quark-antiquark annhiliation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Thank You</a:t>
            </a:r>
            <a:endParaRPr sz="5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References:</a:t>
            </a:r>
            <a:endParaRPr/>
          </a:p>
        </p:txBody>
      </p:sp>
      <p:sp>
        <p:nvSpPr>
          <p:cNvPr id="139" name="Google Shape;13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C-C Jean-Louis, &amp; Moreau, G. (2010). Dark matter and neutrino masses in the</a:t>
            </a:r>
            <a:r>
              <a:rPr i="1"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-parity violating NMSSM. </a:t>
            </a:r>
            <a:r>
              <a:rPr i="1"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Journal of Physics G Nuclear and Particle Physics</a:t>
            </a:r>
            <a:r>
              <a:rPr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i="1"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</a:t>
            </a:r>
            <a:r>
              <a:rPr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(10), 105015–105015. </a:t>
            </a:r>
            <a:r>
              <a:rPr lang="en" sz="3400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https://doi.org/10.1088/0954-3899/37/10/105015</a:t>
            </a:r>
            <a:endParaRPr sz="3550">
              <a:solidFill>
                <a:srgbClr val="161719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50">
              <a:solidFill>
                <a:srgbClr val="161719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Jong, P., &amp; Redlinger, G. (2017, December 8). </a:t>
            </a:r>
            <a:r>
              <a:rPr i="1"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Broken symmetry: searches for supersymmetry at the LHC</a:t>
            </a: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[Review of </a:t>
            </a:r>
            <a:r>
              <a:rPr i="1"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Broken symmetry: searches for supersymmetry at the LHC</a:t>
            </a: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]. </a:t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ATLAS Experiment; CERN. </a:t>
            </a:r>
            <a:r>
              <a:rPr lang="en" sz="355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https://atlas.cern/updates/feature/supersymmetry</a:t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Drees, M. (1996). An Introduction to Supersymmetry. </a:t>
            </a:r>
            <a:r>
              <a:rPr i="1"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ArXiv (Cornell University)</a:t>
            </a: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" sz="355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https://doi.org/10.48550/arxiv.hep-ph/9611409</a:t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Martin, S. P. (1998). A SUPERSYMMETRY PRIMER. </a:t>
            </a:r>
            <a:r>
              <a:rPr i="1"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Perspectives on Supersymmetry</a:t>
            </a: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1–98. </a:t>
            </a:r>
            <a:r>
              <a:rPr lang="en" sz="355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https://doi.org/10.1142/9789812839657_0001</a:t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Mitsou, V. (2020). </a:t>
            </a:r>
            <a:r>
              <a:rPr i="1"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SUSY searches in ATLAS and CMS on behalf of the ATLAS and CMS Collaborations SUSY searches in ATLAS and CMS</a:t>
            </a: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5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https://cds.cern.ch/record/2714089/files/ATL-PHYS-PROC-2020-031.pdf</a:t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Moretti, S., Panizzi, L., Sjölin, J., &amp; Waltari, H. (2023). Deconstructing squark contributions to di-Higgs production at the LHC. </a:t>
            </a:r>
            <a:r>
              <a:rPr i="1"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Review D</a:t>
            </a:r>
            <a:r>
              <a:rPr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i="1"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107</a:t>
            </a:r>
            <a:r>
              <a:rPr lang="en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(11). </a:t>
            </a:r>
            <a:r>
              <a:rPr lang="en" sz="3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https://doi.org/10.1103/physrevd.107.115010</a:t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50">
                <a:solidFill>
                  <a:srgbClr val="16171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Waltari, H. (2025, April 10). </a:t>
            </a:r>
            <a:r>
              <a:rPr i="1" lang="en" sz="3550">
                <a:solidFill>
                  <a:srgbClr val="16171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Some paths beyond the Standard Model</a:t>
            </a:r>
            <a:r>
              <a:rPr lang="en" sz="3550">
                <a:solidFill>
                  <a:srgbClr val="16171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[PowerPoint slides]. Uppsala University.</a:t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‌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‌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‌</a:t>
            </a:r>
            <a:endParaRPr sz="3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‌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‌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‌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rgbClr val="16171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Supersymmetry?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Strengths of </a:t>
            </a:r>
            <a:r>
              <a:rPr lang="en"/>
              <a:t>fundamental forces become unified at short distances— crucial in theories of GUT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Dark matter candidates from superpartners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Solves hierarchy problem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Supersymmetry Background: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Extends symmetries of </a:t>
            </a:r>
            <a:r>
              <a:rPr lang="en"/>
              <a:t>space</a:t>
            </a:r>
            <a:r>
              <a:rPr lang="en"/>
              <a:t> and time into </a:t>
            </a:r>
            <a:r>
              <a:rPr lang="en"/>
              <a:t>quantum</a:t>
            </a:r>
            <a:r>
              <a:rPr lang="en"/>
              <a:t> domain: connects spin to space-time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From SM, have Poincare symmetry &amp; gauge </a:t>
            </a:r>
            <a:r>
              <a:rPr lang="en"/>
              <a:t>symmetry</a:t>
            </a:r>
            <a:r>
              <a:rPr lang="en"/>
              <a:t> SU(3) x SU(2) x U(1)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Add generators in SUSY for left– or right– </a:t>
            </a:r>
            <a:r>
              <a:rPr lang="en"/>
              <a:t>chiral</a:t>
            </a:r>
            <a:r>
              <a:rPr lang="en"/>
              <a:t> spinors to preserve handedness of fermions in form of anti-commutating </a:t>
            </a:r>
            <a:r>
              <a:rPr lang="en"/>
              <a:t>Grassmannian</a:t>
            </a:r>
            <a:r>
              <a:rPr lang="en"/>
              <a:t> variables: Q</a:t>
            </a:r>
            <a:r>
              <a:rPr baseline="-25000" lang="en"/>
              <a:t>⍺</a:t>
            </a:r>
            <a:r>
              <a:rPr lang="en"/>
              <a:t>Q</a:t>
            </a:r>
            <a:r>
              <a:rPr baseline="-25000" lang="en"/>
              <a:t>𝛽</a:t>
            </a:r>
            <a:r>
              <a:rPr lang="en"/>
              <a:t> = -</a:t>
            </a:r>
            <a:r>
              <a:rPr lang="en"/>
              <a:t>Q</a:t>
            </a:r>
            <a:r>
              <a:rPr baseline="-25000" lang="en"/>
              <a:t>⍺</a:t>
            </a:r>
            <a:r>
              <a:rPr lang="en"/>
              <a:t>Q</a:t>
            </a:r>
            <a:r>
              <a:rPr baseline="-25000" lang="en"/>
              <a:t>𝛽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Superfield formulation: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Chiral superfields for spin-½  fermions &amp; spin-0 bosons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Vector superfields for gauge bosons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Superpartners: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Doubles number of particles; pair SM with SUSY particles: squarks, sleptons, gauginos, higgsinos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Supersymmetry Ba</a:t>
            </a:r>
            <a:r>
              <a:rPr lang="en"/>
              <a:t>ckground: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R-parity: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baseline="-25000" lang="en"/>
              <a:t>M</a:t>
            </a:r>
            <a:r>
              <a:rPr lang="en"/>
              <a:t> = (-1)</a:t>
            </a:r>
            <a:r>
              <a:rPr baseline="30000" lang="en"/>
              <a:t>3(B-L) + 2S</a:t>
            </a:r>
            <a:endParaRPr baseline="30000"/>
          </a:p>
          <a:p>
            <a:pPr indent="-304165" lvl="1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B and L observed to be conserved in SM : no renormalisable lagrangian terms that violate — take this fact for granted in MSSM (simplest SUSY)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No proton decay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LSP cannot decay into other particles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-1 for SUSY, +1 for SM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Vacuum energy in unbroken SUSY set to 0: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Avoids ‘infinite sea of oscillators’ associated with infinite vacuum energy in QED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Result from sandwiching anti commutation relation between vacuum states + SUSY generators contain </a:t>
            </a:r>
            <a:r>
              <a:rPr lang="en"/>
              <a:t>annihilation</a:t>
            </a:r>
            <a:r>
              <a:rPr lang="en"/>
              <a:t> operators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Slightly problematic: means each pair of superpartner should have same mass &amp; internal </a:t>
            </a:r>
            <a:r>
              <a:rPr lang="en"/>
              <a:t>quantum</a:t>
            </a:r>
            <a:r>
              <a:rPr lang="en"/>
              <a:t> numbers besides spin — doubling of mass not observed </a:t>
            </a:r>
            <a:endParaRPr/>
          </a:p>
          <a:p>
            <a:pPr indent="-304164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Can maintain mass differences if have nonzero vacuum energy → spontaneous symmetry breaking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SUSY and the Hierarchy Problem: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Unstable terms in calculation of Higgs boson mass results in larger mass value than observed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Sum rules in SUSY make fermion and boson masses equal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Loop corrections from fermionic superpartners cancel out loop corrections from bosonic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MSSM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Considers only minimum number of new </a:t>
            </a:r>
            <a:r>
              <a:rPr lang="en"/>
              <a:t>particle states &amp; new interactions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Realises supersymmetry at low energy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Softly broken supersymmetry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Two Higgs doublets required: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Can’t use same Higgs to give masses to up– and down– type fermions (superpotential only relies on chiral superfields)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for anomaly cancellation (gauge anomalies)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Superpartners for each particle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Lightest Supersymmetric Particle (LSP) → neutralino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Neutralinos: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Superpartners of EW gauge bosons and Higgs bosons mix with max eigenstates: neutralinos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4 neutralinos: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9"/>
          <p:cNvPicPr preferRelativeResize="0"/>
          <p:nvPr/>
        </p:nvPicPr>
        <p:blipFill rotWithShape="1">
          <a:blip r:embed="rId3">
            <a:alphaModFix/>
          </a:blip>
          <a:srcRect b="-10089" l="0" r="0" t="10090"/>
          <a:stretch/>
        </p:blipFill>
        <p:spPr>
          <a:xfrm>
            <a:off x="3503125" y="2285400"/>
            <a:ext cx="1603560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Neutralinos: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Lightest neutralino (LSP) → Dark matter candidate: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Stabilised by R-parity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Neutral particle: not visible to light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Weakly interacting: good candidate for WIMPs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Heavy particle: mass from linear combination of gauginos and higgsinos; generated through SUSY breaking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5998" y="2937950"/>
            <a:ext cx="5132025" cy="73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Neutralinos: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229175" y="1119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Expect neutralinos to be appear in cascade of decays of heavier particles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Heavier neutralinos decay through neutral Z boson to lighter neutralino or through charged W boson to light chargino: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LSP does not leave trace in ATLAS &amp; CMS but will leave imbalance in distribution of energy of visible particles in detector</a:t>
            </a:r>
            <a:endParaRPr/>
          </a:p>
        </p:txBody>
      </p:sp>
      <p:pic>
        <p:nvPicPr>
          <p:cNvPr id="106" name="Google Shape;106;p21"/>
          <p:cNvPicPr preferRelativeResize="0"/>
          <p:nvPr/>
        </p:nvPicPr>
        <p:blipFill rotWithShape="1">
          <a:blip r:embed="rId3">
            <a:alphaModFix/>
          </a:blip>
          <a:srcRect b="0" l="-7689" r="7690" t="0"/>
          <a:stretch/>
        </p:blipFill>
        <p:spPr>
          <a:xfrm>
            <a:off x="347" y="2283050"/>
            <a:ext cx="6436752" cy="75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65774" y="1943025"/>
            <a:ext cx="1752925" cy="125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