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3" r:id="rId7"/>
    <p:sldId id="264" r:id="rId8"/>
    <p:sldId id="265" r:id="rId9"/>
    <p:sldId id="266" r:id="rId10"/>
    <p:sldId id="267" r:id="rId11"/>
    <p:sldId id="262" r:id="rId12"/>
    <p:sldId id="268" r:id="rId13"/>
    <p:sldId id="260" r:id="rId1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84858" autoAdjust="0"/>
  </p:normalViewPr>
  <p:slideViewPr>
    <p:cSldViewPr snapToGrid="0">
      <p:cViewPr>
        <p:scale>
          <a:sx n="85" d="100"/>
          <a:sy n="85" d="100"/>
        </p:scale>
        <p:origin x="13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6E4-4CFD-4AA2-A7FF-82729E6C6C10}" type="datetimeFigureOut">
              <a:rPr lang="LID4096" smtClean="0"/>
              <a:t>05/22/2025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9A075-55CA-4409-B16E-81D1038CF6D8}" type="slidenum">
              <a:rPr lang="LID4096" smtClean="0"/>
              <a:t>‹#›</a:t>
            </a:fld>
            <a:endParaRPr lang="LID4096"/>
          </a:p>
        </p:txBody>
      </p:sp>
    </p:spTree>
    <p:extLst>
      <p:ext uri="{BB962C8B-B14F-4D97-AF65-F5344CB8AC3E}">
        <p14:creationId xmlns:p14="http://schemas.microsoft.com/office/powerpoint/2010/main" val="17884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 Model summarizes all current knowledge about particle physics humanity has. But there are outstanding issues, neutrino masses and matter-anti matter asymmetry in the universe and the dark matter that existence we can infer by gravity lensing and the motion of stars inside galaxies and the evolution and forming of galaxies and galaxies clusters. </a:t>
            </a:r>
          </a:p>
          <a:p>
            <a:endParaRPr lang="en-GB" dirty="0"/>
          </a:p>
          <a:p>
            <a:r>
              <a:rPr lang="en-GB" dirty="0"/>
              <a:t>Possible solution for the missing Mass is dark matter. In general it could be several particles. That’s why it is called the Dark *sector*. Since they (mostly) uncharged under the SM and therefore we can’t directly see them. Expectation is gravity. The part of the Dark sector that is massive will interact via gravity with the SM, which is sometimes also called visible matter, since. If the theory predicts a sector comprised of only one particle one might also talk about a “trivial sector” instead of DM.</a:t>
            </a:r>
          </a:p>
          <a:p>
            <a:endParaRPr lang="en-GB" dirty="0"/>
          </a:p>
          <a:p>
            <a:r>
              <a:rPr lang="en-GB" dirty="0"/>
              <a:t>A dark sector also allows for self interaction of its particles and, also new forces which (may) acct only on the content of the dark sector.</a:t>
            </a:r>
          </a:p>
          <a:p>
            <a:r>
              <a:rPr lang="en-GB" dirty="0"/>
              <a:t>The lightest is usually considered the dark matter candidate.</a:t>
            </a:r>
          </a:p>
          <a:p>
            <a:endParaRPr lang="en-GB" dirty="0"/>
          </a:p>
          <a:p>
            <a:r>
              <a:rPr lang="en-GB" dirty="0"/>
              <a:t>Both the Dark sector and the Standard Model interact though so-called portal interaction, short portals</a:t>
            </a:r>
          </a:p>
          <a:p>
            <a:r>
              <a:rPr lang="en-GB" dirty="0"/>
              <a:t> </a:t>
            </a:r>
            <a:endParaRPr lang="LID4096" dirty="0"/>
          </a:p>
        </p:txBody>
      </p:sp>
      <p:sp>
        <p:nvSpPr>
          <p:cNvPr id="4" name="Slide Number Placeholder 3"/>
          <p:cNvSpPr>
            <a:spLocks noGrp="1"/>
          </p:cNvSpPr>
          <p:nvPr>
            <p:ph type="sldNum" sz="quarter" idx="5"/>
          </p:nvPr>
        </p:nvSpPr>
        <p:spPr/>
        <p:txBody>
          <a:bodyPr/>
          <a:lstStyle/>
          <a:p>
            <a:fld id="{BEC9A075-55CA-4409-B16E-81D1038CF6D8}" type="slidenum">
              <a:rPr lang="LID4096" smtClean="0"/>
              <a:t>3</a:t>
            </a:fld>
            <a:endParaRPr lang="LID4096"/>
          </a:p>
        </p:txBody>
      </p:sp>
    </p:spTree>
    <p:extLst>
      <p:ext uri="{BB962C8B-B14F-4D97-AF65-F5344CB8AC3E}">
        <p14:creationId xmlns:p14="http://schemas.microsoft.com/office/powerpoint/2010/main" val="389819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does the mass of the DM particle(s) come from? This is an important question especial for models that predict a trivial Dark sector with just an additional gauge boson. Easiest solution to that problem is, that this gauge boson is coupling to the SM-Higgs mechanism and gains its mass similar to the z and W bosons, there are additional </a:t>
            </a:r>
            <a:r>
              <a:rPr lang="en-GB" dirty="0" err="1"/>
              <a:t>higgs</a:t>
            </a:r>
            <a:r>
              <a:rPr lang="en-GB" dirty="0"/>
              <a:t> bosons, so called dark </a:t>
            </a:r>
            <a:r>
              <a:rPr lang="en-GB" dirty="0" err="1"/>
              <a:t>higgs</a:t>
            </a:r>
            <a:r>
              <a:rPr lang="en-GB" dirty="0"/>
              <a:t> bosons which generate the masses, or there is an additional other field that undergoes a </a:t>
            </a:r>
            <a:r>
              <a:rPr lang="en-GB" dirty="0" err="1"/>
              <a:t>spontaus</a:t>
            </a:r>
            <a:r>
              <a:rPr lang="en-GB" dirty="0"/>
              <a:t> symmetry breaking similar to the </a:t>
            </a:r>
            <a:r>
              <a:rPr lang="en-GB" dirty="0" err="1"/>
              <a:t>higgs</a:t>
            </a:r>
            <a:r>
              <a:rPr lang="en-GB" dirty="0"/>
              <a:t> mechanism. But as we see already in both cases we see that we need </a:t>
            </a:r>
            <a:r>
              <a:rPr lang="en-GB" dirty="0" err="1"/>
              <a:t>atleast</a:t>
            </a:r>
            <a:r>
              <a:rPr lang="en-GB" dirty="0"/>
              <a:t> one additional particle to explain the mass of the additional gauge boson.</a:t>
            </a:r>
          </a:p>
          <a:p>
            <a:endParaRPr lang="en-GB" dirty="0"/>
          </a:p>
          <a:p>
            <a:r>
              <a:rPr lang="en-GB" dirty="0"/>
              <a:t>UV complete (unambiguous results for </a:t>
            </a:r>
            <a:r>
              <a:rPr lang="en-GB" dirty="0" err="1"/>
              <a:t>abitary</a:t>
            </a:r>
            <a:r>
              <a:rPr lang="en-GB" dirty="0"/>
              <a:t> large energies), some </a:t>
            </a:r>
            <a:r>
              <a:rPr lang="en-GB" dirty="0" err="1"/>
              <a:t>thoeries</a:t>
            </a:r>
            <a:r>
              <a:rPr lang="en-GB" dirty="0"/>
              <a:t> do this by predicting additional dark matter particles which diagrams cancel out the problematic ones.</a:t>
            </a:r>
          </a:p>
          <a:p>
            <a:endParaRPr lang="en-GB" dirty="0"/>
          </a:p>
          <a:p>
            <a:r>
              <a:rPr lang="en-GB" dirty="0"/>
              <a:t>Outstanding theoretical problems are, neutrino masses, matter-anti-matter asymmetry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there are 3 </a:t>
            </a:r>
            <a:r>
              <a:rPr lang="sv-SE" b="0" dirty="0"/>
              <a:t>Lepton generations. One would assume that if dark Matter has a new typ of lepton then there would be three generations of it too.</a:t>
            </a:r>
          </a:p>
          <a:p>
            <a:endParaRPr lang="en-GB" dirty="0"/>
          </a:p>
          <a:p>
            <a:endParaRPr lang="en-GB" dirty="0"/>
          </a:p>
          <a:p>
            <a:r>
              <a:rPr lang="en-GB" dirty="0" err="1"/>
              <a:t>Astrolophysical</a:t>
            </a:r>
            <a:r>
              <a:rPr lang="en-GB" dirty="0"/>
              <a:t> reasons:</a:t>
            </a:r>
          </a:p>
          <a:p>
            <a:r>
              <a:rPr lang="en-GB" dirty="0"/>
              <a:t>-On small </a:t>
            </a:r>
            <a:r>
              <a:rPr lang="en-GB" dirty="0" err="1"/>
              <a:t>scalle</a:t>
            </a:r>
            <a:r>
              <a:rPr lang="en-GB" dirty="0"/>
              <a:t> the </a:t>
            </a:r>
            <a:r>
              <a:rPr lang="sv-SE" b="0" dirty="0"/>
              <a:t>Lambda cold dark matte, which is the widest used modell of the big bang wrongly predict dark matter conntents on small scalle (means below galaxy custers). </a:t>
            </a:r>
          </a:p>
          <a:p>
            <a:r>
              <a:rPr lang="sv-SE" b="0" dirty="0"/>
              <a:t>-most Dwarf Galaxies seem to have a very different DM profile than ”normal” galaxies</a:t>
            </a:r>
          </a:p>
          <a:p>
            <a:r>
              <a:rPr lang="sv-SE" b="0" dirty="0"/>
              <a:t>-Galaxies and Dwarf Galaxies are believed to have formed in dark matter dense regions. But studies of the nightsky, mapping the satellite galaxies of different galaxies and mapping the Dark matter connet of the MW halo as well as similuations dont are in connflict. There are way to many Dwarf galaxies than predicted due to dense reagions of dark matter.</a:t>
            </a:r>
          </a:p>
          <a:p>
            <a:r>
              <a:rPr lang="sv-SE" b="0" dirty="0"/>
              <a:t>-The neigboorhood of the Solar system has nearly no Dark matter.</a:t>
            </a:r>
          </a:p>
          <a:p>
            <a:r>
              <a:rPr lang="sv-SE" b="0" dirty="0"/>
              <a:t>Might be explained by other means, but could be explained through rich dark sectors that have interactions</a:t>
            </a:r>
          </a:p>
          <a:p>
            <a:endParaRPr lang="LID4096" b="0" dirty="0"/>
          </a:p>
        </p:txBody>
      </p:sp>
      <p:sp>
        <p:nvSpPr>
          <p:cNvPr id="4" name="Slide Number Placeholder 3"/>
          <p:cNvSpPr>
            <a:spLocks noGrp="1"/>
          </p:cNvSpPr>
          <p:nvPr>
            <p:ph type="sldNum" sz="quarter" idx="5"/>
          </p:nvPr>
        </p:nvSpPr>
        <p:spPr/>
        <p:txBody>
          <a:bodyPr/>
          <a:lstStyle/>
          <a:p>
            <a:fld id="{BEC9A075-55CA-4409-B16E-81D1038CF6D8}" type="slidenum">
              <a:rPr lang="LID4096" smtClean="0"/>
              <a:t>4</a:t>
            </a:fld>
            <a:endParaRPr lang="LID4096"/>
          </a:p>
        </p:txBody>
      </p:sp>
    </p:spTree>
    <p:extLst>
      <p:ext uri="{BB962C8B-B14F-4D97-AF65-F5344CB8AC3E}">
        <p14:creationId xmlns:p14="http://schemas.microsoft.com/office/powerpoint/2010/main" val="49661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 is the hypercharge field strength tensor, so in principle a Vector boson could couple to any of the Gauge bosons of the electro weak interaction. The additional particle is usually assumed to originate from an </a:t>
            </a:r>
            <a:r>
              <a:rPr lang="en-GB" dirty="0" err="1"/>
              <a:t>aditional</a:t>
            </a:r>
            <a:r>
              <a:rPr lang="en-GB" dirty="0"/>
              <a:t> U(1) gauge group is </a:t>
            </a:r>
            <a:r>
              <a:rPr lang="en-GB" dirty="0" err="1"/>
              <a:t>unchared</a:t>
            </a:r>
            <a:r>
              <a:rPr lang="en-GB" dirty="0"/>
              <a:t> and only couples to the photon, which is why it is then called the dark photon.</a:t>
            </a:r>
          </a:p>
          <a:p>
            <a:endParaRPr lang="en-GB" dirty="0"/>
          </a:p>
          <a:p>
            <a:r>
              <a:rPr lang="en-GB" dirty="0"/>
              <a:t>Vector particles could also being mixed with the SM gauge </a:t>
            </a:r>
            <a:r>
              <a:rPr lang="en-GB" dirty="0" err="1"/>
              <a:t>poson</a:t>
            </a:r>
            <a:r>
              <a:rPr lang="en-GB" dirty="0"/>
              <a:t> through the Higgs </a:t>
            </a:r>
            <a:r>
              <a:rPr lang="en-GB" dirty="0" err="1"/>
              <a:t>mechanismen</a:t>
            </a:r>
            <a:r>
              <a:rPr lang="en-GB" dirty="0"/>
              <a:t> in that case the missing takes places in the mass and is called Mass mixing.</a:t>
            </a:r>
          </a:p>
          <a:p>
            <a:endParaRPr lang="en-GB" dirty="0"/>
          </a:p>
          <a:p>
            <a:r>
              <a:rPr lang="en-GB" dirty="0"/>
              <a:t>Any of the Leptons could couple through an interaction with the </a:t>
            </a:r>
            <a:r>
              <a:rPr lang="en-GB" dirty="0" err="1"/>
              <a:t>higsboson</a:t>
            </a:r>
            <a:r>
              <a:rPr lang="en-GB" dirty="0"/>
              <a:t> to a fermionic mediator which couples to a dark sector, this mediator could be a right handed</a:t>
            </a:r>
          </a:p>
          <a:p>
            <a:r>
              <a:rPr lang="en-GB" dirty="0"/>
              <a:t>neutrino.</a:t>
            </a:r>
          </a:p>
          <a:p>
            <a:endParaRPr lang="en-GB" dirty="0"/>
          </a:p>
          <a:p>
            <a:r>
              <a:rPr lang="en-GB" dirty="0"/>
              <a:t>Another one is the Axion portal. Axions where proposed in 1977 to solve the problem that QCD is CP conserving. The axion is coupling and mixing with the photon. This portal interaction is not </a:t>
            </a:r>
            <a:r>
              <a:rPr lang="en-GB" dirty="0" err="1"/>
              <a:t>renomalizal</a:t>
            </a:r>
            <a:r>
              <a:rPr lang="en-GB" dirty="0"/>
              <a:t> because it has mass dimension 5 and is therefore needs a </a:t>
            </a:r>
            <a:r>
              <a:rPr lang="en-GB" dirty="0" err="1"/>
              <a:t>a</a:t>
            </a:r>
            <a:r>
              <a:rPr lang="en-GB" dirty="0"/>
              <a:t> high mass term </a:t>
            </a:r>
            <a:r>
              <a:rPr lang="en-GB" dirty="0" err="1"/>
              <a:t>f_a</a:t>
            </a:r>
            <a:r>
              <a:rPr lang="en-GB" dirty="0"/>
              <a:t>.</a:t>
            </a:r>
          </a:p>
        </p:txBody>
      </p:sp>
      <p:sp>
        <p:nvSpPr>
          <p:cNvPr id="4" name="Slide Number Placeholder 3"/>
          <p:cNvSpPr>
            <a:spLocks noGrp="1"/>
          </p:cNvSpPr>
          <p:nvPr>
            <p:ph type="sldNum" sz="quarter" idx="5"/>
          </p:nvPr>
        </p:nvSpPr>
        <p:spPr/>
        <p:txBody>
          <a:bodyPr/>
          <a:lstStyle/>
          <a:p>
            <a:fld id="{BEC9A075-55CA-4409-B16E-81D1038CF6D8}" type="slidenum">
              <a:rPr lang="LID4096" smtClean="0"/>
              <a:t>5</a:t>
            </a:fld>
            <a:endParaRPr lang="LID4096"/>
          </a:p>
        </p:txBody>
      </p:sp>
    </p:spTree>
    <p:extLst>
      <p:ext uri="{BB962C8B-B14F-4D97-AF65-F5344CB8AC3E}">
        <p14:creationId xmlns:p14="http://schemas.microsoft.com/office/powerpoint/2010/main" val="8240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Higgsportal</a:t>
            </a:r>
            <a:r>
              <a:rPr lang="en-GB" dirty="0"/>
              <a:t> are very attractive since we know that the SM is very precise for the interactions that it describes. Through the use of portal interactions we extend the SM </a:t>
            </a:r>
          </a:p>
          <a:p>
            <a:r>
              <a:rPr lang="sv-SE" dirty="0"/>
              <a:t>without violating gauge symmetry that are established in it.</a:t>
            </a:r>
            <a:endParaRPr lang="LID4096" dirty="0"/>
          </a:p>
          <a:p>
            <a:endParaRPr lang="en-GB" dirty="0"/>
          </a:p>
          <a:p>
            <a:endParaRPr lang="en-GB" dirty="0"/>
          </a:p>
          <a:p>
            <a:r>
              <a:rPr lang="en-GB" dirty="0"/>
              <a:t>For V we need a gauge symmetry otherwise this term is not renormalizable.</a:t>
            </a:r>
          </a:p>
          <a:p>
            <a:r>
              <a:rPr lang="en-GB" dirty="0"/>
              <a:t>the fermion case we have a mass dimension 5, so we need an additional cutoff lambda , to </a:t>
            </a:r>
            <a:r>
              <a:rPr lang="en-GB" dirty="0" err="1"/>
              <a:t>surpress</a:t>
            </a:r>
            <a:r>
              <a:rPr lang="en-GB" dirty="0"/>
              <a:t> the high energy contributions.</a:t>
            </a:r>
          </a:p>
          <a:p>
            <a:r>
              <a:rPr lang="en-GB" dirty="0"/>
              <a:t>One can use </a:t>
            </a:r>
            <a:r>
              <a:rPr lang="en-GB" dirty="0" err="1"/>
              <a:t>Efftive</a:t>
            </a:r>
            <a:r>
              <a:rPr lang="en-GB" dirty="0"/>
              <a:t> field theories to solve these problem. But, depending of the sector we are </a:t>
            </a:r>
            <a:r>
              <a:rPr lang="en-GB" dirty="0" err="1"/>
              <a:t>gonna</a:t>
            </a:r>
            <a:r>
              <a:rPr lang="en-GB" dirty="0"/>
              <a:t> couple to the portal we might get ambiguous results for the </a:t>
            </a:r>
          </a:p>
          <a:p>
            <a:r>
              <a:rPr lang="en-GB" dirty="0"/>
              <a:t>expansion in the operators for high energies. That is quite a problem.</a:t>
            </a:r>
          </a:p>
          <a:p>
            <a:endParaRPr lang="en-GB" dirty="0"/>
          </a:p>
          <a:p>
            <a:r>
              <a:rPr lang="en-GB" dirty="0"/>
              <a:t>There is also another thing to keep in mind. In the real scalar case we don’t want to have a term which is of order 3 in the fields for a DM candidate. Or </a:t>
            </a:r>
            <a:r>
              <a:rPr lang="en-GB" dirty="0" err="1"/>
              <a:t>atleast</a:t>
            </a:r>
            <a:r>
              <a:rPr lang="en-GB" dirty="0"/>
              <a:t> we want it to be </a:t>
            </a:r>
            <a:r>
              <a:rPr lang="en-GB" dirty="0" err="1"/>
              <a:t>heavly</a:t>
            </a:r>
            <a:r>
              <a:rPr lang="en-GB" dirty="0"/>
              <a:t> suppressed. Otherwise Two DM Candidates could fusion into one of the same kind. This would not generate the Dark matter density of the Universe we see nowadays.</a:t>
            </a:r>
          </a:p>
          <a:p>
            <a:endParaRPr lang="LID4096" dirty="0"/>
          </a:p>
        </p:txBody>
      </p:sp>
      <p:sp>
        <p:nvSpPr>
          <p:cNvPr id="4" name="Slide Number Placeholder 3"/>
          <p:cNvSpPr>
            <a:spLocks noGrp="1"/>
          </p:cNvSpPr>
          <p:nvPr>
            <p:ph type="sldNum" sz="quarter" idx="5"/>
          </p:nvPr>
        </p:nvSpPr>
        <p:spPr/>
        <p:txBody>
          <a:bodyPr/>
          <a:lstStyle/>
          <a:p>
            <a:fld id="{BEC9A075-55CA-4409-B16E-81D1038CF6D8}" type="slidenum">
              <a:rPr lang="LID4096" smtClean="0"/>
              <a:t>6</a:t>
            </a:fld>
            <a:endParaRPr lang="LID4096"/>
          </a:p>
        </p:txBody>
      </p:sp>
    </p:spTree>
    <p:extLst>
      <p:ext uri="{BB962C8B-B14F-4D97-AF65-F5344CB8AC3E}">
        <p14:creationId xmlns:p14="http://schemas.microsoft.com/office/powerpoint/2010/main" val="356282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are the self interacting terms, which. v and w are the vacuum expectation values </a:t>
            </a:r>
            <a:r>
              <a:rPr lang="en-GB" dirty="0" err="1"/>
              <a:t>wich</a:t>
            </a:r>
            <a:r>
              <a:rPr lang="en-GB" dirty="0"/>
              <a:t> H and S due to </a:t>
            </a:r>
            <a:r>
              <a:rPr lang="en-GB" dirty="0" err="1"/>
              <a:t>spontatios</a:t>
            </a:r>
            <a:r>
              <a:rPr lang="en-GB" dirty="0"/>
              <a:t> </a:t>
            </a:r>
            <a:r>
              <a:rPr lang="en-GB" dirty="0" err="1"/>
              <a:t>symmetrie</a:t>
            </a:r>
            <a:r>
              <a:rPr lang="en-GB" dirty="0"/>
              <a:t> </a:t>
            </a:r>
            <a:r>
              <a:rPr lang="en-GB" dirty="0" err="1"/>
              <a:t>bracking</a:t>
            </a:r>
            <a:endParaRPr lang="LID4096" dirty="0"/>
          </a:p>
        </p:txBody>
      </p:sp>
      <p:sp>
        <p:nvSpPr>
          <p:cNvPr id="4" name="Slide Number Placeholder 3"/>
          <p:cNvSpPr>
            <a:spLocks noGrp="1"/>
          </p:cNvSpPr>
          <p:nvPr>
            <p:ph type="sldNum" sz="quarter" idx="5"/>
          </p:nvPr>
        </p:nvSpPr>
        <p:spPr/>
        <p:txBody>
          <a:bodyPr/>
          <a:lstStyle/>
          <a:p>
            <a:fld id="{BEC9A075-55CA-4409-B16E-81D1038CF6D8}" type="slidenum">
              <a:rPr lang="LID4096" smtClean="0"/>
              <a:t>7</a:t>
            </a:fld>
            <a:endParaRPr lang="LID4096"/>
          </a:p>
        </p:txBody>
      </p:sp>
    </p:spTree>
    <p:extLst>
      <p:ext uri="{BB962C8B-B14F-4D97-AF65-F5344CB8AC3E}">
        <p14:creationId xmlns:p14="http://schemas.microsoft.com/office/powerpoint/2010/main" val="81441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mixing of the </a:t>
            </a:r>
            <a:r>
              <a:rPr lang="en-GB" dirty="0" err="1"/>
              <a:t>higgsbosons</a:t>
            </a:r>
            <a:r>
              <a:rPr lang="en-GB" dirty="0"/>
              <a:t> in terms like the SM Term will lead to </a:t>
            </a:r>
            <a:r>
              <a:rPr lang="en-GB" dirty="0" err="1"/>
              <a:t>interfrenze</a:t>
            </a:r>
            <a:r>
              <a:rPr lang="en-GB" dirty="0"/>
              <a:t>, this </a:t>
            </a:r>
            <a:r>
              <a:rPr lang="en-GB" dirty="0" err="1"/>
              <a:t>interferenze</a:t>
            </a:r>
            <a:r>
              <a:rPr lang="en-GB" dirty="0"/>
              <a:t> depends on the mass gab between. If the gab is to wide the </a:t>
            </a:r>
            <a:r>
              <a:rPr lang="en-GB" dirty="0" err="1"/>
              <a:t>interfrenze</a:t>
            </a:r>
            <a:r>
              <a:rPr lang="en-GB" dirty="0"/>
              <a:t> might not be </a:t>
            </a:r>
            <a:r>
              <a:rPr lang="en-GB" dirty="0" err="1"/>
              <a:t>engouth</a:t>
            </a:r>
            <a:r>
              <a:rPr lang="en-GB" dirty="0"/>
              <a:t> to solve the problem. </a:t>
            </a:r>
          </a:p>
          <a:p>
            <a:r>
              <a:rPr lang="en-GB" dirty="0"/>
              <a:t>But the theory is in an Effective field theory UV complete. Which means we get unambiguous results in an EFT approach</a:t>
            </a:r>
          </a:p>
        </p:txBody>
      </p:sp>
      <p:sp>
        <p:nvSpPr>
          <p:cNvPr id="4" name="Slide Number Placeholder 3"/>
          <p:cNvSpPr>
            <a:spLocks noGrp="1"/>
          </p:cNvSpPr>
          <p:nvPr>
            <p:ph type="sldNum" sz="quarter" idx="5"/>
          </p:nvPr>
        </p:nvSpPr>
        <p:spPr/>
        <p:txBody>
          <a:bodyPr/>
          <a:lstStyle/>
          <a:p>
            <a:fld id="{BEC9A075-55CA-4409-B16E-81D1038CF6D8}" type="slidenum">
              <a:rPr lang="LID4096" smtClean="0"/>
              <a:t>8</a:t>
            </a:fld>
            <a:endParaRPr lang="LID4096"/>
          </a:p>
        </p:txBody>
      </p:sp>
    </p:spTree>
    <p:extLst>
      <p:ext uri="{BB962C8B-B14F-4D97-AF65-F5344CB8AC3E}">
        <p14:creationId xmlns:p14="http://schemas.microsoft.com/office/powerpoint/2010/main" val="201727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 and cos now </a:t>
            </a:r>
            <a:r>
              <a:rPr lang="en-GB" dirty="0" err="1"/>
              <a:t>swaped</a:t>
            </a:r>
            <a:r>
              <a:rPr lang="en-GB" dirty="0"/>
              <a:t> in comparison to the </a:t>
            </a:r>
            <a:r>
              <a:rPr lang="en-GB" dirty="0" err="1"/>
              <a:t>higgs</a:t>
            </a:r>
            <a:r>
              <a:rPr lang="en-GB" dirty="0"/>
              <a:t> mixing! Dark sector couples to the SM via the dark </a:t>
            </a:r>
            <a:r>
              <a:rPr lang="en-GB" dirty="0" err="1"/>
              <a:t>higgs</a:t>
            </a:r>
            <a:r>
              <a:rPr lang="en-GB" dirty="0"/>
              <a:t> which then mixes into the SM </a:t>
            </a:r>
            <a:r>
              <a:rPr lang="en-GB" dirty="0" err="1"/>
              <a:t>higgs</a:t>
            </a:r>
            <a:r>
              <a:rPr lang="en-GB" dirty="0"/>
              <a:t>.</a:t>
            </a:r>
          </a:p>
          <a:p>
            <a:r>
              <a:rPr lang="en-GB" dirty="0"/>
              <a:t>The -sin()H_1+cos()H_2 will cause interference terms, the cos und sin terms are flipped in </a:t>
            </a:r>
            <a:r>
              <a:rPr lang="en-GB" dirty="0" err="1"/>
              <a:t>comphereastion</a:t>
            </a:r>
            <a:r>
              <a:rPr lang="en-GB" dirty="0"/>
              <a:t> of the MS part of the last slide. </a:t>
            </a:r>
          </a:p>
          <a:p>
            <a:r>
              <a:rPr lang="en-GB" dirty="0"/>
              <a:t>This leaves us the possibility of one Higgs boson mainly coupling to the SM and one mainly to the Dark sector</a:t>
            </a:r>
            <a:endParaRPr lang="LID4096" dirty="0"/>
          </a:p>
        </p:txBody>
      </p:sp>
      <p:sp>
        <p:nvSpPr>
          <p:cNvPr id="4" name="Slide Number Placeholder 3"/>
          <p:cNvSpPr>
            <a:spLocks noGrp="1"/>
          </p:cNvSpPr>
          <p:nvPr>
            <p:ph type="sldNum" sz="quarter" idx="5"/>
          </p:nvPr>
        </p:nvSpPr>
        <p:spPr/>
        <p:txBody>
          <a:bodyPr/>
          <a:lstStyle/>
          <a:p>
            <a:fld id="{BEC9A075-55CA-4409-B16E-81D1038CF6D8}" type="slidenum">
              <a:rPr lang="LID4096" smtClean="0"/>
              <a:t>9</a:t>
            </a:fld>
            <a:endParaRPr lang="LID4096"/>
          </a:p>
        </p:txBody>
      </p:sp>
    </p:spTree>
    <p:extLst>
      <p:ext uri="{BB962C8B-B14F-4D97-AF65-F5344CB8AC3E}">
        <p14:creationId xmlns:p14="http://schemas.microsoft.com/office/powerpoint/2010/main" val="240497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6F17-EBEF-73F3-7782-791F37691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BEAAAC83-EF96-0B83-0275-6424EE693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9F8F8858-322A-9248-3739-C9500FFAD371}"/>
              </a:ext>
            </a:extLst>
          </p:cNvPr>
          <p:cNvSpPr>
            <a:spLocks noGrp="1"/>
          </p:cNvSpPr>
          <p:nvPr>
            <p:ph type="dt" sz="half" idx="10"/>
          </p:nvPr>
        </p:nvSpPr>
        <p:spPr/>
        <p:txBody>
          <a:bodyPr/>
          <a:lstStyle/>
          <a:p>
            <a:fld id="{6E2CBFC7-5E15-4E8F-BDFF-EA1E9596150A}" type="datetime1">
              <a:rPr lang="LID4096" smtClean="0"/>
              <a:t>05/22/2025</a:t>
            </a:fld>
            <a:endParaRPr lang="LID4096"/>
          </a:p>
        </p:txBody>
      </p:sp>
      <p:sp>
        <p:nvSpPr>
          <p:cNvPr id="5" name="Footer Placeholder 4">
            <a:extLst>
              <a:ext uri="{FF2B5EF4-FFF2-40B4-BE49-F238E27FC236}">
                <a16:creationId xmlns:a16="http://schemas.microsoft.com/office/drawing/2014/main" id="{CCE1114C-F606-B44D-7765-6CC757F745A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BD0C018-7492-ABCA-6905-42DCB6589296}"/>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403885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3CEF-5317-2CC2-EBDF-1E555FF79591}"/>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4D77CF67-A419-7653-5552-E323AD9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04E1782-95B7-2803-6828-97A66883F678}"/>
              </a:ext>
            </a:extLst>
          </p:cNvPr>
          <p:cNvSpPr>
            <a:spLocks noGrp="1"/>
          </p:cNvSpPr>
          <p:nvPr>
            <p:ph type="dt" sz="half" idx="10"/>
          </p:nvPr>
        </p:nvSpPr>
        <p:spPr/>
        <p:txBody>
          <a:bodyPr/>
          <a:lstStyle/>
          <a:p>
            <a:fld id="{A791A103-9870-43C7-B959-D33D491A2E88}" type="datetime1">
              <a:rPr lang="LID4096" smtClean="0"/>
              <a:t>05/22/2025</a:t>
            </a:fld>
            <a:endParaRPr lang="LID4096"/>
          </a:p>
        </p:txBody>
      </p:sp>
      <p:sp>
        <p:nvSpPr>
          <p:cNvPr id="5" name="Footer Placeholder 4">
            <a:extLst>
              <a:ext uri="{FF2B5EF4-FFF2-40B4-BE49-F238E27FC236}">
                <a16:creationId xmlns:a16="http://schemas.microsoft.com/office/drawing/2014/main" id="{6FB8C822-A34A-9CEB-8F07-DBAB67D9513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E5CA1D5-5973-3E19-CA1D-5EDF595D8888}"/>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50615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376A7-918B-874B-DBD6-D1E4144AF1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177CD45-88C9-0F69-3803-804C810DC8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E926F76-F2D2-B28C-1205-F88AC1C9B743}"/>
              </a:ext>
            </a:extLst>
          </p:cNvPr>
          <p:cNvSpPr>
            <a:spLocks noGrp="1"/>
          </p:cNvSpPr>
          <p:nvPr>
            <p:ph type="dt" sz="half" idx="10"/>
          </p:nvPr>
        </p:nvSpPr>
        <p:spPr/>
        <p:txBody>
          <a:bodyPr/>
          <a:lstStyle/>
          <a:p>
            <a:fld id="{DB2C3DB4-B3CB-4313-A2D4-EE03DEBA919C}" type="datetime1">
              <a:rPr lang="LID4096" smtClean="0"/>
              <a:t>05/22/2025</a:t>
            </a:fld>
            <a:endParaRPr lang="LID4096"/>
          </a:p>
        </p:txBody>
      </p:sp>
      <p:sp>
        <p:nvSpPr>
          <p:cNvPr id="5" name="Footer Placeholder 4">
            <a:extLst>
              <a:ext uri="{FF2B5EF4-FFF2-40B4-BE49-F238E27FC236}">
                <a16:creationId xmlns:a16="http://schemas.microsoft.com/office/drawing/2014/main" id="{FA1A8146-AD8E-8AF1-3D97-CAFC5999044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BB17787-C409-5EFD-314F-4AF8CD7C2132}"/>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268163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AEE3-5048-533E-0757-2FC7508682ED}"/>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322538F8-70F9-0B5E-1AC5-4F607EFD6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8DDD93E-3D8D-5E41-D081-7FCEE89C45DE}"/>
              </a:ext>
            </a:extLst>
          </p:cNvPr>
          <p:cNvSpPr>
            <a:spLocks noGrp="1"/>
          </p:cNvSpPr>
          <p:nvPr>
            <p:ph type="dt" sz="half" idx="10"/>
          </p:nvPr>
        </p:nvSpPr>
        <p:spPr/>
        <p:txBody>
          <a:bodyPr/>
          <a:lstStyle/>
          <a:p>
            <a:fld id="{B771AD73-8383-496C-8456-FA54232EB43A}" type="datetime1">
              <a:rPr lang="LID4096" smtClean="0"/>
              <a:t>05/22/2025</a:t>
            </a:fld>
            <a:endParaRPr lang="LID4096"/>
          </a:p>
        </p:txBody>
      </p:sp>
      <p:sp>
        <p:nvSpPr>
          <p:cNvPr id="5" name="Footer Placeholder 4">
            <a:extLst>
              <a:ext uri="{FF2B5EF4-FFF2-40B4-BE49-F238E27FC236}">
                <a16:creationId xmlns:a16="http://schemas.microsoft.com/office/drawing/2014/main" id="{B0F2F4ED-2933-036F-42D2-F4D78B065D3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FE4E931-C653-9662-8F90-3BCEFC3CB236}"/>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261951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308A-37A0-2A16-94B2-13CB77B0E8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A4E0DD16-E80C-CE4E-0C25-5C4B5148A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BFD48-A73C-50A7-F448-D4CF38E43A5C}"/>
              </a:ext>
            </a:extLst>
          </p:cNvPr>
          <p:cNvSpPr>
            <a:spLocks noGrp="1"/>
          </p:cNvSpPr>
          <p:nvPr>
            <p:ph type="dt" sz="half" idx="10"/>
          </p:nvPr>
        </p:nvSpPr>
        <p:spPr/>
        <p:txBody>
          <a:bodyPr/>
          <a:lstStyle/>
          <a:p>
            <a:fld id="{DD6E7D9E-DDD8-40CC-B80F-FCC3399D44C5}" type="datetime1">
              <a:rPr lang="LID4096" smtClean="0"/>
              <a:t>05/22/2025</a:t>
            </a:fld>
            <a:endParaRPr lang="LID4096"/>
          </a:p>
        </p:txBody>
      </p:sp>
      <p:sp>
        <p:nvSpPr>
          <p:cNvPr id="5" name="Footer Placeholder 4">
            <a:extLst>
              <a:ext uri="{FF2B5EF4-FFF2-40B4-BE49-F238E27FC236}">
                <a16:creationId xmlns:a16="http://schemas.microsoft.com/office/drawing/2014/main" id="{BB03AAB8-EB06-3BC0-1107-948131276E9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917D9E7-4F06-7928-5C82-4B6E86234A2B}"/>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270792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99C6-A337-7131-A47E-91F8847D2EB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2FD634E-F547-9916-8169-1FBDF540C1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09DFB7A4-0E18-5D86-2E5E-1EA7DFE4E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6CF240EA-FBBD-7FFB-8A4D-A53BED36A12F}"/>
              </a:ext>
            </a:extLst>
          </p:cNvPr>
          <p:cNvSpPr>
            <a:spLocks noGrp="1"/>
          </p:cNvSpPr>
          <p:nvPr>
            <p:ph type="dt" sz="half" idx="10"/>
          </p:nvPr>
        </p:nvSpPr>
        <p:spPr/>
        <p:txBody>
          <a:bodyPr/>
          <a:lstStyle/>
          <a:p>
            <a:fld id="{A97794B9-D6D2-4434-AF92-E0962C54052A}" type="datetime1">
              <a:rPr lang="LID4096" smtClean="0"/>
              <a:t>05/22/2025</a:t>
            </a:fld>
            <a:endParaRPr lang="LID4096"/>
          </a:p>
        </p:txBody>
      </p:sp>
      <p:sp>
        <p:nvSpPr>
          <p:cNvPr id="6" name="Footer Placeholder 5">
            <a:extLst>
              <a:ext uri="{FF2B5EF4-FFF2-40B4-BE49-F238E27FC236}">
                <a16:creationId xmlns:a16="http://schemas.microsoft.com/office/drawing/2014/main" id="{DD1817E0-12F4-F04D-1D45-0CF638D6FBD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E17604E-8117-16A9-3EB1-2646E33950E0}"/>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267457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0397-3DB2-C191-D47D-06ED6D334CAD}"/>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AA3E2EBA-AC87-CA82-5AEC-1F155B58C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62BB7-988C-A7E0-7BCB-E5BC0521D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12B21656-273E-BC05-8375-480FE7EDB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92320-B0D8-B7A5-352B-84E43E0842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C3BF0684-51D8-15EF-EF67-66182613642E}"/>
              </a:ext>
            </a:extLst>
          </p:cNvPr>
          <p:cNvSpPr>
            <a:spLocks noGrp="1"/>
          </p:cNvSpPr>
          <p:nvPr>
            <p:ph type="dt" sz="half" idx="10"/>
          </p:nvPr>
        </p:nvSpPr>
        <p:spPr/>
        <p:txBody>
          <a:bodyPr/>
          <a:lstStyle/>
          <a:p>
            <a:fld id="{A05CCA4A-B38A-4B13-9D6E-C348908FBA06}" type="datetime1">
              <a:rPr lang="LID4096" smtClean="0"/>
              <a:t>05/22/2025</a:t>
            </a:fld>
            <a:endParaRPr lang="LID4096"/>
          </a:p>
        </p:txBody>
      </p:sp>
      <p:sp>
        <p:nvSpPr>
          <p:cNvPr id="8" name="Footer Placeholder 7">
            <a:extLst>
              <a:ext uri="{FF2B5EF4-FFF2-40B4-BE49-F238E27FC236}">
                <a16:creationId xmlns:a16="http://schemas.microsoft.com/office/drawing/2014/main" id="{B273A423-DB73-8ECD-F9DB-381AF477578B}"/>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1484F678-9853-4FAA-6555-BDF2CD7DEA19}"/>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34553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DFD8-5FF1-0682-4D7F-DE9EFAC575A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F0899BF5-BF88-25B8-8512-2EE56BCFE959}"/>
              </a:ext>
            </a:extLst>
          </p:cNvPr>
          <p:cNvSpPr>
            <a:spLocks noGrp="1"/>
          </p:cNvSpPr>
          <p:nvPr>
            <p:ph type="dt" sz="half" idx="10"/>
          </p:nvPr>
        </p:nvSpPr>
        <p:spPr/>
        <p:txBody>
          <a:bodyPr/>
          <a:lstStyle/>
          <a:p>
            <a:fld id="{A8FDBCE5-CB10-40E3-81AC-8AC506419269}" type="datetime1">
              <a:rPr lang="LID4096" smtClean="0"/>
              <a:t>05/22/2025</a:t>
            </a:fld>
            <a:endParaRPr lang="LID4096"/>
          </a:p>
        </p:txBody>
      </p:sp>
      <p:sp>
        <p:nvSpPr>
          <p:cNvPr id="4" name="Footer Placeholder 3">
            <a:extLst>
              <a:ext uri="{FF2B5EF4-FFF2-40B4-BE49-F238E27FC236}">
                <a16:creationId xmlns:a16="http://schemas.microsoft.com/office/drawing/2014/main" id="{769B6929-0C80-9228-38EB-5914ED5A910E}"/>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6F38E55B-0E8C-7260-4EF3-0C22EF2343AD}"/>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112956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5714C-A2F0-4CB2-EAF3-4FC6592D6C02}"/>
              </a:ext>
            </a:extLst>
          </p:cNvPr>
          <p:cNvSpPr>
            <a:spLocks noGrp="1"/>
          </p:cNvSpPr>
          <p:nvPr>
            <p:ph type="dt" sz="half" idx="10"/>
          </p:nvPr>
        </p:nvSpPr>
        <p:spPr/>
        <p:txBody>
          <a:bodyPr/>
          <a:lstStyle/>
          <a:p>
            <a:fld id="{068826A2-740D-4076-BED7-052C510C1756}" type="datetime1">
              <a:rPr lang="LID4096" smtClean="0"/>
              <a:t>05/22/2025</a:t>
            </a:fld>
            <a:endParaRPr lang="LID4096"/>
          </a:p>
        </p:txBody>
      </p:sp>
      <p:sp>
        <p:nvSpPr>
          <p:cNvPr id="3" name="Footer Placeholder 2">
            <a:extLst>
              <a:ext uri="{FF2B5EF4-FFF2-40B4-BE49-F238E27FC236}">
                <a16:creationId xmlns:a16="http://schemas.microsoft.com/office/drawing/2014/main" id="{7D467DD5-A073-728B-FF68-2BCF81E8647B}"/>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F9DBE0E-C6DB-35CD-2BCF-411DDA620E60}"/>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67683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63FB-8151-87B3-9365-DAE5DC644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E7B1CC9-8478-142D-4BE0-46AC8E975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3E88DD41-2927-DF63-09B2-02AEEF456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CB04D-C726-93AF-D912-4FE88DBAE5C2}"/>
              </a:ext>
            </a:extLst>
          </p:cNvPr>
          <p:cNvSpPr>
            <a:spLocks noGrp="1"/>
          </p:cNvSpPr>
          <p:nvPr>
            <p:ph type="dt" sz="half" idx="10"/>
          </p:nvPr>
        </p:nvSpPr>
        <p:spPr/>
        <p:txBody>
          <a:bodyPr/>
          <a:lstStyle/>
          <a:p>
            <a:fld id="{135E4989-FCE5-4BBA-A93F-0DAC2C647D76}" type="datetime1">
              <a:rPr lang="LID4096" smtClean="0"/>
              <a:t>05/22/2025</a:t>
            </a:fld>
            <a:endParaRPr lang="LID4096"/>
          </a:p>
        </p:txBody>
      </p:sp>
      <p:sp>
        <p:nvSpPr>
          <p:cNvPr id="6" name="Footer Placeholder 5">
            <a:extLst>
              <a:ext uri="{FF2B5EF4-FFF2-40B4-BE49-F238E27FC236}">
                <a16:creationId xmlns:a16="http://schemas.microsoft.com/office/drawing/2014/main" id="{F7A4CD81-3677-0116-C793-4FEE40D59199}"/>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014D40A-5FF3-68ED-E022-C9E3F14A12CF}"/>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48726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647C-7640-C462-225F-638250710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7A6FA2ED-7A14-ABFD-278F-B4CEAFBD5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CBC3E16-71B1-14FD-E4BB-6D165C73A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DBE38-09C0-0561-27B1-72BAE07C3208}"/>
              </a:ext>
            </a:extLst>
          </p:cNvPr>
          <p:cNvSpPr>
            <a:spLocks noGrp="1"/>
          </p:cNvSpPr>
          <p:nvPr>
            <p:ph type="dt" sz="half" idx="10"/>
          </p:nvPr>
        </p:nvSpPr>
        <p:spPr/>
        <p:txBody>
          <a:bodyPr/>
          <a:lstStyle/>
          <a:p>
            <a:fld id="{36A8FE7A-0BFF-4901-8FF6-F4C3AA546900}" type="datetime1">
              <a:rPr lang="LID4096" smtClean="0"/>
              <a:t>05/22/2025</a:t>
            </a:fld>
            <a:endParaRPr lang="LID4096"/>
          </a:p>
        </p:txBody>
      </p:sp>
      <p:sp>
        <p:nvSpPr>
          <p:cNvPr id="6" name="Footer Placeholder 5">
            <a:extLst>
              <a:ext uri="{FF2B5EF4-FFF2-40B4-BE49-F238E27FC236}">
                <a16:creationId xmlns:a16="http://schemas.microsoft.com/office/drawing/2014/main" id="{56F04D41-52A4-6E1D-3CD7-65494A8CA69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A0A89E8-E79C-83EA-27CB-C057B8F21149}"/>
              </a:ext>
            </a:extLst>
          </p:cNvPr>
          <p:cNvSpPr>
            <a:spLocks noGrp="1"/>
          </p:cNvSpPr>
          <p:nvPr>
            <p:ph type="sldNum" sz="quarter" idx="12"/>
          </p:nvPr>
        </p:nvSpPr>
        <p:spPr/>
        <p:txBody>
          <a:bodyPr/>
          <a:lstStyle/>
          <a:p>
            <a:fld id="{0B5A0B41-E6C7-4618-B5C8-C8EFDC7E7465}" type="slidenum">
              <a:rPr lang="LID4096" smtClean="0"/>
              <a:t>‹#›</a:t>
            </a:fld>
            <a:endParaRPr lang="LID4096"/>
          </a:p>
        </p:txBody>
      </p:sp>
    </p:spTree>
    <p:extLst>
      <p:ext uri="{BB962C8B-B14F-4D97-AF65-F5344CB8AC3E}">
        <p14:creationId xmlns:p14="http://schemas.microsoft.com/office/powerpoint/2010/main" val="156866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A53D3-406C-1686-EB55-C40D33A65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3C861EBA-43C8-5203-3D70-EB82FB403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A2F2942-9190-8AAC-BD24-982418A13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02042D-7DF9-4571-8D23-C7AF09219B4C}" type="datetime1">
              <a:rPr lang="LID4096" smtClean="0"/>
              <a:t>05/22/2025</a:t>
            </a:fld>
            <a:endParaRPr lang="LID4096"/>
          </a:p>
        </p:txBody>
      </p:sp>
      <p:sp>
        <p:nvSpPr>
          <p:cNvPr id="5" name="Footer Placeholder 4">
            <a:extLst>
              <a:ext uri="{FF2B5EF4-FFF2-40B4-BE49-F238E27FC236}">
                <a16:creationId xmlns:a16="http://schemas.microsoft.com/office/drawing/2014/main" id="{F3840D80-DAC1-3C8F-83D2-FC86A24E8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0D58FF8E-DF60-7372-0DA0-E24D20F4D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5A0B41-E6C7-4618-B5C8-C8EFDC7E7465}" type="slidenum">
              <a:rPr lang="LID4096" smtClean="0"/>
              <a:t>‹#›</a:t>
            </a:fld>
            <a:endParaRPr lang="LID4096"/>
          </a:p>
        </p:txBody>
      </p:sp>
    </p:spTree>
    <p:extLst>
      <p:ext uri="{BB962C8B-B14F-4D97-AF65-F5344CB8AC3E}">
        <p14:creationId xmlns:p14="http://schemas.microsoft.com/office/powerpoint/2010/main" val="198506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pdf/2101.02507" TargetMode="External"/><Relationship Id="rId2" Type="http://schemas.openxmlformats.org/officeDocument/2006/relationships/hyperlink" Target="https://www.eso.org/public/archives/releases/sciencepapers/eso1217/eso1217.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alaxy_rotation_curve" TargetMode="External"/><Relationship Id="rId2" Type="http://schemas.openxmlformats.org/officeDocument/2006/relationships/hyperlink" Target="https://www.researchgate.net/publication/264385523_Dark_Matter_with_Two_Inert_Doublets_plus_One_Higgs_Doubl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researchgate.net/publication/264385523_Dark_Matter_with_Two_Inert_Doublets_plus_One_Higgs_Doubl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Galaxy_rotation_cur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E3BA-2A5C-C0B6-3DB7-41F1E81586DB}"/>
              </a:ext>
            </a:extLst>
          </p:cNvPr>
          <p:cNvSpPr>
            <a:spLocks noGrp="1"/>
          </p:cNvSpPr>
          <p:nvPr>
            <p:ph type="ctrTitle"/>
          </p:nvPr>
        </p:nvSpPr>
        <p:spPr/>
        <p:txBody>
          <a:bodyPr/>
          <a:lstStyle/>
          <a:p>
            <a:r>
              <a:rPr lang="en-GB" dirty="0"/>
              <a:t>Dark sectors and Portals</a:t>
            </a:r>
            <a:endParaRPr lang="LID4096" dirty="0"/>
          </a:p>
        </p:txBody>
      </p:sp>
      <p:sp>
        <p:nvSpPr>
          <p:cNvPr id="3" name="Subtitle 2">
            <a:extLst>
              <a:ext uri="{FF2B5EF4-FFF2-40B4-BE49-F238E27FC236}">
                <a16:creationId xmlns:a16="http://schemas.microsoft.com/office/drawing/2014/main" id="{65E734F0-1E9F-BB77-4866-17E605FDEC40}"/>
              </a:ext>
            </a:extLst>
          </p:cNvPr>
          <p:cNvSpPr>
            <a:spLocks noGrp="1"/>
          </p:cNvSpPr>
          <p:nvPr>
            <p:ph type="subTitle" idx="1"/>
          </p:nvPr>
        </p:nvSpPr>
        <p:spPr/>
        <p:txBody>
          <a:bodyPr/>
          <a:lstStyle/>
          <a:p>
            <a:r>
              <a:rPr lang="en-GB" dirty="0"/>
              <a:t>By Lukas Ulbricht</a:t>
            </a:r>
            <a:endParaRPr lang="LID4096" dirty="0"/>
          </a:p>
        </p:txBody>
      </p:sp>
      <p:sp>
        <p:nvSpPr>
          <p:cNvPr id="4" name="Slide Number Placeholder 3">
            <a:extLst>
              <a:ext uri="{FF2B5EF4-FFF2-40B4-BE49-F238E27FC236}">
                <a16:creationId xmlns:a16="http://schemas.microsoft.com/office/drawing/2014/main" id="{FC271FF9-1577-1A3A-5685-2B6262E63E87}"/>
              </a:ext>
            </a:extLst>
          </p:cNvPr>
          <p:cNvSpPr>
            <a:spLocks noGrp="1"/>
          </p:cNvSpPr>
          <p:nvPr>
            <p:ph type="sldNum" sz="quarter" idx="12"/>
          </p:nvPr>
        </p:nvSpPr>
        <p:spPr/>
        <p:txBody>
          <a:bodyPr/>
          <a:lstStyle/>
          <a:p>
            <a:fld id="{0B5A0B41-E6C7-4618-B5C8-C8EFDC7E7465}" type="slidenum">
              <a:rPr lang="LID4096" smtClean="0"/>
              <a:t>1</a:t>
            </a:fld>
            <a:endParaRPr lang="LID4096"/>
          </a:p>
        </p:txBody>
      </p:sp>
    </p:spTree>
    <p:extLst>
      <p:ext uri="{BB962C8B-B14F-4D97-AF65-F5344CB8AC3E}">
        <p14:creationId xmlns:p14="http://schemas.microsoft.com/office/powerpoint/2010/main" val="180852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12A6-8509-8F00-0D5E-BBAAFC814C28}"/>
              </a:ext>
            </a:extLst>
          </p:cNvPr>
          <p:cNvSpPr>
            <a:spLocks noGrp="1"/>
          </p:cNvSpPr>
          <p:nvPr>
            <p:ph type="title"/>
          </p:nvPr>
        </p:nvSpPr>
        <p:spPr/>
        <p:txBody>
          <a:bodyPr/>
          <a:lstStyle/>
          <a:p>
            <a:r>
              <a:rPr lang="en-GB" dirty="0" err="1"/>
              <a:t>Connclusion</a:t>
            </a:r>
            <a:endParaRPr lang="LID4096" dirty="0"/>
          </a:p>
        </p:txBody>
      </p:sp>
      <p:sp>
        <p:nvSpPr>
          <p:cNvPr id="3" name="Content Placeholder 2">
            <a:extLst>
              <a:ext uri="{FF2B5EF4-FFF2-40B4-BE49-F238E27FC236}">
                <a16:creationId xmlns:a16="http://schemas.microsoft.com/office/drawing/2014/main" id="{B87DE3CE-9BB4-C327-434A-3F6ED4DD4E83}"/>
              </a:ext>
            </a:extLst>
          </p:cNvPr>
          <p:cNvSpPr>
            <a:spLocks noGrp="1"/>
          </p:cNvSpPr>
          <p:nvPr>
            <p:ph idx="1"/>
          </p:nvPr>
        </p:nvSpPr>
        <p:spPr/>
        <p:txBody>
          <a:bodyPr/>
          <a:lstStyle/>
          <a:p>
            <a:r>
              <a:rPr lang="en-GB" dirty="0"/>
              <a:t>Dark sectors interact with SM via portals</a:t>
            </a:r>
          </a:p>
          <a:p>
            <a:pPr lvl="1"/>
            <a:r>
              <a:rPr lang="en-GB" dirty="0"/>
              <a:t>Most important ones:</a:t>
            </a:r>
          </a:p>
          <a:p>
            <a:pPr lvl="1"/>
            <a:r>
              <a:rPr lang="en-GB" dirty="0"/>
              <a:t>Higgs portal</a:t>
            </a:r>
          </a:p>
          <a:p>
            <a:pPr lvl="1"/>
            <a:r>
              <a:rPr lang="en-GB" dirty="0"/>
              <a:t>Vector portal</a:t>
            </a:r>
          </a:p>
          <a:p>
            <a:r>
              <a:rPr lang="en-GB" dirty="0"/>
              <a:t>Higgs-portals:</a:t>
            </a:r>
          </a:p>
          <a:p>
            <a:pPr lvl="1"/>
            <a:r>
              <a:rPr lang="en-GB" dirty="0"/>
              <a:t>different Flavors with different problems</a:t>
            </a:r>
          </a:p>
          <a:p>
            <a:pPr lvl="1"/>
            <a:r>
              <a:rPr lang="en-GB" dirty="0"/>
              <a:t>Simple Higgs-portals not renormalizable</a:t>
            </a:r>
          </a:p>
          <a:p>
            <a:pPr lvl="1"/>
            <a:r>
              <a:rPr lang="en-GB" dirty="0"/>
              <a:t>points to a no trivial dark sector </a:t>
            </a:r>
          </a:p>
          <a:p>
            <a:r>
              <a:rPr lang="en-GB" dirty="0"/>
              <a:t>Astrophysical observations</a:t>
            </a:r>
          </a:p>
          <a:p>
            <a:pPr lvl="1"/>
            <a:r>
              <a:rPr lang="en-GB" dirty="0"/>
              <a:t>Also point to a nontrivial sector</a:t>
            </a:r>
            <a:endParaRPr lang="LID4096" dirty="0"/>
          </a:p>
        </p:txBody>
      </p:sp>
      <p:sp>
        <p:nvSpPr>
          <p:cNvPr id="4" name="Slide Number Placeholder 3">
            <a:extLst>
              <a:ext uri="{FF2B5EF4-FFF2-40B4-BE49-F238E27FC236}">
                <a16:creationId xmlns:a16="http://schemas.microsoft.com/office/drawing/2014/main" id="{8875DB0E-7B30-3F95-E319-76E22D5F3297}"/>
              </a:ext>
            </a:extLst>
          </p:cNvPr>
          <p:cNvSpPr>
            <a:spLocks noGrp="1"/>
          </p:cNvSpPr>
          <p:nvPr>
            <p:ph type="sldNum" sz="quarter" idx="12"/>
          </p:nvPr>
        </p:nvSpPr>
        <p:spPr/>
        <p:txBody>
          <a:bodyPr/>
          <a:lstStyle/>
          <a:p>
            <a:fld id="{0B5A0B41-E6C7-4618-B5C8-C8EFDC7E7465}" type="slidenum">
              <a:rPr lang="LID4096" smtClean="0"/>
              <a:t>10</a:t>
            </a:fld>
            <a:endParaRPr lang="LID4096"/>
          </a:p>
        </p:txBody>
      </p:sp>
    </p:spTree>
    <p:extLst>
      <p:ext uri="{BB962C8B-B14F-4D97-AF65-F5344CB8AC3E}">
        <p14:creationId xmlns:p14="http://schemas.microsoft.com/office/powerpoint/2010/main" val="74696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CFAB-C65C-B056-F3A1-2D1536617471}"/>
              </a:ext>
            </a:extLst>
          </p:cNvPr>
          <p:cNvSpPr>
            <a:spLocks noGrp="1"/>
          </p:cNvSpPr>
          <p:nvPr>
            <p:ph type="title"/>
          </p:nvPr>
        </p:nvSpPr>
        <p:spPr/>
        <p:txBody>
          <a:bodyPr/>
          <a:lstStyle/>
          <a:p>
            <a:r>
              <a:rPr lang="en-GB" dirty="0"/>
              <a:t>Sources (Papers)</a:t>
            </a:r>
            <a:endParaRPr lang="LID4096" dirty="0"/>
          </a:p>
        </p:txBody>
      </p:sp>
      <p:sp>
        <p:nvSpPr>
          <p:cNvPr id="3" name="Content Placeholder 2">
            <a:extLst>
              <a:ext uri="{FF2B5EF4-FFF2-40B4-BE49-F238E27FC236}">
                <a16:creationId xmlns:a16="http://schemas.microsoft.com/office/drawing/2014/main" id="{7CB15E69-6BD7-77FC-BF4A-81837E9D3E0E}"/>
              </a:ext>
            </a:extLst>
          </p:cNvPr>
          <p:cNvSpPr>
            <a:spLocks noGrp="1"/>
          </p:cNvSpPr>
          <p:nvPr>
            <p:ph idx="1"/>
          </p:nvPr>
        </p:nvSpPr>
        <p:spPr/>
        <p:txBody>
          <a:bodyPr/>
          <a:lstStyle/>
          <a:p>
            <a:r>
              <a:rPr lang="en-GB" dirty="0"/>
              <a:t>Kinematical and chemical vertical structure of the Galactic thick disk1,2 II. A lack of dark matter in the solar </a:t>
            </a:r>
            <a:r>
              <a:rPr lang="en-GB" dirty="0" err="1"/>
              <a:t>neighborhood</a:t>
            </a:r>
            <a:endParaRPr lang="en-GB" dirty="0"/>
          </a:p>
          <a:p>
            <a:pPr lvl="1"/>
            <a:r>
              <a:rPr lang="de-DE" dirty="0">
                <a:hlinkClick r:id="rId2"/>
              </a:rPr>
              <a:t>https://www.eso.org/public/archives/releases/sciencepapers/eso1217/eso1217.pdf</a:t>
            </a:r>
            <a:endParaRPr lang="de-DE" dirty="0"/>
          </a:p>
          <a:p>
            <a:r>
              <a:rPr lang="en-GB" dirty="0"/>
              <a:t>The Higgs-portal for Dark Matter effective field theories versus concrete realizations</a:t>
            </a:r>
          </a:p>
          <a:p>
            <a:pPr lvl="1"/>
            <a:r>
              <a:rPr lang="en-GB" dirty="0">
                <a:hlinkClick r:id="rId3"/>
              </a:rPr>
              <a:t>https://arxiv.org/pdf/2101.02507</a:t>
            </a:r>
            <a:endParaRPr lang="en-GB" dirty="0"/>
          </a:p>
          <a:p>
            <a:r>
              <a:rPr lang="en-GB" dirty="0"/>
              <a:t>Dark Sectors 2016 Workshop: Community Report</a:t>
            </a:r>
          </a:p>
          <a:p>
            <a:pPr lvl="1"/>
            <a:r>
              <a:rPr lang="en-GB" dirty="0"/>
              <a:t>https://arxiv.org/pdf/1608.08632</a:t>
            </a:r>
          </a:p>
          <a:p>
            <a:pPr lvl="1"/>
            <a:endParaRPr lang="LID4096" dirty="0"/>
          </a:p>
        </p:txBody>
      </p:sp>
      <p:sp>
        <p:nvSpPr>
          <p:cNvPr id="4" name="Slide Number Placeholder 3">
            <a:extLst>
              <a:ext uri="{FF2B5EF4-FFF2-40B4-BE49-F238E27FC236}">
                <a16:creationId xmlns:a16="http://schemas.microsoft.com/office/drawing/2014/main" id="{60FAE0F7-090D-783B-8D38-9BC931F87DA9}"/>
              </a:ext>
            </a:extLst>
          </p:cNvPr>
          <p:cNvSpPr>
            <a:spLocks noGrp="1"/>
          </p:cNvSpPr>
          <p:nvPr>
            <p:ph type="sldNum" sz="quarter" idx="12"/>
          </p:nvPr>
        </p:nvSpPr>
        <p:spPr/>
        <p:txBody>
          <a:bodyPr/>
          <a:lstStyle/>
          <a:p>
            <a:fld id="{0B5A0B41-E6C7-4618-B5C8-C8EFDC7E7465}" type="slidenum">
              <a:rPr lang="LID4096" smtClean="0"/>
              <a:t>11</a:t>
            </a:fld>
            <a:endParaRPr lang="LID4096"/>
          </a:p>
        </p:txBody>
      </p:sp>
    </p:spTree>
    <p:extLst>
      <p:ext uri="{BB962C8B-B14F-4D97-AF65-F5344CB8AC3E}">
        <p14:creationId xmlns:p14="http://schemas.microsoft.com/office/powerpoint/2010/main" val="173984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0CD5-E57F-FBE1-1E58-AA40BA5B1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11788-506E-6CB6-C68D-C96163EA21CA}"/>
              </a:ext>
            </a:extLst>
          </p:cNvPr>
          <p:cNvSpPr>
            <a:spLocks noGrp="1"/>
          </p:cNvSpPr>
          <p:nvPr>
            <p:ph type="title"/>
          </p:nvPr>
        </p:nvSpPr>
        <p:spPr/>
        <p:txBody>
          <a:bodyPr/>
          <a:lstStyle/>
          <a:p>
            <a:r>
              <a:rPr lang="en-GB" dirty="0"/>
              <a:t>Sources (Papers)</a:t>
            </a:r>
            <a:endParaRPr lang="LID4096" dirty="0"/>
          </a:p>
        </p:txBody>
      </p:sp>
      <p:sp>
        <p:nvSpPr>
          <p:cNvPr id="3" name="Content Placeholder 2">
            <a:extLst>
              <a:ext uri="{FF2B5EF4-FFF2-40B4-BE49-F238E27FC236}">
                <a16:creationId xmlns:a16="http://schemas.microsoft.com/office/drawing/2014/main" id="{4912676E-655F-22B6-FCD9-3581B629D305}"/>
              </a:ext>
            </a:extLst>
          </p:cNvPr>
          <p:cNvSpPr>
            <a:spLocks noGrp="1"/>
          </p:cNvSpPr>
          <p:nvPr>
            <p:ph idx="1"/>
          </p:nvPr>
        </p:nvSpPr>
        <p:spPr/>
        <p:txBody>
          <a:bodyPr/>
          <a:lstStyle/>
          <a:p>
            <a:r>
              <a:rPr lang="en-GB" dirty="0"/>
              <a:t>Dark Matter through the Higgs portal</a:t>
            </a:r>
          </a:p>
          <a:p>
            <a:pPr lvl="1"/>
            <a:r>
              <a:rPr lang="de-DE" dirty="0"/>
              <a:t>https://arxiv.org/pdf/1903.03616</a:t>
            </a:r>
            <a:endParaRPr lang="LID4096" dirty="0"/>
          </a:p>
        </p:txBody>
      </p:sp>
      <p:sp>
        <p:nvSpPr>
          <p:cNvPr id="4" name="Slide Number Placeholder 3">
            <a:extLst>
              <a:ext uri="{FF2B5EF4-FFF2-40B4-BE49-F238E27FC236}">
                <a16:creationId xmlns:a16="http://schemas.microsoft.com/office/drawing/2014/main" id="{B0CB5728-B832-0B0B-7EAD-341986D43FD3}"/>
              </a:ext>
            </a:extLst>
          </p:cNvPr>
          <p:cNvSpPr>
            <a:spLocks noGrp="1"/>
          </p:cNvSpPr>
          <p:nvPr>
            <p:ph type="sldNum" sz="quarter" idx="12"/>
          </p:nvPr>
        </p:nvSpPr>
        <p:spPr/>
        <p:txBody>
          <a:bodyPr/>
          <a:lstStyle/>
          <a:p>
            <a:fld id="{0B5A0B41-E6C7-4618-B5C8-C8EFDC7E7465}" type="slidenum">
              <a:rPr lang="LID4096" smtClean="0"/>
              <a:t>12</a:t>
            </a:fld>
            <a:endParaRPr lang="LID4096"/>
          </a:p>
        </p:txBody>
      </p:sp>
    </p:spTree>
    <p:extLst>
      <p:ext uri="{BB962C8B-B14F-4D97-AF65-F5344CB8AC3E}">
        <p14:creationId xmlns:p14="http://schemas.microsoft.com/office/powerpoint/2010/main" val="326503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15F4-6F35-0160-A6B5-2639A667CA7F}"/>
              </a:ext>
            </a:extLst>
          </p:cNvPr>
          <p:cNvSpPr>
            <a:spLocks noGrp="1"/>
          </p:cNvSpPr>
          <p:nvPr>
            <p:ph type="title"/>
          </p:nvPr>
        </p:nvSpPr>
        <p:spPr/>
        <p:txBody>
          <a:bodyPr/>
          <a:lstStyle/>
          <a:p>
            <a:r>
              <a:rPr lang="en-GB" dirty="0"/>
              <a:t>Sources (pictures and figures)</a:t>
            </a:r>
            <a:endParaRPr lang="LID4096" dirty="0"/>
          </a:p>
        </p:txBody>
      </p:sp>
      <p:sp>
        <p:nvSpPr>
          <p:cNvPr id="3" name="Content Placeholder 2">
            <a:extLst>
              <a:ext uri="{FF2B5EF4-FFF2-40B4-BE49-F238E27FC236}">
                <a16:creationId xmlns:a16="http://schemas.microsoft.com/office/drawing/2014/main" id="{F26A4BAC-4241-27C6-FD62-02BFB3298B84}"/>
              </a:ext>
            </a:extLst>
          </p:cNvPr>
          <p:cNvSpPr>
            <a:spLocks noGrp="1"/>
          </p:cNvSpPr>
          <p:nvPr>
            <p:ph idx="1"/>
          </p:nvPr>
        </p:nvSpPr>
        <p:spPr/>
        <p:txBody>
          <a:bodyPr/>
          <a:lstStyle/>
          <a:p>
            <a:r>
              <a:rPr lang="en-GB" sz="2400" dirty="0"/>
              <a:t>Figure 1:  Dark Matter with Two Inert Doublets plus One Higgs Doublet</a:t>
            </a:r>
          </a:p>
          <a:p>
            <a:pPr lvl="1"/>
            <a:r>
              <a:rPr lang="de-DE" dirty="0">
                <a:hlinkClick r:id="rId2"/>
              </a:rPr>
              <a:t>https://www.researchgate.net/publication/264385523_Dark_Matter_with_Two_Inert_Doublets_plus_One_Higgs_Doublet</a:t>
            </a:r>
            <a:endParaRPr lang="de-DE" dirty="0"/>
          </a:p>
          <a:p>
            <a:r>
              <a:rPr lang="de-DE" dirty="0"/>
              <a:t>Figure 2: Wikipedia article about Galaxy rotation curves</a:t>
            </a:r>
          </a:p>
          <a:p>
            <a:pPr lvl="1"/>
            <a:r>
              <a:rPr lang="de-DE" dirty="0">
                <a:hlinkClick r:id="rId3"/>
              </a:rPr>
              <a:t>https://en.wikipedia.org/wiki/Galaxy_rotation_curve</a:t>
            </a:r>
            <a:endParaRPr lang="de-DE" dirty="0"/>
          </a:p>
          <a:p>
            <a:pPr lvl="1"/>
            <a:endParaRPr lang="de-DE" dirty="0"/>
          </a:p>
          <a:p>
            <a:pPr lvl="1"/>
            <a:endParaRPr lang="LID4096" dirty="0"/>
          </a:p>
        </p:txBody>
      </p:sp>
      <p:sp>
        <p:nvSpPr>
          <p:cNvPr id="4" name="Slide Number Placeholder 3">
            <a:extLst>
              <a:ext uri="{FF2B5EF4-FFF2-40B4-BE49-F238E27FC236}">
                <a16:creationId xmlns:a16="http://schemas.microsoft.com/office/drawing/2014/main" id="{9E768E63-E3E1-8A66-39C4-21C25F4E1091}"/>
              </a:ext>
            </a:extLst>
          </p:cNvPr>
          <p:cNvSpPr>
            <a:spLocks noGrp="1"/>
          </p:cNvSpPr>
          <p:nvPr>
            <p:ph type="sldNum" sz="quarter" idx="12"/>
          </p:nvPr>
        </p:nvSpPr>
        <p:spPr/>
        <p:txBody>
          <a:bodyPr/>
          <a:lstStyle/>
          <a:p>
            <a:fld id="{0B5A0B41-E6C7-4618-B5C8-C8EFDC7E7465}" type="slidenum">
              <a:rPr lang="LID4096" smtClean="0"/>
              <a:t>13</a:t>
            </a:fld>
            <a:endParaRPr lang="LID4096"/>
          </a:p>
        </p:txBody>
      </p:sp>
    </p:spTree>
    <p:extLst>
      <p:ext uri="{BB962C8B-B14F-4D97-AF65-F5344CB8AC3E}">
        <p14:creationId xmlns:p14="http://schemas.microsoft.com/office/powerpoint/2010/main" val="210600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A32F-8C51-FB73-FA8B-E7A62EA23F4C}"/>
              </a:ext>
            </a:extLst>
          </p:cNvPr>
          <p:cNvSpPr>
            <a:spLocks noGrp="1"/>
          </p:cNvSpPr>
          <p:nvPr>
            <p:ph type="title"/>
          </p:nvPr>
        </p:nvSpPr>
        <p:spPr/>
        <p:txBody>
          <a:bodyPr/>
          <a:lstStyle/>
          <a:p>
            <a:r>
              <a:rPr lang="de-DE" dirty="0"/>
              <a:t>Outline of the presentation</a:t>
            </a:r>
            <a:endParaRPr lang="LID4096" dirty="0"/>
          </a:p>
        </p:txBody>
      </p:sp>
      <p:sp>
        <p:nvSpPr>
          <p:cNvPr id="3" name="Content Placeholder 2">
            <a:extLst>
              <a:ext uri="{FF2B5EF4-FFF2-40B4-BE49-F238E27FC236}">
                <a16:creationId xmlns:a16="http://schemas.microsoft.com/office/drawing/2014/main" id="{9B52C09C-9E58-EB72-40D0-E8ED773EB34B}"/>
              </a:ext>
            </a:extLst>
          </p:cNvPr>
          <p:cNvSpPr>
            <a:spLocks noGrp="1"/>
          </p:cNvSpPr>
          <p:nvPr>
            <p:ph idx="1"/>
          </p:nvPr>
        </p:nvSpPr>
        <p:spPr/>
        <p:txBody>
          <a:bodyPr/>
          <a:lstStyle/>
          <a:p>
            <a:pPr marL="514350" indent="-514350">
              <a:buFont typeface="+mj-lt"/>
              <a:buAutoNum type="arabicPeriod"/>
            </a:pPr>
            <a:r>
              <a:rPr lang="en-GB" dirty="0"/>
              <a:t>Overlook on Dark sectors and Portals</a:t>
            </a:r>
          </a:p>
          <a:p>
            <a:pPr marL="514350" indent="-514350">
              <a:buFont typeface="+mj-lt"/>
              <a:buAutoNum type="arabicPeriod"/>
            </a:pPr>
            <a:r>
              <a:rPr lang="en-GB" dirty="0"/>
              <a:t>Motivation</a:t>
            </a:r>
          </a:p>
          <a:p>
            <a:pPr marL="514350" indent="-514350">
              <a:buFont typeface="+mj-lt"/>
              <a:buAutoNum type="arabicPeriod"/>
            </a:pPr>
            <a:r>
              <a:rPr lang="en-GB" dirty="0"/>
              <a:t>Most important portals</a:t>
            </a:r>
          </a:p>
          <a:p>
            <a:pPr marL="971550" lvl="1" indent="-514350">
              <a:buFont typeface="+mj-lt"/>
              <a:buAutoNum type="arabicPeriod"/>
            </a:pPr>
            <a:r>
              <a:rPr lang="en-GB" dirty="0"/>
              <a:t>Other portals</a:t>
            </a:r>
          </a:p>
          <a:p>
            <a:pPr marL="971550" lvl="1" indent="-514350">
              <a:buFont typeface="+mj-lt"/>
              <a:buAutoNum type="arabicPeriod"/>
            </a:pPr>
            <a:r>
              <a:rPr lang="en-GB" dirty="0" err="1"/>
              <a:t>Higgsportal</a:t>
            </a:r>
            <a:endParaRPr lang="en-GB" dirty="0"/>
          </a:p>
          <a:p>
            <a:pPr marL="514350" indent="-514350">
              <a:buFont typeface="+mj-lt"/>
              <a:buAutoNum type="arabicPeriod"/>
            </a:pPr>
            <a:r>
              <a:rPr lang="en-GB" dirty="0"/>
              <a:t>Concrete example</a:t>
            </a:r>
            <a:endParaRPr lang="LID4096" dirty="0"/>
          </a:p>
        </p:txBody>
      </p:sp>
      <p:sp>
        <p:nvSpPr>
          <p:cNvPr id="4" name="Slide Number Placeholder 3">
            <a:extLst>
              <a:ext uri="{FF2B5EF4-FFF2-40B4-BE49-F238E27FC236}">
                <a16:creationId xmlns:a16="http://schemas.microsoft.com/office/drawing/2014/main" id="{4600F628-4232-A443-278D-102FE21C82F1}"/>
              </a:ext>
            </a:extLst>
          </p:cNvPr>
          <p:cNvSpPr>
            <a:spLocks noGrp="1"/>
          </p:cNvSpPr>
          <p:nvPr>
            <p:ph type="sldNum" sz="quarter" idx="12"/>
          </p:nvPr>
        </p:nvSpPr>
        <p:spPr/>
        <p:txBody>
          <a:bodyPr/>
          <a:lstStyle/>
          <a:p>
            <a:fld id="{0B5A0B41-E6C7-4618-B5C8-C8EFDC7E7465}" type="slidenum">
              <a:rPr lang="LID4096" smtClean="0"/>
              <a:t>2</a:t>
            </a:fld>
            <a:endParaRPr lang="LID4096"/>
          </a:p>
        </p:txBody>
      </p:sp>
    </p:spTree>
    <p:extLst>
      <p:ext uri="{BB962C8B-B14F-4D97-AF65-F5344CB8AC3E}">
        <p14:creationId xmlns:p14="http://schemas.microsoft.com/office/powerpoint/2010/main" val="345516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0411-ED83-5DAA-E167-990968655543}"/>
              </a:ext>
            </a:extLst>
          </p:cNvPr>
          <p:cNvSpPr>
            <a:spLocks noGrp="1"/>
          </p:cNvSpPr>
          <p:nvPr>
            <p:ph type="title"/>
          </p:nvPr>
        </p:nvSpPr>
        <p:spPr/>
        <p:txBody>
          <a:bodyPr/>
          <a:lstStyle/>
          <a:p>
            <a:r>
              <a:rPr lang="en-GB" dirty="0"/>
              <a:t>Dark sectors and Portals</a:t>
            </a:r>
            <a:endParaRPr lang="LID4096" dirty="0"/>
          </a:p>
        </p:txBody>
      </p:sp>
      <p:sp>
        <p:nvSpPr>
          <p:cNvPr id="3" name="Content Placeholder 2">
            <a:extLst>
              <a:ext uri="{FF2B5EF4-FFF2-40B4-BE49-F238E27FC236}">
                <a16:creationId xmlns:a16="http://schemas.microsoft.com/office/drawing/2014/main" id="{8C87AB64-18EA-F707-1F41-0331C864EA16}"/>
              </a:ext>
            </a:extLst>
          </p:cNvPr>
          <p:cNvSpPr>
            <a:spLocks noGrp="1"/>
          </p:cNvSpPr>
          <p:nvPr>
            <p:ph idx="1"/>
          </p:nvPr>
        </p:nvSpPr>
        <p:spPr/>
        <p:txBody>
          <a:bodyPr>
            <a:normAutofit/>
          </a:bodyPr>
          <a:lstStyle/>
          <a:p>
            <a:r>
              <a:rPr lang="en-GB" dirty="0"/>
              <a:t>Standard Model</a:t>
            </a:r>
          </a:p>
          <a:p>
            <a:pPr lvl="1"/>
            <a:r>
              <a:rPr lang="en-GB" dirty="0"/>
              <a:t>summarizes all current knowledge</a:t>
            </a:r>
          </a:p>
          <a:p>
            <a:pPr lvl="1"/>
            <a:endParaRPr lang="en-GB" dirty="0"/>
          </a:p>
          <a:p>
            <a:r>
              <a:rPr lang="en-GB" dirty="0"/>
              <a:t>Dark sectors </a:t>
            </a:r>
          </a:p>
          <a:p>
            <a:pPr lvl="1"/>
            <a:r>
              <a:rPr lang="en-GB" dirty="0"/>
              <a:t>Collection of particles</a:t>
            </a:r>
          </a:p>
          <a:p>
            <a:pPr lvl="1"/>
            <a:r>
              <a:rPr lang="en-GB" dirty="0"/>
              <a:t>lightest is a DM candidate</a:t>
            </a:r>
          </a:p>
          <a:p>
            <a:pPr lvl="1"/>
            <a:r>
              <a:rPr lang="en-GB" dirty="0"/>
              <a:t>(mostly) uncharged under SM interactions</a:t>
            </a:r>
          </a:p>
          <a:p>
            <a:pPr lvl="1"/>
            <a:r>
              <a:rPr lang="en-GB" dirty="0"/>
              <a:t>possible new forces</a:t>
            </a:r>
          </a:p>
          <a:p>
            <a:pPr lvl="1"/>
            <a:r>
              <a:rPr lang="en-GB" dirty="0"/>
              <a:t>interact thought portal(s) with SM</a:t>
            </a:r>
          </a:p>
          <a:p>
            <a:pPr lvl="1"/>
            <a:endParaRPr lang="LID4096" dirty="0"/>
          </a:p>
        </p:txBody>
      </p:sp>
      <p:pic>
        <p:nvPicPr>
          <p:cNvPr id="9" name="Picture 8">
            <a:extLst>
              <a:ext uri="{FF2B5EF4-FFF2-40B4-BE49-F238E27FC236}">
                <a16:creationId xmlns:a16="http://schemas.microsoft.com/office/drawing/2014/main" id="{28B73F33-4BD0-29E7-EAEC-EDB67505F20F}"/>
              </a:ext>
            </a:extLst>
          </p:cNvPr>
          <p:cNvPicPr>
            <a:picLocks noChangeAspect="1"/>
          </p:cNvPicPr>
          <p:nvPr/>
        </p:nvPicPr>
        <p:blipFill>
          <a:blip r:embed="rId3"/>
          <a:stretch>
            <a:fillRect/>
          </a:stretch>
        </p:blipFill>
        <p:spPr>
          <a:xfrm>
            <a:off x="7575076" y="801680"/>
            <a:ext cx="4048155" cy="2047890"/>
          </a:xfrm>
          <a:prstGeom prst="rect">
            <a:avLst/>
          </a:prstGeom>
        </p:spPr>
      </p:pic>
      <p:sp>
        <p:nvSpPr>
          <p:cNvPr id="10" name="TextBox 9">
            <a:extLst>
              <a:ext uri="{FF2B5EF4-FFF2-40B4-BE49-F238E27FC236}">
                <a16:creationId xmlns:a16="http://schemas.microsoft.com/office/drawing/2014/main" id="{CF2C5341-2366-4FAE-FDA4-6F710EE1088F}"/>
              </a:ext>
            </a:extLst>
          </p:cNvPr>
          <p:cNvSpPr txBox="1"/>
          <p:nvPr/>
        </p:nvSpPr>
        <p:spPr>
          <a:xfrm>
            <a:off x="7687530" y="5288843"/>
            <a:ext cx="4172279" cy="1107996"/>
          </a:xfrm>
          <a:prstGeom prst="rect">
            <a:avLst/>
          </a:prstGeom>
          <a:noFill/>
        </p:spPr>
        <p:txBody>
          <a:bodyPr wrap="square" lIns="0" tIns="0" rIns="0" bIns="0" rtlCol="0">
            <a:spAutoFit/>
          </a:bodyPr>
          <a:lstStyle/>
          <a:p>
            <a:r>
              <a:rPr lang="en-GB" sz="1600" dirty="0"/>
              <a:t>Figure 1: three possible Higgs portal interaction</a:t>
            </a:r>
          </a:p>
          <a:p>
            <a:r>
              <a:rPr lang="en-GB" sz="1600" dirty="0"/>
              <a:t>                    by </a:t>
            </a:r>
            <a:r>
              <a:rPr lang="sv-SE" sz="1600" dirty="0"/>
              <a:t>Stefano Moretti </a:t>
            </a:r>
            <a:r>
              <a:rPr lang="de-DE" sz="1200" dirty="0">
                <a:hlinkClick r:id="rId4"/>
              </a:rPr>
              <a:t>https://www.researchgate.net/publication/264385523_Dark_Matter_with_Two_Inert_Doublets_plus_One_Higgs_Doublet</a:t>
            </a:r>
            <a:endParaRPr lang="de-DE" sz="1200" dirty="0"/>
          </a:p>
          <a:p>
            <a:endParaRPr lang="LID4096" sz="1600" dirty="0"/>
          </a:p>
        </p:txBody>
      </p:sp>
      <p:pic>
        <p:nvPicPr>
          <p:cNvPr id="12" name="Picture 11">
            <a:extLst>
              <a:ext uri="{FF2B5EF4-FFF2-40B4-BE49-F238E27FC236}">
                <a16:creationId xmlns:a16="http://schemas.microsoft.com/office/drawing/2014/main" id="{E4378924-1B25-AE66-0D2D-0B623B849493}"/>
              </a:ext>
            </a:extLst>
          </p:cNvPr>
          <p:cNvPicPr>
            <a:picLocks noChangeAspect="1"/>
          </p:cNvPicPr>
          <p:nvPr/>
        </p:nvPicPr>
        <p:blipFill>
          <a:blip r:embed="rId5"/>
          <a:stretch>
            <a:fillRect/>
          </a:stretch>
        </p:blipFill>
        <p:spPr>
          <a:xfrm>
            <a:off x="8560920" y="2849570"/>
            <a:ext cx="2076465" cy="2333642"/>
          </a:xfrm>
          <a:prstGeom prst="rect">
            <a:avLst/>
          </a:prstGeom>
        </p:spPr>
      </p:pic>
      <p:sp>
        <p:nvSpPr>
          <p:cNvPr id="4" name="Slide Number Placeholder 3">
            <a:extLst>
              <a:ext uri="{FF2B5EF4-FFF2-40B4-BE49-F238E27FC236}">
                <a16:creationId xmlns:a16="http://schemas.microsoft.com/office/drawing/2014/main" id="{0026EB69-F8AF-52A4-8603-184CCFB8AA17}"/>
              </a:ext>
            </a:extLst>
          </p:cNvPr>
          <p:cNvSpPr>
            <a:spLocks noGrp="1"/>
          </p:cNvSpPr>
          <p:nvPr>
            <p:ph type="sldNum" sz="quarter" idx="12"/>
          </p:nvPr>
        </p:nvSpPr>
        <p:spPr/>
        <p:txBody>
          <a:bodyPr/>
          <a:lstStyle/>
          <a:p>
            <a:fld id="{0B5A0B41-E6C7-4618-B5C8-C8EFDC7E7465}" type="slidenum">
              <a:rPr lang="LID4096" smtClean="0"/>
              <a:t>3</a:t>
            </a:fld>
            <a:endParaRPr lang="LID4096"/>
          </a:p>
        </p:txBody>
      </p:sp>
    </p:spTree>
    <p:extLst>
      <p:ext uri="{BB962C8B-B14F-4D97-AF65-F5344CB8AC3E}">
        <p14:creationId xmlns:p14="http://schemas.microsoft.com/office/powerpoint/2010/main" val="197111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0E0F-B5B6-D9F0-2A38-105D6527F14B}"/>
              </a:ext>
            </a:extLst>
          </p:cNvPr>
          <p:cNvSpPr>
            <a:spLocks noGrp="1"/>
          </p:cNvSpPr>
          <p:nvPr>
            <p:ph type="title"/>
          </p:nvPr>
        </p:nvSpPr>
        <p:spPr/>
        <p:txBody>
          <a:bodyPr/>
          <a:lstStyle/>
          <a:p>
            <a:r>
              <a:rPr lang="en-GB" dirty="0"/>
              <a:t>Motivation - Theoretical side</a:t>
            </a:r>
            <a:endParaRPr lang="LID4096" dirty="0"/>
          </a:p>
        </p:txBody>
      </p:sp>
      <p:sp>
        <p:nvSpPr>
          <p:cNvPr id="3" name="Content Placeholder 2">
            <a:extLst>
              <a:ext uri="{FF2B5EF4-FFF2-40B4-BE49-F238E27FC236}">
                <a16:creationId xmlns:a16="http://schemas.microsoft.com/office/drawing/2014/main" id="{2063677A-D279-63B4-F3E5-1FC76E22F51E}"/>
              </a:ext>
            </a:extLst>
          </p:cNvPr>
          <p:cNvSpPr>
            <a:spLocks noGrp="1"/>
          </p:cNvSpPr>
          <p:nvPr>
            <p:ph idx="1"/>
          </p:nvPr>
        </p:nvSpPr>
        <p:spPr/>
        <p:txBody>
          <a:bodyPr/>
          <a:lstStyle/>
          <a:p>
            <a:r>
              <a:rPr lang="en-GB" dirty="0"/>
              <a:t>Why an entire sector?</a:t>
            </a:r>
          </a:p>
          <a:p>
            <a:r>
              <a:rPr lang="en-GB" dirty="0"/>
              <a:t>Theoretical side:</a:t>
            </a:r>
          </a:p>
          <a:p>
            <a:pPr lvl="1"/>
            <a:r>
              <a:rPr lang="en-GB" dirty="0"/>
              <a:t>origin of the mass of particles</a:t>
            </a:r>
          </a:p>
          <a:p>
            <a:pPr lvl="1"/>
            <a:r>
              <a:rPr lang="en-GB" dirty="0"/>
              <a:t>UV-completeness</a:t>
            </a:r>
          </a:p>
          <a:p>
            <a:pPr lvl="1"/>
            <a:r>
              <a:rPr lang="en-GB" dirty="0"/>
              <a:t>solving several problems at once</a:t>
            </a:r>
          </a:p>
          <a:p>
            <a:pPr lvl="1"/>
            <a:endParaRPr lang="en-GB" dirty="0"/>
          </a:p>
          <a:p>
            <a:r>
              <a:rPr lang="en-GB" dirty="0"/>
              <a:t>Studies on Galaxies:</a:t>
            </a:r>
          </a:p>
          <a:p>
            <a:pPr lvl="1"/>
            <a:r>
              <a:rPr lang="en-GB" dirty="0"/>
              <a:t>Different DM profiles</a:t>
            </a:r>
          </a:p>
          <a:p>
            <a:pPr lvl="1"/>
            <a:r>
              <a:rPr lang="en-GB" dirty="0"/>
              <a:t>overabundance of satellite galaxies</a:t>
            </a:r>
          </a:p>
          <a:p>
            <a:pPr lvl="1"/>
            <a:r>
              <a:rPr lang="en-GB" dirty="0"/>
              <a:t>Solar neighbourhood lacks dark matter</a:t>
            </a:r>
          </a:p>
        </p:txBody>
      </p:sp>
      <p:pic>
        <p:nvPicPr>
          <p:cNvPr id="5" name="Picture 4" descr="A diagram of a star formation&#10;&#10;AI-generated content may be incorrect.">
            <a:extLst>
              <a:ext uri="{FF2B5EF4-FFF2-40B4-BE49-F238E27FC236}">
                <a16:creationId xmlns:a16="http://schemas.microsoft.com/office/drawing/2014/main" id="{50606DA0-A3DD-9531-86C9-7AD610C2D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095" y="2491749"/>
            <a:ext cx="4805617" cy="2703159"/>
          </a:xfrm>
          <a:prstGeom prst="rect">
            <a:avLst/>
          </a:prstGeom>
        </p:spPr>
      </p:pic>
      <p:sp>
        <p:nvSpPr>
          <p:cNvPr id="6" name="TextBox 5">
            <a:extLst>
              <a:ext uri="{FF2B5EF4-FFF2-40B4-BE49-F238E27FC236}">
                <a16:creationId xmlns:a16="http://schemas.microsoft.com/office/drawing/2014/main" id="{5C06FCA9-2339-B9C7-A38F-C8DD07058A5F}"/>
              </a:ext>
            </a:extLst>
          </p:cNvPr>
          <p:cNvSpPr txBox="1"/>
          <p:nvPr/>
        </p:nvSpPr>
        <p:spPr>
          <a:xfrm>
            <a:off x="7058172" y="5194908"/>
            <a:ext cx="4734309" cy="830997"/>
          </a:xfrm>
          <a:prstGeom prst="rect">
            <a:avLst/>
          </a:prstGeom>
          <a:noFill/>
        </p:spPr>
        <p:txBody>
          <a:bodyPr wrap="none" rtlCol="0">
            <a:spAutoFit/>
          </a:bodyPr>
          <a:lstStyle/>
          <a:p>
            <a:r>
              <a:rPr lang="en-GB" sz="1600" dirty="0"/>
              <a:t>Figure 2: Rotation curve of spiral galaxy Messier 33</a:t>
            </a:r>
          </a:p>
          <a:p>
            <a:r>
              <a:rPr lang="de-DE" sz="1400" dirty="0">
                <a:hlinkClick r:id="rId4"/>
              </a:rPr>
              <a:t>https://en.wikipedia.org/wiki/Galaxy_rotation_curve</a:t>
            </a:r>
            <a:endParaRPr lang="de-DE" sz="1400" dirty="0"/>
          </a:p>
          <a:p>
            <a:endParaRPr lang="LID4096" sz="1600" dirty="0"/>
          </a:p>
        </p:txBody>
      </p:sp>
      <p:sp>
        <p:nvSpPr>
          <p:cNvPr id="4" name="Slide Number Placeholder 3">
            <a:extLst>
              <a:ext uri="{FF2B5EF4-FFF2-40B4-BE49-F238E27FC236}">
                <a16:creationId xmlns:a16="http://schemas.microsoft.com/office/drawing/2014/main" id="{D6A6F471-A740-D2BD-7620-84EA3B34E440}"/>
              </a:ext>
            </a:extLst>
          </p:cNvPr>
          <p:cNvSpPr>
            <a:spLocks noGrp="1"/>
          </p:cNvSpPr>
          <p:nvPr>
            <p:ph type="sldNum" sz="quarter" idx="12"/>
          </p:nvPr>
        </p:nvSpPr>
        <p:spPr/>
        <p:txBody>
          <a:bodyPr/>
          <a:lstStyle/>
          <a:p>
            <a:fld id="{0B5A0B41-E6C7-4618-B5C8-C8EFDC7E7465}" type="slidenum">
              <a:rPr lang="LID4096" smtClean="0"/>
              <a:t>4</a:t>
            </a:fld>
            <a:endParaRPr lang="LID4096"/>
          </a:p>
        </p:txBody>
      </p:sp>
    </p:spTree>
    <p:extLst>
      <p:ext uri="{BB962C8B-B14F-4D97-AF65-F5344CB8AC3E}">
        <p14:creationId xmlns:p14="http://schemas.microsoft.com/office/powerpoint/2010/main" val="172437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C861-197D-4656-CA86-FCEAD5B6EE36}"/>
              </a:ext>
            </a:extLst>
          </p:cNvPr>
          <p:cNvSpPr>
            <a:spLocks noGrp="1"/>
          </p:cNvSpPr>
          <p:nvPr>
            <p:ph type="title"/>
          </p:nvPr>
        </p:nvSpPr>
        <p:spPr/>
        <p:txBody>
          <a:bodyPr/>
          <a:lstStyle/>
          <a:p>
            <a:r>
              <a:rPr lang="en-GB" dirty="0"/>
              <a:t>Different type of Portals</a:t>
            </a:r>
            <a:endParaRPr lang="LID4096"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97F1E7-D680-0D38-F12B-DA94AB9DBB36}"/>
                  </a:ext>
                </a:extLst>
              </p:cNvPr>
              <p:cNvSpPr>
                <a:spLocks noGrp="1"/>
              </p:cNvSpPr>
              <p:nvPr>
                <p:ph idx="1"/>
              </p:nvPr>
            </p:nvSpPr>
            <p:spPr/>
            <p:txBody>
              <a:bodyPr/>
              <a:lstStyle/>
              <a:p>
                <a:r>
                  <a:rPr lang="en-GB" dirty="0"/>
                  <a:t>Vector portals:</a:t>
                </a:r>
              </a:p>
              <a:p>
                <a:pPr lvl="1"/>
                <a:r>
                  <a:rPr lang="en-GB" dirty="0"/>
                  <a:t>Kinetic mixing: </a:t>
                </a:r>
                <a14:m>
                  <m:oMath xmlns:m="http://schemas.openxmlformats.org/officeDocument/2006/math">
                    <m:r>
                      <a:rPr lang="en-GB" i="1" smtClean="0">
                        <a:latin typeface="Cambria Math" panose="02040503050406030204" pitchFamily="18" charset="0"/>
                        <a:ea typeface="Cambria Math" panose="02040503050406030204" pitchFamily="18" charset="0"/>
                      </a:rPr>
                      <m:t>ℒ</m:t>
                    </m:r>
                    <m:r>
                      <a:rPr lang="en-GB"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a:rPr lang="en-GB" b="0" i="1" smtClean="0">
                            <a:latin typeface="Cambria Math" panose="02040503050406030204" pitchFamily="18" charset="0"/>
                            <a:ea typeface="Cambria Math" panose="02040503050406030204" pitchFamily="18" charset="0"/>
                          </a:rPr>
                          <m:t>2</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𝑤</m:t>
                                    </m:r>
                                  </m:sub>
                                </m:sSub>
                              </m:e>
                            </m:d>
                          </m:e>
                        </m:func>
                      </m:den>
                    </m:f>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𝐵</m:t>
                        </m:r>
                      </m:e>
                      <m:sub>
                        <m:r>
                          <a:rPr lang="en-GB" b="0" i="1" smtClean="0">
                            <a:latin typeface="Cambria Math" panose="02040503050406030204" pitchFamily="18" charset="0"/>
                            <a:ea typeface="Cambria Math" panose="02040503050406030204" pitchFamily="18" charset="0"/>
                          </a:rPr>
                          <m:t>𝜇𝜈</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𝑉</m:t>
                        </m:r>
                      </m:e>
                      <m:sup>
                        <m:r>
                          <a:rPr lang="en-GB" b="0" i="1" smtClean="0">
                            <a:latin typeface="Cambria Math" panose="02040503050406030204" pitchFamily="18" charset="0"/>
                            <a:ea typeface="Cambria Math" panose="02040503050406030204" pitchFamily="18" charset="0"/>
                          </a:rPr>
                          <m:t>𝜇𝜈</m:t>
                        </m:r>
                      </m:sup>
                    </m:sSup>
                  </m:oMath>
                </a14:m>
                <a:r>
                  <a:rPr lang="en-GB" dirty="0"/>
                  <a:t>   </a:t>
                </a:r>
              </a:p>
              <a:p>
                <a:pPr lvl="1"/>
                <a:r>
                  <a:rPr lang="en-GB" dirty="0"/>
                  <a:t>Mass mixing: </a:t>
                </a:r>
                <a14:m>
                  <m:oMath xmlns:m="http://schemas.openxmlformats.org/officeDocument/2006/math">
                    <m:r>
                      <a:rPr lang="en-GB" i="1" smtClean="0">
                        <a:latin typeface="Cambria Math" panose="02040503050406030204" pitchFamily="18" charset="0"/>
                        <a:ea typeface="Cambria Math" panose="02040503050406030204" pitchFamily="18" charset="0"/>
                      </a:rPr>
                      <m:t>ℒ</m:t>
                    </m:r>
                    <m:r>
                      <a:rPr lang="en-GB"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𝑚</m:t>
                        </m:r>
                      </m:e>
                      <m:sub>
                        <m:r>
                          <a:rPr lang="en-GB" b="0" i="1" smtClean="0">
                            <a:latin typeface="Cambria Math" panose="02040503050406030204" pitchFamily="18" charset="0"/>
                            <a:ea typeface="Cambria Math" panose="02040503050406030204" pitchFamily="18" charset="0"/>
                          </a:rPr>
                          <m:t>𝑍𝑉</m:t>
                        </m:r>
                      </m:sub>
                      <m:sup>
                        <m:r>
                          <a:rPr lang="en-GB" b="0" i="1" smtClean="0">
                            <a:latin typeface="Cambria Math" panose="02040503050406030204" pitchFamily="18" charset="0"/>
                            <a:ea typeface="Cambria Math" panose="02040503050406030204" pitchFamily="18" charset="0"/>
                          </a:rPr>
                          <m:t>2</m:t>
                        </m:r>
                      </m:sup>
                    </m:sSubSup>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𝑍</m:t>
                        </m:r>
                      </m:e>
                      <m:sub>
                        <m:r>
                          <a:rPr lang="en-GB" b="0" i="1" smtClean="0">
                            <a:latin typeface="Cambria Math" panose="02040503050406030204" pitchFamily="18" charset="0"/>
                            <a:ea typeface="Cambria Math" panose="02040503050406030204" pitchFamily="18" charset="0"/>
                          </a:rPr>
                          <m:t>𝜇</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𝑉</m:t>
                        </m:r>
                      </m:e>
                      <m:sup>
                        <m:r>
                          <a:rPr lang="en-GB" b="0" i="1" smtClean="0">
                            <a:latin typeface="Cambria Math" panose="02040503050406030204" pitchFamily="18" charset="0"/>
                            <a:ea typeface="Cambria Math" panose="02040503050406030204" pitchFamily="18" charset="0"/>
                          </a:rPr>
                          <m:t>𝜇</m:t>
                        </m:r>
                      </m:sup>
                    </m:sSup>
                  </m:oMath>
                </a14:m>
                <a:endParaRPr lang="en-GB" dirty="0"/>
              </a:p>
              <a:p>
                <a:r>
                  <a:rPr lang="en-GB" dirty="0"/>
                  <a:t>Neutrino portal:</a:t>
                </a:r>
              </a:p>
              <a:p>
                <a:pPr lvl="1"/>
                <a14:m>
                  <m:oMath xmlns:m="http://schemas.openxmlformats.org/officeDocument/2006/math">
                    <m:r>
                      <a:rPr lang="en-GB" i="1">
                        <a:latin typeface="Cambria Math" panose="02040503050406030204" pitchFamily="18" charset="0"/>
                        <a:ea typeface="Cambria Math" panose="02040503050406030204" pitchFamily="18" charset="0"/>
                      </a:rPr>
                      <m:t>ℒ</m:t>
                    </m:r>
                    <m:r>
                      <a:rPr lang="en-GB" i="1">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r>
                      <a:rPr lang="en-GB" b="0" i="1" smtClean="0">
                        <a:latin typeface="Cambria Math" panose="02040503050406030204" pitchFamily="18" charset="0"/>
                      </a:rPr>
                      <m:t>𝐿𝐻𝑁</m:t>
                    </m:r>
                    <m:r>
                      <a:rPr lang="en-GB" b="0" i="1" smtClean="0">
                        <a:latin typeface="Cambria Math" panose="02040503050406030204" pitchFamily="18" charset="0"/>
                      </a:rPr>
                      <m:t> </m:t>
                    </m:r>
                  </m:oMath>
                </a14:m>
                <a:endParaRPr lang="en-GB" dirty="0"/>
              </a:p>
              <a:p>
                <a:r>
                  <a:rPr lang="en-GB" b="0" dirty="0">
                    <a:latin typeface="Cambria Math" panose="02040503050406030204" pitchFamily="18" charset="0"/>
                  </a:rPr>
                  <a:t>Axion portal:</a:t>
                </a:r>
              </a:p>
              <a:p>
                <a:pPr lvl="1"/>
                <a14:m>
                  <m:oMath xmlns:m="http://schemas.openxmlformats.org/officeDocument/2006/math">
                    <m:r>
                      <a:rPr lang="en-GB" i="1">
                        <a:latin typeface="Cambria Math" panose="02040503050406030204" pitchFamily="18" charset="0"/>
                        <a:ea typeface="Cambria Math" panose="02040503050406030204" pitchFamily="18" charset="0"/>
                      </a:rPr>
                      <m:t>ℒ</m:t>
                    </m:r>
                    <m:r>
                      <a:rPr lang="en-GB" i="1">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𝑎</m:t>
                            </m:r>
                          </m:sub>
                        </m:sSub>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𝜇𝜈</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𝜇𝜈</m:t>
                        </m:r>
                      </m:sup>
                    </m:sSup>
                  </m:oMath>
                </a14:m>
                <a:endParaRPr lang="en-GB" dirty="0"/>
              </a:p>
            </p:txBody>
          </p:sp>
        </mc:Choice>
        <mc:Fallback>
          <p:sp>
            <p:nvSpPr>
              <p:cNvPr id="3" name="Content Placeholder 2">
                <a:extLst>
                  <a:ext uri="{FF2B5EF4-FFF2-40B4-BE49-F238E27FC236}">
                    <a16:creationId xmlns:a16="http://schemas.microsoft.com/office/drawing/2014/main" id="{8397F1E7-D680-0D38-F12B-DA94AB9DBB36}"/>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04D01C90-67B9-2789-6D9D-26EDB8515C56}"/>
              </a:ext>
            </a:extLst>
          </p:cNvPr>
          <p:cNvSpPr txBox="1"/>
          <p:nvPr/>
        </p:nvSpPr>
        <p:spPr>
          <a:xfrm>
            <a:off x="8332264" y="3322489"/>
            <a:ext cx="3374246" cy="923330"/>
          </a:xfrm>
          <a:prstGeom prst="rect">
            <a:avLst/>
          </a:prstGeom>
          <a:noFill/>
        </p:spPr>
        <p:txBody>
          <a:bodyPr wrap="square">
            <a:spAutoFit/>
          </a:bodyPr>
          <a:lstStyle/>
          <a:p>
            <a:r>
              <a:rPr lang="sv-SE" dirty="0"/>
              <a:t>Lagrangian </a:t>
            </a:r>
            <a:r>
              <a:rPr lang="en-GB" dirty="0"/>
              <a:t>needs to also include the appropriate mass and kinetic terms</a:t>
            </a:r>
            <a:endParaRPr lang="LID4096" dirty="0"/>
          </a:p>
        </p:txBody>
      </p:sp>
      <p:sp>
        <p:nvSpPr>
          <p:cNvPr id="6" name="Slide Number Placeholder 5">
            <a:extLst>
              <a:ext uri="{FF2B5EF4-FFF2-40B4-BE49-F238E27FC236}">
                <a16:creationId xmlns:a16="http://schemas.microsoft.com/office/drawing/2014/main" id="{473AB796-C108-A729-B369-17DCBB3992BD}"/>
              </a:ext>
            </a:extLst>
          </p:cNvPr>
          <p:cNvSpPr>
            <a:spLocks noGrp="1"/>
          </p:cNvSpPr>
          <p:nvPr>
            <p:ph type="sldNum" sz="quarter" idx="12"/>
          </p:nvPr>
        </p:nvSpPr>
        <p:spPr/>
        <p:txBody>
          <a:bodyPr/>
          <a:lstStyle/>
          <a:p>
            <a:fld id="{0B5A0B41-E6C7-4618-B5C8-C8EFDC7E7465}" type="slidenum">
              <a:rPr lang="LID4096" smtClean="0"/>
              <a:t>5</a:t>
            </a:fld>
            <a:endParaRPr lang="LID4096"/>
          </a:p>
        </p:txBody>
      </p:sp>
    </p:spTree>
    <p:extLst>
      <p:ext uri="{BB962C8B-B14F-4D97-AF65-F5344CB8AC3E}">
        <p14:creationId xmlns:p14="http://schemas.microsoft.com/office/powerpoint/2010/main" val="308226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D06A-AB64-1C8A-1B40-90391EF7BFDE}"/>
              </a:ext>
            </a:extLst>
          </p:cNvPr>
          <p:cNvSpPr>
            <a:spLocks noGrp="1"/>
          </p:cNvSpPr>
          <p:nvPr>
            <p:ph type="title"/>
          </p:nvPr>
        </p:nvSpPr>
        <p:spPr/>
        <p:txBody>
          <a:bodyPr/>
          <a:lstStyle/>
          <a:p>
            <a:r>
              <a:rPr lang="en-GB" dirty="0" err="1"/>
              <a:t>Higgsportals</a:t>
            </a:r>
            <a:r>
              <a:rPr lang="en-GB" dirty="0"/>
              <a:t>:</a:t>
            </a:r>
            <a:endParaRPr lang="LID4096"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A42F5CA-9BF6-5746-B02B-A8F069FCFB3F}"/>
                  </a:ext>
                </a:extLst>
              </p:cNvPr>
              <p:cNvSpPr>
                <a:spLocks noGrp="1"/>
              </p:cNvSpPr>
              <p:nvPr>
                <p:ph idx="1"/>
              </p:nvPr>
            </p:nvSpPr>
            <p:spPr/>
            <p:txBody>
              <a:bodyPr/>
              <a:lstStyle/>
              <a:p>
                <a:r>
                  <a:rPr lang="en-GB" dirty="0"/>
                  <a:t>Higgs portal</a:t>
                </a:r>
              </a:p>
              <a:p>
                <a:pPr lvl="1"/>
                <a:r>
                  <a:rPr lang="en-GB" dirty="0"/>
                  <a:t>wide variety of flavours</a:t>
                </a:r>
              </a:p>
              <a:p>
                <a:pPr lvl="1"/>
                <a:r>
                  <a:rPr lang="en-GB" dirty="0"/>
                  <a:t>deepens on the number of Higgs-bosons</a:t>
                </a:r>
              </a:p>
              <a:p>
                <a:r>
                  <a:rPr lang="en-GB" dirty="0"/>
                  <a:t>For the SM Higgs: </a:t>
                </a:r>
              </a:p>
              <a:p>
                <a:pPr lvl="1"/>
                <a14:m>
                  <m:oMath xmlns:m="http://schemas.openxmlformats.org/officeDocument/2006/math">
                    <m:r>
                      <m:rPr>
                        <m:nor/>
                      </m:rPr>
                      <a:rPr lang="en-GB" dirty="0"/>
                      <m:t>scalar</m:t>
                    </m:r>
                    <m:r>
                      <m:rPr>
                        <m:nor/>
                      </m:rPr>
                      <a:rPr lang="en-GB" dirty="0"/>
                      <m:t> </m:t>
                    </m:r>
                    <m:r>
                      <m:rPr>
                        <m:nor/>
                      </m:rPr>
                      <a:rPr lang="en-GB" dirty="0"/>
                      <m:t>case</m:t>
                    </m:r>
                    <m:r>
                      <m:rPr>
                        <m:nor/>
                      </m:rPr>
                      <a:rPr lang="en-GB" dirty="0"/>
                      <m:t>:</m:t>
                    </m:r>
                    <m:r>
                      <a:rPr lang="en-GB" b="0" i="1" dirty="0"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ℒ</m:t>
                    </m:r>
                    <m:r>
                      <a:rPr lang="en-GB"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𝜖</m:t>
                        </m:r>
                        <m:r>
                          <a:rPr lang="en-GB" b="0" i="1" smtClean="0">
                            <a:latin typeface="Cambria Math" panose="02040503050406030204" pitchFamily="18" charset="0"/>
                            <a:ea typeface="Cambria Math" panose="02040503050406030204" pitchFamily="18" charset="0"/>
                          </a:rPr>
                          <m:t>𝑆</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𝜆</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𝑆</m:t>
                            </m:r>
                          </m:e>
                          <m:sup>
                            <m:r>
                              <a:rPr lang="en-GB" b="0" i="1" smtClean="0">
                                <a:latin typeface="Cambria Math" panose="02040503050406030204" pitchFamily="18" charset="0"/>
                                <a:ea typeface="Cambria Math" panose="02040503050406030204" pitchFamily="18" charset="0"/>
                              </a:rPr>
                              <m:t>2</m:t>
                            </m:r>
                          </m:sup>
                        </m:sSup>
                      </m:e>
                    </m:d>
                    <m:sSup>
                      <m:sSupPr>
                        <m:ctrlPr>
                          <a:rPr lang="en-GB" b="0" i="1" smtClean="0">
                            <a:latin typeface="Cambria Math" panose="02040503050406030204" pitchFamily="18" charset="0"/>
                            <a:ea typeface="Cambria Math" panose="02040503050406030204" pitchFamily="18" charset="0"/>
                          </a:rPr>
                        </m:ctrlPr>
                      </m:sSupPr>
                      <m:e>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𝐻</m:t>
                            </m:r>
                          </m:e>
                        </m:d>
                      </m:e>
                      <m:sup>
                        <m:r>
                          <a:rPr lang="en-GB" b="0" i="1" smtClean="0">
                            <a:latin typeface="Cambria Math" panose="02040503050406030204" pitchFamily="18" charset="0"/>
                            <a:ea typeface="Cambria Math" panose="02040503050406030204" pitchFamily="18" charset="0"/>
                          </a:rPr>
                          <m:t>2</m:t>
                        </m:r>
                      </m:sup>
                    </m:sSup>
                  </m:oMath>
                </a14:m>
                <a:endParaRPr lang="en-GB" dirty="0"/>
              </a:p>
              <a:p>
                <a:pPr lvl="1"/>
                <a:r>
                  <a:rPr lang="en-GB" dirty="0"/>
                  <a:t>vector case: </a:t>
                </a:r>
                <a14:m>
                  <m:oMath xmlns:m="http://schemas.openxmlformats.org/officeDocument/2006/math">
                    <m:r>
                      <a:rPr lang="en-GB" i="1" smtClean="0">
                        <a:latin typeface="Cambria Math" panose="02040503050406030204" pitchFamily="18" charset="0"/>
                        <a:ea typeface="Cambria Math" panose="02040503050406030204" pitchFamily="18" charset="0"/>
                      </a:rPr>
                      <m:t>ℒ</m:t>
                    </m:r>
                    <m:r>
                      <a:rPr lang="en-GB"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𝑉</m:t>
                        </m:r>
                      </m:e>
                      <m:sub>
                        <m:r>
                          <a:rPr lang="en-GB" b="0" i="1" smtClean="0">
                            <a:latin typeface="Cambria Math" panose="02040503050406030204" pitchFamily="18" charset="0"/>
                            <a:ea typeface="Cambria Math" panose="02040503050406030204" pitchFamily="18" charset="0"/>
                          </a:rPr>
                          <m:t>𝜇</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𝑉</m:t>
                        </m:r>
                      </m:e>
                      <m:sup>
                        <m:r>
                          <a:rPr lang="en-GB" b="0" i="1" smtClean="0">
                            <a:latin typeface="Cambria Math" panose="02040503050406030204" pitchFamily="18" charset="0"/>
                            <a:ea typeface="Cambria Math" panose="02040503050406030204" pitchFamily="18" charset="0"/>
                          </a:rPr>
                          <m:t>𝜇</m:t>
                        </m:r>
                      </m:sup>
                    </m:sSup>
                    <m:sSup>
                      <m:sSupPr>
                        <m:ctrlPr>
                          <a:rPr lang="en-GB" b="0" i="1" smtClean="0">
                            <a:latin typeface="Cambria Math" panose="02040503050406030204" pitchFamily="18" charset="0"/>
                            <a:ea typeface="Cambria Math" panose="02040503050406030204" pitchFamily="18" charset="0"/>
                          </a:rPr>
                        </m:ctrlPr>
                      </m:sSupPr>
                      <m:e>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𝐻</m:t>
                            </m:r>
                          </m:e>
                        </m:d>
                      </m:e>
                      <m:sup>
                        <m:r>
                          <a:rPr lang="en-GB" b="0" i="1" smtClean="0">
                            <a:latin typeface="Cambria Math" panose="02040503050406030204" pitchFamily="18" charset="0"/>
                            <a:ea typeface="Cambria Math" panose="02040503050406030204" pitchFamily="18" charset="0"/>
                          </a:rPr>
                          <m:t>2</m:t>
                        </m:r>
                      </m:sup>
                    </m:sSup>
                  </m:oMath>
                </a14:m>
                <a:endParaRPr lang="en-GB" dirty="0"/>
              </a:p>
              <a:p>
                <a:pPr lvl="1"/>
                <a:r>
                  <a:rPr lang="en-GB" dirty="0"/>
                  <a:t>fermion case: </a:t>
                </a:r>
                <a14:m>
                  <m:oMath xmlns:m="http://schemas.openxmlformats.org/officeDocument/2006/math">
                    <m:r>
                      <a:rPr lang="en-GB" i="1" smtClean="0">
                        <a:latin typeface="Cambria Math" panose="02040503050406030204" pitchFamily="18" charset="0"/>
                        <a:ea typeface="Cambria Math" panose="02040503050406030204" pitchFamily="18" charset="0"/>
                      </a:rPr>
                      <m:t>ℒ</m:t>
                    </m:r>
                    <m:r>
                      <a:rPr lang="en-GB"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m:rPr>
                            <m:sty m:val="p"/>
                          </m:rPr>
                          <a:rPr lang="en-GB" b="0" i="0" smtClean="0">
                            <a:latin typeface="Cambria Math" panose="02040503050406030204" pitchFamily="18" charset="0"/>
                            <a:ea typeface="Cambria Math" panose="02040503050406030204" pitchFamily="18" charset="0"/>
                          </a:rPr>
                          <m:t>Λ</m:t>
                        </m:r>
                      </m:den>
                    </m:f>
                    <m:sSup>
                      <m:sSupPr>
                        <m:ctrlPr>
                          <a:rPr lang="en-GB" b="0" i="1" smtClean="0">
                            <a:latin typeface="Cambria Math" panose="02040503050406030204" pitchFamily="18" charset="0"/>
                            <a:ea typeface="Cambria Math" panose="02040503050406030204" pitchFamily="18" charset="0"/>
                          </a:rPr>
                        </m:ctrlPr>
                      </m:sSupPr>
                      <m:e>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𝐻</m:t>
                            </m:r>
                          </m:e>
                        </m:d>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𝜒</m:t>
                            </m:r>
                          </m:e>
                        </m:d>
                      </m:e>
                      <m:sup>
                        <m:r>
                          <a:rPr lang="en-GB" b="0" i="1" smtClean="0">
                            <a:latin typeface="Cambria Math" panose="02040503050406030204" pitchFamily="18" charset="0"/>
                            <a:ea typeface="Cambria Math" panose="02040503050406030204" pitchFamily="18" charset="0"/>
                          </a:rPr>
                          <m:t>2</m:t>
                        </m:r>
                      </m:sup>
                    </m:sSup>
                  </m:oMath>
                </a14:m>
                <a:endParaRPr lang="en-GB" dirty="0"/>
              </a:p>
              <a:p>
                <a:r>
                  <a:rPr lang="en-GB" dirty="0"/>
                  <a:t>Problem: Not all renormalizable by them self</a:t>
                </a:r>
                <a:endParaRPr lang="LID4096" dirty="0"/>
              </a:p>
            </p:txBody>
          </p:sp>
        </mc:Choice>
        <mc:Fallback>
          <p:sp>
            <p:nvSpPr>
              <p:cNvPr id="3" name="Content Placeholder 2">
                <a:extLst>
                  <a:ext uri="{FF2B5EF4-FFF2-40B4-BE49-F238E27FC236}">
                    <a16:creationId xmlns:a16="http://schemas.microsoft.com/office/drawing/2014/main" id="{4A42F5CA-9BF6-5746-B02B-A8F069FCFB3F}"/>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LID4096">
                    <a:noFill/>
                  </a:rPr>
                  <a:t> </a:t>
                </a:r>
              </a:p>
            </p:txBody>
          </p:sp>
        </mc:Fallback>
      </mc:AlternateContent>
      <p:sp>
        <p:nvSpPr>
          <p:cNvPr id="4" name="TextBox 3">
            <a:extLst>
              <a:ext uri="{FF2B5EF4-FFF2-40B4-BE49-F238E27FC236}">
                <a16:creationId xmlns:a16="http://schemas.microsoft.com/office/drawing/2014/main" id="{A46F56CD-EA8A-D4CC-9823-2F154294D7DE}"/>
              </a:ext>
            </a:extLst>
          </p:cNvPr>
          <p:cNvSpPr txBox="1"/>
          <p:nvPr/>
        </p:nvSpPr>
        <p:spPr>
          <a:xfrm>
            <a:off x="8552650" y="3539629"/>
            <a:ext cx="3137433" cy="923330"/>
          </a:xfrm>
          <a:prstGeom prst="rect">
            <a:avLst/>
          </a:prstGeom>
          <a:noFill/>
        </p:spPr>
        <p:txBody>
          <a:bodyPr wrap="square" rtlCol="0">
            <a:spAutoFit/>
          </a:bodyPr>
          <a:lstStyle/>
          <a:p>
            <a:r>
              <a:rPr lang="sv-SE" dirty="0"/>
              <a:t>Lagrangian </a:t>
            </a:r>
            <a:r>
              <a:rPr lang="en-GB" dirty="0"/>
              <a:t>needs to also include the appropriate mass and kinetic terms</a:t>
            </a:r>
            <a:endParaRPr lang="LID4096" dirty="0"/>
          </a:p>
        </p:txBody>
      </p:sp>
      <p:sp>
        <p:nvSpPr>
          <p:cNvPr id="5" name="Slide Number Placeholder 4">
            <a:extLst>
              <a:ext uri="{FF2B5EF4-FFF2-40B4-BE49-F238E27FC236}">
                <a16:creationId xmlns:a16="http://schemas.microsoft.com/office/drawing/2014/main" id="{4E944E99-E8AA-6C96-8DD7-CFD6791DBB24}"/>
              </a:ext>
            </a:extLst>
          </p:cNvPr>
          <p:cNvSpPr>
            <a:spLocks noGrp="1"/>
          </p:cNvSpPr>
          <p:nvPr>
            <p:ph type="sldNum" sz="quarter" idx="12"/>
          </p:nvPr>
        </p:nvSpPr>
        <p:spPr/>
        <p:txBody>
          <a:bodyPr/>
          <a:lstStyle/>
          <a:p>
            <a:fld id="{0B5A0B41-E6C7-4618-B5C8-C8EFDC7E7465}" type="slidenum">
              <a:rPr lang="LID4096" smtClean="0"/>
              <a:t>6</a:t>
            </a:fld>
            <a:endParaRPr lang="LID4096"/>
          </a:p>
        </p:txBody>
      </p:sp>
    </p:spTree>
    <p:extLst>
      <p:ext uri="{BB962C8B-B14F-4D97-AF65-F5344CB8AC3E}">
        <p14:creationId xmlns:p14="http://schemas.microsoft.com/office/powerpoint/2010/main" val="163816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3A7E-E9A1-88DD-827C-BF5543664130}"/>
              </a:ext>
            </a:extLst>
          </p:cNvPr>
          <p:cNvSpPr>
            <a:spLocks noGrp="1"/>
          </p:cNvSpPr>
          <p:nvPr>
            <p:ph type="title"/>
          </p:nvPr>
        </p:nvSpPr>
        <p:spPr/>
        <p:txBody>
          <a:bodyPr/>
          <a:lstStyle/>
          <a:p>
            <a:r>
              <a:rPr lang="en-GB" dirty="0"/>
              <a:t>Concrete example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E6F1F6-6DF5-A2AC-C219-087A73D9A1A5}"/>
                  </a:ext>
                </a:extLst>
              </p:cNvPr>
              <p:cNvSpPr>
                <a:spLocks noGrp="1"/>
              </p:cNvSpPr>
              <p:nvPr>
                <p:ph idx="1"/>
              </p:nvPr>
            </p:nvSpPr>
            <p:spPr/>
            <p:txBody>
              <a:bodyPr>
                <a:normAutofit lnSpcReduction="10000"/>
              </a:bodyPr>
              <a:lstStyle/>
              <a:p>
                <a:r>
                  <a:rPr lang="en-GB" dirty="0"/>
                  <a:t>Solution:</a:t>
                </a:r>
              </a:p>
              <a:p>
                <a:r>
                  <a:rPr lang="en-GB" dirty="0"/>
                  <a:t>Mass mixing of S with H due to symmetry breaking:</a:t>
                </a:r>
              </a:p>
              <a:p>
                <a:pPr lvl="1"/>
                <a14:m>
                  <m:oMath xmlns:m="http://schemas.openxmlformats.org/officeDocument/2006/math">
                    <m:r>
                      <a:rPr lang="en-GB" b="0" i="1" smtClean="0">
                        <a:latin typeface="Cambria Math" panose="02040503050406030204" pitchFamily="18" charset="0"/>
                      </a:rPr>
                      <m:t>𝑉</m:t>
                    </m:r>
                    <m:d>
                      <m:dPr>
                        <m:ctrlPr>
                          <a:rPr lang="en-GB" b="0" i="1" smtClean="0">
                            <a:latin typeface="Cambria Math" panose="02040503050406030204" pitchFamily="18" charset="0"/>
                          </a:rPr>
                        </m:ctrlPr>
                      </m:dPr>
                      <m:e>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𝑆</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m:t>
                            </m:r>
                          </m:sub>
                        </m:sSub>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𝐻</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𝐻𝑆</m:t>
                            </m:r>
                          </m:sub>
                        </m:sSub>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𝐻</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𝑆</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𝑆</m:t>
                            </m:r>
                          </m:sub>
                        </m:sSub>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𝑆</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self</m:t>
                    </m:r>
                  </m:oMath>
                </a14:m>
                <a:endParaRPr lang="en-GB" dirty="0"/>
              </a:p>
              <a:p>
                <a:r>
                  <a:rPr lang="en-GB" dirty="0"/>
                  <a:t>After spontaneous electroweak symmetry breaking:</a:t>
                </a:r>
              </a:p>
              <a:p>
                <a:pPr lvl="1"/>
                <a:r>
                  <a:rPr lang="en-GB" dirty="0"/>
                  <a:t>Mass matrix:</a:t>
                </a:r>
              </a:p>
              <a:p>
                <a:pPr lvl="1"/>
                <a14:m>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𝐻𝑆</m:t>
                                  </m:r>
                                </m:sub>
                              </m:sSub>
                              <m:r>
                                <a:rPr lang="en-GB" b="0" i="1" smtClean="0">
                                  <a:latin typeface="Cambria Math" panose="02040503050406030204" pitchFamily="18" charset="0"/>
                                </a:rPr>
                                <m:t>𝑣𝑤</m:t>
                              </m:r>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𝐻𝑆</m:t>
                                  </m:r>
                                </m:sub>
                              </m:sSub>
                              <m:r>
                                <a:rPr lang="en-GB" b="0" i="1" smtClean="0">
                                  <a:latin typeface="Cambria Math" panose="02040503050406030204" pitchFamily="18" charset="0"/>
                                </a:rPr>
                                <m:t>𝑣𝑤</m:t>
                              </m:r>
                            </m:e>
                            <m:e>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𝑠</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e>
                          </m:mr>
                        </m:m>
                      </m:e>
                    </m:d>
                  </m:oMath>
                </a14:m>
                <a:endParaRPr lang="en-GB" dirty="0"/>
              </a:p>
              <a:p>
                <a:pPr lvl="1"/>
                <a:r>
                  <a:rPr lang="en-GB" dirty="0"/>
                  <a:t>need to diagonalize</a:t>
                </a:r>
              </a:p>
              <a:p>
                <a:pPr lvl="1"/>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sty m:val="p"/>
                                  <m:brk m:alnAt="7"/>
                                </m:rPr>
                                <a:rPr lang="en-GB" b="0" i="0" smtClean="0">
                                  <a:latin typeface="Cambria Math" panose="02040503050406030204" pitchFamily="18" charset="0"/>
                                </a:rPr>
                                <m:t>c</m:t>
                              </m:r>
                              <m:r>
                                <m:rPr>
                                  <m:sty m:val="p"/>
                                </m:rPr>
                                <a:rPr lang="en-GB" b="0" i="0" smtClean="0">
                                  <a:latin typeface="Cambria Math" panose="02040503050406030204" pitchFamily="18" charset="0"/>
                                </a:rPr>
                                <m:t>os</m:t>
                              </m:r>
                              <m:r>
                                <m:rPr>
                                  <m:brk m:alnAt="7"/>
                                </m:rPr>
                                <a:rPr lang="en-GB" b="0" i="1" smtClean="0">
                                  <a:latin typeface="Cambria Math" panose="02040503050406030204" pitchFamily="18" charset="0"/>
                                </a:rPr>
                                <m:t>⁡</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e>
                            <m:e>
                              <m:r>
                                <m:rPr>
                                  <m:sty m:val="p"/>
                                </m:rPr>
                                <a:rPr lang="en-GB" b="0" i="0" smtClean="0">
                                  <a:latin typeface="Cambria Math" panose="02040503050406030204" pitchFamily="18" charset="0"/>
                                </a:rPr>
                                <m:t>sin</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e>
                          </m:mr>
                          <m:mr>
                            <m:e>
                              <m:r>
                                <a:rPr lang="en-GB" b="0" i="1" smtClean="0">
                                  <a:latin typeface="Cambria Math" panose="02040503050406030204" pitchFamily="18" charset="0"/>
                                </a:rPr>
                                <m:t>−</m:t>
                              </m:r>
                              <m:r>
                                <m:rPr>
                                  <m:sty m:val="p"/>
                                </m:rPr>
                                <a:rPr lang="en-GB" b="0" i="0" smtClean="0">
                                  <a:latin typeface="Cambria Math" panose="02040503050406030204" pitchFamily="18" charset="0"/>
                                </a:rPr>
                                <m:t>sin</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e>
                            <m:e>
                              <m:r>
                                <m:rPr>
                                  <m:sty m:val="p"/>
                                </m:rPr>
                                <a:rPr lang="en-GB" b="0" i="0" smtClean="0">
                                  <a:latin typeface="Cambria Math" panose="02040503050406030204" pitchFamily="18" charset="0"/>
                                </a:rPr>
                                <m:t>cos</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e>
                          </m:mr>
                        </m:m>
                      </m:e>
                    </m:d>
                  </m:oMath>
                </a14:m>
                <a:r>
                  <a:rPr lang="en-GB" dirty="0"/>
                  <a:t>                with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𝜃</m:t>
                            </m:r>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𝐻𝑆</m:t>
                            </m:r>
                          </m:sub>
                        </m:sSub>
                        <m:r>
                          <a:rPr lang="en-GB" b="0" i="1" smtClean="0">
                            <a:latin typeface="Cambria Math" panose="02040503050406030204" pitchFamily="18" charset="0"/>
                          </a:rPr>
                          <m:t>𝑣𝑤</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𝑆</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r>
                          <a:rPr lang="en-GB" b="0" i="1" smtClean="0">
                            <a:latin typeface="Cambria Math" panose="02040503050406030204" pitchFamily="18" charset="0"/>
                          </a:rPr>
                          <m:t> </m:t>
                        </m:r>
                      </m:den>
                    </m:f>
                  </m:oMath>
                </a14:m>
                <a:endParaRPr lang="en-GB" dirty="0"/>
              </a:p>
              <a:p>
                <a:endParaRPr lang="LID4096" dirty="0"/>
              </a:p>
            </p:txBody>
          </p:sp>
        </mc:Choice>
        <mc:Fallback xmlns="">
          <p:sp>
            <p:nvSpPr>
              <p:cNvPr id="3" name="Content Placeholder 2">
                <a:extLst>
                  <a:ext uri="{FF2B5EF4-FFF2-40B4-BE49-F238E27FC236}">
                    <a16:creationId xmlns:a16="http://schemas.microsoft.com/office/drawing/2014/main" id="{37E6F1F6-6DF5-A2AC-C219-087A73D9A1A5}"/>
                  </a:ext>
                </a:extLst>
              </p:cNvPr>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A1B265A4-BFB3-4A7D-C330-535D52FF313D}"/>
              </a:ext>
            </a:extLst>
          </p:cNvPr>
          <p:cNvSpPr>
            <a:spLocks noGrp="1"/>
          </p:cNvSpPr>
          <p:nvPr>
            <p:ph type="sldNum" sz="quarter" idx="12"/>
          </p:nvPr>
        </p:nvSpPr>
        <p:spPr/>
        <p:txBody>
          <a:bodyPr/>
          <a:lstStyle/>
          <a:p>
            <a:fld id="{0B5A0B41-E6C7-4618-B5C8-C8EFDC7E7465}" type="slidenum">
              <a:rPr lang="LID4096" smtClean="0"/>
              <a:t>7</a:t>
            </a:fld>
            <a:endParaRPr lang="LID4096"/>
          </a:p>
        </p:txBody>
      </p:sp>
    </p:spTree>
    <p:extLst>
      <p:ext uri="{BB962C8B-B14F-4D97-AF65-F5344CB8AC3E}">
        <p14:creationId xmlns:p14="http://schemas.microsoft.com/office/powerpoint/2010/main" val="16272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E5AC-2210-C072-B6BE-91F022A01BEF}"/>
              </a:ext>
            </a:extLst>
          </p:cNvPr>
          <p:cNvSpPr>
            <a:spLocks noGrp="1"/>
          </p:cNvSpPr>
          <p:nvPr>
            <p:ph type="title"/>
          </p:nvPr>
        </p:nvSpPr>
        <p:spPr/>
        <p:txBody>
          <a:bodyPr/>
          <a:lstStyle/>
          <a:p>
            <a:r>
              <a:rPr lang="en-GB" dirty="0"/>
              <a:t>Concrete example</a:t>
            </a:r>
            <a:endParaRPr lang="LID4096"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3A95A4-0BF0-F2D7-0E7C-892D971541FD}"/>
                  </a:ext>
                </a:extLst>
              </p:cNvPr>
              <p:cNvSpPr>
                <a:spLocks noGrp="1"/>
              </p:cNvSpPr>
              <p:nvPr>
                <p:ph idx="1"/>
              </p:nvPr>
            </p:nvSpPr>
            <p:spPr/>
            <p:txBody>
              <a:bodyPr/>
              <a:lstStyle/>
              <a:p>
                <a:r>
                  <a:rPr lang="en-GB" dirty="0"/>
                  <a:t>Masses of the two Higgs eigenstates:</a:t>
                </a:r>
              </a:p>
              <a:p>
                <a:pPr lvl="1"/>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𝑀</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2</m:t>
                            </m:r>
                          </m:sub>
                        </m:sSub>
                      </m:sub>
                      <m:sup>
                        <m:r>
                          <a:rPr lang="en-GB" b="0" i="1" smtClean="0">
                            <a:latin typeface="Cambria Math" panose="02040503050406030204" pitchFamily="18" charset="0"/>
                          </a:rPr>
                          <m:t>2</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𝑆</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𝑆</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𝐻</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m:rPr>
                            <m:sty m:val="p"/>
                          </m:rPr>
                          <a:rPr lang="en-GB" b="0" i="0" smtClean="0">
                            <a:latin typeface="Cambria Math" panose="02040503050406030204" pitchFamily="18" charset="0"/>
                          </a:rPr>
                          <m:t>cos</m:t>
                        </m:r>
                        <m:r>
                          <a:rPr lang="en-GB" b="0" i="1" smtClean="0">
                            <a:latin typeface="Cambria Math" panose="02040503050406030204" pitchFamily="18" charset="0"/>
                          </a:rPr>
                          <m:t>⁡(2</m:t>
                        </m:r>
                        <m:r>
                          <a:rPr lang="en-GB" b="0" i="1" smtClean="0">
                            <a:latin typeface="Cambria Math" panose="02040503050406030204" pitchFamily="18" charset="0"/>
                          </a:rPr>
                          <m:t>𝜃</m:t>
                        </m:r>
                        <m:r>
                          <a:rPr lang="en-GB" b="0" i="1" smtClean="0">
                            <a:latin typeface="Cambria Math" panose="02040503050406030204" pitchFamily="18" charset="0"/>
                          </a:rPr>
                          <m:t>)</m:t>
                        </m:r>
                      </m:den>
                    </m:f>
                  </m:oMath>
                </a14:m>
                <a:endParaRPr lang="en-GB" dirty="0"/>
              </a:p>
              <a:p>
                <a:pPr lvl="1"/>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ℒ</m:t>
                        </m:r>
                      </m:e>
                      <m:sub>
                        <m:r>
                          <a:rPr lang="en-GB" b="0" i="1" smtClean="0">
                            <a:latin typeface="Cambria Math" panose="02040503050406030204" pitchFamily="18" charset="0"/>
                            <a:ea typeface="Cambria Math" panose="02040503050406030204" pitchFamily="18" charset="0"/>
                          </a:rPr>
                          <m:t>𝑆𝑀</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Sub>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e>
                        </m:func>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Sub>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e>
                        </m:func>
                      </m:num>
                      <m:den>
                        <m:r>
                          <a:rPr lang="en-GB" b="0" i="1" smtClean="0">
                            <a:latin typeface="Cambria Math" panose="02040503050406030204" pitchFamily="18" charset="0"/>
                            <a:ea typeface="Cambria Math" panose="02040503050406030204" pitchFamily="18" charset="0"/>
                          </a:rPr>
                          <m:t>𝑣</m:t>
                        </m:r>
                      </m:den>
                    </m:f>
                    <m:r>
                      <a:rPr lang="en-GB" b="0" i="1" smtClean="0">
                        <a:latin typeface="Cambria Math" panose="02040503050406030204" pitchFamily="18" charset="0"/>
                        <a:ea typeface="Cambria Math" panose="02040503050406030204" pitchFamily="18" charset="0"/>
                      </a:rPr>
                      <m:t>(2</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𝑀</m:t>
                        </m:r>
                      </m:e>
                      <m:sub>
                        <m:r>
                          <a:rPr lang="en-GB" b="0" i="1" smtClean="0">
                            <a:latin typeface="Cambria Math" panose="02040503050406030204" pitchFamily="18" charset="0"/>
                            <a:ea typeface="Cambria Math" panose="02040503050406030204" pitchFamily="18" charset="0"/>
                          </a:rPr>
                          <m:t>𝑊</m:t>
                        </m:r>
                      </m:sub>
                      <m:sup>
                        <m:r>
                          <a:rPr lang="en-GB" b="0" i="1" smtClean="0">
                            <a:latin typeface="Cambria Math" panose="02040503050406030204" pitchFamily="18" charset="0"/>
                            <a:ea typeface="Cambria Math" panose="02040503050406030204" pitchFamily="18" charset="0"/>
                          </a:rPr>
                          <m:t>2</m:t>
                        </m:r>
                      </m:sup>
                    </m:sSubSup>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𝜇</m:t>
                        </m:r>
                      </m:sub>
                      <m:sup>
                        <m:r>
                          <a:rPr lang="en-GB" b="0" i="1" smtClean="0">
                            <a:latin typeface="Cambria Math" panose="02040503050406030204" pitchFamily="18" charset="0"/>
                            <a:ea typeface="Cambria Math" panose="02040503050406030204" pitchFamily="18" charset="0"/>
                          </a:rPr>
                          <m:t>+</m:t>
                        </m:r>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𝑊</m:t>
                        </m:r>
                      </m:e>
                      <m: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sup>
                    </m:s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𝑀</m:t>
                        </m:r>
                      </m:e>
                      <m:sub>
                        <m:r>
                          <a:rPr lang="en-GB" b="0" i="1" smtClean="0">
                            <a:latin typeface="Cambria Math" panose="02040503050406030204" pitchFamily="18" charset="0"/>
                            <a:ea typeface="Cambria Math" panose="02040503050406030204" pitchFamily="18" charset="0"/>
                          </a:rPr>
                          <m:t>𝑍</m:t>
                        </m:r>
                      </m:sub>
                      <m:sup>
                        <m:r>
                          <a:rPr lang="en-GB" b="0" i="1" smtClean="0">
                            <a:latin typeface="Cambria Math" panose="02040503050406030204" pitchFamily="18" charset="0"/>
                            <a:ea typeface="Cambria Math" panose="02040503050406030204" pitchFamily="18" charset="0"/>
                          </a:rPr>
                          <m:t>2</m:t>
                        </m:r>
                      </m:sup>
                    </m:sSubSup>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𝑍</m:t>
                        </m:r>
                      </m:e>
                      <m:sub>
                        <m:r>
                          <a:rPr lang="en-GB" b="0" i="1" smtClean="0">
                            <a:latin typeface="Cambria Math" panose="02040503050406030204" pitchFamily="18" charset="0"/>
                            <a:ea typeface="Cambria Math" panose="02040503050406030204" pitchFamily="18" charset="0"/>
                          </a:rPr>
                          <m:t>𝜇</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𝑍</m:t>
                        </m:r>
                      </m:e>
                      <m:sup>
                        <m:r>
                          <a:rPr lang="en-GB" b="0" i="1" smtClean="0">
                            <a:latin typeface="Cambria Math" panose="02040503050406030204" pitchFamily="18" charset="0"/>
                            <a:ea typeface="Cambria Math" panose="02040503050406030204" pitchFamily="18" charset="0"/>
                          </a:rPr>
                          <m:t>𝜇</m:t>
                        </m:r>
                      </m:sup>
                    </m:sSup>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𝑚</m:t>
                        </m:r>
                      </m:e>
                      <m:sub>
                        <m:r>
                          <a:rPr lang="en-GB" b="0" i="1" smtClean="0">
                            <a:latin typeface="Cambria Math" panose="02040503050406030204" pitchFamily="18" charset="0"/>
                            <a:ea typeface="Cambria Math" panose="02040503050406030204" pitchFamily="18" charset="0"/>
                          </a:rPr>
                          <m:t>𝑓</m:t>
                        </m:r>
                      </m:sub>
                    </m:sSub>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𝑓</m:t>
                        </m:r>
                      </m:e>
                    </m:acc>
                    <m:r>
                      <a:rPr lang="en-GB" b="0" i="1" smtClean="0">
                        <a:latin typeface="Cambria Math" panose="02040503050406030204" pitchFamily="18" charset="0"/>
                        <a:ea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oMath>
                </a14:m>
                <a:endParaRPr lang="en-GB" dirty="0"/>
              </a:p>
              <a:p>
                <a:pPr lvl="1"/>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ℒ</m:t>
                        </m:r>
                      </m:e>
                      <m:sub>
                        <m:r>
                          <a:rPr lang="en-GB" b="0" i="1" smtClean="0">
                            <a:latin typeface="Cambria Math" panose="02040503050406030204" pitchFamily="18" charset="0"/>
                            <a:ea typeface="Cambria Math" panose="02040503050406030204" pitchFamily="18" charset="0"/>
                          </a:rPr>
                          <m:t>𝑡𝑟𝑖𝑙𝑙𝑖𝑛𝑒𝑎𝑟</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𝑐</m:t>
                            </m:r>
                          </m:e>
                          <m:sub>
                            <m:r>
                              <a:rPr lang="en-GB" b="0" i="1" smtClean="0">
                                <a:latin typeface="Cambria Math" panose="02040503050406030204" pitchFamily="18" charset="0"/>
                                <a:ea typeface="Cambria Math" panose="02040503050406030204" pitchFamily="18" charset="0"/>
                              </a:rPr>
                              <m:t>1</m:t>
                            </m:r>
                          </m:sub>
                        </m:sSub>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𝑣</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3</m:t>
                        </m:r>
                      </m:sup>
                    </m:sSubSup>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𝑐</m:t>
                            </m:r>
                          </m:e>
                          <m:sub>
                            <m:r>
                              <a:rPr lang="en-GB" b="0" i="1" smtClean="0">
                                <a:latin typeface="Cambria Math" panose="02040503050406030204" pitchFamily="18" charset="0"/>
                                <a:ea typeface="Cambria Math" panose="02040503050406030204" pitchFamily="18" charset="0"/>
                              </a:rPr>
                              <m:t>2</m:t>
                            </m:r>
                          </m:sub>
                        </m:sSub>
                      </m:num>
                      <m:den>
                        <m:r>
                          <a:rPr lang="en-GB" b="0" i="1" smtClean="0">
                            <a:latin typeface="Cambria Math" panose="02040503050406030204" pitchFamily="18" charset="0"/>
                            <a:ea typeface="Cambria Math" panose="02040503050406030204" pitchFamily="18" charset="0"/>
                          </a:rPr>
                          <m:t>2</m:t>
                        </m:r>
                      </m:den>
                    </m:f>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2</m:t>
                        </m:r>
                      </m:sup>
                    </m:sSubSup>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𝑣</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e>
                    </m:func>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m:rPr>
                            <m:lit/>
                          </m:rP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𝑐</m:t>
                            </m:r>
                          </m:e>
                          <m:sub>
                            <m:r>
                              <a:rPr lang="en-GB" b="0" i="1" smtClean="0">
                                <a:latin typeface="Cambria Math" panose="02040503050406030204" pitchFamily="18" charset="0"/>
                                <a:ea typeface="Cambria Math" panose="02040503050406030204" pitchFamily="18" charset="0"/>
                              </a:rPr>
                              <m:t>3</m:t>
                            </m:r>
                          </m:sub>
                        </m:sSub>
                      </m:num>
                      <m:den>
                        <m:r>
                          <a:rPr lang="en-GB" b="0" i="1" smtClean="0">
                            <a:latin typeface="Cambria Math" panose="02040503050406030204" pitchFamily="18" charset="0"/>
                            <a:ea typeface="Cambria Math" panose="02040503050406030204" pitchFamily="18" charset="0"/>
                          </a:rPr>
                          <m:t>2</m:t>
                        </m:r>
                      </m:den>
                    </m:f>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Sub>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𝑣</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𝑐</m:t>
                                </m:r>
                              </m:e>
                              <m:sub>
                                <m:r>
                                  <a:rPr lang="en-GB" b="0" i="1" smtClean="0">
                                    <a:latin typeface="Cambria Math" panose="02040503050406030204" pitchFamily="18" charset="0"/>
                                    <a:ea typeface="Cambria Math" panose="02040503050406030204" pitchFamily="18" charset="0"/>
                                  </a:rPr>
                                  <m:t>4</m:t>
                                </m:r>
                              </m:sub>
                            </m:sSub>
                          </m:num>
                          <m:den>
                            <m:r>
                              <a:rPr lang="en-GB" b="0" i="1" smtClean="0">
                                <a:latin typeface="Cambria Math" panose="02040503050406030204" pitchFamily="18" charset="0"/>
                                <a:ea typeface="Cambria Math" panose="02040503050406030204" pitchFamily="18" charset="0"/>
                              </a:rPr>
                              <m:t>2</m:t>
                            </m:r>
                          </m:den>
                        </m:f>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up>
                            <m:r>
                              <a:rPr lang="en-GB" b="0" i="1" smtClean="0">
                                <a:latin typeface="Cambria Math" panose="02040503050406030204" pitchFamily="18" charset="0"/>
                                <a:ea typeface="Cambria Math" panose="02040503050406030204" pitchFamily="18" charset="0"/>
                              </a:rPr>
                              <m:t>3</m:t>
                            </m:r>
                          </m:sup>
                        </m:sSubSup>
                        <m:r>
                          <a:rPr lang="en-GB" b="0" i="1" smtClean="0">
                            <a:latin typeface="Cambria Math" panose="02040503050406030204" pitchFamily="18" charset="0"/>
                            <a:ea typeface="Cambria Math" panose="02040503050406030204" pitchFamily="18" charset="0"/>
                          </a:rPr>
                          <m:t>𝑣</m:t>
                        </m:r>
                      </m:e>
                    </m:func>
                  </m:oMath>
                </a14:m>
                <a:endParaRPr lang="en-GB" dirty="0"/>
              </a:p>
              <a:p>
                <a:r>
                  <a:rPr lang="en-GB" dirty="0"/>
                  <a:t>becomes a double portal</a:t>
                </a:r>
              </a:p>
              <a:p>
                <a:pPr lvl="1"/>
                <a:r>
                  <a:rPr lang="en-GB" dirty="0"/>
                  <a:t>is renormalizable!</a:t>
                </a:r>
              </a:p>
              <a:p>
                <a:pPr lvl="1"/>
                <a:r>
                  <a:rPr lang="en-GB" dirty="0"/>
                  <a:t>but predicts additional Higgs boson</a:t>
                </a:r>
              </a:p>
              <a:p>
                <a:pPr lvl="1"/>
                <a:endParaRPr lang="LID4096" dirty="0"/>
              </a:p>
            </p:txBody>
          </p:sp>
        </mc:Choice>
        <mc:Fallback>
          <p:sp>
            <p:nvSpPr>
              <p:cNvPr id="3" name="Content Placeholder 2">
                <a:extLst>
                  <a:ext uri="{FF2B5EF4-FFF2-40B4-BE49-F238E27FC236}">
                    <a16:creationId xmlns:a16="http://schemas.microsoft.com/office/drawing/2014/main" id="{803A95A4-0BF0-F2D7-0E7C-892D971541FD}"/>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F7D48466-BEB9-BF2D-0EF9-66C82B4B0C50}"/>
              </a:ext>
            </a:extLst>
          </p:cNvPr>
          <p:cNvSpPr>
            <a:spLocks noGrp="1"/>
          </p:cNvSpPr>
          <p:nvPr>
            <p:ph type="sldNum" sz="quarter" idx="12"/>
          </p:nvPr>
        </p:nvSpPr>
        <p:spPr/>
        <p:txBody>
          <a:bodyPr/>
          <a:lstStyle/>
          <a:p>
            <a:fld id="{0B5A0B41-E6C7-4618-B5C8-C8EFDC7E7465}" type="slidenum">
              <a:rPr lang="LID4096" smtClean="0"/>
              <a:t>8</a:t>
            </a:fld>
            <a:endParaRPr lang="LID4096"/>
          </a:p>
        </p:txBody>
      </p:sp>
    </p:spTree>
    <p:extLst>
      <p:ext uri="{BB962C8B-B14F-4D97-AF65-F5344CB8AC3E}">
        <p14:creationId xmlns:p14="http://schemas.microsoft.com/office/powerpoint/2010/main" val="302649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5F3E-009A-FBE2-1407-B049EDE71B40}"/>
              </a:ext>
            </a:extLst>
          </p:cNvPr>
          <p:cNvSpPr>
            <a:spLocks noGrp="1"/>
          </p:cNvSpPr>
          <p:nvPr>
            <p:ph type="title"/>
          </p:nvPr>
        </p:nvSpPr>
        <p:spPr/>
        <p:txBody>
          <a:bodyPr/>
          <a:lstStyle/>
          <a:p>
            <a:r>
              <a:rPr lang="en-GB" dirty="0"/>
              <a:t>Concrete example</a:t>
            </a:r>
            <a:endParaRPr lang="LID4096"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24DC93F-3010-F9BA-F493-7F562B0028C0}"/>
                  </a:ext>
                </a:extLst>
              </p:cNvPr>
              <p:cNvSpPr>
                <a:spLocks noGrp="1"/>
              </p:cNvSpPr>
              <p:nvPr>
                <p:ph idx="1"/>
              </p:nvPr>
            </p:nvSpPr>
            <p:spPr/>
            <p:txBody>
              <a:bodyPr/>
              <a:lstStyle/>
              <a:p>
                <a:r>
                  <a:rPr lang="en-GB" dirty="0"/>
                  <a:t>Suppose additional particle of Dark sector: s</a:t>
                </a:r>
              </a:p>
              <a:p>
                <a:pPr lvl="1"/>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ℒ</m:t>
                        </m:r>
                      </m:e>
                      <m:sub>
                        <m:r>
                          <a:rPr lang="en-GB" b="0" i="1" smtClean="0">
                            <a:latin typeface="Cambria Math" panose="02040503050406030204" pitchFamily="18" charset="0"/>
                            <a:ea typeface="Cambria Math" panose="02040503050406030204" pitchFamily="18" charset="0"/>
                          </a:rPr>
                          <m:t>𝑠</m:t>
                        </m:r>
                      </m:sub>
                    </m:sSub>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𝐻</m:t>
                        </m:r>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𝐻</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𝑆</m:t>
                        </m:r>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𝑆</m:t>
                        </m:r>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oMath>
                </a14:m>
                <a:endParaRPr lang="en-GB" b="0" dirty="0">
                  <a:ea typeface="Cambria Math" panose="02040503050406030204" pitchFamily="18" charset="0"/>
                </a:endParaRPr>
              </a:p>
              <a:p>
                <a:pPr lvl="1"/>
                <a:r>
                  <a:rPr lang="en-GB" dirty="0"/>
                  <a:t>Assuming </a:t>
                </a:r>
                <a14:m>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ℤ</m:t>
                        </m:r>
                      </m:e>
                      <m:sup>
                        <m:r>
                          <a:rPr lang="en-GB" b="0" i="1" smtClean="0">
                            <a:latin typeface="Cambria Math" panose="02040503050406030204" pitchFamily="18" charset="0"/>
                            <a:ea typeface="Cambria Math" panose="02040503050406030204" pitchFamily="18" charset="0"/>
                          </a:rPr>
                          <m:t>2</m:t>
                        </m:r>
                      </m:sup>
                    </m:sSup>
                  </m:oMath>
                </a14:m>
                <a:r>
                  <a:rPr lang="en-GB" dirty="0"/>
                  <a:t> symmetry</a:t>
                </a:r>
              </a:p>
              <a:p>
                <a:pPr lvl="1"/>
                <a:r>
                  <a:rPr lang="en-GB" dirty="0"/>
                  <a:t>Vanishing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𝑆</m:t>
                        </m:r>
                      </m:sub>
                      <m:sup>
                        <m:r>
                          <a:rPr lang="en-GB" b="0" i="1" smtClean="0">
                            <a:latin typeface="Cambria Math" panose="02040503050406030204" pitchFamily="18" charset="0"/>
                          </a:rPr>
                          <m:t>𝐻</m:t>
                        </m:r>
                      </m:sup>
                    </m:sSubSup>
                  </m:oMath>
                </a14:m>
                <a:endParaRPr lang="en-GB" dirty="0"/>
              </a:p>
              <a:p>
                <a:r>
                  <a:rPr lang="en-GB" dirty="0"/>
                  <a:t>After symmetry breaking:</a:t>
                </a:r>
              </a:p>
              <a:p>
                <a:pPr lvl="1"/>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ℒ</m:t>
                        </m:r>
                      </m:e>
                      <m:sub>
                        <m:r>
                          <a:rPr lang="en-GB" b="0" i="1" smtClean="0">
                            <a:latin typeface="Cambria Math" panose="02040503050406030204" pitchFamily="18" charset="0"/>
                            <a:ea typeface="Cambria Math" panose="02040503050406030204" pitchFamily="18" charset="0"/>
                          </a:rPr>
                          <m:t>𝑠</m:t>
                        </m:r>
                      </m:sub>
                    </m:sSub>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𝑆</m:t>
                        </m:r>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𝑤</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Sub>
                                  </m:e>
                                </m:func>
                              </m:e>
                            </m:func>
                          </m:e>
                        </m:d>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oMath>
                </a14:m>
                <a:endParaRPr lang="en-GB" b="0" i="1" dirty="0">
                  <a:latin typeface="Cambria Math" panose="02040503050406030204" pitchFamily="18" charset="0"/>
                  <a:ea typeface="Cambria Math" panose="02040503050406030204" pitchFamily="18" charset="0"/>
                </a:endParaRPr>
              </a:p>
              <a:p>
                <a:pPr marL="457200" lvl="1" indent="0">
                  <a:buNone/>
                </a:pPr>
                <a:r>
                  <a:rPr lang="en-GB" dirty="0">
                    <a:ea typeface="Cambria Math" panose="02040503050406030204" pitchFamily="18" charset="0"/>
                  </a:rPr>
                  <a:t>   </a:t>
                </a: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𝑆</m:t>
                        </m:r>
                      </m:sup>
                    </m:sSubSup>
                    <m:func>
                      <m:funcPr>
                        <m:ctrlPr>
                          <a:rPr lang="en-GB" b="0" i="1" smtClean="0">
                            <a:latin typeface="Cambria Math" panose="02040503050406030204" pitchFamily="18" charset="0"/>
                            <a:ea typeface="Cambria Math" panose="02040503050406030204" pitchFamily="18" charset="0"/>
                          </a:rPr>
                        </m:ctrlPr>
                      </m:funcPr>
                      <m:fName>
                        <m:sSup>
                          <m:sSupPr>
                            <m:ctrlPr>
                              <a:rPr lang="en-GB" b="0" i="1" smtClean="0">
                                <a:latin typeface="Cambria Math" panose="02040503050406030204" pitchFamily="18" charset="0"/>
                                <a:ea typeface="Cambria Math" panose="02040503050406030204" pitchFamily="18" charset="0"/>
                              </a:rPr>
                            </m:ctrlPr>
                          </m:sSupPr>
                          <m:e>
                            <m:r>
                              <m:rPr>
                                <m:sty m:val="p"/>
                              </m:rPr>
                              <a:rPr lang="en-GB" b="0" i="0" smtClean="0">
                                <a:latin typeface="Cambria Math" panose="02040503050406030204" pitchFamily="18" charset="0"/>
                                <a:ea typeface="Cambria Math" panose="02040503050406030204" pitchFamily="18" charset="0"/>
                              </a:rPr>
                              <m:t>cos</m:t>
                            </m:r>
                          </m:e>
                          <m:sup>
                            <m:r>
                              <a:rPr lang="en-GB" b="0" i="1" smtClean="0">
                                <a:latin typeface="Cambria Math" panose="02040503050406030204" pitchFamily="18" charset="0"/>
                                <a:ea typeface="Cambria Math" panose="02040503050406030204" pitchFamily="18" charset="0"/>
                              </a:rPr>
                              <m:t>2</m:t>
                            </m:r>
                          </m:sup>
                        </m:sSup>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−2</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e>
                        </m:func>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𝑆</m:t>
                                </m:r>
                              </m:sup>
                            </m:sSubSup>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1</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Sub>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𝜆</m:t>
                                </m:r>
                              </m:e>
                              <m:sub>
                                <m:r>
                                  <a:rPr lang="en-GB" b="0" i="1" smtClean="0">
                                    <a:latin typeface="Cambria Math" panose="02040503050406030204" pitchFamily="18" charset="0"/>
                                    <a:ea typeface="Cambria Math" panose="02040503050406030204" pitchFamily="18" charset="0"/>
                                  </a:rPr>
                                  <m:t>𝑠</m:t>
                                </m:r>
                              </m:sub>
                              <m:sup>
                                <m:r>
                                  <a:rPr lang="en-GB" b="0" i="1" smtClean="0">
                                    <a:latin typeface="Cambria Math" panose="02040503050406030204" pitchFamily="18" charset="0"/>
                                    <a:ea typeface="Cambria Math" panose="02040503050406030204" pitchFamily="18" charset="0"/>
                                  </a:rPr>
                                  <m:t>𝐻</m:t>
                                </m:r>
                              </m:sup>
                            </m:sSubSup>
                            <m:func>
                              <m:funcPr>
                                <m:ctrlPr>
                                  <a:rPr lang="en-GB" b="0" i="1" smtClean="0">
                                    <a:latin typeface="Cambria Math" panose="02040503050406030204" pitchFamily="18" charset="0"/>
                                    <a:ea typeface="Cambria Math" panose="02040503050406030204" pitchFamily="18" charset="0"/>
                                  </a:rPr>
                                </m:ctrlPr>
                              </m:funcPr>
                              <m:fName>
                                <m:sSup>
                                  <m:sSupPr>
                                    <m:ctrlPr>
                                      <a:rPr lang="en-GB" b="0" i="1" smtClean="0">
                                        <a:latin typeface="Cambria Math" panose="02040503050406030204" pitchFamily="18" charset="0"/>
                                        <a:ea typeface="Cambria Math" panose="02040503050406030204" pitchFamily="18" charset="0"/>
                                      </a:rPr>
                                    </m:ctrlPr>
                                  </m:sSupPr>
                                  <m:e>
                                    <m:r>
                                      <m:rPr>
                                        <m:sty m:val="p"/>
                                      </m:rPr>
                                      <a:rPr lang="en-GB" b="0" i="0" smtClean="0">
                                        <a:latin typeface="Cambria Math" panose="02040503050406030204" pitchFamily="18" charset="0"/>
                                        <a:ea typeface="Cambria Math" panose="02040503050406030204" pitchFamily="18" charset="0"/>
                                      </a:rPr>
                                      <m:t>cos</m:t>
                                    </m:r>
                                  </m:e>
                                  <m:sup>
                                    <m:r>
                                      <a:rPr lang="en-GB" b="0" i="1" smtClean="0">
                                        <a:latin typeface="Cambria Math" panose="02040503050406030204" pitchFamily="18" charset="0"/>
                                        <a:ea typeface="Cambria Math" panose="02040503050406030204" pitchFamily="18" charset="0"/>
                                      </a:rPr>
                                      <m:t>2</m:t>
                                    </m:r>
                                  </m:sup>
                                </m:sSup>
                              </m:fName>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𝜃</m:t>
                                    </m:r>
                                  </m:e>
                                </m:d>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𝐻</m:t>
                                    </m:r>
                                  </m:e>
                                  <m:sub>
                                    <m:r>
                                      <a:rPr lang="en-GB" b="0" i="1" smtClean="0">
                                        <a:latin typeface="Cambria Math" panose="02040503050406030204" pitchFamily="18" charset="0"/>
                                        <a:ea typeface="Cambria Math" panose="02040503050406030204" pitchFamily="18" charset="0"/>
                                      </a:rPr>
                                      <m:t>2</m:t>
                                    </m:r>
                                  </m:sub>
                                  <m:sup>
                                    <m:r>
                                      <a:rPr lang="en-GB" b="0" i="1" smtClean="0">
                                        <a:latin typeface="Cambria Math" panose="02040503050406030204" pitchFamily="18" charset="0"/>
                                        <a:ea typeface="Cambria Math" panose="02040503050406030204" pitchFamily="18" charset="0"/>
                                      </a:rPr>
                                      <m:t>2</m:t>
                                    </m:r>
                                  </m:sup>
                                </m:sSub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e>
                            </m:func>
                          </m:e>
                        </m:func>
                      </m:e>
                    </m:func>
                  </m:oMath>
                </a14:m>
                <a:endParaRPr lang="en-GB" dirty="0"/>
              </a:p>
              <a:p>
                <a:r>
                  <a:rPr lang="en-GB"/>
                  <a:t>The fermion case</a:t>
                </a:r>
                <a:r>
                  <a:rPr lang="en-GB" dirty="0"/>
                  <a:t>:</a:t>
                </a:r>
              </a:p>
              <a:p>
                <a:pPr lvl="1"/>
                <a:r>
                  <a:rPr lang="en-GB" dirty="0"/>
                  <a:t>e</a:t>
                </a:r>
              </a:p>
              <a:p>
                <a:pPr lvl="1"/>
                <a:r>
                  <a:rPr lang="en-GB" dirty="0"/>
                  <a:t>is now renormalizable and UV complete!</a:t>
                </a:r>
              </a:p>
              <a:p>
                <a:pPr lvl="1"/>
                <a:endParaRPr lang="en-GB" dirty="0"/>
              </a:p>
              <a:p>
                <a:endParaRPr lang="en-GB" dirty="0"/>
              </a:p>
              <a:p>
                <a:pPr marL="457200" lvl="1" indent="0">
                  <a:buNone/>
                </a:pPr>
                <a:endParaRPr lang="en-GB" dirty="0"/>
              </a:p>
              <a:p>
                <a:pPr lvl="1"/>
                <a:endParaRPr lang="en-GB" dirty="0"/>
              </a:p>
              <a:p>
                <a:pPr lvl="1"/>
                <a:endParaRPr lang="LID4096" dirty="0"/>
              </a:p>
            </p:txBody>
          </p:sp>
        </mc:Choice>
        <mc:Fallback>
          <p:sp>
            <p:nvSpPr>
              <p:cNvPr id="3" name="Content Placeholder 2">
                <a:extLst>
                  <a:ext uri="{FF2B5EF4-FFF2-40B4-BE49-F238E27FC236}">
                    <a16:creationId xmlns:a16="http://schemas.microsoft.com/office/drawing/2014/main" id="{024DC93F-3010-F9BA-F493-7F562B0028C0}"/>
                  </a:ext>
                </a:extLst>
              </p:cNvPr>
              <p:cNvSpPr>
                <a:spLocks noGrp="1" noRot="1" noChangeAspect="1" noMove="1" noResize="1" noEditPoints="1" noAdjustHandles="1" noChangeArrowheads="1" noChangeShapeType="1" noTextEdit="1"/>
              </p:cNvSpPr>
              <p:nvPr>
                <p:ph idx="1"/>
              </p:nvPr>
            </p:nvSpPr>
            <p:spPr>
              <a:blipFill>
                <a:blip r:embed="rId3"/>
                <a:stretch>
                  <a:fillRect l="-1043" t="-2381" b="-126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95C1ABEE-5D3A-D958-B67C-70FC340ED793}"/>
              </a:ext>
            </a:extLst>
          </p:cNvPr>
          <p:cNvSpPr>
            <a:spLocks noGrp="1"/>
          </p:cNvSpPr>
          <p:nvPr>
            <p:ph type="sldNum" sz="quarter" idx="12"/>
          </p:nvPr>
        </p:nvSpPr>
        <p:spPr/>
        <p:txBody>
          <a:bodyPr/>
          <a:lstStyle/>
          <a:p>
            <a:fld id="{0B5A0B41-E6C7-4618-B5C8-C8EFDC7E7465}" type="slidenum">
              <a:rPr lang="LID4096" smtClean="0"/>
              <a:t>9</a:t>
            </a:fld>
            <a:endParaRPr lang="LID4096"/>
          </a:p>
        </p:txBody>
      </p:sp>
      <p:pic>
        <p:nvPicPr>
          <p:cNvPr id="6" name="Picture 5">
            <a:extLst>
              <a:ext uri="{FF2B5EF4-FFF2-40B4-BE49-F238E27FC236}">
                <a16:creationId xmlns:a16="http://schemas.microsoft.com/office/drawing/2014/main" id="{E0A8012C-0774-1887-5C33-3845606F93C4}"/>
              </a:ext>
            </a:extLst>
          </p:cNvPr>
          <p:cNvPicPr>
            <a:picLocks noChangeAspect="1"/>
          </p:cNvPicPr>
          <p:nvPr/>
        </p:nvPicPr>
        <p:blipFill>
          <a:blip r:embed="rId4"/>
          <a:stretch>
            <a:fillRect/>
          </a:stretch>
        </p:blipFill>
        <p:spPr>
          <a:xfrm>
            <a:off x="1546083" y="5195521"/>
            <a:ext cx="2111516" cy="543875"/>
          </a:xfrm>
          <a:prstGeom prst="rect">
            <a:avLst/>
          </a:prstGeom>
        </p:spPr>
      </p:pic>
    </p:spTree>
    <p:extLst>
      <p:ext uri="{BB962C8B-B14F-4D97-AF65-F5344CB8AC3E}">
        <p14:creationId xmlns:p14="http://schemas.microsoft.com/office/powerpoint/2010/main" val="73037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Widescreen</PresentationFormat>
  <Paragraphs>178</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Cambria Math</vt:lpstr>
      <vt:lpstr>Office Theme</vt:lpstr>
      <vt:lpstr>Dark sectors and Portals</vt:lpstr>
      <vt:lpstr>Outline of the presentation</vt:lpstr>
      <vt:lpstr>Dark sectors and Portals</vt:lpstr>
      <vt:lpstr>Motivation - Theoretical side</vt:lpstr>
      <vt:lpstr>Different type of Portals</vt:lpstr>
      <vt:lpstr>Higgsportals:</vt:lpstr>
      <vt:lpstr>Concrete example</vt:lpstr>
      <vt:lpstr>Concrete example</vt:lpstr>
      <vt:lpstr>Concrete example</vt:lpstr>
      <vt:lpstr>Connclusion</vt:lpstr>
      <vt:lpstr>Sources (Papers)</vt:lpstr>
      <vt:lpstr>Sources (Papers)</vt:lpstr>
      <vt:lpstr>Sources (pictures and figures)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Mueller</dc:creator>
  <cp:lastModifiedBy>Tom Mueller</cp:lastModifiedBy>
  <cp:revision>9</cp:revision>
  <dcterms:created xsi:type="dcterms:W3CDTF">2025-05-20T09:44:00Z</dcterms:created>
  <dcterms:modified xsi:type="dcterms:W3CDTF">2025-05-22T11:58:24Z</dcterms:modified>
</cp:coreProperties>
</file>