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1" r:id="rId16"/>
    <p:sldId id="272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2489F31C-D106-F511-8749-9FB9E38F1D3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248DA58-7E55-18B2-0C9E-19BB81963F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26917-D7E5-4F5F-8996-83A501A52A01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9A1BC81-1FE9-8A87-67D4-1BFD0CCB22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388D5E3D-ADBD-D6AD-69DC-B2171F8682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552A-EB44-404B-87F1-ECE7721B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35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8:48:05.7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83 636 24575,'-2'49'0,"-9"55"0,3-38 0,-32 217 0,26-188 0,9-50 0,3 0 0,3 51 0,0-43 0,-2-745 0,2 340 0,1 325 0,0 1 0,2-1 0,15-50 0,-11 48 0,-1 0 0,5-52 0,1-4 245,-5 38-1855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8:48:08.17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8:48:10.1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8:48:11.47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8:48:12.42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8:48:15.1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8:48:16.69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1T18:48:19.2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5E37C-3A9B-4D66-86EA-8921F97461F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A1150-C276-459B-B020-CF1315E94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465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77DFC62-1DD7-4C79-B9DD-8BF879E06B07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4F62-8D2E-4D81-BD75-D388E3F78200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48F2-30B4-4519-BB23-0840A25CC448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5EA22-581E-4FEE-9CD3-F212653F3175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B5022-6A31-4E66-9F99-840FCBE8BE65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84F7A-B4AF-474A-8AAB-3B6EF629D6BC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37A41-4BCA-4912-A680-FFDD33BF7541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E13F-F724-4473-B4AD-1F9963DC8D8D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6EAD5-2812-4DB0-B604-98006DA937F1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9C2B-42BB-4103-978D-B51514FCA30B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2136-A9BC-460C-8E13-455042E722C9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02A7-EC21-4C55-908A-5823A188B585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6A1EC-52BA-440A-BA6A-7A41CE015FA4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BF94-B2D6-4871-AC8E-117FD6D69767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B9B6B-392E-4E86-8B94-FBFC1EB6229C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CB639-AEC1-4645-83F7-706CDEEE403F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63BA-C056-49CA-99D7-7FED522FDFE8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6BD8DC-247A-4075-9729-C9248DF9D08A}" type="datetime1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hep-ph/0505013" TargetMode="External"/><Relationship Id="rId3" Type="http://schemas.openxmlformats.org/officeDocument/2006/relationships/hyperlink" Target="https://arxiv.org/abs/2301.07117" TargetMode="External"/><Relationship Id="rId7" Type="http://schemas.openxmlformats.org/officeDocument/2006/relationships/hyperlink" Target="https://arxiv.org/abs/2310.16432" TargetMode="External"/><Relationship Id="rId2" Type="http://schemas.openxmlformats.org/officeDocument/2006/relationships/hyperlink" Target="https://arxiv.org/abs/2106.059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xiv.org/abs/2204.00571" TargetMode="External"/><Relationship Id="rId5" Type="http://schemas.openxmlformats.org/officeDocument/2006/relationships/hyperlink" Target="https://arxiv.org/abs/2202.09357" TargetMode="External"/><Relationship Id="rId10" Type="http://schemas.openxmlformats.org/officeDocument/2006/relationships/hyperlink" Target="http://cds.cern.ch/record/2775933/plots" TargetMode="External"/><Relationship Id="rId4" Type="http://schemas.openxmlformats.org/officeDocument/2006/relationships/hyperlink" Target="https://arxiv.org/abs/2503.16213" TargetMode="External"/><Relationship Id="rId9" Type="http://schemas.openxmlformats.org/officeDocument/2006/relationships/hyperlink" Target="https://arxiv.org/abs/0707.405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ustomXml" Target="../ink/ink7.xml"/><Relationship Id="rId3" Type="http://schemas.openxmlformats.org/officeDocument/2006/relationships/image" Target="../media/image17.png"/><Relationship Id="rId7" Type="http://schemas.openxmlformats.org/officeDocument/2006/relationships/customXml" Target="../ink/ink2.xml"/><Relationship Id="rId12" Type="http://schemas.openxmlformats.org/officeDocument/2006/relationships/customXml" Target="../ink/ink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customXml" Target="../ink/ink5.xml"/><Relationship Id="rId5" Type="http://schemas.openxmlformats.org/officeDocument/2006/relationships/customXml" Target="../ink/ink1.xml"/><Relationship Id="rId10" Type="http://schemas.openxmlformats.org/officeDocument/2006/relationships/customXml" Target="../ink/ink4.xml"/><Relationship Id="rId4" Type="http://schemas.openxmlformats.org/officeDocument/2006/relationships/image" Target="../media/image18.png"/><Relationship Id="rId9" Type="http://schemas.openxmlformats.org/officeDocument/2006/relationships/customXml" Target="../ink/ink3.xml"/><Relationship Id="rId14" Type="http://schemas.openxmlformats.org/officeDocument/2006/relationships/customXml" Target="../ink/ink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B8012A6-C36D-16E1-13AF-2E59E32F8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010" y="0"/>
            <a:ext cx="12474020" cy="8316013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A390B9A-548D-2B15-9FB7-60AF134DF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" y="796834"/>
            <a:ext cx="12125325" cy="736782"/>
          </a:xfrm>
        </p:spPr>
        <p:txBody>
          <a:bodyPr>
            <a:normAutofit/>
          </a:bodyPr>
          <a:lstStyle/>
          <a:p>
            <a:pPr algn="ctr"/>
            <a:r>
              <a:rPr lang="en-US" sz="2600" cap="none" dirty="0" err="1"/>
              <a:t>Partikelfysik</a:t>
            </a:r>
            <a:r>
              <a:rPr lang="en-US" sz="2600" cap="none" dirty="0"/>
              <a:t> II-Uppsala University                       22/05/2025                          Chita Eirini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11FCD69-9B60-9C5C-D385-AF5438168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50" y="279400"/>
            <a:ext cx="11391900" cy="6064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3000" i="0" cap="none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Lato Extended"/>
              </a:rPr>
              <a:t>Searches for Sterile Neutrinos/Heavy Neutral Leptons at Colliders</a:t>
            </a:r>
            <a:endParaRPr lang="en-US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20717E-7315-4286-A693-92FEBAFA18DF}"/>
              </a:ext>
            </a:extLst>
          </p:cNvPr>
          <p:cNvSpPr txBox="1"/>
          <p:nvPr/>
        </p:nvSpPr>
        <p:spPr>
          <a:xfrm>
            <a:off x="6096000" y="6550223"/>
            <a:ext cx="811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https://scitechdaily.com/science-made-simple-what-are-sterile-neutrinos/</a:t>
            </a:r>
          </a:p>
        </p:txBody>
      </p:sp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4E9EDAC4-7F98-AE55-323E-D11CE9D8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08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D292E5-CE6F-7071-3895-E8619E4D6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-228600"/>
            <a:ext cx="11363324" cy="1456267"/>
          </a:xfrm>
        </p:spPr>
        <p:txBody>
          <a:bodyPr/>
          <a:lstStyle/>
          <a:p>
            <a:pPr algn="ctr"/>
            <a:r>
              <a:rPr lang="en-US" cap="none" dirty="0"/>
              <a:t>Displaced Vertices (DV): A Key Signature Of Long-lived HNLs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66474866-5BE1-6CDC-CD0A-004605951245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0" y="1479594"/>
                <a:ext cx="8096249" cy="43550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Long-lived HNLs 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decay far from interaction point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Leads to </a:t>
                </a:r>
                <a:r>
                  <a:rPr kumimoji="0" lang="en-US" altLang="en-US" sz="23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displaced vertex </a:t>
                </a:r>
                <a:r>
                  <a:rPr kumimoji="0" lang="en-US" alt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(DV)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signature: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tracks originate from cm–m away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Low SM background 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→ clean signal!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DV searches at:</a:t>
                </a: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en-US" altLang="en-US" sz="23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Current:</a:t>
                </a:r>
                <a:r>
                  <a:rPr kumimoji="0" lang="en-US" alt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ATLAS, CMS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(LLP triggers)</a:t>
                </a: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en-US" altLang="en-US" sz="23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Future:</a:t>
                </a:r>
                <a:r>
                  <a:rPr kumimoji="0" lang="en-US" alt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FCC-ee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, </a:t>
                </a:r>
                <a:r>
                  <a:rPr kumimoji="0" lang="en-US" alt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Muon Colliders</a:t>
                </a: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Probes very small mixings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𝑈𝑙</m:t>
                        </m:r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en-US" sz="24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</m:oMath>
                </a14:m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66474866-5BE1-6CDC-CD0A-0046059512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0" y="1479594"/>
                <a:ext cx="8096249" cy="4355038"/>
              </a:xfrm>
              <a:prstGeom prst="rect">
                <a:avLst/>
              </a:prstGeom>
              <a:blipFill>
                <a:blip r:embed="rId2"/>
                <a:stretch>
                  <a:fillRect l="-1054" t="-560" b="-25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Εικόνα 5">
            <a:extLst>
              <a:ext uri="{FF2B5EF4-FFF2-40B4-BE49-F238E27FC236}">
                <a16:creationId xmlns:a16="http://schemas.microsoft.com/office/drawing/2014/main" id="{35D555BC-5F7B-94A1-6B68-ACE78F876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5684" y="744658"/>
            <a:ext cx="3846316" cy="62568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E89A16-C339-1D2F-66B3-5E5414A274F6}"/>
              </a:ext>
            </a:extLst>
          </p:cNvPr>
          <p:cNvSpPr txBox="1"/>
          <p:nvPr/>
        </p:nvSpPr>
        <p:spPr>
          <a:xfrm>
            <a:off x="6802635" y="2103350"/>
            <a:ext cx="154304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Fig.12: ATLAS simulation of displaced vertex reconstruction efficiency as a function of the decay radius </a:t>
            </a:r>
            <a:r>
              <a:rPr lang="en-US" sz="1400" dirty="0" err="1"/>
              <a:t>rDV</a:t>
            </a:r>
            <a:r>
              <a:rPr lang="en-US" sz="1400" dirty="0"/>
              <a:t>​ for heavy neutral lepton decays.</a:t>
            </a:r>
            <a:br>
              <a:rPr lang="en-US" sz="1400" dirty="0"/>
            </a:br>
            <a:r>
              <a:rPr lang="en-US" sz="1400" i="1" dirty="0"/>
              <a:t>(Top)</a:t>
            </a:r>
            <a:r>
              <a:rPr lang="en-US" sz="1400" dirty="0"/>
              <a:t>: Different lepton flavor combinations.</a:t>
            </a:r>
            <a:br>
              <a:rPr lang="en-US" sz="1400" dirty="0"/>
            </a:br>
            <a:r>
              <a:rPr lang="en-US" sz="1400" i="1" dirty="0"/>
              <a:t>(Bottom)</a:t>
            </a:r>
            <a:r>
              <a:rPr lang="en-US" sz="1400" dirty="0"/>
              <a:t>: Different HNL masses with fixed lifetime[3]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C7901CE-D8D3-9C85-D1EC-E157BD23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678107-3597-F080-9DAA-46A8F9E48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1" y="-194733"/>
            <a:ext cx="10131425" cy="1456267"/>
          </a:xfrm>
        </p:spPr>
        <p:txBody>
          <a:bodyPr/>
          <a:lstStyle/>
          <a:p>
            <a:pPr algn="ctr"/>
            <a:r>
              <a:rPr lang="en-US" cap="none" dirty="0"/>
              <a:t>Prompt Decays And Lepton Number Violation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245E91CB-86B1-6046-C5C8-0B04A627CC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675" y="533401"/>
                <a:ext cx="12125325" cy="6324600"/>
              </a:xfrm>
            </p:spPr>
            <p:txBody>
              <a:bodyPr>
                <a:normAutofit/>
              </a:bodyPr>
              <a:lstStyle/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2300" dirty="0"/>
                  <a:t>Larger mixings: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2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US" altLang="en-US" sz="2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𝑈𝑙</m:t>
                        </m:r>
                        <m:r>
                          <a:rPr kumimoji="0" lang="en-US" altLang="en-US" sz="2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0" lang="en-US" altLang="en-US" sz="2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300" dirty="0"/>
                      <m:t>≳</m:t>
                    </m:r>
                    <m:sSup>
                      <m:sSupPr>
                        <m:ctrlPr>
                          <a:rPr kumimoji="0" lang="en-US" altLang="en-US" sz="2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2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en-US" sz="2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kumimoji="0" lang="en-US" altLang="en-US" sz="2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300" dirty="0"/>
                  <a:t>→ </a:t>
                </a:r>
                <a:r>
                  <a:rPr lang="en-US" sz="2300" b="1" dirty="0"/>
                  <a:t>Short-lived HNLs</a:t>
                </a:r>
                <a:r>
                  <a:rPr lang="en-US" sz="2300" dirty="0"/>
                  <a:t> → prompt decays near interaction point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23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2300" dirty="0"/>
                  <a:t>Signature: multilepton final states (dilepton, trilepton) including:</a:t>
                </a:r>
              </a:p>
              <a:p>
                <a:pPr algn="ctr">
                  <a:buFont typeface="Wingdings" panose="05000000000000000000" pitchFamily="2" charset="2"/>
                  <a:buChar char="Ø"/>
                </a:pPr>
                <a:r>
                  <a:rPr lang="en-US" sz="2300" dirty="0"/>
                  <a:t>Majorana HNLs that violate lepton number: </a:t>
                </a:r>
                <a:r>
                  <a:rPr lang="en-US" sz="2300" dirty="0" err="1"/>
                  <a:t>eg</a:t>
                </a:r>
                <a:r>
                  <a:rPr lang="en-US" sz="2300" dirty="0"/>
                  <a:t> same-sign dileptons from </a:t>
                </a:r>
                <a:r>
                  <a:rPr lang="en-US" sz="2500" b="1" dirty="0"/>
                  <a:t>pp→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sz="2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sz="25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/>
                  <a:t>N→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sz="2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sz="2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sz="25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/>
                  <a:t>+</a:t>
                </a:r>
                <a:r>
                  <a:rPr lang="en-US" sz="2500" b="1" dirty="0" err="1"/>
                  <a:t>nj</a:t>
                </a:r>
                <a:r>
                  <a:rPr lang="en-US" sz="2500" b="1" dirty="0"/>
                  <a:t> </a:t>
                </a:r>
              </a:p>
              <a:p>
                <a:pPr marL="0" indent="0" algn="ctr">
                  <a:buNone/>
                </a:pPr>
                <a:r>
                  <a:rPr lang="en-US" sz="2300" dirty="0"/>
                  <a:t>Or trileptons with missing energy: </a:t>
                </a:r>
                <a:r>
                  <a:rPr lang="en-US" sz="2500" b="1" dirty="0"/>
                  <a:t>pp→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sz="2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sz="25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b="1" dirty="0"/>
                  <a:t>N→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sz="2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sz="2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lang="en-US" sz="2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500" b="1" i="1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sz="25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∓</m:t>
                        </m:r>
                      </m:sup>
                    </m:sSup>
                    <m:r>
                      <a:rPr lang="en-US" sz="25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𝐯</m:t>
                    </m:r>
                  </m:oMath>
                </a14:m>
                <a:r>
                  <a:rPr lang="en-US" sz="2500" b="1" dirty="0"/>
                  <a:t> 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endParaRPr lang="en-US" sz="2300" dirty="0"/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2300" dirty="0"/>
                  <a:t>Key searches by ATLAS, CMS: prompt LNV channels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245E91CB-86B1-6046-C5C8-0B04A627CC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675" y="533401"/>
                <a:ext cx="12125325" cy="63246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A27473-1A1C-33ED-4E5D-7C1F69B1D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9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01E3F02-392C-F4F3-F2E9-852DF7FDE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79678" y="90643"/>
            <a:ext cx="88375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Invisible Decays And Missing Energy Signatures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DC87A63D-879B-2A79-CE6D-5D77445577CE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133351" y="905233"/>
                <a:ext cx="12058649" cy="50475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indent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Complementary to DV and prompt searches</a:t>
                </a:r>
              </a:p>
              <a:p>
                <a:pPr marL="0" indent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HNLs may decay invisibly (or semi invisibly):</a:t>
                </a:r>
              </a:p>
              <a:p>
                <a:pPr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en-US" alt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N→ννν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or</a:t>
                </a:r>
              </a:p>
              <a:p>
                <a:pPr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very long-lived: escape detector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Final states: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anose="020B0604020202020204" pitchFamily="34" charset="0"/>
                  </a:rPr>
                  <a:t>MET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+ X (jets or leptons)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Example: </a:t>
                </a:r>
                <a:r>
                  <a:rPr kumimoji="0" lang="en-US" alt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e+e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−→</a:t>
                </a:r>
                <a:r>
                  <a:rPr kumimoji="0" lang="en-US" alt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νN→ννjj</a:t>
                </a: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lvl="0" indent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r>
                  <a:rPr lang="en-US" altLang="en-US" sz="2300" dirty="0">
                    <a:latin typeface="Arial" panose="020B0604020202020204" pitchFamily="34" charset="0"/>
                  </a:rPr>
                  <a:t>Extremely 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small mixing angles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2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US" altLang="en-US" sz="2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𝑈𝑙</m:t>
                        </m:r>
                        <m:r>
                          <a:rPr kumimoji="0" lang="en-US" altLang="en-US" sz="2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0" lang="en-US" altLang="en-US" sz="2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altLang="en-US" sz="2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en-US" sz="2300" dirty="0">
                            <a:latin typeface="Arial" panose="020B0604020202020204" pitchFamily="34" charset="0"/>
                          </a:rPr>
                          <m:t>≲</m:t>
                        </m:r>
                        <m:r>
                          <a:rPr lang="en-US" altLang="en-US" sz="23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0" lang="en-US" altLang="en-US" sz="2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kumimoji="0" lang="en-US" altLang="en-US" sz="23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  <m:r>
                      <a:rPr kumimoji="0" lang="en-US" altLang="en-US" sz="2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lvl="0" indent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lvl="0" indent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Search channels:</a:t>
                </a:r>
              </a:p>
              <a:p>
                <a:pPr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en-US" alt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Monojet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, </a:t>
                </a:r>
                <a:r>
                  <a:rPr kumimoji="0" lang="en-US" alt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MET + jet/lepton</a:t>
                </a: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Beam dump-style searches (e.g. </a:t>
                </a:r>
                <a:r>
                  <a:rPr kumimoji="0" lang="en-US" alt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SHiP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DC87A63D-879B-2A79-CE6D-5D77445577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33351" y="905233"/>
                <a:ext cx="12058649" cy="5047536"/>
              </a:xfrm>
              <a:prstGeom prst="rect">
                <a:avLst/>
              </a:prstGeom>
              <a:blipFill>
                <a:blip r:embed="rId2"/>
                <a:stretch>
                  <a:fillRect t="-362" b="-20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EEFF15-BB91-ACF7-753B-9623758B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08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394BB6-AA5B-7255-23AD-65D4E9140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6" y="-209550"/>
            <a:ext cx="10131425" cy="1456267"/>
          </a:xfrm>
        </p:spPr>
        <p:txBody>
          <a:bodyPr/>
          <a:lstStyle/>
          <a:p>
            <a:pPr algn="ctr"/>
            <a:r>
              <a:rPr lang="en-US" cap="none" dirty="0"/>
              <a:t>Experimental Limits and Future Sensitivities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">
                <a:extLst>
                  <a:ext uri="{FF2B5EF4-FFF2-40B4-BE49-F238E27FC236}">
                    <a16:creationId xmlns:a16="http://schemas.microsoft.com/office/drawing/2014/main" id="{23AB2643-62AB-8832-B2A4-D32743C0B8F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0" y="1119157"/>
                <a:ext cx="6705600" cy="53245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Current constraints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from ATLAS, CMS, LHCb: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Prompt &amp; displaced searches: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Sensitive to mixings down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𝑈𝑙</m:t>
                        </m:r>
                        <m: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sup>
                    </m:sSup>
                    <m:r>
                      <a:rPr kumimoji="0" lang="en-US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(prompt) and </a:t>
                </a:r>
                <a:r>
                  <a:rPr kumimoji="0" lang="en-US" altLang="en-US" sz="20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𝑈𝑙</m:t>
                        </m:r>
                        <m: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kumimoji="0" lang="en-US" altLang="en-US" sz="20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−7</m:t>
                        </m:r>
                      </m:sup>
                    </m:sSup>
                    <m:r>
                      <a:rPr kumimoji="0" lang="en-US" alt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(DV)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Future reach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from:</a:t>
                </a:r>
              </a:p>
              <a:p>
                <a:pPr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FCC-ee, Muon Colliders (displaced V)</a:t>
                </a:r>
              </a:p>
              <a:p>
                <a:pPr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MATHUSLA, </a:t>
                </a:r>
                <a:r>
                  <a:rPr kumimoji="0" lang="en-US" alt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SHiP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(non-collider)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Flavor-dependent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constraints (e, μ, τ)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Collider sensitivity improves with:</a:t>
                </a:r>
              </a:p>
              <a:p>
                <a:pPr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Higher luminosity</a:t>
                </a:r>
              </a:p>
              <a:p>
                <a:pPr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Optimized triggers (especially for DVs)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1">
                <a:extLst>
                  <a:ext uri="{FF2B5EF4-FFF2-40B4-BE49-F238E27FC236}">
                    <a16:creationId xmlns:a16="http://schemas.microsoft.com/office/drawing/2014/main" id="{23AB2643-62AB-8832-B2A4-D32743C0B8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0" y="1119157"/>
                <a:ext cx="6705600" cy="5324535"/>
              </a:xfrm>
              <a:prstGeom prst="rect">
                <a:avLst/>
              </a:prstGeom>
              <a:blipFill>
                <a:blip r:embed="rId2"/>
                <a:stretch>
                  <a:fillRect l="-364" t="-458" r="-16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7" name="Picture 3" descr="FCC-ee overview: new opportunities create new challenges - CERN Document  Server">
            <a:extLst>
              <a:ext uri="{FF2B5EF4-FFF2-40B4-BE49-F238E27FC236}">
                <a16:creationId xmlns:a16="http://schemas.microsoft.com/office/drawing/2014/main" id="{D09609AE-F542-D1DF-FB9D-4895EE221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6" y="1822010"/>
            <a:ext cx="3832225" cy="321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E57E51-9A6E-C0D4-BFD8-5B45BE0B263E}"/>
              </a:ext>
            </a:extLst>
          </p:cNvPr>
          <p:cNvSpPr txBox="1"/>
          <p:nvPr/>
        </p:nvSpPr>
        <p:spPr>
          <a:xfrm>
            <a:off x="7662861" y="5035990"/>
            <a:ext cx="61055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Fig.13 https://cds.cern.ch/record/2775933/plots</a:t>
            </a:r>
          </a:p>
        </p:txBody>
      </p:sp>
      <p:sp>
        <p:nvSpPr>
          <p:cNvPr id="14" name="Θέση αριθμού διαφάνειας 13">
            <a:extLst>
              <a:ext uri="{FF2B5EF4-FFF2-40B4-BE49-F238E27FC236}">
                <a16:creationId xmlns:a16="http://schemas.microsoft.com/office/drawing/2014/main" id="{AD4C7E2E-B8D7-DF25-711D-96D95847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53AFFF-5422-D5D0-C57C-70BF8235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FCE4ACC-7E2D-913A-AFF7-97F5BA8D7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1" y="0"/>
            <a:ext cx="5476875" cy="347501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7AED2047-5DFC-7B99-A9C3-FE37665AB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0"/>
            <a:ext cx="6096001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5597A43-95D9-6418-ED53-CD5D7999E9A8}"/>
              </a:ext>
            </a:extLst>
          </p:cNvPr>
          <p:cNvSpPr txBox="1"/>
          <p:nvPr/>
        </p:nvSpPr>
        <p:spPr>
          <a:xfrm>
            <a:off x="6738227" y="4084618"/>
            <a:ext cx="48782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Fig.14: Summary of experimental bounds on active-sterile mixing for muon, electron, and tau flavor sterile neutrinos across many experiments. Includes collider (ATLAS, CMS), beam-dump (NA62, CHARM), astrophysical, and beta-decay constraints[1]</a:t>
            </a:r>
          </a:p>
          <a:p>
            <a:pPr algn="ctr"/>
            <a:endParaRPr lang="en-US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15C984B-2DF9-451E-EE05-F8A43294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52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37EFBFE-1FC9-B644-2E1E-735756DEB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849" y="2491116"/>
            <a:ext cx="7110302" cy="375728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6074D1-A88E-C078-D7A5-D6FB615D085D}"/>
              </a:ext>
            </a:extLst>
          </p:cNvPr>
          <p:cNvSpPr txBox="1"/>
          <p:nvPr/>
        </p:nvSpPr>
        <p:spPr>
          <a:xfrm>
            <a:off x="2909887" y="6248400"/>
            <a:ext cx="63819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Fig.15: Projected sensitivities and current limits on HNLs in the μ mixing channel[2]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0038F02-CFC8-31E0-420A-D2CFA4CE2D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23119" y="389752"/>
            <a:ext cx="10545762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Future lepton colliders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offer clean environment for long-lived particle searches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FEE179-AFA1-3CD0-CBE2-845C61B2CDE2}"/>
                  </a:ext>
                </a:extLst>
              </p:cNvPr>
              <p:cNvSpPr txBox="1"/>
              <p:nvPr/>
            </p:nvSpPr>
            <p:spPr>
              <a:xfrm>
                <a:off x="638175" y="1407380"/>
                <a:ext cx="4543425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1800" b="0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FCC-ee</a:t>
                </a: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(Z pole, 240 GeV):</a:t>
                </a:r>
              </a:p>
              <a:p>
                <a:pPr marL="285750" marR="0" lvl="0" indent="-28575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Huge statistics → sensitive to tiny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𝑈𝑙</m:t>
                        </m:r>
                        <m: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285750" marR="0" lvl="0" indent="-28575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Excellent displaced vertex resolution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FEE179-AFA1-3CD0-CBE2-845C61B2CD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5" y="1407380"/>
                <a:ext cx="4543425" cy="923330"/>
              </a:xfrm>
              <a:prstGeom prst="rect">
                <a:avLst/>
              </a:prstGeom>
              <a:blipFill>
                <a:blip r:embed="rId3"/>
                <a:stretch>
                  <a:fillRect t="-3974" b="-92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D030CA4-E97A-2048-78F5-64539C135AE9}"/>
              </a:ext>
            </a:extLst>
          </p:cNvPr>
          <p:cNvSpPr txBox="1"/>
          <p:nvPr/>
        </p:nvSpPr>
        <p:spPr>
          <a:xfrm>
            <a:off x="4994275" y="1350377"/>
            <a:ext cx="746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Muon Colliders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Access to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TeV-scale HNLs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Unique reach via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μ+μ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−→Nℓ+ν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ℓ</a:t>
            </a:r>
          </a:p>
        </p:txBody>
      </p:sp>
      <p:sp>
        <p:nvSpPr>
          <p:cNvPr id="11" name="Θέση αριθμού διαφάνειας 10">
            <a:extLst>
              <a:ext uri="{FF2B5EF4-FFF2-40B4-BE49-F238E27FC236}">
                <a16:creationId xmlns:a16="http://schemas.microsoft.com/office/drawing/2014/main" id="{06657D33-4BB9-DA52-32A7-0C81D059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3B5171-A9F5-7F09-864D-22CE420F6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-227542"/>
            <a:ext cx="10131425" cy="1456267"/>
          </a:xfrm>
        </p:spPr>
        <p:txBody>
          <a:bodyPr/>
          <a:lstStyle/>
          <a:p>
            <a:pPr algn="ctr"/>
            <a:r>
              <a:rPr lang="en-US" cap="none" dirty="0"/>
              <a:t>Summary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AE12D5-6CE4-108A-F635-15930EA9BB2D}"/>
              </a:ext>
            </a:extLst>
          </p:cNvPr>
          <p:cNvSpPr txBox="1"/>
          <p:nvPr/>
        </p:nvSpPr>
        <p:spPr>
          <a:xfrm>
            <a:off x="6296027" y="1793644"/>
            <a:ext cx="5400000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Current constraints (ATLAS, CMS, LHCb):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Mixings down to ∣Uℓ∣2∼10−7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B25740-140F-DDCE-729D-8CD73833C801}"/>
              </a:ext>
            </a:extLst>
          </p:cNvPr>
          <p:cNvSpPr txBox="1"/>
          <p:nvPr/>
        </p:nvSpPr>
        <p:spPr>
          <a:xfrm>
            <a:off x="385763" y="2193753"/>
            <a:ext cx="5400000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Sterile neutrinos (HNLs) arise in: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Seesaw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300" dirty="0">
                <a:solidFill>
                  <a:schemeClr val="accent1">
                    <a:lumMod val="50000"/>
                  </a:schemeClr>
                </a:solidFill>
              </a:rPr>
              <a:t>ν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MSM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Left-Right Symmetric Models (LRSM)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AF454E-2CCA-A97A-2DA5-B5566BB5ED28}"/>
              </a:ext>
            </a:extLst>
          </p:cNvPr>
          <p:cNvSpPr txBox="1"/>
          <p:nvPr/>
        </p:nvSpPr>
        <p:spPr>
          <a:xfrm>
            <a:off x="6224588" y="4759221"/>
            <a:ext cx="5400000" cy="11541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Why this matters: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Connects to origin of neutrino mass, </a:t>
            </a: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</a:rPr>
              <a:t>leptogenesis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, and dark matter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DEB70-0BF6-EBBF-E15D-0F7C814DAF6F}"/>
              </a:ext>
            </a:extLst>
          </p:cNvPr>
          <p:cNvSpPr txBox="1"/>
          <p:nvPr/>
        </p:nvSpPr>
        <p:spPr>
          <a:xfrm>
            <a:off x="6296027" y="2745518"/>
            <a:ext cx="5400000" cy="186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Future prospects: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FCC, Muon Colliders → DV reach for higher masses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Complementary with </a:t>
            </a:r>
            <a:r>
              <a:rPr lang="en-US" sz="2300" dirty="0" err="1">
                <a:solidFill>
                  <a:schemeClr val="accent1">
                    <a:lumMod val="50000"/>
                  </a:schemeClr>
                </a:solidFill>
              </a:rPr>
              <a:t>SHiP</a:t>
            </a: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, MATHUSLA, FASER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7F96E1-F6D0-CDC4-1048-F040ABFBDBBB}"/>
              </a:ext>
            </a:extLst>
          </p:cNvPr>
          <p:cNvSpPr txBox="1"/>
          <p:nvPr/>
        </p:nvSpPr>
        <p:spPr>
          <a:xfrm>
            <a:off x="385763" y="4005168"/>
            <a:ext cx="5400000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Collider searches target: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Prompt decays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Displaced vertices (DV)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50000"/>
                  </a:schemeClr>
                </a:solidFill>
              </a:rPr>
              <a:t>Invisible/MET signatures</a:t>
            </a:r>
          </a:p>
        </p:txBody>
      </p:sp>
      <p:sp>
        <p:nvSpPr>
          <p:cNvPr id="16" name="Θέση αριθμού διαφάνειας 15">
            <a:extLst>
              <a:ext uri="{FF2B5EF4-FFF2-40B4-BE49-F238E27FC236}">
                <a16:creationId xmlns:a16="http://schemas.microsoft.com/office/drawing/2014/main" id="{5A799AF2-1F9F-EDF1-E1A9-B46E3BEF7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54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B44342-C216-E9D4-CA61-9D6844AC5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1" y="-19050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5000" cap="none"/>
              <a:t>Thank you </a:t>
            </a:r>
            <a:endParaRPr lang="en-US" sz="5000" cap="none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EC74BC-61EE-A5D3-8B35-96D6CAEC2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5375"/>
            <a:ext cx="12191999" cy="54562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References: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Dasgupta, B. &amp; Kopp, J. </a:t>
            </a:r>
            <a:r>
              <a:rPr lang="en-US" sz="1600" i="1" dirty="0"/>
              <a:t>Sterile neutrinos</a:t>
            </a:r>
            <a:r>
              <a:rPr lang="en-US" sz="1600" dirty="0"/>
              <a:t>. </a:t>
            </a:r>
            <a:r>
              <a:rPr lang="en-US" sz="1600" b="1" dirty="0"/>
              <a:t>Phys. Rept. 928 (2021)</a:t>
            </a:r>
            <a:r>
              <a:rPr lang="en-US" sz="1600" dirty="0"/>
              <a:t> 1-63, </a:t>
            </a:r>
            <a:r>
              <a:rPr lang="en-US" sz="1600" dirty="0">
                <a:hlinkClick r:id="rId2"/>
              </a:rPr>
              <a:t>arXiv:2106.05913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Li, H., Liu, Z., Pascoli, S., &amp; Zhou, Y. </a:t>
            </a:r>
            <a:r>
              <a:rPr lang="en-US" sz="1600" i="1" dirty="0"/>
              <a:t>Heavy Neutral Leptons at Muon Colliders</a:t>
            </a:r>
            <a:r>
              <a:rPr lang="en-US" sz="1600" dirty="0"/>
              <a:t>. </a:t>
            </a:r>
            <a:r>
              <a:rPr lang="en-US" sz="1600" b="1" dirty="0"/>
              <a:t>JHEP 05 (2023)</a:t>
            </a:r>
            <a:r>
              <a:rPr lang="en-US" sz="1600" dirty="0"/>
              <a:t> 007, </a:t>
            </a:r>
            <a:r>
              <a:rPr lang="en-US" sz="1600" dirty="0">
                <a:hlinkClick r:id="rId3"/>
              </a:rPr>
              <a:t>arXiv:2301.07117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ATLAS Collaboration. </a:t>
            </a:r>
            <a:r>
              <a:rPr lang="en-US" sz="1600" i="1" dirty="0"/>
              <a:t>Search for heavy neutral leptons in decays of W bosons using leptonic and semi-leptonic displaced vertices within the ATLAS detector</a:t>
            </a:r>
            <a:r>
              <a:rPr lang="en-US" sz="1600" dirty="0"/>
              <a:t>. </a:t>
            </a:r>
            <a:r>
              <a:rPr lang="en-US" sz="1600" dirty="0">
                <a:hlinkClick r:id="rId4"/>
              </a:rPr>
              <a:t>arXiv:2503.16213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 err="1"/>
              <a:t>Antusch</a:t>
            </a:r>
            <a:r>
              <a:rPr lang="en-US" sz="1600" dirty="0"/>
              <a:t>, S., Fischer, O., &amp; Rubio, J. </a:t>
            </a:r>
            <a:r>
              <a:rPr lang="en-US" sz="1600" i="1" dirty="0"/>
              <a:t>Collider searches for heavy neutral leptons beyond simplified scenarios</a:t>
            </a:r>
            <a:r>
              <a:rPr lang="en-US" sz="1600" dirty="0"/>
              <a:t>. </a:t>
            </a:r>
            <a:r>
              <a:rPr lang="en-US" sz="1600" b="1" dirty="0"/>
              <a:t>JHEP 03 (2022)</a:t>
            </a:r>
            <a:r>
              <a:rPr lang="en-US" sz="1600" dirty="0"/>
              <a:t> 131, </a:t>
            </a:r>
            <a:r>
              <a:rPr lang="en-US" sz="1600" dirty="0">
                <a:hlinkClick r:id="rId5"/>
              </a:rPr>
              <a:t>arXiv:2202.09357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Blondel, A. et al. </a:t>
            </a:r>
            <a:r>
              <a:rPr lang="en-US" sz="1600" i="1" dirty="0"/>
              <a:t>Towards Vertexing Studies of Heavy Neutral Leptons with the Future Circular Collider at CERN</a:t>
            </a:r>
            <a:r>
              <a:rPr lang="en-US" sz="1600" dirty="0"/>
              <a:t>. </a:t>
            </a:r>
            <a:r>
              <a:rPr lang="en-US" sz="1600" dirty="0">
                <a:hlinkClick r:id="rId6"/>
              </a:rPr>
              <a:t>arXiv:2204.00571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 err="1"/>
              <a:t>Urquía</a:t>
            </a:r>
            <a:r>
              <a:rPr lang="en-US" sz="1600" dirty="0"/>
              <a:t>-Calderón, J. </a:t>
            </a:r>
            <a:r>
              <a:rPr lang="en-US" sz="1600" i="1" dirty="0"/>
              <a:t>Long-lived heavy neutral leptons at lepton colliders as a probe of left-right-symmetric models</a:t>
            </a:r>
            <a:r>
              <a:rPr lang="en-US" sz="1600" dirty="0"/>
              <a:t>. </a:t>
            </a:r>
            <a:r>
              <a:rPr lang="en-US" sz="1600" b="1" dirty="0"/>
              <a:t>Phys. Rev. D 109, 055002 (2024)</a:t>
            </a:r>
            <a:r>
              <a:rPr lang="en-US" sz="1600" dirty="0"/>
              <a:t>, </a:t>
            </a:r>
            <a:r>
              <a:rPr lang="en-US" sz="1600" dirty="0">
                <a:hlinkClick r:id="rId7"/>
              </a:rPr>
              <a:t>arXiv:2310.16432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Asaka, T. &amp; Shaposhnikov, M. </a:t>
            </a:r>
            <a:r>
              <a:rPr lang="en-US" sz="1600" i="1" dirty="0"/>
              <a:t>The </a:t>
            </a:r>
            <a:r>
              <a:rPr lang="el-GR" sz="1600" i="1" dirty="0"/>
              <a:t>ν</a:t>
            </a:r>
            <a:r>
              <a:rPr lang="en-US" sz="1600" i="1" dirty="0"/>
              <a:t>MSM, dark matter and baryon asymmetry of the Universe</a:t>
            </a:r>
            <a:r>
              <a:rPr lang="en-US" sz="1600" dirty="0"/>
              <a:t>. </a:t>
            </a:r>
            <a:r>
              <a:rPr lang="en-US" sz="1600" b="1" dirty="0"/>
              <a:t>Phys. Lett. B 620 (2005)</a:t>
            </a:r>
            <a:r>
              <a:rPr lang="en-US" sz="1600" dirty="0"/>
              <a:t> 17-26, </a:t>
            </a:r>
            <a:r>
              <a:rPr lang="en-US" sz="1600" dirty="0" err="1">
                <a:hlinkClick r:id="rId8"/>
              </a:rPr>
              <a:t>arXiv:hep-ph</a:t>
            </a:r>
            <a:r>
              <a:rPr lang="en-US" sz="1600" dirty="0">
                <a:hlinkClick r:id="rId8"/>
              </a:rPr>
              <a:t>/0505013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Abada, A., Davidson, S., Ibarra, A., Josse-Michaux, F.X., Losada, M., &amp; Riotto, A. </a:t>
            </a:r>
            <a:r>
              <a:rPr lang="en-US" sz="1600" i="1" dirty="0"/>
              <a:t>Low energy effects of neutrino masses</a:t>
            </a:r>
            <a:r>
              <a:rPr lang="en-US" sz="1600" dirty="0"/>
              <a:t>. </a:t>
            </a:r>
            <a:r>
              <a:rPr lang="en-US" sz="1600" b="1" dirty="0"/>
              <a:t>JHEP 09 (2007)</a:t>
            </a:r>
            <a:r>
              <a:rPr lang="en-US" sz="1600" dirty="0"/>
              <a:t> 137, </a:t>
            </a:r>
            <a:r>
              <a:rPr lang="en-US" sz="1600" dirty="0">
                <a:hlinkClick r:id="rId9"/>
              </a:rPr>
              <a:t>arXiv:0707.4058</a:t>
            </a:r>
            <a:endParaRPr lang="en-US" sz="1600" dirty="0"/>
          </a:p>
          <a:p>
            <a:pPr>
              <a:buFont typeface="+mj-lt"/>
              <a:buAutoNum type="arabicPeriod"/>
            </a:pPr>
            <a:r>
              <a:rPr lang="en-US" sz="1600" dirty="0"/>
              <a:t>Khalil, S. &amp; Moretti, S. </a:t>
            </a:r>
            <a:r>
              <a:rPr lang="en-US" sz="1600" i="1" dirty="0"/>
              <a:t>Standard Model Phenomenology</a:t>
            </a:r>
            <a:r>
              <a:rPr lang="en-US" sz="1600" dirty="0"/>
              <a:t>. CRC Press (2022).</a:t>
            </a:r>
          </a:p>
          <a:p>
            <a:pPr>
              <a:buFont typeface="+mj-lt"/>
              <a:buAutoNum type="arabicPeriod"/>
            </a:pPr>
            <a:r>
              <a:rPr lang="en-US" sz="1600" dirty="0"/>
              <a:t>CERN Document Server (CDS). </a:t>
            </a:r>
            <a:r>
              <a:rPr lang="en-US" sz="1600" i="1" dirty="0"/>
              <a:t>ATLAS HNL Search Public Plots (2024)</a:t>
            </a:r>
            <a:r>
              <a:rPr lang="en-US" sz="1600" dirty="0"/>
              <a:t>.</a:t>
            </a:r>
            <a:br>
              <a:rPr lang="en-US" sz="1600" dirty="0"/>
            </a:br>
            <a:r>
              <a:rPr lang="en-US" sz="1600" dirty="0">
                <a:hlinkClick r:id="rId10"/>
              </a:rPr>
              <a:t>http://cds.cern.ch/record/2775933/plots</a:t>
            </a:r>
            <a:endParaRPr lang="en-US" sz="1600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8BFFA81-3FB0-A2FE-4CA1-F32A8A636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EFDCC8-63B3-60B6-2946-6E550E54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314325"/>
            <a:ext cx="10131425" cy="1456267"/>
          </a:xfrm>
        </p:spPr>
        <p:txBody>
          <a:bodyPr/>
          <a:lstStyle/>
          <a:p>
            <a:pPr algn="ctr"/>
            <a:r>
              <a:rPr lang="en-US" cap="none" dirty="0"/>
              <a:t>Why Search For Sterile Neutrinos/HNLs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09860E3A-ADDF-C07B-EFA7-EC56E1F556C2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0" y="960111"/>
                <a:ext cx="12106275" cy="50475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lang="en-US" altLang="en-US" sz="2300" dirty="0">
                    <a:latin typeface="Arial" panose="020B0604020202020204" pitchFamily="34" charset="0"/>
                  </a:rPr>
                  <a:t>Standard 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lang="en-US" altLang="en-US" sz="2300" dirty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BUT</a:t>
                </a:r>
                <a:r>
                  <a:rPr lang="en-US" altLang="en-US" sz="2300" dirty="0">
                    <a:latin typeface="Arial" panose="020B0604020202020204" pitchFamily="34" charset="0"/>
                  </a:rPr>
                  <a:t> Neutrino oscillations: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en-US" sz="23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sz="23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indent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indent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Sterile neutrinos arise naturally in BSM physics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They offer solutions to three major BSM problems:</a:t>
                </a:r>
              </a:p>
              <a:p>
                <a:pPr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en-US" alt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Neutrino Mass </a:t>
                </a:r>
                <a:r>
                  <a:rPr kumimoji="0" lang="en-US" altLang="en-US" sz="23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(Type-I Seesaw mechanism) </a:t>
                </a:r>
              </a:p>
              <a:p>
                <a:pPr marR="0" lvl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en-US" alt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Dark Matter </a:t>
                </a:r>
                <a:r>
                  <a:rPr kumimoji="0" lang="en-US" altLang="en-US" sz="23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(light SN ~ keV scale)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</a:pPr>
                <a:r>
                  <a:rPr kumimoji="0" lang="en-US" alt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Baryon Asymmetry </a:t>
                </a:r>
                <a:r>
                  <a:rPr kumimoji="0" lang="en-US" altLang="en-US" sz="23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(Heavy SN via </a:t>
                </a:r>
                <a:r>
                  <a:rPr kumimoji="0" lang="en-US" altLang="en-US" sz="230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leptogenesis</a:t>
                </a:r>
                <a:r>
                  <a:rPr kumimoji="0" lang="en-US" altLang="en-US" sz="23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1" i="0" u="sng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Heavy sterile neutrinos 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(HNLs)  with MeV–TeV masses are testable at colliders.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lang="en-US" altLang="en-US" sz="2300" dirty="0"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Long lifetimes → displaced vertex signatures</a:t>
                </a:r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09860E3A-ADDF-C07B-EFA7-EC56E1F556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0" y="960111"/>
                <a:ext cx="12106275" cy="5047536"/>
              </a:xfrm>
              <a:prstGeom prst="rect">
                <a:avLst/>
              </a:prstGeom>
              <a:blipFill>
                <a:blip r:embed="rId2"/>
                <a:stretch>
                  <a:fillRect b="-21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Δεξί άγκιστρο 4">
            <a:extLst>
              <a:ext uri="{FF2B5EF4-FFF2-40B4-BE49-F238E27FC236}">
                <a16:creationId xmlns:a16="http://schemas.microsoft.com/office/drawing/2014/main" id="{A110DABC-BB0A-4887-1101-B0CFB2133364}"/>
              </a:ext>
            </a:extLst>
          </p:cNvPr>
          <p:cNvSpPr/>
          <p:nvPr/>
        </p:nvSpPr>
        <p:spPr>
          <a:xfrm>
            <a:off x="8504237" y="1327249"/>
            <a:ext cx="495300" cy="80962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5D3907-3040-7285-D50A-F7DD00E7CF00}"/>
              </a:ext>
            </a:extLst>
          </p:cNvPr>
          <p:cNvSpPr txBox="1"/>
          <p:nvPr/>
        </p:nvSpPr>
        <p:spPr>
          <a:xfrm>
            <a:off x="8999537" y="1275100"/>
            <a:ext cx="182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SM incomplete!</a:t>
            </a:r>
          </a:p>
        </p:txBody>
      </p:sp>
      <p:cxnSp>
        <p:nvCxnSpPr>
          <p:cNvPr id="12" name="Γραμμή σύνδεσης: Γωνιώδης 11">
            <a:extLst>
              <a:ext uri="{FF2B5EF4-FFF2-40B4-BE49-F238E27FC236}">
                <a16:creationId xmlns:a16="http://schemas.microsoft.com/office/drawing/2014/main" id="{5AB8F33B-0A7C-88DD-533F-FC2F7DAFE900}"/>
              </a:ext>
            </a:extLst>
          </p:cNvPr>
          <p:cNvCxnSpPr/>
          <p:nvPr/>
        </p:nvCxnSpPr>
        <p:spPr>
          <a:xfrm>
            <a:off x="2028825" y="5229225"/>
            <a:ext cx="774700" cy="476250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4692A426-DB6C-DF37-5EC5-287D43C62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43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4824F5-69DF-BAAC-E2EC-BEF0EC286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38125"/>
            <a:ext cx="10131425" cy="1456267"/>
          </a:xfrm>
        </p:spPr>
        <p:txBody>
          <a:bodyPr/>
          <a:lstStyle/>
          <a:p>
            <a:pPr algn="ctr"/>
            <a:r>
              <a:rPr lang="en-US" cap="none" dirty="0"/>
              <a:t>What Are Sterile Neutrinos-</a:t>
            </a:r>
            <a:r>
              <a:rPr lang="en-US" dirty="0"/>
              <a:t>HNL</a:t>
            </a:r>
            <a:r>
              <a:rPr lang="en-US" cap="none" dirty="0"/>
              <a:t>s</a:t>
            </a:r>
            <a:r>
              <a:rPr lang="en-US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E317737E-E1A0-F9FC-B01D-9DF0824E73A4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2630488" y="3779899"/>
                <a:ext cx="6605587" cy="32778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</a:pPr>
                <a:r>
                  <a:rPr lang="en-US" altLang="en-US" sz="2300" b="1" dirty="0">
                    <a:latin typeface="Arial" panose="020B0604020202020204" pitchFamily="34" charset="0"/>
                  </a:rPr>
                  <a:t>Light sterile neutrinos</a:t>
                </a:r>
                <a:r>
                  <a:rPr lang="en-US" altLang="en-US" sz="2300" dirty="0">
                    <a:latin typeface="Arial" panose="020B0604020202020204" pitchFamily="34" charset="0"/>
                  </a:rPr>
                  <a:t> not collider-accessible </a:t>
                </a: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</a:pPr>
                <a:endParaRPr kumimoji="0" lang="en-US" altLang="en-US" sz="23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</a:pPr>
                <a:r>
                  <a:rPr kumimoji="0" lang="en-US" alt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HNLs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= sterile neutrinos N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0" lang="en-US" altLang="en-US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≫</m:t>
                    </m:r>
                    <m:r>
                      <a:rPr kumimoji="0" lang="en-US" altLang="en-US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𝑒𝑉</m:t>
                    </m:r>
                    <m:r>
                      <a:rPr kumimoji="0" lang="en-US" altLang="en-US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→ typically MeV–TeV scale</a:t>
                </a:r>
              </a:p>
              <a:p>
                <a:pPr marL="0" indent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indent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kumimoji="0" lang="en-US" altLang="en-US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         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                     mixing angle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𝑈𝑙</m:t>
                        </m:r>
                        <m: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en-US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(ℓ = e, μ, τ)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E317737E-E1A0-F9FC-B01D-9DF0824E73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630488" y="3779899"/>
                <a:ext cx="6605587" cy="3277820"/>
              </a:xfrm>
              <a:prstGeom prst="rect">
                <a:avLst/>
              </a:prstGeom>
              <a:blipFill>
                <a:blip r:embed="rId2"/>
                <a:stretch>
                  <a:fillRect l="-185" t="-929" r="-15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AD955FD-7BD2-217D-A881-D5281962B0FE}"/>
              </a:ext>
            </a:extLst>
          </p:cNvPr>
          <p:cNvSpPr txBox="1"/>
          <p:nvPr/>
        </p:nvSpPr>
        <p:spPr>
          <a:xfrm>
            <a:off x="7029452" y="960312"/>
            <a:ext cx="3657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Sterile Neutrinos </a:t>
            </a:r>
          </a:p>
          <a:p>
            <a:pPr algn="ctr"/>
            <a:r>
              <a:rPr lang="en-US" sz="2000" dirty="0" err="1"/>
              <a:t>vR</a:t>
            </a:r>
            <a:endParaRPr lang="en-US" sz="2000" dirty="0"/>
          </a:p>
          <a:p>
            <a:pPr algn="ctr"/>
            <a:r>
              <a:rPr lang="en-US" sz="2000" dirty="0"/>
              <a:t>SM gauge singlets </a:t>
            </a:r>
          </a:p>
          <a:p>
            <a:pPr algn="ctr"/>
            <a:r>
              <a:rPr lang="en-US" sz="2000" dirty="0"/>
              <a:t>(no interaction with </a:t>
            </a:r>
            <a:r>
              <a:rPr lang="en-US" sz="2000" dirty="0" err="1"/>
              <a:t>W,Z,g</a:t>
            </a:r>
            <a:r>
              <a:rPr lang="en-US" sz="2000" dirty="0"/>
              <a:t>,</a:t>
            </a:r>
            <a:r>
              <a:rPr lang="el-GR" sz="2000" dirty="0"/>
              <a:t>γ</a:t>
            </a:r>
            <a:r>
              <a:rPr lang="en-US" sz="2000" dirty="0"/>
              <a:t>)</a:t>
            </a:r>
          </a:p>
          <a:p>
            <a:pPr algn="ctr"/>
            <a:r>
              <a:rPr lang="en-US" sz="20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F5B53-721B-B3F9-487D-74F539557E71}"/>
              </a:ext>
            </a:extLst>
          </p:cNvPr>
          <p:cNvSpPr txBox="1"/>
          <p:nvPr/>
        </p:nvSpPr>
        <p:spPr>
          <a:xfrm>
            <a:off x="1374775" y="960312"/>
            <a:ext cx="3314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Active Neutrinos </a:t>
            </a:r>
          </a:p>
          <a:p>
            <a:pPr algn="ctr"/>
            <a:r>
              <a:rPr lang="en-US" sz="2000" dirty="0" err="1"/>
              <a:t>vL</a:t>
            </a:r>
            <a:endParaRPr lang="en-US" sz="2000" dirty="0"/>
          </a:p>
          <a:p>
            <a:pPr algn="ctr"/>
            <a:r>
              <a:rPr lang="en-US" sz="2000" dirty="0"/>
              <a:t>SM particles </a:t>
            </a:r>
          </a:p>
        </p:txBody>
      </p:sp>
      <p:sp>
        <p:nvSpPr>
          <p:cNvPr id="7" name="Βέλος: Αριστερό-δεξιό 6">
            <a:extLst>
              <a:ext uri="{FF2B5EF4-FFF2-40B4-BE49-F238E27FC236}">
                <a16:creationId xmlns:a16="http://schemas.microsoft.com/office/drawing/2014/main" id="{A3AB9B91-693A-1838-E6D3-E388579F99FC}"/>
              </a:ext>
            </a:extLst>
          </p:cNvPr>
          <p:cNvSpPr/>
          <p:nvPr/>
        </p:nvSpPr>
        <p:spPr>
          <a:xfrm>
            <a:off x="4495801" y="960313"/>
            <a:ext cx="2638426" cy="101566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Mix through Yukawa (Higgs) couplings</a:t>
            </a:r>
          </a:p>
        </p:txBody>
      </p: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15975919-B9D2-FBED-7D82-7D9BAA460AB8}"/>
              </a:ext>
            </a:extLst>
          </p:cNvPr>
          <p:cNvCxnSpPr>
            <a:cxnSpLocks/>
          </p:cNvCxnSpPr>
          <p:nvPr/>
        </p:nvCxnSpPr>
        <p:spPr>
          <a:xfrm>
            <a:off x="5815013" y="2356365"/>
            <a:ext cx="0" cy="8339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6A0B3-055F-B194-5DC2-AC4075587FF5}"/>
                  </a:ext>
                </a:extLst>
              </p:cNvPr>
              <p:cNvSpPr txBox="1"/>
              <p:nvPr/>
            </p:nvSpPr>
            <p:spPr>
              <a:xfrm>
                <a:off x="4286252" y="1997343"/>
                <a:ext cx="2952749" cy="1761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𝑌𝑢𝑘𝑎𝑤𝑎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acc>
                        <m:accPr>
                          <m:chr m:val="̃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:r>
                  <a:rPr lang="en-US" dirty="0"/>
                  <a:t>EW  SB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𝑚𝑎𝑠𝑠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146A0B3-055F-B194-5DC2-AC4075587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252" y="1997343"/>
                <a:ext cx="2952749" cy="1761188"/>
              </a:xfrm>
              <a:prstGeom prst="rect">
                <a:avLst/>
              </a:prstGeom>
              <a:blipFill>
                <a:blip r:embed="rId3"/>
                <a:stretch>
                  <a:fillRect t="-1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Γραμμή σύνδεσης: Καμπύλη 12">
            <a:extLst>
              <a:ext uri="{FF2B5EF4-FFF2-40B4-BE49-F238E27FC236}">
                <a16:creationId xmlns:a16="http://schemas.microsoft.com/office/drawing/2014/main" id="{78FDE20E-BD90-E4AC-F6AD-BEB4F034EDA4}"/>
              </a:ext>
            </a:extLst>
          </p:cNvPr>
          <p:cNvCxnSpPr>
            <a:cxnSpLocks/>
          </p:cNvCxnSpPr>
          <p:nvPr/>
        </p:nvCxnSpPr>
        <p:spPr>
          <a:xfrm>
            <a:off x="3767138" y="5019674"/>
            <a:ext cx="1143000" cy="81915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Γραμμή σύνδεσης: Καμπύλη 14">
            <a:extLst>
              <a:ext uri="{FF2B5EF4-FFF2-40B4-BE49-F238E27FC236}">
                <a16:creationId xmlns:a16="http://schemas.microsoft.com/office/drawing/2014/main" id="{F299CE61-65F0-3E9D-DC0C-40EC90088905}"/>
              </a:ext>
            </a:extLst>
          </p:cNvPr>
          <p:cNvCxnSpPr/>
          <p:nvPr/>
        </p:nvCxnSpPr>
        <p:spPr>
          <a:xfrm rot="16200000" flipH="1">
            <a:off x="3767138" y="5029199"/>
            <a:ext cx="1152525" cy="1133475"/>
          </a:xfrm>
          <a:prstGeom prst="curvedConnector3">
            <a:avLst>
              <a:gd name="adj1" fmla="val 995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Θέση αριθμού διαφάνειας 24">
            <a:extLst>
              <a:ext uri="{FF2B5EF4-FFF2-40B4-BE49-F238E27FC236}">
                <a16:creationId xmlns:a16="http://schemas.microsoft.com/office/drawing/2014/main" id="{83F8F249-20B1-63E4-DFC0-35171B9C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6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E6B523D-09A0-E9FF-9C13-554F3A8A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-243840"/>
            <a:ext cx="10131425" cy="1456267"/>
          </a:xfrm>
        </p:spPr>
        <p:txBody>
          <a:bodyPr/>
          <a:lstStyle/>
          <a:p>
            <a:pPr algn="ctr"/>
            <a:r>
              <a:rPr lang="en-US" cap="none" dirty="0"/>
              <a:t>Type I Seesaw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208145C-E6C9-D8A8-229F-22521A52DC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437621"/>
                <a:ext cx="12298679" cy="4333874"/>
              </a:xfrm>
            </p:spPr>
            <p:txBody>
              <a:bodyPr>
                <a:normAutofit/>
              </a:bodyPr>
              <a:lstStyle/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2300" dirty="0"/>
                  <a:t>Add RH neutrinos → Dirac + Majorana mass terms</a:t>
                </a:r>
              </a:p>
              <a:p>
                <a:pPr algn="ctr">
                  <a:buFont typeface="Arial" panose="020B0604020202020204" pitchFamily="34" charset="0"/>
                  <a:buChar char="•"/>
                </a:pPr>
                <a:r>
                  <a:rPr lang="en-US" sz="2300" dirty="0"/>
                  <a:t>Type-I Seesaw mass matrix: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kern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3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en-US" sz="23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3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3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300" i="1" ker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23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3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3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  <m:sup>
                                  <m:r>
                                    <a:rPr lang="en-US" sz="23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3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3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3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300" i="1" kern="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300" b="0" i="1" kern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300" kern="1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≈−</m:t>
                    </m:r>
                    <m:sSubSup>
                      <m:sSub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bSup>
                      <m:sSub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23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300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00" b="0" i="1" kern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𝐻𝑁𝐿</m:t>
                        </m:r>
                      </m:sub>
                    </m:sSub>
                    <m:r>
                      <a:rPr lang="en-US" sz="2300" b="0" i="1" kern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300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300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300" b="0" i="1" kern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sz="2300" dirty="0"/>
              </a:p>
              <a:p>
                <a:pPr marL="0" indent="0" algn="ctr">
                  <a:buNone/>
                </a:pPr>
                <a:r>
                  <a:rPr lang="en-US" sz="2300" dirty="0"/>
                  <a:t>                                                                            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kern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en-US" sz="1800" i="1" ker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f>
                      <m:fPr>
                        <m:ctrlPr>
                          <a:rPr lang="en-US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 ker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 ker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1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2300" dirty="0"/>
                  <a:t>Sterile neutrinos/HNLs are the heavy Majorana eigenstates</a:t>
                </a:r>
              </a:p>
              <a:p>
                <a:pPr>
                  <a:buNone/>
                </a:pP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D208145C-E6C9-D8A8-229F-22521A52DC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37621"/>
                <a:ext cx="12298679" cy="4333874"/>
              </a:xfrm>
              <a:blipFill>
                <a:blip r:embed="rId2"/>
                <a:stretch>
                  <a:fillRect l="-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Εικόνα 6">
            <a:extLst>
              <a:ext uri="{FF2B5EF4-FFF2-40B4-BE49-F238E27FC236}">
                <a16:creationId xmlns:a16="http://schemas.microsoft.com/office/drawing/2014/main" id="{07E98561-15DE-7DED-286B-372CCB1912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51" t="5892" r="4911" b="4981"/>
          <a:stretch/>
        </p:blipFill>
        <p:spPr>
          <a:xfrm>
            <a:off x="3389403" y="3581400"/>
            <a:ext cx="5519871" cy="2562797"/>
          </a:xfrm>
          <a:prstGeom prst="rect">
            <a:avLst/>
          </a:prstGeom>
        </p:spPr>
      </p:pic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A5323DD5-6490-432E-8994-5803E2D9EC6C}"/>
              </a:ext>
            </a:extLst>
          </p:cNvPr>
          <p:cNvSpPr/>
          <p:nvPr/>
        </p:nvSpPr>
        <p:spPr>
          <a:xfrm>
            <a:off x="6149338" y="1846664"/>
            <a:ext cx="1539240" cy="47625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Diagonalised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7327B-93C6-258A-0E05-BE5E0117BC1B}"/>
              </a:ext>
            </a:extLst>
          </p:cNvPr>
          <p:cNvSpPr txBox="1"/>
          <p:nvPr/>
        </p:nvSpPr>
        <p:spPr>
          <a:xfrm>
            <a:off x="3505198" y="6268105"/>
            <a:ext cx="546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Fig.1: Type-I seesaw diagram [9]</a:t>
            </a:r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27E6A080-52BC-297B-2902-7F2C5188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74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269DBF-E99B-349B-F3A0-58AEA9031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6" y="-141205"/>
            <a:ext cx="10131425" cy="1456267"/>
          </a:xfrm>
        </p:spPr>
        <p:txBody>
          <a:bodyPr/>
          <a:lstStyle/>
          <a:p>
            <a:pPr algn="ctr"/>
            <a:r>
              <a:rPr lang="en-US" cap="none" dirty="0"/>
              <a:t>The </a:t>
            </a:r>
            <a:r>
              <a:rPr lang="en-US" cap="none" dirty="0" err="1"/>
              <a:t>vMSM</a:t>
            </a:r>
            <a:r>
              <a:rPr lang="en-US" cap="none" dirty="0"/>
              <a:t>: A Minimal Testable Seesaw Model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640D9A4E-803A-B900-EC13-1A9B1C288BAA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3460340" y="1426231"/>
                <a:ext cx="5271315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SM + 3 sterile (RH) neutrinos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altLang="en-US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en-US" sz="23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3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en-US" sz="23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​</a:t>
                </a:r>
              </a:p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640D9A4E-803A-B900-EC13-1A9B1C288B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460340" y="1426231"/>
                <a:ext cx="5271315" cy="800219"/>
              </a:xfrm>
              <a:prstGeom prst="rect">
                <a:avLst/>
              </a:prstGeom>
              <a:blipFill>
                <a:blip r:embed="rId2"/>
                <a:stretch>
                  <a:fillRect l="-1736" t="-5344" r="-6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A0F9BEC-0432-D1A4-AAFE-EE343E7F858C}"/>
              </a:ext>
            </a:extLst>
          </p:cNvPr>
          <p:cNvSpPr txBox="1"/>
          <p:nvPr/>
        </p:nvSpPr>
        <p:spPr>
          <a:xfrm>
            <a:off x="1769654" y="2747620"/>
            <a:ext cx="3381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N1 </a:t>
            </a:r>
            <a:endParaRPr lang="en-US" altLang="en-US" b="1" u="sng" dirty="0">
              <a:latin typeface="Arial" panose="020B0604020202020204" pitchFamily="34" charset="0"/>
            </a:endParaRPr>
          </a:p>
          <a:p>
            <a:pPr marL="285750" lvl="0" indent="-28575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lvl="0" indent="-28575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Warm</a:t>
            </a: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Dark matter candidate</a:t>
            </a:r>
          </a:p>
          <a:p>
            <a:pPr marL="285750" lvl="0" indent="-28575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alt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keV-scale</a:t>
            </a: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Not Testable at Colliders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6CC53227-A3FD-6C39-E18E-2111987BFA60}"/>
              </a:ext>
            </a:extLst>
          </p:cNvPr>
          <p:cNvCxnSpPr>
            <a:cxnSpLocks/>
          </p:cNvCxnSpPr>
          <p:nvPr/>
        </p:nvCxnSpPr>
        <p:spPr>
          <a:xfrm flipH="1">
            <a:off x="3370648" y="2029437"/>
            <a:ext cx="2725350" cy="617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29AC307E-79B7-79FE-F431-7272FC507F00}"/>
              </a:ext>
            </a:extLst>
          </p:cNvPr>
          <p:cNvCxnSpPr/>
          <p:nvPr/>
        </p:nvCxnSpPr>
        <p:spPr>
          <a:xfrm>
            <a:off x="6075363" y="2018688"/>
            <a:ext cx="0" cy="714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14E8ADF1-077A-6A70-3330-7522A3693CA6}"/>
              </a:ext>
            </a:extLst>
          </p:cNvPr>
          <p:cNvCxnSpPr>
            <a:cxnSpLocks/>
          </p:cNvCxnSpPr>
          <p:nvPr/>
        </p:nvCxnSpPr>
        <p:spPr>
          <a:xfrm>
            <a:off x="6095997" y="2029437"/>
            <a:ext cx="2635660" cy="638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BC2C87-3173-0C1B-6E1D-BE402A545A1A}"/>
              </a:ext>
            </a:extLst>
          </p:cNvPr>
          <p:cNvSpPr txBox="1"/>
          <p:nvPr/>
        </p:nvSpPr>
        <p:spPr>
          <a:xfrm>
            <a:off x="5767986" y="3741048"/>
            <a:ext cx="3381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285750" lvl="0" indent="-28575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Active neutrino masses via  low-scale Type-I seesaw</a:t>
            </a:r>
          </a:p>
          <a:p>
            <a:pPr marL="285750" lvl="0" indent="-28575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Baryogenesis via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leptogenesis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GeV-scale </a:t>
            </a:r>
          </a:p>
          <a:p>
            <a:pPr marL="285750" indent="-285750" algn="ctr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FF0000"/>
                </a:solidFill>
                <a:latin typeface="Arial" panose="020B0604020202020204" pitchFamily="34" charset="0"/>
              </a:rPr>
              <a:t>Testable at Colliders </a:t>
            </a:r>
          </a:p>
          <a:p>
            <a:pPr marL="285750" lvl="0" indent="-28575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FE18EB-68F0-BEA3-719F-5FFA26DA70FB}"/>
              </a:ext>
            </a:extLst>
          </p:cNvPr>
          <p:cNvSpPr txBox="1"/>
          <p:nvPr/>
        </p:nvSpPr>
        <p:spPr>
          <a:xfrm>
            <a:off x="4920791" y="2747620"/>
            <a:ext cx="23095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N2 </a:t>
            </a:r>
            <a:endParaRPr lang="en-US" altLang="en-US" b="1" u="sng" dirty="0"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C57A26-326C-5FA8-4A6D-5621A57A24A7}"/>
              </a:ext>
            </a:extLst>
          </p:cNvPr>
          <p:cNvSpPr txBox="1"/>
          <p:nvPr/>
        </p:nvSpPr>
        <p:spPr>
          <a:xfrm>
            <a:off x="7766052" y="2720588"/>
            <a:ext cx="2047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en-US" altLang="en-US" sz="1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N3</a:t>
            </a:r>
            <a:endParaRPr lang="en-US" altLang="en-US" b="1" u="sng" dirty="0">
              <a:latin typeface="Arial" panose="020B0604020202020204" pitchFamily="34" charset="0"/>
            </a:endParaRPr>
          </a:p>
        </p:txBody>
      </p:sp>
      <p:sp>
        <p:nvSpPr>
          <p:cNvPr id="23" name="Αριστερό άγκιστρο 22">
            <a:extLst>
              <a:ext uri="{FF2B5EF4-FFF2-40B4-BE49-F238E27FC236}">
                <a16:creationId xmlns:a16="http://schemas.microsoft.com/office/drawing/2014/main" id="{6ED53E61-EC34-ACEF-21CB-9CCEEBFF357A}"/>
              </a:ext>
            </a:extLst>
          </p:cNvPr>
          <p:cNvSpPr/>
          <p:nvPr/>
        </p:nvSpPr>
        <p:spPr>
          <a:xfrm rot="16200000">
            <a:off x="7100207" y="2222067"/>
            <a:ext cx="696300" cy="27459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Θέση αριθμού διαφάνειας 24">
            <a:extLst>
              <a:ext uri="{FF2B5EF4-FFF2-40B4-BE49-F238E27FC236}">
                <a16:creationId xmlns:a16="http://schemas.microsoft.com/office/drawing/2014/main" id="{D806D938-6401-D3D4-257A-E7897EB8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9883D5D-1FFA-4E3F-A7A1-458733A91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-228600"/>
            <a:ext cx="10553699" cy="1456267"/>
          </a:xfrm>
        </p:spPr>
        <p:txBody>
          <a:bodyPr/>
          <a:lstStyle/>
          <a:p>
            <a:pPr algn="ctr"/>
            <a:r>
              <a:rPr lang="en-US" cap="none" dirty="0"/>
              <a:t>Heavy Neutral Leptons In Left-Right Symmetric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122308C7-155D-CFB1-7A8A-E635034280A6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0" y="1336482"/>
                <a:ext cx="5286373" cy="5064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lvl="0" indent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2300" dirty="0"/>
                  <a:t>SM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 dirty="0"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US" altLang="en-US" sz="2300" i="1" dirty="0"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b>
                        <m:r>
                          <a:rPr lang="en-US" altLang="en-US" sz="2300" i="1" dirty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en-US" sz="2300" i="1" dirty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en-US" sz="2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 dirty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en-US" sz="2300" i="1" dirty="0"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en-US" altLang="en-US" sz="23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</a:p>
              <a:p>
                <a:pPr marL="0" lvl="0" indent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extended to </a:t>
                </a:r>
              </a:p>
              <a:p>
                <a:pPr marL="0" lvl="0" indent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kumimoji="0" lang="en-US" altLang="en-US" sz="2300" b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LRSM:</a:t>
                </a:r>
                <a14:m>
                  <m:oMath xmlns:m="http://schemas.openxmlformats.org/officeDocument/2006/math">
                    <m:r>
                      <a:rPr kumimoji="0" lang="en-US" alt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b>
                        <m: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kumimoji="0" lang="en-US" altLang="en-US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en-US" sz="2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 dirty="0"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US" altLang="en-US" sz="2300" i="1" dirty="0">
                            <a:latin typeface="Cambria Math" panose="02040503050406030204" pitchFamily="18" charset="0"/>
                          </a:rPr>
                          <m:t>(2)</m:t>
                        </m:r>
                      </m:e>
                      <m:sub>
                        <m:r>
                          <a:rPr lang="en-US" altLang="en-US" sz="2300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kumimoji="0" lang="en-US" altLang="en-US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en-US" sz="2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300" i="1" dirty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altLang="en-US" sz="2300" i="1" dirty="0">
                            <a:latin typeface="Cambria Math" panose="02040503050406030204" pitchFamily="18" charset="0"/>
                          </a:rPr>
                          <m:t>(1)</m:t>
                        </m:r>
                      </m:e>
                      <m:sub>
                        <m:r>
                          <a:rPr lang="en-US" altLang="en-US" sz="23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altLang="en-US" sz="23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3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</a:p>
              <a:p>
                <a:pPr marL="0" lvl="0" indent="0" algn="ctr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Restores parity at high energies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RH neutrinos N are required → HNLs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Rich collider phenomenology: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HNLs produced via new heavy gauge bosons W</a:t>
                </a:r>
                <a:r>
                  <a:rPr kumimoji="0" lang="en-US" altLang="en-US" sz="1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R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​, Z′ and then decay into leptons and jets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If small mixing → long lived → displaced vertex signatures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122308C7-155D-CFB1-7A8A-E635034280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0" y="1336482"/>
                <a:ext cx="5286373" cy="5064318"/>
              </a:xfrm>
              <a:prstGeom prst="rect">
                <a:avLst/>
              </a:prstGeom>
              <a:blipFill>
                <a:blip r:embed="rId2"/>
                <a:stretch>
                  <a:fillRect r="-57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Εικόνα 5">
            <a:extLst>
              <a:ext uri="{FF2B5EF4-FFF2-40B4-BE49-F238E27FC236}">
                <a16:creationId xmlns:a16="http://schemas.microsoft.com/office/drawing/2014/main" id="{BE9A9B2E-A98E-B19D-6FA6-6101DA314F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64" r="10834"/>
          <a:stretch/>
        </p:blipFill>
        <p:spPr>
          <a:xfrm>
            <a:off x="5231500" y="1246911"/>
            <a:ext cx="3481629" cy="26480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D33F82-D0D8-FB96-5C62-DF50B84409A0}"/>
              </a:ext>
            </a:extLst>
          </p:cNvPr>
          <p:cNvSpPr txBox="1"/>
          <p:nvPr/>
        </p:nvSpPr>
        <p:spPr>
          <a:xfrm>
            <a:off x="5105408" y="3868216"/>
            <a:ext cx="37886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Fig.2: Dominant production channels of an HNL pair in the (a) s, (b) t, and (c) u channel[6]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20A68D5-BD6A-9867-BBCA-4CAFE8A34E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649" r="5486" b="31721"/>
          <a:stretch/>
        </p:blipFill>
        <p:spPr>
          <a:xfrm>
            <a:off x="6181722" y="4635378"/>
            <a:ext cx="5635727" cy="189740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10A88AB7-AA0A-EE14-4906-B9BAF153A1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494" b="19879"/>
          <a:stretch/>
        </p:blipFill>
        <p:spPr>
          <a:xfrm>
            <a:off x="8777058" y="1266155"/>
            <a:ext cx="3481629" cy="2410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E291FF-60CD-D6D2-E045-5BD31C034432}"/>
                  </a:ext>
                </a:extLst>
              </p:cNvPr>
              <p:cNvSpPr txBox="1"/>
              <p:nvPr/>
            </p:nvSpPr>
            <p:spPr>
              <a:xfrm>
                <a:off x="9677399" y="3677038"/>
                <a:ext cx="28956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Fig.3: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+4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400" dirty="0"/>
                  <a:t> [6]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2E291FF-60CD-D6D2-E045-5BD31C0344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399" y="3677038"/>
                <a:ext cx="2895601" cy="307777"/>
              </a:xfrm>
              <a:prstGeom prst="rect">
                <a:avLst/>
              </a:prstGeom>
              <a:blipFill>
                <a:blip r:embed="rId6"/>
                <a:stretch>
                  <a:fillRect l="-420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A6C7DF5-199B-5CC0-EBB7-EDD443710305}"/>
              </a:ext>
            </a:extLst>
          </p:cNvPr>
          <p:cNvSpPr txBox="1"/>
          <p:nvPr/>
        </p:nvSpPr>
        <p:spPr>
          <a:xfrm>
            <a:off x="5875386" y="6513534"/>
            <a:ext cx="62484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Fig.4: Dominant production channels of a single HNL in the (a) t and (b) u channel[6]</a:t>
            </a:r>
          </a:p>
        </p:txBody>
      </p:sp>
      <p:sp>
        <p:nvSpPr>
          <p:cNvPr id="15" name="Θέση αριθμού διαφάνειας 14">
            <a:extLst>
              <a:ext uri="{FF2B5EF4-FFF2-40B4-BE49-F238E27FC236}">
                <a16:creationId xmlns:a16="http://schemas.microsoft.com/office/drawing/2014/main" id="{8BCAA138-4691-C241-EC97-C510D8BF6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7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11B3C5-23FE-2ECF-B775-FF49096D5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87" y="-118534"/>
            <a:ext cx="10131425" cy="1456267"/>
          </a:xfrm>
        </p:spPr>
        <p:txBody>
          <a:bodyPr/>
          <a:lstStyle/>
          <a:p>
            <a:pPr algn="ctr"/>
            <a:r>
              <a:rPr lang="en-US" cap="none" dirty="0"/>
              <a:t>HNL Production Channels At Colliders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55F87FC-6CFF-EC69-0769-0917A91D27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-114301" y="1109562"/>
            <a:ext cx="12525376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en-US" altLang="en-US" sz="23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Via weak mixing with active neutrinos: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SM processes:   W→ℓN , </a:t>
            </a:r>
            <a:r>
              <a:rPr kumimoji="0" lang="en-US" altLang="en-US" sz="2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Z→νN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91E2DD5-8FFC-CA0D-97A1-64BF29C25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" y="5410770"/>
            <a:ext cx="5679739" cy="14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altLang="en-US" sz="2300" dirty="0">
                <a:latin typeface="Arial" panose="020B0604020202020204" pitchFamily="34" charset="0"/>
              </a:rPr>
              <a:t>In LRSM: additional channels via W</a:t>
            </a:r>
            <a:r>
              <a:rPr lang="en-US" altLang="en-US" sz="1600" dirty="0">
                <a:latin typeface="Arial" panose="020B0604020202020204" pitchFamily="34" charset="0"/>
              </a:rPr>
              <a:t>R</a:t>
            </a:r>
            <a:r>
              <a:rPr lang="en-US" altLang="en-US" sz="2300" dirty="0">
                <a:latin typeface="Arial" panose="020B0604020202020204" pitchFamily="34" charset="0"/>
              </a:rPr>
              <a:t>, Z′ → higher cross-sections</a:t>
            </a:r>
          </a:p>
          <a:p>
            <a:pPr marL="0" indent="0" algn="ctr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300" b="1" dirty="0">
              <a:latin typeface="Arial" panose="020B060402020202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73646A-180C-B4DE-8C3B-F422185DAFA5}"/>
                  </a:ext>
                </a:extLst>
              </p:cNvPr>
              <p:cNvSpPr txBox="1"/>
              <p:nvPr/>
            </p:nvSpPr>
            <p:spPr>
              <a:xfrm>
                <a:off x="6537154" y="5312286"/>
                <a:ext cx="6096000" cy="1339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n-US" alt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Production rate depends on: 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18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m</a:t>
                </a:r>
                <a:r>
                  <a:rPr kumimoji="0" lang="en-US" altLang="en-US" sz="12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N</a:t>
                </a:r>
                <a:endPara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Mixing angle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𝑈𝑙</m:t>
                        </m:r>
                        <m: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altLang="en-US" sz="18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alt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alt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altLang="en-US" sz="18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</m:oMath>
                </a14:m>
                <a:endParaRPr kumimoji="0" lang="en-US" alt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Collider energy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D73646A-180C-B4DE-8C3B-F422185DA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54" y="5312286"/>
                <a:ext cx="6096000" cy="1339534"/>
              </a:xfrm>
              <a:prstGeom prst="rect">
                <a:avLst/>
              </a:prstGeom>
              <a:blipFill>
                <a:blip r:embed="rId2"/>
                <a:stretch>
                  <a:fillRect t="-2273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Εικόνα 8">
            <a:extLst>
              <a:ext uri="{FF2B5EF4-FFF2-40B4-BE49-F238E27FC236}">
                <a16:creationId xmlns:a16="http://schemas.microsoft.com/office/drawing/2014/main" id="{A4389866-5AF4-7F02-7E9F-61242CAAB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7305" y="1768790"/>
            <a:ext cx="5359571" cy="23847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C25110-3A85-8FA2-6AAC-8B099E47CD4E}"/>
              </a:ext>
            </a:extLst>
          </p:cNvPr>
          <p:cNvSpPr txBox="1"/>
          <p:nvPr/>
        </p:nvSpPr>
        <p:spPr>
          <a:xfrm>
            <a:off x="5248275" y="4163389"/>
            <a:ext cx="71628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Fig.6: Production of HNLs at a muon collider [2]</a:t>
            </a:r>
          </a:p>
        </p:txBody>
      </p:sp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6BB2022C-FE20-914B-4E7F-8961994148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91" r="39857" b="21944"/>
          <a:stretch/>
        </p:blipFill>
        <p:spPr>
          <a:xfrm>
            <a:off x="1030287" y="1802059"/>
            <a:ext cx="4185789" cy="23112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FDED0A-D06E-4F6C-0A1A-0F5C10D5D5C0}"/>
              </a:ext>
            </a:extLst>
          </p:cNvPr>
          <p:cNvSpPr txBox="1"/>
          <p:nvPr/>
        </p:nvSpPr>
        <p:spPr>
          <a:xfrm>
            <a:off x="368138" y="4153499"/>
            <a:ext cx="51470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Fig.5: Production of a HNL at an </a:t>
            </a:r>
            <a:r>
              <a:rPr lang="en-US" sz="1400" dirty="0" err="1"/>
              <a:t>e+e</a:t>
            </a:r>
            <a:r>
              <a:rPr lang="en-US" sz="1400" dirty="0"/>
              <a:t>− collider via Z boson</a:t>
            </a:r>
            <a:r>
              <a:rPr lang="en-US" sz="1400" i="1" dirty="0"/>
              <a:t> </a:t>
            </a:r>
            <a:r>
              <a:rPr lang="en-US" sz="1400" dirty="0"/>
              <a:t>[5]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5" name="Γραφή 34">
                <a:extLst>
                  <a:ext uri="{FF2B5EF4-FFF2-40B4-BE49-F238E27FC236}">
                    <a16:creationId xmlns:a16="http://schemas.microsoft.com/office/drawing/2014/main" id="{AAE075C8-F562-1B67-E8BE-9D345988042A}"/>
                  </a:ext>
                </a:extLst>
              </p14:cNvPr>
              <p14:cNvContentPartPr/>
              <p14:nvPr/>
            </p14:nvContentPartPr>
            <p14:xfrm>
              <a:off x="5037585" y="2914305"/>
              <a:ext cx="29880" cy="530280"/>
            </p14:xfrm>
          </p:contentPart>
        </mc:Choice>
        <mc:Fallback xmlns="">
          <p:pic>
            <p:nvPicPr>
              <p:cNvPr id="35" name="Γραφή 34">
                <a:extLst>
                  <a:ext uri="{FF2B5EF4-FFF2-40B4-BE49-F238E27FC236}">
                    <a16:creationId xmlns:a16="http://schemas.microsoft.com/office/drawing/2014/main" id="{AAE075C8-F562-1B67-E8BE-9D34598804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4945" y="2851305"/>
                <a:ext cx="155520" cy="65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Γραφή 35">
                <a:extLst>
                  <a:ext uri="{FF2B5EF4-FFF2-40B4-BE49-F238E27FC236}">
                    <a16:creationId xmlns:a16="http://schemas.microsoft.com/office/drawing/2014/main" id="{3B710134-0491-E18C-700F-E552BDDDDA3C}"/>
                  </a:ext>
                </a:extLst>
              </p14:cNvPr>
              <p14:cNvContentPartPr/>
              <p14:nvPr/>
            </p14:nvContentPartPr>
            <p14:xfrm>
              <a:off x="5143425" y="3152625"/>
              <a:ext cx="360" cy="360"/>
            </p14:xfrm>
          </p:contentPart>
        </mc:Choice>
        <mc:Fallback xmlns="">
          <p:pic>
            <p:nvPicPr>
              <p:cNvPr id="36" name="Γραφή 35">
                <a:extLst>
                  <a:ext uri="{FF2B5EF4-FFF2-40B4-BE49-F238E27FC236}">
                    <a16:creationId xmlns:a16="http://schemas.microsoft.com/office/drawing/2014/main" id="{3B710134-0491-E18C-700F-E552BDDDDA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80425" y="3089625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Ομάδα 41">
            <a:extLst>
              <a:ext uri="{FF2B5EF4-FFF2-40B4-BE49-F238E27FC236}">
                <a16:creationId xmlns:a16="http://schemas.microsoft.com/office/drawing/2014/main" id="{918049BA-476C-5F90-5807-B16DD7F93704}"/>
              </a:ext>
            </a:extLst>
          </p:cNvPr>
          <p:cNvGrpSpPr/>
          <p:nvPr/>
        </p:nvGrpSpPr>
        <p:grpSpPr>
          <a:xfrm>
            <a:off x="5124345" y="3323985"/>
            <a:ext cx="9720" cy="181440"/>
            <a:chOff x="5124345" y="3323985"/>
            <a:chExt cx="972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8" name="Γραφή 37">
                  <a:extLst>
                    <a:ext uri="{FF2B5EF4-FFF2-40B4-BE49-F238E27FC236}">
                      <a16:creationId xmlns:a16="http://schemas.microsoft.com/office/drawing/2014/main" id="{F4EF7A17-56F5-A90A-148B-6920C91C98F6}"/>
                    </a:ext>
                  </a:extLst>
                </p14:cNvPr>
                <p14:cNvContentPartPr/>
                <p14:nvPr/>
              </p14:nvContentPartPr>
              <p14:xfrm>
                <a:off x="5133705" y="3323985"/>
                <a:ext cx="360" cy="360"/>
              </p14:xfrm>
            </p:contentPart>
          </mc:Choice>
          <mc:Fallback xmlns="">
            <p:pic>
              <p:nvPicPr>
                <p:cNvPr id="38" name="Γραφή 37">
                  <a:extLst>
                    <a:ext uri="{FF2B5EF4-FFF2-40B4-BE49-F238E27FC236}">
                      <a16:creationId xmlns:a16="http://schemas.microsoft.com/office/drawing/2014/main" id="{F4EF7A17-56F5-A90A-148B-6920C91C98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71065" y="326134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Γραφή 39">
                  <a:extLst>
                    <a:ext uri="{FF2B5EF4-FFF2-40B4-BE49-F238E27FC236}">
                      <a16:creationId xmlns:a16="http://schemas.microsoft.com/office/drawing/2014/main" id="{5F7BE021-AC70-42F8-025B-71EB04CF0BF2}"/>
                    </a:ext>
                  </a:extLst>
                </p14:cNvPr>
                <p14:cNvContentPartPr/>
                <p14:nvPr/>
              </p14:nvContentPartPr>
              <p14:xfrm>
                <a:off x="5124345" y="3438465"/>
                <a:ext cx="360" cy="360"/>
              </p14:xfrm>
            </p:contentPart>
          </mc:Choice>
          <mc:Fallback xmlns="">
            <p:pic>
              <p:nvPicPr>
                <p:cNvPr id="40" name="Γραφή 39">
                  <a:extLst>
                    <a:ext uri="{FF2B5EF4-FFF2-40B4-BE49-F238E27FC236}">
                      <a16:creationId xmlns:a16="http://schemas.microsoft.com/office/drawing/2014/main" id="{5F7BE021-AC70-42F8-025B-71EB04CF0BF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61705" y="337546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1" name="Γραφή 40">
                  <a:extLst>
                    <a:ext uri="{FF2B5EF4-FFF2-40B4-BE49-F238E27FC236}">
                      <a16:creationId xmlns:a16="http://schemas.microsoft.com/office/drawing/2014/main" id="{39154DA3-9B2D-13D0-B8FE-078754C2EA2F}"/>
                    </a:ext>
                  </a:extLst>
                </p14:cNvPr>
                <p14:cNvContentPartPr/>
                <p14:nvPr/>
              </p14:nvContentPartPr>
              <p14:xfrm>
                <a:off x="5133705" y="3505065"/>
                <a:ext cx="360" cy="360"/>
              </p14:xfrm>
            </p:contentPart>
          </mc:Choice>
          <mc:Fallback xmlns="">
            <p:pic>
              <p:nvPicPr>
                <p:cNvPr id="41" name="Γραφή 40">
                  <a:extLst>
                    <a:ext uri="{FF2B5EF4-FFF2-40B4-BE49-F238E27FC236}">
                      <a16:creationId xmlns:a16="http://schemas.microsoft.com/office/drawing/2014/main" id="{39154DA3-9B2D-13D0-B8FE-078754C2EA2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71065" y="344206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Ομάδα 46">
            <a:extLst>
              <a:ext uri="{FF2B5EF4-FFF2-40B4-BE49-F238E27FC236}">
                <a16:creationId xmlns:a16="http://schemas.microsoft.com/office/drawing/2014/main" id="{26C9407F-86D2-A3A0-E4BF-27C1D527A4AD}"/>
              </a:ext>
            </a:extLst>
          </p:cNvPr>
          <p:cNvGrpSpPr/>
          <p:nvPr/>
        </p:nvGrpSpPr>
        <p:grpSpPr>
          <a:xfrm>
            <a:off x="5133705" y="3790545"/>
            <a:ext cx="10080" cy="95760"/>
            <a:chOff x="5133705" y="3790545"/>
            <a:chExt cx="10080" cy="9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3" name="Γραφή 42">
                  <a:extLst>
                    <a:ext uri="{FF2B5EF4-FFF2-40B4-BE49-F238E27FC236}">
                      <a16:creationId xmlns:a16="http://schemas.microsoft.com/office/drawing/2014/main" id="{03EC675C-94A4-DBB8-48BF-A22412BF9FC5}"/>
                    </a:ext>
                  </a:extLst>
                </p14:cNvPr>
                <p14:cNvContentPartPr/>
                <p14:nvPr/>
              </p14:nvContentPartPr>
              <p14:xfrm>
                <a:off x="5133705" y="3790545"/>
                <a:ext cx="360" cy="360"/>
              </p14:xfrm>
            </p:contentPart>
          </mc:Choice>
          <mc:Fallback xmlns="">
            <p:pic>
              <p:nvPicPr>
                <p:cNvPr id="43" name="Γραφή 42">
                  <a:extLst>
                    <a:ext uri="{FF2B5EF4-FFF2-40B4-BE49-F238E27FC236}">
                      <a16:creationId xmlns:a16="http://schemas.microsoft.com/office/drawing/2014/main" id="{03EC675C-94A4-DBB8-48BF-A22412BF9FC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71065" y="372790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4" name="Γραφή 43">
                  <a:extLst>
                    <a:ext uri="{FF2B5EF4-FFF2-40B4-BE49-F238E27FC236}">
                      <a16:creationId xmlns:a16="http://schemas.microsoft.com/office/drawing/2014/main" id="{752E5FF3-E401-B1B7-2860-4211E51BF70C}"/>
                    </a:ext>
                  </a:extLst>
                </p14:cNvPr>
                <p14:cNvContentPartPr/>
                <p14:nvPr/>
              </p14:nvContentPartPr>
              <p14:xfrm>
                <a:off x="5133705" y="3838425"/>
                <a:ext cx="360" cy="360"/>
              </p14:xfrm>
            </p:contentPart>
          </mc:Choice>
          <mc:Fallback xmlns="">
            <p:pic>
              <p:nvPicPr>
                <p:cNvPr id="44" name="Γραφή 43">
                  <a:extLst>
                    <a:ext uri="{FF2B5EF4-FFF2-40B4-BE49-F238E27FC236}">
                      <a16:creationId xmlns:a16="http://schemas.microsoft.com/office/drawing/2014/main" id="{752E5FF3-E401-B1B7-2860-4211E51BF70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71065" y="377542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6" name="Γραφή 45">
                  <a:extLst>
                    <a:ext uri="{FF2B5EF4-FFF2-40B4-BE49-F238E27FC236}">
                      <a16:creationId xmlns:a16="http://schemas.microsoft.com/office/drawing/2014/main" id="{8AB181A8-839A-3196-C5F8-A0EB21714A62}"/>
                    </a:ext>
                  </a:extLst>
                </p14:cNvPr>
                <p14:cNvContentPartPr/>
                <p14:nvPr/>
              </p14:nvContentPartPr>
              <p14:xfrm>
                <a:off x="5143425" y="3885945"/>
                <a:ext cx="360" cy="360"/>
              </p14:xfrm>
            </p:contentPart>
          </mc:Choice>
          <mc:Fallback xmlns="">
            <p:pic>
              <p:nvPicPr>
                <p:cNvPr id="46" name="Γραφή 45">
                  <a:extLst>
                    <a:ext uri="{FF2B5EF4-FFF2-40B4-BE49-F238E27FC236}">
                      <a16:creationId xmlns:a16="http://schemas.microsoft.com/office/drawing/2014/main" id="{8AB181A8-839A-3196-C5F8-A0EB21714A6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80425" y="3823305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8" name="Θέση αριθμού διαφάνειας 47">
            <a:extLst>
              <a:ext uri="{FF2B5EF4-FFF2-40B4-BE49-F238E27FC236}">
                <a16:creationId xmlns:a16="http://schemas.microsoft.com/office/drawing/2014/main" id="{DD7E6F10-FB01-2D38-FED5-6493A15BF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054614-1F89-FA5C-9CE5-6DFE0058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266700"/>
            <a:ext cx="10131425" cy="1456267"/>
          </a:xfrm>
        </p:spPr>
        <p:txBody>
          <a:bodyPr/>
          <a:lstStyle/>
          <a:p>
            <a:pPr algn="ctr"/>
            <a:r>
              <a:rPr lang="en-US" cap="none" dirty="0"/>
              <a:t>HNL Decays and Signatures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AF5BDB5C-CCAB-74FC-3924-E237D0EFF3C1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 bwMode="auto">
              <a:xfrm>
                <a:off x="0" y="687128"/>
                <a:ext cx="11849100" cy="68217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HNLs decay via off-shell W,Z,H bosons: </a:t>
                </a:r>
                <a14:m>
                  <m:oMath xmlns:m="http://schemas.openxmlformats.org/officeDocument/2006/math">
                    <m:r>
                      <a:rPr kumimoji="0" lang="en-US" altLang="en-US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0" lang="en-US" altLang="en-US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p>
                    <m:sSup>
                      <m:sSupPr>
                        <m:ctrlP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kumimoji="0" lang="en-US" altLang="en-US" sz="23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altLang="en-US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3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3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0" lang="en-US" altLang="en-US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0" lang="en-US" altLang="en-US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0" lang="en-US" altLang="en-US" sz="2300" b="0" i="1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𝜈</m:t>
                    </m:r>
                    <m:sSup>
                      <m:sSupPr>
                        <m:ctrlPr>
                          <a:rPr lang="en-US" altLang="en-US" sz="23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3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altLang="en-US" sz="23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altLang="en-US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,   </m:t>
                    </m:r>
                    <m:r>
                      <a:rPr kumimoji="0" lang="en-US" altLang="en-US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𝑁</m:t>
                    </m:r>
                    <m:r>
                      <a:rPr kumimoji="0" lang="en-US" altLang="en-US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→ </m:t>
                    </m:r>
                    <m:r>
                      <a:rPr kumimoji="0" lang="en-US" altLang="en-US" sz="2300" b="0" i="1" u="none" strike="noStrike" cap="none" normalizeH="0" baseline="0" dirty="0" err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𝜈</m:t>
                    </m:r>
                    <m:sSup>
                      <m:sSupPr>
                        <m:ctrlPr>
                          <a:rPr lang="en-US" altLang="en-US" sz="23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300" b="0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altLang="en-US" sz="23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kumimoji="0" lang="en-US" altLang="en-US" sz="23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Decay final states:</a:t>
                </a: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Leptonic : ℓ±ℓ∓ν  </a:t>
                </a: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endParaRPr lang="en-US" altLang="en-US" sz="2300" dirty="0">
                  <a:latin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endParaRPr lang="en-US" altLang="en-US" sz="23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              </a:t>
                </a: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en-US" alt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Semileptonic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: ℓ±</a:t>
                </a:r>
                <a:r>
                  <a:rPr kumimoji="0" lang="en-US" alt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jj</a:t>
                </a: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endParaRPr lang="en-US" altLang="en-US" sz="23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lang="en-US" altLang="en-US" sz="23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lang="en-US" altLang="en-US" sz="23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Invisible-MET: </a:t>
                </a:r>
                <a:r>
                  <a:rPr kumimoji="0" lang="en-US" alt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vjj</a:t>
                </a:r>
                <a:r>
                  <a:rPr kumimoji="0" lang="en-US" alt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, 3v </a:t>
                </a:r>
              </a:p>
              <a:p>
                <a:pPr marR="0" lvl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</a:pPr>
                <a:endParaRPr lang="en-US" altLang="en-US" sz="2300" dirty="0"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  <a:tabLst/>
                </a:pPr>
                <a:endParaRPr kumimoji="0" lang="en-US" altLang="en-US" sz="23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1">
                <a:extLst>
                  <a:ext uri="{FF2B5EF4-FFF2-40B4-BE49-F238E27FC236}">
                    <a16:creationId xmlns:a16="http://schemas.microsoft.com/office/drawing/2014/main" id="{AF5BDB5C-CCAB-74FC-3924-E237D0EFF3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0" y="687128"/>
                <a:ext cx="11849100" cy="6821739"/>
              </a:xfrm>
              <a:prstGeom prst="rect">
                <a:avLst/>
              </a:prstGeom>
              <a:blipFill>
                <a:blip r:embed="rId2"/>
                <a:stretch>
                  <a:fillRect l="-617" t="-1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Εικόνα 4">
            <a:extLst>
              <a:ext uri="{FF2B5EF4-FFF2-40B4-BE49-F238E27FC236}">
                <a16:creationId xmlns:a16="http://schemas.microsoft.com/office/drawing/2014/main" id="{55104D2B-000B-7231-82B0-F50F879A9D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1" r="2701"/>
          <a:stretch/>
        </p:blipFill>
        <p:spPr>
          <a:xfrm>
            <a:off x="7142204" y="2823439"/>
            <a:ext cx="4706896" cy="20288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B8CC5-C43D-4A88-BE2A-EFC8D3A56843}"/>
              </a:ext>
            </a:extLst>
          </p:cNvPr>
          <p:cNvSpPr txBox="1"/>
          <p:nvPr/>
        </p:nvSpPr>
        <p:spPr>
          <a:xfrm>
            <a:off x="7488095" y="2300219"/>
            <a:ext cx="4015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Fig.9:Production and decay chain of a HNL at an </a:t>
            </a:r>
            <a:r>
              <a:rPr lang="en-US" sz="1400" dirty="0" err="1"/>
              <a:t>e+e</a:t>
            </a:r>
            <a:r>
              <a:rPr lang="en-US" sz="1400" dirty="0"/>
              <a:t>− collider via Z boson [5]</a:t>
            </a:r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182FA409-0823-C711-0124-A4A47D82A8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-135" r="56832" b="54422"/>
          <a:stretch/>
        </p:blipFill>
        <p:spPr>
          <a:xfrm>
            <a:off x="3268262" y="1189567"/>
            <a:ext cx="2906448" cy="20971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ED1A99-0521-28C7-0D3C-222D23EB5736}"/>
              </a:ext>
            </a:extLst>
          </p:cNvPr>
          <p:cNvSpPr txBox="1"/>
          <p:nvPr/>
        </p:nvSpPr>
        <p:spPr>
          <a:xfrm>
            <a:off x="2813389" y="3286673"/>
            <a:ext cx="401511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/>
              <a:t>Feynman diagrams for the HNL production and decay processes for  leptonic (top Fig.7) and </a:t>
            </a:r>
            <a:r>
              <a:rPr lang="en-US" sz="1400" i="1" dirty="0" err="1"/>
              <a:t>semileptonic</a:t>
            </a:r>
            <a:r>
              <a:rPr lang="en-US" sz="1400" i="1" dirty="0"/>
              <a:t>(bottom Fig.8) </a:t>
            </a:r>
            <a:r>
              <a:rPr lang="en-US" sz="1400" dirty="0"/>
              <a:t>[3]</a:t>
            </a:r>
            <a:endParaRPr lang="en-US" sz="1400" i="1" dirty="0"/>
          </a:p>
        </p:txBody>
      </p: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FAFD45FE-62E9-C7BF-7116-16375286B6A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366" r="9936"/>
          <a:stretch/>
        </p:blipFill>
        <p:spPr>
          <a:xfrm>
            <a:off x="3262513" y="4025337"/>
            <a:ext cx="2912198" cy="2147361"/>
          </a:xfrm>
          <a:prstGeom prst="rect">
            <a:avLst/>
          </a:prstGeom>
        </p:spPr>
      </p:pic>
      <p:sp>
        <p:nvSpPr>
          <p:cNvPr id="22" name="Θέση αριθμού διαφάνειας 21">
            <a:extLst>
              <a:ext uri="{FF2B5EF4-FFF2-40B4-BE49-F238E27FC236}">
                <a16:creationId xmlns:a16="http://schemas.microsoft.com/office/drawing/2014/main" id="{CB990501-3104-67EE-F2AB-2E6EDCC2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9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E12DAA8-E246-BA7D-3438-EFCB0CD7D2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068"/>
          <a:stretch/>
        </p:blipFill>
        <p:spPr>
          <a:xfrm>
            <a:off x="-45685" y="-8377"/>
            <a:ext cx="7088933" cy="6486525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id="{5356BB18-4B05-3692-7415-B24A1B9B1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685" y="6486384"/>
            <a:ext cx="92535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200" dirty="0">
                <a:latin typeface="Arial" panose="020B0604020202020204" pitchFamily="34" charset="0"/>
              </a:rPr>
              <a:t>Fig.10: 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xperimental constraints on sterile neutrinos </a:t>
            </a:r>
            <a:r>
              <a:rPr lang="en-US" altLang="en-US" sz="1200" dirty="0">
                <a:latin typeface="Arial" panose="020B0604020202020204" pitchFamily="34" charset="0"/>
              </a:rPr>
              <a:t>f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 electron (bottom) and muon (top) flavor mixing [1]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B2054A-9F9E-E65B-291F-67809F1A3D63}"/>
                  </a:ext>
                </a:extLst>
              </p:cNvPr>
              <p:cNvSpPr txBox="1"/>
              <p:nvPr/>
            </p:nvSpPr>
            <p:spPr>
              <a:xfrm>
                <a:off x="7564367" y="97043"/>
                <a:ext cx="5514975" cy="707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0" indent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</a:pPr>
                <a:r>
                  <a:rPr kumimoji="0" lang="en-US" altLang="en-US" sz="25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Lifetime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τ</m:t>
                    </m:r>
                    <m:r>
                      <a:rPr kumimoji="0" lang="en-US" altLang="en-US" sz="25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kumimoji="0" lang="en-US" altLang="en-US" sz="25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altLang="en-US" sz="25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el-GR" altLang="en-US" sz="25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l-GR" altLang="en-US" sz="25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kumimoji="0" lang="en-US" altLang="en-US" sz="2500" b="0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den>
                    </m:f>
                    <m:r>
                      <a:rPr lang="en-US" altLang="en-US" sz="2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kumimoji="0" lang="el-GR" altLang="en-US" sz="25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l-GR" altLang="en-US" sz="25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sz="25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500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en-US" sz="2500" i="1" dirty="0">
                                <a:latin typeface="Cambria Math" panose="02040503050406030204" pitchFamily="18" charset="0"/>
                              </a:rPr>
                              <m:t>𝑈𝑙</m:t>
                            </m:r>
                            <m:r>
                              <a:rPr lang="en-US" altLang="en-US" sz="2500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altLang="en-US" sz="25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2500" i="1" ker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500" i="1" ker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500" b="0" i="0" kern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Ν</m:t>
                            </m:r>
                          </m:sub>
                          <m:sup>
                            <m:r>
                              <a:rPr lang="el-GR" sz="2500" b="0" i="1" kern="0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bSup>
                      </m:den>
                    </m:f>
                  </m:oMath>
                </a14:m>
                <a:r>
                  <a:rPr kumimoji="0" lang="en-US" altLang="en-US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B2054A-9F9E-E65B-291F-67809F1A3D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367" y="97043"/>
                <a:ext cx="5514975" cy="707373"/>
              </a:xfrm>
              <a:prstGeom prst="rect">
                <a:avLst/>
              </a:prstGeom>
              <a:blipFill>
                <a:blip r:embed="rId3"/>
                <a:stretch>
                  <a:fillRect l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C9D8E0B-0428-4602-BC62-2D9AD045E01C}"/>
              </a:ext>
            </a:extLst>
          </p:cNvPr>
          <p:cNvSpPr txBox="1"/>
          <p:nvPr/>
        </p:nvSpPr>
        <p:spPr>
          <a:xfrm>
            <a:off x="7195648" y="1776308"/>
            <a:ext cx="30525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Long lifetime </a:t>
            </a:r>
          </a:p>
          <a:p>
            <a:r>
              <a:rPr lang="en-US" sz="2000" dirty="0"/>
              <a:t>→ </a:t>
            </a:r>
            <a:r>
              <a:rPr lang="en-US" sz="2000" b="1" dirty="0"/>
              <a:t>displaced vertices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44AD77-3023-A362-1907-B7F212A5787C}"/>
              </a:ext>
            </a:extLst>
          </p:cNvPr>
          <p:cNvSpPr txBox="1"/>
          <p:nvPr/>
        </p:nvSpPr>
        <p:spPr>
          <a:xfrm>
            <a:off x="9663302" y="1776308"/>
            <a:ext cx="2528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Short lifetime </a:t>
            </a:r>
          </a:p>
          <a:p>
            <a:r>
              <a:rPr lang="en-US" sz="2000" dirty="0"/>
              <a:t>→ </a:t>
            </a:r>
            <a:r>
              <a:rPr lang="en-US" sz="2000" b="1" dirty="0"/>
              <a:t>prompt decays</a:t>
            </a:r>
            <a:endParaRPr lang="en-US" sz="2000" dirty="0"/>
          </a:p>
        </p:txBody>
      </p: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869E593B-C4C6-12AD-A5B2-EBE8D71989D1}"/>
              </a:ext>
            </a:extLst>
          </p:cNvPr>
          <p:cNvCxnSpPr>
            <a:cxnSpLocks/>
          </p:cNvCxnSpPr>
          <p:nvPr/>
        </p:nvCxnSpPr>
        <p:spPr>
          <a:xfrm flipH="1">
            <a:off x="8201025" y="738212"/>
            <a:ext cx="1028700" cy="1038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AD8E81CD-B828-C38E-ADF6-2460C3C97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5673" y="3429000"/>
            <a:ext cx="4595258" cy="2972058"/>
          </a:xfrm>
          <a:prstGeom prst="rect">
            <a:avLst/>
          </a:prstGeom>
        </p:spPr>
      </p:pic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0BC840BA-5065-5E8C-E0BE-DA9605A6830B}"/>
              </a:ext>
            </a:extLst>
          </p:cNvPr>
          <p:cNvCxnSpPr/>
          <p:nvPr/>
        </p:nvCxnSpPr>
        <p:spPr>
          <a:xfrm>
            <a:off x="9382125" y="738212"/>
            <a:ext cx="939729" cy="10380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544C2F4-89A6-D052-3EAE-84798FB1E8B5}"/>
              </a:ext>
            </a:extLst>
          </p:cNvPr>
          <p:cNvSpPr txBox="1"/>
          <p:nvPr/>
        </p:nvSpPr>
        <p:spPr>
          <a:xfrm>
            <a:off x="9322907" y="3092102"/>
            <a:ext cx="9989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latin typeface="AdvOT19ee2aa8.B"/>
              </a:rPr>
              <a:t>Fig.11[6]</a:t>
            </a:r>
            <a:endParaRPr lang="en-US" sz="1400" b="0" i="0" u="none" strike="noStrike" baseline="0" dirty="0">
              <a:latin typeface="AdvOT19ee2aa8.B"/>
            </a:endParaRPr>
          </a:p>
        </p:txBody>
      </p:sp>
      <p:sp>
        <p:nvSpPr>
          <p:cNvPr id="23" name="Θέση αριθμού διαφάνειας 22">
            <a:extLst>
              <a:ext uri="{FF2B5EF4-FFF2-40B4-BE49-F238E27FC236}">
                <a16:creationId xmlns:a16="http://schemas.microsoft.com/office/drawing/2014/main" id="{F6AC987E-4CEB-1044-E116-4E70FD77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2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Ουράνιο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{48144C27-210A-4B6B-883F-ACD7877BB614}tf03457452</Template>
  <TotalTime>1018</TotalTime>
  <Words>1576</Words>
  <Application>Microsoft Office PowerPoint</Application>
  <PresentationFormat>Ευρεία οθόνη</PresentationFormat>
  <Paragraphs>219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5" baseType="lpstr">
      <vt:lpstr>AdvOT19ee2aa8.B</vt:lpstr>
      <vt:lpstr>Arial</vt:lpstr>
      <vt:lpstr>Calibri</vt:lpstr>
      <vt:lpstr>Calibri Light</vt:lpstr>
      <vt:lpstr>Cambria Math</vt:lpstr>
      <vt:lpstr>Lato Extended</vt:lpstr>
      <vt:lpstr>Wingdings</vt:lpstr>
      <vt:lpstr>Ουράνιο</vt:lpstr>
      <vt:lpstr>Partikelfysik II-Uppsala University                       22/05/2025                          Chita Eirini</vt:lpstr>
      <vt:lpstr>Why Search For Sterile Neutrinos/HNLs?</vt:lpstr>
      <vt:lpstr>What Are Sterile Neutrinos-HNLs?</vt:lpstr>
      <vt:lpstr>Type I Seesaw Mechanism</vt:lpstr>
      <vt:lpstr>The vMSM: A Minimal Testable Seesaw Model </vt:lpstr>
      <vt:lpstr>Heavy Neutral Leptons In Left-Right Symmetric Models</vt:lpstr>
      <vt:lpstr>HNL Production Channels At Colliders</vt:lpstr>
      <vt:lpstr>HNL Decays and Signatures </vt:lpstr>
      <vt:lpstr>Παρουσίαση του PowerPoint</vt:lpstr>
      <vt:lpstr>Displaced Vertices (DV): A Key Signature Of Long-lived HNLs</vt:lpstr>
      <vt:lpstr>Prompt Decays And Lepton Number Violation</vt:lpstr>
      <vt:lpstr>Invisible Decays And Missing Energy Signatures</vt:lpstr>
      <vt:lpstr>Experimental Limits and Future Sensitivities</vt:lpstr>
      <vt:lpstr>Παρουσίαση του PowerPoint</vt:lpstr>
      <vt:lpstr>Παρουσίαση του PowerPoint</vt:lpstr>
      <vt:lpstr>Summary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ΕΙΡΗΝΗ ΧΗΤΑ</dc:creator>
  <cp:lastModifiedBy>ΕΙΡΗΝΗ ΧΗΤΑ</cp:lastModifiedBy>
  <cp:revision>144</cp:revision>
  <dcterms:created xsi:type="dcterms:W3CDTF">2025-05-21T06:55:07Z</dcterms:created>
  <dcterms:modified xsi:type="dcterms:W3CDTF">2025-05-22T00:07:21Z</dcterms:modified>
</cp:coreProperties>
</file>