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42" r:id="rId5"/>
    <p:sldId id="345" r:id="rId6"/>
    <p:sldId id="348" r:id="rId7"/>
    <p:sldId id="346" r:id="rId8"/>
    <p:sldId id="349" r:id="rId9"/>
    <p:sldId id="350" r:id="rId10"/>
    <p:sldId id="351" r:id="rId11"/>
    <p:sldId id="352" r:id="rId12"/>
    <p:sldId id="353" r:id="rId13"/>
    <p:sldId id="354" r:id="rId14"/>
    <p:sldId id="355" r:id="rId15"/>
    <p:sldId id="366" r:id="rId16"/>
    <p:sldId id="367" r:id="rId17"/>
    <p:sldId id="359" r:id="rId18"/>
    <p:sldId id="369" r:id="rId19"/>
    <p:sldId id="362" r:id="rId20"/>
    <p:sldId id="343" r:id="rId21"/>
    <p:sldId id="364" r:id="rId22"/>
    <p:sldId id="365" r:id="rId23"/>
    <p:sldId id="368" r:id="rId24"/>
  </p:sldIdLst>
  <p:sldSz cx="12192000" cy="6858000"/>
  <p:notesSz cx="6858000" cy="9144000"/>
  <p:defaultTextStyle>
    <a:defPPr rtl="0">
      <a:defRPr lang="sv-SE"/>
    </a:defPPr>
    <a:lvl1pPr marL="0" algn="l" defTabSz="914400" rtl="0" eaLnBrk="1" latinLnBrk="0" hangingPunct="1">
      <a:defRPr lang="sv-SE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sv-SE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sv-SE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sv-SE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sv-SE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sv-SE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sv-SE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sv-SE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sv-SE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5202E"/>
    <a:srgbClr val="051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7" autoAdjust="0"/>
    <p:restoredTop sz="94404" autoAdjust="0"/>
  </p:normalViewPr>
  <p:slideViewPr>
    <p:cSldViewPr snapToGrid="0" snapToObjects="1" showGuides="1">
      <p:cViewPr varScale="1">
        <p:scale>
          <a:sx n="70" d="100"/>
          <a:sy n="70" d="100"/>
        </p:scale>
        <p:origin x="37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95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D7371277-867B-4F79-B626-5D15310F0B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sv-SE" sz="1200"/>
            </a:lvl1pPr>
          </a:lstStyle>
          <a:p>
            <a:pPr rtl="0"/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D0F123B-AFBA-49F9-9E86-24F100D1F1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sv-SE" sz="1200"/>
            </a:lvl1pPr>
          </a:lstStyle>
          <a:p>
            <a:pPr rtl="0"/>
            <a:fld id="{B7BCF170-067A-4B73-8F07-7716793EE6BF}" type="datetime1">
              <a:rPr lang="sv-SE" smtClean="0"/>
              <a:t>2025-05-22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C879063-21AE-4790-85A4-50D17E2D82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sv-SE" sz="1200"/>
            </a:lvl1pPr>
          </a:lstStyle>
          <a:p>
            <a:pPr rtl="0"/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29F5F78-3D9C-4E5F-A866-96C1DD86FE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sv-SE" sz="1200"/>
            </a:lvl1pPr>
          </a:lstStyle>
          <a:p>
            <a:pPr rtl="0"/>
            <a:fld id="{463FF618-F07E-477B-AA5D-612E7A56D4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5331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sv-SE" sz="1200"/>
            </a:lvl1pPr>
          </a:lstStyle>
          <a:p>
            <a:pPr rtl="0"/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sv-SE" sz="1200"/>
            </a:lvl1pPr>
          </a:lstStyle>
          <a:p>
            <a:pPr rtl="0"/>
            <a:fld id="{B0EA24D1-6836-44F6-A731-855D1756CEBD}" type="datetime1">
              <a:rPr lang="sv-SE" smtClean="0"/>
              <a:t>2025-05-22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sv-SE"/>
            </a:defPPr>
          </a:lstStyle>
          <a:p>
            <a:pPr rtl="0"/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sv-SE"/>
            </a:defPPr>
          </a:lstStyle>
          <a:p>
            <a:pPr lvl="0" rtl="0"/>
            <a:r>
              <a:rPr lang="sv-SE"/>
              <a:t>Redigera format för bakgrundstext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sv-SE" sz="1200"/>
            </a:lvl1pPr>
          </a:lstStyle>
          <a:p>
            <a:pPr rtl="0"/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sv-SE" sz="1200"/>
            </a:lvl1pPr>
          </a:lstStyle>
          <a:p>
            <a:pPr rtl="0"/>
            <a:fld id="{DEF75CB5-5666-5049-9AE0-38EFD385C21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sv-SE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sv-SE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sv-SE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sv-SE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sv-SE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sv-SE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sv-SE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sv-SE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sv-SE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0735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37155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47404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066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64686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7822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0053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73186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64628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3A06E-1520-99BC-F8AF-DFA7238DE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40C6DEB-A906-2F6E-6A71-8747F094EA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F5B166E-70B7-9662-7E01-4B6ECDBED1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A7C2E89-0016-827B-0085-E9557D9122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9131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51F62-95EC-6308-2E17-9A4B77B7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16CABF1-8110-D7C6-C2C3-81250F8B65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D459E51-BB84-B165-78EA-683859DC0E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CD9711D-431C-5746-37B5-F077C6AF74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7478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109679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4BEA9-DD53-4FA9-2B54-988681757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E48FCA8-A628-BE01-3B40-02CECA79ED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7A372B0-710D-07B3-A1CF-C375460C2B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4962120-1549-8214-C32E-E55F16968F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93023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08079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5662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1291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5088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42805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4219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399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innehåll 14">
            <a:extLst>
              <a:ext uri="{FF2B5EF4-FFF2-40B4-BE49-F238E27FC236}">
                <a16:creationId xmlns:a16="http://schemas.microsoft.com/office/drawing/2014/main" id="{F6856948-14CB-159E-5A7C-80A011564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0" y="0"/>
            <a:ext cx="12192000" cy="6832599"/>
          </a:xfrm>
          <a:prstGeom prst="rect">
            <a:avLst/>
          </a:prstGeom>
        </p:spPr>
      </p:pic>
      <p:pic>
        <p:nvPicPr>
          <p:cNvPr id="9" name="Platshållare för innehåll 14">
            <a:extLst>
              <a:ext uri="{FF2B5EF4-FFF2-40B4-BE49-F238E27FC236}">
                <a16:creationId xmlns:a16="http://schemas.microsoft.com/office/drawing/2014/main" id="{7FFF1F47-49A0-3608-5C50-3C5741546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901" t="2692" r="9005" b="2173"/>
          <a:stretch/>
        </p:blipFill>
        <p:spPr>
          <a:xfrm>
            <a:off x="-3" y="37"/>
            <a:ext cx="12192000" cy="685386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27164"/>
            <a:ext cx="12191998" cy="1323440"/>
          </a:xfrm>
        </p:spPr>
        <p:txBody>
          <a:bodyPr rtlCol="0">
            <a:noAutofit/>
          </a:bodyPr>
          <a:lstStyle>
            <a:lvl1pPr algn="ctr">
              <a:defRPr lang="sv-SE" sz="6000" kern="1200" spc="2200" baseline="0">
                <a:solidFill>
                  <a:schemeClr val="accent5"/>
                </a:solidFill>
              </a:defRPr>
            </a:lvl1pPr>
          </a:lstStyle>
          <a:p>
            <a:pPr rtl="0"/>
            <a:r>
              <a:rPr lang="sv-SE"/>
              <a:t>Klicka för att redigera rubriken</a:t>
            </a:r>
          </a:p>
        </p:txBody>
      </p:sp>
      <p:sp>
        <p:nvSpPr>
          <p:cNvPr id="12" name="Underrubrik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558868"/>
            <a:ext cx="12191997" cy="781119"/>
          </a:xfrm>
        </p:spPr>
        <p:txBody>
          <a:bodyPr rtlCol="0">
            <a:noAutofit/>
          </a:bodyPr>
          <a:lstStyle>
            <a:lvl1pPr marL="0" indent="0" algn="ctr">
              <a:buNone/>
              <a:defRPr lang="sv-SE" sz="4000" b="0" i="0" spc="1800" baseline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  <a:lvl2pPr marL="457200" indent="0" algn="ctr">
              <a:buNone/>
              <a:defRPr lang="sv-SE" sz="2000"/>
            </a:lvl2pPr>
            <a:lvl3pPr marL="914400" indent="0" algn="ctr">
              <a:buNone/>
              <a:defRPr lang="sv-SE" sz="1800"/>
            </a:lvl3pPr>
            <a:lvl4pPr marL="1371600" indent="0" algn="ctr">
              <a:buNone/>
              <a:defRPr lang="sv-SE" sz="1600"/>
            </a:lvl4pPr>
            <a:lvl5pPr marL="1828800" indent="0" algn="ctr">
              <a:buNone/>
              <a:defRPr lang="sv-SE" sz="1600"/>
            </a:lvl5pPr>
            <a:lvl6pPr marL="2286000" indent="0" algn="ctr">
              <a:buNone/>
              <a:defRPr lang="sv-SE" sz="1600"/>
            </a:lvl6pPr>
            <a:lvl7pPr marL="2743200" indent="0" algn="ctr">
              <a:buNone/>
              <a:defRPr lang="sv-SE" sz="1600"/>
            </a:lvl7pPr>
            <a:lvl8pPr marL="3200400" indent="0" algn="ctr">
              <a:buNone/>
              <a:defRPr lang="sv-SE" sz="1600"/>
            </a:lvl8pPr>
            <a:lvl9pPr marL="3657600" indent="0" algn="ctr">
              <a:buNone/>
              <a:defRPr lang="sv-SE" sz="1600"/>
            </a:lvl9pPr>
          </a:lstStyle>
          <a:p>
            <a:pPr rtl="0"/>
            <a:r>
              <a:rPr lang="sv-SE"/>
              <a:t>Klicka för att redigera underrubriken</a:t>
            </a:r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07BA9FA4-8138-9E88-1DA3-FE01F56721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532550"/>
            <a:ext cx="12192000" cy="1323440"/>
          </a:xfrm>
          <a:solidFill>
            <a:schemeClr val="tx1">
              <a:alpha val="61961"/>
            </a:schemeClr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60000"/>
              </a:lnSpc>
              <a:buNone/>
              <a:defRPr lang="sv-SE" sz="2000" b="0" i="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sv-SE"/>
              <a:t>Klicka om du vill redigera textformatet i bildbakgrunden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latshållare för innehåll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Platshållare för innehåll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5845" y="-6350"/>
            <a:ext cx="7732295" cy="6853863"/>
          </a:xfrm>
          <a:prstGeom prst="rect">
            <a:avLst/>
          </a:prstGeom>
        </p:spPr>
      </p:pic>
      <p:sp>
        <p:nvSpPr>
          <p:cNvPr id="7" name="Rektangulär 6">
            <a:extLst>
              <a:ext uri="{FF2B5EF4-FFF2-40B4-BE49-F238E27FC236}">
                <a16:creationId xmlns:a16="http://schemas.microsoft.com/office/drawing/2014/main" id="{F5F19E97-D266-0158-DB58-8B80C6AE8445}"/>
              </a:ext>
            </a:extLst>
          </p:cNvPr>
          <p:cNvSpPr/>
          <p:nvPr userDrawn="1"/>
        </p:nvSpPr>
        <p:spPr>
          <a:xfrm>
            <a:off x="-1" y="0"/>
            <a:ext cx="8784040" cy="685915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algn="ctr" rtl="0"/>
            <a:endParaRPr lang="sv-SE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661" y="1052108"/>
            <a:ext cx="6910627" cy="1164882"/>
          </a:xfrm>
        </p:spPr>
        <p:txBody>
          <a:bodyPr rtlCol="0" anchor="b">
            <a:noAutofit/>
          </a:bodyPr>
          <a:lstStyle>
            <a:defPPr>
              <a:defRPr lang="sv-SE"/>
            </a:defPPr>
          </a:lstStyle>
          <a:p>
            <a:pPr rtl="0"/>
            <a:r>
              <a:rPr lang="sv-SE" noProof="0"/>
              <a:t>Klicka för att redigera rubrikformat</a:t>
            </a: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FAEE2076-2104-00E8-4FC5-D2D1939662A8}"/>
              </a:ext>
            </a:extLst>
          </p:cNvPr>
          <p:cNvSpPr/>
          <p:nvPr userDrawn="1"/>
        </p:nvSpPr>
        <p:spPr>
          <a:xfrm>
            <a:off x="1876516" y="842493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algn="ctr" rtl="0"/>
            <a:endParaRPr lang="sv-SE" noProof="0"/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529EA78E-CF91-A313-1EA3-1B737189BE6A}"/>
              </a:ext>
            </a:extLst>
          </p:cNvPr>
          <p:cNvSpPr/>
          <p:nvPr userDrawn="1"/>
        </p:nvSpPr>
        <p:spPr>
          <a:xfrm>
            <a:off x="3272500" y="5713197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algn="ctr" rtl="0"/>
            <a:endParaRPr lang="sv-SE" noProof="0"/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BC4BAB7B-AB4F-FB57-387C-7A8618043E2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25623" y="2530837"/>
            <a:ext cx="6888665" cy="961087"/>
          </a:xfrm>
        </p:spPr>
        <p:txBody>
          <a:bodyPr rtlCol="0">
            <a:noAutofit/>
          </a:bodyPr>
          <a:lstStyle>
            <a:lvl1pPr>
              <a:lnSpc>
                <a:spcPct val="140000"/>
              </a:lnSpc>
              <a:defRPr lang="sv-SE" sz="2000"/>
            </a:lvl1pPr>
          </a:lstStyle>
          <a:p>
            <a:pPr lvl="0" rtl="0"/>
            <a:r>
              <a:rPr lang="sv-SE" noProof="0"/>
              <a:t>Klicka om du vill redigera textformatet i bildbakgrunden</a:t>
            </a:r>
          </a:p>
        </p:txBody>
      </p:sp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7512376E-E81C-EEBC-A5F9-5378563708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5624" y="3617963"/>
            <a:ext cx="6888665" cy="2241805"/>
          </a:xfrm>
        </p:spPr>
        <p:txBody>
          <a:bodyPr rtlCol="0"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lang="sv-SE" sz="1600">
                <a:solidFill>
                  <a:schemeClr val="bg1"/>
                </a:solidFill>
                <a:latin typeface="+mn-lt"/>
                <a:cs typeface="Biome" panose="020B05030302040208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 lang="sv-SE"/>
            </a:pPr>
            <a:r>
              <a:rPr lang="sv-SE" noProof="0">
                <a:solidFill>
                  <a:schemeClr val="bg1"/>
                </a:solidFill>
              </a:rPr>
              <a:t>Klicka om du vill redigera textformatet i bildbakgrunden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 lang="sv-SE"/>
            </a:pPr>
            <a:r>
              <a:rPr lang="sv-SE" noProof="0">
                <a:solidFill>
                  <a:schemeClr val="bg1"/>
                </a:solidFill>
              </a:rPr>
              <a:t>Klicka om du vill redigera textformatet i bildbakgrunden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lang="sv-SE"/>
            </a:pPr>
            <a:r>
              <a:rPr lang="sv-SE" noProof="0">
                <a:solidFill>
                  <a:schemeClr val="bg1"/>
                </a:solidFill>
              </a:rPr>
              <a:t>Klicka om du vill redigera textformatet i bildbakgrunden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 lang="sv-SE"/>
            </a:pPr>
            <a:endParaRPr lang="sv-SE" noProof="0">
              <a:solidFill>
                <a:schemeClr val="bg1"/>
              </a:solidFill>
            </a:endParaRPr>
          </a:p>
          <a:p>
            <a:pPr rtl="0"/>
            <a:endParaRPr lang="sv-SE" noProof="0">
              <a:solidFill>
                <a:schemeClr val="bg1"/>
              </a:solidFill>
            </a:endParaRPr>
          </a:p>
          <a:p>
            <a:pPr rtl="0"/>
            <a:endParaRPr lang="sv-SE" noProof="0">
              <a:solidFill>
                <a:schemeClr val="bg1"/>
              </a:solidFill>
            </a:endParaRPr>
          </a:p>
        </p:txBody>
      </p:sp>
      <p:cxnSp>
        <p:nvCxnSpPr>
          <p:cNvPr id="15" name="Rak 14">
            <a:extLst>
              <a:ext uri="{FF2B5EF4-FFF2-40B4-BE49-F238E27FC236}">
                <a16:creationId xmlns:a16="http://schemas.microsoft.com/office/drawing/2014/main" id="{A67E9B3C-3EC9-30D0-6EEC-FFD2F1067447}"/>
              </a:ext>
            </a:extLst>
          </p:cNvPr>
          <p:cNvCxnSpPr>
            <a:cxnSpLocks/>
          </p:cNvCxnSpPr>
          <p:nvPr userDrawn="1"/>
        </p:nvCxnSpPr>
        <p:spPr>
          <a:xfrm>
            <a:off x="-12590" y="2359726"/>
            <a:ext cx="532008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tshållare för sidfot 4">
            <a:extLst>
              <a:ext uri="{FF2B5EF4-FFF2-40B4-BE49-F238E27FC236}">
                <a16:creationId xmlns:a16="http://schemas.microsoft.com/office/drawing/2014/main" id="{CB971EAC-E57B-EF86-ED6F-AE35987C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sv-SE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sv-SE" noProof="0"/>
              <a:t>Vetenskapliga resultat</a:t>
            </a:r>
          </a:p>
        </p:txBody>
      </p:sp>
      <p:sp>
        <p:nvSpPr>
          <p:cNvPr id="19" name="Platshållare för bildnummer 5">
            <a:extLst>
              <a:ext uri="{FF2B5EF4-FFF2-40B4-BE49-F238E27FC236}">
                <a16:creationId xmlns:a16="http://schemas.microsoft.com/office/drawing/2014/main" id="{8A0ED8DF-4F9C-BDFE-68ED-49B03A54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sv-SE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sv-SE" noProof="0" smtClean="0"/>
              <a:pPr/>
              <a:t>‹#›</a:t>
            </a:fld>
            <a:endParaRPr lang="sv-SE" noProof="0"/>
          </a:p>
        </p:txBody>
      </p:sp>
      <p:sp>
        <p:nvSpPr>
          <p:cNvPr id="16" name="Grafik 12">
            <a:extLst>
              <a:ext uri="{FF2B5EF4-FFF2-40B4-BE49-F238E27FC236}">
                <a16:creationId xmlns:a16="http://schemas.microsoft.com/office/drawing/2014/main" id="{44BC0460-E5E3-23E3-6335-36CF4BEB87F3}"/>
              </a:ext>
            </a:extLst>
          </p:cNvPr>
          <p:cNvSpPr/>
          <p:nvPr userDrawn="1"/>
        </p:nvSpPr>
        <p:spPr>
          <a:xfrm>
            <a:off x="2360199" y="596691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61666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Bild 34">
            <a:extLst>
              <a:ext uri="{FF2B5EF4-FFF2-40B4-BE49-F238E27FC236}">
                <a16:creationId xmlns:a16="http://schemas.microsoft.com/office/drawing/2014/main" id="{E699CB90-DCF5-D9AC-0A86-1E02CB341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</a:blip>
          <a:srcRect/>
          <a:stretch/>
        </p:blipFill>
        <p:spPr>
          <a:xfrm>
            <a:off x="0" y="11089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36" name="Rektangulär 35">
            <a:extLst>
              <a:ext uri="{FF2B5EF4-FFF2-40B4-BE49-F238E27FC236}">
                <a16:creationId xmlns:a16="http://schemas.microsoft.com/office/drawing/2014/main" id="{0ADD8375-FF36-FC51-FBBD-A4EBCE6D932A}"/>
              </a:ext>
            </a:extLst>
          </p:cNvPr>
          <p:cNvSpPr/>
          <p:nvPr userDrawn="1"/>
        </p:nvSpPr>
        <p:spPr>
          <a:xfrm>
            <a:off x="322118" y="365124"/>
            <a:ext cx="11547765" cy="62372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algn="ctr" rtl="0"/>
            <a:endParaRPr lang="sv-SE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8" y="365125"/>
            <a:ext cx="10515601" cy="1325563"/>
          </a:xfrm>
        </p:spPr>
        <p:txBody>
          <a:bodyPr rtlCol="0">
            <a:noAutofit/>
          </a:bodyPr>
          <a:lstStyle>
            <a:lvl1pPr algn="ctr">
              <a:defRPr lang="sv-SE" spc="0"/>
            </a:lvl1pPr>
          </a:lstStyle>
          <a:p>
            <a:pPr rtl="0"/>
            <a:r>
              <a:rPr lang="sv-SE" noProof="0"/>
              <a:t>Klicka här för att ändra format</a:t>
            </a:r>
          </a:p>
        </p:txBody>
      </p:sp>
      <p:sp>
        <p:nvSpPr>
          <p:cNvPr id="25" name="Platshållare för text 5">
            <a:extLst>
              <a:ext uri="{FF2B5EF4-FFF2-40B4-BE49-F238E27FC236}">
                <a16:creationId xmlns:a16="http://schemas.microsoft.com/office/drawing/2014/main" id="{70A684CF-D752-D358-B0D4-0DA2FFB2C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09530" y="2220319"/>
            <a:ext cx="8845828" cy="92902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40000"/>
              </a:lnSpc>
              <a:buFontTx/>
              <a:buNone/>
              <a:defRPr lang="sv-SE"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sv-SE" noProof="0"/>
              <a:t>Redigera format för bakgrundstext</a:t>
            </a:r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B9C04702-97CE-9583-8282-DF8500E5ABEF}"/>
              </a:ext>
            </a:extLst>
          </p:cNvPr>
          <p:cNvCxnSpPr>
            <a:cxnSpLocks/>
          </p:cNvCxnSpPr>
          <p:nvPr userDrawn="1"/>
        </p:nvCxnSpPr>
        <p:spPr>
          <a:xfrm>
            <a:off x="4451205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12">
            <a:extLst>
              <a:ext uri="{FF2B5EF4-FFF2-40B4-BE49-F238E27FC236}">
                <a16:creationId xmlns:a16="http://schemas.microsoft.com/office/drawing/2014/main" id="{96439E47-02A2-4A4F-1E4A-5DF22C90533A}"/>
              </a:ext>
            </a:extLst>
          </p:cNvPr>
          <p:cNvCxnSpPr>
            <a:cxnSpLocks/>
          </p:cNvCxnSpPr>
          <p:nvPr userDrawn="1"/>
        </p:nvCxnSpPr>
        <p:spPr>
          <a:xfrm>
            <a:off x="7756108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1ABCF599-DE3A-3924-1B55-8986557F7D6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57437" y="3360802"/>
            <a:ext cx="2522391" cy="1721355"/>
          </a:xfrm>
        </p:spPr>
        <p:txBody>
          <a:bodyPr rtlCol="0" anchor="ctr">
            <a:noAutofit/>
          </a:bodyPr>
          <a:lstStyle>
            <a:lvl1pPr algn="ctr">
              <a:defRPr lang="sv-SE" sz="2000"/>
            </a:lvl1pPr>
          </a:lstStyle>
          <a:p>
            <a:pPr lvl="0" rtl="0"/>
            <a:r>
              <a:rPr lang="sv-SE" noProof="0"/>
              <a:t>Redigera format för bakgrundstext</a:t>
            </a:r>
          </a:p>
        </p:txBody>
      </p:sp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95711A8B-0B07-4705-5569-EA1C5E3964C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800601" y="3358082"/>
            <a:ext cx="2587137" cy="1721355"/>
          </a:xfrm>
        </p:spPr>
        <p:txBody>
          <a:bodyPr rtlCol="0" anchor="ctr">
            <a:noAutofit/>
          </a:bodyPr>
          <a:lstStyle>
            <a:lvl1pPr algn="ctr">
              <a:defRPr lang="sv-SE" sz="2000"/>
            </a:lvl1pPr>
          </a:lstStyle>
          <a:p>
            <a:pPr lvl="0" rtl="0"/>
            <a:r>
              <a:rPr lang="sv-SE" noProof="0"/>
              <a:t>Redigera format för bakgrundstext</a:t>
            </a:r>
          </a:p>
        </p:txBody>
      </p:sp>
      <p:sp>
        <p:nvSpPr>
          <p:cNvPr id="21" name="Platshållare för text 3">
            <a:extLst>
              <a:ext uri="{FF2B5EF4-FFF2-40B4-BE49-F238E27FC236}">
                <a16:creationId xmlns:a16="http://schemas.microsoft.com/office/drawing/2014/main" id="{18BA5EC5-6267-42DB-3068-781F4FBA335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25381" y="3360802"/>
            <a:ext cx="2587137" cy="1721355"/>
          </a:xfrm>
        </p:spPr>
        <p:txBody>
          <a:bodyPr rtlCol="0" anchor="ctr">
            <a:noAutofit/>
          </a:bodyPr>
          <a:lstStyle>
            <a:lvl1pPr algn="ctr">
              <a:defRPr lang="sv-SE" sz="2000"/>
            </a:lvl1pPr>
          </a:lstStyle>
          <a:p>
            <a:pPr lvl="0" rtl="0"/>
            <a:r>
              <a:rPr lang="sv-SE" noProof="0"/>
              <a:t>Redigera format för bakgrundstext</a:t>
            </a:r>
          </a:p>
        </p:txBody>
      </p:sp>
      <p:sp>
        <p:nvSpPr>
          <p:cNvPr id="22" name="Platshållare för sidfot 4">
            <a:extLst>
              <a:ext uri="{FF2B5EF4-FFF2-40B4-BE49-F238E27FC236}">
                <a16:creationId xmlns:a16="http://schemas.microsoft.com/office/drawing/2014/main" id="{2E394DBB-1E16-C49F-3143-1C827302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sv-SE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sv-SE" noProof="0"/>
              <a:t>Vetenskapliga resultat</a:t>
            </a:r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E982166-168E-4452-AD77-7BDE30E2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sv-SE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sv-SE" noProof="0" smtClean="0"/>
              <a:pPr/>
              <a:t>‹#›</a:t>
            </a:fld>
            <a:endParaRPr lang="sv-SE" noProof="0"/>
          </a:p>
        </p:txBody>
      </p:sp>
      <p:sp>
        <p:nvSpPr>
          <p:cNvPr id="14" name="Grafik 12">
            <a:extLst>
              <a:ext uri="{FF2B5EF4-FFF2-40B4-BE49-F238E27FC236}">
                <a16:creationId xmlns:a16="http://schemas.microsoft.com/office/drawing/2014/main" id="{33860DCC-9F93-1344-72B0-356F9A045A3A}"/>
              </a:ext>
            </a:extLst>
          </p:cNvPr>
          <p:cNvSpPr/>
          <p:nvPr userDrawn="1"/>
        </p:nvSpPr>
        <p:spPr>
          <a:xfrm>
            <a:off x="873270" y="3931194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noProof="0"/>
          </a:p>
        </p:txBody>
      </p:sp>
      <p:sp>
        <p:nvSpPr>
          <p:cNvPr id="15" name="Grafik 15">
            <a:extLst>
              <a:ext uri="{FF2B5EF4-FFF2-40B4-BE49-F238E27FC236}">
                <a16:creationId xmlns:a16="http://schemas.microsoft.com/office/drawing/2014/main" id="{1ABE433E-FA5E-3262-5CAB-46DED868AF63}"/>
              </a:ext>
            </a:extLst>
          </p:cNvPr>
          <p:cNvSpPr/>
          <p:nvPr userDrawn="1"/>
        </p:nvSpPr>
        <p:spPr>
          <a:xfrm>
            <a:off x="10658835" y="2022227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noProof="0"/>
          </a:p>
        </p:txBody>
      </p:sp>
      <p:sp>
        <p:nvSpPr>
          <p:cNvPr id="16" name="Grafik 15">
            <a:extLst>
              <a:ext uri="{FF2B5EF4-FFF2-40B4-BE49-F238E27FC236}">
                <a16:creationId xmlns:a16="http://schemas.microsoft.com/office/drawing/2014/main" id="{67D7C421-15EE-D350-36FE-97825F63A2BA}"/>
              </a:ext>
            </a:extLst>
          </p:cNvPr>
          <p:cNvSpPr/>
          <p:nvPr userDrawn="1"/>
        </p:nvSpPr>
        <p:spPr>
          <a:xfrm>
            <a:off x="8496299" y="5218771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03903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npassad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 21">
            <a:extLst>
              <a:ext uri="{FF2B5EF4-FFF2-40B4-BE49-F238E27FC236}">
                <a16:creationId xmlns:a16="http://schemas.microsoft.com/office/drawing/2014/main" id="{1E869C67-E833-BD41-7743-D6450600B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9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23" name="Rektangulär 22">
            <a:extLst>
              <a:ext uri="{FF2B5EF4-FFF2-40B4-BE49-F238E27FC236}">
                <a16:creationId xmlns:a16="http://schemas.microsoft.com/office/drawing/2014/main" id="{B5F27405-A048-8186-4834-FCBC24391D91}"/>
              </a:ext>
            </a:extLst>
          </p:cNvPr>
          <p:cNvSpPr/>
          <p:nvPr userDrawn="1"/>
        </p:nvSpPr>
        <p:spPr>
          <a:xfrm>
            <a:off x="532" y="11284"/>
            <a:ext cx="12192000" cy="684532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algn="ctr" rtl="0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365125"/>
            <a:ext cx="10515601" cy="1325563"/>
          </a:xfrm>
        </p:spPr>
        <p:txBody>
          <a:bodyPr rtlCol="0">
            <a:noAutofit/>
          </a:bodyPr>
          <a:lstStyle>
            <a:lvl1pPr algn="ctr">
              <a:defRPr lang="sv-SE" spc="0"/>
            </a:lvl1pPr>
          </a:lstStyle>
          <a:p>
            <a:pPr rtl="0"/>
            <a:r>
              <a:rPr lang="sv-SE"/>
              <a:t>Klicka här för att ändra mall för rubrikformat</a:t>
            </a:r>
          </a:p>
        </p:txBody>
      </p:sp>
      <p:sp>
        <p:nvSpPr>
          <p:cNvPr id="38" name="Platshållare för text 19">
            <a:extLst>
              <a:ext uri="{FF2B5EF4-FFF2-40B4-BE49-F238E27FC236}">
                <a16:creationId xmlns:a16="http://schemas.microsoft.com/office/drawing/2014/main" id="{416EC7F6-3F25-98AA-EA20-A759C49841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28739" y="2714455"/>
            <a:ext cx="3953594" cy="509671"/>
          </a:xfrm>
        </p:spPr>
        <p:txBody>
          <a:bodyPr rtlCol="0" anchor="ctr">
            <a:noAutofit/>
          </a:bodyPr>
          <a:lstStyle>
            <a:lvl1pPr>
              <a:defRPr lang="sv-SE" sz="2000" spc="300"/>
            </a:lvl1pPr>
          </a:lstStyle>
          <a:p>
            <a:pPr lvl="0" rtl="0"/>
            <a:r>
              <a:rPr lang="sv-SE"/>
              <a:t>Klicka för att redigera texten</a:t>
            </a:r>
          </a:p>
        </p:txBody>
      </p:sp>
      <p:sp>
        <p:nvSpPr>
          <p:cNvPr id="40" name="Platshållare för text 19">
            <a:extLst>
              <a:ext uri="{FF2B5EF4-FFF2-40B4-BE49-F238E27FC236}">
                <a16:creationId xmlns:a16="http://schemas.microsoft.com/office/drawing/2014/main" id="{59A4D373-2403-6A05-1927-144387611C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66224" y="2700810"/>
            <a:ext cx="3911982" cy="523316"/>
          </a:xfrm>
        </p:spPr>
        <p:txBody>
          <a:bodyPr rtlCol="0" anchor="ctr">
            <a:noAutofit/>
          </a:bodyPr>
          <a:lstStyle>
            <a:lvl1pPr>
              <a:defRPr lang="sv-SE" sz="2000" spc="300"/>
            </a:lvl1pPr>
          </a:lstStyle>
          <a:p>
            <a:pPr lvl="0" rtl="0"/>
            <a:r>
              <a:rPr lang="sv-SE"/>
              <a:t>Klicka för att redigera texten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864931" y="3448050"/>
            <a:ext cx="3911982" cy="2307568"/>
          </a:xfrm>
        </p:spPr>
        <p:txBody>
          <a:bodyPr rtlCol="0"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lang="sv-SE"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lang="sv-SE" sz="1600"/>
            </a:lvl2pPr>
            <a:lvl3pPr marL="859536" indent="-283464">
              <a:defRPr lang="sv-SE" sz="1600"/>
            </a:lvl3pPr>
            <a:lvl4pPr marL="1152144">
              <a:defRPr lang="sv-SE" sz="1600"/>
            </a:lvl4pPr>
          </a:lstStyle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</p:txBody>
      </p:sp>
      <p:sp>
        <p:nvSpPr>
          <p:cNvPr id="19" name="Platshållare för innehåll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966224" y="3448050"/>
            <a:ext cx="3911982" cy="2307568"/>
          </a:xfrm>
        </p:spPr>
        <p:txBody>
          <a:bodyPr rtlCol="0"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lang="sv-SE"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lang="sv-SE" sz="1600"/>
            </a:lvl2pPr>
            <a:lvl3pPr marL="859536" indent="-283464">
              <a:defRPr lang="sv-SE" sz="1600"/>
            </a:lvl3pPr>
            <a:lvl4pPr marL="1152144">
              <a:defRPr lang="sv-SE" sz="1600"/>
            </a:lvl4pPr>
          </a:lstStyle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</p:txBody>
      </p:sp>
      <p:sp>
        <p:nvSpPr>
          <p:cNvPr id="41" name="Grafik 15">
            <a:extLst>
              <a:ext uri="{FF2B5EF4-FFF2-40B4-BE49-F238E27FC236}">
                <a16:creationId xmlns:a16="http://schemas.microsoft.com/office/drawing/2014/main" id="{FFDFB3E1-7148-2A79-2224-9A66EE89CDB3}"/>
              </a:ext>
            </a:extLst>
          </p:cNvPr>
          <p:cNvSpPr/>
          <p:nvPr userDrawn="1"/>
        </p:nvSpPr>
        <p:spPr>
          <a:xfrm>
            <a:off x="10521648" y="5608449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dirty="0"/>
          </a:p>
        </p:txBody>
      </p:sp>
      <p:sp>
        <p:nvSpPr>
          <p:cNvPr id="42" name="Grafik 15">
            <a:extLst>
              <a:ext uri="{FF2B5EF4-FFF2-40B4-BE49-F238E27FC236}">
                <a16:creationId xmlns:a16="http://schemas.microsoft.com/office/drawing/2014/main" id="{4D2D79B7-4A68-FA5E-D644-77D4216A8149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dirty="0"/>
          </a:p>
        </p:txBody>
      </p:sp>
      <p:sp>
        <p:nvSpPr>
          <p:cNvPr id="44" name="Grafik 12">
            <a:extLst>
              <a:ext uri="{FF2B5EF4-FFF2-40B4-BE49-F238E27FC236}">
                <a16:creationId xmlns:a16="http://schemas.microsoft.com/office/drawing/2014/main" id="{09257FA7-91DE-7D44-90E4-63C9DFA962D4}"/>
              </a:ext>
            </a:extLst>
          </p:cNvPr>
          <p:cNvSpPr/>
          <p:nvPr userDrawn="1"/>
        </p:nvSpPr>
        <p:spPr>
          <a:xfrm>
            <a:off x="1306906" y="3837599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dirty="0"/>
          </a:p>
        </p:txBody>
      </p:sp>
      <p:sp>
        <p:nvSpPr>
          <p:cNvPr id="15" name="Platshållare för sidfot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sv-SE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sv-SE"/>
              <a:t>Vetenskapliga resultat</a:t>
            </a:r>
          </a:p>
        </p:txBody>
      </p:sp>
      <p:sp>
        <p:nvSpPr>
          <p:cNvPr id="16" name="Platshållare för bildnumm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sv-SE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8" name="Grafik 12">
            <a:extLst>
              <a:ext uri="{FF2B5EF4-FFF2-40B4-BE49-F238E27FC236}">
                <a16:creationId xmlns:a16="http://schemas.microsoft.com/office/drawing/2014/main" id="{4B7933AC-77F8-5A1E-9F12-CD7683B26868}"/>
              </a:ext>
            </a:extLst>
          </p:cNvPr>
          <p:cNvSpPr/>
          <p:nvPr userDrawn="1"/>
        </p:nvSpPr>
        <p:spPr>
          <a:xfrm>
            <a:off x="653351" y="4521502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ulär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algn="ctr" rtl="0"/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71774B0-5C6F-338C-838B-03C1E04D0C9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10493300" cy="5174811"/>
          </a:xfrm>
          <a:solidFill>
            <a:schemeClr val="bg2"/>
          </a:solidFill>
        </p:spPr>
        <p:txBody>
          <a:bodyPr rtlCol="0">
            <a:noAutofit/>
          </a:bodyPr>
          <a:lstStyle>
            <a:defPPr>
              <a:defRPr lang="sv-SE"/>
            </a:defPPr>
          </a:lstStyle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 rtlCol="0">
            <a:noAutofit/>
          </a:bodyPr>
          <a:lstStyle>
            <a:lvl1pPr algn="ctr">
              <a:defRPr lang="sv-SE" spc="0"/>
            </a:lvl1pPr>
          </a:lstStyle>
          <a:p>
            <a:pPr rtl="0"/>
            <a:r>
              <a:rPr lang="sv-SE"/>
              <a:t>Klicka här för att ändra mall för rubrikformat</a:t>
            </a:r>
          </a:p>
        </p:txBody>
      </p:sp>
      <p:sp>
        <p:nvSpPr>
          <p:cNvPr id="11" name="Grafik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949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dirty="0"/>
          </a:p>
        </p:txBody>
      </p:sp>
      <p:sp>
        <p:nvSpPr>
          <p:cNvPr id="13" name="Grafik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dirty="0"/>
          </a:p>
        </p:txBody>
      </p:sp>
      <p:sp>
        <p:nvSpPr>
          <p:cNvPr id="15" name="Platshållare för sidfot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sv-SE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sv-SE"/>
              <a:t>Vetenskapliga resultat</a:t>
            </a:r>
          </a:p>
        </p:txBody>
      </p:sp>
      <p:sp>
        <p:nvSpPr>
          <p:cNvPr id="16" name="Platshållare för bildnumm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sv-SE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7" name="Grafik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dirty="0"/>
          </a:p>
        </p:txBody>
      </p:sp>
      <p:sp>
        <p:nvSpPr>
          <p:cNvPr id="19" name="Grafik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0979909" y="1571885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0419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ulär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algn="ctr" rtl="0"/>
            <a:endParaRPr lang="sv-SE" dirty="0"/>
          </a:p>
        </p:txBody>
      </p:sp>
      <p:sp>
        <p:nvSpPr>
          <p:cNvPr id="8" name="Platshållare för innehåll 8">
            <a:extLst>
              <a:ext uri="{FF2B5EF4-FFF2-40B4-BE49-F238E27FC236}">
                <a16:creationId xmlns:a16="http://schemas.microsoft.com/office/drawing/2014/main" id="{EF5DF7BD-C87C-3543-83E0-89618195836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49349" y="1684777"/>
            <a:ext cx="10515601" cy="5171635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algn="ctr" rtl="0" fontAlgn="base">
              <a:defRPr lang="sv-SE" sz="1800" b="0" i="0" smtClean="0">
                <a:solidFill>
                  <a:schemeClr val="bg1"/>
                </a:solidFill>
                <a:effectLst/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 fontAlgn="base"/>
            <a:r>
              <a:rPr lang="sv-SE" b="0" i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Klicka om du vill infoga bild eller grafik här</a:t>
            </a:r>
            <a:endParaRPr lang="sv-SE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 rtlCol="0">
            <a:noAutofit/>
          </a:bodyPr>
          <a:lstStyle>
            <a:lvl1pPr algn="ctr">
              <a:defRPr lang="sv-SE" spc="0"/>
            </a:lvl1pPr>
          </a:lstStyle>
          <a:p>
            <a:pPr rtl="0"/>
            <a:r>
              <a:rPr lang="sv-SE"/>
              <a:t>Klicka här för att ändra mall för rubrikformat</a:t>
            </a:r>
          </a:p>
        </p:txBody>
      </p:sp>
      <p:sp>
        <p:nvSpPr>
          <p:cNvPr id="11" name="Grafik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71787" y="6216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dirty="0"/>
          </a:p>
        </p:txBody>
      </p:sp>
      <p:sp>
        <p:nvSpPr>
          <p:cNvPr id="13" name="Grafik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1540687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dirty="0"/>
          </a:p>
        </p:txBody>
      </p:sp>
      <p:sp>
        <p:nvSpPr>
          <p:cNvPr id="15" name="Platshållare för sidfot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sv-SE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sv-SE"/>
              <a:t>Vetenskapliga resultat</a:t>
            </a:r>
          </a:p>
        </p:txBody>
      </p:sp>
      <p:sp>
        <p:nvSpPr>
          <p:cNvPr id="16" name="Platshållare för bildnumm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sv-SE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7" name="Grafik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07054" y="188247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dirty="0"/>
          </a:p>
        </p:txBody>
      </p:sp>
      <p:sp>
        <p:nvSpPr>
          <p:cNvPr id="19" name="Grafik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1685964" y="2868248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40746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bg>
      <p:bgPr>
        <a:gradFill>
          <a:gsLst>
            <a:gs pos="79986">
              <a:schemeClr val="accent6">
                <a:lumMod val="50000"/>
              </a:schemeClr>
            </a:gs>
            <a:gs pos="39018">
              <a:srgbClr val="020C12"/>
            </a:gs>
            <a:gs pos="15000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ulär 21">
            <a:extLst>
              <a:ext uri="{FF2B5EF4-FFF2-40B4-BE49-F238E27FC236}">
                <a16:creationId xmlns:a16="http://schemas.microsoft.com/office/drawing/2014/main" id="{57E44934-AEEA-561B-0ADE-A0E419F72E34}"/>
              </a:ext>
            </a:extLst>
          </p:cNvPr>
          <p:cNvSpPr/>
          <p:nvPr userDrawn="1"/>
        </p:nvSpPr>
        <p:spPr>
          <a:xfrm>
            <a:off x="0" y="4477"/>
            <a:ext cx="12192000" cy="68535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algn="ctr" rtl="0"/>
            <a:endParaRPr lang="sv-SE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B87731F-00C5-9B08-2819-491BDD0E10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Autofit/>
          </a:bodyPr>
          <a:lstStyle>
            <a:lvl1pPr algn="ctr">
              <a:defRPr lang="sv-SE" spc="0"/>
            </a:lvl1pPr>
          </a:lstStyle>
          <a:p>
            <a:pPr rtl="0"/>
            <a:r>
              <a:rPr lang="sv-SE" noProof="0"/>
              <a:t>Klicka här för att ändra format</a:t>
            </a:r>
          </a:p>
        </p:txBody>
      </p:sp>
      <p:sp>
        <p:nvSpPr>
          <p:cNvPr id="26" name="Platshållare för innehåll 3">
            <a:extLst>
              <a:ext uri="{FF2B5EF4-FFF2-40B4-BE49-F238E27FC236}">
                <a16:creationId xmlns:a16="http://schemas.microsoft.com/office/drawing/2014/main" id="{8476BD1A-F3CD-7831-B675-4B30DB13BBB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38200" y="2234612"/>
            <a:ext cx="2743200" cy="2743200"/>
          </a:xfrm>
          <a:solidFill>
            <a:schemeClr val="bg2"/>
          </a:solidFill>
        </p:spPr>
        <p:txBody>
          <a:bodyPr rtlCol="0">
            <a:noAutofit/>
          </a:bodyPr>
          <a:lstStyle>
            <a:lvl1pPr>
              <a:defRPr lang="sv-SE" sz="1800"/>
            </a:lvl1pPr>
            <a:lvl2pPr>
              <a:defRPr lang="sv-SE" sz="1600"/>
            </a:lvl2pPr>
            <a:lvl3pPr>
              <a:defRPr lang="sv-SE" sz="1400"/>
            </a:lvl3pPr>
            <a:lvl4pPr>
              <a:defRPr lang="sv-SE" sz="1200"/>
            </a:lvl4pPr>
            <a:lvl5pPr>
              <a:defRPr lang="sv-SE" sz="1200"/>
            </a:lvl5pPr>
          </a:lstStyle>
          <a:p>
            <a:pPr lvl="0" rtl="0"/>
            <a:r>
              <a:rPr lang="sv-SE" noProof="0"/>
              <a:t>Redigera format för bakgrundstext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</a:p>
        </p:txBody>
      </p:sp>
      <p:sp>
        <p:nvSpPr>
          <p:cNvPr id="23" name="Platshållare för innehåll 3">
            <a:extLst>
              <a:ext uri="{FF2B5EF4-FFF2-40B4-BE49-F238E27FC236}">
                <a16:creationId xmlns:a16="http://schemas.microsoft.com/office/drawing/2014/main" id="{00056BB6-6681-5F18-0707-36FF788E8B7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649398" y="1743093"/>
            <a:ext cx="4848110" cy="3833614"/>
          </a:xfrm>
          <a:solidFill>
            <a:schemeClr val="bg2"/>
          </a:solidFill>
        </p:spPr>
        <p:txBody>
          <a:bodyPr rtlCol="0">
            <a:noAutofit/>
          </a:bodyPr>
          <a:lstStyle>
            <a:lvl1pPr>
              <a:defRPr lang="sv-SE" sz="1800"/>
            </a:lvl1pPr>
            <a:lvl2pPr>
              <a:defRPr lang="sv-SE" sz="1600"/>
            </a:lvl2pPr>
            <a:lvl3pPr>
              <a:defRPr lang="sv-SE" sz="1400"/>
            </a:lvl3pPr>
            <a:lvl4pPr>
              <a:defRPr lang="sv-SE" sz="1200"/>
            </a:lvl4pPr>
            <a:lvl5pPr>
              <a:defRPr lang="sv-SE" sz="1200"/>
            </a:lvl5pPr>
          </a:lstStyle>
          <a:p>
            <a:pPr lvl="0" rtl="0"/>
            <a:r>
              <a:rPr lang="sv-SE" noProof="0"/>
              <a:t>Redigera format för bakgrundstext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</a:p>
        </p:txBody>
      </p:sp>
      <p:sp>
        <p:nvSpPr>
          <p:cNvPr id="17" name="Platshållare för innehåll 3">
            <a:extLst>
              <a:ext uri="{FF2B5EF4-FFF2-40B4-BE49-F238E27FC236}">
                <a16:creationId xmlns:a16="http://schemas.microsoft.com/office/drawing/2014/main" id="{DA861960-A20F-381C-EC4B-C2A0F840B4C9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554054" y="2234612"/>
            <a:ext cx="2743200" cy="2735210"/>
          </a:xfrm>
          <a:solidFill>
            <a:schemeClr val="bg2"/>
          </a:solidFill>
        </p:spPr>
        <p:txBody>
          <a:bodyPr rtlCol="0">
            <a:noAutofit/>
          </a:bodyPr>
          <a:lstStyle>
            <a:lvl1pPr>
              <a:defRPr lang="sv-SE" sz="1800"/>
            </a:lvl1pPr>
            <a:lvl2pPr>
              <a:defRPr lang="sv-SE" sz="1600"/>
            </a:lvl2pPr>
            <a:lvl3pPr>
              <a:defRPr lang="sv-SE" sz="1400"/>
            </a:lvl3pPr>
            <a:lvl4pPr>
              <a:defRPr lang="sv-SE" sz="1200"/>
            </a:lvl4pPr>
            <a:lvl5pPr>
              <a:defRPr lang="sv-SE" sz="1200"/>
            </a:lvl5pPr>
          </a:lstStyle>
          <a:p>
            <a:pPr lvl="0" rtl="0"/>
            <a:r>
              <a:rPr lang="sv-SE" noProof="0"/>
              <a:t>Redigera format för bakgrundstext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</a:p>
        </p:txBody>
      </p:sp>
      <p:sp>
        <p:nvSpPr>
          <p:cNvPr id="14" name="Platshållare för text 5">
            <a:extLst>
              <a:ext uri="{FF2B5EF4-FFF2-40B4-BE49-F238E27FC236}">
                <a16:creationId xmlns:a16="http://schemas.microsoft.com/office/drawing/2014/main" id="{584954C9-4281-0277-452A-6BD47D8FAF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76707"/>
            <a:ext cx="10515600" cy="613963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sv-SE" sz="16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pPr lvl="0" rtl="0"/>
            <a:r>
              <a:rPr lang="sv-SE" noProof="0"/>
              <a:t>Redigera format för bakgrundstext</a:t>
            </a:r>
          </a:p>
        </p:txBody>
      </p:sp>
      <p:sp>
        <p:nvSpPr>
          <p:cNvPr id="24" name="Grafik 12">
            <a:extLst>
              <a:ext uri="{FF2B5EF4-FFF2-40B4-BE49-F238E27FC236}">
                <a16:creationId xmlns:a16="http://schemas.microsoft.com/office/drawing/2014/main" id="{19D5DAAF-67AD-0ADB-6FC2-7D9A92AE0BD0}"/>
              </a:ext>
            </a:extLst>
          </p:cNvPr>
          <p:cNvSpPr/>
          <p:nvPr userDrawn="1"/>
        </p:nvSpPr>
        <p:spPr>
          <a:xfrm>
            <a:off x="11170456" y="969148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858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noProof="0"/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138C17DA-981F-0BA8-3CD8-5ADAFFFB5412}"/>
              </a:ext>
            </a:extLst>
          </p:cNvPr>
          <p:cNvSpPr/>
          <p:nvPr userDrawn="1"/>
        </p:nvSpPr>
        <p:spPr>
          <a:xfrm>
            <a:off x="1876516" y="1290549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algn="ctr" rtl="0"/>
            <a:endParaRPr lang="sv-SE" noProof="0"/>
          </a:p>
        </p:txBody>
      </p:sp>
      <p:sp>
        <p:nvSpPr>
          <p:cNvPr id="13" name="Platshållare för sidfot 4">
            <a:extLst>
              <a:ext uri="{FF2B5EF4-FFF2-40B4-BE49-F238E27FC236}">
                <a16:creationId xmlns:a16="http://schemas.microsoft.com/office/drawing/2014/main" id="{4848A31F-7C70-BCA2-A2B0-D6C410082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sv-SE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sv-SE" noProof="0"/>
              <a:t>Vetenskapliga resultat</a:t>
            </a:r>
          </a:p>
        </p:txBody>
      </p:sp>
      <p:sp>
        <p:nvSpPr>
          <p:cNvPr id="15" name="Platshållare för bildnummer 5">
            <a:extLst>
              <a:ext uri="{FF2B5EF4-FFF2-40B4-BE49-F238E27FC236}">
                <a16:creationId xmlns:a16="http://schemas.microsoft.com/office/drawing/2014/main" id="{A9FED265-6FB8-0B0E-967A-10AF6EF7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sv-SE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sv-SE" noProof="0" smtClean="0"/>
              <a:pPr/>
              <a:t>‹#›</a:t>
            </a:fld>
            <a:endParaRPr lang="sv-SE" noProof="0"/>
          </a:p>
        </p:txBody>
      </p:sp>
      <p:sp>
        <p:nvSpPr>
          <p:cNvPr id="16" name="Grafik 12">
            <a:extLst>
              <a:ext uri="{FF2B5EF4-FFF2-40B4-BE49-F238E27FC236}">
                <a16:creationId xmlns:a16="http://schemas.microsoft.com/office/drawing/2014/main" id="{B7E94463-D34E-7B78-40B0-21660AE939E4}"/>
              </a:ext>
            </a:extLst>
          </p:cNvPr>
          <p:cNvSpPr/>
          <p:nvPr userDrawn="1"/>
        </p:nvSpPr>
        <p:spPr>
          <a:xfrm>
            <a:off x="688076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422052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bg>
      <p:bgPr>
        <a:gradFill>
          <a:gsLst>
            <a:gs pos="82003">
              <a:schemeClr val="accent6"/>
            </a:gs>
            <a:gs pos="39982">
              <a:srgbClr val="020D13"/>
            </a:gs>
            <a:gs pos="14000">
              <a:schemeClr val="accent4">
                <a:lumMod val="50000"/>
              </a:schemeClr>
            </a:gs>
            <a:gs pos="0">
              <a:schemeClr val="accent4"/>
            </a:gs>
            <a:gs pos="98000">
              <a:schemeClr val="tx2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8">
            <a:extLst>
              <a:ext uri="{FF2B5EF4-FFF2-40B4-BE49-F238E27FC236}">
                <a16:creationId xmlns:a16="http://schemas.microsoft.com/office/drawing/2014/main" id="{C32CE5E0-A271-3F02-95B0-2A27489DE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18" name="Rektangulär 17">
            <a:extLst>
              <a:ext uri="{FF2B5EF4-FFF2-40B4-BE49-F238E27FC236}">
                <a16:creationId xmlns:a16="http://schemas.microsoft.com/office/drawing/2014/main" id="{64AEACF2-BE4A-08C5-F323-8ED695B39E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algn="ctr" rtl="0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4CF52F7-0472-2EF4-1223-1785705A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 rtlCol="0">
            <a:noAutofit/>
          </a:bodyPr>
          <a:lstStyle>
            <a:lvl1pPr algn="ctr">
              <a:defRPr lang="sv-SE" spc="0"/>
            </a:lvl1pPr>
          </a:lstStyle>
          <a:p>
            <a:pPr rtl="0"/>
            <a:r>
              <a:rPr lang="sv-SE"/>
              <a:t>Klicka här för att ändra mall för rubrikformat</a:t>
            </a:r>
          </a:p>
        </p:txBody>
      </p:sp>
      <p:sp>
        <p:nvSpPr>
          <p:cNvPr id="21" name="Platshållare för innehåll 3">
            <a:extLst>
              <a:ext uri="{FF2B5EF4-FFF2-40B4-BE49-F238E27FC236}">
                <a16:creationId xmlns:a16="http://schemas.microsoft.com/office/drawing/2014/main" id="{2A5F4FEA-EFFD-2913-9734-00CA69A215E5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494453" y="2057399"/>
            <a:ext cx="6430348" cy="3352163"/>
          </a:xfrm>
          <a:solidFill>
            <a:schemeClr val="bg2"/>
          </a:solidFill>
        </p:spPr>
        <p:txBody>
          <a:bodyPr rtlCol="0">
            <a:noAutofit/>
          </a:bodyPr>
          <a:lstStyle>
            <a:lvl1pPr>
              <a:defRPr lang="sv-SE" sz="1800"/>
            </a:lvl1pPr>
            <a:lvl2pPr>
              <a:defRPr lang="sv-SE" sz="1600"/>
            </a:lvl2pPr>
            <a:lvl3pPr>
              <a:defRPr lang="sv-SE" sz="1400"/>
            </a:lvl3pPr>
            <a:lvl4pPr>
              <a:defRPr lang="sv-SE" sz="1200"/>
            </a:lvl4pPr>
            <a:lvl5pPr>
              <a:defRPr lang="sv-SE" sz="1200"/>
            </a:lvl5pPr>
          </a:lstStyle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EB9156B9-9B42-6D12-4F4C-6DA6A98B333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24850" y="2055812"/>
            <a:ext cx="2373313" cy="3353751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algn="ctr">
              <a:defRPr lang="sv-SE"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Grafik 15">
            <a:extLst>
              <a:ext uri="{FF2B5EF4-FFF2-40B4-BE49-F238E27FC236}">
                <a16:creationId xmlns:a16="http://schemas.microsoft.com/office/drawing/2014/main" id="{0F80B8C5-F10F-2547-E085-FA5D266DDF76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dirty="0"/>
          </a:p>
        </p:txBody>
      </p:sp>
      <p:sp>
        <p:nvSpPr>
          <p:cNvPr id="9" name="Grafik 12">
            <a:extLst>
              <a:ext uri="{FF2B5EF4-FFF2-40B4-BE49-F238E27FC236}">
                <a16:creationId xmlns:a16="http://schemas.microsoft.com/office/drawing/2014/main" id="{38898B79-1550-A6AC-FE9B-CBDD2DDE9EB0}"/>
              </a:ext>
            </a:extLst>
          </p:cNvPr>
          <p:cNvSpPr/>
          <p:nvPr userDrawn="1"/>
        </p:nvSpPr>
        <p:spPr>
          <a:xfrm>
            <a:off x="1225881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dirty="0"/>
          </a:p>
        </p:txBody>
      </p:sp>
      <p:sp>
        <p:nvSpPr>
          <p:cNvPr id="14" name="Platshållare för sidfot 4">
            <a:extLst>
              <a:ext uri="{FF2B5EF4-FFF2-40B4-BE49-F238E27FC236}">
                <a16:creationId xmlns:a16="http://schemas.microsoft.com/office/drawing/2014/main" id="{C89F2857-55B5-64B7-59A5-3B565E8D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sv-SE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sv-SE"/>
              <a:t>Vetenskapliga resultat</a:t>
            </a:r>
          </a:p>
        </p:txBody>
      </p:sp>
      <p:sp>
        <p:nvSpPr>
          <p:cNvPr id="20" name="Platshållare för bildnummer 5">
            <a:extLst>
              <a:ext uri="{FF2B5EF4-FFF2-40B4-BE49-F238E27FC236}">
                <a16:creationId xmlns:a16="http://schemas.microsoft.com/office/drawing/2014/main" id="{B702CC53-A6C1-26BA-DC75-CF9EF670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sv-SE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Grafik 15">
            <a:extLst>
              <a:ext uri="{FF2B5EF4-FFF2-40B4-BE49-F238E27FC236}">
                <a16:creationId xmlns:a16="http://schemas.microsoft.com/office/drawing/2014/main" id="{55D287F0-FA0C-5618-47B9-31AC978549CC}"/>
              </a:ext>
            </a:extLst>
          </p:cNvPr>
          <p:cNvSpPr/>
          <p:nvPr userDrawn="1"/>
        </p:nvSpPr>
        <p:spPr>
          <a:xfrm>
            <a:off x="11404163" y="43757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dirty="0"/>
          </a:p>
        </p:txBody>
      </p:sp>
      <p:sp>
        <p:nvSpPr>
          <p:cNvPr id="17" name="Grafik 12">
            <a:extLst>
              <a:ext uri="{FF2B5EF4-FFF2-40B4-BE49-F238E27FC236}">
                <a16:creationId xmlns:a16="http://schemas.microsoft.com/office/drawing/2014/main" id="{437FDA18-E199-E2F6-264B-D9B6E241E574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81222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npassad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latshållare för innehåll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Platshållare för innehåll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9945" y="-6350"/>
            <a:ext cx="7732295" cy="6853863"/>
          </a:xfrm>
          <a:prstGeom prst="rect">
            <a:avLst/>
          </a:prstGeom>
        </p:spPr>
      </p:pic>
      <p:sp>
        <p:nvSpPr>
          <p:cNvPr id="15" name="Rektangulär 14">
            <a:extLst>
              <a:ext uri="{FF2B5EF4-FFF2-40B4-BE49-F238E27FC236}">
                <a16:creationId xmlns:a16="http://schemas.microsoft.com/office/drawing/2014/main" id="{694206CF-1482-CF6D-D783-1BB21E6F679A}"/>
              </a:ext>
            </a:extLst>
          </p:cNvPr>
          <p:cNvSpPr/>
          <p:nvPr userDrawn="1"/>
        </p:nvSpPr>
        <p:spPr>
          <a:xfrm>
            <a:off x="5698" y="0"/>
            <a:ext cx="6085171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algn="ctr" rtl="0"/>
            <a:endParaRPr lang="sv-SE" dirty="0"/>
          </a:p>
        </p:txBody>
      </p:sp>
      <p:cxnSp>
        <p:nvCxnSpPr>
          <p:cNvPr id="19" name="Rak 18">
            <a:extLst>
              <a:ext uri="{FF2B5EF4-FFF2-40B4-BE49-F238E27FC236}">
                <a16:creationId xmlns:a16="http://schemas.microsoft.com/office/drawing/2014/main" id="{2C79405F-38DE-C05D-5E87-4D38F54C79B4}"/>
              </a:ext>
            </a:extLst>
          </p:cNvPr>
          <p:cNvCxnSpPr>
            <a:cxnSpLocks/>
          </p:cNvCxnSpPr>
          <p:nvPr userDrawn="1"/>
        </p:nvCxnSpPr>
        <p:spPr>
          <a:xfrm>
            <a:off x="-12590" y="3125038"/>
            <a:ext cx="480404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 26">
            <a:extLst>
              <a:ext uri="{FF2B5EF4-FFF2-40B4-BE49-F238E27FC236}">
                <a16:creationId xmlns:a16="http://schemas.microsoft.com/office/drawing/2014/main" id="{7C904D88-E1BE-F1FA-D405-F55DA966DA84}"/>
              </a:ext>
            </a:extLst>
          </p:cNvPr>
          <p:cNvSpPr/>
          <p:nvPr userDrawn="1"/>
        </p:nvSpPr>
        <p:spPr>
          <a:xfrm>
            <a:off x="705405" y="1144246"/>
            <a:ext cx="126770" cy="12677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algn="ctr" rtl="0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371" y="1562944"/>
            <a:ext cx="3767257" cy="1358678"/>
          </a:xfrm>
        </p:spPr>
        <p:txBody>
          <a:bodyPr rtlCol="0" anchor="b">
            <a:noAutofit/>
          </a:bodyPr>
          <a:lstStyle>
            <a:defPPr>
              <a:defRPr lang="sv-SE"/>
            </a:defPPr>
          </a:lstStyle>
          <a:p>
            <a:pPr rtl="0"/>
            <a:r>
              <a:rPr lang="sv-SE"/>
              <a:t>Klicka för att redigera rubriken</a:t>
            </a:r>
          </a:p>
        </p:txBody>
      </p:sp>
      <p:sp>
        <p:nvSpPr>
          <p:cNvPr id="28" name="Platshållare för text 3">
            <a:extLst>
              <a:ext uri="{FF2B5EF4-FFF2-40B4-BE49-F238E27FC236}">
                <a16:creationId xmlns:a16="http://schemas.microsoft.com/office/drawing/2014/main" id="{04BA031E-69C2-025F-5A62-37A61D3D5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6371" y="3426703"/>
            <a:ext cx="3767257" cy="2616883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lang="sv-SE" sz="16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sidfot 4">
            <a:extLst>
              <a:ext uri="{FF2B5EF4-FFF2-40B4-BE49-F238E27FC236}">
                <a16:creationId xmlns:a16="http://schemas.microsoft.com/office/drawing/2014/main" id="{BA6CCC38-0DC7-93AB-5678-4FB88CE97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sv-SE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sv-SE"/>
              <a:t>Vetenskapliga resultat</a:t>
            </a:r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id="{615ED02F-D1E1-9C00-BD42-A95D595EF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sv-SE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8" name="Grafik 12">
            <a:extLst>
              <a:ext uri="{FF2B5EF4-FFF2-40B4-BE49-F238E27FC236}">
                <a16:creationId xmlns:a16="http://schemas.microsoft.com/office/drawing/2014/main" id="{1D8F0816-C429-D32E-058B-33405874DFA7}"/>
              </a:ext>
            </a:extLst>
          </p:cNvPr>
          <p:cNvSpPr/>
          <p:nvPr userDrawn="1"/>
        </p:nvSpPr>
        <p:spPr>
          <a:xfrm>
            <a:off x="468157" y="1963496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sv-SE"/>
            </a:defPPr>
          </a:lstStyle>
          <a:p>
            <a:pPr rt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sv-SE"/>
            </a:defPPr>
          </a:lstStyle>
          <a:p>
            <a:pPr rtl="0"/>
            <a:r>
              <a:rPr lang="sv-SE"/>
              <a:t>Klicka här för att ändra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sv-SE"/>
            </a:defPPr>
          </a:lstStyle>
          <a:p>
            <a:pPr lvl="0" rtl="0"/>
            <a:r>
              <a:rPr lang="sv-SE"/>
              <a:t>Redigera format för bakgrundstext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sv-SE"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sv-SE"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pPr rtl="0"/>
            <a:r>
              <a:rPr lang="sv-SE"/>
              <a:t>Vetenskapliga resultat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sv-SE"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pPr rtl="0"/>
            <a:fld id="{FE024F78-56A6-7740-B68D-8D4D026EDF3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58" r:id="rId3"/>
    <p:sldLayoutId id="2147483664" r:id="rId4"/>
    <p:sldLayoutId id="2147483650" r:id="rId5"/>
    <p:sldLayoutId id="2147483666" r:id="rId6"/>
    <p:sldLayoutId id="2147483659" r:id="rId7"/>
    <p:sldLayoutId id="2147483660" r:id="rId8"/>
    <p:sldLayoutId id="2147483663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sv-SE" sz="4400" kern="120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sv-SE"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lang="sv-SE"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lang="sv-SE"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lang="sv-SE"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lang="sv-SE"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sv-SE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sv-SE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sv-SE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sv-SE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lang="sv-SE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sv-SE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sv-SE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sv-SE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sv-SE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sv-SE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sv-SE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sv-SE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sv-SE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nal.gov/pub/science/particle-physics/experiments/dark-matter-and-dark-energy.html" TargetMode="External"/><Relationship Id="rId7" Type="http://schemas.openxmlformats.org/officeDocument/2006/relationships/hyperlink" Target="https://www.hep.shef.ac.uk/edaw/PHY206/Site/2012_course_files/phy206rlec7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arxiv.org/abs/1206.0753" TargetMode="External"/><Relationship Id="rId5" Type="http://schemas.openxmlformats.org/officeDocument/2006/relationships/hyperlink" Target="https://arxiv.org/abs/1702.02430v2" TargetMode="External"/><Relationship Id="rId4" Type="http://schemas.openxmlformats.org/officeDocument/2006/relationships/hyperlink" Target="https://arxiv.org/abs/1810.12238v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210.4491v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ms-results.web.cern.ch/cms-results/public-results/publications/EXO-16-037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ms.cern/index.php/news/search-dark-matter-and-large-extra-dimensions-pp-collisions-yielding-photon-and-missin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arxiv.org/abs/1807.11471" TargetMode="External"/><Relationship Id="rId4" Type="http://schemas.openxmlformats.org/officeDocument/2006/relationships/hyperlink" Target="https://atlas.cern/updates/briefing/precision-search-dark-matte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7.05764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arxiv.org/abs/2104.1324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researchgate.net/figure/A-diagram-showing-the-complete-structure-of-the-LHC-facility-at-CERN-There-are-the-4_fig8_34880640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7874EA-2F67-60CD-631F-5A787057F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" y="1865444"/>
            <a:ext cx="12191998" cy="1323440"/>
          </a:xfrm>
        </p:spPr>
        <p:txBody>
          <a:bodyPr rtlCol="0"/>
          <a:lstStyle>
            <a:defPPr>
              <a:defRPr lang="sv-SE"/>
            </a:defPPr>
          </a:lstStyle>
          <a:p>
            <a:pPr rtl="0"/>
            <a:r>
              <a:rPr lang="sv-SE" b="1" dirty="0"/>
              <a:t>Dark </a:t>
            </a:r>
            <a:r>
              <a:rPr lang="sv-SE" b="1" dirty="0" err="1"/>
              <a:t>matter</a:t>
            </a:r>
            <a:r>
              <a:rPr lang="sv-SE" b="1" dirty="0"/>
              <a:t> </a:t>
            </a:r>
            <a:r>
              <a:rPr lang="sv-SE" b="1" dirty="0" err="1"/>
              <a:t>searches</a:t>
            </a:r>
            <a:endParaRPr lang="sv-SE" b="1" dirty="0"/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2981AB9E-AF0F-CAD0-2DD2-D640FB871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" y="3168308"/>
            <a:ext cx="12191997" cy="781119"/>
          </a:xfrm>
        </p:spPr>
        <p:txBody>
          <a:bodyPr rtlCol="0"/>
          <a:lstStyle>
            <a:defPPr>
              <a:defRPr lang="sv-SE"/>
            </a:defPPr>
          </a:lstStyle>
          <a:p>
            <a:pPr rtl="0"/>
            <a:r>
              <a:rPr lang="en-US" sz="4000" b="1" i="0" dirty="0">
                <a:effectLst/>
              </a:rPr>
              <a:t>In signatur</a:t>
            </a:r>
            <a:r>
              <a:rPr lang="en-US" b="1" dirty="0"/>
              <a:t>e </a:t>
            </a:r>
            <a:r>
              <a:rPr lang="en-US" sz="4000" b="1" i="0" dirty="0">
                <a:effectLst/>
              </a:rPr>
              <a:t>with missing transverse energy at colliders</a:t>
            </a:r>
            <a:endParaRPr lang="sv-SE" b="1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8DDCA66-AFF2-6563-D886-02501959F7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rtlCol="0"/>
          <a:lstStyle>
            <a:defPPr>
              <a:defRPr lang="sv-SE"/>
            </a:defPPr>
          </a:lstStyle>
          <a:p>
            <a:pPr rtl="0"/>
            <a:r>
              <a:rPr lang="sv-SE" dirty="0"/>
              <a:t>Ellen Ivarsson Biebel   |   </a:t>
            </a:r>
            <a:r>
              <a:rPr lang="sv-SE" dirty="0" err="1"/>
              <a:t>Advanced</a:t>
            </a:r>
            <a:r>
              <a:rPr lang="sv-SE" dirty="0"/>
              <a:t> </a:t>
            </a:r>
            <a:r>
              <a:rPr lang="sv-SE" dirty="0" err="1"/>
              <a:t>Particle</a:t>
            </a:r>
            <a:r>
              <a:rPr lang="sv-SE" dirty="0"/>
              <a:t> </a:t>
            </a:r>
            <a:r>
              <a:rPr lang="sv-SE" dirty="0" err="1"/>
              <a:t>Physics</a:t>
            </a:r>
            <a:r>
              <a:rPr lang="sv-SE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49803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50F7B1-5128-6242-CFB5-EDE1A41C5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68" y="586506"/>
            <a:ext cx="10515601" cy="1325563"/>
          </a:xfrm>
        </p:spPr>
        <p:txBody>
          <a:bodyPr/>
          <a:lstStyle/>
          <a:p>
            <a:r>
              <a:rPr lang="sv-SE" sz="5400" dirty="0">
                <a:solidFill>
                  <a:schemeClr val="accent5"/>
                </a:solidFill>
              </a:rPr>
              <a:t>Mono-jet, Mono-</a:t>
            </a:r>
            <a:r>
              <a:rPr lang="sv-SE" sz="5400" dirty="0" err="1">
                <a:solidFill>
                  <a:schemeClr val="accent5"/>
                </a:solidFill>
              </a:rPr>
              <a:t>Higgs</a:t>
            </a:r>
            <a:r>
              <a:rPr lang="sv-SE" sz="5400" dirty="0">
                <a:solidFill>
                  <a:schemeClr val="accent5"/>
                </a:solidFill>
              </a:rPr>
              <a:t>, </a:t>
            </a:r>
            <a:r>
              <a:rPr lang="sv-SE" sz="5400" dirty="0" err="1">
                <a:solidFill>
                  <a:schemeClr val="accent5"/>
                </a:solidFill>
              </a:rPr>
              <a:t>Third</a:t>
            </a:r>
            <a:r>
              <a:rPr lang="sv-SE" sz="5400" dirty="0">
                <a:solidFill>
                  <a:schemeClr val="accent5"/>
                </a:solidFill>
              </a:rPr>
              <a:t> generation </a:t>
            </a:r>
            <a:r>
              <a:rPr lang="sv-SE" sz="5400" dirty="0" err="1">
                <a:solidFill>
                  <a:schemeClr val="accent5"/>
                </a:solidFill>
              </a:rPr>
              <a:t>quarks</a:t>
            </a:r>
            <a:endParaRPr lang="sv-SE" sz="5400" dirty="0">
              <a:solidFill>
                <a:schemeClr val="accent5"/>
              </a:solidFill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CE00776-2D8B-57B1-A683-B2B62FFEF8F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57437" y="3360802"/>
            <a:ext cx="2893768" cy="1721355"/>
          </a:xfrm>
        </p:spPr>
        <p:txBody>
          <a:bodyPr anchor="t"/>
          <a:lstStyle/>
          <a:p>
            <a:pPr marL="342900" indent="-34290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QCD – jets</a:t>
            </a:r>
          </a:p>
          <a:p>
            <a:pPr marL="342900" indent="-34290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E</a:t>
            </a:r>
            <a:r>
              <a:rPr lang="sv-SE" baseline="-25000" dirty="0">
                <a:solidFill>
                  <a:schemeClr val="bg1"/>
                </a:solidFill>
              </a:rPr>
              <a:t>T</a:t>
            </a:r>
            <a:r>
              <a:rPr lang="sv-SE" baseline="30000" dirty="0">
                <a:solidFill>
                  <a:schemeClr val="bg1"/>
                </a:solidFill>
              </a:rPr>
              <a:t>miss  </a:t>
            </a:r>
            <a:r>
              <a:rPr lang="sv-SE" dirty="0">
                <a:solidFill>
                  <a:schemeClr val="bg1"/>
                </a:solidFill>
              </a:rPr>
              <a:t>&gt; 200 GeV</a:t>
            </a:r>
          </a:p>
          <a:p>
            <a:pPr marL="342900" indent="-34290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p</a:t>
            </a:r>
            <a:r>
              <a:rPr lang="sv-SE" baseline="-25000" dirty="0">
                <a:solidFill>
                  <a:schemeClr val="bg1"/>
                </a:solidFill>
              </a:rPr>
              <a:t>T</a:t>
            </a:r>
            <a:r>
              <a:rPr lang="sv-SE" dirty="0">
                <a:solidFill>
                  <a:schemeClr val="bg1"/>
                </a:solidFill>
              </a:rPr>
              <a:t> &gt; 250/100 GeV</a:t>
            </a:r>
          </a:p>
          <a:p>
            <a:pPr marL="342900" indent="-34290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|η| &lt; 2.4/2.5</a:t>
            </a:r>
          </a:p>
          <a:p>
            <a:pPr marL="342900" indent="-34290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bg1"/>
                </a:solidFill>
              </a:rPr>
              <a:t>Background</a:t>
            </a:r>
            <a:r>
              <a:rPr lang="sv-SE" dirty="0">
                <a:solidFill>
                  <a:schemeClr val="bg1"/>
                </a:solidFill>
              </a:rPr>
              <a:t> from </a:t>
            </a:r>
            <a:r>
              <a:rPr lang="sv-SE" dirty="0" err="1">
                <a:solidFill>
                  <a:schemeClr val="bg1"/>
                </a:solidFill>
              </a:rPr>
              <a:t>leptonic</a:t>
            </a:r>
            <a:r>
              <a:rPr lang="sv-SE" dirty="0">
                <a:solidFill>
                  <a:schemeClr val="bg1"/>
                </a:solidFill>
              </a:rPr>
              <a:t> Z and W </a:t>
            </a:r>
            <a:r>
              <a:rPr lang="sv-SE" dirty="0" err="1">
                <a:solidFill>
                  <a:schemeClr val="bg1"/>
                </a:solidFill>
              </a:rPr>
              <a:t>decay</a:t>
            </a:r>
            <a:endParaRPr lang="sv-SE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tshållare för text 4">
                <a:extLst>
                  <a:ext uri="{FF2B5EF4-FFF2-40B4-BE49-F238E27FC236}">
                    <a16:creationId xmlns:a16="http://schemas.microsoft.com/office/drawing/2014/main" id="{DB6EA6D3-4A2A-8616-7EF4-D978CDA575AA}"/>
                  </a:ext>
                </a:extLst>
              </p:cNvPr>
              <p:cNvSpPr>
                <a:spLocks noGrp="1"/>
              </p:cNvSpPr>
              <p:nvPr>
                <p:ph type="body" sz="quarter" idx="34"/>
              </p:nvPr>
            </p:nvSpPr>
            <p:spPr/>
            <p:txBody>
              <a:bodyPr anchor="t"/>
              <a:lstStyle/>
              <a:p>
                <a:pPr marL="342900" indent="-342900" algn="l">
                  <a:buClr>
                    <a:schemeClr val="accent5"/>
                  </a:buClr>
                  <a:buFont typeface="Arial" panose="020B0604020202020204" pitchFamily="34" charset="0"/>
                  <a:buChar char="•"/>
                </a:pPr>
                <a:r>
                  <a:rPr lang="sv-SE" dirty="0">
                    <a:solidFill>
                      <a:schemeClr val="bg1"/>
                    </a:solidFill>
                  </a:rPr>
                  <a:t>Final </a:t>
                </a:r>
                <a:r>
                  <a:rPr lang="sv-SE" dirty="0" err="1">
                    <a:solidFill>
                      <a:schemeClr val="bg1"/>
                    </a:solidFill>
                  </a:rPr>
                  <a:t>states</a:t>
                </a:r>
                <a:r>
                  <a:rPr lang="sv-SE" dirty="0">
                    <a:solidFill>
                      <a:schemeClr val="bg1"/>
                    </a:solidFill>
                  </a:rPr>
                  <a:t>:</a:t>
                </a:r>
              </a:p>
              <a:p>
                <a:pPr marL="1143000" lvl="1">
                  <a:buClr>
                    <a:schemeClr val="accent5"/>
                  </a:buClr>
                </a:pPr>
                <a14:m>
                  <m:oMath xmlns:m="http://schemas.openxmlformats.org/officeDocument/2006/math">
                    <m:r>
                      <a:rPr lang="sv-SE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endParaRPr lang="sv-SE" sz="2000" dirty="0">
                  <a:latin typeface="+mj-lt"/>
                </a:endParaRPr>
              </a:p>
              <a:p>
                <a:pPr marL="1143000" lvl="1">
                  <a:buClr>
                    <a:schemeClr val="accent5"/>
                  </a:buClr>
                </a:pPr>
                <a14:m>
                  <m:oMath xmlns:m="http://schemas.openxmlformats.org/officeDocument/2006/math">
                    <m:r>
                      <a:rPr lang="sv-SE" sz="2000" b="0" i="1" smtClean="0"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sv-SE" sz="2000" b="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sv-SE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</m:oMath>
                </a14:m>
                <a:endParaRPr lang="sv-SE" dirty="0">
                  <a:solidFill>
                    <a:schemeClr val="bg1"/>
                  </a:solidFill>
                </a:endParaRPr>
              </a:p>
              <a:p>
                <a:pPr marL="1143000" lvl="1">
                  <a:buClr>
                    <a:schemeClr val="accent5"/>
                  </a:buClr>
                </a:pPr>
                <a14:m>
                  <m:oMath xmlns:m="http://schemas.openxmlformats.org/officeDocument/2006/math">
                    <m:r>
                      <a:rPr lang="sv-SE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bar>
                      <m:barPr>
                        <m:pos m:val="top"/>
                        <m:ctrlPr>
                          <a:rPr lang="sv-SE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sv-S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bar>
                  </m:oMath>
                </a14:m>
                <a:endParaRPr lang="sv-SE" dirty="0">
                  <a:solidFill>
                    <a:schemeClr val="bg1"/>
                  </a:solidFill>
                </a:endParaRPr>
              </a:p>
              <a:p>
                <a:pPr marL="342900" indent="-342900" algn="l">
                  <a:buClr>
                    <a:schemeClr val="accent5"/>
                  </a:buClr>
                  <a:buFont typeface="Arial" panose="020B0604020202020204" pitchFamily="34" charset="0"/>
                  <a:buChar char="•"/>
                </a:pPr>
                <a:r>
                  <a:rPr lang="sv-SE" dirty="0">
                    <a:solidFill>
                      <a:schemeClr val="bg1"/>
                    </a:solidFill>
                  </a:rPr>
                  <a:t>E</a:t>
                </a:r>
                <a:r>
                  <a:rPr lang="sv-SE" baseline="-25000" dirty="0">
                    <a:solidFill>
                      <a:schemeClr val="bg1"/>
                    </a:solidFill>
                  </a:rPr>
                  <a:t>T</a:t>
                </a:r>
                <a:r>
                  <a:rPr lang="sv-SE" baseline="30000" dirty="0">
                    <a:solidFill>
                      <a:schemeClr val="bg1"/>
                    </a:solidFill>
                  </a:rPr>
                  <a:t>miss  </a:t>
                </a:r>
                <a:r>
                  <a:rPr lang="sv-SE" dirty="0">
                    <a:solidFill>
                      <a:schemeClr val="bg1"/>
                    </a:solidFill>
                  </a:rPr>
                  <a:t>&gt; 50 GeV</a:t>
                </a:r>
              </a:p>
              <a:p>
                <a:pPr marL="342900" indent="-342900" algn="l">
                  <a:buClr>
                    <a:schemeClr val="accent5"/>
                  </a:buClr>
                  <a:buFont typeface="Arial" panose="020B0604020202020204" pitchFamily="34" charset="0"/>
                  <a:buChar char="•"/>
                </a:pPr>
                <a:r>
                  <a:rPr lang="sv-SE" dirty="0">
                    <a:solidFill>
                      <a:schemeClr val="bg1"/>
                    </a:solidFill>
                  </a:rPr>
                  <a:t>Non-</a:t>
                </a:r>
                <a:r>
                  <a:rPr lang="sv-SE" dirty="0" err="1">
                    <a:solidFill>
                      <a:schemeClr val="bg1"/>
                    </a:solidFill>
                  </a:rPr>
                  <a:t>resonant</a:t>
                </a:r>
                <a:r>
                  <a:rPr lang="sv-SE" dirty="0">
                    <a:solidFill>
                      <a:schemeClr val="bg1"/>
                    </a:solidFill>
                  </a:rPr>
                  <a:t> </a:t>
                </a:r>
                <a:r>
                  <a:rPr lang="sv-SE" dirty="0" err="1">
                    <a:solidFill>
                      <a:schemeClr val="bg1"/>
                    </a:solidFill>
                  </a:rPr>
                  <a:t>backgrounds</a:t>
                </a:r>
                <a:endParaRPr lang="sv-SE" dirty="0">
                  <a:solidFill>
                    <a:schemeClr val="bg1"/>
                  </a:solidFill>
                </a:endParaRPr>
              </a:p>
              <a:p>
                <a:pPr marL="1143000" lvl="1">
                  <a:buClr>
                    <a:schemeClr val="accent5"/>
                  </a:buClr>
                </a:pPr>
                <a:endParaRPr lang="sv-SE" dirty="0">
                  <a:solidFill>
                    <a:schemeClr val="bg1"/>
                  </a:solidFill>
                </a:endParaRPr>
              </a:p>
              <a:p>
                <a:pPr marL="1143000" lvl="1">
                  <a:buClr>
                    <a:schemeClr val="accent5"/>
                  </a:buClr>
                </a:pPr>
                <a:endParaRPr lang="sv-S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Platshållare för text 4">
                <a:extLst>
                  <a:ext uri="{FF2B5EF4-FFF2-40B4-BE49-F238E27FC236}">
                    <a16:creationId xmlns:a16="http://schemas.microsoft.com/office/drawing/2014/main" id="{DB6EA6D3-4A2A-8616-7EF4-D978CDA575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4"/>
              </p:nvPr>
            </p:nvSpPr>
            <p:spPr>
              <a:blipFill>
                <a:blip r:embed="rId3"/>
                <a:stretch>
                  <a:fillRect l="-2123" t="-3901" b="-55674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Platshållare för text 5">
                <a:extLst>
                  <a:ext uri="{FF2B5EF4-FFF2-40B4-BE49-F238E27FC236}">
                    <a16:creationId xmlns:a16="http://schemas.microsoft.com/office/drawing/2014/main" id="{E6134A3F-911C-E85C-A156-05B2201892B0}"/>
                  </a:ext>
                </a:extLst>
              </p:cNvPr>
              <p:cNvSpPr>
                <a:spLocks noGrp="1"/>
              </p:cNvSpPr>
              <p:nvPr>
                <p:ph type="body" sz="quarter" idx="35"/>
              </p:nvPr>
            </p:nvSpPr>
            <p:spPr/>
            <p:txBody>
              <a:bodyPr anchor="t"/>
              <a:lstStyle/>
              <a:p>
                <a:pPr marL="342900" indent="-342900" algn="l">
                  <a:buClr>
                    <a:schemeClr val="accent5"/>
                  </a:buClr>
                  <a:buFont typeface="Arial" panose="020B0604020202020204" pitchFamily="34" charset="0"/>
                  <a:buChar char="•"/>
                </a:pPr>
                <a:r>
                  <a:rPr lang="sv-SE" dirty="0">
                    <a:solidFill>
                      <a:schemeClr val="bg1"/>
                    </a:solidFill>
                  </a:rPr>
                  <a:t>Promising </a:t>
                </a:r>
                <a:r>
                  <a:rPr lang="sv-SE" dirty="0" err="1">
                    <a:solidFill>
                      <a:schemeClr val="bg1"/>
                    </a:solidFill>
                  </a:rPr>
                  <a:t>if</a:t>
                </a:r>
                <a:r>
                  <a:rPr lang="sv-SE" dirty="0">
                    <a:solidFill>
                      <a:schemeClr val="bg1"/>
                    </a:solidFill>
                  </a:rPr>
                  <a:t> DM </a:t>
                </a:r>
                <a:r>
                  <a:rPr lang="sv-SE" dirty="0" err="1">
                    <a:solidFill>
                      <a:schemeClr val="bg1"/>
                    </a:solidFill>
                  </a:rPr>
                  <a:t>couples</a:t>
                </a:r>
                <a:r>
                  <a:rPr lang="sv-SE" dirty="0">
                    <a:solidFill>
                      <a:schemeClr val="bg1"/>
                    </a:solidFill>
                  </a:rPr>
                  <a:t> to </a:t>
                </a:r>
                <a:r>
                  <a:rPr lang="sv-SE" dirty="0" err="1">
                    <a:solidFill>
                      <a:schemeClr val="bg1"/>
                    </a:solidFill>
                  </a:rPr>
                  <a:t>heavy</a:t>
                </a:r>
                <a:r>
                  <a:rPr lang="sv-SE" dirty="0">
                    <a:solidFill>
                      <a:schemeClr val="bg1"/>
                    </a:solidFill>
                  </a:rPr>
                  <a:t> </a:t>
                </a:r>
                <a:r>
                  <a:rPr lang="sv-SE" dirty="0" err="1">
                    <a:solidFill>
                      <a:schemeClr val="bg1"/>
                    </a:solidFill>
                  </a:rPr>
                  <a:t>quarks</a:t>
                </a:r>
                <a:endParaRPr lang="sv-SE" dirty="0">
                  <a:solidFill>
                    <a:schemeClr val="bg1"/>
                  </a:solidFill>
                </a:endParaRPr>
              </a:p>
              <a:p>
                <a:pPr marL="342900" indent="-342900" algn="l">
                  <a:buClr>
                    <a:schemeClr val="accent5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sv-S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sv-S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→</m:t>
                    </m:r>
                    <m:r>
                      <a:rPr lang="sv-S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𝑏𝑊</m:t>
                    </m:r>
                  </m:oMath>
                </a14:m>
                <a:endParaRPr lang="sv-SE" dirty="0">
                  <a:solidFill>
                    <a:schemeClr val="bg1"/>
                  </a:solidFill>
                </a:endParaRPr>
              </a:p>
              <a:p>
                <a:pPr marL="342900" indent="-342900" algn="l">
                  <a:buClr>
                    <a:schemeClr val="accent5"/>
                  </a:buClr>
                  <a:buFont typeface="Arial" panose="020B0604020202020204" pitchFamily="34" charset="0"/>
                  <a:buChar char="•"/>
                </a:pPr>
                <a:r>
                  <a:rPr lang="sv-SE" dirty="0" err="1">
                    <a:solidFill>
                      <a:schemeClr val="bg1"/>
                    </a:solidFill>
                  </a:rPr>
                  <a:t>Can</a:t>
                </a:r>
                <a:r>
                  <a:rPr lang="sv-SE" dirty="0">
                    <a:solidFill>
                      <a:schemeClr val="bg1"/>
                    </a:solidFill>
                  </a:rPr>
                  <a:t> </a:t>
                </a:r>
                <a:r>
                  <a:rPr lang="sv-SE" dirty="0" err="1">
                    <a:solidFill>
                      <a:schemeClr val="bg1"/>
                    </a:solidFill>
                  </a:rPr>
                  <a:t>distinguish</a:t>
                </a:r>
                <a:r>
                  <a:rPr lang="sv-SE" dirty="0">
                    <a:solidFill>
                      <a:schemeClr val="bg1"/>
                    </a:solidFill>
                  </a:rPr>
                  <a:t> signal from </a:t>
                </a:r>
                <a:r>
                  <a:rPr lang="sv-SE" dirty="0" err="1">
                    <a:solidFill>
                      <a:schemeClr val="bg1"/>
                    </a:solidFill>
                  </a:rPr>
                  <a:t>background</a:t>
                </a:r>
                <a:endParaRPr lang="sv-S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Platshållare för text 5">
                <a:extLst>
                  <a:ext uri="{FF2B5EF4-FFF2-40B4-BE49-F238E27FC236}">
                    <a16:creationId xmlns:a16="http://schemas.microsoft.com/office/drawing/2014/main" id="{E6134A3F-911C-E85C-A156-05B2201892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5"/>
              </p:nvPr>
            </p:nvSpPr>
            <p:spPr>
              <a:blipFill>
                <a:blip r:embed="rId4"/>
                <a:stretch>
                  <a:fillRect l="-2123" t="-3534" r="-3538" b="-3780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FD8213DE-4160-DBBC-4075-079498982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sv-SE" dirty="0" err="1"/>
              <a:t>References</a:t>
            </a:r>
            <a:r>
              <a:rPr lang="sv-SE" dirty="0"/>
              <a:t>: 2, 3, 4</a:t>
            </a:r>
            <a:endParaRPr lang="sv-SE" noProof="0" dirty="0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8A5AB004-7278-2F98-B448-3552A590B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sv-SE" noProof="0" smtClean="0"/>
              <a:pPr rtl="0"/>
              <a:t>10</a:t>
            </a:fld>
            <a:endParaRPr lang="sv-SE" noProof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A330B02F-16BC-0681-EEF6-EE95D43BCABB}"/>
              </a:ext>
            </a:extLst>
          </p:cNvPr>
          <p:cNvSpPr txBox="1"/>
          <p:nvPr/>
        </p:nvSpPr>
        <p:spPr>
          <a:xfrm>
            <a:off x="1480435" y="2735650"/>
            <a:ext cx="1190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</a:rPr>
              <a:t>Mono-jet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2567703-CFF2-866B-4C9C-3B4883809D1E}"/>
              </a:ext>
            </a:extLst>
          </p:cNvPr>
          <p:cNvSpPr txBox="1"/>
          <p:nvPr/>
        </p:nvSpPr>
        <p:spPr>
          <a:xfrm>
            <a:off x="4800601" y="2735650"/>
            <a:ext cx="1563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</a:rPr>
              <a:t>Mono-</a:t>
            </a:r>
            <a:r>
              <a:rPr lang="sv-SE" sz="2000" dirty="0" err="1">
                <a:solidFill>
                  <a:schemeClr val="bg1"/>
                </a:solidFill>
              </a:rPr>
              <a:t>Higgs</a:t>
            </a:r>
            <a:endParaRPr lang="sv-SE" sz="2000" dirty="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5F367FE-CF74-665F-D16C-5F542B362D49}"/>
              </a:ext>
            </a:extLst>
          </p:cNvPr>
          <p:cNvSpPr txBox="1"/>
          <p:nvPr/>
        </p:nvSpPr>
        <p:spPr>
          <a:xfrm>
            <a:off x="8125381" y="2735650"/>
            <a:ext cx="21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err="1">
                <a:solidFill>
                  <a:schemeClr val="bg1"/>
                </a:solidFill>
              </a:rPr>
              <a:t>Third</a:t>
            </a:r>
            <a:r>
              <a:rPr lang="sv-SE" sz="2000" dirty="0">
                <a:solidFill>
                  <a:schemeClr val="bg1"/>
                </a:solidFill>
              </a:rPr>
              <a:t> gen. </a:t>
            </a:r>
            <a:r>
              <a:rPr lang="sv-SE" sz="2000" dirty="0" err="1">
                <a:solidFill>
                  <a:schemeClr val="bg1"/>
                </a:solidFill>
              </a:rPr>
              <a:t>quarks</a:t>
            </a:r>
            <a:endParaRPr lang="sv-S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901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1C7AF-33E0-FEE0-16A9-B19982DCF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720675-2BDB-8B3B-C017-594A37875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6000" dirty="0">
                <a:solidFill>
                  <a:schemeClr val="accent5"/>
                </a:solidFill>
              </a:rPr>
              <a:t>Mono-V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4F8873F-BCA1-3FFB-04F4-163E49EE2DB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57437" y="3360802"/>
            <a:ext cx="2745056" cy="1721355"/>
          </a:xfrm>
        </p:spPr>
        <p:txBody>
          <a:bodyPr anchor="t"/>
          <a:lstStyle/>
          <a:p>
            <a:pPr marL="342900" indent="-34290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p</a:t>
            </a:r>
            <a:r>
              <a:rPr lang="sv-SE" baseline="-25000" dirty="0">
                <a:solidFill>
                  <a:schemeClr val="bg1"/>
                </a:solidFill>
              </a:rPr>
              <a:t>T </a:t>
            </a:r>
            <a:r>
              <a:rPr lang="sv-SE" dirty="0">
                <a:solidFill>
                  <a:schemeClr val="bg1"/>
                </a:solidFill>
              </a:rPr>
              <a:t>&gt; 145 GeV</a:t>
            </a:r>
          </a:p>
          <a:p>
            <a:pPr marL="342900" indent="-34290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|η| &lt; 1.44</a:t>
            </a:r>
          </a:p>
          <a:p>
            <a:pPr marL="342900" indent="-34290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E</a:t>
            </a:r>
            <a:r>
              <a:rPr lang="sv-SE" baseline="-25000" dirty="0">
                <a:solidFill>
                  <a:schemeClr val="bg1"/>
                </a:solidFill>
              </a:rPr>
              <a:t>T</a:t>
            </a:r>
            <a:r>
              <a:rPr lang="sv-SE" baseline="30000" dirty="0">
                <a:solidFill>
                  <a:schemeClr val="bg1"/>
                </a:solidFill>
              </a:rPr>
              <a:t>miss  </a:t>
            </a:r>
            <a:r>
              <a:rPr lang="sv-SE" dirty="0">
                <a:solidFill>
                  <a:schemeClr val="bg1"/>
                </a:solidFill>
              </a:rPr>
              <a:t>&gt; 130 GeV</a:t>
            </a:r>
          </a:p>
          <a:p>
            <a:pPr marL="342900" indent="-34290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bg1"/>
                </a:solidFill>
              </a:rPr>
              <a:t>Background</a:t>
            </a:r>
            <a:r>
              <a:rPr lang="sv-SE" dirty="0">
                <a:solidFill>
                  <a:schemeClr val="bg1"/>
                </a:solidFill>
              </a:rPr>
              <a:t> – jet </a:t>
            </a:r>
            <a:r>
              <a:rPr lang="sv-SE" dirty="0" err="1">
                <a:solidFill>
                  <a:schemeClr val="bg1"/>
                </a:solidFill>
              </a:rPr>
              <a:t>misidentification</a:t>
            </a:r>
            <a:endParaRPr lang="sv-SE" dirty="0">
              <a:solidFill>
                <a:schemeClr val="bg1"/>
              </a:solidFill>
            </a:endParaRPr>
          </a:p>
          <a:p>
            <a:pPr marL="342900" indent="-34290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70BE857-51B4-CAB7-BD3C-9FB21857D0D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 anchor="t"/>
          <a:lstStyle/>
          <a:p>
            <a:pPr marL="342900" indent="-34290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</a:rPr>
              <a:t>ν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adds</a:t>
            </a:r>
            <a:r>
              <a:rPr lang="sv-SE" dirty="0">
                <a:solidFill>
                  <a:schemeClr val="bg1"/>
                </a:solidFill>
              </a:rPr>
              <a:t> to </a:t>
            </a:r>
            <a:r>
              <a:rPr lang="sv-SE" dirty="0" err="1">
                <a:solidFill>
                  <a:schemeClr val="bg1"/>
                </a:solidFill>
              </a:rPr>
              <a:t>E</a:t>
            </a:r>
            <a:r>
              <a:rPr lang="sv-SE" baseline="-25000" dirty="0" err="1">
                <a:solidFill>
                  <a:schemeClr val="bg1"/>
                </a:solidFill>
              </a:rPr>
              <a:t>t</a:t>
            </a:r>
            <a:r>
              <a:rPr lang="sv-SE" baseline="30000" dirty="0" err="1">
                <a:solidFill>
                  <a:schemeClr val="bg1"/>
                </a:solidFill>
              </a:rPr>
              <a:t>miss</a:t>
            </a:r>
            <a:endParaRPr lang="sv-SE" baseline="30000" dirty="0">
              <a:solidFill>
                <a:schemeClr val="bg1"/>
              </a:solidFill>
            </a:endParaRPr>
          </a:p>
          <a:p>
            <a:pPr marL="342900" indent="-34290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Mono-</a:t>
            </a:r>
            <a:r>
              <a:rPr lang="sv-SE" dirty="0" err="1">
                <a:solidFill>
                  <a:schemeClr val="bg1"/>
                </a:solidFill>
              </a:rPr>
              <a:t>lepton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2E1146F-F9FC-66E5-4712-16CB14DF700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 anchor="t"/>
          <a:lstStyle/>
          <a:p>
            <a:pPr marL="342900" indent="-34290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bg1"/>
                </a:solidFill>
              </a:rPr>
              <a:t>Generally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clean</a:t>
            </a:r>
            <a:r>
              <a:rPr lang="sv-SE" dirty="0">
                <a:solidFill>
                  <a:schemeClr val="bg1"/>
                </a:solidFill>
              </a:rPr>
              <a:t> signal</a:t>
            </a:r>
          </a:p>
          <a:p>
            <a:pPr marL="342900" indent="-34290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bg1"/>
                </a:solidFill>
              </a:rPr>
              <a:t>Background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can</a:t>
            </a:r>
            <a:r>
              <a:rPr lang="sv-SE" dirty="0">
                <a:solidFill>
                  <a:schemeClr val="bg1"/>
                </a:solidFill>
              </a:rPr>
              <a:t> be </a:t>
            </a:r>
            <a:r>
              <a:rPr lang="sv-SE" dirty="0" err="1">
                <a:solidFill>
                  <a:schemeClr val="bg1"/>
                </a:solidFill>
              </a:rPr>
              <a:t>suppressed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D05EC1C1-8DAB-89B7-5660-CAF7A10F7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sv-SE" noProof="0" dirty="0" err="1"/>
              <a:t>References</a:t>
            </a:r>
            <a:r>
              <a:rPr lang="sv-SE" noProof="0" dirty="0"/>
              <a:t>: 2, 3, 4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5BBFF688-6363-AFFD-D8B5-3B8C71D32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sv-SE" noProof="0" smtClean="0"/>
              <a:pPr rtl="0"/>
              <a:t>11</a:t>
            </a:fld>
            <a:endParaRPr lang="sv-SE" noProof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A6CC4D4D-328F-6B0F-F874-74B2F29F450C}"/>
              </a:ext>
            </a:extLst>
          </p:cNvPr>
          <p:cNvSpPr txBox="1"/>
          <p:nvPr/>
        </p:nvSpPr>
        <p:spPr>
          <a:xfrm>
            <a:off x="1441933" y="2828041"/>
            <a:ext cx="154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Mono-</a:t>
            </a:r>
            <a:r>
              <a:rPr lang="sv-SE" dirty="0" err="1">
                <a:solidFill>
                  <a:schemeClr val="bg1"/>
                </a:solidFill>
              </a:rPr>
              <a:t>photon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212A27E7-9543-676F-DF68-4A680EB3CD45}"/>
              </a:ext>
            </a:extLst>
          </p:cNvPr>
          <p:cNvSpPr txBox="1"/>
          <p:nvPr/>
        </p:nvSpPr>
        <p:spPr>
          <a:xfrm>
            <a:off x="4719308" y="2828041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Mono-W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284E080-28E4-9F3F-73B5-74F7BAD4EEA2}"/>
              </a:ext>
            </a:extLst>
          </p:cNvPr>
          <p:cNvSpPr txBox="1"/>
          <p:nvPr/>
        </p:nvSpPr>
        <p:spPr>
          <a:xfrm>
            <a:off x="8125381" y="2824650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Mono-Z</a:t>
            </a:r>
          </a:p>
        </p:txBody>
      </p:sp>
    </p:spTree>
    <p:extLst>
      <p:ext uri="{BB962C8B-B14F-4D97-AF65-F5344CB8AC3E}">
        <p14:creationId xmlns:p14="http://schemas.microsoft.com/office/powerpoint/2010/main" val="2128635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C6DDB4-46AC-544A-D1BF-7785F94B6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365125"/>
            <a:ext cx="10515601" cy="1414565"/>
          </a:xfrm>
        </p:spPr>
        <p:txBody>
          <a:bodyPr/>
          <a:lstStyle/>
          <a:p>
            <a:r>
              <a:rPr lang="sv-SE" sz="6000" dirty="0" err="1">
                <a:solidFill>
                  <a:schemeClr val="accent5"/>
                </a:solidFill>
              </a:rPr>
              <a:t>Results</a:t>
            </a:r>
            <a:endParaRPr lang="sv-SE" sz="60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EEF6A6E-9D2B-4B7A-E32A-644C9B56D0F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864931" y="1690688"/>
            <a:ext cx="3953594" cy="509671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ATLAS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592492C-3F54-11B3-167E-16A9F923E93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966224" y="1683865"/>
            <a:ext cx="3911982" cy="523316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CMS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87703DC2-F742-A2B7-8A4C-E854C1835CBD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864931" y="2300438"/>
            <a:ext cx="3911982" cy="3455180"/>
          </a:xfrm>
        </p:spPr>
        <p:txBody>
          <a:bodyPr/>
          <a:lstStyle/>
          <a:p>
            <a:r>
              <a:rPr lang="sv-SE" dirty="0"/>
              <a:t>Mono-jet: SM </a:t>
            </a:r>
            <a:r>
              <a:rPr lang="sv-SE" dirty="0" err="1"/>
              <a:t>consistent</a:t>
            </a:r>
            <a:endParaRPr lang="sv-SE" dirty="0"/>
          </a:p>
          <a:p>
            <a:pPr lvl="1"/>
            <a:r>
              <a:rPr lang="sv-SE" dirty="0"/>
              <a:t>DM </a:t>
            </a:r>
            <a:r>
              <a:rPr lang="sv-SE" dirty="0" err="1"/>
              <a:t>excluded</a:t>
            </a:r>
            <a:r>
              <a:rPr lang="sv-SE" dirty="0"/>
              <a:t> </a:t>
            </a:r>
            <a:r>
              <a:rPr lang="sv-SE" dirty="0" err="1"/>
              <a:t>up</a:t>
            </a:r>
            <a:r>
              <a:rPr lang="sv-SE" dirty="0"/>
              <a:t> to 585 GeV</a:t>
            </a:r>
          </a:p>
          <a:p>
            <a:pPr lvl="1"/>
            <a:r>
              <a:rPr lang="sv-SE" dirty="0"/>
              <a:t>Axial </a:t>
            </a:r>
            <a:r>
              <a:rPr lang="sv-SE" dirty="0" err="1"/>
              <a:t>vector</a:t>
            </a:r>
            <a:r>
              <a:rPr lang="sv-SE" dirty="0"/>
              <a:t> </a:t>
            </a:r>
            <a:r>
              <a:rPr lang="sv-SE" dirty="0" err="1"/>
              <a:t>mediators</a:t>
            </a:r>
            <a:r>
              <a:rPr lang="sv-SE" dirty="0"/>
              <a:t> </a:t>
            </a:r>
            <a:r>
              <a:rPr lang="sv-SE" dirty="0" err="1"/>
              <a:t>excluded</a:t>
            </a:r>
            <a:r>
              <a:rPr lang="sv-SE" dirty="0"/>
              <a:t> </a:t>
            </a:r>
            <a:r>
              <a:rPr lang="sv-SE" dirty="0" err="1"/>
              <a:t>up</a:t>
            </a:r>
            <a:r>
              <a:rPr lang="sv-SE" dirty="0"/>
              <a:t> to 2.1 TeV</a:t>
            </a:r>
          </a:p>
          <a:p>
            <a:r>
              <a:rPr lang="sv-SE" dirty="0"/>
              <a:t>Mono-</a:t>
            </a:r>
            <a:r>
              <a:rPr lang="sv-SE" dirty="0" err="1"/>
              <a:t>Higgs</a:t>
            </a:r>
            <a:r>
              <a:rPr lang="sv-SE" dirty="0"/>
              <a:t>: SM </a:t>
            </a:r>
            <a:r>
              <a:rPr lang="sv-SE" dirty="0" err="1"/>
              <a:t>consistent</a:t>
            </a:r>
            <a:endParaRPr lang="sv-SE" dirty="0"/>
          </a:p>
          <a:p>
            <a:pPr lvl="1"/>
            <a:r>
              <a:rPr lang="sv-SE" dirty="0" err="1"/>
              <a:t>Can</a:t>
            </a:r>
            <a:r>
              <a:rPr lang="sv-SE" dirty="0"/>
              <a:t> limit </a:t>
            </a:r>
            <a:r>
              <a:rPr lang="sv-SE" dirty="0" err="1"/>
              <a:t>cross-sections</a:t>
            </a:r>
            <a:r>
              <a:rPr lang="sv-SE" dirty="0"/>
              <a:t> for the different </a:t>
            </a:r>
            <a:r>
              <a:rPr lang="sv-SE" dirty="0" err="1"/>
              <a:t>models</a:t>
            </a:r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1E0168A-DECD-663B-EE48-630DF16D97DE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966224" y="2300438"/>
            <a:ext cx="3911982" cy="3455180"/>
          </a:xfrm>
        </p:spPr>
        <p:txBody>
          <a:bodyPr/>
          <a:lstStyle/>
          <a:p>
            <a:r>
              <a:rPr lang="sv-SE" dirty="0"/>
              <a:t>Mono-jet: SM </a:t>
            </a:r>
            <a:r>
              <a:rPr lang="sv-SE" dirty="0" err="1"/>
              <a:t>consistent</a:t>
            </a:r>
            <a:endParaRPr lang="sv-SE" dirty="0"/>
          </a:p>
          <a:p>
            <a:pPr lvl="1"/>
            <a:r>
              <a:rPr lang="sv-SE" dirty="0" err="1"/>
              <a:t>Vector</a:t>
            </a:r>
            <a:r>
              <a:rPr lang="sv-SE" dirty="0"/>
              <a:t> </a:t>
            </a:r>
            <a:r>
              <a:rPr lang="sv-SE" dirty="0" err="1"/>
              <a:t>mediators</a:t>
            </a:r>
            <a:r>
              <a:rPr lang="sv-SE" dirty="0"/>
              <a:t> </a:t>
            </a:r>
            <a:r>
              <a:rPr lang="sv-SE" dirty="0" err="1"/>
              <a:t>excluded</a:t>
            </a:r>
            <a:r>
              <a:rPr lang="sv-SE" dirty="0"/>
              <a:t> </a:t>
            </a:r>
            <a:r>
              <a:rPr lang="sv-SE" dirty="0" err="1"/>
              <a:t>up</a:t>
            </a:r>
            <a:r>
              <a:rPr lang="sv-SE" dirty="0"/>
              <a:t> to 1.95 TeV </a:t>
            </a:r>
          </a:p>
          <a:p>
            <a:pPr lvl="1"/>
            <a:r>
              <a:rPr lang="sv-SE" dirty="0"/>
              <a:t>DM </a:t>
            </a:r>
            <a:r>
              <a:rPr lang="sv-SE" dirty="0" err="1"/>
              <a:t>up</a:t>
            </a:r>
            <a:r>
              <a:rPr lang="sv-SE" dirty="0"/>
              <a:t> to 5 GeV</a:t>
            </a:r>
          </a:p>
          <a:p>
            <a:pPr lvl="1"/>
            <a:r>
              <a:rPr lang="sv-SE" dirty="0" err="1"/>
              <a:t>Scalar</a:t>
            </a:r>
            <a:r>
              <a:rPr lang="sv-SE" dirty="0"/>
              <a:t> </a:t>
            </a:r>
            <a:r>
              <a:rPr lang="sv-SE" dirty="0" err="1"/>
              <a:t>mediators</a:t>
            </a:r>
            <a:r>
              <a:rPr lang="sv-SE" dirty="0"/>
              <a:t> </a:t>
            </a:r>
            <a:r>
              <a:rPr lang="sv-SE" dirty="0" err="1"/>
              <a:t>up</a:t>
            </a:r>
            <a:r>
              <a:rPr lang="sv-SE" dirty="0"/>
              <a:t> 100 GeV</a:t>
            </a:r>
          </a:p>
          <a:p>
            <a:pPr lvl="1"/>
            <a:r>
              <a:rPr lang="sv-SE" dirty="0"/>
              <a:t>DM </a:t>
            </a:r>
            <a:r>
              <a:rPr lang="sv-SE" dirty="0" err="1"/>
              <a:t>up</a:t>
            </a:r>
            <a:r>
              <a:rPr lang="sv-SE" dirty="0"/>
              <a:t> to 9 GeV</a:t>
            </a:r>
          </a:p>
          <a:p>
            <a:pPr lvl="1"/>
            <a:r>
              <a:rPr lang="sv-SE" dirty="0" err="1"/>
              <a:t>Pseudoscalar</a:t>
            </a:r>
            <a:r>
              <a:rPr lang="sv-SE" dirty="0"/>
              <a:t> </a:t>
            </a:r>
            <a:r>
              <a:rPr lang="sv-SE" dirty="0" err="1"/>
              <a:t>mediators</a:t>
            </a:r>
            <a:r>
              <a:rPr lang="sv-SE" dirty="0"/>
              <a:t> </a:t>
            </a:r>
            <a:r>
              <a:rPr lang="sv-SE" dirty="0" err="1"/>
              <a:t>up</a:t>
            </a:r>
            <a:r>
              <a:rPr lang="sv-SE" dirty="0"/>
              <a:t> to 430 GeV</a:t>
            </a:r>
          </a:p>
          <a:p>
            <a:pPr lvl="1"/>
            <a:r>
              <a:rPr lang="sv-SE" dirty="0"/>
              <a:t>DM </a:t>
            </a:r>
            <a:r>
              <a:rPr lang="sv-SE" dirty="0" err="1"/>
              <a:t>up</a:t>
            </a:r>
            <a:r>
              <a:rPr lang="sv-SE" dirty="0"/>
              <a:t> to 550 GeV</a:t>
            </a:r>
          </a:p>
          <a:p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8D0A7B1B-C0CD-2CED-CEAD-953ED42CB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sv-SE" dirty="0" err="1"/>
              <a:t>References</a:t>
            </a:r>
            <a:r>
              <a:rPr lang="sv-SE" dirty="0"/>
              <a:t>: 6, 7, 10, 13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24C773D7-9CDE-3487-E647-C2C549CAF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sv-SE" smtClean="0"/>
              <a:pPr rtl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63712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C0EEF-79D7-281F-A0D9-BA3272B9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5A6140-5BC6-8B35-F417-5C4D203C5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6000" dirty="0" err="1">
                <a:solidFill>
                  <a:schemeClr val="accent5"/>
                </a:solidFill>
              </a:rPr>
              <a:t>Results</a:t>
            </a:r>
            <a:endParaRPr lang="sv-SE" sz="60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772F2FB-BCC1-126D-6ED7-391816AB9AF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864931" y="1690688"/>
            <a:ext cx="3953594" cy="509671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ATLAS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B9F85D5-94CC-EAD1-5740-FEC34E16412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966224" y="1683865"/>
            <a:ext cx="3911982" cy="523316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CMS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7FC3BBC2-9881-C347-BD87-A5F408F837D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864931" y="2300438"/>
            <a:ext cx="3911982" cy="3455180"/>
          </a:xfrm>
        </p:spPr>
        <p:txBody>
          <a:bodyPr/>
          <a:lstStyle/>
          <a:p>
            <a:r>
              <a:rPr lang="sv-SE" dirty="0"/>
              <a:t>Mono-</a:t>
            </a:r>
            <a:r>
              <a:rPr lang="sv-SE" dirty="0" err="1"/>
              <a:t>photon</a:t>
            </a:r>
            <a:r>
              <a:rPr lang="sv-SE" dirty="0"/>
              <a:t>: SM </a:t>
            </a:r>
            <a:r>
              <a:rPr lang="sv-SE" dirty="0" err="1"/>
              <a:t>consistent</a:t>
            </a:r>
            <a:endParaRPr lang="sv-SE" dirty="0"/>
          </a:p>
          <a:p>
            <a:pPr lvl="1"/>
            <a:r>
              <a:rPr lang="sv-SE" dirty="0" err="1"/>
              <a:t>Exludes</a:t>
            </a:r>
            <a:r>
              <a:rPr lang="sv-SE" dirty="0"/>
              <a:t> axial-</a:t>
            </a:r>
            <a:r>
              <a:rPr lang="sv-SE" dirty="0" err="1"/>
              <a:t>vector</a:t>
            </a:r>
            <a:r>
              <a:rPr lang="sv-SE" dirty="0"/>
              <a:t> and </a:t>
            </a:r>
            <a:r>
              <a:rPr lang="sv-SE" dirty="0" err="1"/>
              <a:t>vector</a:t>
            </a:r>
            <a:r>
              <a:rPr lang="sv-SE" dirty="0"/>
              <a:t> </a:t>
            </a:r>
            <a:r>
              <a:rPr lang="sv-SE" dirty="0" err="1"/>
              <a:t>mediators</a:t>
            </a:r>
            <a:r>
              <a:rPr lang="sv-SE" dirty="0"/>
              <a:t> </a:t>
            </a:r>
            <a:r>
              <a:rPr lang="sv-SE" dirty="0" err="1"/>
              <a:t>below</a:t>
            </a:r>
            <a:r>
              <a:rPr lang="sv-SE" dirty="0"/>
              <a:t> 750-1200 GeV</a:t>
            </a:r>
          </a:p>
          <a:p>
            <a:pPr lvl="1"/>
            <a:r>
              <a:rPr lang="sv-SE" dirty="0"/>
              <a:t>DM 230-480 GeV</a:t>
            </a:r>
          </a:p>
          <a:p>
            <a:r>
              <a:rPr lang="sv-SE" dirty="0"/>
              <a:t>Mono-W/Z: SM </a:t>
            </a:r>
            <a:r>
              <a:rPr lang="sv-SE" dirty="0" err="1"/>
              <a:t>consistent</a:t>
            </a:r>
            <a:endParaRPr lang="sv-SE" dirty="0"/>
          </a:p>
          <a:p>
            <a:pPr lvl="1"/>
            <a:r>
              <a:rPr lang="sv-SE" dirty="0" err="1"/>
              <a:t>Excludes</a:t>
            </a:r>
            <a:r>
              <a:rPr lang="sv-SE" dirty="0"/>
              <a:t> </a:t>
            </a:r>
            <a:r>
              <a:rPr lang="sv-SE" dirty="0" err="1"/>
              <a:t>vector</a:t>
            </a:r>
            <a:r>
              <a:rPr lang="sv-SE" dirty="0"/>
              <a:t> </a:t>
            </a:r>
            <a:r>
              <a:rPr lang="sv-SE" dirty="0" err="1"/>
              <a:t>mediators</a:t>
            </a:r>
            <a:r>
              <a:rPr lang="sv-SE" dirty="0"/>
              <a:t> </a:t>
            </a:r>
            <a:r>
              <a:rPr lang="sv-SE" dirty="0" err="1"/>
              <a:t>up</a:t>
            </a:r>
            <a:r>
              <a:rPr lang="sv-SE" dirty="0"/>
              <a:t> to 650 GeV</a:t>
            </a:r>
          </a:p>
          <a:p>
            <a:pPr lvl="1"/>
            <a:r>
              <a:rPr lang="sv-SE" dirty="0"/>
              <a:t>DM </a:t>
            </a:r>
            <a:r>
              <a:rPr lang="sv-SE" dirty="0" err="1"/>
              <a:t>up</a:t>
            </a:r>
            <a:r>
              <a:rPr lang="sv-SE" dirty="0"/>
              <a:t> to 250 GeV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ACF02DF-7438-D52E-7EE8-308BBC55DB76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966224" y="2300438"/>
            <a:ext cx="3911982" cy="3455180"/>
          </a:xfrm>
        </p:spPr>
        <p:txBody>
          <a:bodyPr/>
          <a:lstStyle/>
          <a:p>
            <a:r>
              <a:rPr lang="sv-SE" dirty="0"/>
              <a:t>Mono-</a:t>
            </a:r>
            <a:r>
              <a:rPr lang="sv-SE" dirty="0" err="1"/>
              <a:t>photon</a:t>
            </a:r>
            <a:r>
              <a:rPr lang="sv-SE" dirty="0"/>
              <a:t>: SM-</a:t>
            </a:r>
            <a:r>
              <a:rPr lang="sv-SE" dirty="0" err="1"/>
              <a:t>consistent</a:t>
            </a:r>
            <a:endParaRPr lang="sv-SE" dirty="0"/>
          </a:p>
          <a:p>
            <a:pPr lvl="1"/>
            <a:r>
              <a:rPr lang="sv-SE" dirty="0" err="1"/>
              <a:t>Exclude</a:t>
            </a:r>
            <a:r>
              <a:rPr lang="sv-SE" dirty="0"/>
              <a:t> extra-</a:t>
            </a:r>
            <a:r>
              <a:rPr lang="sv-SE" dirty="0" err="1"/>
              <a:t>dimensional</a:t>
            </a:r>
            <a:r>
              <a:rPr lang="sv-SE" dirty="0"/>
              <a:t> Planck-</a:t>
            </a:r>
            <a:r>
              <a:rPr lang="sv-SE" dirty="0" err="1"/>
              <a:t>scales</a:t>
            </a:r>
            <a:r>
              <a:rPr lang="sv-SE" dirty="0"/>
              <a:t> </a:t>
            </a:r>
            <a:r>
              <a:rPr lang="sv-SE" dirty="0" err="1"/>
              <a:t>between</a:t>
            </a:r>
            <a:r>
              <a:rPr lang="sv-SE" dirty="0"/>
              <a:t> 1.65 and 1.71 TeV</a:t>
            </a:r>
          </a:p>
          <a:p>
            <a:r>
              <a:rPr lang="sv-SE" dirty="0"/>
              <a:t>Mono-W/Z: SM </a:t>
            </a:r>
            <a:r>
              <a:rPr lang="sv-SE" dirty="0" err="1"/>
              <a:t>consistent</a:t>
            </a:r>
            <a:endParaRPr lang="sv-SE" dirty="0"/>
          </a:p>
          <a:p>
            <a:pPr lvl="1"/>
            <a:r>
              <a:rPr lang="sv-SE" dirty="0" err="1"/>
              <a:t>Scalar</a:t>
            </a:r>
            <a:r>
              <a:rPr lang="sv-SE" dirty="0"/>
              <a:t> and </a:t>
            </a:r>
            <a:r>
              <a:rPr lang="sv-SE" dirty="0" err="1"/>
              <a:t>Pseudoscalar</a:t>
            </a:r>
            <a:r>
              <a:rPr lang="sv-SE" dirty="0"/>
              <a:t> </a:t>
            </a:r>
            <a:r>
              <a:rPr lang="sv-SE" dirty="0" err="1"/>
              <a:t>mediators</a:t>
            </a:r>
            <a:r>
              <a:rPr lang="sv-SE" dirty="0"/>
              <a:t> </a:t>
            </a:r>
            <a:r>
              <a:rPr lang="sv-SE" dirty="0" err="1"/>
              <a:t>between</a:t>
            </a:r>
            <a:r>
              <a:rPr lang="sv-SE" dirty="0"/>
              <a:t> 80 and 400 GeV </a:t>
            </a:r>
            <a:r>
              <a:rPr lang="sv-SE" dirty="0" err="1"/>
              <a:t>excluded</a:t>
            </a:r>
            <a:endParaRPr lang="sv-SE" dirty="0"/>
          </a:p>
          <a:p>
            <a:pPr lvl="1"/>
            <a:r>
              <a:rPr lang="sv-SE" dirty="0"/>
              <a:t>Axial </a:t>
            </a:r>
            <a:r>
              <a:rPr lang="sv-SE" dirty="0" err="1"/>
              <a:t>vector</a:t>
            </a:r>
            <a:r>
              <a:rPr lang="sv-SE" dirty="0"/>
              <a:t> and </a:t>
            </a:r>
            <a:r>
              <a:rPr lang="sv-SE" dirty="0" err="1"/>
              <a:t>vector</a:t>
            </a:r>
            <a:r>
              <a:rPr lang="sv-SE" dirty="0"/>
              <a:t> </a:t>
            </a:r>
            <a:r>
              <a:rPr lang="sv-SE" dirty="0" err="1"/>
              <a:t>mediators</a:t>
            </a:r>
            <a:r>
              <a:rPr lang="sv-SE" dirty="0"/>
              <a:t> </a:t>
            </a:r>
            <a:r>
              <a:rPr lang="sv-SE" dirty="0" err="1"/>
              <a:t>excluded</a:t>
            </a:r>
            <a:r>
              <a:rPr lang="sv-SE" dirty="0"/>
              <a:t> </a:t>
            </a:r>
            <a:r>
              <a:rPr lang="sv-SE" dirty="0" err="1"/>
              <a:t>up</a:t>
            </a:r>
            <a:r>
              <a:rPr lang="sv-SE" dirty="0"/>
              <a:t> to 1.5 TeV</a:t>
            </a:r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7DD0DD21-934B-D077-B4DA-1B248D935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sv-SE" dirty="0" err="1"/>
              <a:t>References</a:t>
            </a:r>
            <a:r>
              <a:rPr lang="sv-SE" dirty="0"/>
              <a:t>: 8, 9, 12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92DBB16B-01A2-9613-BAFE-9761BDE97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sv-SE" smtClean="0"/>
              <a:pPr rtl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1161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29E5C-430D-EEDC-5B52-4E2179ECE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160771-9D7F-3102-71BB-E492AD15D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6000" dirty="0" err="1">
                <a:solidFill>
                  <a:schemeClr val="accent5"/>
                </a:solidFill>
              </a:rPr>
              <a:t>Complementarity</a:t>
            </a:r>
            <a:endParaRPr lang="sv-SE" sz="6000" dirty="0">
              <a:solidFill>
                <a:schemeClr val="accent5"/>
              </a:solidFill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D69EF70-7096-8947-BA06-9B0EABF9B78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116469" y="1715675"/>
            <a:ext cx="3953594" cy="509671"/>
          </a:xfrm>
        </p:spPr>
        <p:txBody>
          <a:bodyPr/>
          <a:lstStyle/>
          <a:p>
            <a:r>
              <a:rPr lang="sv-SE" dirty="0" err="1">
                <a:solidFill>
                  <a:schemeClr val="bg1"/>
                </a:solidFill>
              </a:rPr>
              <a:t>Direct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detection</a:t>
            </a:r>
            <a:r>
              <a:rPr lang="sv-S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1FF13F-5288-3F15-B845-1C92965D592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137179" y="1661044"/>
            <a:ext cx="3911982" cy="523316"/>
          </a:xfrm>
        </p:spPr>
        <p:txBody>
          <a:bodyPr/>
          <a:lstStyle/>
          <a:p>
            <a:r>
              <a:rPr lang="sv-SE" dirty="0" err="1">
                <a:solidFill>
                  <a:schemeClr val="bg1"/>
                </a:solidFill>
              </a:rPr>
              <a:t>Indirect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detection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EA4DDA2D-9290-9405-A016-C74026E8379F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158081" y="2225346"/>
            <a:ext cx="2828333" cy="2307568"/>
          </a:xfrm>
        </p:spPr>
        <p:txBody>
          <a:bodyPr/>
          <a:lstStyle/>
          <a:p>
            <a:r>
              <a:rPr lang="sv-SE" dirty="0"/>
              <a:t>Dark </a:t>
            </a:r>
            <a:r>
              <a:rPr lang="sv-SE" dirty="0" err="1"/>
              <a:t>matter</a:t>
            </a:r>
            <a:r>
              <a:rPr lang="sv-SE" dirty="0"/>
              <a:t> </a:t>
            </a:r>
            <a:r>
              <a:rPr lang="sv-SE" dirty="0" err="1"/>
              <a:t>collides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ordinary</a:t>
            </a:r>
            <a:r>
              <a:rPr lang="sv-SE" dirty="0"/>
              <a:t> </a:t>
            </a:r>
            <a:r>
              <a:rPr lang="sv-SE" dirty="0" err="1"/>
              <a:t>matter</a:t>
            </a:r>
            <a:r>
              <a:rPr lang="sv-SE" dirty="0"/>
              <a:t> in underground experiments</a:t>
            </a:r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226CF3AA-ECC6-1C22-DB74-DD40F28E1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sv-SE" dirty="0" err="1"/>
              <a:t>References</a:t>
            </a:r>
            <a:r>
              <a:rPr lang="sv-SE" dirty="0"/>
              <a:t>: 2, 3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255A542A-594B-0606-D76F-43E8F1F6E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sv-SE" smtClean="0"/>
              <a:pPr rtl="0"/>
              <a:t>14</a:t>
            </a:fld>
            <a:endParaRPr lang="sv-SE" dirty="0"/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EB633D00-D96F-28D2-2B53-150FD5EC89A9}"/>
              </a:ext>
            </a:extLst>
          </p:cNvPr>
          <p:cNvSpPr txBox="1">
            <a:spLocks/>
          </p:cNvSpPr>
          <p:nvPr/>
        </p:nvSpPr>
        <p:spPr>
          <a:xfrm>
            <a:off x="7397377" y="1667866"/>
            <a:ext cx="3953594" cy="509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sv-SE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sv-SE" sz="2000" kern="1200" spc="300">
                <a:solidFill>
                  <a:schemeClr val="accent3"/>
                </a:solidFill>
                <a:latin typeface="+mj-lt"/>
                <a:ea typeface="+mn-ea"/>
                <a:cs typeface="Biome" panose="020B05030302040208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 err="1">
                <a:solidFill>
                  <a:schemeClr val="bg1"/>
                </a:solidFill>
              </a:rPr>
              <a:t>Collider</a:t>
            </a:r>
            <a:r>
              <a:rPr lang="sv-SE" dirty="0">
                <a:solidFill>
                  <a:schemeClr val="bg1"/>
                </a:solidFill>
              </a:rPr>
              <a:t> experiments</a:t>
            </a:r>
          </a:p>
        </p:txBody>
      </p:sp>
      <p:sp>
        <p:nvSpPr>
          <p:cNvPr id="10" name="Platshållare för innehåll 4">
            <a:extLst>
              <a:ext uri="{FF2B5EF4-FFF2-40B4-BE49-F238E27FC236}">
                <a16:creationId xmlns:a16="http://schemas.microsoft.com/office/drawing/2014/main" id="{9B516A2A-1686-C6D6-5BF0-9E3F277DEABF}"/>
              </a:ext>
            </a:extLst>
          </p:cNvPr>
          <p:cNvSpPr txBox="1">
            <a:spLocks/>
          </p:cNvSpPr>
          <p:nvPr/>
        </p:nvSpPr>
        <p:spPr>
          <a:xfrm>
            <a:off x="4137179" y="2204853"/>
            <a:ext cx="2828333" cy="2307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sv-SE"/>
            </a:defPPr>
            <a:lvl1pPr marL="283464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1600" kern="1200" spc="200" baseline="0">
                <a:solidFill>
                  <a:schemeClr val="bg1"/>
                </a:solidFill>
                <a:latin typeface="+mn-lt"/>
                <a:ea typeface="+mn-ea"/>
                <a:cs typeface="Biome" panose="020B0503030204020804" pitchFamily="34" charset="0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9536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52144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Platshållare för innehåll 4">
            <a:extLst>
              <a:ext uri="{FF2B5EF4-FFF2-40B4-BE49-F238E27FC236}">
                <a16:creationId xmlns:a16="http://schemas.microsoft.com/office/drawing/2014/main" id="{0C1A9A4F-9A21-2EF0-D0BA-009394165290}"/>
              </a:ext>
            </a:extLst>
          </p:cNvPr>
          <p:cNvSpPr txBox="1">
            <a:spLocks/>
          </p:cNvSpPr>
          <p:nvPr/>
        </p:nvSpPr>
        <p:spPr>
          <a:xfrm>
            <a:off x="4137180" y="2228499"/>
            <a:ext cx="3129894" cy="2307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sv-SE"/>
            </a:defPPr>
            <a:lvl1pPr marL="283464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1600" kern="1200" spc="200" baseline="0">
                <a:solidFill>
                  <a:schemeClr val="bg1"/>
                </a:solidFill>
                <a:latin typeface="+mn-lt"/>
                <a:ea typeface="+mn-ea"/>
                <a:cs typeface="Biome" panose="020B0503030204020804" pitchFamily="34" charset="0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9536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52144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Searches for annihilation and decay of dark matter in gravitational potential wells</a:t>
            </a:r>
          </a:p>
        </p:txBody>
      </p:sp>
      <p:sp>
        <p:nvSpPr>
          <p:cNvPr id="12" name="Platshållare för innehåll 4">
            <a:extLst>
              <a:ext uri="{FF2B5EF4-FFF2-40B4-BE49-F238E27FC236}">
                <a16:creationId xmlns:a16="http://schemas.microsoft.com/office/drawing/2014/main" id="{25E7DF32-7D62-1316-66D0-C183ADDCE737}"/>
              </a:ext>
            </a:extLst>
          </p:cNvPr>
          <p:cNvSpPr txBox="1">
            <a:spLocks/>
          </p:cNvSpPr>
          <p:nvPr/>
        </p:nvSpPr>
        <p:spPr>
          <a:xfrm>
            <a:off x="7417840" y="2206763"/>
            <a:ext cx="3129894" cy="2307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sv-SE"/>
            </a:defPPr>
            <a:lvl1pPr marL="283464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1600" kern="1200" spc="200" baseline="0">
                <a:solidFill>
                  <a:schemeClr val="bg1"/>
                </a:solidFill>
                <a:latin typeface="+mn-lt"/>
                <a:ea typeface="+mn-ea"/>
                <a:cs typeface="Biome" panose="020B0503030204020804" pitchFamily="34" charset="0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9536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52144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Using accelerators to collide particles to create and investigate dark matter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1409FE9-5813-9F3D-EC3D-178D5532DC53}"/>
              </a:ext>
            </a:extLst>
          </p:cNvPr>
          <p:cNvSpPr txBox="1"/>
          <p:nvPr/>
        </p:nvSpPr>
        <p:spPr>
          <a:xfrm>
            <a:off x="633181" y="4415995"/>
            <a:ext cx="11104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  <a:latin typeface="+mj-lt"/>
              </a:rPr>
              <a:t>Different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searches</a:t>
            </a:r>
            <a:r>
              <a:rPr lang="sv-SE" dirty="0">
                <a:solidFill>
                  <a:schemeClr val="bg1"/>
                </a:solidFill>
                <a:latin typeface="+mj-lt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are</a:t>
            </a:r>
            <a:r>
              <a:rPr lang="sv-SE" dirty="0">
                <a:solidFill>
                  <a:schemeClr val="bg1"/>
                </a:solidFill>
                <a:latin typeface="+mj-lt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good</a:t>
            </a:r>
            <a:r>
              <a:rPr lang="sv-SE" dirty="0">
                <a:solidFill>
                  <a:schemeClr val="bg1"/>
                </a:solidFill>
                <a:latin typeface="+mj-lt"/>
              </a:rPr>
              <a:t> for different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things</a:t>
            </a:r>
            <a:r>
              <a:rPr lang="sv-SE" dirty="0">
                <a:solidFill>
                  <a:schemeClr val="bg1"/>
                </a:solidFill>
                <a:latin typeface="+mj-lt"/>
              </a:rPr>
              <a:t> and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should</a:t>
            </a:r>
            <a:r>
              <a:rPr lang="sv-SE" dirty="0">
                <a:solidFill>
                  <a:schemeClr val="bg1"/>
                </a:solidFill>
                <a:latin typeface="+mj-lt"/>
              </a:rPr>
              <a:t> be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used</a:t>
            </a:r>
            <a:r>
              <a:rPr lang="sv-SE" dirty="0">
                <a:solidFill>
                  <a:schemeClr val="bg1"/>
                </a:solidFill>
                <a:latin typeface="+mj-lt"/>
              </a:rPr>
              <a:t> to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complement</a:t>
            </a:r>
            <a:r>
              <a:rPr lang="sv-SE" dirty="0">
                <a:solidFill>
                  <a:schemeClr val="bg1"/>
                </a:solidFill>
                <a:latin typeface="+mj-lt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each</a:t>
            </a:r>
            <a:r>
              <a:rPr lang="sv-SE" dirty="0">
                <a:solidFill>
                  <a:schemeClr val="bg1"/>
                </a:solidFill>
                <a:latin typeface="+mj-lt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other</a:t>
            </a:r>
            <a:endParaRPr lang="sv-SE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3751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A01EF4B4-0060-DBC4-A2F9-F60B27391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6000" dirty="0" err="1">
                <a:solidFill>
                  <a:schemeClr val="accent5"/>
                </a:solidFill>
              </a:rPr>
              <a:t>Future</a:t>
            </a:r>
            <a:endParaRPr lang="sv-SE" sz="6000" dirty="0">
              <a:solidFill>
                <a:schemeClr val="accent5"/>
              </a:solidFill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586C912-D426-C954-491B-1A1702F30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sv-SE" smtClean="0"/>
              <a:pPr rtl="0"/>
              <a:t>15</a:t>
            </a:fld>
            <a:endParaRPr lang="sv-SE" dirty="0"/>
          </a:p>
        </p:txBody>
      </p:sp>
      <p:sp>
        <p:nvSpPr>
          <p:cNvPr id="6" name="Platshållare för sidfot 6">
            <a:extLst>
              <a:ext uri="{FF2B5EF4-FFF2-40B4-BE49-F238E27FC236}">
                <a16:creationId xmlns:a16="http://schemas.microsoft.com/office/drawing/2014/main" id="{383A59FC-CADF-6158-C2BE-01F3910CE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/>
          <a:lstStyle/>
          <a:p>
            <a:pPr rtl="0"/>
            <a:r>
              <a:rPr lang="sv-SE" noProof="0" dirty="0" err="1"/>
              <a:t>References</a:t>
            </a:r>
            <a:r>
              <a:rPr lang="sv-SE" noProof="0" dirty="0"/>
              <a:t>: 2, 3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A3917A9-B4B4-8A21-D5AB-CE20D43DB04B}"/>
              </a:ext>
            </a:extLst>
          </p:cNvPr>
          <p:cNvSpPr txBox="1"/>
          <p:nvPr/>
        </p:nvSpPr>
        <p:spPr>
          <a:xfrm>
            <a:off x="1289785" y="2271562"/>
            <a:ext cx="6915932" cy="1131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HL-LHC  -  </a:t>
            </a:r>
            <a:r>
              <a:rPr lang="sv-SE" sz="2400" dirty="0" err="1">
                <a:solidFill>
                  <a:schemeClr val="bg1"/>
                </a:solidFill>
              </a:rPr>
              <a:t>more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statistics</a:t>
            </a:r>
            <a:endParaRPr lang="sv-SE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FCC or </a:t>
            </a:r>
            <a:r>
              <a:rPr lang="sv-SE" sz="2400" dirty="0" err="1">
                <a:solidFill>
                  <a:schemeClr val="bg1"/>
                </a:solidFill>
              </a:rPr>
              <a:t>muon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collider</a:t>
            </a:r>
            <a:r>
              <a:rPr lang="sv-SE" sz="2400" dirty="0">
                <a:solidFill>
                  <a:schemeClr val="bg1"/>
                </a:solidFill>
              </a:rPr>
              <a:t> – </a:t>
            </a:r>
            <a:r>
              <a:rPr lang="sv-SE" sz="2400" dirty="0" err="1">
                <a:solidFill>
                  <a:schemeClr val="bg1"/>
                </a:solidFill>
              </a:rPr>
              <a:t>higher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energy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searches</a:t>
            </a:r>
            <a:endParaRPr lang="sv-S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11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520EE33-95C7-DC46-C440-B0FA5F89F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6000" dirty="0" err="1">
                <a:solidFill>
                  <a:schemeClr val="accent5"/>
                </a:solidFill>
              </a:rPr>
              <a:t>Summary</a:t>
            </a:r>
            <a:r>
              <a:rPr lang="sv-SE" sz="6000" dirty="0">
                <a:solidFill>
                  <a:schemeClr val="accent5"/>
                </a:solidFill>
              </a:rPr>
              <a:t> and </a:t>
            </a:r>
            <a:r>
              <a:rPr lang="sv-SE" sz="6000" dirty="0" err="1">
                <a:solidFill>
                  <a:schemeClr val="accent5"/>
                </a:solidFill>
              </a:rPr>
              <a:t>conclusion</a:t>
            </a:r>
            <a:endParaRPr lang="sv-SE" sz="6000" dirty="0">
              <a:solidFill>
                <a:schemeClr val="accent5"/>
              </a:solidFill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9A6E494-FF52-1D31-2B62-C98B28CD1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sv-SE" smtClean="0"/>
              <a:pPr rtl="0"/>
              <a:t>16</a:t>
            </a:fld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791AB6F-E379-9DC4-5571-0E41687FBE66}"/>
              </a:ext>
            </a:extLst>
          </p:cNvPr>
          <p:cNvSpPr txBox="1"/>
          <p:nvPr/>
        </p:nvSpPr>
        <p:spPr>
          <a:xfrm>
            <a:off x="1289785" y="2271562"/>
            <a:ext cx="473206" cy="5773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2CA1DC6-31B3-911E-85F4-3F06774190B0}"/>
              </a:ext>
            </a:extLst>
          </p:cNvPr>
          <p:cNvSpPr txBox="1"/>
          <p:nvPr/>
        </p:nvSpPr>
        <p:spPr>
          <a:xfrm>
            <a:off x="1222408" y="1770876"/>
            <a:ext cx="10030823" cy="4455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MET is a </a:t>
            </a:r>
            <a:r>
              <a:rPr lang="sv-SE" sz="2400" dirty="0" err="1">
                <a:solidFill>
                  <a:schemeClr val="bg1"/>
                </a:solidFill>
              </a:rPr>
              <a:t>powerful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tool</a:t>
            </a:r>
            <a:endParaRPr lang="sv-SE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bg1"/>
                </a:solidFill>
              </a:rPr>
              <a:t>There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are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several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theoretical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models</a:t>
            </a:r>
            <a:endParaRPr lang="sv-SE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bg1"/>
                </a:solidFill>
              </a:rPr>
              <a:t>There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are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several</a:t>
            </a:r>
            <a:r>
              <a:rPr lang="sv-SE" sz="2400" dirty="0">
                <a:solidFill>
                  <a:schemeClr val="bg1"/>
                </a:solidFill>
              </a:rPr>
              <a:t> experimental </a:t>
            </a:r>
            <a:r>
              <a:rPr lang="sv-SE" sz="2400" dirty="0" err="1">
                <a:solidFill>
                  <a:schemeClr val="bg1"/>
                </a:solidFill>
              </a:rPr>
              <a:t>search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channels</a:t>
            </a:r>
            <a:endParaRPr lang="sv-SE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No </a:t>
            </a:r>
            <a:r>
              <a:rPr lang="sv-SE" sz="2400" dirty="0" err="1">
                <a:solidFill>
                  <a:schemeClr val="bg1"/>
                </a:solidFill>
              </a:rPr>
              <a:t>significant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activity</a:t>
            </a:r>
            <a:r>
              <a:rPr lang="sv-SE" sz="2400" dirty="0">
                <a:solidFill>
                  <a:schemeClr val="bg1"/>
                </a:solidFill>
              </a:rPr>
              <a:t> over </a:t>
            </a:r>
            <a:r>
              <a:rPr lang="sv-SE" sz="2400" dirty="0" err="1">
                <a:solidFill>
                  <a:schemeClr val="bg1"/>
                </a:solidFill>
              </a:rPr>
              <a:t>background</a:t>
            </a:r>
            <a:endParaRPr lang="sv-SE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bg1"/>
                </a:solidFill>
              </a:rPr>
              <a:t>We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can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exclude</a:t>
            </a:r>
            <a:r>
              <a:rPr lang="sv-SE" sz="2400" dirty="0">
                <a:solidFill>
                  <a:schemeClr val="bg1"/>
                </a:solidFill>
              </a:rPr>
              <a:t> DM </a:t>
            </a:r>
            <a:r>
              <a:rPr lang="sv-SE" sz="2400" dirty="0" err="1">
                <a:solidFill>
                  <a:schemeClr val="bg1"/>
                </a:solidFill>
              </a:rPr>
              <a:t>particles</a:t>
            </a:r>
            <a:r>
              <a:rPr lang="sv-SE" sz="2400" dirty="0">
                <a:solidFill>
                  <a:schemeClr val="bg1"/>
                </a:solidFill>
              </a:rPr>
              <a:t> and </a:t>
            </a:r>
            <a:r>
              <a:rPr lang="sv-SE" sz="2400" dirty="0" err="1">
                <a:solidFill>
                  <a:schemeClr val="bg1"/>
                </a:solidFill>
              </a:rPr>
              <a:t>mediators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below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certain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energies</a:t>
            </a:r>
            <a:endParaRPr lang="sv-SE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bg1"/>
                </a:solidFill>
              </a:rPr>
              <a:t>We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complement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collider</a:t>
            </a:r>
            <a:r>
              <a:rPr lang="sv-SE" sz="2400" dirty="0">
                <a:solidFill>
                  <a:schemeClr val="bg1"/>
                </a:solidFill>
              </a:rPr>
              <a:t> experiments </a:t>
            </a:r>
            <a:r>
              <a:rPr lang="sv-SE" sz="2400" dirty="0" err="1">
                <a:solidFill>
                  <a:schemeClr val="bg1"/>
                </a:solidFill>
              </a:rPr>
              <a:t>with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direct</a:t>
            </a:r>
            <a:r>
              <a:rPr lang="sv-SE" sz="2400" dirty="0">
                <a:solidFill>
                  <a:schemeClr val="bg1"/>
                </a:solidFill>
              </a:rPr>
              <a:t> and </a:t>
            </a:r>
            <a:r>
              <a:rPr lang="sv-SE" sz="2400" dirty="0" err="1">
                <a:solidFill>
                  <a:schemeClr val="bg1"/>
                </a:solidFill>
              </a:rPr>
              <a:t>indirect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searches</a:t>
            </a:r>
            <a:endParaRPr lang="sv-SE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HL-LHC </a:t>
            </a:r>
            <a:r>
              <a:rPr lang="sv-SE" sz="2400" dirty="0" err="1">
                <a:solidFill>
                  <a:schemeClr val="bg1"/>
                </a:solidFill>
              </a:rPr>
              <a:t>will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provide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more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statistics</a:t>
            </a:r>
            <a:endParaRPr lang="sv-SE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744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A0F724DE-043A-1476-EEC4-7FE7EDC7087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10493300" cy="4630984"/>
          </a:xfrm>
        </p:spPr>
        <p:txBody>
          <a:bodyPr/>
          <a:lstStyle/>
          <a:p>
            <a:pPr marL="514350" indent="-514350">
              <a:buClr>
                <a:schemeClr val="accent5"/>
              </a:buClr>
              <a:buFont typeface="+mj-lt"/>
              <a:buAutoNum type="arabicPeriod"/>
            </a:pPr>
            <a:r>
              <a:rPr lang="sv-SE" dirty="0" err="1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Fermilab</a:t>
            </a:r>
            <a:r>
              <a:rPr lang="sv-SE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Dark </a:t>
            </a:r>
            <a:r>
              <a:rPr lang="sv-SE" dirty="0" err="1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matter</a:t>
            </a:r>
            <a:r>
              <a:rPr lang="sv-SE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dark </a:t>
            </a:r>
            <a:r>
              <a:rPr lang="sv-SE" dirty="0" err="1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energy</a:t>
            </a:r>
            <a:r>
              <a:rPr lang="sv-SE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2020. </a:t>
            </a:r>
            <a:r>
              <a:rPr lang="sv-SE" dirty="0" err="1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accessed</a:t>
            </a:r>
            <a:r>
              <a:rPr lang="sv-SE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21/05-25</a:t>
            </a:r>
          </a:p>
          <a:p>
            <a:pPr marL="514350" indent="-514350">
              <a:buClr>
                <a:schemeClr val="accent5"/>
              </a:buClr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Boveia</a:t>
            </a:r>
            <a:r>
              <a:rPr lang="en-US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Antonio and </a:t>
            </a:r>
            <a:r>
              <a:rPr lang="en-US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Doglioni</a:t>
            </a:r>
            <a:r>
              <a:rPr lang="en-US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Caterina. Dark Matter Searches at Colliders. 2018. </a:t>
            </a:r>
            <a:r>
              <a:rPr lang="en-US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r>
              <a:rPr lang="en-US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[1810.12238v1]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Clr>
                <a:schemeClr val="accent5"/>
              </a:buClr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Kahlhoefer</a:t>
            </a:r>
            <a:r>
              <a:rPr lang="en-US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Felix. Review of LHC Dark Matter Searches. 2017. </a:t>
            </a:r>
            <a:r>
              <a:rPr lang="en-US" dirty="0" err="1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r>
              <a:rPr lang="en-US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[1702.02430v2</a:t>
            </a:r>
            <a:r>
              <a:rPr lang="en-US" dirty="0">
                <a:solidFill>
                  <a:schemeClr val="tx1"/>
                </a:solidFill>
              </a:rPr>
              <a:t>]</a:t>
            </a:r>
          </a:p>
          <a:p>
            <a:pPr marL="514350" indent="-514350">
              <a:buClr>
                <a:schemeClr val="accent5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Alam Malik, Sarah. Search for dark matter at the LHC using missing transverse energy. 2012. </a:t>
            </a:r>
            <a:r>
              <a:rPr lang="en-US" dirty="0" err="1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r>
              <a:rPr lang="en-US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[1206.0753]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Clr>
                <a:schemeClr val="accent5"/>
              </a:buClr>
              <a:buFont typeface="+mj-lt"/>
              <a:buAutoNum type="arabicPeriod"/>
            </a:pPr>
            <a:r>
              <a:rPr lang="sv-SE" u="sng" dirty="0" err="1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Daw</a:t>
            </a:r>
            <a:r>
              <a:rPr lang="sv-SE" u="sng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E. </a:t>
            </a:r>
            <a:r>
              <a:rPr lang="sv-SE" u="sng" dirty="0" err="1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Lecture</a:t>
            </a:r>
            <a:r>
              <a:rPr lang="sv-SE" u="sng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7 - </a:t>
            </a:r>
            <a:r>
              <a:rPr lang="sv-SE" u="sng" dirty="0" err="1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rapidity</a:t>
            </a:r>
            <a:r>
              <a:rPr lang="sv-SE" u="sng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</a:t>
            </a:r>
            <a:r>
              <a:rPr lang="sv-SE" u="sng" dirty="0" err="1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pseudorapidity</a:t>
            </a:r>
            <a:r>
              <a:rPr lang="sv-SE" u="sng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. 2012</a:t>
            </a:r>
            <a:endParaRPr lang="sv-SE" u="sng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buClr>
                <a:schemeClr val="accent5"/>
              </a:buClr>
              <a:buFont typeface="+mj-lt"/>
              <a:buAutoNum type="arabicPeriod"/>
            </a:pPr>
            <a:endParaRPr lang="sv-SE" dirty="0">
              <a:solidFill>
                <a:schemeClr val="tx1"/>
              </a:solidFill>
            </a:endParaRPr>
          </a:p>
          <a:p>
            <a:pPr marL="514350" indent="-514350">
              <a:buClr>
                <a:schemeClr val="accent5"/>
              </a:buClr>
              <a:buFont typeface="+mj-lt"/>
              <a:buAutoNum type="arabicPeriod"/>
            </a:pPr>
            <a:endParaRPr lang="sv-SE" dirty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6C78FB1C-F8A3-0800-7C0C-DD3579046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6000" dirty="0" err="1">
                <a:solidFill>
                  <a:schemeClr val="accent5"/>
                </a:solidFill>
              </a:rPr>
              <a:t>References</a:t>
            </a:r>
            <a:endParaRPr lang="sv-SE" sz="6000" dirty="0">
              <a:solidFill>
                <a:schemeClr val="accent5"/>
              </a:solidFill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602472D-F8CE-7E2B-3800-A846FFB3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sv-SE" smtClean="0"/>
              <a:pPr rtl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5048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691BC-53F5-D13C-FBB1-FC0740D53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477AD5FC-8B34-6C5C-405F-3E983FEF35B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10493300" cy="4669485"/>
          </a:xfrm>
        </p:spPr>
        <p:txBody>
          <a:bodyPr/>
          <a:lstStyle/>
          <a:p>
            <a:pPr marL="514350" indent="-514350">
              <a:buClr>
                <a:schemeClr val="accent5"/>
              </a:buClr>
              <a:buFont typeface="+mj-lt"/>
              <a:buAutoNum type="arabicPeriod" startAt="6"/>
            </a:pPr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ATLAS collaboration. 2013. Search for dark matter candidates and large extra dimensions in events with a jet and missing transverse momentum with the ATLAS detector. </a:t>
            </a:r>
            <a:r>
              <a:rPr lang="en-US" dirty="0" err="1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[1210.4491v2]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Clr>
                <a:schemeClr val="accent5"/>
              </a:buClr>
              <a:buFont typeface="+mj-lt"/>
              <a:buAutoNum type="arabicPeriod" startAt="6"/>
            </a:pPr>
            <a:r>
              <a:rPr lang="sv-SE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 - </a:t>
            </a:r>
            <a:r>
              <a:rPr lang="sv-SE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collaboration</a:t>
            </a:r>
            <a:r>
              <a:rPr lang="sv-SE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</a:t>
            </a:r>
            <a:r>
              <a:rPr lang="sv-SE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Search</a:t>
            </a:r>
            <a:r>
              <a:rPr lang="sv-SE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for dark </a:t>
            </a:r>
            <a:r>
              <a:rPr lang="sv-SE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matter</a:t>
            </a:r>
            <a:r>
              <a:rPr lang="sv-SE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v-SE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produced</a:t>
            </a:r>
            <a:r>
              <a:rPr lang="sv-SE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v-SE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with</a:t>
            </a:r>
            <a:r>
              <a:rPr lang="sv-SE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 </a:t>
            </a:r>
            <a:r>
              <a:rPr lang="sv-SE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energetic</a:t>
            </a:r>
            <a:r>
              <a:rPr lang="sv-SE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jet or a </a:t>
            </a:r>
            <a:r>
              <a:rPr lang="sv-SE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hadronically</a:t>
            </a:r>
            <a:r>
              <a:rPr lang="sv-SE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v-SE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decaying</a:t>
            </a:r>
            <a:r>
              <a:rPr lang="sv-SE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 or Z </a:t>
            </a:r>
            <a:r>
              <a:rPr lang="sv-SE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boson</a:t>
            </a:r>
            <a:r>
              <a:rPr lang="sv-SE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2017</a:t>
            </a:r>
            <a:endParaRPr lang="sv-SE" dirty="0">
              <a:solidFill>
                <a:schemeClr val="tx1"/>
              </a:solidFill>
            </a:endParaRPr>
          </a:p>
          <a:p>
            <a:pPr marL="514350" indent="-514350">
              <a:buClr>
                <a:schemeClr val="accent5"/>
              </a:buClr>
              <a:buFont typeface="+mj-lt"/>
              <a:buAutoNum type="arabicPeriod" startAt="6"/>
            </a:pPr>
            <a:r>
              <a:rPr lang="sv-SE" dirty="0">
                <a:solidFill>
                  <a:schemeClr val="tx1"/>
                </a:solidFill>
              </a:rPr>
              <a:t>ATLAS </a:t>
            </a:r>
            <a:r>
              <a:rPr lang="sv-SE" dirty="0" err="1">
                <a:solidFill>
                  <a:schemeClr val="tx1"/>
                </a:solidFill>
              </a:rPr>
              <a:t>Collaboration</a:t>
            </a:r>
            <a:r>
              <a:rPr lang="sv-SE" dirty="0">
                <a:solidFill>
                  <a:schemeClr val="tx1"/>
                </a:solidFill>
              </a:rPr>
              <a:t>. </a:t>
            </a:r>
            <a:r>
              <a:rPr lang="sv-SE" dirty="0" err="1">
                <a:solidFill>
                  <a:schemeClr val="tx1"/>
                </a:solidFill>
              </a:rPr>
              <a:t>Search</a:t>
            </a:r>
            <a:r>
              <a:rPr lang="sv-SE" dirty="0">
                <a:solidFill>
                  <a:schemeClr val="tx1"/>
                </a:solidFill>
              </a:rPr>
              <a:t> for dark </a:t>
            </a:r>
            <a:r>
              <a:rPr lang="sv-SE" dirty="0" err="1">
                <a:solidFill>
                  <a:schemeClr val="tx1"/>
                </a:solidFill>
              </a:rPr>
              <a:t>matter</a:t>
            </a:r>
            <a:r>
              <a:rPr lang="sv-SE" dirty="0">
                <a:solidFill>
                  <a:schemeClr val="tx1"/>
                </a:solidFill>
              </a:rPr>
              <a:t> at in final </a:t>
            </a:r>
            <a:r>
              <a:rPr lang="sv-SE" dirty="0" err="1">
                <a:solidFill>
                  <a:schemeClr val="tx1"/>
                </a:solidFill>
              </a:rPr>
              <a:t>states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containing</a:t>
            </a:r>
            <a:r>
              <a:rPr lang="sv-SE" dirty="0">
                <a:solidFill>
                  <a:schemeClr val="tx1"/>
                </a:solidFill>
              </a:rPr>
              <a:t> an </a:t>
            </a:r>
            <a:r>
              <a:rPr lang="sv-SE" dirty="0" err="1">
                <a:solidFill>
                  <a:schemeClr val="tx1"/>
                </a:solidFill>
              </a:rPr>
              <a:t>energetic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photon</a:t>
            </a:r>
            <a:r>
              <a:rPr lang="sv-SE" dirty="0">
                <a:solidFill>
                  <a:schemeClr val="tx1"/>
                </a:solidFill>
              </a:rPr>
              <a:t> and </a:t>
            </a:r>
            <a:r>
              <a:rPr lang="sv-SE" dirty="0" err="1">
                <a:solidFill>
                  <a:schemeClr val="tx1"/>
                </a:solidFill>
              </a:rPr>
              <a:t>large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missing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transverse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momentum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with</a:t>
            </a:r>
            <a:r>
              <a:rPr lang="sv-SE" dirty="0">
                <a:solidFill>
                  <a:schemeClr val="tx1"/>
                </a:solidFill>
              </a:rPr>
              <a:t> the ATLAS </a:t>
            </a:r>
            <a:r>
              <a:rPr lang="sv-SE" dirty="0" err="1">
                <a:solidFill>
                  <a:schemeClr val="tx1"/>
                </a:solidFill>
              </a:rPr>
              <a:t>detector</a:t>
            </a:r>
            <a:r>
              <a:rPr lang="sv-SE" dirty="0">
                <a:solidFill>
                  <a:schemeClr val="tx1"/>
                </a:solidFill>
              </a:rPr>
              <a:t>. 2017. The </a:t>
            </a:r>
            <a:r>
              <a:rPr lang="sv-SE" dirty="0" err="1">
                <a:solidFill>
                  <a:schemeClr val="tx1"/>
                </a:solidFill>
              </a:rPr>
              <a:t>European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Physical</a:t>
            </a:r>
            <a:r>
              <a:rPr lang="sv-SE" dirty="0">
                <a:solidFill>
                  <a:schemeClr val="tx1"/>
                </a:solidFill>
              </a:rPr>
              <a:t> Journal C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53F01AD-F329-5111-9BCB-F696E311B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6000" dirty="0" err="1">
                <a:solidFill>
                  <a:schemeClr val="accent5"/>
                </a:solidFill>
              </a:rPr>
              <a:t>References</a:t>
            </a:r>
            <a:endParaRPr lang="sv-SE" sz="6000" dirty="0">
              <a:solidFill>
                <a:schemeClr val="accent5"/>
              </a:solidFill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FA71CD8-E794-3628-023F-84E13892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sv-SE" smtClean="0"/>
              <a:pPr rtl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94051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757D0-D508-26E2-CFD7-1644A9703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9A345C0-846C-069E-783C-AD0DEA17BE2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90688"/>
            <a:ext cx="10493300" cy="4669485"/>
          </a:xfrm>
        </p:spPr>
        <p:txBody>
          <a:bodyPr/>
          <a:lstStyle/>
          <a:p>
            <a:pPr marL="514350" indent="-514350">
              <a:buClr>
                <a:schemeClr val="accent5"/>
              </a:buClr>
              <a:buFont typeface="+mj-lt"/>
              <a:buAutoNum type="arabicPeriod" startAt="9"/>
            </a:pPr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 Experiment. Search for Dark Matter and Large Extra Dimensions in pp Collisions Yielding a Photon and Missing Transverse Energy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Clr>
                <a:schemeClr val="accent5"/>
              </a:buClr>
              <a:buFont typeface="+mj-lt"/>
              <a:buAutoNum type="arabicPeriod" startAt="9"/>
            </a:pPr>
            <a:r>
              <a:rPr lang="en-US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ATLAS Collaboration. Jetting into the dark side: a precision search for dark matter. 2020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Clr>
                <a:schemeClr val="accent5"/>
              </a:buClr>
              <a:buFont typeface="+mj-lt"/>
              <a:buAutoNum type="arabicPeriod" startAt="9"/>
            </a:pPr>
            <a:r>
              <a:rPr lang="en-US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ATLAS Collaboration. Search for dark matter in events with a hadronically decaying vector boson and missing transverse momentum with the ATLAS detector. 2018. </a:t>
            </a:r>
            <a:r>
              <a:rPr lang="en-US" dirty="0" err="1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r>
              <a:rPr lang="en-US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[1807.11471] 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8EBB59FA-CAC1-3299-D98B-43C82EF4F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6000" dirty="0" err="1">
                <a:solidFill>
                  <a:schemeClr val="accent5"/>
                </a:solidFill>
              </a:rPr>
              <a:t>References</a:t>
            </a:r>
            <a:endParaRPr lang="sv-SE" sz="6000" dirty="0">
              <a:solidFill>
                <a:schemeClr val="accent5"/>
              </a:solidFill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1EA3A62-D4F4-2059-887D-C0D63B98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sv-SE" smtClean="0"/>
              <a:pPr rtl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54145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3F8F4E-8EF5-AAB0-C471-BB0ACDD50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6000" dirty="0">
                <a:solidFill>
                  <a:schemeClr val="accent5"/>
                </a:solidFill>
              </a:rPr>
              <a:t>Motivation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2E8E482-DE36-6CA0-1EB3-03892C4F1CE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679A4A7-A552-E706-5A73-E8F4AA36064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9CB95EC8-3B93-FFEB-2187-A1DDB9041BA8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C24AD63-1158-1C10-CB78-55F1A937A55E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966224" y="5390492"/>
            <a:ext cx="3911982" cy="365125"/>
          </a:xfrm>
        </p:spPr>
        <p:txBody>
          <a:bodyPr/>
          <a:lstStyle/>
          <a:p>
            <a:pPr marL="0" indent="0">
              <a:buNone/>
            </a:pPr>
            <a:r>
              <a:rPr lang="es-ES" b="0" i="1" dirty="0">
                <a:solidFill>
                  <a:srgbClr val="8A8A8A"/>
                </a:solidFill>
                <a:effectLst/>
                <a:latin typeface="Public Sans"/>
              </a:rPr>
              <a:t>Credit: NASA, ESA; NASA, ESA, CXC</a:t>
            </a:r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33599776-6217-7F24-0893-6F149FB61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sv-SE" dirty="0" err="1"/>
              <a:t>References</a:t>
            </a:r>
            <a:r>
              <a:rPr lang="sv-SE" dirty="0"/>
              <a:t>: 1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D86C0A35-3D7A-6884-DE1B-10E67955D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sv-SE" smtClean="0"/>
              <a:pPr rtl="0"/>
              <a:t>2</a:t>
            </a:fld>
            <a:endParaRPr lang="sv-SE" dirty="0"/>
          </a:p>
        </p:txBody>
      </p:sp>
      <p:pic>
        <p:nvPicPr>
          <p:cNvPr id="1026" name="Picture 2" descr="Chandra :: Resources :: Dark Matter (Illustrations)">
            <a:extLst>
              <a:ext uri="{FF2B5EF4-FFF2-40B4-BE49-F238E27FC236}">
                <a16:creationId xmlns:a16="http://schemas.microsoft.com/office/drawing/2014/main" id="{519A13CA-FFDC-3E9A-7A86-6582FA0AD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02" y="1997097"/>
            <a:ext cx="4264431" cy="391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ubble Views Spiral Galaxy ESO 137-001">
            <a:extLst>
              <a:ext uri="{FF2B5EF4-FFF2-40B4-BE49-F238E27FC236}">
                <a16:creationId xmlns:a16="http://schemas.microsoft.com/office/drawing/2014/main" id="{C0946AF5-14CA-4D66-A97E-F44255540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663" y="1997097"/>
            <a:ext cx="4823307" cy="329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431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9461D-A6C0-AB8E-04F9-2E0A27946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583F22A9-A784-D837-6EE8-7FB2CEA161D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90688"/>
            <a:ext cx="10493300" cy="4669485"/>
          </a:xfrm>
        </p:spPr>
        <p:txBody>
          <a:bodyPr/>
          <a:lstStyle/>
          <a:p>
            <a:pPr marL="514350" indent="-514350">
              <a:buClr>
                <a:schemeClr val="accent5"/>
              </a:buClr>
              <a:buFont typeface="+mj-lt"/>
              <a:buAutoNum type="arabicPeriod" startAt="12"/>
            </a:pPr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 Collaboration. Search for dark matter in proton-proton collisions at 8 TeV with missing transverse momentum and vector boson tagged jets. 2017. </a:t>
            </a:r>
            <a:r>
              <a:rPr lang="en-US" dirty="0" err="1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[1607.05764]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Clr>
                <a:schemeClr val="accent5"/>
              </a:buClr>
              <a:buFont typeface="+mj-lt"/>
              <a:buAutoNum type="arabicPeriod" startAt="12"/>
            </a:pPr>
            <a:r>
              <a:rPr lang="en-US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ATLAS Collaboration. Search for dark matter in events with missing transverse momentum and a Higgs boson decaying into two photons with the ATLAS detector. 2021. </a:t>
            </a:r>
            <a:r>
              <a:rPr lang="en-US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r>
              <a:rPr lang="en-US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[2104.13240]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70D17710-08F3-3725-86DD-8E1E583C2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6000" dirty="0" err="1">
                <a:solidFill>
                  <a:schemeClr val="accent5"/>
                </a:solidFill>
              </a:rPr>
              <a:t>References</a:t>
            </a:r>
            <a:endParaRPr lang="sv-SE" sz="6000" dirty="0">
              <a:solidFill>
                <a:schemeClr val="accent5"/>
              </a:solidFill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79503DB-CA1D-D17A-85FB-E9D123CA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sv-SE" smtClean="0"/>
              <a:pPr rtl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45104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0E2E0EF-F476-CB44-8BB5-08CB171F8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6000" dirty="0" err="1">
                <a:solidFill>
                  <a:schemeClr val="accent5"/>
                </a:solidFill>
              </a:rPr>
              <a:t>Detection</a:t>
            </a:r>
            <a:r>
              <a:rPr lang="sv-SE" sz="6000" dirty="0">
                <a:solidFill>
                  <a:schemeClr val="accent5"/>
                </a:solidFill>
              </a:rPr>
              <a:t> </a:t>
            </a:r>
            <a:r>
              <a:rPr lang="sv-SE" sz="6000" dirty="0" err="1">
                <a:solidFill>
                  <a:schemeClr val="accent5"/>
                </a:solidFill>
              </a:rPr>
              <a:t>of</a:t>
            </a:r>
            <a:r>
              <a:rPr lang="sv-SE" sz="6000" dirty="0">
                <a:solidFill>
                  <a:schemeClr val="accent5"/>
                </a:solidFill>
              </a:rPr>
              <a:t> dark </a:t>
            </a:r>
            <a:r>
              <a:rPr lang="sv-SE" sz="6000" dirty="0" err="1">
                <a:solidFill>
                  <a:schemeClr val="accent5"/>
                </a:solidFill>
              </a:rPr>
              <a:t>matter</a:t>
            </a:r>
            <a:endParaRPr lang="sv-SE" sz="6000" dirty="0">
              <a:solidFill>
                <a:schemeClr val="accent5"/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83EF085-3A6E-A9B2-3740-6051693E7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sv-SE" dirty="0" err="1"/>
              <a:t>References</a:t>
            </a:r>
            <a:r>
              <a:rPr lang="sv-SE" dirty="0"/>
              <a:t>: 2, 3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5AA17F3-E867-9A6F-690C-19317F3A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sv-SE" smtClean="0"/>
              <a:pPr rtl="0"/>
              <a:t>3</a:t>
            </a:fld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64DFB10-0FD2-DFDB-0288-628019DB43C8}"/>
              </a:ext>
            </a:extLst>
          </p:cNvPr>
          <p:cNvSpPr txBox="1"/>
          <p:nvPr/>
        </p:nvSpPr>
        <p:spPr>
          <a:xfrm>
            <a:off x="1260909" y="1690687"/>
            <a:ext cx="6795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400" dirty="0">
              <a:solidFill>
                <a:schemeClr val="bg1"/>
              </a:solidFill>
            </a:endParaRPr>
          </a:p>
          <a:p>
            <a:r>
              <a:rPr lang="sv-SE" sz="2400" dirty="0">
                <a:solidFill>
                  <a:schemeClr val="bg1"/>
                </a:solidFill>
              </a:rPr>
              <a:t>Problem: DARK </a:t>
            </a:r>
            <a:r>
              <a:rPr lang="sv-SE" sz="2400" dirty="0" err="1">
                <a:solidFill>
                  <a:schemeClr val="bg1"/>
                </a:solidFill>
              </a:rPr>
              <a:t>matter</a:t>
            </a:r>
            <a:r>
              <a:rPr lang="sv-SE" sz="2400" dirty="0">
                <a:solidFill>
                  <a:schemeClr val="bg1"/>
                </a:solidFill>
              </a:rPr>
              <a:t> – </a:t>
            </a:r>
            <a:r>
              <a:rPr lang="sv-SE" sz="2400" dirty="0" err="1">
                <a:solidFill>
                  <a:schemeClr val="bg1"/>
                </a:solidFill>
              </a:rPr>
              <a:t>invisible</a:t>
            </a:r>
            <a:r>
              <a:rPr lang="sv-SE" sz="2400" dirty="0">
                <a:solidFill>
                  <a:schemeClr val="bg1"/>
                </a:solidFill>
              </a:rPr>
              <a:t> to </a:t>
            </a:r>
            <a:r>
              <a:rPr lang="sv-SE" sz="2400" dirty="0" err="1">
                <a:solidFill>
                  <a:schemeClr val="bg1"/>
                </a:solidFill>
              </a:rPr>
              <a:t>colliders</a:t>
            </a:r>
            <a:endParaRPr lang="sv-SE" sz="2400" dirty="0">
              <a:solidFill>
                <a:schemeClr val="bg1"/>
              </a:solidFill>
            </a:endParaRPr>
          </a:p>
          <a:p>
            <a:endParaRPr lang="sv-SE" sz="2400" dirty="0">
              <a:solidFill>
                <a:schemeClr val="bg1"/>
              </a:solidFill>
            </a:endParaRPr>
          </a:p>
          <a:p>
            <a:r>
              <a:rPr lang="sv-SE" sz="2400" dirty="0">
                <a:solidFill>
                  <a:schemeClr val="bg1"/>
                </a:solidFill>
              </a:rPr>
              <a:t>Solution: </a:t>
            </a:r>
            <a:r>
              <a:rPr lang="sv-SE" sz="2400" dirty="0" err="1">
                <a:solidFill>
                  <a:schemeClr val="bg1"/>
                </a:solidFill>
              </a:rPr>
              <a:t>Missing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transverse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energy</a:t>
            </a:r>
            <a:r>
              <a:rPr lang="sv-SE" sz="2400" dirty="0">
                <a:solidFill>
                  <a:schemeClr val="bg1"/>
                </a:solidFill>
              </a:rPr>
              <a:t> (MET)</a:t>
            </a:r>
          </a:p>
        </p:txBody>
      </p:sp>
    </p:spTree>
    <p:extLst>
      <p:ext uri="{BB962C8B-B14F-4D97-AF65-F5344CB8AC3E}">
        <p14:creationId xmlns:p14="http://schemas.microsoft.com/office/powerpoint/2010/main" val="3361257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F09271-8CE8-27F0-A09E-E209D1ACB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6000" dirty="0" err="1">
                <a:solidFill>
                  <a:schemeClr val="accent5"/>
                </a:solidFill>
              </a:rPr>
              <a:t>Content</a:t>
            </a:r>
            <a:endParaRPr lang="sv-SE" sz="6000" dirty="0">
              <a:solidFill>
                <a:schemeClr val="accent5"/>
              </a:solidFill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2252D53-E3F2-B1B2-FC8A-499EC13257F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25624" y="2560321"/>
            <a:ext cx="6888665" cy="329944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sz="2000" dirty="0" err="1"/>
              <a:t>Theory</a:t>
            </a:r>
            <a:endParaRPr lang="sv-SE" sz="2000" dirty="0"/>
          </a:p>
          <a:p>
            <a:pPr>
              <a:lnSpc>
                <a:spcPct val="100000"/>
              </a:lnSpc>
            </a:pPr>
            <a:r>
              <a:rPr lang="sv-SE" sz="2000" dirty="0"/>
              <a:t>Experimental </a:t>
            </a:r>
            <a:r>
              <a:rPr lang="sv-SE" sz="2000" dirty="0" err="1"/>
              <a:t>signatures</a:t>
            </a:r>
            <a:endParaRPr lang="sv-SE" sz="2000" dirty="0"/>
          </a:p>
          <a:p>
            <a:pPr>
              <a:lnSpc>
                <a:spcPct val="100000"/>
              </a:lnSpc>
            </a:pPr>
            <a:r>
              <a:rPr lang="sv-SE" sz="2000" dirty="0"/>
              <a:t>Experimental </a:t>
            </a:r>
            <a:r>
              <a:rPr lang="sv-SE" sz="2000" dirty="0" err="1"/>
              <a:t>searches</a:t>
            </a:r>
            <a:endParaRPr lang="sv-SE" sz="2000" dirty="0"/>
          </a:p>
          <a:p>
            <a:pPr lvl="1">
              <a:lnSpc>
                <a:spcPct val="100000"/>
              </a:lnSpc>
            </a:pPr>
            <a:r>
              <a:rPr lang="sv-SE" sz="2000" dirty="0"/>
              <a:t>Mono-jet</a:t>
            </a:r>
          </a:p>
          <a:p>
            <a:pPr lvl="1">
              <a:lnSpc>
                <a:spcPct val="100000"/>
              </a:lnSpc>
            </a:pPr>
            <a:r>
              <a:rPr lang="sv-SE" sz="2000" dirty="0"/>
              <a:t>Mono-</a:t>
            </a:r>
            <a:r>
              <a:rPr lang="sv-SE" sz="2000" dirty="0" err="1"/>
              <a:t>photon</a:t>
            </a:r>
            <a:endParaRPr lang="sv-SE" sz="2000" dirty="0"/>
          </a:p>
          <a:p>
            <a:pPr lvl="1">
              <a:lnSpc>
                <a:spcPct val="100000"/>
              </a:lnSpc>
            </a:pPr>
            <a:r>
              <a:rPr lang="sv-SE" sz="2000" dirty="0"/>
              <a:t>Mono-W/Z</a:t>
            </a:r>
          </a:p>
          <a:p>
            <a:pPr lvl="1">
              <a:lnSpc>
                <a:spcPct val="100000"/>
              </a:lnSpc>
            </a:pPr>
            <a:r>
              <a:rPr lang="sv-SE" sz="2000" dirty="0"/>
              <a:t>Mono-</a:t>
            </a:r>
            <a:r>
              <a:rPr lang="sv-SE" sz="2000" dirty="0" err="1"/>
              <a:t>Higgs</a:t>
            </a:r>
            <a:endParaRPr lang="sv-SE" sz="2000" dirty="0"/>
          </a:p>
          <a:p>
            <a:pPr>
              <a:lnSpc>
                <a:spcPct val="100000"/>
              </a:lnSpc>
            </a:pPr>
            <a:r>
              <a:rPr lang="sv-SE" sz="2000" dirty="0" err="1"/>
              <a:t>Results</a:t>
            </a:r>
            <a:endParaRPr lang="sv-SE" sz="2000" dirty="0"/>
          </a:p>
          <a:p>
            <a:pPr>
              <a:lnSpc>
                <a:spcPct val="100000"/>
              </a:lnSpc>
            </a:pPr>
            <a:r>
              <a:rPr lang="sv-SE" sz="2000" dirty="0" err="1"/>
              <a:t>Complementarity</a:t>
            </a:r>
            <a:r>
              <a:rPr lang="sv-SE" sz="2000" dirty="0"/>
              <a:t> and </a:t>
            </a:r>
            <a:r>
              <a:rPr lang="sv-SE" sz="2000" dirty="0" err="1"/>
              <a:t>future</a:t>
            </a:r>
            <a:endParaRPr lang="sv-SE" sz="2000" dirty="0"/>
          </a:p>
          <a:p>
            <a:pPr lvl="1"/>
            <a:endParaRPr lang="sv-SE" sz="1600" dirty="0"/>
          </a:p>
          <a:p>
            <a:pPr marL="457200" lvl="1" indent="0">
              <a:buNone/>
            </a:pPr>
            <a:endParaRPr lang="sv-SE" sz="1600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8A276A6-570C-29A5-6D78-13ED56A1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sv-SE" noProof="0" smtClean="0"/>
              <a:pPr rtl="0"/>
              <a:t>4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378164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533804-8C63-F570-7F57-9B4DF5AC9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6000" dirty="0" err="1">
                <a:solidFill>
                  <a:schemeClr val="accent5"/>
                </a:solidFill>
              </a:rPr>
              <a:t>Theory</a:t>
            </a:r>
            <a:endParaRPr lang="sv-SE" sz="6000" dirty="0">
              <a:solidFill>
                <a:schemeClr val="accent5"/>
              </a:solidFill>
            </a:endParaRPr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F4B78E76-ACE7-D372-3BC0-221E30483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sv-SE" noProof="0" dirty="0" err="1"/>
              <a:t>References</a:t>
            </a:r>
            <a:r>
              <a:rPr lang="sv-SE" noProof="0" dirty="0"/>
              <a:t>: 2, 3 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A0D7CE8A-6389-A0AF-674B-A2639C8E3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sv-SE" noProof="0" smtClean="0"/>
              <a:pPr rtl="0"/>
              <a:t>5</a:t>
            </a:fld>
            <a:endParaRPr lang="sv-SE" noProof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924F0443-036A-6F23-DCDC-D1D4E7549143}"/>
              </a:ext>
            </a:extLst>
          </p:cNvPr>
          <p:cNvSpPr txBox="1"/>
          <p:nvPr/>
        </p:nvSpPr>
        <p:spPr>
          <a:xfrm>
            <a:off x="1145406" y="1719564"/>
            <a:ext cx="68435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bg1"/>
                </a:solidFill>
              </a:rPr>
              <a:t>Generality</a:t>
            </a:r>
            <a:r>
              <a:rPr lang="sv-SE" sz="2400" dirty="0">
                <a:solidFill>
                  <a:schemeClr val="bg1"/>
                </a:solidFill>
              </a:rPr>
              <a:t> vs. </a:t>
            </a:r>
            <a:r>
              <a:rPr lang="sv-SE" sz="2400" dirty="0" err="1">
                <a:solidFill>
                  <a:schemeClr val="bg1"/>
                </a:solidFill>
              </a:rPr>
              <a:t>Plausability</a:t>
            </a:r>
            <a:endParaRPr lang="sv-SE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Less </a:t>
            </a:r>
            <a:r>
              <a:rPr lang="sv-SE" sz="2400" dirty="0" err="1">
                <a:solidFill>
                  <a:schemeClr val="bg1"/>
                </a:solidFill>
              </a:rPr>
              <a:t>assumptions</a:t>
            </a:r>
            <a:r>
              <a:rPr lang="sv-SE" sz="2400" dirty="0">
                <a:solidFill>
                  <a:schemeClr val="bg1"/>
                </a:solidFill>
              </a:rPr>
              <a:t>  - </a:t>
            </a:r>
            <a:r>
              <a:rPr lang="sv-SE" sz="2400" dirty="0" err="1">
                <a:solidFill>
                  <a:schemeClr val="bg1"/>
                </a:solidFill>
              </a:rPr>
              <a:t>fewer</a:t>
            </a:r>
            <a:r>
              <a:rPr lang="sv-SE" sz="2400" dirty="0">
                <a:solidFill>
                  <a:schemeClr val="bg1"/>
                </a:solidFill>
              </a:rPr>
              <a:t> new parameters</a:t>
            </a: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bg1"/>
                </a:solidFill>
              </a:rPr>
              <a:t>Want</a:t>
            </a:r>
            <a:r>
              <a:rPr lang="sv-SE" sz="2400" dirty="0">
                <a:solidFill>
                  <a:schemeClr val="bg1"/>
                </a:solidFill>
              </a:rPr>
              <a:t> to </a:t>
            </a:r>
            <a:r>
              <a:rPr lang="sv-SE" sz="2400" dirty="0" err="1">
                <a:solidFill>
                  <a:schemeClr val="bg1"/>
                </a:solidFill>
              </a:rPr>
              <a:t>agree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with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well-established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principles</a:t>
            </a:r>
            <a:endParaRPr lang="sv-SE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bg1"/>
                </a:solidFill>
              </a:rPr>
              <a:t>Effective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Field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Theories</a:t>
            </a:r>
            <a:r>
              <a:rPr lang="sv-SE" sz="2400" dirty="0">
                <a:solidFill>
                  <a:schemeClr val="bg1"/>
                </a:solidFill>
              </a:rPr>
              <a:t> (</a:t>
            </a:r>
            <a:r>
              <a:rPr lang="sv-SE" sz="2400" dirty="0" err="1">
                <a:solidFill>
                  <a:schemeClr val="bg1"/>
                </a:solidFill>
              </a:rPr>
              <a:t>EFTs</a:t>
            </a:r>
            <a:r>
              <a:rPr lang="sv-SE" sz="2400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bg1"/>
                </a:solidFill>
              </a:rPr>
              <a:t>Simplified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Models</a:t>
            </a:r>
            <a:endParaRPr lang="sv-SE" sz="24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83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6BBCE1-E0C2-6A62-278F-5DC4F41E0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683299"/>
            <a:ext cx="10515601" cy="1325563"/>
          </a:xfrm>
        </p:spPr>
        <p:txBody>
          <a:bodyPr/>
          <a:lstStyle/>
          <a:p>
            <a:r>
              <a:rPr lang="sv-SE" sz="5400" dirty="0" err="1">
                <a:solidFill>
                  <a:schemeClr val="accent5"/>
                </a:solidFill>
              </a:rPr>
              <a:t>Effective</a:t>
            </a:r>
            <a:r>
              <a:rPr lang="sv-SE" sz="5400" dirty="0">
                <a:solidFill>
                  <a:schemeClr val="accent5"/>
                </a:solidFill>
              </a:rPr>
              <a:t> </a:t>
            </a:r>
            <a:r>
              <a:rPr lang="sv-SE" sz="5400" dirty="0" err="1">
                <a:solidFill>
                  <a:schemeClr val="accent5"/>
                </a:solidFill>
              </a:rPr>
              <a:t>Field</a:t>
            </a:r>
            <a:r>
              <a:rPr lang="sv-SE" sz="5400" dirty="0">
                <a:solidFill>
                  <a:schemeClr val="accent5"/>
                </a:solidFill>
              </a:rPr>
              <a:t> </a:t>
            </a:r>
            <a:r>
              <a:rPr lang="sv-SE" sz="5400" dirty="0" err="1">
                <a:solidFill>
                  <a:schemeClr val="accent5"/>
                </a:solidFill>
              </a:rPr>
              <a:t>Theories</a:t>
            </a:r>
            <a:r>
              <a:rPr lang="sv-SE" sz="5400" dirty="0">
                <a:solidFill>
                  <a:schemeClr val="accent5"/>
                </a:solidFill>
              </a:rPr>
              <a:t> (</a:t>
            </a:r>
            <a:r>
              <a:rPr lang="sv-SE" sz="5400" dirty="0" err="1">
                <a:solidFill>
                  <a:schemeClr val="accent5"/>
                </a:solidFill>
              </a:rPr>
              <a:t>EFTs</a:t>
            </a:r>
            <a:r>
              <a:rPr lang="sv-SE" sz="5400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34006A2-C2A9-44DD-EB93-4206D76A34F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 marL="285750" indent="-285750" algn="l">
              <a:lnSpc>
                <a:spcPct val="10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sz="2000" dirty="0"/>
              <a:t>DM </a:t>
            </a:r>
            <a:r>
              <a:rPr lang="sv-SE" sz="2000" dirty="0" err="1"/>
              <a:t>only</a:t>
            </a:r>
            <a:r>
              <a:rPr lang="sv-SE" sz="2000" dirty="0"/>
              <a:t> new BSM </a:t>
            </a:r>
            <a:r>
              <a:rPr lang="sv-SE" sz="2000" dirty="0" err="1"/>
              <a:t>particle</a:t>
            </a:r>
            <a:r>
              <a:rPr lang="sv-SE" sz="2000" dirty="0"/>
              <a:t> </a:t>
            </a:r>
            <a:r>
              <a:rPr lang="sv-SE" sz="2000" dirty="0" err="1"/>
              <a:t>kinematically</a:t>
            </a:r>
            <a:r>
              <a:rPr lang="sv-SE" sz="2000" dirty="0"/>
              <a:t> </a:t>
            </a:r>
            <a:r>
              <a:rPr lang="sv-SE" sz="2000" dirty="0" err="1"/>
              <a:t>accessible</a:t>
            </a:r>
            <a:r>
              <a:rPr lang="sv-SE" sz="2000" dirty="0"/>
              <a:t> </a:t>
            </a:r>
          </a:p>
          <a:p>
            <a:pPr marL="285750" indent="-285750" algn="l">
              <a:lnSpc>
                <a:spcPct val="10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sz="2000" dirty="0"/>
              <a:t>Contact </a:t>
            </a:r>
            <a:r>
              <a:rPr lang="sv-SE" sz="2000" dirty="0" err="1"/>
              <a:t>interaction</a:t>
            </a:r>
            <a:r>
              <a:rPr lang="sv-SE" sz="2000" dirty="0"/>
              <a:t> </a:t>
            </a:r>
            <a:r>
              <a:rPr lang="sv-SE" sz="2000" dirty="0" err="1"/>
              <a:t>between</a:t>
            </a:r>
            <a:r>
              <a:rPr lang="sv-SE" sz="2000" dirty="0"/>
              <a:t> DM and SM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BA29666-9935-BA6D-9BCD-6A9EBA698CF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909913" y="3360802"/>
            <a:ext cx="4802606" cy="1721355"/>
          </a:xfrm>
        </p:spPr>
        <p:txBody>
          <a:bodyPr/>
          <a:lstStyle/>
          <a:p>
            <a:pPr algn="l"/>
            <a:r>
              <a:rPr lang="el-GR" b="0" i="0" dirty="0">
                <a:solidFill>
                  <a:schemeClr val="bg1"/>
                </a:solidFill>
                <a:effectLst/>
                <a:latin typeface="+mn-lt"/>
              </a:rPr>
              <a:t>Λ</a:t>
            </a:r>
            <a:r>
              <a:rPr lang="sv-SE" b="0" i="0" dirty="0">
                <a:solidFill>
                  <a:schemeClr val="bg1"/>
                </a:solidFill>
                <a:effectLst/>
                <a:latin typeface="+mn-lt"/>
              </a:rPr>
              <a:t> – </a:t>
            </a:r>
            <a:r>
              <a:rPr lang="sv-SE" b="0" i="0" dirty="0" err="1">
                <a:solidFill>
                  <a:schemeClr val="bg1"/>
                </a:solidFill>
                <a:effectLst/>
                <a:latin typeface="+mn-lt"/>
              </a:rPr>
              <a:t>Effective</a:t>
            </a:r>
            <a:r>
              <a:rPr lang="sv-SE" b="0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sv-SE" b="0" i="0" dirty="0" err="1">
                <a:solidFill>
                  <a:schemeClr val="bg1"/>
                </a:solidFill>
                <a:effectLst/>
                <a:latin typeface="+mn-lt"/>
              </a:rPr>
              <a:t>supression</a:t>
            </a:r>
            <a:r>
              <a:rPr lang="sv-SE" b="0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sv-SE" b="0" i="0" dirty="0" err="1">
                <a:solidFill>
                  <a:schemeClr val="bg1"/>
                </a:solidFill>
                <a:effectLst/>
                <a:latin typeface="+mn-lt"/>
              </a:rPr>
              <a:t>scale</a:t>
            </a:r>
            <a:endParaRPr lang="sv-SE" b="0" i="0" dirty="0">
              <a:solidFill>
                <a:schemeClr val="bg1"/>
              </a:solidFill>
              <a:effectLst/>
              <a:latin typeface="+mn-lt"/>
            </a:endParaRPr>
          </a:p>
          <a:p>
            <a:pPr algn="l"/>
            <a:r>
              <a:rPr lang="el-G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χ </a:t>
            </a:r>
            <a:r>
              <a:rPr lang="sv-SE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- A spin-1/2 DM </a:t>
            </a:r>
            <a:r>
              <a:rPr lang="sv-SE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particle</a:t>
            </a:r>
            <a:endParaRPr lang="sv-S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44647575-1D7C-BE50-BC37-6E6AF4E3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sv-SE" noProof="0" dirty="0" err="1"/>
              <a:t>References</a:t>
            </a:r>
            <a:r>
              <a:rPr lang="sv-SE" noProof="0" dirty="0"/>
              <a:t>: 2, 3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B5DD507C-F7C1-B64F-D03A-A501A5C31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sv-SE" noProof="0" smtClean="0"/>
              <a:pPr rtl="0"/>
              <a:t>6</a:t>
            </a:fld>
            <a:endParaRPr lang="sv-SE" noProof="0"/>
          </a:p>
        </p:txBody>
      </p:sp>
      <p:pic>
        <p:nvPicPr>
          <p:cNvPr id="10" name="Bildobjekt 9" descr="En bild som visar Teckensnitt, text, handskrift, vit&#10;&#10;AI-genererat innehåll kan vara felaktigt.">
            <a:extLst>
              <a:ext uri="{FF2B5EF4-FFF2-40B4-BE49-F238E27FC236}">
                <a16:creationId xmlns:a16="http://schemas.microsoft.com/office/drawing/2014/main" id="{65335E17-665C-046F-9449-1032896729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5" t="7949" r="3732" b="15737"/>
          <a:stretch/>
        </p:blipFill>
        <p:spPr>
          <a:xfrm>
            <a:off x="1879808" y="3916000"/>
            <a:ext cx="3766466" cy="777316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00333B80-CC3B-9729-C51A-7A843EE2F784}"/>
              </a:ext>
            </a:extLst>
          </p:cNvPr>
          <p:cNvSpPr txBox="1"/>
          <p:nvPr/>
        </p:nvSpPr>
        <p:spPr>
          <a:xfrm>
            <a:off x="1780892" y="3523990"/>
            <a:ext cx="331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>
                <a:solidFill>
                  <a:schemeClr val="bg1"/>
                </a:solidFill>
              </a:rPr>
              <a:t>Example</a:t>
            </a:r>
            <a:r>
              <a:rPr lang="sv-SE" dirty="0">
                <a:solidFill>
                  <a:schemeClr val="bg1"/>
                </a:solidFill>
              </a:rPr>
              <a:t>: Axial-</a:t>
            </a:r>
            <a:r>
              <a:rPr lang="sv-SE" dirty="0" err="1">
                <a:solidFill>
                  <a:schemeClr val="bg1"/>
                </a:solidFill>
              </a:rPr>
              <a:t>vector</a:t>
            </a:r>
            <a:r>
              <a:rPr lang="sv-SE" dirty="0">
                <a:solidFill>
                  <a:schemeClr val="bg1"/>
                </a:solidFill>
              </a:rPr>
              <a:t> operator</a:t>
            </a:r>
          </a:p>
        </p:txBody>
      </p:sp>
    </p:spTree>
    <p:extLst>
      <p:ext uri="{BB962C8B-B14F-4D97-AF65-F5344CB8AC3E}">
        <p14:creationId xmlns:p14="http://schemas.microsoft.com/office/powerpoint/2010/main" val="1747890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8C2A34-91EE-8B0D-8444-8C06575B5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6000" dirty="0" err="1">
                <a:solidFill>
                  <a:schemeClr val="accent5"/>
                </a:solidFill>
              </a:rPr>
              <a:t>Simplified</a:t>
            </a:r>
            <a:r>
              <a:rPr lang="sv-SE" sz="6000" dirty="0">
                <a:solidFill>
                  <a:schemeClr val="accent5"/>
                </a:solidFill>
              </a:rPr>
              <a:t> </a:t>
            </a:r>
            <a:r>
              <a:rPr lang="sv-SE" sz="6000" dirty="0" err="1">
                <a:solidFill>
                  <a:schemeClr val="accent5"/>
                </a:solidFill>
              </a:rPr>
              <a:t>models</a:t>
            </a:r>
            <a:endParaRPr lang="sv-SE" sz="6000" dirty="0">
              <a:solidFill>
                <a:schemeClr val="accent5"/>
              </a:solidFill>
            </a:endParaRPr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1C990499-7FE8-766D-E1E4-7C1A72903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sv-SE" noProof="0" dirty="0" err="1"/>
              <a:t>References</a:t>
            </a:r>
            <a:r>
              <a:rPr lang="sv-SE" noProof="0" dirty="0"/>
              <a:t>: 2, 3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8A9E575F-70AD-E519-006D-00B8D84E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sv-SE" noProof="0" smtClean="0"/>
              <a:pPr rtl="0"/>
              <a:t>7</a:t>
            </a:fld>
            <a:endParaRPr lang="sv-SE" noProof="0"/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6F325B80-1154-E1E8-CA50-191D652E2F93}"/>
              </a:ext>
            </a:extLst>
          </p:cNvPr>
          <p:cNvSpPr txBox="1">
            <a:spLocks/>
          </p:cNvSpPr>
          <p:nvPr/>
        </p:nvSpPr>
        <p:spPr>
          <a:xfrm>
            <a:off x="1505795" y="1827074"/>
            <a:ext cx="8845828" cy="9290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sv-SE"/>
            </a:defPPr>
            <a:lvl1pPr marL="0" indent="0" algn="ctr" defTabSz="914400" rtl="0" eaLnBrk="1" latinLnBrk="0" hangingPunct="1">
              <a:lnSpc>
                <a:spcPct val="140000"/>
              </a:lnSpc>
              <a:spcBef>
                <a:spcPts val="1000"/>
              </a:spcBef>
              <a:buFontTx/>
              <a:buNone/>
              <a:defRPr lang="sv-SE" sz="16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sv-SE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If the mediator is BSM and kinematically accessible</a:t>
            </a:r>
          </a:p>
          <a:p>
            <a:pPr marL="285750" indent="-285750" algn="l">
              <a:lnSpc>
                <a:spcPct val="10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02A790E6-14BF-8EE5-8DB7-0886829764A5}"/>
              </a:ext>
            </a:extLst>
          </p:cNvPr>
          <p:cNvGrpSpPr/>
          <p:nvPr/>
        </p:nvGrpSpPr>
        <p:grpSpPr>
          <a:xfrm>
            <a:off x="507536" y="2536755"/>
            <a:ext cx="11176924" cy="1021850"/>
            <a:chOff x="410148" y="2892487"/>
            <a:chExt cx="11176924" cy="1021850"/>
          </a:xfrm>
        </p:grpSpPr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9A795E45-F3C9-9ADE-A710-F8D63B2CE743}"/>
                </a:ext>
              </a:extLst>
            </p:cNvPr>
            <p:cNvSpPr txBox="1"/>
            <p:nvPr/>
          </p:nvSpPr>
          <p:spPr>
            <a:xfrm>
              <a:off x="1274789" y="2892487"/>
              <a:ext cx="14592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>
                  <a:solidFill>
                    <a:schemeClr val="bg1"/>
                  </a:solidFill>
                </a:rPr>
                <a:t>Axial-</a:t>
              </a:r>
              <a:r>
                <a:rPr lang="sv-SE" dirty="0" err="1">
                  <a:solidFill>
                    <a:schemeClr val="bg1"/>
                  </a:solidFill>
                </a:rPr>
                <a:t>vector</a:t>
              </a:r>
              <a:r>
                <a:rPr lang="sv-SE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D0B67969-3F5B-8A2E-7EDC-467D02A3EED8}"/>
                </a:ext>
              </a:extLst>
            </p:cNvPr>
            <p:cNvSpPr txBox="1"/>
            <p:nvPr/>
          </p:nvSpPr>
          <p:spPr>
            <a:xfrm>
              <a:off x="4115788" y="2892487"/>
              <a:ext cx="845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err="1">
                  <a:solidFill>
                    <a:schemeClr val="bg1"/>
                  </a:solidFill>
                </a:rPr>
                <a:t>Vector</a:t>
              </a:r>
              <a:endParaRPr lang="sv-SE" dirty="0">
                <a:solidFill>
                  <a:schemeClr val="bg1"/>
                </a:solidFill>
              </a:endParaRPr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88045284-1F41-93CE-9890-0ED2221B195D}"/>
                </a:ext>
              </a:extLst>
            </p:cNvPr>
            <p:cNvSpPr txBox="1"/>
            <p:nvPr/>
          </p:nvSpPr>
          <p:spPr>
            <a:xfrm>
              <a:off x="6545179" y="2892487"/>
              <a:ext cx="1553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err="1">
                  <a:solidFill>
                    <a:schemeClr val="bg1"/>
                  </a:solidFill>
                </a:rPr>
                <a:t>Pseudoscalar</a:t>
              </a:r>
              <a:endParaRPr lang="sv-SE" dirty="0">
                <a:solidFill>
                  <a:schemeClr val="bg1"/>
                </a:solidFill>
              </a:endParaRPr>
            </a:p>
          </p:txBody>
        </p: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EC584168-7C81-CE75-C5C1-71D5E5022DBB}"/>
                </a:ext>
              </a:extLst>
            </p:cNvPr>
            <p:cNvSpPr txBox="1"/>
            <p:nvPr/>
          </p:nvSpPr>
          <p:spPr>
            <a:xfrm>
              <a:off x="9480884" y="2892487"/>
              <a:ext cx="8323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err="1">
                  <a:solidFill>
                    <a:schemeClr val="bg1"/>
                  </a:solidFill>
                </a:rPr>
                <a:t>Scalar</a:t>
              </a:r>
              <a:endParaRPr lang="sv-SE" dirty="0">
                <a:solidFill>
                  <a:schemeClr val="bg1"/>
                </a:solidFill>
              </a:endParaRPr>
            </a:p>
          </p:txBody>
        </p:sp>
        <p:pic>
          <p:nvPicPr>
            <p:cNvPr id="15" name="Bildobjekt 14" descr="En bild som visar Teckensnitt, vit, kalligrafi, text&#10;&#10;AI-genererat innehåll kan vara felaktigt.">
              <a:extLst>
                <a:ext uri="{FF2B5EF4-FFF2-40B4-BE49-F238E27FC236}">
                  <a16:creationId xmlns:a16="http://schemas.microsoft.com/office/drawing/2014/main" id="{CF0E148A-85A8-BB31-6796-AD8C4A6FD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0971" y="3289933"/>
              <a:ext cx="2446101" cy="598134"/>
            </a:xfrm>
            <a:prstGeom prst="rect">
              <a:avLst/>
            </a:prstGeom>
          </p:spPr>
        </p:pic>
        <p:pic>
          <p:nvPicPr>
            <p:cNvPr id="17" name="Bildobjekt 16" descr="En bild som visar Teckensnitt, vit, typografi, kalligrafi&#10;&#10;AI-genererat innehåll kan vara felaktigt.">
              <a:extLst>
                <a:ext uri="{FF2B5EF4-FFF2-40B4-BE49-F238E27FC236}">
                  <a16:creationId xmlns:a16="http://schemas.microsoft.com/office/drawing/2014/main" id="{3A25C47D-C605-AFC6-011C-8AB25D2C5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3048" y="3349109"/>
              <a:ext cx="2446100" cy="479782"/>
            </a:xfrm>
            <a:prstGeom prst="rect">
              <a:avLst/>
            </a:prstGeom>
          </p:spPr>
        </p:pic>
        <p:pic>
          <p:nvPicPr>
            <p:cNvPr id="19" name="Bildobjekt 18" descr="En bild som visar Teckensnitt, text, vit, typografi&#10;&#10;AI-genererat innehåll kan vara felaktigt.">
              <a:extLst>
                <a:ext uri="{FF2B5EF4-FFF2-40B4-BE49-F238E27FC236}">
                  <a16:creationId xmlns:a16="http://schemas.microsoft.com/office/drawing/2014/main" id="{3ACA1EF8-E5C2-BC1F-87A1-1D2BE5EFB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3592" y="3349109"/>
              <a:ext cx="2497633" cy="493163"/>
            </a:xfrm>
            <a:prstGeom prst="rect">
              <a:avLst/>
            </a:prstGeom>
          </p:spPr>
        </p:pic>
        <p:pic>
          <p:nvPicPr>
            <p:cNvPr id="21" name="Bildobjekt 20" descr="En bild som visar Teckensnitt, typografi, vit, kalligrafi&#10;&#10;AI-genererat innehåll kan vara felaktigt.">
              <a:extLst>
                <a:ext uri="{FF2B5EF4-FFF2-40B4-BE49-F238E27FC236}">
                  <a16:creationId xmlns:a16="http://schemas.microsoft.com/office/drawing/2014/main" id="{D062B19D-B102-2BCD-6DF3-C314D1FE4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0148" y="3378374"/>
              <a:ext cx="3188528" cy="535963"/>
            </a:xfrm>
            <a:prstGeom prst="rect">
              <a:avLst/>
            </a:prstGeom>
          </p:spPr>
        </p:pic>
      </p:grpSp>
      <p:pic>
        <p:nvPicPr>
          <p:cNvPr id="23" name="Bildobjekt 22" descr="En bild som visar diagram, linje&#10;&#10;AI-genererat innehåll kan vara felaktigt.">
            <a:extLst>
              <a:ext uri="{FF2B5EF4-FFF2-40B4-BE49-F238E27FC236}">
                <a16:creationId xmlns:a16="http://schemas.microsoft.com/office/drawing/2014/main" id="{AC2AD00C-C322-6579-8E16-47B3D7332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5247" y="3999613"/>
            <a:ext cx="7901502" cy="169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79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0045F3-3C7B-FB50-007B-869FB7D8E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6000" dirty="0">
                <a:solidFill>
                  <a:schemeClr val="accent5"/>
                </a:solidFill>
              </a:rPr>
              <a:t>Experimental </a:t>
            </a:r>
            <a:r>
              <a:rPr lang="sv-SE" sz="6000" dirty="0" err="1">
                <a:solidFill>
                  <a:schemeClr val="accent5"/>
                </a:solidFill>
              </a:rPr>
              <a:t>signatures</a:t>
            </a:r>
            <a:endParaRPr lang="sv-SE" sz="6000" dirty="0">
              <a:solidFill>
                <a:schemeClr val="accent5"/>
              </a:solidFill>
            </a:endParaRPr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60D6F4B3-E5BE-E74C-9797-88B3C9B80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sv-SE" dirty="0" err="1"/>
              <a:t>References</a:t>
            </a:r>
            <a:r>
              <a:rPr lang="sv-SE" dirty="0"/>
              <a:t>: 2, 3, 4, 5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8B9F80FB-CA42-AB49-5E24-B0CAB5A2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sv-SE" smtClean="0"/>
              <a:pPr rtl="0"/>
              <a:t>8</a:t>
            </a:fld>
            <a:endParaRPr lang="sv-SE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360D3B-E024-B128-E33B-B90E104F6867}"/>
              </a:ext>
            </a:extLst>
          </p:cNvPr>
          <p:cNvSpPr txBox="1"/>
          <p:nvPr/>
        </p:nvSpPr>
        <p:spPr>
          <a:xfrm>
            <a:off x="1366787" y="2271562"/>
            <a:ext cx="3930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err="1">
                <a:solidFill>
                  <a:schemeClr val="bg1"/>
                </a:solidFill>
              </a:rPr>
              <a:t>Missing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transverse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energy</a:t>
            </a:r>
            <a:r>
              <a:rPr lang="sv-SE" sz="2000" dirty="0">
                <a:solidFill>
                  <a:schemeClr val="bg1"/>
                </a:solidFill>
              </a:rPr>
              <a:t> (MET)</a:t>
            </a:r>
          </a:p>
        </p:txBody>
      </p:sp>
      <p:pic>
        <p:nvPicPr>
          <p:cNvPr id="11" name="Bildobjekt 10" descr="En bild som visar Teckensnitt, vit, Grafik, design&#10;&#10;AI-genererat innehåll kan vara felaktigt.">
            <a:extLst>
              <a:ext uri="{FF2B5EF4-FFF2-40B4-BE49-F238E27FC236}">
                <a16:creationId xmlns:a16="http://schemas.microsoft.com/office/drawing/2014/main" id="{19DB4B14-B435-EF94-4B6D-0F581C890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981" y="2658099"/>
            <a:ext cx="3162741" cy="866896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59916D8E-F640-3976-506D-408AB16104BD}"/>
              </a:ext>
            </a:extLst>
          </p:cNvPr>
          <p:cNvSpPr txBox="1"/>
          <p:nvPr/>
        </p:nvSpPr>
        <p:spPr>
          <a:xfrm>
            <a:off x="6689558" y="2290020"/>
            <a:ext cx="1872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err="1">
                <a:solidFill>
                  <a:schemeClr val="bg1"/>
                </a:solidFill>
              </a:rPr>
              <a:t>Pseudorapidity</a:t>
            </a:r>
            <a:endParaRPr lang="sv-SE" sz="2000" dirty="0">
              <a:solidFill>
                <a:schemeClr val="bg1"/>
              </a:solidFill>
            </a:endParaRPr>
          </a:p>
        </p:txBody>
      </p:sp>
      <p:pic>
        <p:nvPicPr>
          <p:cNvPr id="14" name="Bildobjekt 13" descr="En bild som visar Teckensnitt, vit, text, design&#10;&#10;AI-genererat innehåll kan vara felaktigt.">
            <a:extLst>
              <a:ext uri="{FF2B5EF4-FFF2-40B4-BE49-F238E27FC236}">
                <a16:creationId xmlns:a16="http://schemas.microsoft.com/office/drawing/2014/main" id="{77567592-8D93-9029-FB03-0BA54DC42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591" y="2671672"/>
            <a:ext cx="2220678" cy="866896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D588F081-2065-ACD6-9832-30AA496D5D71}"/>
              </a:ext>
            </a:extLst>
          </p:cNvPr>
          <p:cNvSpPr txBox="1"/>
          <p:nvPr/>
        </p:nvSpPr>
        <p:spPr>
          <a:xfrm>
            <a:off x="1366787" y="3960367"/>
            <a:ext cx="27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err="1">
                <a:solidFill>
                  <a:schemeClr val="bg1"/>
                </a:solidFill>
              </a:rPr>
              <a:t>Visible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particles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 err="1">
                <a:solidFill>
                  <a:schemeClr val="bg1"/>
                </a:solidFill>
              </a:rPr>
              <a:t>Transverse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momentum</a:t>
            </a:r>
            <a:endParaRPr lang="sv-S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65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3F7A286-BF25-7FBA-B21B-5CA1193C0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6000" dirty="0">
                <a:solidFill>
                  <a:schemeClr val="accent5"/>
                </a:solidFill>
              </a:rPr>
              <a:t>Experimental </a:t>
            </a:r>
            <a:r>
              <a:rPr lang="sv-SE" sz="6000" dirty="0" err="1">
                <a:solidFill>
                  <a:schemeClr val="accent5"/>
                </a:solidFill>
              </a:rPr>
              <a:t>searches</a:t>
            </a:r>
            <a:endParaRPr lang="sv-SE" sz="6000" dirty="0">
              <a:solidFill>
                <a:schemeClr val="accent5"/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BE1BEB6-2C36-8680-AF92-69CE11703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sv-SE" dirty="0" err="1"/>
              <a:t>References</a:t>
            </a:r>
            <a:r>
              <a:rPr lang="sv-SE" dirty="0"/>
              <a:t>: 2, 3, 4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2E26D56-A727-4152-B099-5D2B2D77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sv-SE" smtClean="0"/>
              <a:pPr rtl="0"/>
              <a:t>9</a:t>
            </a:fld>
            <a:endParaRPr lang="sv-SE" dirty="0"/>
          </a:p>
        </p:txBody>
      </p:sp>
      <p:pic>
        <p:nvPicPr>
          <p:cNvPr id="1026" name="Picture 2" descr="1: A diagram showing the complete structure of the LHC facility at CERN. There are the 4 main experiments (ATLAS, CMS, LHCb and ALICE) and the small accelerators that feed protons into the collider (PS, SPS, LINAC 2 and Booster) [23].">
            <a:extLst>
              <a:ext uri="{FF2B5EF4-FFF2-40B4-BE49-F238E27FC236}">
                <a16:creationId xmlns:a16="http://schemas.microsoft.com/office/drawing/2014/main" id="{5DACE608-B691-4976-37A9-59D93CD9F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838" y="2141285"/>
            <a:ext cx="5100487" cy="294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0A46C854-687F-0205-6E44-7D0707A4972D}"/>
              </a:ext>
            </a:extLst>
          </p:cNvPr>
          <p:cNvSpPr txBox="1"/>
          <p:nvPr/>
        </p:nvSpPr>
        <p:spPr>
          <a:xfrm>
            <a:off x="8966741" y="5102884"/>
            <a:ext cx="2083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Ref: </a:t>
            </a:r>
            <a:r>
              <a:rPr lang="en-US" dirty="0">
                <a:hlinkClick r:id="rId4"/>
              </a:rPr>
              <a:t>ResearchGate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6255F58-E7A8-EA47-30BF-E34F9B2B112A}"/>
              </a:ext>
            </a:extLst>
          </p:cNvPr>
          <p:cNvSpPr txBox="1"/>
          <p:nvPr/>
        </p:nvSpPr>
        <p:spPr>
          <a:xfrm>
            <a:off x="1020277" y="2544494"/>
            <a:ext cx="4529381" cy="1685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bg1"/>
                </a:solidFill>
              </a:rPr>
              <a:t>Searches</a:t>
            </a:r>
            <a:r>
              <a:rPr lang="sv-SE" sz="2400" dirty="0">
                <a:solidFill>
                  <a:schemeClr val="bg1"/>
                </a:solidFill>
              </a:rPr>
              <a:t> at ATLAS and CMS</a:t>
            </a:r>
          </a:p>
          <a:p>
            <a:pPr marL="342900" indent="-34290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bg1"/>
                </a:solidFill>
              </a:rPr>
              <a:t>Multiple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search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channels</a:t>
            </a:r>
            <a:endParaRPr lang="sv-SE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bg1"/>
                </a:solidFill>
              </a:rPr>
              <a:t>Visible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particles</a:t>
            </a:r>
            <a:r>
              <a:rPr lang="sv-SE" sz="2400" dirty="0">
                <a:solidFill>
                  <a:schemeClr val="bg1"/>
                </a:solidFill>
              </a:rPr>
              <a:t> - SM</a:t>
            </a:r>
          </a:p>
        </p:txBody>
      </p:sp>
    </p:spTree>
    <p:extLst>
      <p:ext uri="{BB962C8B-B14F-4D97-AF65-F5344CB8AC3E}">
        <p14:creationId xmlns:p14="http://schemas.microsoft.com/office/powerpoint/2010/main" val="3891192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6774616_TF11936837_Win32" id="{59979FB6-A378-4BB7-9478-2FB1B319FABC}" vid="{5DF955FC-73CA-492A-B0C1-8230999BDA1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9DD645B-D823-4D85-A8AC-AFAC8212B2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44BFB8-0B48-48D5-A0BA-9317960E8F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6D7367-F508-4F80-B02C-79260B72660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Presentation av vetenskapliga resultat</Template>
  <TotalTime>3741</TotalTime>
  <Words>957</Words>
  <Application>Microsoft Office PowerPoint</Application>
  <PresentationFormat>Bredbild</PresentationFormat>
  <Paragraphs>198</Paragraphs>
  <Slides>20</Slides>
  <Notes>20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30" baseType="lpstr">
      <vt:lpstr>Aptos</vt:lpstr>
      <vt:lpstr>Arial</vt:lpstr>
      <vt:lpstr>Arial Nova</vt:lpstr>
      <vt:lpstr>Biome</vt:lpstr>
      <vt:lpstr>Biome Light</vt:lpstr>
      <vt:lpstr>Calibri</vt:lpstr>
      <vt:lpstr>Cambria Math</vt:lpstr>
      <vt:lpstr>Public Sans</vt:lpstr>
      <vt:lpstr>Segoe UI</vt:lpstr>
      <vt:lpstr>Office-tema</vt:lpstr>
      <vt:lpstr>Dark matter searches</vt:lpstr>
      <vt:lpstr>Motivation</vt:lpstr>
      <vt:lpstr>Detection of dark matter</vt:lpstr>
      <vt:lpstr>Content</vt:lpstr>
      <vt:lpstr>Theory</vt:lpstr>
      <vt:lpstr>Effective Field Theories (EFTs)</vt:lpstr>
      <vt:lpstr>Simplified models</vt:lpstr>
      <vt:lpstr>Experimental signatures</vt:lpstr>
      <vt:lpstr>Experimental searches</vt:lpstr>
      <vt:lpstr>Mono-jet, Mono-Higgs, Third generation quarks</vt:lpstr>
      <vt:lpstr>Mono-V</vt:lpstr>
      <vt:lpstr>Results</vt:lpstr>
      <vt:lpstr>Results</vt:lpstr>
      <vt:lpstr>Complementarity</vt:lpstr>
      <vt:lpstr>Future</vt:lpstr>
      <vt:lpstr>Summary and conclusion</vt:lpstr>
      <vt:lpstr>References</vt:lpstr>
      <vt:lpstr>References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Ellen Ivarsson Biebel</dc:creator>
  <cp:lastModifiedBy>Ellen Ivarsson Biebel</cp:lastModifiedBy>
  <cp:revision>57</cp:revision>
  <dcterms:created xsi:type="dcterms:W3CDTF">2025-04-22T09:08:03Z</dcterms:created>
  <dcterms:modified xsi:type="dcterms:W3CDTF">2025-05-22T09:50:05Z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