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586" r:id="rId2"/>
    <p:sldId id="637" r:id="rId3"/>
    <p:sldId id="616" r:id="rId4"/>
    <p:sldId id="651" r:id="rId5"/>
    <p:sldId id="652" r:id="rId6"/>
    <p:sldId id="653" r:id="rId7"/>
    <p:sldId id="654" r:id="rId8"/>
    <p:sldId id="655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8B060B-85B6-EA4C-B99A-4B7FBCE3C9CB}">
          <p14:sldIdLst>
            <p14:sldId id="586"/>
            <p14:sldId id="637"/>
            <p14:sldId id="616"/>
            <p14:sldId id="651"/>
            <p14:sldId id="652"/>
            <p14:sldId id="653"/>
            <p14:sldId id="654"/>
            <p14:sldId id="655"/>
          </p14:sldIdLst>
        </p14:section>
        <p14:section name="Backup slides" id="{35FD3709-0E29-A040-826D-BB6EE852781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144" userDrawn="1">
          <p15:clr>
            <a:srgbClr val="A4A3A4"/>
          </p15:clr>
        </p15:guide>
        <p15:guide id="3" orient="horz" pos="1692" userDrawn="1">
          <p15:clr>
            <a:srgbClr val="A4A3A4"/>
          </p15:clr>
        </p15:guide>
        <p15:guide id="4" pos="27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893F"/>
    <a:srgbClr val="FFCC66"/>
    <a:srgbClr val="21FF06"/>
    <a:srgbClr val="FFFF66"/>
    <a:srgbClr val="FF8000"/>
    <a:srgbClr val="C10004"/>
    <a:srgbClr val="B80003"/>
    <a:srgbClr val="AA0005"/>
    <a:srgbClr val="B0001E"/>
    <a:srgbClr val="97B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29" autoAdjust="0"/>
    <p:restoredTop sz="95753" autoAdjust="0"/>
  </p:normalViewPr>
  <p:slideViewPr>
    <p:cSldViewPr snapToGrid="0" snapToObjects="1">
      <p:cViewPr varScale="1">
        <p:scale>
          <a:sx n="146" d="100"/>
          <a:sy n="146" d="100"/>
        </p:scale>
        <p:origin x="192" y="432"/>
      </p:cViewPr>
      <p:guideLst>
        <p:guide orient="horz" pos="804"/>
        <p:guide pos="144"/>
        <p:guide orient="horz" pos="1692"/>
        <p:guide pos="27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1411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6/19/17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39D25-4D91-3E49-BAB5-6A0B46BDC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213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792" y="1243166"/>
            <a:ext cx="8715613" cy="75179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792" y="1994957"/>
            <a:ext cx="8695454" cy="1314450"/>
          </a:xfrm>
        </p:spPr>
        <p:txBody>
          <a:bodyPr/>
          <a:lstStyle>
            <a:lvl1pPr marL="0" indent="0" algn="l">
              <a:buFont typeface="Arial"/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841964"/>
            <a:ext cx="9144000" cy="314937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04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0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5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2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3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7"/>
            <a:ext cx="4040188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7"/>
            <a:ext cx="4041775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0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1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7028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9"/>
            <a:ext cx="3008313" cy="8715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43915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43915"/>
            <a:ext cx="2133600" cy="273844"/>
          </a:xfrm>
          <a:prstGeom prst="rect">
            <a:avLst/>
          </a:prstGeom>
        </p:spPr>
        <p:txBody>
          <a:bodyPr/>
          <a:lstStyle/>
          <a:p>
            <a:fld id="{4A0905C7-7E8D-4E4D-AB85-9D4385A2E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3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025" y="917771"/>
            <a:ext cx="8795144" cy="41517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029" y="201399"/>
            <a:ext cx="8166578" cy="4887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H="1">
            <a:off x="0" y="8433"/>
            <a:ext cx="9152650" cy="0"/>
          </a:xfrm>
          <a:prstGeom prst="line">
            <a:avLst/>
          </a:prstGeom>
          <a:ln w="76200" cmpd="sng">
            <a:solidFill>
              <a:srgbClr val="800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H="1">
            <a:off x="0" y="5143500"/>
            <a:ext cx="9152650" cy="0"/>
          </a:xfrm>
          <a:prstGeom prst="line">
            <a:avLst/>
          </a:prstGeom>
          <a:ln w="76200" cmpd="sng">
            <a:solidFill>
              <a:srgbClr val="800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628px-Uppsala_University_logo.svg_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016" y="89788"/>
            <a:ext cx="908242" cy="86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7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38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BC7F2-F491-A43F-E86A-7D829C05AF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VR BULs and Excellence Clusters</a:t>
            </a:r>
            <a:endParaRPr lang="en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85610-8906-C5DF-80F4-8009FCA0F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811" y="2028825"/>
            <a:ext cx="8261594" cy="1314450"/>
          </a:xfrm>
        </p:spPr>
        <p:txBody>
          <a:bodyPr/>
          <a:lstStyle/>
          <a:p>
            <a:r>
              <a:rPr lang="en-US"/>
              <a:t>16</a:t>
            </a:r>
            <a:r>
              <a:rPr lang="en-SE"/>
              <a:t>-</a:t>
            </a:r>
            <a:r>
              <a:rPr lang="en-US" dirty="0"/>
              <a:t>October</a:t>
            </a:r>
            <a:r>
              <a:rPr lang="en-SE"/>
              <a:t>-202</a:t>
            </a:r>
            <a:r>
              <a:rPr lang="en-US" dirty="0"/>
              <a:t>5</a:t>
            </a:r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54897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BD72E-C082-3CF6-C76A-BBC26CE8E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240AF-CBC6-BFE3-CF75-ED64324C7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9" y="1000125"/>
            <a:ext cx="8795144" cy="402907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0" i="0" u="none" strike="noStrike" dirty="0">
                <a:effectLst/>
              </a:rPr>
              <a:t>13.10-13.30: Initial presentation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0" i="0" u="none" strike="noStrike" dirty="0">
                <a:effectLst/>
              </a:rPr>
              <a:t>13.30-14.30: Group discussions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14.30-15.10: Summary, large group discussion</a:t>
            </a:r>
            <a:endParaRPr lang="en-GB" sz="2000" b="0" i="0" u="none" strike="noStrike" dirty="0">
              <a:effectLst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15.10-15.40 Fika</a:t>
            </a:r>
          </a:p>
        </p:txBody>
      </p:sp>
    </p:spTree>
    <p:extLst>
      <p:ext uri="{BB962C8B-B14F-4D97-AF65-F5344CB8AC3E}">
        <p14:creationId xmlns:p14="http://schemas.microsoft.com/office/powerpoint/2010/main" val="331169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BD400-B38A-3D3C-42DC-01FE41532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0B0D-12E7-DD0B-E98A-AE8529B53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VR BUL 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197E7-A577-C157-B4A3-4E3D393BA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3MSEK/y in 5 years (+5 years), 50% salary support from UU</a:t>
            </a:r>
            <a:endParaRPr lang="en-US" noProof="0" dirty="0"/>
          </a:p>
          <a:p>
            <a:pPr marL="0" indent="0">
              <a:buNone/>
            </a:pPr>
            <a:r>
              <a:rPr lang="en-US" noProof="0" dirty="0"/>
              <a:t>Tek</a:t>
            </a:r>
            <a:r>
              <a:rPr lang="en-US" dirty="0"/>
              <a:t>Nat process during fall, ‘WAF’ process</a:t>
            </a:r>
          </a:p>
          <a:p>
            <a:r>
              <a:rPr lang="en-US" sz="2400" noProof="0" dirty="0"/>
              <a:t>UU nominates 10 each time (2 calls 2026, 2 calls 2027)</a:t>
            </a:r>
          </a:p>
          <a:p>
            <a:r>
              <a:rPr lang="en-US" sz="2400" noProof="0" dirty="0"/>
              <a:t>Half external, half female, and &lt; 7y since Ph.D. at call deadline</a:t>
            </a:r>
          </a:p>
          <a:p>
            <a:pPr marL="0" indent="0">
              <a:buNone/>
            </a:pPr>
            <a:r>
              <a:rPr lang="en-US" noProof="0" dirty="0"/>
              <a:t>IFA process</a:t>
            </a:r>
          </a:p>
          <a:p>
            <a:r>
              <a:rPr lang="en-US" sz="2400" noProof="0" dirty="0"/>
              <a:t>Identify candidates in programs </a:t>
            </a:r>
            <a:r>
              <a:rPr lang="en-US" sz="2400" noProof="0" dirty="0">
                <a:sym typeface="Wingdings" pitchFamily="2" charset="2"/>
              </a:rPr>
              <a:t> </a:t>
            </a:r>
            <a:r>
              <a:rPr lang="en-US" sz="2400" noProof="0" dirty="0" err="1">
                <a:sym typeface="Wingdings" pitchFamily="2" charset="2"/>
              </a:rPr>
              <a:t>Discuss&amp;prioritize</a:t>
            </a:r>
            <a:r>
              <a:rPr lang="en-US" sz="2400" noProof="0" dirty="0">
                <a:sym typeface="Wingdings" pitchFamily="2" charset="2"/>
              </a:rPr>
              <a:t> in units  Internal IFA deadline </a:t>
            </a:r>
            <a:r>
              <a:rPr lang="en-US" sz="2400" dirty="0">
                <a:cs typeface="Arial" panose="020B0604020202020204" pitchFamily="34" charset="0"/>
                <a:sym typeface="Wingdings" pitchFamily="2" charset="2"/>
              </a:rPr>
              <a:t>12</a:t>
            </a:r>
            <a:r>
              <a:rPr lang="en-US" sz="2400" noProof="0" dirty="0">
                <a:sym typeface="Wingdings" pitchFamily="2" charset="2"/>
              </a:rPr>
              <a:t>-Nov  To </a:t>
            </a:r>
            <a:r>
              <a:rPr lang="en-US" sz="2400" noProof="0" dirty="0" err="1">
                <a:sym typeface="Wingdings" pitchFamily="2" charset="2"/>
              </a:rPr>
              <a:t>TekNat</a:t>
            </a:r>
            <a:r>
              <a:rPr lang="en-US" sz="2400" noProof="0" dirty="0">
                <a:sym typeface="Wingdings" pitchFamily="2" charset="2"/>
              </a:rPr>
              <a:t> 1-Dec</a:t>
            </a:r>
          </a:p>
          <a:p>
            <a:pPr marL="0" indent="0">
              <a:buNone/>
            </a:pPr>
            <a:r>
              <a:rPr lang="en-US" dirty="0" err="1"/>
              <a:t>TekNat</a:t>
            </a:r>
            <a:r>
              <a:rPr lang="en-US" dirty="0"/>
              <a:t> (may) open a BUL call</a:t>
            </a:r>
          </a:p>
        </p:txBody>
      </p:sp>
    </p:spTree>
    <p:extLst>
      <p:ext uri="{BB962C8B-B14F-4D97-AF65-F5344CB8AC3E}">
        <p14:creationId xmlns:p14="http://schemas.microsoft.com/office/powerpoint/2010/main" val="399078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31EA3-321A-9059-DFF0-DCF1C89A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 BULs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AA66A-0BDF-D058-171A-C97DEEC4B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identify the best candidates?</a:t>
            </a:r>
          </a:p>
          <a:p>
            <a:r>
              <a:rPr lang="en-US" dirty="0"/>
              <a:t>How do we find excellent external candidates?</a:t>
            </a:r>
          </a:p>
          <a:p>
            <a:pPr lvl="1"/>
            <a:r>
              <a:rPr lang="en-US" dirty="0"/>
              <a:t>External means &gt; 2y abroad last 4y</a:t>
            </a:r>
          </a:p>
          <a:p>
            <a:pPr lvl="1"/>
            <a:endParaRPr lang="en-US" dirty="0"/>
          </a:p>
          <a:p>
            <a:pPr marL="76210" indent="0">
              <a:buNone/>
            </a:pPr>
            <a:endParaRPr lang="en-US" dirty="0"/>
          </a:p>
          <a:p>
            <a:pPr marL="76210" indent="0">
              <a:buNone/>
            </a:pPr>
            <a:r>
              <a:rPr lang="en-US" dirty="0"/>
              <a:t>Indico: links to VR and </a:t>
            </a:r>
            <a:r>
              <a:rPr lang="en-US" dirty="0" err="1"/>
              <a:t>TekNat</a:t>
            </a:r>
            <a:r>
              <a:rPr lang="en-US" dirty="0"/>
              <a:t> info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15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EB5F4-76FD-70F3-3055-69339F24C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Excellence Clusters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70149-6738-0175-240E-E2FCA640B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Excellenskluster</a:t>
            </a:r>
            <a:r>
              <a:rPr lang="en-US" dirty="0"/>
              <a:t> för </a:t>
            </a:r>
            <a:r>
              <a:rPr lang="en-US" dirty="0" err="1"/>
              <a:t>banbrytande</a:t>
            </a:r>
            <a:r>
              <a:rPr lang="en-US" dirty="0"/>
              <a:t> </a:t>
            </a:r>
            <a:r>
              <a:rPr lang="en-US" dirty="0" err="1"/>
              <a:t>teknik</a:t>
            </a:r>
            <a:endParaRPr lang="en-US" dirty="0"/>
          </a:p>
          <a:p>
            <a:pPr lvl="1"/>
            <a:r>
              <a:rPr lang="en-US" dirty="0"/>
              <a:t>VR</a:t>
            </a:r>
          </a:p>
          <a:p>
            <a:pPr lvl="2"/>
            <a:r>
              <a:rPr lang="en-US" dirty="0"/>
              <a:t>All topics, but </a:t>
            </a:r>
            <a:r>
              <a:rPr lang="en-US" dirty="0">
                <a:solidFill>
                  <a:srgbClr val="C00000"/>
                </a:solidFill>
              </a:rPr>
              <a:t>only 1 planning grant to </a:t>
            </a:r>
            <a:r>
              <a:rPr lang="en-US" dirty="0" err="1">
                <a:solidFill>
                  <a:srgbClr val="C00000"/>
                </a:solidFill>
              </a:rPr>
              <a:t>Teknat</a:t>
            </a:r>
            <a:endParaRPr lang="en-US" dirty="0">
              <a:solidFill>
                <a:srgbClr val="C00000"/>
              </a:solidFill>
            </a:endParaRPr>
          </a:p>
          <a:p>
            <a:pPr lvl="2"/>
            <a:r>
              <a:rPr lang="en-US" dirty="0"/>
              <a:t>1500 MSEK (2025-2028), each cluster at least 40MSEK</a:t>
            </a:r>
          </a:p>
          <a:p>
            <a:pPr lvl="1"/>
            <a:r>
              <a:rPr lang="en-US" dirty="0" err="1"/>
              <a:t>Vinnova</a:t>
            </a:r>
            <a:endParaRPr lang="en-US" dirty="0"/>
          </a:p>
          <a:p>
            <a:pPr lvl="2"/>
            <a:r>
              <a:rPr lang="en-US" dirty="0"/>
              <a:t>Topics </a:t>
            </a:r>
            <a:r>
              <a:rPr lang="en-US" sz="1200" dirty="0"/>
              <a:t>(QT, Energy technology, </a:t>
            </a:r>
            <a:r>
              <a:rPr lang="en-US" sz="1200" dirty="0" err="1"/>
              <a:t>Materials&amp;Production</a:t>
            </a:r>
            <a:r>
              <a:rPr lang="en-US" sz="1200" dirty="0"/>
              <a:t>, Biotechnology, AI, Digital </a:t>
            </a:r>
            <a:r>
              <a:rPr lang="en-US" sz="1200" dirty="0" err="1"/>
              <a:t>technology&amp;Semiconductors</a:t>
            </a:r>
            <a:r>
              <a:rPr lang="en-US" sz="1200" dirty="0"/>
              <a:t>) </a:t>
            </a:r>
          </a:p>
          <a:p>
            <a:pPr lvl="2"/>
            <a:r>
              <a:rPr lang="en-US" dirty="0"/>
              <a:t>5 world-leading clusters in 2035</a:t>
            </a:r>
            <a:endParaRPr lang="en-US" sz="1200" dirty="0"/>
          </a:p>
          <a:p>
            <a:pPr lvl="2"/>
            <a:r>
              <a:rPr lang="en-US" dirty="0">
                <a:sym typeface="Wingdings" pitchFamily="2" charset="2"/>
              </a:rPr>
              <a:t>1000 MSEK</a:t>
            </a:r>
          </a:p>
          <a:p>
            <a:pPr lvl="1"/>
            <a:r>
              <a:rPr lang="en-US" dirty="0">
                <a:sym typeface="Wingdings" pitchFamily="2" charset="2"/>
              </a:rPr>
              <a:t>Planning grant = 6 months funding to plan for cluster application (and for input on call)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14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F358-F4A2-B82D-9EA9-7FA878CA5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Excellence Clusters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ADBD9-FEF3-8031-A911-A4DEFD87B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Considering the poor planning grant outcome for IFA/</a:t>
            </a:r>
            <a:r>
              <a:rPr lang="en-US" dirty="0" err="1"/>
              <a:t>Teknat</a:t>
            </a:r>
            <a:r>
              <a:rPr lang="en-US" dirty="0"/>
              <a:t>, how do we continue?</a:t>
            </a:r>
          </a:p>
          <a:p>
            <a:pPr lvl="1"/>
            <a:r>
              <a:rPr lang="en-US" dirty="0"/>
              <a:t>Identify granted planning studies and network?</a:t>
            </a:r>
          </a:p>
          <a:p>
            <a:pPr lvl="1"/>
            <a:r>
              <a:rPr lang="en-US" dirty="0"/>
              <a:t>Continue to work without planning grant?</a:t>
            </a:r>
          </a:p>
          <a:p>
            <a:pPr lvl="1"/>
            <a:r>
              <a:rPr lang="en-US" dirty="0"/>
              <a:t>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Indico: all granted applications in IFA-related fields</a:t>
            </a:r>
          </a:p>
        </p:txBody>
      </p:sp>
    </p:spTree>
    <p:extLst>
      <p:ext uri="{BB962C8B-B14F-4D97-AF65-F5344CB8AC3E}">
        <p14:creationId xmlns:p14="http://schemas.microsoft.com/office/powerpoint/2010/main" val="293505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850C1-450E-5D0D-5085-9CAF9D973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7F287-1B93-FD65-99EB-AD3040F1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A4D0B-E0AE-B98E-B574-D864E4FCA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9" y="1000125"/>
            <a:ext cx="8795144" cy="4029075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chemeClr val="bg1">
                    <a:lumMod val="75000"/>
                  </a:schemeClr>
                </a:solidFill>
              </a:rPr>
              <a:t>13.10-13.30: Initial presentation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13.30-14.30: Group discussions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14.30-15.10: Summary, large group discussion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</a:rPr>
              <a:t>15.10-15.40 Fika</a:t>
            </a:r>
          </a:p>
        </p:txBody>
      </p:sp>
    </p:spTree>
    <p:extLst>
      <p:ext uri="{BB962C8B-B14F-4D97-AF65-F5344CB8AC3E}">
        <p14:creationId xmlns:p14="http://schemas.microsoft.com/office/powerpoint/2010/main" val="2244825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948C4-7BC4-ADE0-94D3-B21C8DD1E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F453A-1357-176B-1CDE-3E0A2923F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96346"/>
      </p:ext>
    </p:extLst>
  </p:cSld>
  <p:clrMapOvr>
    <a:masterClrMapping/>
  </p:clrMapOvr>
</p:sld>
</file>

<file path=ppt/theme/theme1.xml><?xml version="1.0" encoding="utf-8"?>
<a:theme xmlns:a="http://schemas.openxmlformats.org/drawingml/2006/main" name="WAF interview presentation-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Black-Schaffer Digital in Education and Research</Template>
  <TotalTime>70336</TotalTime>
  <Words>281</Words>
  <Application>Microsoft Macintosh PowerPoint</Application>
  <PresentationFormat>On-screen Show (16:9)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WAF interview presentation-5</vt:lpstr>
      <vt:lpstr>VR BULs and Excellence Clusters</vt:lpstr>
      <vt:lpstr>Schedule</vt:lpstr>
      <vt:lpstr>VR BUL positions</vt:lpstr>
      <vt:lpstr>VR BULs</vt:lpstr>
      <vt:lpstr>Excellence Clusters</vt:lpstr>
      <vt:lpstr>Excellence Clusters</vt:lpstr>
      <vt:lpstr>Schedule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Annica Black-Schaffer</cp:lastModifiedBy>
  <cp:revision>1609</cp:revision>
  <cp:lastPrinted>2024-04-25T11:52:15Z</cp:lastPrinted>
  <dcterms:created xsi:type="dcterms:W3CDTF">2016-04-21T08:58:36Z</dcterms:created>
  <dcterms:modified xsi:type="dcterms:W3CDTF">2025-10-15T16:29:20Z</dcterms:modified>
</cp:coreProperties>
</file>