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7" r:id="rId2"/>
    <p:sldId id="383" r:id="rId3"/>
    <p:sldId id="384" r:id="rId4"/>
    <p:sldId id="414" r:id="rId5"/>
    <p:sldId id="385" r:id="rId6"/>
    <p:sldId id="389" r:id="rId7"/>
    <p:sldId id="387" r:id="rId8"/>
    <p:sldId id="388" r:id="rId9"/>
    <p:sldId id="390" r:id="rId10"/>
    <p:sldId id="391" r:id="rId11"/>
    <p:sldId id="392" r:id="rId12"/>
    <p:sldId id="393" r:id="rId13"/>
    <p:sldId id="394" r:id="rId14"/>
    <p:sldId id="395" r:id="rId15"/>
    <p:sldId id="397" r:id="rId16"/>
    <p:sldId id="398" r:id="rId17"/>
    <p:sldId id="399" r:id="rId18"/>
    <p:sldId id="370" r:id="rId19"/>
    <p:sldId id="373" r:id="rId20"/>
    <p:sldId id="374" r:id="rId21"/>
    <p:sldId id="405" r:id="rId22"/>
    <p:sldId id="369" r:id="rId23"/>
    <p:sldId id="403" r:id="rId24"/>
    <p:sldId id="404" r:id="rId25"/>
    <p:sldId id="402" r:id="rId26"/>
    <p:sldId id="419" r:id="rId27"/>
    <p:sldId id="406" r:id="rId28"/>
    <p:sldId id="408" r:id="rId29"/>
    <p:sldId id="416" r:id="rId30"/>
    <p:sldId id="417" r:id="rId31"/>
    <p:sldId id="418" r:id="rId32"/>
    <p:sldId id="412" r:id="rId33"/>
    <p:sldId id="413" r:id="rId34"/>
    <p:sldId id="415" r:id="rId35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5050"/>
    <a:srgbClr val="FF6600"/>
    <a:srgbClr val="0000FF"/>
    <a:srgbClr val="0066FF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67" autoAdjust="0"/>
  </p:normalViewPr>
  <p:slideViewPr>
    <p:cSldViewPr snapToGrid="0">
      <p:cViewPr varScale="1">
        <p:scale>
          <a:sx n="76" d="100"/>
          <a:sy n="76" d="100"/>
        </p:scale>
        <p:origin x="-156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AF92F14-DCE4-4386-B358-6E6AE61C935F}" type="datetime1">
              <a:rPr lang="en-US"/>
              <a:pPr>
                <a:defRPr/>
              </a:pPr>
              <a:t>7/14/2015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6008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6884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276999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3136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276999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72306-8B5D-4D4F-A255-4A18140CD561}" type="slidenum">
              <a:rPr lang="sv-SE" smtClean="0"/>
              <a:pPr/>
              <a:t>15</a:t>
            </a:fld>
            <a:endParaRPr lang="sv-S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3313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491227-D63E-4EE5-80FD-7A91533A4198}" type="slidenum">
              <a:rPr lang="sv-SE" smtClean="0">
                <a:ea typeface="ＭＳ Ｐゴシック" charset="-128"/>
              </a:rPr>
              <a:pPr/>
              <a:t>17</a:t>
            </a:fld>
            <a:endParaRPr lang="sv-SE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6686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31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344DDE-5100-40FC-989D-86028DDA830D}" type="slidenum">
              <a:rPr lang="sv-SE" smtClean="0"/>
              <a:pPr/>
              <a:t>2</a:t>
            </a:fld>
            <a:endParaRPr lang="sv-S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2581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9307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9495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472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6512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5138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9808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9647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65598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164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253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364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4029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1265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1737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204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176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174" y="0"/>
            <a:ext cx="2108835" cy="140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gråbård"/>
          <p:cNvPicPr>
            <a:picLocks noChangeAspect="1" noChangeArrowheads="1"/>
          </p:cNvPicPr>
          <p:nvPr userDrawn="1"/>
        </p:nvPicPr>
        <p:blipFill rotWithShape="1">
          <a:blip r:embed="rId4"/>
          <a:srcRect l="2" r="7"/>
          <a:stretch/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 anchorCtr="1"/>
          <a:lstStyle>
            <a:lvl1pPr>
              <a:defRPr smtClean="0"/>
            </a:lvl1pPr>
          </a:lstStyle>
          <a:p>
            <a:r>
              <a:rPr lang="en-US" smtClean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06375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584325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51050" y="6453188"/>
            <a:ext cx="5834063" cy="2682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B9800-FFB1-49BB-894A-B8FD25B1420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0" name="Picture 13" descr="FREIA_log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456530" y="74613"/>
            <a:ext cx="259238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18" y="9169"/>
            <a:ext cx="2095082" cy="139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D9BFA-F87D-46B0-8E59-147BA53E641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" name="Picture 10" descr="FREIA_logo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67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630238" indent="-185738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96938" indent="-2667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163638" indent="-2667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61.jpg"/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0.pn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openxmlformats.org/officeDocument/2006/relationships/image" Target="../media/image99.jpeg"/><Relationship Id="rId17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0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1" Type="http://schemas.openxmlformats.org/officeDocument/2006/relationships/image" Target="../media/image87.jpeg"/><Relationship Id="rId5" Type="http://schemas.openxmlformats.org/officeDocument/2006/relationships/image" Target="../media/image93.jpeg"/><Relationship Id="rId15" Type="http://schemas.openxmlformats.org/officeDocument/2006/relationships/image" Target="../media/image102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png"/><Relationship Id="rId1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3.jpeg"/><Relationship Id="rId3" Type="http://schemas.openxmlformats.org/officeDocument/2006/relationships/image" Target="../media/image115.jpg"/><Relationship Id="rId7" Type="http://schemas.openxmlformats.org/officeDocument/2006/relationships/image" Target="../media/image118.jpeg"/><Relationship Id="rId12" Type="http://schemas.openxmlformats.org/officeDocument/2006/relationships/image" Target="../media/image1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jpeg"/><Relationship Id="rId11" Type="http://schemas.openxmlformats.org/officeDocument/2006/relationships/image" Target="../media/image121.jpg"/><Relationship Id="rId5" Type="http://schemas.openxmlformats.org/officeDocument/2006/relationships/image" Target="../media/image99.jpeg"/><Relationship Id="rId15" Type="http://schemas.openxmlformats.org/officeDocument/2006/relationships/image" Target="../media/image125.jpeg"/><Relationship Id="rId10" Type="http://schemas.openxmlformats.org/officeDocument/2006/relationships/image" Target="../media/image92.jpeg"/><Relationship Id="rId4" Type="http://schemas.openxmlformats.org/officeDocument/2006/relationships/image" Target="../media/image116.jpeg"/><Relationship Id="rId9" Type="http://schemas.openxmlformats.org/officeDocument/2006/relationships/image" Target="../media/image120.jpeg"/><Relationship Id="rId14" Type="http://schemas.openxmlformats.org/officeDocument/2006/relationships/image" Target="../media/image1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6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07.jpeg"/><Relationship Id="rId9" Type="http://schemas.openxmlformats.org/officeDocument/2006/relationships/image" Target="../media/image1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5.jpeg"/><Relationship Id="rId5" Type="http://schemas.openxmlformats.org/officeDocument/2006/relationships/image" Target="../media/image99.jpeg"/><Relationship Id="rId4" Type="http://schemas.openxmlformats.org/officeDocument/2006/relationships/image" Target="../media/image13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tmp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10" Type="http://schemas.openxmlformats.org/officeDocument/2006/relationships/image" Target="../media/image143.jpe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gif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11" Type="http://schemas.openxmlformats.org/officeDocument/2006/relationships/image" Target="../media/image21.gif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56792"/>
            <a:ext cx="7772400" cy="2592933"/>
          </a:xfrm>
          <a:noFill/>
        </p:spPr>
        <p:txBody>
          <a:bodyPr anchorCtr="0"/>
          <a:lstStyle/>
          <a:p>
            <a:pPr algn="ctr"/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Research</a:t>
            </a:r>
            <a:b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b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Uppsala University</a:t>
            </a:r>
            <a:endParaRPr lang="en-US" sz="4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42975" y="4221088"/>
            <a:ext cx="7329487" cy="194421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 smtClean="0">
                <a:ln>
                  <a:solidFill>
                    <a:schemeClr val="bg1"/>
                  </a:solidFill>
                </a:ln>
              </a:rPr>
              <a:t>Roger </a:t>
            </a:r>
            <a:r>
              <a:rPr lang="en-GB" sz="2800" b="1" dirty="0" err="1" smtClean="0">
                <a:ln>
                  <a:solidFill>
                    <a:schemeClr val="bg1"/>
                  </a:solidFill>
                </a:ln>
              </a:rPr>
              <a:t>Ruber</a:t>
            </a:r>
            <a:endParaRPr lang="en-GB" sz="2800" b="1" dirty="0" smtClean="0">
              <a:ln>
                <a:solidFill>
                  <a:schemeClr val="bg1"/>
                </a:solidFill>
              </a:ln>
            </a:endParaRPr>
          </a:p>
          <a:p>
            <a:pPr>
              <a:lnSpc>
                <a:spcPct val="90000"/>
              </a:lnSpc>
            </a:pPr>
            <a:r>
              <a:rPr lang="en-GB" sz="2800" b="1" dirty="0" smtClean="0">
                <a:ln>
                  <a:solidFill>
                    <a:schemeClr val="bg1"/>
                  </a:solidFill>
                </a:ln>
              </a:rPr>
              <a:t>Dept. of Physics and Astronomy</a:t>
            </a:r>
          </a:p>
          <a:p>
            <a:pPr>
              <a:lnSpc>
                <a:spcPct val="90000"/>
              </a:lnSpc>
            </a:pPr>
            <a:r>
              <a:rPr lang="en-GB" sz="2800" b="1" dirty="0" smtClean="0">
                <a:ln>
                  <a:solidFill>
                    <a:schemeClr val="bg1"/>
                  </a:solidFill>
                </a:ln>
              </a:rPr>
              <a:t>Uppsala University</a:t>
            </a:r>
          </a:p>
          <a:p>
            <a:pPr>
              <a:lnSpc>
                <a:spcPct val="90000"/>
              </a:lnSpc>
            </a:pPr>
            <a:r>
              <a:rPr lang="en-GB" sz="2800" b="1" dirty="0" smtClean="0">
                <a:ln>
                  <a:solidFill>
                    <a:schemeClr val="bg1"/>
                  </a:solidFill>
                </a:ln>
              </a:rPr>
              <a:t>14 July 2015 at ODU</a:t>
            </a:r>
            <a:endParaRPr lang="en-US" sz="2800" b="1" dirty="0" smtClean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Free Electron Laser Studies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0000FF"/>
                </a:solidFill>
              </a:rPr>
              <a:t>Manipulating bright electron bunches with external laser </a:t>
            </a:r>
            <a:endParaRPr lang="en-GB" b="1" dirty="0" smtClean="0">
              <a:solidFill>
                <a:srgbClr val="0000FF"/>
              </a:solidFill>
            </a:endParaRPr>
          </a:p>
          <a:p>
            <a:r>
              <a:rPr lang="en-GB" dirty="0" smtClean="0"/>
              <a:t>Stockholm-Uppsala </a:t>
            </a:r>
            <a:r>
              <a:rPr lang="en-GB" dirty="0"/>
              <a:t>FEL Centre (www.frielektronlaser.se)</a:t>
            </a:r>
          </a:p>
          <a:p>
            <a:pPr lvl="1"/>
            <a:r>
              <a:rPr lang="en-GB" dirty="0"/>
              <a:t>started after closure of CELSIUS (UU) and CRYRING (SU)</a:t>
            </a:r>
          </a:p>
          <a:p>
            <a:pPr lvl="1"/>
            <a:r>
              <a:rPr lang="en-US" dirty="0" smtClean="0"/>
              <a:t>participate in the XFEL </a:t>
            </a:r>
            <a:r>
              <a:rPr lang="en-US" dirty="0"/>
              <a:t>planning </a:t>
            </a:r>
            <a:r>
              <a:rPr lang="en-US" dirty="0" smtClean="0"/>
              <a:t>phase</a:t>
            </a:r>
            <a:endParaRPr lang="en-US" dirty="0"/>
          </a:p>
          <a:p>
            <a:pPr lvl="2"/>
            <a:r>
              <a:rPr lang="en-GB" dirty="0"/>
              <a:t>for diagnostic purposes</a:t>
            </a:r>
          </a:p>
          <a:p>
            <a:pPr lvl="3"/>
            <a:r>
              <a:rPr lang="en-GB" dirty="0"/>
              <a:t>Optical Replica Synthesizer (ORS at FLASH)</a:t>
            </a:r>
          </a:p>
          <a:p>
            <a:pPr lvl="3"/>
            <a:r>
              <a:rPr lang="en-US" dirty="0"/>
              <a:t>measure ultra-short bunches in the 10's of fs range</a:t>
            </a:r>
          </a:p>
          <a:p>
            <a:pPr lvl="3"/>
            <a:r>
              <a:rPr lang="en-GB" dirty="0"/>
              <a:t>too fast for electronics (10 GS/s, 100ps), </a:t>
            </a:r>
          </a:p>
          <a:p>
            <a:pPr lvl="3"/>
            <a:r>
              <a:rPr lang="en-GB" dirty="0"/>
              <a:t>but can be done with optics (so-called FROG)</a:t>
            </a:r>
            <a:endParaRPr lang="en-US" dirty="0"/>
          </a:p>
          <a:p>
            <a:pPr lvl="3"/>
            <a:r>
              <a:rPr lang="en-US" dirty="0"/>
              <a:t>make an optical copy of the electron bunch and analyze that with laser methods</a:t>
            </a:r>
            <a:endParaRPr lang="en-GB" dirty="0"/>
          </a:p>
          <a:p>
            <a:pPr lvl="1"/>
            <a:r>
              <a:rPr lang="en-US" dirty="0" smtClean="0"/>
              <a:t>leading </a:t>
            </a:r>
            <a:r>
              <a:rPr lang="en-US" dirty="0"/>
              <a:t>to XFEL </a:t>
            </a:r>
            <a:r>
              <a:rPr lang="en-US" dirty="0" smtClean="0"/>
              <a:t>participation</a:t>
            </a:r>
          </a:p>
          <a:p>
            <a:pPr lvl="2"/>
            <a:r>
              <a:rPr lang="en-GB" dirty="0"/>
              <a:t>for beam stability</a:t>
            </a:r>
          </a:p>
          <a:p>
            <a:pPr lvl="3"/>
            <a:r>
              <a:rPr lang="en-GB" dirty="0"/>
              <a:t>Laser Heater (at European XFEL)</a:t>
            </a:r>
          </a:p>
          <a:p>
            <a:pPr lvl="3"/>
            <a:r>
              <a:rPr lang="en-GB" dirty="0"/>
              <a:t>Swedish </a:t>
            </a:r>
            <a:r>
              <a:rPr lang="en-GB" dirty="0" smtClean="0"/>
              <a:t>in-kind</a:t>
            </a:r>
            <a:endParaRPr lang="en-US" sz="1800" dirty="0"/>
          </a:p>
          <a:p>
            <a:pPr lvl="1"/>
            <a:r>
              <a:rPr lang="en-US" dirty="0"/>
              <a:t>and a FEL in the </a:t>
            </a:r>
            <a:r>
              <a:rPr lang="en-US" dirty="0" smtClean="0"/>
              <a:t>Stockholm-Uppsala region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pic>
        <p:nvPicPr>
          <p:cNvPr id="15362" name="Picture 2" descr="http://frielektronlaser.se/onewebstatic/de8de92655-logo_enskild_vit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47" y="1032073"/>
            <a:ext cx="1612379" cy="657851"/>
          </a:xfrm>
          <a:prstGeom prst="rect">
            <a:avLst/>
          </a:prstGeom>
          <a:solidFill>
            <a:srgbClr val="0000FF"/>
          </a:solidFill>
        </p:spPr>
      </p:pic>
    </p:spTree>
    <p:extLst>
      <p:ext uri="{BB962C8B-B14F-4D97-AF65-F5344CB8AC3E}">
        <p14:creationId xmlns:p14="http://schemas.microsoft.com/office/powerpoint/2010/main" val="4130312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Optical Replica Synthesizer in FLASH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981075"/>
            <a:ext cx="6044240" cy="5327650"/>
          </a:xfrm>
        </p:spPr>
        <p:txBody>
          <a:bodyPr/>
          <a:lstStyle/>
          <a:p>
            <a:r>
              <a:rPr lang="en-US" dirty="0" smtClean="0"/>
              <a:t>make </a:t>
            </a:r>
            <a:r>
              <a:rPr lang="en-US" dirty="0"/>
              <a:t>an optical copy of the </a:t>
            </a:r>
            <a:r>
              <a:rPr lang="en-US" dirty="0" smtClean="0"/>
              <a:t>electron bunch </a:t>
            </a:r>
            <a:r>
              <a:rPr lang="en-US" dirty="0"/>
              <a:t>and analyze that with laser methods</a:t>
            </a:r>
            <a:r>
              <a:rPr lang="en-US" dirty="0" smtClean="0"/>
              <a:t>.</a:t>
            </a:r>
          </a:p>
          <a:p>
            <a:pPr lvl="1"/>
            <a:r>
              <a:rPr lang="en-US" sz="1800" dirty="0" smtClean="0"/>
              <a:t>temporal overlap </a:t>
            </a:r>
            <a:r>
              <a:rPr lang="en-US" sz="1800" dirty="0"/>
              <a:t>of </a:t>
            </a:r>
            <a:r>
              <a:rPr lang="en-US" sz="1800" dirty="0" smtClean="0"/>
              <a:t>sub-</a:t>
            </a:r>
            <a:r>
              <a:rPr lang="en-US" sz="1800" dirty="0" err="1" smtClean="0"/>
              <a:t>ps</a:t>
            </a:r>
            <a:r>
              <a:rPr lang="en-US" sz="1800" dirty="0" smtClean="0"/>
              <a:t> electron </a:t>
            </a:r>
            <a:r>
              <a:rPr lang="en-US" sz="1800" dirty="0"/>
              <a:t>bunch und </a:t>
            </a:r>
            <a:r>
              <a:rPr lang="en-US" sz="1800" dirty="0" smtClean="0"/>
              <a:t>laser pulse</a:t>
            </a:r>
          </a:p>
          <a:p>
            <a:pPr lvl="1"/>
            <a:r>
              <a:rPr lang="en-US" sz="1800" dirty="0" smtClean="0"/>
              <a:t>rough </a:t>
            </a:r>
            <a:r>
              <a:rPr lang="en-US" sz="1800" dirty="0"/>
              <a:t>adjustment on </a:t>
            </a:r>
            <a:r>
              <a:rPr lang="en-US" sz="1800" dirty="0" smtClean="0"/>
              <a:t>photo diode </a:t>
            </a:r>
            <a:r>
              <a:rPr lang="en-US" sz="1800" dirty="0"/>
              <a:t>on OS1 per </a:t>
            </a:r>
            <a:r>
              <a:rPr lang="en-US" sz="1800" dirty="0" smtClean="0"/>
              <a:t>synchrotron radiation </a:t>
            </a:r>
            <a:r>
              <a:rPr lang="en-US" sz="1800" dirty="0"/>
              <a:t>and laser ~ 100 </a:t>
            </a:r>
            <a:r>
              <a:rPr lang="en-US" sz="1800" dirty="0" err="1" smtClean="0"/>
              <a:t>ps</a:t>
            </a:r>
            <a:endParaRPr lang="en-US" sz="1800" dirty="0" smtClean="0"/>
          </a:p>
          <a:p>
            <a:pPr lvl="1"/>
            <a:r>
              <a:rPr lang="en-US" sz="1800" dirty="0" smtClean="0"/>
              <a:t>fine-tuning </a:t>
            </a:r>
            <a:r>
              <a:rPr lang="en-US" sz="1800" dirty="0"/>
              <a:t>on OS2 </a:t>
            </a:r>
            <a:r>
              <a:rPr lang="en-US" sz="1800" dirty="0" smtClean="0"/>
              <a:t>by observing coherent OTR of </a:t>
            </a:r>
            <a:r>
              <a:rPr lang="en-US" sz="1800" dirty="0"/>
              <a:t>modulated electrons</a:t>
            </a:r>
          </a:p>
          <a:p>
            <a:pPr lvl="1"/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1354" y="4970903"/>
            <a:ext cx="8519675" cy="1410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295065" y="1438809"/>
            <a:ext cx="2566252" cy="307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542234" y="4167472"/>
            <a:ext cx="1718268" cy="123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059749" y="4889919"/>
            <a:ext cx="1188359" cy="40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578191" y="850289"/>
            <a:ext cx="1453101" cy="488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513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14-Jul-2015</a:t>
            </a:r>
            <a:endParaRPr lang="en-US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CFAFAD9-A071-4A5E-B72B-D3EBB80E274D}" type="slidenum">
              <a:t>12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829374" y="107728"/>
            <a:ext cx="7879548" cy="929071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OTR on OS2-camera while 200 fs </a:t>
            </a:r>
            <a:br>
              <a:rPr lang="en-US" dirty="0"/>
            </a:br>
            <a:r>
              <a:rPr lang="en-US" dirty="0" smtClean="0"/>
              <a:t>laser-pulse </a:t>
            </a:r>
            <a:r>
              <a:rPr lang="en-US" dirty="0"/>
              <a:t>passes through electron bunch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4524" y="1036473"/>
            <a:ext cx="8294399" cy="373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99542" y="4861469"/>
            <a:ext cx="1151781" cy="115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543767" y="4861469"/>
            <a:ext cx="1151781" cy="115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032217" y="4861469"/>
            <a:ext cx="1151781" cy="115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276117" y="4861469"/>
            <a:ext cx="1151781" cy="115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520341" y="4861469"/>
            <a:ext cx="1151781" cy="115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7764567" y="4861469"/>
            <a:ext cx="1151781" cy="115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787993" y="4861469"/>
            <a:ext cx="1151781" cy="115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14523" y="1036473"/>
            <a:ext cx="3732349" cy="188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6013374" y="6220473"/>
            <a:ext cx="2488450" cy="41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7672124" y="1155561"/>
            <a:ext cx="1244224" cy="414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6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EuXFEL</a:t>
            </a:r>
            <a:r>
              <a:rPr lang="en-GB" dirty="0" smtClean="0"/>
              <a:t> Laser Heater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Why...</a:t>
            </a:r>
          </a:p>
          <a:p>
            <a:pPr lvl="1"/>
            <a:r>
              <a:rPr lang="en-US" dirty="0"/>
              <a:t>Electrons are born in the photo cathode with a very small momentum spread (~3 </a:t>
            </a:r>
            <a:r>
              <a:rPr lang="en-US" dirty="0" err="1"/>
              <a:t>keV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makes them susceptible to </a:t>
            </a:r>
            <a:r>
              <a:rPr lang="en-US" dirty="0" err="1"/>
              <a:t>microbunching</a:t>
            </a:r>
            <a:r>
              <a:rPr lang="en-US" dirty="0"/>
              <a:t> instability on their travel through the linear accelerator and bunching chicanes</a:t>
            </a:r>
          </a:p>
          <a:p>
            <a:pPr lvl="1"/>
            <a:r>
              <a:rPr lang="en-US" dirty="0"/>
              <a:t>Add Landau damping (</a:t>
            </a:r>
            <a:r>
              <a:rPr lang="en-US" dirty="0" err="1"/>
              <a:t>decoherence</a:t>
            </a:r>
            <a:r>
              <a:rPr lang="en-US" dirty="0"/>
              <a:t>) in a well-controlled way to increase momentum spread</a:t>
            </a:r>
          </a:p>
          <a:p>
            <a:pPr lvl="2"/>
            <a:r>
              <a:rPr lang="en-US" dirty="0"/>
              <a:t>induce moderate momentum modulation by passing a laser over the electrons in an </a:t>
            </a:r>
            <a:r>
              <a:rPr lang="en-US" dirty="0" err="1"/>
              <a:t>undulator</a:t>
            </a:r>
            <a:endParaRPr lang="en-US" dirty="0"/>
          </a:p>
          <a:p>
            <a:pPr lvl="2"/>
            <a:r>
              <a:rPr lang="en-US" dirty="0"/>
              <a:t>and smear out by coupling some of the angular spread into the longitudinal </a:t>
            </a:r>
            <a:r>
              <a:rPr lang="en-US" dirty="0" smtClean="0"/>
              <a:t>plane</a:t>
            </a:r>
          </a:p>
          <a:p>
            <a:r>
              <a:rPr lang="en-GB" dirty="0" smtClean="0"/>
              <a:t>How...</a:t>
            </a:r>
          </a:p>
          <a:p>
            <a:pPr lvl="1"/>
            <a:r>
              <a:rPr lang="en-US" dirty="0"/>
              <a:t>Pass IR laser over beam in </a:t>
            </a:r>
            <a:r>
              <a:rPr lang="en-US" dirty="0" err="1"/>
              <a:t>undulator</a:t>
            </a:r>
            <a:r>
              <a:rPr lang="en-US" dirty="0"/>
              <a:t> → modulate </a:t>
            </a:r>
            <a:r>
              <a:rPr lang="en-US" dirty="0" err="1"/>
              <a:t>dE</a:t>
            </a:r>
            <a:endParaRPr lang="en-US" dirty="0"/>
          </a:p>
          <a:p>
            <a:pPr lvl="1"/>
            <a:r>
              <a:rPr lang="en-US" dirty="0"/>
              <a:t>R52 of 2nd leg of chicane couples 'transverse heat' into the longitudinal plane and smears out the </a:t>
            </a:r>
            <a:r>
              <a:rPr lang="en-US" dirty="0" smtClean="0"/>
              <a:t>modulation</a:t>
            </a:r>
            <a:endParaRPr lang="en-US" dirty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00B188-573B-438A-8008-D3FCB513CF84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868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09546" y="1758462"/>
            <a:ext cx="3777142" cy="23937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42988" y="216684"/>
            <a:ext cx="7677150" cy="477054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smtClean="0"/>
              <a:t>The Installation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/>
              <a:t>1030 nm </a:t>
            </a:r>
            <a:r>
              <a:rPr lang="en-US" dirty="0" smtClean="0"/>
              <a:t>photons, operate </a:t>
            </a:r>
            <a:r>
              <a:rPr lang="en-US" dirty="0"/>
              <a:t>between 110 and 160 MeV</a:t>
            </a:r>
          </a:p>
          <a:p>
            <a:r>
              <a:rPr lang="en-US" dirty="0" smtClean="0"/>
              <a:t>permanent </a:t>
            </a:r>
            <a:r>
              <a:rPr lang="en-US" dirty="0" err="1"/>
              <a:t>undulator</a:t>
            </a:r>
            <a:r>
              <a:rPr lang="en-US" dirty="0"/>
              <a:t> with variable </a:t>
            </a:r>
            <a:r>
              <a:rPr lang="en-US" dirty="0" smtClean="0"/>
              <a:t>gap: 8+2 </a:t>
            </a:r>
            <a:r>
              <a:rPr lang="en-US" dirty="0"/>
              <a:t>periods of l=74 mm</a:t>
            </a:r>
          </a:p>
          <a:p>
            <a:r>
              <a:rPr lang="en-US" dirty="0" smtClean="0"/>
              <a:t>chicane </a:t>
            </a:r>
            <a:r>
              <a:rPr lang="en-US" dirty="0"/>
              <a:t>offset 30 </a:t>
            </a:r>
            <a:r>
              <a:rPr lang="en-US" dirty="0" smtClean="0"/>
              <a:t>mm:</a:t>
            </a:r>
          </a:p>
          <a:p>
            <a:pPr lvl="1"/>
            <a:r>
              <a:rPr lang="en-US" dirty="0" smtClean="0"/>
              <a:t>second </a:t>
            </a:r>
            <a:r>
              <a:rPr lang="en-US" dirty="0"/>
              <a:t>half has R56=0.003/2 m, R52=0.030 m</a:t>
            </a:r>
          </a:p>
          <a:p>
            <a:r>
              <a:rPr lang="en-US" dirty="0" smtClean="0"/>
              <a:t>pulse </a:t>
            </a:r>
            <a:r>
              <a:rPr lang="en-US" dirty="0"/>
              <a:t>energy up to 50 </a:t>
            </a:r>
            <a:r>
              <a:rPr lang="en-US" dirty="0" err="1"/>
              <a:t>uJ</a:t>
            </a:r>
            <a:r>
              <a:rPr lang="en-US" dirty="0"/>
              <a:t> (2.5 MW, 20ps)</a:t>
            </a:r>
          </a:p>
          <a:p>
            <a:r>
              <a:rPr lang="en-US" dirty="0"/>
              <a:t>Beta functions 9 and 12 m, σ ~ 0.2 mm</a:t>
            </a:r>
          </a:p>
          <a:p>
            <a:endParaRPr lang="en-US" dirty="0"/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r>
              <a:rPr lang="en-US" smtClean="0"/>
              <a:t>14-Jul-2015</a:t>
            </a:r>
            <a:endParaRPr lang="en-US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A1796C-7F1E-4985-82F8-7C29D74FE406}" type="slidenum"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69311" y="892523"/>
            <a:ext cx="817378" cy="81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949793" y="4198301"/>
            <a:ext cx="5468253" cy="147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63539" y="4936514"/>
            <a:ext cx="1386254" cy="103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825198" y="5416388"/>
            <a:ext cx="1444033" cy="108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754335" y="5456316"/>
            <a:ext cx="1444033" cy="1085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7368701" y="4956671"/>
            <a:ext cx="1444033" cy="108575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traight Connector 10"/>
          <p:cNvSpPr/>
          <p:nvPr/>
        </p:nvSpPr>
        <p:spPr>
          <a:xfrm flipV="1">
            <a:off x="4269231" y="4825768"/>
            <a:ext cx="1207121" cy="1036801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39" tIns="40820" rIns="81639" bIns="40820" anchor="ctr" anchorCtr="1" compatLnSpc="0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>
              <a:latin typeface="Albany AMT" pitchFamily="18"/>
              <a:ea typeface="Andale Sans UI" pitchFamily="2"/>
              <a:cs typeface="Lucida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411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/>
          <a:p>
            <a:r>
              <a:rPr lang="sv-SE" smtClean="0"/>
              <a:t>R. Ruber - Accelerator Research at Uppsala University</a:t>
            </a:r>
            <a:endParaRPr lang="en-US"/>
          </a:p>
        </p:txBody>
      </p:sp>
      <p:sp>
        <p:nvSpPr>
          <p:cNvPr id="23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AB5383B2-C62D-41F7-A162-9BE380AF32A7}" type="slidenum">
              <a:rPr lang="sv-SE"/>
              <a:pPr/>
              <a:t>15</a:t>
            </a:fld>
            <a:endParaRPr lang="sv-SE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European Spallation Source (ESS)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Lund, Sweden, next to MAX-IV</a:t>
            </a:r>
          </a:p>
          <a:p>
            <a:pPr lvl="1"/>
            <a:r>
              <a:rPr lang="en-US" sz="1600" dirty="0" smtClean="0"/>
              <a:t>to replace aging research reactors</a:t>
            </a:r>
          </a:p>
          <a:p>
            <a:pPr lvl="1"/>
            <a:r>
              <a:rPr lang="en-US" sz="1600" dirty="0" smtClean="0"/>
              <a:t>2019 first neutrons</a:t>
            </a:r>
          </a:p>
          <a:p>
            <a:pPr lvl="1"/>
            <a:r>
              <a:rPr lang="en-US" sz="1600" dirty="0" smtClean="0"/>
              <a:t>2019 – 2025 consolidation and operation</a:t>
            </a:r>
          </a:p>
          <a:p>
            <a:pPr lvl="1"/>
            <a:r>
              <a:rPr lang="en-US" sz="1600" dirty="0" smtClean="0"/>
              <a:t>2025 – 2040 operation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5 MW </a:t>
            </a:r>
            <a:r>
              <a:rPr lang="en-US" sz="2000" dirty="0" smtClean="0"/>
              <a:t>pulsed </a:t>
            </a:r>
            <a:r>
              <a:rPr lang="en-US" sz="2000" dirty="0" smtClean="0">
                <a:solidFill>
                  <a:srgbClr val="0000FF"/>
                </a:solidFill>
              </a:rPr>
              <a:t>cold neutron</a:t>
            </a:r>
            <a:r>
              <a:rPr lang="en-US" sz="2000" dirty="0" smtClean="0"/>
              <a:t> source, </a:t>
            </a:r>
            <a:r>
              <a:rPr lang="en-US" sz="2000" dirty="0" smtClean="0">
                <a:solidFill>
                  <a:srgbClr val="0000FF"/>
                </a:solidFill>
              </a:rPr>
              <a:t>long pulse</a:t>
            </a:r>
          </a:p>
          <a:p>
            <a:pPr marL="628650" lvl="1" indent="-273050"/>
            <a:r>
              <a:rPr lang="en-US" sz="1600" dirty="0" smtClean="0"/>
              <a:t>14 Hz rep. rate, 4% duty factor</a:t>
            </a:r>
          </a:p>
          <a:p>
            <a:pPr marL="628650" lvl="1" indent="-273050"/>
            <a:r>
              <a:rPr lang="en-US" sz="1600" dirty="0" smtClean="0"/>
              <a:t>&gt;95% reliability for user time</a:t>
            </a:r>
          </a:p>
          <a:p>
            <a:pPr marL="628650" lvl="1" indent="-273050"/>
            <a:r>
              <a:rPr lang="en-US" sz="1600" dirty="0" smtClean="0"/>
              <a:t>short pulse requires ring, but user demand</a:t>
            </a:r>
            <a:br>
              <a:rPr lang="en-US" sz="1600" dirty="0" smtClean="0"/>
            </a:br>
            <a:r>
              <a:rPr lang="en-US" sz="1600" dirty="0" smtClean="0"/>
              <a:t>satisfied by existing facilities (ISIS, SNS, J-PARC)</a:t>
            </a:r>
          </a:p>
          <a:p>
            <a:pPr marL="265113" indent="-273050"/>
            <a:r>
              <a:rPr lang="en-US" sz="2000" dirty="0" smtClean="0"/>
              <a:t>High intensity allows studies of</a:t>
            </a:r>
          </a:p>
          <a:p>
            <a:pPr marL="628650" lvl="1" indent="-273050"/>
            <a:r>
              <a:rPr lang="en-US" sz="1600" dirty="0" smtClean="0"/>
              <a:t>complex materials, weak signals, </a:t>
            </a:r>
            <a:br>
              <a:rPr lang="en-US" sz="1600" dirty="0" smtClean="0"/>
            </a:br>
            <a:r>
              <a:rPr lang="en-US" sz="1600" dirty="0" smtClean="0"/>
              <a:t>time dependent phenomena</a:t>
            </a:r>
            <a:endParaRPr lang="en-US" sz="1800" dirty="0" smtClean="0"/>
          </a:p>
          <a:p>
            <a:r>
              <a:rPr lang="en-US" dirty="0" smtClean="0"/>
              <a:t>Cost estimates (2008 prices)</a:t>
            </a:r>
          </a:p>
          <a:p>
            <a:pPr lvl="1"/>
            <a:r>
              <a:rPr lang="en-US" sz="1600" dirty="0" smtClean="0"/>
              <a:t>1,5 G</a:t>
            </a:r>
            <a:r>
              <a:rPr lang="en-US" sz="1600" dirty="0" smtClean="0">
                <a:cs typeface="Arial" pitchFamily="34" charset="0"/>
              </a:rPr>
              <a:t>€ / 10 years</a:t>
            </a:r>
          </a:p>
          <a:p>
            <a:pPr lvl="1"/>
            <a:r>
              <a:rPr lang="en-US" sz="1600" dirty="0" smtClean="0">
                <a:cs typeface="Arial" pitchFamily="34" charset="0"/>
              </a:rPr>
              <a:t>50% by Sweden, Denmark, Norway</a:t>
            </a:r>
            <a:endParaRPr lang="en-US" sz="1600" dirty="0" smtClean="0"/>
          </a:p>
          <a:p>
            <a:pPr marL="265113" indent="-273050"/>
            <a:endParaRPr lang="en-US" sz="2000" dirty="0" smtClean="0"/>
          </a:p>
        </p:txBody>
      </p:sp>
      <p:pic>
        <p:nvPicPr>
          <p:cNvPr id="286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3113" y="980728"/>
            <a:ext cx="3100387" cy="3927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14-Jul-2015</a:t>
            </a:r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/>
          <a:srcRect l="6111" r="12541"/>
          <a:stretch>
            <a:fillRect/>
          </a:stretch>
        </p:blipFill>
        <p:spPr bwMode="auto">
          <a:xfrm flipH="1">
            <a:off x="4211960" y="4221088"/>
            <a:ext cx="1974030" cy="1380784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868144" y="5085184"/>
            <a:ext cx="3047360" cy="1368152"/>
            <a:chOff x="3072" y="3312"/>
            <a:chExt cx="2495" cy="912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72" y="3312"/>
              <a:ext cx="2495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072" y="3623"/>
              <a:ext cx="63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r="28712" b="36000"/>
            <a:stretch>
              <a:fillRect/>
            </a:stretch>
          </p:blipFill>
          <p:spPr bwMode="auto">
            <a:xfrm>
              <a:off x="3888" y="3312"/>
              <a:ext cx="1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/>
          <a:srcRect b="40802"/>
          <a:stretch>
            <a:fillRect/>
          </a:stretch>
        </p:blipFill>
        <p:spPr bwMode="auto">
          <a:xfrm>
            <a:off x="7853550" y="4301334"/>
            <a:ext cx="1073294" cy="578349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529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ESS Accelerator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3231442"/>
              </p:ext>
            </p:extLst>
          </p:nvPr>
        </p:nvGraphicFramePr>
        <p:xfrm>
          <a:off x="250825" y="2114550"/>
          <a:ext cx="8642352" cy="4309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346"/>
                <a:gridCol w="961902"/>
                <a:gridCol w="950026"/>
                <a:gridCol w="1520041"/>
                <a:gridCol w="1056904"/>
                <a:gridCol w="771896"/>
                <a:gridCol w="997528"/>
                <a:gridCol w="936709"/>
              </a:tblGrid>
              <a:tr h="604899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Length</a:t>
                      </a:r>
                      <a:br>
                        <a:rPr lang="en-GB" sz="1400" dirty="0" smtClean="0"/>
                      </a:br>
                      <a:r>
                        <a:rPr lang="en-GB" sz="1400" dirty="0" smtClean="0"/>
                        <a:t>[m]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No. Cavities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No. Magnets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No. </a:t>
                      </a:r>
                      <a:r>
                        <a:rPr lang="en-GB" sz="1400" dirty="0" err="1" smtClean="0"/>
                        <a:t>Steerers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β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No. Sections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Power</a:t>
                      </a:r>
                      <a:br>
                        <a:rPr lang="en-GB" sz="1400" dirty="0" smtClean="0"/>
                      </a:br>
                      <a:r>
                        <a:rPr lang="en-GB" sz="1400" dirty="0" smtClean="0"/>
                        <a:t>[kW]</a:t>
                      </a:r>
                      <a:endParaRPr lang="en-US" sz="1400" dirty="0"/>
                    </a:p>
                  </a:txBody>
                  <a:tcPr/>
                </a:tc>
              </a:tr>
              <a:tr h="313954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LEBT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2.38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 Solenoid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 x 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</a:tr>
              <a:tr h="308758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RFQ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4.6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1600</a:t>
                      </a:r>
                      <a:endParaRPr lang="en-US" sz="1400" dirty="0"/>
                    </a:p>
                  </a:txBody>
                  <a:tcPr/>
                </a:tc>
              </a:tr>
              <a:tr h="308759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MEBT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3.83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11 Quad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10 x 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</a:tr>
              <a:tr h="308758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DTL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38.9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PMQs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15 x 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2200</a:t>
                      </a:r>
                      <a:endParaRPr lang="en-US" sz="1400" dirty="0"/>
                    </a:p>
                  </a:txBody>
                  <a:tcPr/>
                </a:tc>
              </a:tr>
              <a:tr h="308759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LEDP + Spoke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55.9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26 Quad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0.50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330</a:t>
                      </a:r>
                      <a:endParaRPr lang="en-US" sz="1400" dirty="0"/>
                    </a:p>
                  </a:txBody>
                  <a:tcPr/>
                </a:tc>
              </a:tr>
              <a:tr h="332509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Medium Beta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76.7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18 Quad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0.67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870</a:t>
                      </a:r>
                      <a:endParaRPr lang="en-US" sz="1400" dirty="0"/>
                    </a:p>
                  </a:txBody>
                  <a:tcPr/>
                </a:tc>
              </a:tr>
              <a:tr h="308758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High Beta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178.9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84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42 Quad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0.86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21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 smtClean="0"/>
                        <a:t>1100</a:t>
                      </a:r>
                      <a:endParaRPr lang="en-US" sz="1400" dirty="0"/>
                    </a:p>
                  </a:txBody>
                  <a:tcPr/>
                </a:tc>
              </a:tr>
              <a:tr h="296883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HEBP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130.4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32 Quad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(0.86)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</a:tr>
              <a:tr h="320634">
                <a:tc>
                  <a:txBody>
                    <a:bodyPr/>
                    <a:lstStyle/>
                    <a:p>
                      <a:r>
                        <a:rPr lang="en-GB" sz="1400" b="1" dirty="0" err="1" smtClean="0"/>
                        <a:t>DogLeg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66.2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12 Q + 2D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</a:tr>
              <a:tr h="368135"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A2T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46.4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6 Q + </a:t>
                      </a:r>
                      <a:br>
                        <a:rPr lang="en-GB" sz="1400" dirty="0" smtClean="0"/>
                      </a:br>
                      <a:r>
                        <a:rPr lang="en-GB" sz="1400" dirty="0" smtClean="0"/>
                        <a:t>8 Raster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604.21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smtClean="0"/>
                        <a:t>155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R. </a:t>
            </a:r>
            <a:r>
              <a:rPr lang="en-US" dirty="0" err="1" smtClean="0"/>
              <a:t>Ruber</a:t>
            </a:r>
            <a:r>
              <a:rPr lang="en-US" dirty="0" smtClean="0"/>
              <a:t> - Accelerator Research at Uppsala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  <p:pic>
        <p:nvPicPr>
          <p:cNvPr id="4098" name="Picture 2" descr="U:\Documents\ESS\Projects\AConstruction\op_linac_c_0-no_ti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8" y="937742"/>
            <a:ext cx="8636773" cy="108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017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3538" indent="-371475">
              <a:buFontTx/>
              <a:buAutoNum type="arabicParenR"/>
            </a:pPr>
            <a:r>
              <a:rPr lang="en-US" b="1" dirty="0" smtClean="0"/>
              <a:t>Contribution to the technical design &amp; construction effort</a:t>
            </a:r>
          </a:p>
          <a:p>
            <a:pPr lvl="1"/>
            <a:r>
              <a:rPr lang="en-US" sz="1600" dirty="0" smtClean="0"/>
              <a:t>design concept spoke accelerating cavity power source</a:t>
            </a:r>
          </a:p>
          <a:p>
            <a:pPr lvl="1"/>
            <a:r>
              <a:rPr lang="en-US" sz="1600" dirty="0" smtClean="0"/>
              <a:t>design concept radio-frequency (RF) power distribution</a:t>
            </a:r>
          </a:p>
          <a:p>
            <a:pPr lvl="1"/>
            <a:r>
              <a:rPr lang="en-US" sz="1600" dirty="0" smtClean="0"/>
              <a:t>survey test stand infrastructure and requirements</a:t>
            </a:r>
          </a:p>
          <a:p>
            <a:pPr lvl="1"/>
            <a:r>
              <a:rPr lang="en-US" sz="1600" dirty="0" smtClean="0"/>
              <a:t>study of upgrade scenarios RF systems for ESS power upgrade</a:t>
            </a:r>
            <a:endParaRPr lang="en-US" dirty="0" smtClean="0"/>
          </a:p>
          <a:p>
            <a:pPr marL="363538" indent="-371475">
              <a:buFontTx/>
              <a:buAutoNum type="arabicParenR"/>
            </a:pPr>
            <a:r>
              <a:rPr lang="en-US" b="1" dirty="0" smtClean="0"/>
              <a:t>Development spoke cavity high power RF amplifier</a:t>
            </a:r>
          </a:p>
          <a:p>
            <a:pPr lvl="1"/>
            <a:r>
              <a:rPr lang="en-US" sz="1600" dirty="0" smtClean="0"/>
              <a:t>soak test with water cooled load, then accelerating cavity, incl. controls</a:t>
            </a:r>
          </a:p>
          <a:p>
            <a:pPr lvl="1"/>
            <a:r>
              <a:rPr lang="en-US" sz="1600" dirty="0" smtClean="0"/>
              <a:t>collaboration with industry to develop vacuum tube and solid-state based prototypes</a:t>
            </a:r>
          </a:p>
          <a:p>
            <a:pPr marL="363538" indent="-371475">
              <a:buFontTx/>
              <a:buAutoNum type="arabicParenR"/>
            </a:pPr>
            <a:r>
              <a:rPr lang="en-US" b="1" dirty="0" smtClean="0"/>
              <a:t>Spoke cavity system test</a:t>
            </a:r>
          </a:p>
          <a:p>
            <a:pPr lvl="1"/>
            <a:r>
              <a:rPr lang="en-US" sz="1600" dirty="0" smtClean="0"/>
              <a:t>dressed prototype cavity (in horizontal cryostat)</a:t>
            </a:r>
          </a:p>
          <a:p>
            <a:pPr lvl="1"/>
            <a:r>
              <a:rPr lang="en-US" sz="1600" dirty="0" smtClean="0"/>
              <a:t>prototype </a:t>
            </a:r>
            <a:r>
              <a:rPr lang="en-US" sz="1600" dirty="0" err="1" smtClean="0"/>
              <a:t>cryomodule</a:t>
            </a:r>
            <a:r>
              <a:rPr lang="en-US" sz="1600" dirty="0" smtClean="0"/>
              <a:t> (2 spoke cavities)</a:t>
            </a:r>
          </a:p>
          <a:p>
            <a:pPr lvl="1"/>
            <a:r>
              <a:rPr lang="en-GB" sz="1600" dirty="0" smtClean="0"/>
              <a:t>LLRF and high power RF amplifier</a:t>
            </a:r>
            <a:endParaRPr lang="en-US" sz="1600" dirty="0" smtClean="0"/>
          </a:p>
          <a:p>
            <a:pPr marL="363538" indent="-371475">
              <a:buFontTx/>
              <a:buAutoNum type="arabicParenR"/>
            </a:pPr>
            <a:r>
              <a:rPr lang="en-US" b="1" dirty="0" smtClean="0"/>
              <a:t>Acceptance test cryostat-modules</a:t>
            </a:r>
          </a:p>
          <a:p>
            <a:pPr lvl="1"/>
            <a:r>
              <a:rPr lang="en-US" sz="1600" dirty="0" smtClean="0"/>
              <a:t>for all final modules before installation</a:t>
            </a:r>
            <a:endParaRPr lang="en-GB" sz="1800" dirty="0" smtClean="0"/>
          </a:p>
          <a:p>
            <a:pPr marL="363538" indent="-371475"/>
            <a:endParaRPr lang="en-US" dirty="0" smtClean="0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Responsibility for ESS Accelerator</a:t>
            </a:r>
          </a:p>
        </p:txBody>
      </p:sp>
      <p:sp>
        <p:nvSpPr>
          <p:cNvPr id="1331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14-Jul-2015</a:t>
            </a:r>
            <a:endParaRPr lang="en-US">
              <a:ea typeface="ＭＳ Ｐゴシック" charset="-128"/>
            </a:endParaRPr>
          </a:p>
        </p:txBody>
      </p:sp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R. Ruber - Accelerator Research at Uppsala University</a:t>
            </a:r>
            <a:endParaRPr lang="en-US">
              <a:ea typeface="ＭＳ Ｐゴシック" charset="-128"/>
            </a:endParaRP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5B9584-293A-483B-973F-13B9D7050FFF}" type="slidenum">
              <a:rPr lang="sv-SE" smtClean="0">
                <a:ea typeface="ＭＳ Ｐゴシック" charset="-128"/>
              </a:rPr>
              <a:pPr/>
              <a:t>17</a:t>
            </a:fld>
            <a:endParaRPr lang="sv-SE" smtClean="0">
              <a:ea typeface="ＭＳ Ｐゴシック" charset="-128"/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5084467" y="3558563"/>
            <a:ext cx="3818824" cy="2974843"/>
            <a:chOff x="5192785" y="3558117"/>
            <a:chExt cx="3690409" cy="2874809"/>
          </a:xfrm>
        </p:grpSpPr>
        <p:pic>
          <p:nvPicPr>
            <p:cNvPr id="2051" name="Picture 3" descr="\\cern.ch\dfs\Users\r\ruber\Documents\ESS\Linac\TestStands\ESS_test_stands-matrix-20130530.jpg"/>
            <p:cNvPicPr>
              <a:picLocks noChangeAspect="1" noChangeArrowheads="1"/>
            </p:cNvPicPr>
            <p:nvPr/>
          </p:nvPicPr>
          <p:blipFill>
            <a:blip r:embed="rId3"/>
            <a:srcRect l="3579" t="6484" r="21117" b="17601"/>
            <a:stretch>
              <a:fillRect/>
            </a:stretch>
          </p:blipFill>
          <p:spPr bwMode="auto">
            <a:xfrm>
              <a:off x="5192785" y="3558117"/>
              <a:ext cx="3690409" cy="2874809"/>
            </a:xfrm>
            <a:prstGeom prst="rect">
              <a:avLst/>
            </a:prstGeom>
            <a:noFill/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7070830" y="4343039"/>
              <a:ext cx="302480" cy="150823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7088541" y="6052160"/>
              <a:ext cx="302480" cy="113325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8271091" y="6052160"/>
              <a:ext cx="301646" cy="113325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7082018" y="5606066"/>
              <a:ext cx="302480" cy="113325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/>
            </a:p>
          </p:txBody>
        </p:sp>
      </p:grpSp>
      <p:pic>
        <p:nvPicPr>
          <p:cNvPr id="3074" name="Picture 2" descr="C:\Users\DFS\Users\Ruber\Documents\FREIA\Equipment\RFsource\Companies\Thales\ESS_B20727(352MHz,400kWPA,TH595x2,diagram,draft)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3097" y="1283110"/>
            <a:ext cx="3176905" cy="958647"/>
          </a:xfrm>
          <a:prstGeom prst="rect">
            <a:avLst/>
          </a:prstGeom>
          <a:noFill/>
        </p:spPr>
      </p:pic>
      <p:pic>
        <p:nvPicPr>
          <p:cNvPr id="14" name="Picture 5" descr="photo TH18795A 8"/>
          <p:cNvPicPr>
            <a:picLocks noChangeAspect="1" noChangeArrowheads="1"/>
          </p:cNvPicPr>
          <p:nvPr/>
        </p:nvPicPr>
        <p:blipFill>
          <a:blip r:embed="rId5"/>
          <a:srcRect l="8465" r="10581" b="2652"/>
          <a:stretch>
            <a:fillRect/>
          </a:stretch>
        </p:blipFill>
        <p:spPr bwMode="auto">
          <a:xfrm>
            <a:off x="7387248" y="1986884"/>
            <a:ext cx="473643" cy="905794"/>
          </a:xfrm>
          <a:prstGeom prst="rect">
            <a:avLst/>
          </a:prstGeom>
          <a:noFill/>
        </p:spPr>
      </p:pic>
      <p:pic>
        <p:nvPicPr>
          <p:cNvPr id="13" name="Picture 5" descr="\\cern.ch\dfs\Users\r\ruber\Documents\Scratch\ESS\04_SCRF_spokes_Sébastien_Bousso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5612" y="2212263"/>
            <a:ext cx="1009549" cy="89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81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&amp; Whom?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  <p:sp>
        <p:nvSpPr>
          <p:cNvPr id="10" name="TextBox 9"/>
          <p:cNvSpPr txBox="1"/>
          <p:nvPr/>
        </p:nvSpPr>
        <p:spPr>
          <a:xfrm>
            <a:off x="373711" y="953387"/>
            <a:ext cx="851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Facility for Research Instrumentation and Accelerator </a:t>
            </a:r>
            <a:r>
              <a:rPr lang="en-US" sz="2000" b="1" dirty="0" smtClean="0">
                <a:solidFill>
                  <a:srgbClr val="FF0000"/>
                </a:solidFill>
              </a:rPr>
              <a:t>Development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52370" y="1708463"/>
            <a:ext cx="7040392" cy="4598337"/>
            <a:chOff x="1977084" y="1755269"/>
            <a:chExt cx="7040392" cy="4598337"/>
          </a:xfrm>
        </p:grpSpPr>
        <p:pic>
          <p:nvPicPr>
            <p:cNvPr id="1027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84" y="1755269"/>
              <a:ext cx="7040392" cy="459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267599" y="2391471"/>
              <a:ext cx="1401159" cy="67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cryogenics</a:t>
              </a:r>
            </a:p>
            <a:p>
              <a:r>
                <a:rPr lang="en-GB" sz="1200" dirty="0" smtClean="0"/>
                <a:t>- liquid helium</a:t>
              </a:r>
            </a:p>
            <a:p>
              <a:r>
                <a:rPr lang="en-GB" sz="1200" dirty="0" smtClean="0"/>
                <a:t>- liquid nitrogen</a:t>
              </a:r>
              <a:endParaRPr lang="en-GB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90286" y="2400622"/>
              <a:ext cx="1653491" cy="67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control room</a:t>
              </a:r>
            </a:p>
            <a:p>
              <a:r>
                <a:rPr lang="en-GB" sz="1200" dirty="0" smtClean="0"/>
                <a:t>- equipment controls</a:t>
              </a:r>
            </a:p>
            <a:p>
              <a:r>
                <a:rPr lang="en-GB" sz="1200" dirty="0"/>
                <a:t>- data </a:t>
              </a:r>
              <a:r>
                <a:rPr lang="en-GB" sz="1200" dirty="0" smtClean="0"/>
                <a:t>acquisition</a:t>
              </a:r>
              <a:endParaRPr lang="en-GB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8135" y="5859360"/>
              <a:ext cx="1557823" cy="27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RF power sources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96283" y="5489311"/>
              <a:ext cx="1557823" cy="671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 smtClean="0"/>
                <a:t>3 bunkers</a:t>
              </a:r>
            </a:p>
            <a:p>
              <a:pPr algn="r"/>
              <a:r>
                <a:rPr lang="en-GB" sz="1200" dirty="0" smtClean="0"/>
                <a:t>with test stands</a:t>
              </a:r>
            </a:p>
            <a:p>
              <a:pPr algn="r"/>
              <a:r>
                <a:rPr lang="en-GB" sz="1200" dirty="0" smtClean="0"/>
                <a:t>horizontal cryostat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84757" y="5147656"/>
              <a:ext cx="1557823" cy="279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vertical cryostat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03375" y="3582811"/>
            <a:ext cx="2954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Competent and motivated staff</a:t>
            </a:r>
            <a:endParaRPr lang="en-GB" sz="1400" dirty="0" smtClean="0"/>
          </a:p>
          <a:p>
            <a:r>
              <a:rPr lang="en-GB" sz="1200" dirty="0"/>
              <a:t>c</a:t>
            </a:r>
            <a:r>
              <a:rPr lang="en-GB" sz="1200" dirty="0" smtClean="0"/>
              <a:t>ollaboration with physics (IFA),</a:t>
            </a:r>
            <a:br>
              <a:rPr lang="en-GB" sz="1200" dirty="0" smtClean="0"/>
            </a:br>
            <a:r>
              <a:rPr lang="en-GB" sz="1200" dirty="0" smtClean="0"/>
              <a:t>engineering (</a:t>
            </a:r>
            <a:r>
              <a:rPr lang="en-GB" sz="1200" dirty="0" err="1" smtClean="0"/>
              <a:t>Teknikum</a:t>
            </a:r>
            <a:r>
              <a:rPr lang="en-GB" sz="1200" dirty="0" smtClean="0"/>
              <a:t>), TSL</a:t>
            </a:r>
          </a:p>
          <a:p>
            <a:r>
              <a:rPr lang="en-GB" sz="1200" dirty="0" smtClean="0"/>
              <a:t>and </a:t>
            </a:r>
            <a:r>
              <a:rPr lang="en-GB" sz="1200" dirty="0" err="1" smtClean="0"/>
              <a:t>Ångström</a:t>
            </a:r>
            <a:r>
              <a:rPr lang="en-GB" sz="1200" dirty="0" smtClean="0"/>
              <a:t> workshop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57273" y="4929795"/>
            <a:ext cx="1891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Funded by </a:t>
            </a:r>
            <a:b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KAWS, Government, Uppsala Univ.</a:t>
            </a:r>
            <a:endParaRPr lang="en-GB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55432" y="2010465"/>
            <a:ext cx="2954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State-of-the-art Equipment</a:t>
            </a:r>
            <a:endParaRPr lang="en-GB" sz="1400" dirty="0" smtClean="0"/>
          </a:p>
        </p:txBody>
      </p:sp>
      <p:pic>
        <p:nvPicPr>
          <p:cNvPr id="2050" name="Picture 2" descr="C:\Users\ruber\Documents\Work\20150223\20150216\P1000777_crop.jpg" title="P10007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" y="1353497"/>
            <a:ext cx="2274400" cy="222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07" y="13919"/>
            <a:ext cx="1280868" cy="85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69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uber\Documents\Work\20150126\photo_combiner\DSC00961_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42" y="3156434"/>
            <a:ext cx="1312624" cy="98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 of Activities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  <p:pic>
        <p:nvPicPr>
          <p:cNvPr id="7" name="Picture 3" descr="E:\Users\Scratch\Photos\Untitled Export\FREIA febr 2014 04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 r="7862" b="2858"/>
          <a:stretch/>
        </p:blipFill>
        <p:spPr bwMode="auto">
          <a:xfrm>
            <a:off x="3343054" y="1300841"/>
            <a:ext cx="2197173" cy="188771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79780" y="3808218"/>
            <a:ext cx="1830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00FF"/>
                </a:solidFill>
              </a:rPr>
              <a:t>SRF Test Stand</a:t>
            </a:r>
            <a:endParaRPr lang="en-GB" sz="1400" dirty="0" smtClean="0">
              <a:solidFill>
                <a:srgbClr val="0000FF"/>
              </a:solidFill>
            </a:endParaRPr>
          </a:p>
        </p:txBody>
      </p:sp>
      <p:pic>
        <p:nvPicPr>
          <p:cNvPr id="11" name="Picture 10" descr="http://www.physics.uu.se/files/distrib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487" y="1492477"/>
            <a:ext cx="2082489" cy="1332474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98" y="2425154"/>
            <a:ext cx="1858156" cy="131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1552" y="1184700"/>
            <a:ext cx="255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</a:rPr>
              <a:t>SRF Spoke Cavities &amp; </a:t>
            </a:r>
            <a:r>
              <a:rPr lang="en-GB" sz="1400" b="1" dirty="0" err="1" smtClean="0">
                <a:solidFill>
                  <a:srgbClr val="0000FF"/>
                </a:solidFill>
              </a:rPr>
              <a:t>Linac</a:t>
            </a:r>
            <a:endParaRPr lang="en-GB" sz="1400" dirty="0" smtClean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5316" y="4467589"/>
            <a:ext cx="2476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</a:rPr>
              <a:t>ESS neutrino Super-beam</a:t>
            </a:r>
            <a:endParaRPr lang="en-GB" sz="1400" dirty="0" smtClean="0">
              <a:solidFill>
                <a:srgbClr val="0000FF"/>
              </a:solidFill>
            </a:endParaRPr>
          </a:p>
        </p:txBody>
      </p:sp>
      <p:pic>
        <p:nvPicPr>
          <p:cNvPr id="1028" name="Picture 4" descr="M:\Photos\FREIA_Teddy_pictures\FREIA lab nov 2013 03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87" y="1788221"/>
            <a:ext cx="1269377" cy="96411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cern.ch\dfs\Users\r\ruber\Documents\FREIA\Publications\Dragos\1kW power measurments set-up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26" y="1989997"/>
            <a:ext cx="1444462" cy="9586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\\cern.ch\dfs\Users\r\ruber\Documents\FREIA\Publications\Dragos\UU_ESRF_Modul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67" y="2644922"/>
            <a:ext cx="1344318" cy="65295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331487" y="2873308"/>
            <a:ext cx="1086798" cy="1153607"/>
            <a:chOff x="1804948" y="5312762"/>
            <a:chExt cx="1086798" cy="1153607"/>
          </a:xfrm>
        </p:grpSpPr>
        <p:pic>
          <p:nvPicPr>
            <p:cNvPr id="52" name="Picture 2" descr="http://newsline.linearcollider.org/wp-content/uploads/2011/07/Lorentz-force-detuning-300x341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6842" y="5312762"/>
              <a:ext cx="1014903" cy="1153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1804948" y="6216895"/>
              <a:ext cx="1086798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" dirty="0" smtClean="0"/>
                <a:t>linearcollider.org/</a:t>
              </a:r>
              <a:r>
                <a:rPr lang="en-GB" sz="600" dirty="0" err="1" smtClean="0"/>
                <a:t>M.Grecki</a:t>
              </a:r>
              <a:endParaRPr lang="en-GB" sz="5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895887" y="1153398"/>
            <a:ext cx="247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00FF"/>
                </a:solidFill>
              </a:rPr>
              <a:t>High Power RF Amplifiers</a:t>
            </a:r>
          </a:p>
          <a:p>
            <a:pPr algn="ctr"/>
            <a:r>
              <a:rPr lang="en-GB" sz="1400" b="1" dirty="0" smtClean="0">
                <a:solidFill>
                  <a:srgbClr val="0000FF"/>
                </a:solidFill>
              </a:rPr>
              <a:t>Solid-state &amp; Vacuum Tube</a:t>
            </a:r>
            <a:endParaRPr lang="en-GB" sz="1400" dirty="0" smtClean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78258" y="4584500"/>
            <a:ext cx="2630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00FF"/>
                </a:solidFill>
              </a:rPr>
              <a:t>Controls &amp; Data Acquisition</a:t>
            </a:r>
            <a:endParaRPr lang="en-GB" sz="1400" dirty="0" smtClean="0">
              <a:solidFill>
                <a:srgbClr val="00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42758" y="974591"/>
            <a:ext cx="1830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00FF"/>
                </a:solidFill>
              </a:rPr>
              <a:t>Cryogenics</a:t>
            </a:r>
          </a:p>
        </p:txBody>
      </p:sp>
      <p:pic>
        <p:nvPicPr>
          <p:cNvPr id="29" name="Picture 5" descr="photo TH18795A 8"/>
          <p:cNvPicPr>
            <a:picLocks noChangeAspect="1" noChangeArrowheads="1"/>
          </p:cNvPicPr>
          <p:nvPr/>
        </p:nvPicPr>
        <p:blipFill>
          <a:blip r:embed="rId11"/>
          <a:srcRect l="8465" r="10581" b="2652"/>
          <a:stretch>
            <a:fillRect/>
          </a:stretch>
        </p:blipFill>
        <p:spPr bwMode="auto">
          <a:xfrm>
            <a:off x="8237010" y="2645936"/>
            <a:ext cx="472105" cy="902852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46" y="4115995"/>
            <a:ext cx="2472892" cy="182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ruber\Documents\Work\20150126\photo_controls\CSS_ScreenDump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033" y="4857291"/>
            <a:ext cx="1725146" cy="115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ruber\Documents\Work\20150126\photo_controls\EPICS_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01" y="4889541"/>
            <a:ext cx="609797" cy="55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ruber\Documents\Work\20150126\photo_controls\IMG_355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561" y="5467760"/>
            <a:ext cx="1265554" cy="94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ruber\Documents\Work\20150302\ESSnuSB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6" y="4776347"/>
            <a:ext cx="2247739" cy="158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7"/>
          <a:srcRect t="19163" b="1457"/>
          <a:stretch/>
        </p:blipFill>
        <p:spPr>
          <a:xfrm>
            <a:off x="1473134" y="4836704"/>
            <a:ext cx="1200746" cy="5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8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827584" y="188913"/>
            <a:ext cx="7677150" cy="504825"/>
          </a:xfrm>
        </p:spPr>
        <p:txBody>
          <a:bodyPr/>
          <a:lstStyle/>
          <a:p>
            <a:r>
              <a:rPr lang="sv-SE" dirty="0" smtClean="0"/>
              <a:t>Uppsala University</a:t>
            </a:r>
            <a:endParaRPr lang="en-GB" dirty="0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v-SE" sz="2000" b="1" dirty="0" err="1" smtClean="0">
                <a:solidFill>
                  <a:srgbClr val="0000FF"/>
                </a:solidFill>
              </a:rPr>
              <a:t>Oldest</a:t>
            </a:r>
            <a:r>
              <a:rPr lang="sv-SE" sz="2000" b="1" dirty="0" smtClean="0">
                <a:solidFill>
                  <a:srgbClr val="0000FF"/>
                </a:solidFill>
              </a:rPr>
              <a:t> </a:t>
            </a:r>
            <a:r>
              <a:rPr lang="sv-SE" sz="2000" b="1" dirty="0" err="1" smtClean="0">
                <a:solidFill>
                  <a:srgbClr val="0000FF"/>
                </a:solidFill>
              </a:rPr>
              <a:t>university</a:t>
            </a:r>
            <a:r>
              <a:rPr lang="sv-SE" sz="2000" b="1" dirty="0" smtClean="0">
                <a:solidFill>
                  <a:srgbClr val="0000FF"/>
                </a:solidFill>
              </a:rPr>
              <a:t> in Scandinavia (1477)</a:t>
            </a:r>
            <a:endParaRPr lang="en-GB" sz="2000" b="1" dirty="0" smtClean="0">
              <a:solidFill>
                <a:srgbClr val="0000FF"/>
              </a:solidFill>
            </a:endParaRPr>
          </a:p>
          <a:p>
            <a:r>
              <a:rPr lang="sv-SE" sz="1800" dirty="0" smtClean="0"/>
              <a:t>Sweden</a:t>
            </a:r>
          </a:p>
          <a:p>
            <a:pPr lvl="1"/>
            <a:r>
              <a:rPr lang="sv-SE" sz="1800" dirty="0" smtClean="0"/>
              <a:t>9.7 million (pop.), 450'000 km</a:t>
            </a:r>
            <a:r>
              <a:rPr lang="sv-SE" sz="1800" baseline="30000" dirty="0" smtClean="0"/>
              <a:t>2</a:t>
            </a:r>
            <a:r>
              <a:rPr lang="sv-SE" sz="1800" dirty="0" smtClean="0"/>
              <a:t>, 430 </a:t>
            </a:r>
            <a:r>
              <a:rPr lang="sv-SE" sz="1800" dirty="0" err="1" smtClean="0"/>
              <a:t>GEur</a:t>
            </a:r>
            <a:r>
              <a:rPr lang="sv-SE" sz="1800" dirty="0" smtClean="0"/>
              <a:t> (BNP)</a:t>
            </a:r>
          </a:p>
          <a:p>
            <a:r>
              <a:rPr lang="sv-SE" sz="1800" dirty="0" smtClean="0"/>
              <a:t>Uppsala</a:t>
            </a:r>
          </a:p>
          <a:p>
            <a:pPr lvl="1"/>
            <a:r>
              <a:rPr lang="sv-SE" sz="1800" dirty="0" smtClean="0"/>
              <a:t>25'000 students, 9'000 </a:t>
            </a:r>
            <a:r>
              <a:rPr lang="sv-SE" sz="1800" dirty="0" err="1" smtClean="0"/>
              <a:t>staff</a:t>
            </a:r>
            <a:r>
              <a:rPr lang="sv-SE" sz="1800" dirty="0" smtClean="0"/>
              <a:t>, 630 </a:t>
            </a:r>
            <a:r>
              <a:rPr lang="sv-SE" sz="1800" dirty="0" err="1" smtClean="0"/>
              <a:t>MEur</a:t>
            </a:r>
            <a:r>
              <a:rPr lang="sv-SE" sz="1800" dirty="0" smtClean="0"/>
              <a:t> </a:t>
            </a:r>
            <a:r>
              <a:rPr lang="sv-SE" sz="1800" dirty="0" err="1" smtClean="0"/>
              <a:t>annual</a:t>
            </a:r>
            <a:r>
              <a:rPr lang="sv-SE" sz="1800" dirty="0" smtClean="0"/>
              <a:t> budget</a:t>
            </a:r>
          </a:p>
          <a:p>
            <a:pPr lvl="1"/>
            <a:r>
              <a:rPr lang="sv-SE" sz="1800" dirty="0" err="1" smtClean="0"/>
              <a:t>faculties</a:t>
            </a:r>
            <a:r>
              <a:rPr lang="sv-SE" sz="1800" dirty="0" smtClean="0"/>
              <a:t> </a:t>
            </a:r>
            <a:r>
              <a:rPr lang="sv-SE" sz="1800" dirty="0" err="1" smtClean="0"/>
              <a:t>of</a:t>
            </a:r>
            <a:r>
              <a:rPr lang="sv-SE" sz="1800" dirty="0" smtClean="0"/>
              <a:t> </a:t>
            </a:r>
            <a:r>
              <a:rPr lang="sv-SE" sz="1800" dirty="0" err="1" smtClean="0"/>
              <a:t>theology</a:t>
            </a:r>
            <a:r>
              <a:rPr lang="sv-SE" sz="1800" dirty="0" smtClean="0"/>
              <a:t>, </a:t>
            </a:r>
            <a:r>
              <a:rPr lang="sv-SE" sz="1800" dirty="0" err="1" smtClean="0"/>
              <a:t>law</a:t>
            </a:r>
            <a:r>
              <a:rPr lang="sv-SE" sz="1800" dirty="0" smtClean="0"/>
              <a:t>, medicin, </a:t>
            </a:r>
            <a:r>
              <a:rPr lang="sv-SE" sz="1800" dirty="0" err="1" smtClean="0"/>
              <a:t>pharmacy</a:t>
            </a:r>
            <a:r>
              <a:rPr lang="sv-SE" sz="1800" dirty="0" smtClean="0"/>
              <a:t>,</a:t>
            </a:r>
            <a:br>
              <a:rPr lang="sv-SE" sz="1800" dirty="0" smtClean="0"/>
            </a:br>
            <a:r>
              <a:rPr lang="sv-SE" sz="1800" dirty="0" smtClean="0"/>
              <a:t>arts, social </a:t>
            </a:r>
            <a:r>
              <a:rPr lang="sv-SE" sz="1800" dirty="0" err="1" smtClean="0"/>
              <a:t>sciences</a:t>
            </a:r>
            <a:r>
              <a:rPr lang="sv-SE" sz="1800" dirty="0" smtClean="0"/>
              <a:t>, </a:t>
            </a:r>
            <a:r>
              <a:rPr lang="sv-SE" sz="1800" dirty="0" err="1" smtClean="0"/>
              <a:t>languages</a:t>
            </a:r>
            <a:r>
              <a:rPr lang="sv-SE" sz="1800" dirty="0" smtClean="0"/>
              <a:t>, </a:t>
            </a:r>
            <a:r>
              <a:rPr lang="sv-SE" sz="1800" dirty="0" err="1" smtClean="0"/>
              <a:t>educational</a:t>
            </a:r>
            <a:r>
              <a:rPr lang="sv-SE" sz="1800" dirty="0" smtClean="0"/>
              <a:t> </a:t>
            </a:r>
            <a:r>
              <a:rPr lang="sv-SE" sz="1800" dirty="0" err="1" smtClean="0"/>
              <a:t>sciences</a:t>
            </a:r>
            <a:r>
              <a:rPr lang="sv-SE" sz="1800" dirty="0" smtClean="0"/>
              <a:t>,</a:t>
            </a:r>
            <a:br>
              <a:rPr lang="sv-SE" sz="1800" dirty="0" smtClean="0"/>
            </a:br>
            <a:r>
              <a:rPr lang="sv-SE" sz="1800" dirty="0" smtClean="0"/>
              <a:t>science and </a:t>
            </a:r>
            <a:r>
              <a:rPr lang="sv-SE" sz="1800" dirty="0" err="1" smtClean="0"/>
              <a:t>technology</a:t>
            </a:r>
            <a:endParaRPr lang="sv-SE" sz="1800" dirty="0" smtClean="0"/>
          </a:p>
          <a:p>
            <a:pPr lvl="1"/>
            <a:r>
              <a:rPr lang="sv-SE" sz="1800" dirty="0" err="1" smtClean="0"/>
              <a:t>university</a:t>
            </a:r>
            <a:r>
              <a:rPr lang="sv-SE" sz="1800" dirty="0" smtClean="0"/>
              <a:t> </a:t>
            </a:r>
            <a:r>
              <a:rPr lang="sv-SE" sz="1800" dirty="0" err="1" smtClean="0"/>
              <a:t>library</a:t>
            </a:r>
            <a:r>
              <a:rPr lang="sv-SE" sz="1800" dirty="0" smtClean="0"/>
              <a:t> and hospital</a:t>
            </a:r>
          </a:p>
          <a:p>
            <a:r>
              <a:rPr lang="sv-SE" sz="1800" dirty="0"/>
              <a:t>S</a:t>
            </a:r>
            <a:r>
              <a:rPr lang="sv-SE" sz="1800" dirty="0" smtClean="0"/>
              <a:t>cience and </a:t>
            </a:r>
            <a:r>
              <a:rPr lang="sv-SE" sz="1800" dirty="0" err="1" smtClean="0"/>
              <a:t>technology</a:t>
            </a:r>
            <a:endParaRPr lang="sv-SE" sz="1800" dirty="0" smtClean="0"/>
          </a:p>
          <a:p>
            <a:pPr lvl="1"/>
            <a:r>
              <a:rPr lang="sv-SE" sz="1800" dirty="0" smtClean="0"/>
              <a:t>10'000 students, 1'800 </a:t>
            </a:r>
            <a:r>
              <a:rPr lang="sv-SE" sz="1800" dirty="0" err="1" smtClean="0"/>
              <a:t>staff</a:t>
            </a:r>
            <a:endParaRPr lang="sv-SE" sz="1800" dirty="0" smtClean="0"/>
          </a:p>
          <a:p>
            <a:pPr lvl="1"/>
            <a:r>
              <a:rPr lang="sv-SE" sz="1800" dirty="0" err="1" smtClean="0"/>
              <a:t>historical</a:t>
            </a:r>
            <a:r>
              <a:rPr lang="sv-SE" sz="1800" dirty="0" smtClean="0"/>
              <a:t> </a:t>
            </a:r>
            <a:r>
              <a:rPr lang="sv-SE" sz="1800" dirty="0" err="1" smtClean="0"/>
              <a:t>profiles</a:t>
            </a:r>
            <a:r>
              <a:rPr lang="sv-SE" sz="1800" dirty="0" smtClean="0"/>
              <a:t>: </a:t>
            </a:r>
            <a:r>
              <a:rPr lang="sv-SE" sz="1800" dirty="0" err="1" smtClean="0"/>
              <a:t>Linnaeus</a:t>
            </a:r>
            <a:r>
              <a:rPr lang="sv-SE" sz="1800" dirty="0" smtClean="0"/>
              <a:t>, </a:t>
            </a:r>
            <a:r>
              <a:rPr lang="en-GB" sz="1800" dirty="0" err="1" smtClean="0"/>
              <a:t>Rudbeck</a:t>
            </a:r>
            <a:r>
              <a:rPr lang="en-GB" sz="1800" dirty="0"/>
              <a:t>, </a:t>
            </a:r>
            <a:r>
              <a:rPr lang="sv-SE" sz="1800" dirty="0" smtClean="0"/>
              <a:t>Celsius, </a:t>
            </a:r>
            <a:br>
              <a:rPr lang="sv-SE" sz="1800" dirty="0" smtClean="0"/>
            </a:br>
            <a:r>
              <a:rPr lang="en-GB" sz="1800" dirty="0" err="1" smtClean="0"/>
              <a:t>Ångström</a:t>
            </a:r>
            <a:r>
              <a:rPr lang="en-GB" sz="1800" dirty="0" smtClean="0"/>
              <a:t>, Siegbahn, Svedberg</a:t>
            </a:r>
          </a:p>
          <a:p>
            <a:pPr lvl="1"/>
            <a:r>
              <a:rPr lang="en-GB" sz="1800" dirty="0" smtClean="0"/>
              <a:t>R&amp;D areas</a:t>
            </a:r>
          </a:p>
          <a:p>
            <a:pPr lvl="2"/>
            <a:r>
              <a:rPr lang="en-GB" sz="1800" dirty="0" smtClean="0"/>
              <a:t>physics, chemistry, biology, earth sciences, </a:t>
            </a:r>
            <a:br>
              <a:rPr lang="en-GB" sz="1800" dirty="0" smtClean="0"/>
            </a:br>
            <a:r>
              <a:rPr lang="en-GB" sz="1800" dirty="0" smtClean="0"/>
              <a:t>engineering,</a:t>
            </a:r>
            <a:r>
              <a:rPr lang="sv-SE" sz="1800" dirty="0" smtClean="0"/>
              <a:t> </a:t>
            </a:r>
            <a:r>
              <a:rPr lang="sv-SE" sz="1800" dirty="0" err="1" smtClean="0"/>
              <a:t>mathematics</a:t>
            </a:r>
            <a:r>
              <a:rPr lang="sv-SE" sz="1800" dirty="0" smtClean="0"/>
              <a:t>, IT</a:t>
            </a:r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R. Ruber - Accelerator Research at Uppsala University</a:t>
            </a: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7ECDA26-32ED-4174-B836-AE696D90C3B4}" type="slidenum">
              <a:rPr lang="sv-SE" smtClean="0"/>
              <a:pPr/>
              <a:t>2</a:t>
            </a:fld>
            <a:endParaRPr lang="sv-SE" smtClean="0"/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9296" y="2759826"/>
            <a:ext cx="2335677" cy="24341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1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5795" y="4873451"/>
            <a:ext cx="3438692" cy="16000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pic>
        <p:nvPicPr>
          <p:cNvPr id="15" name="Picture 2" descr="http://nyobetabeat.files.wordpress.com/2013/03/sweden-mapcar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9976" y="919673"/>
            <a:ext cx="2774703" cy="19254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5360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Test </a:t>
            </a:r>
            <a:r>
              <a:rPr lang="sv-SE" dirty="0" err="1" smtClean="0"/>
              <a:t>Stand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Three </a:t>
            </a:r>
            <a:r>
              <a:rPr lang="sv-SE" dirty="0" err="1" smtClean="0"/>
              <a:t>main</a:t>
            </a:r>
            <a:r>
              <a:rPr lang="sv-SE" dirty="0" smtClean="0"/>
              <a:t> subsystems </a:t>
            </a:r>
            <a:r>
              <a:rPr lang="sv-SE" dirty="0" err="1" smtClean="0"/>
              <a:t>needed</a:t>
            </a:r>
            <a:endParaRPr lang="sv-SE" dirty="0" smtClean="0"/>
          </a:p>
          <a:p>
            <a:endParaRPr lang="sv-SE" dirty="0"/>
          </a:p>
        </p:txBody>
      </p:sp>
      <p:pic>
        <p:nvPicPr>
          <p:cNvPr id="4" name="Image 24" descr="geom_meca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864688" y="3387176"/>
            <a:ext cx="1290103" cy="116446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0" b="16110"/>
          <a:stretch/>
        </p:blipFill>
        <p:spPr bwMode="auto">
          <a:xfrm>
            <a:off x="422812" y="1760557"/>
            <a:ext cx="2888756" cy="124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6216" y="2962664"/>
            <a:ext cx="2605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 smtClean="0">
                <a:latin typeface="+mn-lt"/>
              </a:rPr>
              <a:t>RF Power Source</a:t>
            </a:r>
            <a:endParaRPr lang="sv-SE" sz="16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20880" y="5779367"/>
            <a:ext cx="1664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 err="1" smtClean="0">
                <a:latin typeface="+mn-lt"/>
              </a:rPr>
              <a:t>Cryostat</a:t>
            </a:r>
            <a:endParaRPr lang="sv-SE" sz="1600" b="1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3504" y="3024792"/>
            <a:ext cx="245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 err="1" smtClean="0">
                <a:latin typeface="+mn-lt"/>
              </a:rPr>
              <a:t>Cryogenics</a:t>
            </a:r>
            <a:endParaRPr lang="sv-SE" sz="1600" b="1" dirty="0">
              <a:latin typeface="+mn-lt"/>
            </a:endParaRPr>
          </a:p>
        </p:txBody>
      </p:sp>
      <p:sp>
        <p:nvSpPr>
          <p:cNvPr id="15" name="Right Arrow 14"/>
          <p:cNvSpPr/>
          <p:nvPr/>
        </p:nvSpPr>
        <p:spPr>
          <a:xfrm rot="2244840">
            <a:off x="3402993" y="2982075"/>
            <a:ext cx="689000" cy="372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ight Arrow 15"/>
          <p:cNvSpPr/>
          <p:nvPr/>
        </p:nvSpPr>
        <p:spPr>
          <a:xfrm rot="8392126">
            <a:off x="5101664" y="2987476"/>
            <a:ext cx="689000" cy="372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ight Arrow 16"/>
          <p:cNvSpPr/>
          <p:nvPr/>
        </p:nvSpPr>
        <p:spPr>
          <a:xfrm rot="19149058">
            <a:off x="3182602" y="4359196"/>
            <a:ext cx="689000" cy="372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Box 18"/>
          <p:cNvSpPr txBox="1"/>
          <p:nvPr/>
        </p:nvSpPr>
        <p:spPr>
          <a:xfrm>
            <a:off x="3720671" y="4478909"/>
            <a:ext cx="1874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 err="1" smtClean="0">
                <a:latin typeface="+mn-lt"/>
              </a:rPr>
              <a:t>Spoke</a:t>
            </a:r>
            <a:r>
              <a:rPr lang="sv-SE" sz="1600" b="1" dirty="0" smtClean="0">
                <a:latin typeface="+mn-lt"/>
              </a:rPr>
              <a:t> </a:t>
            </a:r>
            <a:r>
              <a:rPr lang="sv-SE" sz="1600" b="1" dirty="0" err="1" smtClean="0">
                <a:latin typeface="+mn-lt"/>
              </a:rPr>
              <a:t>Cavity</a:t>
            </a:r>
            <a:endParaRPr lang="sv-SE" sz="1600" b="1" dirty="0" smtClean="0">
              <a:latin typeface="+mn-lt"/>
            </a:endParaRPr>
          </a:p>
          <a:p>
            <a:pPr algn="ctr"/>
            <a:r>
              <a:rPr lang="sv-SE" sz="1600" dirty="0" smtClean="0">
                <a:latin typeface="+mn-lt"/>
              </a:rPr>
              <a:t>(</a:t>
            </a:r>
            <a:r>
              <a:rPr lang="sv-SE" sz="1600" dirty="0" err="1" smtClean="0">
                <a:latin typeface="+mn-lt"/>
              </a:rPr>
              <a:t>superconducting</a:t>
            </a:r>
            <a:r>
              <a:rPr lang="sv-SE" sz="1600" dirty="0" smtClean="0">
                <a:latin typeface="+mn-lt"/>
              </a:rPr>
              <a:t>)</a:t>
            </a:r>
            <a:endParaRPr lang="sv-SE" sz="16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1563" y="3231948"/>
            <a:ext cx="9440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dirty="0" err="1" smtClean="0">
                <a:latin typeface="+mn-lt"/>
              </a:rPr>
              <a:t>Courtesy</a:t>
            </a:r>
            <a:r>
              <a:rPr lang="sv-SE" sz="600" dirty="0" smtClean="0">
                <a:latin typeface="+mn-lt"/>
              </a:rPr>
              <a:t> </a:t>
            </a:r>
            <a:r>
              <a:rPr lang="sv-SE" sz="600" dirty="0" err="1" smtClean="0">
                <a:latin typeface="+mn-lt"/>
              </a:rPr>
              <a:t>of</a:t>
            </a:r>
            <a:r>
              <a:rPr lang="sv-SE" sz="600" dirty="0" smtClean="0">
                <a:latin typeface="+mn-lt"/>
              </a:rPr>
              <a:t> P. </a:t>
            </a:r>
            <a:r>
              <a:rPr lang="sv-SE" sz="600" dirty="0" err="1" smtClean="0">
                <a:latin typeface="+mn-lt"/>
              </a:rPr>
              <a:t>Duthil</a:t>
            </a:r>
            <a:endParaRPr lang="sv-SE" sz="600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808904" y="1512624"/>
            <a:ext cx="2446092" cy="1526073"/>
            <a:chOff x="5877144" y="1853824"/>
            <a:chExt cx="2446092" cy="1526073"/>
          </a:xfrm>
        </p:grpSpPr>
        <p:pic>
          <p:nvPicPr>
            <p:cNvPr id="6" name="Picture 111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144" y="1853824"/>
              <a:ext cx="2446092" cy="1526073"/>
            </a:xfrm>
            <a:prstGeom prst="rect">
              <a:avLst/>
            </a:prstGeom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7663" y="3151759"/>
              <a:ext cx="292107" cy="145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1320880" y="4123183"/>
            <a:ext cx="1664617" cy="1720428"/>
            <a:chOff x="1484656" y="4014064"/>
            <a:chExt cx="1664617" cy="17204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656" y="4014064"/>
              <a:ext cx="1664617" cy="1720428"/>
            </a:xfrm>
            <a:prstGeom prst="rect">
              <a:avLst/>
            </a:prstGeom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0613" y="4087906"/>
              <a:ext cx="568350" cy="21235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</p:pic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45" y="4478909"/>
            <a:ext cx="3339093" cy="195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ight Arrow 28"/>
          <p:cNvSpPr/>
          <p:nvPr/>
        </p:nvSpPr>
        <p:spPr>
          <a:xfrm rot="2061748">
            <a:off x="5254064" y="4222999"/>
            <a:ext cx="689000" cy="372751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TextBox 29"/>
          <p:cNvSpPr txBox="1"/>
          <p:nvPr/>
        </p:nvSpPr>
        <p:spPr>
          <a:xfrm>
            <a:off x="6015476" y="4140355"/>
            <a:ext cx="2451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 smtClean="0">
                <a:latin typeface="+mn-lt"/>
              </a:rPr>
              <a:t>Implementation</a:t>
            </a:r>
            <a:endParaRPr lang="sv-SE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737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5703" y="4786680"/>
            <a:ext cx="2303536" cy="182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Cavity &amp; </a:t>
            </a:r>
            <a:r>
              <a:rPr lang="en-GB" dirty="0" err="1" smtClean="0"/>
              <a:t>Cryomodule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IPN </a:t>
            </a:r>
            <a:r>
              <a:rPr lang="en-GB" dirty="0" err="1" smtClean="0"/>
              <a:t>Orsay</a:t>
            </a:r>
            <a:r>
              <a:rPr lang="en-GB" dirty="0" smtClean="0"/>
              <a:t> design</a:t>
            </a:r>
          </a:p>
          <a:p>
            <a:pPr lvl="1"/>
            <a:r>
              <a:rPr lang="en-GB" sz="1800" dirty="0" smtClean="0"/>
              <a:t>single spoke</a:t>
            </a:r>
          </a:p>
          <a:p>
            <a:pPr lvl="1"/>
            <a:r>
              <a:rPr lang="en-GB" sz="1800" dirty="0" smtClean="0"/>
              <a:t>f</a:t>
            </a:r>
            <a:r>
              <a:rPr lang="en-GB" sz="1800" baseline="-25000" dirty="0" smtClean="0"/>
              <a:t>0</a:t>
            </a:r>
            <a:r>
              <a:rPr lang="en-GB" sz="1800" dirty="0" smtClean="0"/>
              <a:t> = 352.21 MHz</a:t>
            </a:r>
          </a:p>
          <a:p>
            <a:pPr lvl="1"/>
            <a:r>
              <a:rPr lang="en-GB" sz="1800" dirty="0" smtClean="0"/>
              <a:t>T</a:t>
            </a:r>
            <a:r>
              <a:rPr lang="en-GB" sz="1800" baseline="-25000" dirty="0" smtClean="0"/>
              <a:t>oper</a:t>
            </a:r>
            <a:r>
              <a:rPr lang="en-GB" sz="1800" dirty="0" smtClean="0"/>
              <a:t> = ~2K</a:t>
            </a:r>
          </a:p>
          <a:p>
            <a:r>
              <a:rPr lang="en-GB" dirty="0" smtClean="0"/>
              <a:t>Phase 1: Bare cavity test</a:t>
            </a:r>
          </a:p>
          <a:p>
            <a:pPr lvl="1"/>
            <a:r>
              <a:rPr lang="en-GB" sz="1800" dirty="0" smtClean="0"/>
              <a:t>with antenna (and helium tank)</a:t>
            </a:r>
          </a:p>
          <a:p>
            <a:pPr lvl="1"/>
            <a:r>
              <a:rPr lang="en-GB" sz="1800" dirty="0" smtClean="0"/>
              <a:t>low power</a:t>
            </a:r>
          </a:p>
          <a:p>
            <a:pPr lvl="1"/>
            <a:r>
              <a:rPr lang="en-GB" sz="1800" dirty="0" smtClean="0"/>
              <a:t>verify </a:t>
            </a:r>
            <a:r>
              <a:rPr lang="en-GB" sz="1800" dirty="0" err="1" smtClean="0"/>
              <a:t>Orsay</a:t>
            </a:r>
            <a:r>
              <a:rPr lang="en-GB" sz="1800" dirty="0" smtClean="0"/>
              <a:t> measurement at FREIA</a:t>
            </a:r>
            <a:endParaRPr lang="en-GB" dirty="0" smtClean="0"/>
          </a:p>
          <a:p>
            <a:r>
              <a:rPr lang="en-GB" dirty="0" smtClean="0"/>
              <a:t>Phase 2: Dressed cavity test</a:t>
            </a:r>
          </a:p>
          <a:p>
            <a:pPr lvl="1"/>
            <a:r>
              <a:rPr lang="en-GB" sz="1800" dirty="0" smtClean="0"/>
              <a:t>with power coupler, tuners</a:t>
            </a:r>
          </a:p>
          <a:p>
            <a:pPr lvl="1"/>
            <a:r>
              <a:rPr lang="en-GB" sz="1800" dirty="0" smtClean="0"/>
              <a:t>full power</a:t>
            </a:r>
          </a:p>
          <a:p>
            <a:pPr lvl="1"/>
            <a:r>
              <a:rPr lang="en-GB" sz="1800" dirty="0" smtClean="0"/>
              <a:t>verify behaviour before ordering series</a:t>
            </a:r>
            <a:endParaRPr lang="en-GB" dirty="0" smtClean="0"/>
          </a:p>
          <a:p>
            <a:r>
              <a:rPr lang="en-GB" dirty="0" smtClean="0"/>
              <a:t>Phase 3: </a:t>
            </a:r>
            <a:r>
              <a:rPr lang="en-GB" dirty="0" err="1" smtClean="0"/>
              <a:t>Cryomodule</a:t>
            </a:r>
            <a:r>
              <a:rPr lang="en-GB" dirty="0" smtClean="0"/>
              <a:t> &amp; valve box test</a:t>
            </a:r>
          </a:p>
          <a:p>
            <a:pPr lvl="1"/>
            <a:r>
              <a:rPr lang="en-GB" sz="1800" dirty="0" smtClean="0"/>
              <a:t>full power on both cavities</a:t>
            </a:r>
          </a:p>
          <a:p>
            <a:pPr lvl="1"/>
            <a:r>
              <a:rPr lang="en-GB" sz="1800" dirty="0" smtClean="0"/>
              <a:t>verify behaviour before ordering series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  <p:grpSp>
        <p:nvGrpSpPr>
          <p:cNvPr id="14" name="Group 13"/>
          <p:cNvGrpSpPr/>
          <p:nvPr/>
        </p:nvGrpSpPr>
        <p:grpSpPr>
          <a:xfrm>
            <a:off x="6440158" y="2848533"/>
            <a:ext cx="2439081" cy="1983276"/>
            <a:chOff x="6475618" y="1306584"/>
            <a:chExt cx="2134017" cy="1735221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6475618" y="1306584"/>
              <a:ext cx="2134017" cy="1530950"/>
              <a:chOff x="3851920" y="4725144"/>
              <a:chExt cx="2232248" cy="1449500"/>
            </a:xfrm>
          </p:grpSpPr>
          <p:pic>
            <p:nvPicPr>
              <p:cNvPr id="8" name="Picture 6" descr="\\cern.ch\dfs\Users\r\ruber\Documents\Scratch\ESS\04_SCRF_spokes_Sébastien_Bousson.jp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51920" y="4725144"/>
                <a:ext cx="2232248" cy="1449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Box 18"/>
              <p:cNvSpPr txBox="1">
                <a:spLocks noChangeArrowheads="1"/>
              </p:cNvSpPr>
              <p:nvPr/>
            </p:nvSpPr>
            <p:spPr bwMode="auto">
              <a:xfrm>
                <a:off x="3923929" y="5754740"/>
                <a:ext cx="1368151" cy="373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800" dirty="0"/>
                  <a:t>deformation</a:t>
                </a:r>
                <a:endParaRPr lang="en-US" sz="800" baseline="-25000" dirty="0"/>
              </a:p>
            </p:txBody>
          </p:sp>
        </p:grpSp>
        <p:pic>
          <p:nvPicPr>
            <p:cNvPr id="10" name="Picture 2" descr="CNRS Centre National de la recherche scientifique"/>
            <p:cNvPicPr>
              <a:picLocks noChangeAspect="1" noChangeArrowheads="1"/>
            </p:cNvPicPr>
            <p:nvPr/>
          </p:nvPicPr>
          <p:blipFill>
            <a:blip r:embed="rId5"/>
            <a:srcRect l="5212" t="4021"/>
            <a:stretch>
              <a:fillRect/>
            </a:stretch>
          </p:blipFill>
          <p:spPr bwMode="auto">
            <a:xfrm>
              <a:off x="6544458" y="2633262"/>
              <a:ext cx="623008" cy="408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5" descr="\\cern.ch\dfs\Users\r\ruber\Documents\Scratch\ESS\04_SCRF_spokes_Sébastien_Bousso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79248" y="1202400"/>
            <a:ext cx="1436015" cy="127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/>
        </p:nvGrpSpPr>
        <p:grpSpPr>
          <a:xfrm>
            <a:off x="3990692" y="942572"/>
            <a:ext cx="2722542" cy="2672294"/>
            <a:chOff x="3405128" y="568194"/>
            <a:chExt cx="2883767" cy="2830543"/>
          </a:xfrm>
        </p:grpSpPr>
        <p:grpSp>
          <p:nvGrpSpPr>
            <p:cNvPr id="13" name="Group 12"/>
            <p:cNvGrpSpPr/>
            <p:nvPr/>
          </p:nvGrpSpPr>
          <p:grpSpPr>
            <a:xfrm>
              <a:off x="4340891" y="1517301"/>
              <a:ext cx="964642" cy="945487"/>
              <a:chOff x="4340888" y="1376624"/>
              <a:chExt cx="964642" cy="945487"/>
            </a:xfrm>
          </p:grpSpPr>
          <p:sp>
            <p:nvSpPr>
              <p:cNvPr id="11" name="Oval 10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rgbClr val="FF5050"/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rgbClr val="FF5050"/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350933" y="1625606"/>
                <a:ext cx="9545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bg1"/>
                    </a:solidFill>
                  </a:rPr>
                  <a:t>Test and Approve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460688" y="568194"/>
              <a:ext cx="725047" cy="710647"/>
              <a:chOff x="4340885" y="1376624"/>
              <a:chExt cx="964645" cy="945487"/>
            </a:xfrm>
          </p:grpSpPr>
          <p:sp>
            <p:nvSpPr>
              <p:cNvPr id="19" name="Oval 18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chemeClr val="accent1">
                    <a:lumMod val="9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340885" y="1558764"/>
                <a:ext cx="954593" cy="573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 smtClean="0">
                    <a:solidFill>
                      <a:schemeClr val="bg1"/>
                    </a:solidFill>
                  </a:rPr>
                  <a:t>Develop</a:t>
                </a:r>
              </a:p>
              <a:p>
                <a:pPr algn="ctr"/>
                <a:r>
                  <a:rPr lang="en-GB" sz="1000" dirty="0" smtClean="0">
                    <a:solidFill>
                      <a:schemeClr val="bg1"/>
                    </a:solidFill>
                  </a:rPr>
                  <a:t>Criteria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563848" y="1631561"/>
              <a:ext cx="725047" cy="710647"/>
              <a:chOff x="4340885" y="1376624"/>
              <a:chExt cx="964645" cy="945487"/>
            </a:xfrm>
          </p:grpSpPr>
          <p:sp>
            <p:nvSpPr>
              <p:cNvPr id="22" name="Oval 21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chemeClr val="accent1">
                    <a:lumMod val="9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340885" y="1679080"/>
                <a:ext cx="954593" cy="346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 smtClean="0">
                    <a:solidFill>
                      <a:schemeClr val="bg1"/>
                    </a:solidFill>
                  </a:rPr>
                  <a:t>Test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465709" y="2688090"/>
              <a:ext cx="725047" cy="710647"/>
              <a:chOff x="4340885" y="1376624"/>
              <a:chExt cx="964645" cy="945487"/>
            </a:xfrm>
          </p:grpSpPr>
          <p:sp>
            <p:nvSpPr>
              <p:cNvPr id="25" name="Oval 24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chemeClr val="accent1">
                    <a:lumMod val="9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340885" y="1558764"/>
                <a:ext cx="954593" cy="5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 err="1" smtClean="0">
                    <a:solidFill>
                      <a:schemeClr val="bg1"/>
                    </a:solidFill>
                  </a:rPr>
                  <a:t>Analyze</a:t>
                </a:r>
                <a:endParaRPr lang="en-GB" sz="1000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GB" sz="1000" dirty="0" smtClean="0">
                    <a:solidFill>
                      <a:schemeClr val="bg1"/>
                    </a:solidFill>
                  </a:rPr>
                  <a:t>Results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405128" y="1630527"/>
              <a:ext cx="725047" cy="710647"/>
              <a:chOff x="4340885" y="1376624"/>
              <a:chExt cx="964645" cy="945487"/>
            </a:xfrm>
          </p:grpSpPr>
          <p:sp>
            <p:nvSpPr>
              <p:cNvPr id="28" name="Oval 27"/>
              <p:cNvSpPr/>
              <p:nvPr/>
            </p:nvSpPr>
            <p:spPr bwMode="auto">
              <a:xfrm>
                <a:off x="4340888" y="1376624"/>
                <a:ext cx="964642" cy="94548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 w="635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glow rad="114300">
                  <a:schemeClr val="accent1">
                    <a:lumMod val="9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340885" y="1679080"/>
                <a:ext cx="954593" cy="346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 smtClean="0">
                    <a:solidFill>
                      <a:schemeClr val="bg1"/>
                    </a:solidFill>
                  </a:rPr>
                  <a:t>Approve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Right Arrow 29"/>
            <p:cNvSpPr/>
            <p:nvPr/>
          </p:nvSpPr>
          <p:spPr bwMode="auto">
            <a:xfrm rot="18994184">
              <a:off x="3989194" y="1216365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Right Arrow 30"/>
            <p:cNvSpPr/>
            <p:nvPr/>
          </p:nvSpPr>
          <p:spPr bwMode="auto">
            <a:xfrm rot="8073564">
              <a:off x="5226464" y="2410746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" name="Right Arrow 31"/>
            <p:cNvSpPr/>
            <p:nvPr/>
          </p:nvSpPr>
          <p:spPr bwMode="auto">
            <a:xfrm rot="13434725">
              <a:off x="4022261" y="2421827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" name="Right Arrow 32"/>
            <p:cNvSpPr/>
            <p:nvPr/>
          </p:nvSpPr>
          <p:spPr bwMode="auto">
            <a:xfrm rot="2581722">
              <a:off x="5226463" y="1255792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Right Arrow 33"/>
            <p:cNvSpPr/>
            <p:nvPr/>
          </p:nvSpPr>
          <p:spPr bwMode="auto">
            <a:xfrm rot="18994184">
              <a:off x="5458893" y="2564433"/>
              <a:ext cx="401937" cy="280837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8965299">
              <a:off x="5415182" y="2772115"/>
              <a:ext cx="717492" cy="260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/>
                <a:t>Retest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516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7200684" y="2862704"/>
            <a:ext cx="1768984" cy="1180987"/>
            <a:chOff x="7279514" y="1700058"/>
            <a:chExt cx="1768984" cy="118098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514" y="1700058"/>
              <a:ext cx="1768984" cy="118098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7523216" y="1710610"/>
              <a:ext cx="1499872" cy="2769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February 2015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799515" y="3951367"/>
            <a:ext cx="2006188" cy="1505172"/>
            <a:chOff x="6907754" y="2783671"/>
            <a:chExt cx="2006188" cy="1505172"/>
          </a:xfrm>
        </p:grpSpPr>
        <p:pic>
          <p:nvPicPr>
            <p:cNvPr id="3075" name="Picture 3" descr="C:\Users\ruber\Documents\Work\20150126\photo_controls\DSC01311_4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754" y="2784546"/>
              <a:ext cx="2006188" cy="150429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7414070" y="2783671"/>
              <a:ext cx="1499872" cy="2769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 December 2014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193704" y="4842419"/>
            <a:ext cx="2355933" cy="1504269"/>
            <a:chOff x="5773260" y="4105795"/>
            <a:chExt cx="2634366" cy="1940331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260" y="4105795"/>
              <a:ext cx="2627226" cy="194033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6907754" y="4105795"/>
              <a:ext cx="1499872" cy="2769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 August 2014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FREIA Laboratory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  <p:grpSp>
        <p:nvGrpSpPr>
          <p:cNvPr id="6" name="Group 5"/>
          <p:cNvGrpSpPr/>
          <p:nvPr/>
        </p:nvGrpSpPr>
        <p:grpSpPr>
          <a:xfrm>
            <a:off x="112804" y="954998"/>
            <a:ext cx="2469621" cy="1531795"/>
            <a:chOff x="4180114" y="4592876"/>
            <a:chExt cx="2959781" cy="1835819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80114" y="4592876"/>
              <a:ext cx="2959781" cy="1835819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4187130" y="4604349"/>
              <a:ext cx="1731980" cy="2769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 June 2013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801442" y="6294681"/>
            <a:ext cx="30639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 smtClean="0"/>
              <a:t>Photos courtesy T. </a:t>
            </a:r>
            <a:r>
              <a:rPr lang="en-GB" sz="800" dirty="0" err="1" smtClean="0"/>
              <a:t>Thörnlund</a:t>
            </a:r>
            <a:r>
              <a:rPr lang="en-GB" sz="800" dirty="0" smtClean="0"/>
              <a:t> &amp; R. Santiago Kern/UU</a:t>
            </a:r>
            <a:endParaRPr lang="en-GB" sz="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49177" y="2226864"/>
            <a:ext cx="2677357" cy="1624000"/>
            <a:chOff x="322796" y="1855339"/>
            <a:chExt cx="2990835" cy="1979778"/>
          </a:xfrm>
        </p:grpSpPr>
        <p:pic>
          <p:nvPicPr>
            <p:cNvPr id="17" name="Picture 4" descr="E:\Users\Scratch\Photos\Untitled Export\FREIA okt 2013 01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13" y="1855339"/>
              <a:ext cx="2966318" cy="197977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322796" y="1855339"/>
              <a:ext cx="1507676" cy="24112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 October 2013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8618" y="3362919"/>
            <a:ext cx="2504248" cy="1326847"/>
            <a:chOff x="4191466" y="1016395"/>
            <a:chExt cx="2764796" cy="1845171"/>
          </a:xfrm>
        </p:grpSpPr>
        <p:pic>
          <p:nvPicPr>
            <p:cNvPr id="14" name="Picture 10" descr="E:\Users\Scratch\Photos\Untitled Export\FREIA lab okt 2013 019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466" y="1016395"/>
              <a:ext cx="2764796" cy="184517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191466" y="1016395"/>
              <a:ext cx="2664782" cy="346844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 October 2013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2784" y="4142279"/>
            <a:ext cx="1276900" cy="1913301"/>
            <a:chOff x="3417346" y="2612874"/>
            <a:chExt cx="1968823" cy="2950076"/>
          </a:xfrm>
        </p:grpSpPr>
        <p:pic>
          <p:nvPicPr>
            <p:cNvPr id="25" name="Picture 5" descr="E:\Users\Scratch\Photos\Untitled Export\FREIA lab okt 2013 03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346" y="2612874"/>
              <a:ext cx="1968823" cy="295007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3417346" y="2621370"/>
              <a:ext cx="1968823" cy="4270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25 Oct. 2013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102995" y="5047323"/>
            <a:ext cx="1702708" cy="40011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Reached 2K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834904" y="4734676"/>
            <a:ext cx="2483684" cy="1562100"/>
            <a:chOff x="5504591" y="4185818"/>
            <a:chExt cx="3387093" cy="2260611"/>
          </a:xfrm>
        </p:grpSpPr>
        <p:pic>
          <p:nvPicPr>
            <p:cNvPr id="10" name="Picture 3" descr="E:\Users\Scratch\Photos\Untitled Export\FREIA febr 2014 047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591" y="4185818"/>
              <a:ext cx="3387093" cy="226061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504591" y="4188850"/>
              <a:ext cx="1731980" cy="2769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 February 2014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878963" y="1301725"/>
            <a:ext cx="2013949" cy="1595698"/>
            <a:chOff x="5395965" y="693926"/>
            <a:chExt cx="2151238" cy="172847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965" y="693927"/>
              <a:ext cx="2151238" cy="1728470"/>
            </a:xfrm>
            <a:prstGeom prst="rect">
              <a:avLst/>
            </a:prstGeom>
            <a:ln w="12700">
              <a:solidFill>
                <a:schemeClr val="bg1"/>
              </a:solidFill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041645" y="693926"/>
              <a:ext cx="1499872" cy="2769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 February 2015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074" name="Picture 2" descr="C:\Users\ruber\Documents\Work\20150223\2015-02-25 Progress\P100089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54" y="923394"/>
            <a:ext cx="2288074" cy="128692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707465" y="937755"/>
            <a:ext cx="1493220" cy="27699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February 2015</a:t>
            </a:r>
            <a:endParaRPr lang="en-US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2157" y="947782"/>
            <a:ext cx="2018209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Inauguration</a:t>
            </a:r>
          </a:p>
          <a:p>
            <a:pPr algn="ctr"/>
            <a:r>
              <a:rPr lang="en-US" sz="2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June 2013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01629" y="5793925"/>
            <a:ext cx="1362788" cy="40011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HNOSS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795317" y="2486793"/>
            <a:ext cx="1089855" cy="40011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Hélène</a:t>
            </a:r>
            <a:endParaRPr lang="en-US" sz="2000" b="1" dirty="0" smtClean="0">
              <a:ln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69035" y="5262552"/>
            <a:ext cx="2048723" cy="1149546"/>
            <a:chOff x="1740773" y="5300314"/>
            <a:chExt cx="2048723" cy="1149546"/>
          </a:xfrm>
        </p:grpSpPr>
        <p:pic>
          <p:nvPicPr>
            <p:cNvPr id="20" name="Picture 9" descr="M:\Photos\FREIA_Teddy_pictures\FREIA jan 2014 011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773" y="5300314"/>
              <a:ext cx="2048723" cy="114954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1740773" y="5300314"/>
              <a:ext cx="1336713" cy="2769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 January 2014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137810" y="5912689"/>
            <a:ext cx="2725576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Liquid Helium</a:t>
            </a:r>
          </a:p>
          <a:p>
            <a:pPr algn="ctr"/>
            <a:r>
              <a:rPr lang="en-US" sz="2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March 2014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383235" y="1423425"/>
            <a:ext cx="2324229" cy="1671869"/>
            <a:chOff x="3383235" y="1423425"/>
            <a:chExt cx="2324229" cy="1671869"/>
          </a:xfrm>
        </p:grpSpPr>
        <p:pic>
          <p:nvPicPr>
            <p:cNvPr id="51" name="Picture 50" descr="\\phy-win-fs.fysik.uu.se\dfs\home11\rocsa673\My Documents\FREIA\Cavities\03 Double Spoke\Germaine_Arrival_20150601\P1010179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81"/>
            <a:stretch/>
          </p:blipFill>
          <p:spPr bwMode="auto">
            <a:xfrm>
              <a:off x="3383235" y="1436234"/>
              <a:ext cx="2324229" cy="165906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4260629" y="1423425"/>
              <a:ext cx="1446835" cy="2769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June 2015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390096" y="1035116"/>
            <a:ext cx="1779774" cy="40011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Germaine</a:t>
            </a:r>
            <a:endParaRPr lang="en-US" sz="2000" b="1" dirty="0">
              <a:ln>
                <a:solidFill>
                  <a:schemeClr val="bg1"/>
                </a:solidFill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500652" y="2669877"/>
            <a:ext cx="2771347" cy="1870837"/>
            <a:chOff x="3620853" y="2913495"/>
            <a:chExt cx="2375072" cy="1596908"/>
          </a:xfrm>
        </p:grpSpPr>
        <p:sp>
          <p:nvSpPr>
            <p:cNvPr id="54" name="TextBox 53"/>
            <p:cNvSpPr txBox="1"/>
            <p:nvPr/>
          </p:nvSpPr>
          <p:spPr>
            <a:xfrm>
              <a:off x="4791166" y="2913495"/>
              <a:ext cx="1204759" cy="27699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26 June 2015</a:t>
              </a:r>
              <a:endParaRPr lang="en-US" sz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853" y="2933303"/>
              <a:ext cx="2375072" cy="15771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5" name="TextBox 44"/>
          <p:cNvSpPr txBox="1"/>
          <p:nvPr/>
        </p:nvSpPr>
        <p:spPr>
          <a:xfrm>
            <a:off x="5226765" y="2311096"/>
            <a:ext cx="1973919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br>
              <a:rPr lang="en-GB" sz="2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Power RF Amplifier</a:t>
            </a:r>
          </a:p>
        </p:txBody>
      </p:sp>
    </p:spTree>
    <p:extLst>
      <p:ext uri="{BB962C8B-B14F-4D97-AF65-F5344CB8AC3E}">
        <p14:creationId xmlns:p14="http://schemas.microsoft.com/office/powerpoint/2010/main" val="422354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Cryogenics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9997" y="981075"/>
            <a:ext cx="4583178" cy="2443203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Cryogenic System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Commercial tender</a:t>
            </a:r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800" dirty="0"/>
              <a:t>Over </a:t>
            </a:r>
            <a:r>
              <a:rPr lang="en-US" sz="1800" dirty="0" smtClean="0"/>
              <a:t>150 </a:t>
            </a:r>
            <a:r>
              <a:rPr lang="en-US" sz="1800" dirty="0"/>
              <a:t>l/h at </a:t>
            </a:r>
            <a:r>
              <a:rPr lang="en-US" sz="1800" dirty="0" smtClean="0"/>
              <a:t>4.5K (LN2 pre-cooling)</a:t>
            </a:r>
            <a:endParaRPr lang="en-US" sz="1800" dirty="0"/>
          </a:p>
          <a:p>
            <a:r>
              <a:rPr lang="en-US" sz="1800" dirty="0"/>
              <a:t>2000 l </a:t>
            </a:r>
            <a:r>
              <a:rPr lang="en-US" sz="1800" dirty="0" err="1"/>
              <a:t>LHe</a:t>
            </a:r>
            <a:r>
              <a:rPr lang="en-US" sz="1800" dirty="0"/>
              <a:t> </a:t>
            </a:r>
            <a:r>
              <a:rPr lang="en-US" sz="1800" dirty="0" err="1" smtClean="0"/>
              <a:t>dewar</a:t>
            </a:r>
            <a:r>
              <a:rPr lang="en-US" sz="1800" dirty="0" smtClean="0"/>
              <a:t>/buffer, 3+1 outlets</a:t>
            </a:r>
          </a:p>
          <a:p>
            <a:r>
              <a:rPr lang="en-US" sz="1800" dirty="0" smtClean="0"/>
              <a:t>20 m3 LN2 tank</a:t>
            </a:r>
            <a:endParaRPr lang="en-US" sz="1800" dirty="0"/>
          </a:p>
          <a:p>
            <a:r>
              <a:rPr lang="en-US" sz="1800" dirty="0"/>
              <a:t>100 m3 gasbag + recovery system</a:t>
            </a:r>
          </a:p>
          <a:p>
            <a:r>
              <a:rPr lang="en-US" sz="1800" dirty="0"/>
              <a:t>HNOSS connected in closed </a:t>
            </a:r>
            <a:r>
              <a:rPr lang="en-US" sz="1800" dirty="0" smtClean="0"/>
              <a:t>loop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2" y="1045665"/>
            <a:ext cx="4143954" cy="339137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309997" y="3737023"/>
            <a:ext cx="4511624" cy="2633961"/>
            <a:chOff x="3990096" y="3218214"/>
            <a:chExt cx="4831525" cy="2820725"/>
          </a:xfrm>
        </p:grpSpPr>
        <p:grpSp>
          <p:nvGrpSpPr>
            <p:cNvPr id="10" name="Group 9"/>
            <p:cNvGrpSpPr/>
            <p:nvPr/>
          </p:nvGrpSpPr>
          <p:grpSpPr>
            <a:xfrm>
              <a:off x="3990096" y="3218214"/>
              <a:ext cx="4831525" cy="2820725"/>
              <a:chOff x="3491346" y="3301339"/>
              <a:chExt cx="4831525" cy="282072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491346" y="3301339"/>
                <a:ext cx="3313216" cy="2185059"/>
                <a:chOff x="3491346" y="3301339"/>
                <a:chExt cx="3313216" cy="2185059"/>
              </a:xfrm>
            </p:grpSpPr>
            <p:pic>
              <p:nvPicPr>
                <p:cNvPr id="20" name="Picture 111"/>
                <p:cNvPicPr/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91346" y="3301339"/>
                  <a:ext cx="3313216" cy="2185059"/>
                </a:xfrm>
                <a:prstGeom prst="rect">
                  <a:avLst/>
                </a:prstGeom>
              </p:spPr>
            </p:pic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12457" y="5143500"/>
                  <a:ext cx="597581" cy="2968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42067" y="4882444"/>
                <a:ext cx="1199407" cy="1239620"/>
              </a:xfrm>
              <a:prstGeom prst="rect">
                <a:avLst/>
              </a:prstGeom>
            </p:spPr>
          </p:pic>
          <p:sp>
            <p:nvSpPr>
              <p:cNvPr id="14" name="Freeform 13"/>
              <p:cNvSpPr/>
              <p:nvPr/>
            </p:nvSpPr>
            <p:spPr>
              <a:xfrm>
                <a:off x="6056414" y="4655127"/>
                <a:ext cx="1508168" cy="308759"/>
              </a:xfrm>
              <a:custGeom>
                <a:avLst/>
                <a:gdLst>
                  <a:gd name="connsiteX0" fmla="*/ 0 w 1377538"/>
                  <a:gd name="connsiteY0" fmla="*/ 166255 h 415637"/>
                  <a:gd name="connsiteX1" fmla="*/ 35626 w 1377538"/>
                  <a:gd name="connsiteY1" fmla="*/ 0 h 415637"/>
                  <a:gd name="connsiteX2" fmla="*/ 1377538 w 1377538"/>
                  <a:gd name="connsiteY2" fmla="*/ 0 h 415637"/>
                  <a:gd name="connsiteX3" fmla="*/ 1377538 w 1377538"/>
                  <a:gd name="connsiteY3" fmla="*/ 415637 h 415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538" h="415637">
                    <a:moveTo>
                      <a:pt x="0" y="166255"/>
                    </a:moveTo>
                    <a:lnTo>
                      <a:pt x="35626" y="0"/>
                    </a:lnTo>
                    <a:lnTo>
                      <a:pt x="1377538" y="0"/>
                    </a:lnTo>
                    <a:lnTo>
                      <a:pt x="1377538" y="415637"/>
                    </a:lnTo>
                  </a:path>
                </a:pathLst>
              </a:custGeom>
              <a:noFill/>
              <a:ln>
                <a:solidFill>
                  <a:srgbClr val="55CB55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7676945" y="4402976"/>
                <a:ext cx="4100" cy="561762"/>
              </a:xfrm>
              <a:custGeom>
                <a:avLst/>
                <a:gdLst>
                  <a:gd name="connsiteX0" fmla="*/ 4100 w 4100"/>
                  <a:gd name="connsiteY0" fmla="*/ 561762 h 561762"/>
                  <a:gd name="connsiteX1" fmla="*/ 0 w 4100"/>
                  <a:gd name="connsiteY1" fmla="*/ 0 h 56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00" h="561762">
                    <a:moveTo>
                      <a:pt x="4100" y="561762"/>
                    </a:moveTo>
                    <a:cubicBezTo>
                      <a:pt x="2733" y="374508"/>
                      <a:pt x="1367" y="187254"/>
                      <a:pt x="0" y="0"/>
                    </a:cubicBezTo>
                  </a:path>
                </a:pathLst>
              </a:custGeom>
              <a:noFill/>
              <a:ln>
                <a:solidFill>
                  <a:srgbClr val="55CB55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5995191" y="3380078"/>
                <a:ext cx="1697155" cy="387819"/>
              </a:xfrm>
              <a:custGeom>
                <a:avLst/>
                <a:gdLst>
                  <a:gd name="connsiteX0" fmla="*/ 1754083 w 1754083"/>
                  <a:gd name="connsiteY0" fmla="*/ 259732 h 387819"/>
                  <a:gd name="connsiteX1" fmla="*/ 1754083 w 1754083"/>
                  <a:gd name="connsiteY1" fmla="*/ 0 h 387819"/>
                  <a:gd name="connsiteX2" fmla="*/ 0 w 1754083"/>
                  <a:gd name="connsiteY2" fmla="*/ 24906 h 387819"/>
                  <a:gd name="connsiteX3" fmla="*/ 0 w 1754083"/>
                  <a:gd name="connsiteY3" fmla="*/ 387819 h 387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4083" h="387819">
                    <a:moveTo>
                      <a:pt x="1754083" y="259732"/>
                    </a:moveTo>
                    <a:lnTo>
                      <a:pt x="1754083" y="0"/>
                    </a:lnTo>
                    <a:lnTo>
                      <a:pt x="0" y="24906"/>
                    </a:lnTo>
                    <a:lnTo>
                      <a:pt x="0" y="387819"/>
                    </a:lnTo>
                  </a:path>
                </a:pathLst>
              </a:custGeom>
              <a:noFill/>
              <a:ln>
                <a:solidFill>
                  <a:srgbClr val="55CB55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7287290" y="3617172"/>
                <a:ext cx="1035581" cy="737072"/>
                <a:chOff x="7287290" y="3617172"/>
                <a:chExt cx="1035581" cy="73707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510653">
                  <a:off x="7287290" y="3617172"/>
                  <a:ext cx="870220" cy="737072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8300" y="3697765"/>
                  <a:ext cx="334571" cy="128487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7693" y="4849906"/>
              <a:ext cx="280424" cy="10477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5" r="15586"/>
          <a:stretch/>
        </p:blipFill>
        <p:spPr>
          <a:xfrm>
            <a:off x="308343" y="4242389"/>
            <a:ext cx="3520350" cy="22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2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HNOSS Horizontal Cryostat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HNOSS: Horizontal Nugget for </a:t>
            </a:r>
            <a:r>
              <a:rPr lang="en-US" sz="1800" b="1" dirty="0" smtClean="0">
                <a:solidFill>
                  <a:srgbClr val="FF0000"/>
                </a:solidFill>
              </a:rPr>
              <a:t>Operation of </a:t>
            </a:r>
            <a:r>
              <a:rPr lang="en-US" sz="1800" b="1" dirty="0">
                <a:solidFill>
                  <a:srgbClr val="FF0000"/>
                </a:solidFill>
              </a:rPr>
              <a:t>Superconducting  </a:t>
            </a:r>
            <a:r>
              <a:rPr lang="en-US" sz="1800" b="1" dirty="0" smtClean="0">
                <a:solidFill>
                  <a:srgbClr val="FF0000"/>
                </a:solidFill>
              </a:rPr>
              <a:t>Systems</a:t>
            </a:r>
            <a:endParaRPr lang="en-US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Commercial tender</a:t>
            </a:r>
            <a:endParaRPr lang="en-US" sz="1800" b="1" dirty="0">
              <a:solidFill>
                <a:srgbClr val="0000FF"/>
              </a:solidFill>
            </a:endParaRPr>
          </a:p>
          <a:p>
            <a:r>
              <a:rPr lang="en-US" sz="1600" dirty="0" smtClean="0"/>
              <a:t>Main </a:t>
            </a:r>
            <a:r>
              <a:rPr lang="en-US" sz="1600" dirty="0"/>
              <a:t>Vacuum </a:t>
            </a:r>
            <a:r>
              <a:rPr lang="en-US" sz="1600" dirty="0" smtClean="0"/>
              <a:t>Vessel</a:t>
            </a:r>
          </a:p>
          <a:p>
            <a:pPr lvl="1"/>
            <a:r>
              <a:rPr lang="en-US" sz="1400" dirty="0" smtClean="0"/>
              <a:t>3240 x ø1300mm inner volume</a:t>
            </a:r>
          </a:p>
          <a:p>
            <a:pPr lvl="1"/>
            <a:r>
              <a:rPr lang="en-US" sz="1400" dirty="0" smtClean="0"/>
              <a:t>“beam” axis at 1600mm</a:t>
            </a:r>
            <a:endParaRPr lang="en-US" sz="1400" dirty="0"/>
          </a:p>
          <a:p>
            <a:r>
              <a:rPr lang="en-US" sz="1600" dirty="0" smtClean="0"/>
              <a:t>Valve box (on top of main vessel)</a:t>
            </a:r>
            <a:endParaRPr lang="en-US" sz="1600" dirty="0"/>
          </a:p>
          <a:p>
            <a:r>
              <a:rPr lang="en-US" sz="1600" dirty="0" smtClean="0"/>
              <a:t>Interconnection </a:t>
            </a:r>
            <a:r>
              <a:rPr lang="en-US" sz="1600" dirty="0"/>
              <a:t>box (ICB</a:t>
            </a:r>
            <a:r>
              <a:rPr lang="en-US" sz="1600" dirty="0" smtClean="0"/>
              <a:t>)</a:t>
            </a:r>
          </a:p>
          <a:p>
            <a:pPr lvl="1"/>
            <a:r>
              <a:rPr lang="en-US" sz="1400" dirty="0" smtClean="0"/>
              <a:t>Distributes </a:t>
            </a:r>
            <a:r>
              <a:rPr lang="en-US" sz="1400" dirty="0"/>
              <a:t>cryogens to HNOSS and CM</a:t>
            </a:r>
          </a:p>
          <a:p>
            <a:r>
              <a:rPr lang="en-US" sz="1600" dirty="0" smtClean="0"/>
              <a:t>Cryogenic </a:t>
            </a:r>
            <a:r>
              <a:rPr lang="en-US" sz="1600" dirty="0"/>
              <a:t>transfer </a:t>
            </a:r>
            <a:r>
              <a:rPr lang="en-US" sz="1600" dirty="0" smtClean="0"/>
              <a:t>lines</a:t>
            </a:r>
          </a:p>
          <a:p>
            <a:pPr lvl="1"/>
            <a:r>
              <a:rPr lang="en-US" sz="1400" dirty="0" smtClean="0"/>
              <a:t>LN2 </a:t>
            </a:r>
            <a:r>
              <a:rPr lang="en-US" sz="1400" dirty="0"/>
              <a:t>and </a:t>
            </a:r>
            <a:r>
              <a:rPr lang="en-US" sz="1400" dirty="0" err="1"/>
              <a:t>LHe</a:t>
            </a:r>
            <a:endParaRPr lang="en-US" sz="1400" dirty="0"/>
          </a:p>
          <a:p>
            <a:r>
              <a:rPr lang="en-US" sz="1600" dirty="0" smtClean="0"/>
              <a:t>Gas </a:t>
            </a:r>
            <a:r>
              <a:rPr lang="en-US" sz="1600" dirty="0"/>
              <a:t>heater for return </a:t>
            </a:r>
            <a:r>
              <a:rPr lang="en-US" sz="1600" dirty="0" err="1" smtClean="0"/>
              <a:t>GHe</a:t>
            </a:r>
            <a:endParaRPr lang="en-US" sz="1600" dirty="0" smtClean="0"/>
          </a:p>
          <a:p>
            <a:pPr lvl="1"/>
            <a:r>
              <a:rPr lang="en-US" sz="1400" dirty="0" smtClean="0"/>
              <a:t>from </a:t>
            </a:r>
            <a:r>
              <a:rPr lang="en-US" sz="1400" dirty="0"/>
              <a:t>2K to 300K</a:t>
            </a:r>
          </a:p>
          <a:p>
            <a:r>
              <a:rPr lang="en-US" sz="1600" dirty="0" smtClean="0"/>
              <a:t>Control system</a:t>
            </a:r>
          </a:p>
          <a:p>
            <a:pPr marL="0" indent="0">
              <a:buNone/>
            </a:pPr>
            <a:r>
              <a:rPr lang="en-US" sz="1600" dirty="0" smtClean="0"/>
              <a:t>+ mock-up cavity for acceptance test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  <p:pic>
        <p:nvPicPr>
          <p:cNvPr id="1026" name="Picture 2" descr="C:\Users\Ruber\Documents\Work\20140519\Photos\56140519\PICT0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14" y="1001384"/>
            <a:ext cx="3126160" cy="234462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uber\Documents\Work\20140519\Photos\56240520\PICT0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84" y="1005427"/>
            <a:ext cx="1605713" cy="214095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" y="4129873"/>
            <a:ext cx="3118516" cy="230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2" descr="image 3.JPG"/>
          <p:cNvPicPr>
            <a:picLocks noChangeAspect="1"/>
          </p:cNvPicPr>
          <p:nvPr/>
        </p:nvPicPr>
        <p:blipFill>
          <a:blip r:embed="rId6" cstate="print">
            <a:lum bright="-6000" contrast="11000"/>
          </a:blip>
          <a:stretch>
            <a:fillRect/>
          </a:stretch>
        </p:blipFill>
        <p:spPr>
          <a:xfrm>
            <a:off x="1999622" y="2836087"/>
            <a:ext cx="2753959" cy="1947482"/>
          </a:xfrm>
          <a:prstGeom prst="rect">
            <a:avLst/>
          </a:prstGeom>
          <a:ln w="95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951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RF Amplifier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US" sz="1800" b="1" dirty="0" err="1" smtClean="0">
                <a:solidFill>
                  <a:srgbClr val="FF0000"/>
                </a:solidFill>
              </a:rPr>
              <a:t>Tetrode</a:t>
            </a:r>
            <a:r>
              <a:rPr lang="en-US" sz="1800" b="1" dirty="0" smtClean="0">
                <a:solidFill>
                  <a:srgbClr val="FF0000"/>
                </a:solidFill>
              </a:rPr>
              <a:t> based</a:t>
            </a:r>
            <a:endParaRPr lang="en-US" sz="1800" b="1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Commercial tender</a:t>
            </a:r>
            <a:endParaRPr lang="en-US" sz="1800" b="1" dirty="0">
              <a:solidFill>
                <a:srgbClr val="0000FF"/>
              </a:solidFill>
            </a:endParaRPr>
          </a:p>
          <a:p>
            <a:r>
              <a:rPr lang="sv-SE" sz="1600" dirty="0" err="1" smtClean="0"/>
              <a:t>based</a:t>
            </a:r>
            <a:r>
              <a:rPr lang="sv-SE" sz="1600" dirty="0" smtClean="0"/>
              <a:t> on 2x TH-595, </a:t>
            </a:r>
            <a:r>
              <a:rPr lang="sv-SE" sz="1600" dirty="0" err="1" smtClean="0"/>
              <a:t>water+air</a:t>
            </a:r>
            <a:r>
              <a:rPr lang="sv-SE" sz="1600" dirty="0" smtClean="0"/>
              <a:t> </a:t>
            </a:r>
            <a:r>
              <a:rPr lang="sv-SE" sz="1600" dirty="0" err="1" smtClean="0"/>
              <a:t>cooled</a:t>
            </a:r>
            <a:endParaRPr lang="sv-SE" sz="1600" dirty="0" smtClean="0"/>
          </a:p>
          <a:p>
            <a:r>
              <a:rPr lang="sv-SE" sz="1600" dirty="0" smtClean="0"/>
              <a:t>SSA pre-</a:t>
            </a:r>
            <a:r>
              <a:rPr lang="sv-SE" sz="1600" dirty="0" err="1" smtClean="0"/>
              <a:t>amplifier</a:t>
            </a:r>
            <a:endParaRPr lang="sv-SE" sz="1600" dirty="0" smtClean="0"/>
          </a:p>
          <a:p>
            <a:r>
              <a:rPr lang="sv-SE" sz="1600" dirty="0" err="1" smtClean="0"/>
              <a:t>crow</a:t>
            </a:r>
            <a:r>
              <a:rPr lang="sv-SE" sz="1600" dirty="0" smtClean="0"/>
              <a:t>-bar </a:t>
            </a:r>
            <a:r>
              <a:rPr lang="sv-SE" sz="1600" dirty="0" err="1" smtClean="0"/>
              <a:t>with</a:t>
            </a:r>
            <a:r>
              <a:rPr lang="sv-SE" sz="1600" dirty="0" smtClean="0"/>
              <a:t> fast solid-</a:t>
            </a:r>
            <a:r>
              <a:rPr lang="sv-SE" sz="1600" dirty="0" err="1" smtClean="0"/>
              <a:t>state</a:t>
            </a:r>
            <a:r>
              <a:rPr lang="sv-SE" sz="1600" dirty="0" smtClean="0"/>
              <a:t> </a:t>
            </a:r>
            <a:r>
              <a:rPr lang="sv-SE" sz="1600" dirty="0" err="1" smtClean="0"/>
              <a:t>switches</a:t>
            </a:r>
            <a:endParaRPr lang="sv-SE" sz="1600" dirty="0" smtClean="0"/>
          </a:p>
          <a:p>
            <a:r>
              <a:rPr lang="sv-SE" sz="1600" dirty="0" err="1" smtClean="0"/>
              <a:t>commercial</a:t>
            </a:r>
            <a:r>
              <a:rPr lang="sv-SE" sz="1600" dirty="0" smtClean="0"/>
              <a:t> </a:t>
            </a:r>
            <a:r>
              <a:rPr lang="sv-SE" sz="1600" dirty="0" err="1" smtClean="0"/>
              <a:t>power</a:t>
            </a:r>
            <a:r>
              <a:rPr lang="sv-SE" sz="1600" dirty="0" smtClean="0"/>
              <a:t> </a:t>
            </a:r>
            <a:r>
              <a:rPr lang="sv-SE" sz="1600" dirty="0" err="1" smtClean="0"/>
              <a:t>supplies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19466" y="1052736"/>
            <a:ext cx="4132342" cy="5256584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Solid-state </a:t>
            </a:r>
            <a:r>
              <a:rPr lang="en-US" sz="1800" b="1" dirty="0">
                <a:solidFill>
                  <a:srgbClr val="FF0000"/>
                </a:solidFill>
              </a:rPr>
              <a:t>based</a:t>
            </a:r>
          </a:p>
          <a:p>
            <a:pPr>
              <a:buNone/>
            </a:pPr>
            <a:r>
              <a:rPr lang="en-US" sz="1800" b="1" dirty="0">
                <a:solidFill>
                  <a:srgbClr val="0000FF"/>
                </a:solidFill>
              </a:rPr>
              <a:t>Industry </a:t>
            </a:r>
            <a:r>
              <a:rPr lang="en-US" sz="1800" b="1" dirty="0" smtClean="0">
                <a:solidFill>
                  <a:srgbClr val="0000FF"/>
                </a:solidFill>
              </a:rPr>
              <a:t>development</a:t>
            </a:r>
            <a:endParaRPr lang="en-US" sz="1800" b="1" dirty="0">
              <a:solidFill>
                <a:srgbClr val="0000FF"/>
              </a:solidFill>
            </a:endParaRPr>
          </a:p>
          <a:p>
            <a:r>
              <a:rPr lang="sv-SE" sz="1600" dirty="0" smtClean="0"/>
              <a:t>4x 100 kW 19” racks</a:t>
            </a:r>
          </a:p>
          <a:p>
            <a:r>
              <a:rPr lang="sv-SE" sz="1600" dirty="0" err="1" smtClean="0"/>
              <a:t>vendor-specific</a:t>
            </a:r>
            <a:r>
              <a:rPr lang="sv-SE" sz="1600" dirty="0" smtClean="0"/>
              <a:t> combiners</a:t>
            </a:r>
          </a:p>
          <a:p>
            <a:pPr lvl="1"/>
            <a:r>
              <a:rPr lang="sv-SE" sz="1600" dirty="0" smtClean="0"/>
              <a:t>different per </a:t>
            </a:r>
            <a:r>
              <a:rPr lang="sv-SE" sz="1600" dirty="0" err="1" smtClean="0"/>
              <a:t>stage</a:t>
            </a:r>
            <a:endParaRPr lang="en-US" sz="1600" dirty="0"/>
          </a:p>
          <a:p>
            <a:pPr marL="0" indent="0">
              <a:buNone/>
            </a:pPr>
            <a:endParaRPr lang="en-GB" sz="1800" dirty="0" smtClean="0"/>
          </a:p>
          <a:p>
            <a:pPr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In-house development</a:t>
            </a:r>
            <a:endParaRPr lang="en-US" sz="1800" b="1" dirty="0">
              <a:solidFill>
                <a:srgbClr val="0000FF"/>
              </a:solidFill>
            </a:endParaRPr>
          </a:p>
          <a:p>
            <a:r>
              <a:rPr lang="sv-SE" sz="1600" dirty="0" err="1" smtClean="0"/>
              <a:t>optimized</a:t>
            </a:r>
            <a:r>
              <a:rPr lang="sv-SE" sz="1600" dirty="0" smtClean="0"/>
              <a:t> 1 kW transistor </a:t>
            </a:r>
            <a:r>
              <a:rPr lang="sv-SE" sz="1600" dirty="0" err="1" smtClean="0"/>
              <a:t>modules</a:t>
            </a:r>
            <a:endParaRPr lang="sv-SE" sz="1600" dirty="0" smtClean="0"/>
          </a:p>
          <a:p>
            <a:r>
              <a:rPr lang="sv-SE" sz="1600" dirty="0" smtClean="0"/>
              <a:t>100 kW </a:t>
            </a:r>
            <a:r>
              <a:rPr lang="sv-SE" sz="1600" dirty="0" err="1" smtClean="0"/>
              <a:t>compact</a:t>
            </a:r>
            <a:r>
              <a:rPr lang="sv-SE" sz="1600" dirty="0" smtClean="0"/>
              <a:t> combiner</a:t>
            </a:r>
          </a:p>
          <a:p>
            <a:r>
              <a:rPr lang="sv-SE" sz="1600" dirty="0" smtClean="0"/>
              <a:t>10 kW </a:t>
            </a:r>
            <a:r>
              <a:rPr lang="sv-SE" sz="1600" dirty="0" err="1" smtClean="0"/>
              <a:t>prototype</a:t>
            </a:r>
            <a:r>
              <a:rPr lang="sv-SE" sz="1600" dirty="0" smtClean="0"/>
              <a:t> </a:t>
            </a:r>
            <a:r>
              <a:rPr lang="sv-SE" sz="1600" dirty="0" err="1" smtClean="0"/>
              <a:t>amplifier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742" y="1829220"/>
            <a:ext cx="1601057" cy="1630524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14517" r="9413" b="19277"/>
          <a:stretch/>
        </p:blipFill>
        <p:spPr bwMode="auto">
          <a:xfrm>
            <a:off x="7079554" y="5921348"/>
            <a:ext cx="1228165" cy="75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\\cern.ch\dfs\Users\r\ruber\Documents\FREIA\Publications\Dragos\UU_ESRF_Modul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626" y="4500308"/>
            <a:ext cx="2622106" cy="127359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7222992" y="4863513"/>
            <a:ext cx="259976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Freeform 20"/>
          <p:cNvSpPr/>
          <p:nvPr/>
        </p:nvSpPr>
        <p:spPr>
          <a:xfrm rot="294884" flipH="1">
            <a:off x="7455602" y="5076995"/>
            <a:ext cx="261852" cy="898451"/>
          </a:xfrm>
          <a:custGeom>
            <a:avLst/>
            <a:gdLst>
              <a:gd name="connsiteX0" fmla="*/ 598320 w 598320"/>
              <a:gd name="connsiteY0" fmla="*/ 0 h 1057835"/>
              <a:gd name="connsiteX1" fmla="*/ 24579 w 598320"/>
              <a:gd name="connsiteY1" fmla="*/ 331694 h 1057835"/>
              <a:gd name="connsiteX2" fmla="*/ 159050 w 598320"/>
              <a:gd name="connsiteY2" fmla="*/ 1057835 h 1057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8320" h="1057835">
                <a:moveTo>
                  <a:pt x="598320" y="0"/>
                </a:moveTo>
                <a:cubicBezTo>
                  <a:pt x="348055" y="77694"/>
                  <a:pt x="97791" y="155388"/>
                  <a:pt x="24579" y="331694"/>
                </a:cubicBezTo>
                <a:cubicBezTo>
                  <a:pt x="-48633" y="508000"/>
                  <a:pt x="55208" y="782917"/>
                  <a:pt x="159050" y="1057835"/>
                </a:cubicBezTo>
              </a:path>
            </a:pathLst>
          </a:custGeom>
          <a:noFill/>
          <a:ln>
            <a:solidFill>
              <a:srgbClr val="C00000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116" y="4718825"/>
            <a:ext cx="2017156" cy="168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ess-rf-systems.web.cern.ch/ess-rf-systems/photos/20150627/P10103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5" y="4863513"/>
            <a:ext cx="2454596" cy="16289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49" y="3141256"/>
            <a:ext cx="821606" cy="15613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16" y="3146483"/>
            <a:ext cx="949063" cy="15561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 descr="U:\Documents\FREIA\Equipment\RFsource02\05 Manufacturing\20150603 Photos assembly\DSCN949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73" y="3562560"/>
            <a:ext cx="2039815" cy="152955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11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Preliminary Results Germaine Cavity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Using self-excited loop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Resonance frequency</a:t>
            </a:r>
          </a:p>
          <a:p>
            <a:pPr lvl="1"/>
            <a:r>
              <a:rPr lang="en-US" dirty="0"/>
              <a:t>4.2K: 352.033MHz</a:t>
            </a:r>
          </a:p>
          <a:p>
            <a:pPr lvl="1"/>
            <a:r>
              <a:rPr lang="en-US" dirty="0" smtClean="0"/>
              <a:t>1.8K</a:t>
            </a:r>
            <a:r>
              <a:rPr lang="en-US" dirty="0"/>
              <a:t>: </a:t>
            </a:r>
            <a:r>
              <a:rPr lang="en-US" dirty="0" smtClean="0"/>
              <a:t>352,029MHz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Q0 vs </a:t>
            </a:r>
            <a:r>
              <a:rPr lang="en-GB" dirty="0" err="1" smtClean="0"/>
              <a:t>Eacc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err="1" smtClean="0"/>
              <a:t>Microphonics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14 Hz resonance ??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26</a:t>
            </a:fld>
            <a:endParaRPr lang="sv-S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85" y="1460993"/>
            <a:ext cx="2663220" cy="151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66" y="1583571"/>
            <a:ext cx="3916712" cy="198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hanli725\Documents\documents of Han Li\Self-exited-loop\DSR measurement\Screenshot_2015-07-08_1_144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21" y="996161"/>
            <a:ext cx="1721775" cy="12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50" y="4146151"/>
            <a:ext cx="4085689" cy="228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436" y="4212404"/>
            <a:ext cx="4128256" cy="223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63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Bright Future...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Now we have</a:t>
            </a:r>
          </a:p>
          <a:p>
            <a:pPr lvl="1"/>
            <a:r>
              <a:rPr lang="en-GB" dirty="0" smtClean="0"/>
              <a:t>FREIA Laboratory</a:t>
            </a:r>
          </a:p>
          <a:p>
            <a:pPr lvl="1"/>
            <a:r>
              <a:rPr lang="en-GB" dirty="0" smtClean="0"/>
              <a:t>Stockholm-Uppsala FEL Centre</a:t>
            </a:r>
          </a:p>
          <a:p>
            <a:pPr lvl="1"/>
            <a:r>
              <a:rPr lang="en-GB" dirty="0" smtClean="0"/>
              <a:t>experience from NC-RF and SRF; XFEL participation</a:t>
            </a:r>
          </a:p>
          <a:p>
            <a:r>
              <a:rPr lang="en-US" dirty="0" smtClean="0"/>
              <a:t>Volker </a:t>
            </a:r>
            <a:r>
              <a:rPr lang="en-US" dirty="0" err="1" smtClean="0"/>
              <a:t>Ziemann</a:t>
            </a:r>
            <a:r>
              <a:rPr lang="en-US" dirty="0" smtClean="0"/>
              <a:t> and </a:t>
            </a:r>
            <a:r>
              <a:rPr lang="en-US" dirty="0" err="1" smtClean="0"/>
              <a:t>Atoosa</a:t>
            </a:r>
            <a:r>
              <a:rPr lang="en-US" dirty="0" smtClean="0"/>
              <a:t> </a:t>
            </a:r>
            <a:r>
              <a:rPr lang="en-US" dirty="0" err="1"/>
              <a:t>Meseck</a:t>
            </a:r>
            <a:r>
              <a:rPr lang="en-US" dirty="0"/>
              <a:t> </a:t>
            </a:r>
            <a:r>
              <a:rPr lang="en-US" dirty="0" smtClean="0"/>
              <a:t>wrote </a:t>
            </a:r>
            <a:r>
              <a:rPr lang="en-US" dirty="0"/>
              <a:t>a memo </a:t>
            </a:r>
            <a:r>
              <a:rPr lang="en-US" dirty="0" smtClean="0"/>
              <a:t>in 2012 suggesting </a:t>
            </a:r>
            <a:r>
              <a:rPr lang="en-US" dirty="0"/>
              <a:t>to consider a smaller THz </a:t>
            </a:r>
            <a:r>
              <a:rPr lang="en-US" dirty="0" smtClean="0"/>
              <a:t>FEL</a:t>
            </a:r>
          </a:p>
          <a:p>
            <a:pPr lvl="1"/>
            <a:r>
              <a:rPr lang="en-US" dirty="0" smtClean="0"/>
              <a:t>and </a:t>
            </a:r>
            <a:r>
              <a:rPr lang="en-US" dirty="0"/>
              <a:t>that has become popular since</a:t>
            </a:r>
            <a:r>
              <a:rPr lang="en-US" dirty="0" smtClean="0"/>
              <a:t>...</a:t>
            </a:r>
          </a:p>
          <a:p>
            <a:pPr lvl="1"/>
            <a:r>
              <a:rPr lang="en-GB" dirty="0" smtClean="0"/>
              <a:t>length max. 10-20 m; beam energy 10-20 MeV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FEL center with Mats Larsson as director </a:t>
            </a:r>
            <a:r>
              <a:rPr lang="en-US" dirty="0" smtClean="0"/>
              <a:t>is now working </a:t>
            </a:r>
            <a:r>
              <a:rPr lang="en-US" dirty="0"/>
              <a:t>towards a THz facility as part of </a:t>
            </a:r>
            <a:r>
              <a:rPr lang="en-US" dirty="0" smtClean="0"/>
              <a:t>FREIA</a:t>
            </a:r>
          </a:p>
          <a:p>
            <a:r>
              <a:rPr lang="en-GB" dirty="0" err="1" smtClean="0"/>
              <a:t>MAXlab</a:t>
            </a:r>
            <a:r>
              <a:rPr lang="en-GB" dirty="0" smtClean="0"/>
              <a:t> application for FEL extension was rejected recently</a:t>
            </a:r>
          </a:p>
          <a:p>
            <a:r>
              <a:rPr lang="en-GB" dirty="0" smtClean="0"/>
              <a:t>Volker </a:t>
            </a:r>
            <a:r>
              <a:rPr lang="en-GB" dirty="0" err="1" smtClean="0"/>
              <a:t>Ziemann</a:t>
            </a:r>
            <a:r>
              <a:rPr lang="en-GB" dirty="0" smtClean="0"/>
              <a:t> is preparing another memo suggesting to consider a small X-band FEL in the basement of the Biomedical </a:t>
            </a:r>
            <a:r>
              <a:rPr lang="en-GB" dirty="0" err="1" smtClean="0"/>
              <a:t>Center</a:t>
            </a:r>
            <a:r>
              <a:rPr lang="en-GB" dirty="0" smtClean="0"/>
              <a:t> (BMC)</a:t>
            </a:r>
          </a:p>
          <a:p>
            <a:pPr lvl="1"/>
            <a:r>
              <a:rPr lang="en-GB" dirty="0" smtClean="0"/>
              <a:t>length max. 300 m; beam energy ~2 GeV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3435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Preliminary Design THz/X-ray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5220428"/>
            <a:ext cx="8642350" cy="1150228"/>
          </a:xfrm>
        </p:spPr>
        <p:txBody>
          <a:bodyPr/>
          <a:lstStyle/>
          <a:p>
            <a:r>
              <a:rPr lang="en-GB" dirty="0" smtClean="0"/>
              <a:t>Accelerator in CW mode with 10 kHz rep-rate</a:t>
            </a:r>
            <a:endParaRPr lang="en-US" dirty="0" smtClean="0"/>
          </a:p>
          <a:p>
            <a:r>
              <a:rPr lang="en-US" dirty="0" smtClean="0"/>
              <a:t>Purpose </a:t>
            </a:r>
            <a:r>
              <a:rPr lang="en-US" dirty="0"/>
              <a:t>of the Compton source is to complement the THz source for pump-probe experiments though it can also be stand-alone.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28</a:t>
            </a:fld>
            <a:endParaRPr lang="sv-SE"/>
          </a:p>
        </p:txBody>
      </p:sp>
      <p:pic>
        <p:nvPicPr>
          <p:cNvPr id="7" name="Picture 2" descr="C:\Users\vitgo630\Downloads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2" y="897332"/>
            <a:ext cx="8675412" cy="269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10" y="3547076"/>
            <a:ext cx="3822192" cy="166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82" y="3547075"/>
            <a:ext cx="3785616" cy="167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85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Why? Low-energy Excitations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29</a:t>
            </a:fld>
            <a:endParaRPr lang="sv-S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68" y="926442"/>
            <a:ext cx="6652009" cy="553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48711" y="946539"/>
            <a:ext cx="2004646" cy="518978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1714" y="6136322"/>
            <a:ext cx="3592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from: D</a:t>
            </a:r>
            <a:r>
              <a:rPr lang="en-US" sz="1200" dirty="0"/>
              <a:t>. N. Basov et al., Rev. of Mod. Phys. 2011</a:t>
            </a:r>
          </a:p>
        </p:txBody>
      </p:sp>
    </p:spTree>
    <p:extLst>
      <p:ext uri="{BB962C8B-B14F-4D97-AF65-F5344CB8AC3E}">
        <p14:creationId xmlns:p14="http://schemas.microsoft.com/office/powerpoint/2010/main" val="20777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Uppsala Accelerator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1940's: The(</a:t>
            </a:r>
            <a:r>
              <a:rPr lang="en-GB" b="1" dirty="0" err="1" smtClean="0">
                <a:solidFill>
                  <a:srgbClr val="0000FF"/>
                </a:solidFill>
              </a:rPr>
              <a:t>odore</a:t>
            </a:r>
            <a:r>
              <a:rPr lang="en-GB" b="1" dirty="0" smtClean="0">
                <a:solidFill>
                  <a:srgbClr val="0000FF"/>
                </a:solidFill>
              </a:rPr>
              <a:t>) Svedberg proposes to build a cyclotron</a:t>
            </a:r>
          </a:p>
          <a:p>
            <a:r>
              <a:rPr lang="en-GB" dirty="0" err="1" smtClean="0"/>
              <a:t>Gustaf</a:t>
            </a:r>
            <a:r>
              <a:rPr lang="en-GB" dirty="0" smtClean="0"/>
              <a:t> Werner </a:t>
            </a:r>
            <a:r>
              <a:rPr lang="en-GB" dirty="0" err="1" smtClean="0"/>
              <a:t>synchro</a:t>
            </a:r>
            <a:r>
              <a:rPr lang="en-GB" dirty="0" smtClean="0"/>
              <a:t>-cyclotron (1947 - 2015)</a:t>
            </a:r>
          </a:p>
          <a:p>
            <a:pPr lvl="1"/>
            <a:r>
              <a:rPr lang="en-GB" dirty="0" smtClean="0"/>
              <a:t>nuclear physics &amp; cancer treatment</a:t>
            </a:r>
          </a:p>
          <a:p>
            <a:r>
              <a:rPr lang="en-GB" dirty="0" smtClean="0"/>
              <a:t>CELSIUS ring (1984 - 2005)</a:t>
            </a:r>
          </a:p>
          <a:p>
            <a:pPr lvl="1"/>
            <a:r>
              <a:rPr lang="en-GB" dirty="0" smtClean="0"/>
              <a:t>nuclear physics</a:t>
            </a:r>
          </a:p>
          <a:p>
            <a:endParaRPr lang="en-GB" dirty="0" smtClean="0"/>
          </a:p>
          <a:p>
            <a:r>
              <a:rPr lang="en-GB" dirty="0" smtClean="0"/>
              <a:t>CTF3/CLIC (since 2005)</a:t>
            </a:r>
          </a:p>
          <a:p>
            <a:r>
              <a:rPr lang="en-GB" dirty="0" smtClean="0"/>
              <a:t>FLASH/XFEL (since 2008)</a:t>
            </a:r>
            <a:endParaRPr lang="en-GB" dirty="0"/>
          </a:p>
          <a:p>
            <a:r>
              <a:rPr lang="en-GB" dirty="0" smtClean="0"/>
              <a:t>ESS (since 2009)</a:t>
            </a:r>
          </a:p>
          <a:p>
            <a:endParaRPr lang="en-GB" dirty="0" smtClean="0"/>
          </a:p>
          <a:p>
            <a:r>
              <a:rPr lang="en-GB" dirty="0" smtClean="0"/>
              <a:t>FREIA laboratory (since 2011)</a:t>
            </a:r>
          </a:p>
          <a:p>
            <a:r>
              <a:rPr lang="en-GB" dirty="0" err="1" smtClean="0"/>
              <a:t>Skandion</a:t>
            </a:r>
            <a:r>
              <a:rPr lang="en-GB" dirty="0" smtClean="0"/>
              <a:t> </a:t>
            </a:r>
            <a:r>
              <a:rPr lang="en-GB" dirty="0"/>
              <a:t>clinic (2015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cancer treatment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80" y="2359572"/>
            <a:ext cx="3287907" cy="247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55" y="1353741"/>
            <a:ext cx="2451804" cy="199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90" y="5323900"/>
            <a:ext cx="2790108" cy="112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IMAG048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2059" y="4434485"/>
            <a:ext cx="2320000" cy="13082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8179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</a:t>
            </a:r>
            <a:r>
              <a:rPr lang="en-US" dirty="0" smtClean="0"/>
              <a:t>Dynamic Materials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New dynamic materials via control of chemical bonds </a:t>
            </a:r>
            <a:r>
              <a:rPr lang="en-US" dirty="0" smtClean="0"/>
              <a:t>angles</a:t>
            </a:r>
          </a:p>
          <a:p>
            <a:r>
              <a:rPr lang="en-US" dirty="0"/>
              <a:t>Ultra-short THz pulses</a:t>
            </a:r>
          </a:p>
          <a:p>
            <a:pPr lvl="1"/>
            <a:r>
              <a:rPr lang="en-US" sz="1800" dirty="0"/>
              <a:t>direct access to low energy excitations</a:t>
            </a:r>
          </a:p>
          <a:p>
            <a:pPr lvl="1"/>
            <a:r>
              <a:rPr lang="en-US" sz="1800" dirty="0"/>
              <a:t>no parasitic effects from optical transitions</a:t>
            </a:r>
          </a:p>
          <a:p>
            <a:pPr lvl="1"/>
            <a:r>
              <a:rPr lang="en-US" sz="1800" dirty="0"/>
              <a:t>low heat deposit</a:t>
            </a:r>
          </a:p>
          <a:p>
            <a:r>
              <a:rPr lang="en-US" dirty="0" smtClean="0"/>
              <a:t>Physics</a:t>
            </a:r>
            <a:endParaRPr lang="en-US" dirty="0"/>
          </a:p>
          <a:p>
            <a:pPr lvl="1"/>
            <a:r>
              <a:rPr lang="en-US" sz="1800" dirty="0"/>
              <a:t>THz light induced superconductivity</a:t>
            </a:r>
          </a:p>
          <a:p>
            <a:pPr lvl="1"/>
            <a:r>
              <a:rPr lang="en-US" sz="1800" dirty="0"/>
              <a:t>Metal to insulator transitions</a:t>
            </a:r>
          </a:p>
          <a:p>
            <a:pPr lvl="1"/>
            <a:r>
              <a:rPr lang="en-US" sz="1800" dirty="0"/>
              <a:t>Giant </a:t>
            </a:r>
            <a:r>
              <a:rPr lang="en-US" sz="1800" dirty="0" err="1"/>
              <a:t>magnetoresonance</a:t>
            </a:r>
            <a:endParaRPr lang="en-US" sz="1800" dirty="0"/>
          </a:p>
          <a:p>
            <a:endParaRPr lang="en-US" sz="1800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30</a:t>
            </a:fld>
            <a:endParaRPr lang="sv-S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85" y="4146021"/>
            <a:ext cx="7366886" cy="233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95" y="1334367"/>
            <a:ext cx="3269275" cy="281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3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Wish List Intense THz Radiation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31</a:t>
            </a:fld>
            <a:endParaRPr lang="sv-SE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469624"/>
              </p:ext>
            </p:extLst>
          </p:nvPr>
        </p:nvGraphicFramePr>
        <p:xfrm>
          <a:off x="361744" y="1067714"/>
          <a:ext cx="8394560" cy="4622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8187"/>
                <a:gridCol w="2654690"/>
                <a:gridCol w="2941683"/>
              </a:tblGrid>
              <a:tr h="1052485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Half-cycle pulses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for time</a:t>
                      </a:r>
                      <a:r>
                        <a:rPr lang="en-US" sz="2000" baseline="0" dirty="0" smtClean="0"/>
                        <a:t>-resolved experiments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Multi-cycle 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 for frequency-resolved experiments</a:t>
                      </a:r>
                      <a:endParaRPr lang="en-GB" sz="2000" dirty="0"/>
                    </a:p>
                  </a:txBody>
                  <a:tcPr/>
                </a:tc>
              </a:tr>
              <a:tr h="52251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Spectral range [THz]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0.3-30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0.3-30</a:t>
                      </a:r>
                      <a:endParaRPr lang="en-GB" sz="2000" dirty="0"/>
                    </a:p>
                  </a:txBody>
                  <a:tcPr/>
                </a:tc>
              </a:tr>
              <a:tr h="4353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Pulse duration [</a:t>
                      </a:r>
                      <a:r>
                        <a:rPr lang="en-US" sz="2000" dirty="0" err="1" smtClean="0"/>
                        <a:t>ps</a:t>
                      </a:r>
                      <a:r>
                        <a:rPr lang="en-US" sz="2000" dirty="0" smtClean="0"/>
                        <a:t>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0.1-1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1-10</a:t>
                      </a:r>
                      <a:endParaRPr lang="en-GB" sz="2000" dirty="0"/>
                    </a:p>
                  </a:txBody>
                  <a:tcPr/>
                </a:tc>
              </a:tr>
              <a:tr h="4353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[</a:t>
                      </a:r>
                      <a:r>
                        <a:rPr lang="en-US" sz="2000" dirty="0" err="1" smtClean="0"/>
                        <a:t>uJ</a:t>
                      </a:r>
                      <a:r>
                        <a:rPr lang="en-US" sz="2000" dirty="0" smtClean="0"/>
                        <a:t>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1000</a:t>
                      </a:r>
                      <a:endParaRPr lang="en-GB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</a:t>
                      </a:r>
                      <a:endParaRPr lang="en-GB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53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Peak Field [GV/m]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GB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</a:t>
                      </a:r>
                      <a:endParaRPr lang="en-GB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53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Spectral width [%]</a:t>
                      </a:r>
                      <a:endParaRPr lang="en-GB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up to 100%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 10%</a:t>
                      </a:r>
                      <a:endParaRPr lang="en-GB" sz="2000" dirty="0"/>
                    </a:p>
                  </a:txBody>
                  <a:tcPr/>
                </a:tc>
              </a:tr>
              <a:tr h="43539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Rep.</a:t>
                      </a:r>
                      <a:r>
                        <a:rPr lang="en-US" sz="2000" baseline="0" dirty="0" smtClean="0"/>
                        <a:t> rate [kHz]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1-100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1-100</a:t>
                      </a:r>
                      <a:endParaRPr lang="en-GB" sz="2000" dirty="0"/>
                    </a:p>
                  </a:txBody>
                  <a:tcPr/>
                </a:tc>
              </a:tr>
              <a:tr h="43539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Polarization control</a:t>
                      </a:r>
                      <a:r>
                        <a:rPr lang="en-US" sz="2000" baseline="0" dirty="0" smtClean="0"/>
                        <a:t> + pulse shape control</a:t>
                      </a:r>
                      <a:endParaRPr lang="en-GB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43539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Synchronized optical and X-ray pulses for pump-probe experiments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136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X-band FEL Collaboration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To </a:t>
            </a:r>
            <a:r>
              <a:rPr lang="en-US" b="1" dirty="0">
                <a:solidFill>
                  <a:srgbClr val="0000FF"/>
                </a:solidFill>
              </a:rPr>
              <a:t>promote the use of X-band technology for FEL based </a:t>
            </a:r>
            <a:r>
              <a:rPr lang="en-US" b="1" dirty="0" smtClean="0">
                <a:solidFill>
                  <a:srgbClr val="0000FF"/>
                </a:solidFill>
              </a:rPr>
              <a:t/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photon sources</a:t>
            </a:r>
            <a:endParaRPr lang="en-GB" b="1" dirty="0" smtClean="0">
              <a:solidFill>
                <a:srgbClr val="0000FF"/>
              </a:solidFill>
            </a:endParaRPr>
          </a:p>
          <a:p>
            <a:r>
              <a:rPr lang="en-GB" dirty="0" smtClean="0"/>
              <a:t>started with an idea from KVI (NL) to build a small FEL (100m)</a:t>
            </a:r>
          </a:p>
          <a:p>
            <a:pPr lvl="1"/>
            <a:r>
              <a:rPr lang="en-GB" dirty="0" smtClean="0"/>
              <a:t>their proposal was rejected, but the idea is living on</a:t>
            </a:r>
          </a:p>
          <a:p>
            <a:pPr lvl="1"/>
            <a:r>
              <a:rPr lang="en-US" dirty="0" smtClean="0"/>
              <a:t>demand </a:t>
            </a:r>
            <a:r>
              <a:rPr lang="en-US" dirty="0"/>
              <a:t>for new FEL facilities is worldwide continuously increasing, spurring plans for new dedicated machines. This led to a general reconsideration of costs and space issues, particularly for the hard X-ray sources, driven by long and expensive multi-GeV NC </a:t>
            </a:r>
            <a:r>
              <a:rPr lang="en-US" dirty="0" err="1"/>
              <a:t>linacs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these machines the </a:t>
            </a:r>
            <a:r>
              <a:rPr lang="en-US" dirty="0" smtClean="0"/>
              <a:t>use </a:t>
            </a:r>
            <a:r>
              <a:rPr lang="en-US" dirty="0"/>
              <a:t>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X-band </a:t>
            </a:r>
            <a:r>
              <a:rPr lang="en-US" dirty="0"/>
              <a:t>technology can greatly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reduce </a:t>
            </a:r>
            <a:r>
              <a:rPr lang="en-US" dirty="0"/>
              <a:t>cost and capital investment,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reducing </a:t>
            </a:r>
            <a:r>
              <a:rPr lang="en-US" dirty="0"/>
              <a:t>the </a:t>
            </a:r>
            <a:r>
              <a:rPr lang="en-US" dirty="0" err="1"/>
              <a:t>linac</a:t>
            </a:r>
            <a:r>
              <a:rPr lang="en-US" dirty="0"/>
              <a:t> length and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size </a:t>
            </a:r>
            <a:r>
              <a:rPr lang="en-US" dirty="0"/>
              <a:t>of buildings, opening the </a:t>
            </a:r>
            <a:r>
              <a:rPr lang="en-US" dirty="0" smtClean="0"/>
              <a:t>way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the construction of a </a:t>
            </a:r>
            <a:r>
              <a:rPr lang="en-US" dirty="0" smtClean="0"/>
              <a:t>multitude </a:t>
            </a:r>
            <a:br>
              <a:rPr lang="en-US" dirty="0" smtClean="0"/>
            </a:br>
            <a:r>
              <a:rPr lang="en-US" dirty="0" smtClean="0"/>
              <a:t>of </a:t>
            </a:r>
            <a:r>
              <a:rPr lang="en-US" dirty="0"/>
              <a:t>affordable </a:t>
            </a:r>
            <a:r>
              <a:rPr lang="en-US" dirty="0" smtClean="0"/>
              <a:t>“</a:t>
            </a:r>
            <a:r>
              <a:rPr lang="en-US" dirty="0"/>
              <a:t>Regional Facilities”.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32</a:t>
            </a:fld>
            <a:endParaRPr lang="sv-SE"/>
          </a:p>
        </p:txBody>
      </p:sp>
      <p:grpSp>
        <p:nvGrpSpPr>
          <p:cNvPr id="12" name="Group 11"/>
          <p:cNvGrpSpPr/>
          <p:nvPr/>
        </p:nvGrpSpPr>
        <p:grpSpPr>
          <a:xfrm>
            <a:off x="4923694" y="4068175"/>
            <a:ext cx="3957480" cy="2366554"/>
            <a:chOff x="4973934" y="4178703"/>
            <a:chExt cx="3957480" cy="2366554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34" y="4178703"/>
              <a:ext cx="3957480" cy="2366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973934" y="4178703"/>
              <a:ext cx="2461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http://cern.ch/xbandfel</a:t>
              </a:r>
              <a:endParaRPr lang="en-US" sz="1600" dirty="0"/>
            </a:p>
          </p:txBody>
        </p:sp>
      </p:grpSp>
      <p:pic>
        <p:nvPicPr>
          <p:cNvPr id="13" name="Picture 19" descr="Logo XbF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899" y="970992"/>
            <a:ext cx="1311275" cy="4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25811" y="6394537"/>
            <a:ext cx="12922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 err="1" smtClean="0">
                <a:latin typeface="+mn-lt"/>
              </a:rPr>
              <a:t>Courtesy</a:t>
            </a:r>
            <a:r>
              <a:rPr lang="sv-SE" sz="800" dirty="0" smtClean="0">
                <a:latin typeface="+mn-lt"/>
              </a:rPr>
              <a:t> </a:t>
            </a:r>
            <a:r>
              <a:rPr lang="sv-SE" sz="800" dirty="0" err="1" smtClean="0">
                <a:latin typeface="+mn-lt"/>
              </a:rPr>
              <a:t>of</a:t>
            </a:r>
            <a:r>
              <a:rPr lang="sv-SE" sz="800" dirty="0" smtClean="0">
                <a:latin typeface="+mn-lt"/>
              </a:rPr>
              <a:t> G. </a:t>
            </a:r>
            <a:r>
              <a:rPr lang="sv-SE" sz="800" dirty="0" err="1" smtClean="0">
                <a:latin typeface="+mn-lt"/>
              </a:rPr>
              <a:t>D'Auria</a:t>
            </a:r>
            <a:endParaRPr lang="sv-SE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149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XbFEL</a:t>
            </a:r>
            <a:r>
              <a:rPr lang="en-GB" dirty="0" smtClean="0"/>
              <a:t>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ZFEL proposal (2010)</a:t>
            </a:r>
          </a:p>
          <a:p>
            <a:pPr lvl="1"/>
            <a:r>
              <a:rPr lang="en-GB" dirty="0" smtClean="0"/>
              <a:t>~100m total length</a:t>
            </a:r>
          </a:p>
          <a:p>
            <a:pPr lvl="1"/>
            <a:r>
              <a:rPr lang="en-GB" dirty="0" smtClean="0"/>
              <a:t>2.1 GeV beam</a:t>
            </a:r>
          </a:p>
          <a:p>
            <a:pPr lvl="1"/>
            <a:r>
              <a:rPr lang="en-GB" dirty="0" smtClean="0"/>
              <a:t>0.766 nm wavelength</a:t>
            </a:r>
          </a:p>
          <a:p>
            <a:endParaRPr lang="en-GB" dirty="0" smtClean="0"/>
          </a:p>
          <a:p>
            <a:r>
              <a:rPr lang="en-GB" dirty="0" err="1" smtClean="0"/>
              <a:t>XbFEL</a:t>
            </a:r>
            <a:r>
              <a:rPr lang="en-GB" dirty="0" smtClean="0"/>
              <a:t> proposal (2014)</a:t>
            </a:r>
          </a:p>
          <a:p>
            <a:pPr lvl="1"/>
            <a:r>
              <a:rPr lang="en-GB" dirty="0" smtClean="0"/>
              <a:t>300 MeV injector</a:t>
            </a:r>
          </a:p>
          <a:p>
            <a:pPr lvl="2"/>
            <a:r>
              <a:rPr lang="en-GB" dirty="0" smtClean="0"/>
              <a:t>S-band or X-band</a:t>
            </a:r>
            <a:br>
              <a:rPr lang="en-GB" dirty="0" smtClean="0"/>
            </a:br>
            <a:r>
              <a:rPr lang="en-GB" dirty="0" smtClean="0"/>
              <a:t>for high rep-rate</a:t>
            </a:r>
          </a:p>
          <a:p>
            <a:pPr lvl="1"/>
            <a:r>
              <a:rPr lang="en-GB" dirty="0" smtClean="0"/>
              <a:t>2 GeV </a:t>
            </a:r>
            <a:r>
              <a:rPr lang="en-GB" dirty="0" err="1" smtClean="0"/>
              <a:t>Linac</a:t>
            </a:r>
            <a:r>
              <a:rPr lang="en-GB" dirty="0" smtClean="0"/>
              <a:t> 1</a:t>
            </a:r>
          </a:p>
          <a:p>
            <a:pPr lvl="1"/>
            <a:r>
              <a:rPr lang="en-GB" dirty="0" smtClean="0"/>
              <a:t>6 GeV </a:t>
            </a:r>
            <a:r>
              <a:rPr lang="en-GB" dirty="0" err="1" smtClean="0"/>
              <a:t>Linac</a:t>
            </a:r>
            <a:r>
              <a:rPr lang="en-GB" dirty="0" smtClean="0"/>
              <a:t> 2</a:t>
            </a:r>
          </a:p>
          <a:p>
            <a:endParaRPr lang="en-GB" dirty="0" smtClean="0"/>
          </a:p>
          <a:p>
            <a:r>
              <a:rPr lang="en-GB" dirty="0" smtClean="0"/>
              <a:t>proposing to use CTF3/CALIFES as test bench by converting TBTS to klystron driven 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33</a:t>
            </a:fld>
            <a:endParaRPr lang="sv-SE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842" y="934812"/>
            <a:ext cx="5159514" cy="150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5 Resim" descr="layout_sb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04" y="3004869"/>
            <a:ext cx="5629687" cy="85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6 Resim" descr="layout_xb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597" y="4077004"/>
            <a:ext cx="5567426" cy="8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59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Uppsala has a long history and is active in several collaborations</a:t>
            </a:r>
          </a:p>
          <a:p>
            <a:r>
              <a:rPr lang="en-GB" dirty="0" smtClean="0"/>
              <a:t>cyclotron will be shut down soon, but</a:t>
            </a:r>
          </a:p>
          <a:p>
            <a:r>
              <a:rPr lang="en-GB" dirty="0" smtClean="0"/>
              <a:t>several exciting projects ongoing, and</a:t>
            </a:r>
          </a:p>
          <a:p>
            <a:r>
              <a:rPr lang="en-US" dirty="0"/>
              <a:t>FREIA </a:t>
            </a:r>
            <a:r>
              <a:rPr lang="en-US" dirty="0" smtClean="0"/>
              <a:t>has opened </a:t>
            </a:r>
            <a:r>
              <a:rPr lang="en-US" dirty="0"/>
              <a:t>new opportunities for unique scientific </a:t>
            </a:r>
            <a:r>
              <a:rPr lang="en-US" dirty="0" smtClean="0"/>
              <a:t>projects</a:t>
            </a:r>
            <a:endParaRPr lang="en-GB" dirty="0" smtClean="0"/>
          </a:p>
          <a:p>
            <a:r>
              <a:rPr lang="en-GB" dirty="0" smtClean="0"/>
              <a:t>dreaming to construct a small FEL</a:t>
            </a:r>
          </a:p>
          <a:p>
            <a:pPr lvl="1"/>
            <a:r>
              <a:rPr lang="en-GB" dirty="0" smtClean="0"/>
              <a:t>but in need of a good science case, a "killer app"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34</a:t>
            </a:fld>
            <a:endParaRPr lang="sv-SE"/>
          </a:p>
        </p:txBody>
      </p:sp>
      <p:pic>
        <p:nvPicPr>
          <p:cNvPr id="7" name="Picture 2" descr="http://biologistdreams.files.wordpress.com/2011/07/graduate-cartoon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3405" y="4653135"/>
            <a:ext cx="1146118" cy="16854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697795" y="4684030"/>
            <a:ext cx="5004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0000FF"/>
                </a:solidFill>
              </a:rPr>
              <a:t>Thanks </a:t>
            </a:r>
            <a:r>
              <a:rPr lang="sv-SE" dirty="0" err="1" smtClean="0">
                <a:solidFill>
                  <a:srgbClr val="0000FF"/>
                </a:solidFill>
              </a:rPr>
              <a:t>to</a:t>
            </a:r>
            <a:r>
              <a:rPr lang="sv-SE" dirty="0" smtClean="0">
                <a:solidFill>
                  <a:srgbClr val="0000FF"/>
                </a:solidFill>
              </a:rPr>
              <a:t> my </a:t>
            </a:r>
            <a:r>
              <a:rPr lang="sv-SE" dirty="0" err="1" smtClean="0">
                <a:solidFill>
                  <a:srgbClr val="0000FF"/>
                </a:solidFill>
              </a:rPr>
              <a:t>colleagues</a:t>
            </a:r>
            <a:r>
              <a:rPr lang="sv-SE" dirty="0" smtClean="0">
                <a:solidFill>
                  <a:srgbClr val="0000FF"/>
                </a:solidFill>
              </a:rPr>
              <a:t> in </a:t>
            </a:r>
            <a:endParaRPr lang="sv-SE" dirty="0">
              <a:solidFill>
                <a:srgbClr val="0000FF"/>
              </a:solidFill>
            </a:endParaRPr>
          </a:p>
          <a:p>
            <a:r>
              <a:rPr lang="sv-SE" dirty="0" smtClean="0">
                <a:solidFill>
                  <a:srgbClr val="0000FF"/>
                </a:solidFill>
              </a:rPr>
              <a:t>the different </a:t>
            </a:r>
            <a:r>
              <a:rPr lang="sv-SE" dirty="0" err="1" smtClean="0">
                <a:solidFill>
                  <a:srgbClr val="0000FF"/>
                </a:solidFill>
              </a:rPr>
              <a:t>collaborations</a:t>
            </a:r>
            <a:r>
              <a:rPr lang="sv-SE" dirty="0" smtClean="0">
                <a:solidFill>
                  <a:srgbClr val="0000FF"/>
                </a:solidFill>
              </a:rPr>
              <a:t>, at </a:t>
            </a:r>
          </a:p>
          <a:p>
            <a:r>
              <a:rPr lang="sv-SE" dirty="0" smtClean="0">
                <a:solidFill>
                  <a:srgbClr val="0000FF"/>
                </a:solidFill>
              </a:rPr>
              <a:t>the Dept. </a:t>
            </a:r>
            <a:r>
              <a:rPr lang="sv-SE" dirty="0" err="1" smtClean="0">
                <a:solidFill>
                  <a:srgbClr val="0000FF"/>
                </a:solidFill>
              </a:rPr>
              <a:t>of</a:t>
            </a:r>
            <a:r>
              <a:rPr lang="sv-SE" dirty="0" smtClean="0">
                <a:solidFill>
                  <a:srgbClr val="0000FF"/>
                </a:solidFill>
              </a:rPr>
              <a:t>  </a:t>
            </a:r>
            <a:r>
              <a:rPr lang="sv-SE" dirty="0" err="1">
                <a:solidFill>
                  <a:srgbClr val="0000FF"/>
                </a:solidFill>
              </a:rPr>
              <a:t>P</a:t>
            </a:r>
            <a:r>
              <a:rPr lang="sv-SE" dirty="0" err="1" smtClean="0">
                <a:solidFill>
                  <a:srgbClr val="0000FF"/>
                </a:solidFill>
              </a:rPr>
              <a:t>hysics</a:t>
            </a:r>
            <a:r>
              <a:rPr lang="sv-SE" dirty="0" smtClean="0">
                <a:solidFill>
                  <a:srgbClr val="0000FF"/>
                </a:solidFill>
              </a:rPr>
              <a:t> &amp; </a:t>
            </a:r>
            <a:r>
              <a:rPr lang="sv-SE" dirty="0" err="1">
                <a:solidFill>
                  <a:srgbClr val="0000FF"/>
                </a:solidFill>
              </a:rPr>
              <a:t>A</a:t>
            </a:r>
            <a:r>
              <a:rPr lang="sv-SE" dirty="0" err="1" smtClean="0">
                <a:solidFill>
                  <a:srgbClr val="0000FF"/>
                </a:solidFill>
              </a:rPr>
              <a:t>stronomy</a:t>
            </a:r>
            <a:r>
              <a:rPr lang="sv-SE" dirty="0" smtClean="0">
                <a:solidFill>
                  <a:srgbClr val="0000FF"/>
                </a:solidFill>
              </a:rPr>
              <a:t> </a:t>
            </a:r>
          </a:p>
          <a:p>
            <a:r>
              <a:rPr lang="sv-SE" dirty="0" smtClean="0">
                <a:solidFill>
                  <a:srgbClr val="0000FF"/>
                </a:solidFill>
              </a:rPr>
              <a:t>and the FREIA </a:t>
            </a:r>
            <a:r>
              <a:rPr lang="sv-SE" dirty="0" err="1" smtClean="0">
                <a:solidFill>
                  <a:srgbClr val="0000FF"/>
                </a:solidFill>
              </a:rPr>
              <a:t>Laboratory</a:t>
            </a:r>
            <a:r>
              <a:rPr lang="sv-SE" dirty="0" smtClean="0">
                <a:solidFill>
                  <a:srgbClr val="0000FF"/>
                </a:solidFill>
              </a:rPr>
              <a:t>.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Offshoots from Uppsala Accelerator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Scanditronix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major supplier</a:t>
            </a:r>
          </a:p>
          <a:p>
            <a:pPr lvl="2"/>
            <a:r>
              <a:rPr lang="en-US" dirty="0" smtClean="0"/>
              <a:t>cyclotrons 1970-80’s</a:t>
            </a:r>
          </a:p>
          <a:p>
            <a:pPr lvl="2"/>
            <a:r>
              <a:rPr lang="en-US" dirty="0" smtClean="0"/>
              <a:t>PETs 1980’s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GE Medical Systems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PET and cyclotrons</a:t>
            </a:r>
          </a:p>
          <a:p>
            <a:pPr lvl="1"/>
            <a:r>
              <a:rPr lang="en-US" dirty="0" smtClean="0"/>
              <a:t>former </a:t>
            </a:r>
            <a:r>
              <a:rPr lang="en-US" dirty="0" err="1" smtClean="0"/>
              <a:t>Scanditronix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IBA </a:t>
            </a:r>
            <a:r>
              <a:rPr lang="en-US" dirty="0" err="1" smtClean="0">
                <a:solidFill>
                  <a:srgbClr val="0000FF"/>
                </a:solidFill>
              </a:rPr>
              <a:t>Dosimetry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former </a:t>
            </a:r>
            <a:r>
              <a:rPr lang="en-US" dirty="0" err="1" smtClean="0"/>
              <a:t>Scanditronix</a:t>
            </a:r>
            <a:r>
              <a:rPr lang="en-US" dirty="0" smtClean="0"/>
              <a:t> </a:t>
            </a:r>
            <a:r>
              <a:rPr lang="en-US" dirty="0" err="1" smtClean="0"/>
              <a:t>Wellh</a:t>
            </a:r>
            <a:r>
              <a:rPr lang="sv-SE" dirty="0" err="1" smtClean="0"/>
              <a:t>öfer</a:t>
            </a:r>
            <a:r>
              <a:rPr lang="en-US" dirty="0" smtClean="0"/>
              <a:t>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Scanditronix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Magnets</a:t>
            </a:r>
          </a:p>
          <a:p>
            <a:pPr lvl="1"/>
            <a:r>
              <a:rPr lang="en-US" dirty="0"/>
              <a:t>magnets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ScandiNova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high voltage</a:t>
            </a:r>
            <a:br>
              <a:rPr lang="en-US" dirty="0" smtClean="0"/>
            </a:br>
            <a:r>
              <a:rPr lang="en-US" dirty="0" smtClean="0"/>
              <a:t>pulse modulators</a:t>
            </a:r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0000FF"/>
                </a:solidFill>
              </a:rPr>
              <a:t>Gammadata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physics tools</a:t>
            </a:r>
            <a:br>
              <a:rPr lang="en-US" dirty="0" smtClean="0"/>
            </a:br>
            <a:r>
              <a:rPr lang="en-US" dirty="0" smtClean="0"/>
              <a:t>education, </a:t>
            </a:r>
            <a:br>
              <a:rPr lang="en-US" dirty="0" smtClean="0"/>
            </a:br>
            <a:r>
              <a:rPr lang="en-US" dirty="0" smtClean="0"/>
              <a:t>research, </a:t>
            </a:r>
            <a:br>
              <a:rPr lang="en-US" dirty="0" smtClean="0"/>
            </a:br>
            <a:r>
              <a:rPr lang="en-US" dirty="0" smtClean="0"/>
              <a:t>industry</a:t>
            </a:r>
          </a:p>
          <a:p>
            <a:pPr lvl="1"/>
            <a:endParaRPr lang="en-US" dirty="0" smtClean="0"/>
          </a:p>
          <a:p>
            <a:r>
              <a:rPr lang="en-US" dirty="0" err="1" smtClean="0">
                <a:solidFill>
                  <a:srgbClr val="0000FF"/>
                </a:solidFill>
              </a:rPr>
              <a:t>Skandion</a:t>
            </a:r>
            <a:r>
              <a:rPr lang="en-US" dirty="0" err="1">
                <a:solidFill>
                  <a:srgbClr val="0000FF"/>
                </a:solidFill>
              </a:rPr>
              <a:t>k</a:t>
            </a:r>
            <a:r>
              <a:rPr lang="en-US" dirty="0" err="1" smtClean="0">
                <a:solidFill>
                  <a:srgbClr val="0000FF"/>
                </a:solidFill>
              </a:rPr>
              <a:t>liniken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sv-SE" dirty="0"/>
              <a:t>proton </a:t>
            </a:r>
            <a:r>
              <a:rPr lang="sv-SE" dirty="0" err="1" smtClean="0"/>
              <a:t>therapy</a:t>
            </a:r>
            <a:r>
              <a:rPr lang="sv-SE" dirty="0" smtClean="0"/>
              <a:t> </a:t>
            </a:r>
            <a:r>
              <a:rPr lang="sv-SE" dirty="0" err="1" smtClean="0"/>
              <a:t>centre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  <p:pic>
        <p:nvPicPr>
          <p:cNvPr id="8" name="Picture 28" descr="http://lynx.uio.no/gif/cyclotro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5313" y="1021504"/>
            <a:ext cx="1743039" cy="1167990"/>
          </a:xfrm>
          <a:prstGeom prst="rect">
            <a:avLst/>
          </a:prstGeom>
          <a:noFill/>
        </p:spPr>
      </p:pic>
      <p:pic>
        <p:nvPicPr>
          <p:cNvPr id="11" name="Picture 18" descr="http://www.elimpex.com/new/images/wellhoef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792" y="4302090"/>
            <a:ext cx="903548" cy="385661"/>
          </a:xfrm>
          <a:prstGeom prst="rect">
            <a:avLst/>
          </a:prstGeom>
          <a:noFill/>
        </p:spPr>
      </p:pic>
      <p:pic>
        <p:nvPicPr>
          <p:cNvPr id="12" name="Picture 20" descr="http://www.marygober.com/wp-content/uploads/2012/02/iba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474" y="4215845"/>
            <a:ext cx="930268" cy="440327"/>
          </a:xfrm>
          <a:prstGeom prst="rect">
            <a:avLst/>
          </a:prstGeom>
          <a:noFill/>
        </p:spPr>
      </p:pic>
      <p:pic>
        <p:nvPicPr>
          <p:cNvPr id="13" name="Picture 22" descr="IBA Dosimetry Radiation Therapy Products"/>
          <p:cNvPicPr>
            <a:picLocks noChangeAspect="1" noChangeArrowheads="1"/>
          </p:cNvPicPr>
          <p:nvPr/>
        </p:nvPicPr>
        <p:blipFill>
          <a:blip r:embed="rId6"/>
          <a:srcRect l="49888"/>
          <a:stretch>
            <a:fillRect/>
          </a:stretch>
        </p:blipFill>
        <p:spPr bwMode="auto">
          <a:xfrm>
            <a:off x="705867" y="4188549"/>
            <a:ext cx="1341297" cy="641586"/>
          </a:xfrm>
          <a:prstGeom prst="rect">
            <a:avLst/>
          </a:prstGeom>
          <a:noFill/>
        </p:spPr>
      </p:pic>
      <p:pic>
        <p:nvPicPr>
          <p:cNvPr id="14" name="Picture 6" descr="http://www.sc-nova.com/?q=sites/default/files/imagecache/product_img_main/K2-4_l.jpg"/>
          <p:cNvPicPr>
            <a:picLocks noChangeAspect="1" noChangeArrowheads="1"/>
          </p:cNvPicPr>
          <p:nvPr/>
        </p:nvPicPr>
        <p:blipFill>
          <a:blip r:embed="rId7"/>
          <a:srcRect l="8819" r="6299" b="8252"/>
          <a:stretch>
            <a:fillRect/>
          </a:stretch>
        </p:blipFill>
        <p:spPr bwMode="auto">
          <a:xfrm>
            <a:off x="7291953" y="1383999"/>
            <a:ext cx="1205758" cy="994832"/>
          </a:xfrm>
          <a:prstGeom prst="rect">
            <a:avLst/>
          </a:prstGeom>
          <a:noFill/>
        </p:spPr>
      </p:pic>
      <p:pic>
        <p:nvPicPr>
          <p:cNvPr id="15" name="Picture 14" descr="Hom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91952" y="1029496"/>
            <a:ext cx="1205759" cy="342436"/>
          </a:xfrm>
          <a:prstGeom prst="rect">
            <a:avLst/>
          </a:prstGeom>
          <a:noFill/>
        </p:spPr>
      </p:pic>
      <p:pic>
        <p:nvPicPr>
          <p:cNvPr id="16" name="Picture 8" descr="http://www.scanditronix-magnet.se/bilder/foton/quadruples/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94641" y="5534045"/>
            <a:ext cx="743925" cy="743926"/>
          </a:xfrm>
          <a:prstGeom prst="rect">
            <a:avLst/>
          </a:prstGeom>
          <a:noFill/>
        </p:spPr>
      </p:pic>
      <p:pic>
        <p:nvPicPr>
          <p:cNvPr id="17" name="Picture 10" descr="http://ctf3-tbts.web.cern.ch/ctf3-tbts/photos/20070404/RR20070404000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39944" y="5449216"/>
            <a:ext cx="1105005" cy="828754"/>
          </a:xfrm>
          <a:prstGeom prst="rect">
            <a:avLst/>
          </a:prstGeom>
          <a:noFill/>
        </p:spPr>
      </p:pic>
      <p:pic>
        <p:nvPicPr>
          <p:cNvPr id="18" name="Picture 12" descr="http://www.scanditronix-magnet.se/bilder/logotype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76120" y="5124470"/>
            <a:ext cx="1359402" cy="324746"/>
          </a:xfrm>
          <a:prstGeom prst="rect">
            <a:avLst/>
          </a:prstGeom>
          <a:noFill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05234" y="2568437"/>
            <a:ext cx="1782304" cy="150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http://www.schambeck-sfd.com/en/img/logos/gammadata.jpg"/>
          <p:cNvPicPr>
            <a:picLocks noChangeAspect="1" noChangeArrowheads="1"/>
          </p:cNvPicPr>
          <p:nvPr/>
        </p:nvPicPr>
        <p:blipFill>
          <a:blip r:embed="rId13"/>
          <a:srcRect l="17008" t="9071" r="18898" b="36283"/>
          <a:stretch>
            <a:fillRect/>
          </a:stretch>
        </p:blipFill>
        <p:spPr bwMode="auto">
          <a:xfrm>
            <a:off x="7751686" y="2694518"/>
            <a:ext cx="1035852" cy="551962"/>
          </a:xfrm>
          <a:prstGeom prst="rect">
            <a:avLst/>
          </a:prstGeom>
          <a:noFill/>
        </p:spPr>
      </p:pic>
      <p:pic>
        <p:nvPicPr>
          <p:cNvPr id="9" name="Picture 24" descr="Optima MR450w GEM suite product."/>
          <p:cNvPicPr>
            <a:picLocks noChangeAspect="1" noChangeArrowheads="1"/>
          </p:cNvPicPr>
          <p:nvPr/>
        </p:nvPicPr>
        <p:blipFill>
          <a:blip r:embed="rId14"/>
          <a:srcRect l="11210" r="16015"/>
          <a:stretch>
            <a:fillRect/>
          </a:stretch>
        </p:blipFill>
        <p:spPr bwMode="auto">
          <a:xfrm>
            <a:off x="3078038" y="2514774"/>
            <a:ext cx="1472669" cy="1140493"/>
          </a:xfrm>
          <a:prstGeom prst="rect">
            <a:avLst/>
          </a:prstGeom>
          <a:noFill/>
        </p:spPr>
      </p:pic>
      <p:pic>
        <p:nvPicPr>
          <p:cNvPr id="10" name="Picture 26" descr="http://indolinkenglish.files.wordpress.com/2011/08/ge-healthcare_7455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626088" y="2281343"/>
            <a:ext cx="771190" cy="271387"/>
          </a:xfrm>
          <a:prstGeom prst="rect">
            <a:avLst/>
          </a:prstGeom>
          <a:noFill/>
        </p:spPr>
      </p:pic>
      <p:pic>
        <p:nvPicPr>
          <p:cNvPr id="1026" name="Picture 2" descr="http://www.skandionkliniken.se/uploads/images/logexempel_right_format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138" y="4249752"/>
            <a:ext cx="1390451" cy="42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kandionkliniken.se/uploads/images/slideshow/large/large_fasad2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30" y="5130587"/>
            <a:ext cx="2456257" cy="121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Nuclear Physics and Cancer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Gustaf</a:t>
            </a:r>
            <a:r>
              <a:rPr lang="en-GB" dirty="0" smtClean="0"/>
              <a:t> Werner </a:t>
            </a:r>
            <a:r>
              <a:rPr lang="en-GB" dirty="0" err="1" smtClean="0"/>
              <a:t>synchro</a:t>
            </a:r>
            <a:r>
              <a:rPr lang="en-GB" dirty="0" smtClean="0"/>
              <a:t>-cyclotron</a:t>
            </a:r>
            <a:br>
              <a:rPr lang="en-GB" dirty="0" smtClean="0"/>
            </a:br>
            <a:r>
              <a:rPr lang="en-GB" dirty="0" smtClean="0"/>
              <a:t>(1947 - 2015†)</a:t>
            </a:r>
          </a:p>
          <a:p>
            <a:pPr lvl="1"/>
            <a:r>
              <a:rPr lang="en-GB" dirty="0" smtClean="0"/>
              <a:t>protons (180 MeV) and heavy ions</a:t>
            </a:r>
          </a:p>
          <a:p>
            <a:pPr lvl="1"/>
            <a:r>
              <a:rPr lang="en-GB" dirty="0" smtClean="0"/>
              <a:t>proton therapy (first patient treated 1957)</a:t>
            </a:r>
          </a:p>
          <a:p>
            <a:pPr lvl="1"/>
            <a:r>
              <a:rPr lang="en-GB" dirty="0" smtClean="0"/>
              <a:t>radio-isotope production</a:t>
            </a:r>
          </a:p>
          <a:p>
            <a:r>
              <a:rPr lang="en-GB" dirty="0" smtClean="0"/>
              <a:t>CELSIUS storage and accelerator ring </a:t>
            </a:r>
            <a:br>
              <a:rPr lang="en-GB" dirty="0" smtClean="0"/>
            </a:br>
            <a:r>
              <a:rPr lang="en-GB" dirty="0" smtClean="0"/>
              <a:t>(1984 - 2006</a:t>
            </a:r>
            <a:r>
              <a:rPr lang="en-GB" dirty="0"/>
              <a:t>†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protons (1360 MeV) and heavy ions</a:t>
            </a:r>
          </a:p>
          <a:p>
            <a:pPr lvl="1"/>
            <a:r>
              <a:rPr lang="en-GB" dirty="0" smtClean="0"/>
              <a:t>electron cooler (300 </a:t>
            </a:r>
            <a:r>
              <a:rPr lang="en-GB" dirty="0" err="1" smtClean="0"/>
              <a:t>keV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gas-jet and pellet target</a:t>
            </a:r>
          </a:p>
          <a:p>
            <a:endParaRPr lang="en-GB" dirty="0" smtClean="0"/>
          </a:p>
          <a:p>
            <a:r>
              <a:rPr lang="en-GB" dirty="0" err="1" smtClean="0"/>
              <a:t>Skandion</a:t>
            </a:r>
            <a:r>
              <a:rPr lang="en-GB" dirty="0" smtClean="0"/>
              <a:t> clinic (from August 2015)</a:t>
            </a:r>
          </a:p>
          <a:p>
            <a:pPr lvl="1"/>
            <a:r>
              <a:rPr lang="en-GB" dirty="0" smtClean="0"/>
              <a:t>proton therapy</a:t>
            </a:r>
          </a:p>
          <a:p>
            <a:pPr lvl="1"/>
            <a:r>
              <a:rPr lang="en-GB" dirty="0" smtClean="0"/>
              <a:t>commercial operator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82" y="5084470"/>
            <a:ext cx="3557022" cy="143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36061" y="1004836"/>
            <a:ext cx="3176338" cy="2383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4918389" y="3124569"/>
            <a:ext cx="2115267" cy="1577376"/>
            <a:chOff x="5461470" y="1142338"/>
            <a:chExt cx="1781694" cy="1328627"/>
          </a:xfrm>
        </p:grpSpPr>
        <p:sp>
          <p:nvSpPr>
            <p:cNvPr id="12" name="TextBox 11"/>
            <p:cNvSpPr txBox="1"/>
            <p:nvPr/>
          </p:nvSpPr>
          <p:spPr>
            <a:xfrm>
              <a:off x="5486407" y="2255521"/>
              <a:ext cx="175675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 err="1" smtClean="0">
                  <a:solidFill>
                    <a:schemeClr val="bg1"/>
                  </a:solidFill>
                </a:rPr>
                <a:t>Gustaf</a:t>
              </a:r>
              <a:r>
                <a:rPr lang="en-US" sz="800" dirty="0" smtClean="0">
                  <a:solidFill>
                    <a:schemeClr val="bg1"/>
                  </a:solidFill>
                </a:rPr>
                <a:t> Werner cyclotron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4" descr="http://www.tsl.uu.se/digitalAssets/59/59154_GWcyclotron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461470" y="1142338"/>
              <a:ext cx="1745673" cy="131174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93" y="3547068"/>
            <a:ext cx="2105505" cy="14541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83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 Compact Linear Collider Study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  <p:pic>
        <p:nvPicPr>
          <p:cNvPr id="7" name="Picture 232" descr="CLIC-layout20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6" y="1089026"/>
            <a:ext cx="6870316" cy="374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40" descr="two-beam-acceleration_tur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2800350"/>
            <a:ext cx="29495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5213350"/>
            <a:ext cx="8829675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864201" y="731699"/>
            <a:ext cx="1279799" cy="1280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648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Two-beam Test Stand at CTF3</a:t>
            </a:r>
          </a:p>
          <a:p>
            <a:pPr lvl="1"/>
            <a:r>
              <a:rPr lang="en-GB" dirty="0" smtClean="0"/>
              <a:t>proof-of-principle CLIC two-beam</a:t>
            </a:r>
            <a:br>
              <a:rPr lang="en-GB" dirty="0" smtClean="0"/>
            </a:br>
            <a:r>
              <a:rPr lang="en-GB" dirty="0" smtClean="0"/>
              <a:t>acceleration scheme</a:t>
            </a:r>
          </a:p>
          <a:p>
            <a:pPr lvl="1"/>
            <a:r>
              <a:rPr lang="en-GB" dirty="0" smtClean="0"/>
              <a:t>conditioning and test of PETS and </a:t>
            </a:r>
            <a:br>
              <a:rPr lang="en-GB" dirty="0" smtClean="0"/>
            </a:br>
            <a:r>
              <a:rPr lang="en-GB" dirty="0" smtClean="0"/>
              <a:t>accelerating structures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RF breakdown studies</a:t>
            </a:r>
          </a:p>
          <a:p>
            <a:pPr lvl="1"/>
            <a:r>
              <a:rPr lang="en-GB" dirty="0" smtClean="0"/>
              <a:t>possible beam kick (in TBTS)</a:t>
            </a:r>
          </a:p>
          <a:p>
            <a:pPr lvl="1"/>
            <a:r>
              <a:rPr lang="en-GB" dirty="0" smtClean="0"/>
              <a:t>ejected electrons and ions (in TBTS &amp; Xbox 12GHz klystron test stand)</a:t>
            </a:r>
          </a:p>
          <a:p>
            <a:pPr lvl="1"/>
            <a:r>
              <a:rPr lang="en-GB" dirty="0" smtClean="0"/>
              <a:t>in-situ SEM DC-spark study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Gradient X-band Technology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24" y="1002339"/>
            <a:ext cx="4190163" cy="318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tf3-logo-ellip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21" y="1170965"/>
            <a:ext cx="8509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578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Two-beam Test Stand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09" y="945697"/>
            <a:ext cx="2248402" cy="149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 descr="TBTS-instrumentation-noin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90" y="845626"/>
            <a:ext cx="3743133" cy="131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G:\Users\w\wfarabol\Documents\Presentations\IPAC11\28 MeV acce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t="11234" r="49060" b="57446"/>
          <a:stretch/>
        </p:blipFill>
        <p:spPr bwMode="auto">
          <a:xfrm>
            <a:off x="251558" y="1135868"/>
            <a:ext cx="2052000" cy="23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G:\Users\w\wfarabol\Documents\Presentations\IPAC11\PowerVsGradie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034" y="2427561"/>
            <a:ext cx="2685545" cy="163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G:\Users\w\wfarabol\Documents\Presentations\IPAC11\beams MTV7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39" y="4641327"/>
            <a:ext cx="391953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bd_59_20110829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76" y="4560365"/>
            <a:ext cx="24304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73"/>
          <p:cNvSpPr txBox="1">
            <a:spLocks noChangeArrowheads="1"/>
          </p:cNvSpPr>
          <p:nvPr/>
        </p:nvSpPr>
        <p:spPr bwMode="auto">
          <a:xfrm>
            <a:off x="470689" y="6017764"/>
            <a:ext cx="2190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rgbClr val="006600"/>
                </a:solidFill>
              </a:rPr>
              <a:t>Beam without BD</a:t>
            </a:r>
          </a:p>
        </p:txBody>
      </p:sp>
      <p:sp>
        <p:nvSpPr>
          <p:cNvPr id="18" name="Text Box 773"/>
          <p:cNvSpPr txBox="1">
            <a:spLocks noChangeArrowheads="1"/>
          </p:cNvSpPr>
          <p:nvPr/>
        </p:nvSpPr>
        <p:spPr bwMode="auto">
          <a:xfrm>
            <a:off x="2509039" y="6017764"/>
            <a:ext cx="2190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" rIns="1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rgbClr val="006600"/>
                </a:solidFill>
              </a:rPr>
              <a:t>Beam with BD</a:t>
            </a:r>
          </a:p>
          <a:p>
            <a:pPr algn="ctr"/>
            <a:r>
              <a:rPr lang="en-US" altLang="en-US" sz="1400" b="1">
                <a:solidFill>
                  <a:srgbClr val="006600"/>
                </a:solidFill>
              </a:rPr>
              <a:t>Kick : 0.4 mrad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850" y="2629862"/>
            <a:ext cx="2809893" cy="191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5555923" y="2522498"/>
            <a:ext cx="2086799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100" dirty="0" smtClean="0"/>
              <a:t>Drive Beam Energy Loss</a:t>
            </a:r>
            <a:endParaRPr lang="en-US" altLang="en-US" sz="1100" dirty="0"/>
          </a:p>
        </p:txBody>
      </p:sp>
      <p:pic>
        <p:nvPicPr>
          <p:cNvPr id="13" name="Picture 6" descr="acs1Condition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t="2312" r="3085" b="771"/>
          <a:stretch>
            <a:fillRect/>
          </a:stretch>
        </p:blipFill>
        <p:spPr bwMode="auto">
          <a:xfrm>
            <a:off x="6149602" y="4701451"/>
            <a:ext cx="2561195" cy="184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072269" y="4535567"/>
            <a:ext cx="2640134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100" dirty="0"/>
              <a:t>Accelerating Structure Conditioning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967178" y="4208413"/>
            <a:ext cx="1388522" cy="1177528"/>
            <a:chOff x="4489890" y="1998810"/>
            <a:chExt cx="1388522" cy="1177528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129" y="2102620"/>
              <a:ext cx="1226297" cy="1073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489890" y="1998810"/>
              <a:ext cx="138852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kick magnitude &amp; direction</a:t>
              </a:r>
              <a:endParaRPr lang="en-GB" sz="800" dirty="0"/>
            </a:p>
          </p:txBody>
        </p:sp>
      </p:grpSp>
      <p:pic>
        <p:nvPicPr>
          <p:cNvPr id="25" name="Picture 10" descr="ctf3-logo-ellips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778" y="2511808"/>
            <a:ext cx="8509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745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Breakdown Studies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14-Jul-2015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Ruber - Accelerator Research at Uppsala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pic>
        <p:nvPicPr>
          <p:cNvPr id="6" name="Picture 7" descr="http://ctf3-tbts.web.cern.ch/ctf3-tbts/photos/20110608/RR20110608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2" y="1024931"/>
            <a:ext cx="1777279" cy="133295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59" y="1559973"/>
            <a:ext cx="3213612" cy="159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940" y="968448"/>
            <a:ext cx="1021760" cy="109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3"/>
          <p:cNvSpPr txBox="1">
            <a:spLocks/>
          </p:cNvSpPr>
          <p:nvPr/>
        </p:nvSpPr>
        <p:spPr bwMode="auto">
          <a:xfrm>
            <a:off x="6586623" y="1000764"/>
            <a:ext cx="2329725" cy="36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lbany AMT" pitchFamily="18"/>
                <a:ea typeface="Andale Sans UI" pitchFamily="2"/>
                <a:cs typeface="Lucidasans" pitchFamily="2"/>
              </a:defRPr>
            </a:defPPr>
            <a:lvl1pPr marL="432000" marR="0" lvl="0" indent="-324000" algn="l" rtl="0" eaLnBrk="0" fontAlgn="base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solidFill>
                  <a:schemeClr val="tx1"/>
                </a:solidFill>
                <a:latin typeface="Albany AMT" pitchFamily="18"/>
                <a:ea typeface="Andale Sans UI" pitchFamily="2"/>
                <a:cs typeface="Lucidasans" pitchFamily="2"/>
              </a:defRPr>
            </a:lvl1pPr>
            <a:lvl2pPr marL="864000" marR="0" lvl="1" indent="-288000" algn="l" rtl="0" eaLnBrk="0" fontAlgn="base" hangingPunct="0">
              <a:spcBef>
                <a:spcPts val="0"/>
              </a:spcBef>
              <a:spcAft>
                <a:spcPts val="1131"/>
              </a:spcAft>
              <a:buSzPct val="75000"/>
              <a:buFont typeface="StarSymbol"/>
              <a:buChar char="–"/>
              <a:defRPr lang="en-US" sz="2800" b="0" i="0" u="none" strike="noStrike" kern="1200">
                <a:ln>
                  <a:noFill/>
                </a:ln>
                <a:solidFill>
                  <a:schemeClr val="tx1"/>
                </a:solidFill>
                <a:latin typeface="Albany AMT" pitchFamily="18"/>
                <a:ea typeface="Andale Sans UI" pitchFamily="2"/>
                <a:cs typeface="Lucidasans" pitchFamily="2"/>
              </a:defRPr>
            </a:lvl2pPr>
            <a:lvl3pPr marL="1296000" marR="0" lvl="2" indent="-216000" algn="l" rtl="0" eaLnBrk="0" fontAlgn="base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2400" b="0" i="0" u="none" strike="noStrike" kern="1200">
                <a:ln>
                  <a:noFill/>
                </a:ln>
                <a:solidFill>
                  <a:schemeClr val="tx1"/>
                </a:solidFill>
                <a:latin typeface="Albany AMT" pitchFamily="18"/>
                <a:ea typeface="Andale Sans UI" pitchFamily="2"/>
                <a:cs typeface="Lucidasans" pitchFamily="2"/>
              </a:defRPr>
            </a:lvl3pPr>
            <a:lvl4pPr marL="1728000" marR="0" lvl="3" indent="-216000" algn="l" rtl="0" eaLnBrk="0" fontAlgn="base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lbany AMT" pitchFamily="18"/>
                <a:ea typeface="Andale Sans UI" pitchFamily="2"/>
                <a:cs typeface="Lucidasans" pitchFamily="2"/>
              </a:defRPr>
            </a:lvl4pPr>
            <a:lvl5pPr marL="2160000" marR="0" lvl="4" indent="-216000" algn="l" rtl="0" eaLnBrk="0" fontAlgn="base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lbany AMT" pitchFamily="18"/>
                <a:ea typeface="Andale Sans UI" pitchFamily="2"/>
                <a:cs typeface="Lucidasans" pitchFamily="2"/>
              </a:defRPr>
            </a:lvl5pPr>
            <a:lvl6pPr marL="2591999" marR="0" lvl="5" indent="-216000" algn="l" rtl="0" fontAlgn="base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lbany AMT" pitchFamily="18"/>
                <a:ea typeface="Andale Sans UI" pitchFamily="2"/>
                <a:cs typeface="Lucidasans" pitchFamily="2"/>
              </a:defRPr>
            </a:lvl6pPr>
            <a:lvl7pPr marL="3023999" marR="0" lvl="6" indent="-216000" algn="l" rtl="0" fontAlgn="base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lbany AMT" pitchFamily="18"/>
                <a:ea typeface="Andale Sans UI" pitchFamily="2"/>
                <a:cs typeface="Lucidasans" pitchFamily="2"/>
              </a:defRPr>
            </a:lvl7pPr>
            <a:lvl8pPr marL="3456000" marR="0" lvl="7" indent="-216000" algn="l" rtl="0" fontAlgn="base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lbany AMT" pitchFamily="18"/>
                <a:ea typeface="Andale Sans UI" pitchFamily="2"/>
                <a:cs typeface="Lucidasans" pitchFamily="2"/>
              </a:defRPr>
            </a:lvl8pPr>
            <a:lvl9pPr marL="3887999" marR="0" lvl="8" indent="-216000" algn="l" rtl="0" fontAlgn="base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chemeClr val="tx1"/>
                </a:solidFill>
                <a:latin typeface="Albany AMT" pitchFamily="18"/>
                <a:ea typeface="Andale Sans UI" pitchFamily="2"/>
                <a:cs typeface="Lucidasans" pitchFamily="2"/>
              </a:defRPr>
            </a:lvl9pPr>
          </a:lstStyle>
          <a:p>
            <a:pPr>
              <a:buFont typeface="StarSymbol"/>
              <a:buNone/>
            </a:pPr>
            <a:r>
              <a:rPr lang="en-US" sz="1600" dirty="0" smtClean="0">
                <a:latin typeface="+mn-lt"/>
              </a:rPr>
              <a:t>1kV/micron=1GV/m</a:t>
            </a:r>
            <a:endParaRPr lang="en-US" sz="160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146234" y="2086936"/>
            <a:ext cx="2125693" cy="16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929831" y="1899606"/>
            <a:ext cx="1986517" cy="12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188985" y="5172767"/>
            <a:ext cx="3141431" cy="127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5809371" y="3241798"/>
            <a:ext cx="3106978" cy="1340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362860" y="4668716"/>
            <a:ext cx="1553489" cy="129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32" y="4582305"/>
            <a:ext cx="3536092" cy="186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ruber\Documents\Work\20150713\Presentation\jacewicz_presentation_cern_201506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6" y="3412620"/>
            <a:ext cx="3658467" cy="136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36706"/>
      </p:ext>
    </p:extLst>
  </p:cSld>
  <p:clrMapOvr>
    <a:masterClrMapping/>
  </p:clrMapOvr>
</p:sld>
</file>

<file path=ppt/theme/theme1.xml><?xml version="1.0" encoding="utf-8"?>
<a:theme xmlns:a="http://schemas.openxmlformats.org/drawingml/2006/main" name="RR004-UUgrabard-ESS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15634</TotalTime>
  <Words>2059</Words>
  <Application>Microsoft Office PowerPoint</Application>
  <PresentationFormat>On-screen Show (4:3)</PresentationFormat>
  <Paragraphs>580</Paragraphs>
  <Slides>34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RR004-UUgrabard-ESS</vt:lpstr>
      <vt:lpstr>Accelerator Research at  Uppsala University</vt:lpstr>
      <vt:lpstr>Uppsala University</vt:lpstr>
      <vt:lpstr>Uppsala Accelerator History</vt:lpstr>
      <vt:lpstr>Offshoots from Uppsala Accelerator R&amp;D</vt:lpstr>
      <vt:lpstr>Nuclear Physics and Cancer Treatment</vt:lpstr>
      <vt:lpstr>CLIC Compact Linear Collider Study</vt:lpstr>
      <vt:lpstr>High Gradient X-band Technology</vt:lpstr>
      <vt:lpstr>Two-beam Test Stand</vt:lpstr>
      <vt:lpstr>RF Breakdown Studies</vt:lpstr>
      <vt:lpstr>Free Electron Laser Studies</vt:lpstr>
      <vt:lpstr>Optical Replica Synthesizer in FLASH</vt:lpstr>
      <vt:lpstr>OTR on OS2-camera while 200 fs  laser-pulse passes through electron bunch</vt:lpstr>
      <vt:lpstr>EuXFEL Laser Heater</vt:lpstr>
      <vt:lpstr>The Installation</vt:lpstr>
      <vt:lpstr>The European Spallation Source (ESS)</vt:lpstr>
      <vt:lpstr>The ESS Accelerator</vt:lpstr>
      <vt:lpstr>Responsibility for ESS Accelerator</vt:lpstr>
      <vt:lpstr>What &amp; Whom?</vt:lpstr>
      <vt:lpstr>Overview of Activities</vt:lpstr>
      <vt:lpstr>The Test Stand</vt:lpstr>
      <vt:lpstr>Spoke Cavity &amp; Cryomodule</vt:lpstr>
      <vt:lpstr>The FREIA Laboratory</vt:lpstr>
      <vt:lpstr>Cryogenics</vt:lpstr>
      <vt:lpstr>HNOSS Horizontal Cryostat</vt:lpstr>
      <vt:lpstr>High Power RF Amplifier</vt:lpstr>
      <vt:lpstr>Preliminary Results Germaine Cavity</vt:lpstr>
      <vt:lpstr>The Bright Future...</vt:lpstr>
      <vt:lpstr>Preliminary Design THz/X-ray Source</vt:lpstr>
      <vt:lpstr>Why? Low-energy Excitations</vt:lpstr>
      <vt:lpstr>New Dynamic Materials</vt:lpstr>
      <vt:lpstr>Wish List Intense THz Radiation</vt:lpstr>
      <vt:lpstr>The X-band FEL Collaboration</vt:lpstr>
      <vt:lpstr>XbFEL Layout</vt:lpstr>
      <vt:lpstr>Conclusions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WP8 RF Systems Draft Work Package Description</dc:title>
  <dc:creator>ruber</dc:creator>
  <cp:lastModifiedBy>Roger Ruber</cp:lastModifiedBy>
  <cp:revision>317</cp:revision>
  <cp:lastPrinted>2015-01-29T11:56:53Z</cp:lastPrinted>
  <dcterms:created xsi:type="dcterms:W3CDTF">2010-02-24T17:17:31Z</dcterms:created>
  <dcterms:modified xsi:type="dcterms:W3CDTF">2015-07-14T11:33:52Z</dcterms:modified>
</cp:coreProperties>
</file>