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1"/>
  </p:sldMasterIdLst>
  <p:notesMasterIdLst>
    <p:notesMasterId r:id="rId32"/>
  </p:notesMasterIdLst>
  <p:handoutMasterIdLst>
    <p:handoutMasterId r:id="rId33"/>
  </p:handoutMasterIdLst>
  <p:sldIdLst>
    <p:sldId id="258" r:id="rId2"/>
    <p:sldId id="765" r:id="rId3"/>
    <p:sldId id="883" r:id="rId4"/>
    <p:sldId id="772" r:id="rId5"/>
    <p:sldId id="847" r:id="rId6"/>
    <p:sldId id="767" r:id="rId7"/>
    <p:sldId id="768" r:id="rId8"/>
    <p:sldId id="800" r:id="rId9"/>
    <p:sldId id="797" r:id="rId10"/>
    <p:sldId id="846" r:id="rId11"/>
    <p:sldId id="780" r:id="rId12"/>
    <p:sldId id="852" r:id="rId13"/>
    <p:sldId id="784" r:id="rId14"/>
    <p:sldId id="783" r:id="rId15"/>
    <p:sldId id="786" r:id="rId16"/>
    <p:sldId id="808" r:id="rId17"/>
    <p:sldId id="793" r:id="rId18"/>
    <p:sldId id="792" r:id="rId19"/>
    <p:sldId id="870" r:id="rId20"/>
    <p:sldId id="884" r:id="rId21"/>
    <p:sldId id="866" r:id="rId22"/>
    <p:sldId id="876" r:id="rId23"/>
    <p:sldId id="887" r:id="rId24"/>
    <p:sldId id="865" r:id="rId25"/>
    <p:sldId id="885" r:id="rId26"/>
    <p:sldId id="691" r:id="rId27"/>
    <p:sldId id="796" r:id="rId28"/>
    <p:sldId id="864" r:id="rId29"/>
    <p:sldId id="886" r:id="rId30"/>
    <p:sldId id="888" r:id="rId31"/>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66FFFF"/>
    <a:srgbClr val="FF66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58" autoAdjust="0"/>
    <p:restoredTop sz="50000" autoAdjust="0"/>
  </p:normalViewPr>
  <p:slideViewPr>
    <p:cSldViewPr snapToGrid="0" snapToObjects="1">
      <p:cViewPr varScale="1">
        <p:scale>
          <a:sx n="153" d="100"/>
          <a:sy n="153" d="100"/>
        </p:scale>
        <p:origin x="1048" y="176"/>
      </p:cViewPr>
      <p:guideLst>
        <p:guide orient="horz" pos="2160"/>
        <p:guide pos="2880"/>
      </p:guideLst>
    </p:cSldViewPr>
  </p:slideViewPr>
  <p:outlineViewPr>
    <p:cViewPr>
      <p:scale>
        <a:sx n="33" d="100"/>
        <a:sy n="33" d="100"/>
      </p:scale>
      <p:origin x="0" y="192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37E016-E1D7-E341-BF13-9E824F3D99F1}" type="doc">
      <dgm:prSet loTypeId="urn:microsoft.com/office/officeart/2009/3/layout/StepUpProcess" loCatId="" qsTypeId="urn:microsoft.com/office/officeart/2005/8/quickstyle/simple1" qsCatId="simple" csTypeId="urn:microsoft.com/office/officeart/2005/8/colors/accent1_2" csCatId="accent1" phldr="1"/>
      <dgm:spPr/>
      <dgm:t>
        <a:bodyPr/>
        <a:lstStyle/>
        <a:p>
          <a:endParaRPr lang="en-GB"/>
        </a:p>
      </dgm:t>
    </dgm:pt>
    <dgm:pt modelId="{825B6D6E-DF0F-D241-97A6-7B3D9BA59F15}">
      <dgm:prSet phldrT="[Text]" custT="1"/>
      <dgm:spPr/>
      <dgm:t>
        <a:bodyPr/>
        <a:lstStyle/>
        <a:p>
          <a:r>
            <a:rPr lang="en-GB" sz="1200" b="1" noProof="0" dirty="0">
              <a:latin typeface="Times New Roman" panose="02020603050405020304" pitchFamily="18" charset="0"/>
              <a:ea typeface="Times New Roman" charset="0"/>
              <a:cs typeface="Times New Roman" panose="02020603050405020304" pitchFamily="18" charset="0"/>
            </a:rPr>
            <a:t>2008-2012</a:t>
          </a:r>
          <a:r>
            <a:rPr lang="en-GB" sz="1200" noProof="0" dirty="0">
              <a:latin typeface="Times New Roman" panose="02020603050405020304" pitchFamily="18" charset="0"/>
              <a:ea typeface="Times New Roman" charset="0"/>
              <a:cs typeface="Times New Roman" panose="02020603050405020304" pitchFamily="18" charset="0"/>
            </a:rPr>
            <a:t>: EURO</a:t>
          </a:r>
          <a:r>
            <a:rPr lang="el-GR" sz="1200" noProof="0" dirty="0">
              <a:latin typeface="Times New Roman" panose="02020603050405020304" pitchFamily="18" charset="0"/>
              <a:ea typeface="Times New Roman" charset="0"/>
              <a:cs typeface="Times New Roman" panose="02020603050405020304" pitchFamily="18" charset="0"/>
            </a:rPr>
            <a:t>ν</a:t>
          </a:r>
          <a:r>
            <a:rPr lang="en-GB" sz="1200" noProof="0" dirty="0">
              <a:latin typeface="Times New Roman" panose="02020603050405020304" pitchFamily="18" charset="0"/>
              <a:ea typeface="Times New Roman" charset="0"/>
              <a:cs typeface="Times New Roman" panose="02020603050405020304" pitchFamily="18" charset="0"/>
            </a:rPr>
            <a:t> Design Study (FP7)</a:t>
          </a:r>
          <a:endParaRPr lang="en-GB" sz="1200" dirty="0">
            <a:solidFill>
              <a:schemeClr val="tx1">
                <a:hueOff val="0"/>
                <a:satOff val="0"/>
                <a:lumOff val="0"/>
              </a:schemeClr>
            </a:solidFill>
            <a:latin typeface="Times New Roman" panose="02020603050405020304" pitchFamily="18" charset="0"/>
            <a:cs typeface="Times New Roman" panose="02020603050405020304" pitchFamily="18" charset="0"/>
          </a:endParaRPr>
        </a:p>
      </dgm:t>
    </dgm:pt>
    <dgm:pt modelId="{88966219-BC1C-A04F-A116-4CD192EF95C9}" type="parTrans" cxnId="{98905410-2BAB-6D40-801D-B12C2AF7FAC1}">
      <dgm:prSet/>
      <dgm:spPr/>
      <dgm:t>
        <a:bodyPr/>
        <a:lstStyle/>
        <a:p>
          <a:endParaRPr lang="en-GB"/>
        </a:p>
      </dgm:t>
    </dgm:pt>
    <dgm:pt modelId="{DCA4429F-D803-AD4B-8905-2330AD77B6D0}" type="sibTrans" cxnId="{98905410-2BAB-6D40-801D-B12C2AF7FAC1}">
      <dgm:prSet/>
      <dgm:spPr/>
      <dgm:t>
        <a:bodyPr/>
        <a:lstStyle/>
        <a:p>
          <a:endParaRPr lang="en-GB"/>
        </a:p>
      </dgm:t>
    </dgm:pt>
    <dgm:pt modelId="{65DE375A-1E15-3B48-8D27-E91B5B638C0D}">
      <dgm:prSet phldrT="[Text]" custT="1"/>
      <dgm:spPr/>
      <dgm:t>
        <a:bodyPr/>
        <a:lstStyle/>
        <a:p>
          <a:r>
            <a:rPr lang="en-GB" sz="1200" b="1" noProof="0" dirty="0">
              <a:latin typeface="Times New Roman" panose="02020603050405020304" pitchFamily="18" charset="0"/>
              <a:ea typeface="Times New Roman" charset="0"/>
              <a:cs typeface="Times New Roman" panose="02020603050405020304" pitchFamily="18" charset="0"/>
            </a:rPr>
            <a:t>2012</a:t>
          </a:r>
          <a:r>
            <a:rPr lang="en-GB" sz="1200" noProof="0" dirty="0">
              <a:latin typeface="Times New Roman" panose="02020603050405020304" pitchFamily="18" charset="0"/>
              <a:ea typeface="Times New Roman" charset="0"/>
              <a:cs typeface="Times New Roman" panose="02020603050405020304" pitchFamily="18" charset="0"/>
            </a:rPr>
            <a:t>: inception of the ESSnuSB project</a:t>
          </a:r>
          <a:endParaRPr lang="en-GB" sz="1200" dirty="0">
            <a:latin typeface="Times New Roman" panose="02020603050405020304" pitchFamily="18" charset="0"/>
            <a:cs typeface="Times New Roman" panose="02020603050405020304" pitchFamily="18" charset="0"/>
          </a:endParaRPr>
        </a:p>
      </dgm:t>
    </dgm:pt>
    <dgm:pt modelId="{45F10652-7C87-8942-8044-F88337535494}" type="parTrans" cxnId="{5BB7CD07-2F3E-B747-82C0-D8A9A2C97091}">
      <dgm:prSet/>
      <dgm:spPr/>
      <dgm:t>
        <a:bodyPr/>
        <a:lstStyle/>
        <a:p>
          <a:endParaRPr lang="en-GB"/>
        </a:p>
      </dgm:t>
    </dgm:pt>
    <dgm:pt modelId="{DBF04C21-7522-554F-83D0-8CF784D42368}" type="sibTrans" cxnId="{5BB7CD07-2F3E-B747-82C0-D8A9A2C97091}">
      <dgm:prSet/>
      <dgm:spPr/>
      <dgm:t>
        <a:bodyPr/>
        <a:lstStyle/>
        <a:p>
          <a:endParaRPr lang="en-GB"/>
        </a:p>
      </dgm:t>
    </dgm:pt>
    <dgm:pt modelId="{CD1FA29A-0DB7-EB45-95C9-E43B1125653C}">
      <dgm:prSet phldrT="[Text]" custT="1"/>
      <dgm:spPr/>
      <dgm:t>
        <a:bodyPr/>
        <a:lstStyle/>
        <a:p>
          <a:r>
            <a:rPr lang="en-GB" sz="1200" b="1" noProof="0" dirty="0">
              <a:latin typeface="Times New Roman" panose="02020603050405020304" pitchFamily="18" charset="0"/>
              <a:ea typeface="Times New Roman" charset="0"/>
              <a:cs typeface="Times New Roman" panose="02020603050405020304" pitchFamily="18" charset="0"/>
            </a:rPr>
            <a:t>2016-2020</a:t>
          </a:r>
          <a:r>
            <a:rPr lang="en-GB" sz="1200" noProof="0" dirty="0">
              <a:latin typeface="Times New Roman" panose="02020603050405020304" pitchFamily="18" charset="0"/>
              <a:ea typeface="Times New Roman" charset="0"/>
              <a:cs typeface="Times New Roman" panose="02020603050405020304" pitchFamily="18" charset="0"/>
            </a:rPr>
            <a:t>: COST Action </a:t>
          </a:r>
          <a:r>
            <a:rPr lang="en-GB" sz="1200" noProof="0" dirty="0" err="1">
              <a:latin typeface="Times New Roman" panose="02020603050405020304" pitchFamily="18" charset="0"/>
              <a:ea typeface="Times New Roman" charset="0"/>
              <a:cs typeface="Times New Roman" panose="02020603050405020304" pitchFamily="18" charset="0"/>
            </a:rPr>
            <a:t>EuroNuNet</a:t>
          </a:r>
          <a:endParaRPr lang="en-GB" sz="1200" dirty="0">
            <a:latin typeface="Times New Roman" panose="02020603050405020304" pitchFamily="18" charset="0"/>
            <a:cs typeface="Times New Roman" panose="02020603050405020304" pitchFamily="18" charset="0"/>
          </a:endParaRPr>
        </a:p>
      </dgm:t>
    </dgm:pt>
    <dgm:pt modelId="{A8C4683A-413C-CC4F-99EB-F5462AB64E76}" type="parTrans" cxnId="{94788A5D-79EE-6046-98DE-25ECDD67A202}">
      <dgm:prSet/>
      <dgm:spPr/>
      <dgm:t>
        <a:bodyPr/>
        <a:lstStyle/>
        <a:p>
          <a:endParaRPr lang="en-GB"/>
        </a:p>
      </dgm:t>
    </dgm:pt>
    <dgm:pt modelId="{28C453C5-92D1-E342-A6F2-3A373D656E1C}" type="sibTrans" cxnId="{94788A5D-79EE-6046-98DE-25ECDD67A202}">
      <dgm:prSet/>
      <dgm:spPr/>
      <dgm:t>
        <a:bodyPr/>
        <a:lstStyle/>
        <a:p>
          <a:endParaRPr lang="en-GB"/>
        </a:p>
      </dgm:t>
    </dgm:pt>
    <dgm:pt modelId="{6091AE91-AF14-2D4E-B6B0-3CA5DDFC60AA}">
      <dgm:prSet custT="1"/>
      <dgm:spPr/>
      <dgm:t>
        <a:bodyPr/>
        <a:lstStyle/>
        <a:p>
          <a:r>
            <a:rPr lang="en-GB" sz="1200" b="1" noProof="0" dirty="0">
              <a:latin typeface="Times New Roman" panose="02020603050405020304" pitchFamily="18" charset="0"/>
              <a:ea typeface="Times New Roman" charset="0"/>
              <a:cs typeface="Times New Roman" panose="02020603050405020304" pitchFamily="18" charset="0"/>
            </a:rPr>
            <a:t>2018-2022</a:t>
          </a:r>
          <a:r>
            <a:rPr lang="en-GB" sz="1200" noProof="0" dirty="0">
              <a:latin typeface="Times New Roman" panose="02020603050405020304" pitchFamily="18" charset="0"/>
              <a:ea typeface="Times New Roman" charset="0"/>
              <a:cs typeface="Times New Roman" panose="02020603050405020304" pitchFamily="18" charset="0"/>
            </a:rPr>
            <a:t>: ESSνSB Design Study, CDR (EU-H2020)</a:t>
          </a:r>
          <a:endParaRPr lang="en-GB" sz="1200" dirty="0">
            <a:latin typeface="Times New Roman" panose="02020603050405020304" pitchFamily="18" charset="0"/>
            <a:cs typeface="Times New Roman" panose="02020603050405020304" pitchFamily="18" charset="0"/>
          </a:endParaRPr>
        </a:p>
      </dgm:t>
    </dgm:pt>
    <dgm:pt modelId="{3B30E75B-B669-434C-A346-69AD11433A71}" type="parTrans" cxnId="{B528BB51-02A1-7649-834B-069E82728DE3}">
      <dgm:prSet/>
      <dgm:spPr/>
      <dgm:t>
        <a:bodyPr/>
        <a:lstStyle/>
        <a:p>
          <a:endParaRPr lang="en-GB"/>
        </a:p>
      </dgm:t>
    </dgm:pt>
    <dgm:pt modelId="{91A3661D-8C44-9141-B6DF-FCC50C64ABAF}" type="sibTrans" cxnId="{B528BB51-02A1-7649-834B-069E82728DE3}">
      <dgm:prSet/>
      <dgm:spPr/>
      <dgm:t>
        <a:bodyPr/>
        <a:lstStyle/>
        <a:p>
          <a:endParaRPr lang="en-GB"/>
        </a:p>
      </dgm:t>
    </dgm:pt>
    <dgm:pt modelId="{235DC54F-838A-C54B-94FF-805A4DAB5A32}">
      <dgm:prSet custT="1"/>
      <dgm:spPr/>
      <dgm:t>
        <a:bodyPr/>
        <a:lstStyle/>
        <a:p>
          <a:r>
            <a:rPr lang="en-GB" sz="1200" b="1" noProof="0" dirty="0">
              <a:latin typeface="Times New Roman" panose="02020603050405020304" pitchFamily="18" charset="0"/>
              <a:ea typeface="Times New Roman" charset="0"/>
              <a:cs typeface="Times New Roman" panose="02020603050405020304" pitchFamily="18" charset="0"/>
            </a:rPr>
            <a:t>2023-2026</a:t>
          </a:r>
          <a:r>
            <a:rPr lang="en-GB" sz="1200" noProof="0" dirty="0">
              <a:latin typeface="Times New Roman" panose="02020603050405020304" pitchFamily="18" charset="0"/>
              <a:ea typeface="Times New Roman" charset="0"/>
              <a:cs typeface="Times New Roman" panose="02020603050405020304" pitchFamily="18" charset="0"/>
            </a:rPr>
            <a:t>: </a:t>
          </a:r>
          <a:r>
            <a:rPr lang="en-GB" sz="1200" b="0" noProof="0" dirty="0">
              <a:latin typeface="Times New Roman" panose="02020603050405020304" pitchFamily="18" charset="0"/>
              <a:ea typeface="Times New Roman" charset="0"/>
              <a:cs typeface="Times New Roman" panose="02020603050405020304" pitchFamily="18" charset="0"/>
            </a:rPr>
            <a:t>ESSνSB+ Design Study, CDR (EU-HE) and preparatory phase</a:t>
          </a:r>
          <a:endParaRPr lang="en-GB" sz="1200" dirty="0">
            <a:latin typeface="Times New Roman" panose="02020603050405020304" pitchFamily="18" charset="0"/>
            <a:cs typeface="Times New Roman" panose="02020603050405020304" pitchFamily="18" charset="0"/>
          </a:endParaRPr>
        </a:p>
      </dgm:t>
    </dgm:pt>
    <dgm:pt modelId="{07F4D4EB-94A7-4F45-86E1-78BE12375265}" type="parTrans" cxnId="{F41D2585-BC24-2148-AEFA-7FEED9052672}">
      <dgm:prSet/>
      <dgm:spPr/>
      <dgm:t>
        <a:bodyPr/>
        <a:lstStyle/>
        <a:p>
          <a:endParaRPr lang="en-GB"/>
        </a:p>
      </dgm:t>
    </dgm:pt>
    <dgm:pt modelId="{DAE0B4FC-4D4C-BB4A-A8CA-F2F4B81AF788}" type="sibTrans" cxnId="{F41D2585-BC24-2148-AEFA-7FEED9052672}">
      <dgm:prSet/>
      <dgm:spPr/>
      <dgm:t>
        <a:bodyPr/>
        <a:lstStyle/>
        <a:p>
          <a:endParaRPr lang="en-GB"/>
        </a:p>
      </dgm:t>
    </dgm:pt>
    <dgm:pt modelId="{88490AF8-5189-9648-AFDA-53452AD270E1}">
      <dgm:prSet custT="1"/>
      <dgm:spPr/>
      <dgm:t>
        <a:bodyPr/>
        <a:lstStyle/>
        <a:p>
          <a:r>
            <a:rPr lang="en-GB" sz="1200" b="1" noProof="0" dirty="0">
              <a:latin typeface="Times New Roman" panose="02020603050405020304" pitchFamily="18" charset="0"/>
              <a:ea typeface="Times New Roman" charset="0"/>
              <a:cs typeface="Times New Roman" panose="02020603050405020304" pitchFamily="18" charset="0"/>
            </a:rPr>
            <a:t>2026-2035</a:t>
          </a:r>
          <a:r>
            <a:rPr lang="en-GB" sz="1200" noProof="0" dirty="0">
              <a:latin typeface="Times New Roman" panose="02020603050405020304" pitchFamily="18" charset="0"/>
              <a:ea typeface="Times New Roman" charset="0"/>
              <a:cs typeface="Times New Roman" panose="02020603050405020304" pitchFamily="18" charset="0"/>
            </a:rPr>
            <a:t>: TDR Phase, International Agreement</a:t>
          </a:r>
          <a:endParaRPr lang="en-GB" sz="1200" dirty="0">
            <a:latin typeface="Times New Roman" panose="02020603050405020304" pitchFamily="18" charset="0"/>
            <a:cs typeface="Times New Roman" panose="02020603050405020304" pitchFamily="18" charset="0"/>
          </a:endParaRPr>
        </a:p>
      </dgm:t>
    </dgm:pt>
    <dgm:pt modelId="{DA11095C-54E4-034D-951A-79CACBA2E6D6}" type="parTrans" cxnId="{F6F6B8DF-1CC9-D649-9044-DE8B24D6045E}">
      <dgm:prSet/>
      <dgm:spPr/>
      <dgm:t>
        <a:bodyPr/>
        <a:lstStyle/>
        <a:p>
          <a:endParaRPr lang="en-GB"/>
        </a:p>
      </dgm:t>
    </dgm:pt>
    <dgm:pt modelId="{119F64D8-9637-684D-9BD9-9008EC8AD6B1}" type="sibTrans" cxnId="{F6F6B8DF-1CC9-D649-9044-DE8B24D6045E}">
      <dgm:prSet/>
      <dgm:spPr/>
      <dgm:t>
        <a:bodyPr/>
        <a:lstStyle/>
        <a:p>
          <a:endParaRPr lang="en-GB"/>
        </a:p>
      </dgm:t>
    </dgm:pt>
    <dgm:pt modelId="{5DA5A5FD-29C8-5046-A00E-D033AF6B0F85}">
      <dgm:prSet custT="1"/>
      <dgm:spPr/>
      <dgm:t>
        <a:bodyPr/>
        <a:lstStyle/>
        <a:p>
          <a:r>
            <a:rPr lang="en-GB" sz="1200" b="1" noProof="0" dirty="0">
              <a:latin typeface="Times New Roman" panose="02020603050405020304" pitchFamily="18" charset="0"/>
              <a:ea typeface="Times New Roman" charset="0"/>
              <a:cs typeface="Times New Roman" panose="02020603050405020304" pitchFamily="18" charset="0"/>
            </a:rPr>
            <a:t>2035-2045</a:t>
          </a:r>
          <a:r>
            <a:rPr lang="en-GB" sz="1200" b="0" noProof="0" dirty="0">
              <a:latin typeface="Times New Roman" panose="02020603050405020304" pitchFamily="18" charset="0"/>
              <a:ea typeface="Times New Roman" charset="0"/>
              <a:cs typeface="Times New Roman" panose="02020603050405020304" pitchFamily="18" charset="0"/>
            </a:rPr>
            <a:t>: Construction of the facility and detectors, including commissioning</a:t>
          </a:r>
          <a:endParaRPr lang="en-GB" sz="1200" dirty="0">
            <a:latin typeface="Times New Roman" panose="02020603050405020304" pitchFamily="18" charset="0"/>
            <a:cs typeface="Times New Roman" panose="02020603050405020304" pitchFamily="18" charset="0"/>
          </a:endParaRPr>
        </a:p>
      </dgm:t>
    </dgm:pt>
    <dgm:pt modelId="{4ADCDB5C-3D00-C54D-BB04-ADE9E2F96ECB}" type="parTrans" cxnId="{E9D09D63-29C6-E44B-A3FF-26990F2B9078}">
      <dgm:prSet/>
      <dgm:spPr/>
      <dgm:t>
        <a:bodyPr/>
        <a:lstStyle/>
        <a:p>
          <a:endParaRPr lang="en-GB"/>
        </a:p>
      </dgm:t>
    </dgm:pt>
    <dgm:pt modelId="{C2DFCA72-F2E3-FF4D-A35C-37FE6204B42B}" type="sibTrans" cxnId="{E9D09D63-29C6-E44B-A3FF-26990F2B9078}">
      <dgm:prSet/>
      <dgm:spPr/>
      <dgm:t>
        <a:bodyPr/>
        <a:lstStyle/>
        <a:p>
          <a:endParaRPr lang="en-GB"/>
        </a:p>
      </dgm:t>
    </dgm:pt>
    <dgm:pt modelId="{8A675E13-D837-D041-A77C-4F45A9306291}">
      <dgm:prSet custT="1"/>
      <dgm:spPr/>
      <dgm:t>
        <a:bodyPr/>
        <a:lstStyle/>
        <a:p>
          <a:r>
            <a:rPr lang="en-GB" sz="1200" b="1" dirty="0">
              <a:solidFill>
                <a:srgbClr val="FF0000"/>
              </a:solidFill>
              <a:latin typeface="Times New Roman" panose="02020603050405020304" pitchFamily="18" charset="0"/>
              <a:cs typeface="Times New Roman" panose="02020603050405020304" pitchFamily="18" charset="0"/>
            </a:rPr>
            <a:t>Data Taking</a:t>
          </a:r>
        </a:p>
      </dgm:t>
    </dgm:pt>
    <dgm:pt modelId="{2E75341A-5F66-8843-855A-2C62D3DAC928}" type="parTrans" cxnId="{9D3B3FC5-C913-4A47-88F2-9236AE141F57}">
      <dgm:prSet/>
      <dgm:spPr/>
      <dgm:t>
        <a:bodyPr/>
        <a:lstStyle/>
        <a:p>
          <a:endParaRPr lang="en-GB"/>
        </a:p>
      </dgm:t>
    </dgm:pt>
    <dgm:pt modelId="{7C868694-9047-034D-B7FF-9B5713E117DE}" type="sibTrans" cxnId="{9D3B3FC5-C913-4A47-88F2-9236AE141F57}">
      <dgm:prSet/>
      <dgm:spPr/>
      <dgm:t>
        <a:bodyPr/>
        <a:lstStyle/>
        <a:p>
          <a:endParaRPr lang="en-GB"/>
        </a:p>
      </dgm:t>
    </dgm:pt>
    <dgm:pt modelId="{963161A8-7252-1C4C-9DC1-FF267CE683E4}" type="pres">
      <dgm:prSet presAssocID="{2237E016-E1D7-E341-BF13-9E824F3D99F1}" presName="rootnode" presStyleCnt="0">
        <dgm:presLayoutVars>
          <dgm:chMax/>
          <dgm:chPref/>
          <dgm:dir/>
          <dgm:animLvl val="lvl"/>
        </dgm:presLayoutVars>
      </dgm:prSet>
      <dgm:spPr/>
    </dgm:pt>
    <dgm:pt modelId="{1064A2E9-5D71-984E-96A5-9BF64940A923}" type="pres">
      <dgm:prSet presAssocID="{825B6D6E-DF0F-D241-97A6-7B3D9BA59F15}" presName="composite" presStyleCnt="0"/>
      <dgm:spPr/>
    </dgm:pt>
    <dgm:pt modelId="{C4A51E48-3AB3-F14F-A30F-03B0DB8D686A}" type="pres">
      <dgm:prSet presAssocID="{825B6D6E-DF0F-D241-97A6-7B3D9BA59F15}" presName="LShape" presStyleLbl="alignNode1" presStyleIdx="0" presStyleCnt="15"/>
      <dgm:spPr/>
    </dgm:pt>
    <dgm:pt modelId="{20D36735-ECA7-5C4B-8143-B87CD75CE1B9}" type="pres">
      <dgm:prSet presAssocID="{825B6D6E-DF0F-D241-97A6-7B3D9BA59F15}" presName="ParentText" presStyleLbl="revTx" presStyleIdx="0" presStyleCnt="8">
        <dgm:presLayoutVars>
          <dgm:chMax val="0"/>
          <dgm:chPref val="0"/>
          <dgm:bulletEnabled val="1"/>
        </dgm:presLayoutVars>
      </dgm:prSet>
      <dgm:spPr/>
    </dgm:pt>
    <dgm:pt modelId="{5B666D01-D651-B548-982F-E37099B33FEF}" type="pres">
      <dgm:prSet presAssocID="{825B6D6E-DF0F-D241-97A6-7B3D9BA59F15}" presName="Triangle" presStyleLbl="alignNode1" presStyleIdx="1" presStyleCnt="15"/>
      <dgm:spPr/>
    </dgm:pt>
    <dgm:pt modelId="{B5B64C02-F180-4F46-A4F3-F6A3D9425887}" type="pres">
      <dgm:prSet presAssocID="{DCA4429F-D803-AD4B-8905-2330AD77B6D0}" presName="sibTrans" presStyleCnt="0"/>
      <dgm:spPr/>
    </dgm:pt>
    <dgm:pt modelId="{832994B5-BE16-6E4E-8732-AF1D8764C2D5}" type="pres">
      <dgm:prSet presAssocID="{DCA4429F-D803-AD4B-8905-2330AD77B6D0}" presName="space" presStyleCnt="0"/>
      <dgm:spPr/>
    </dgm:pt>
    <dgm:pt modelId="{8A624F41-2684-874A-AC69-AA7D3F7E6BEB}" type="pres">
      <dgm:prSet presAssocID="{65DE375A-1E15-3B48-8D27-E91B5B638C0D}" presName="composite" presStyleCnt="0"/>
      <dgm:spPr/>
    </dgm:pt>
    <dgm:pt modelId="{61EDE02A-FE24-004C-AF7B-E951C409D25B}" type="pres">
      <dgm:prSet presAssocID="{65DE375A-1E15-3B48-8D27-E91B5B638C0D}" presName="LShape" presStyleLbl="alignNode1" presStyleIdx="2" presStyleCnt="15"/>
      <dgm:spPr/>
    </dgm:pt>
    <dgm:pt modelId="{3D3ED6E0-9D87-3440-B582-FA95A66ADE2B}" type="pres">
      <dgm:prSet presAssocID="{65DE375A-1E15-3B48-8D27-E91B5B638C0D}" presName="ParentText" presStyleLbl="revTx" presStyleIdx="1" presStyleCnt="8">
        <dgm:presLayoutVars>
          <dgm:chMax val="0"/>
          <dgm:chPref val="0"/>
          <dgm:bulletEnabled val="1"/>
        </dgm:presLayoutVars>
      </dgm:prSet>
      <dgm:spPr/>
    </dgm:pt>
    <dgm:pt modelId="{9F05330C-070D-BA41-BFEF-16B1B3DF523C}" type="pres">
      <dgm:prSet presAssocID="{65DE375A-1E15-3B48-8D27-E91B5B638C0D}" presName="Triangle" presStyleLbl="alignNode1" presStyleIdx="3" presStyleCnt="15"/>
      <dgm:spPr/>
    </dgm:pt>
    <dgm:pt modelId="{A59129A5-BF22-5B4B-8D0C-88112DCC3B83}" type="pres">
      <dgm:prSet presAssocID="{DBF04C21-7522-554F-83D0-8CF784D42368}" presName="sibTrans" presStyleCnt="0"/>
      <dgm:spPr/>
    </dgm:pt>
    <dgm:pt modelId="{71E0EE73-047F-5D42-B487-9404BAB8D498}" type="pres">
      <dgm:prSet presAssocID="{DBF04C21-7522-554F-83D0-8CF784D42368}" presName="space" presStyleCnt="0"/>
      <dgm:spPr/>
    </dgm:pt>
    <dgm:pt modelId="{031839A5-970C-7241-BB70-E88F9E61E720}" type="pres">
      <dgm:prSet presAssocID="{CD1FA29A-0DB7-EB45-95C9-E43B1125653C}" presName="composite" presStyleCnt="0"/>
      <dgm:spPr/>
    </dgm:pt>
    <dgm:pt modelId="{DC786D42-6F24-F144-9E63-F0BEECFC76AA}" type="pres">
      <dgm:prSet presAssocID="{CD1FA29A-0DB7-EB45-95C9-E43B1125653C}" presName="LShape" presStyleLbl="alignNode1" presStyleIdx="4" presStyleCnt="15"/>
      <dgm:spPr/>
    </dgm:pt>
    <dgm:pt modelId="{8DC6087B-2171-EB4F-80DB-47BEC026698F}" type="pres">
      <dgm:prSet presAssocID="{CD1FA29A-0DB7-EB45-95C9-E43B1125653C}" presName="ParentText" presStyleLbl="revTx" presStyleIdx="2" presStyleCnt="8">
        <dgm:presLayoutVars>
          <dgm:chMax val="0"/>
          <dgm:chPref val="0"/>
          <dgm:bulletEnabled val="1"/>
        </dgm:presLayoutVars>
      </dgm:prSet>
      <dgm:spPr/>
    </dgm:pt>
    <dgm:pt modelId="{AA25CF42-64D5-0D41-B2CA-496007DC8106}" type="pres">
      <dgm:prSet presAssocID="{CD1FA29A-0DB7-EB45-95C9-E43B1125653C}" presName="Triangle" presStyleLbl="alignNode1" presStyleIdx="5" presStyleCnt="15"/>
      <dgm:spPr/>
    </dgm:pt>
    <dgm:pt modelId="{91D04FAF-242F-3444-AFB7-CD5D9D1EE01F}" type="pres">
      <dgm:prSet presAssocID="{28C453C5-92D1-E342-A6F2-3A373D656E1C}" presName="sibTrans" presStyleCnt="0"/>
      <dgm:spPr/>
    </dgm:pt>
    <dgm:pt modelId="{66E34B14-75D3-384F-89FB-90F3286AFDA9}" type="pres">
      <dgm:prSet presAssocID="{28C453C5-92D1-E342-A6F2-3A373D656E1C}" presName="space" presStyleCnt="0"/>
      <dgm:spPr/>
    </dgm:pt>
    <dgm:pt modelId="{555FB417-C5F9-2340-8DE7-BF43846F6B60}" type="pres">
      <dgm:prSet presAssocID="{6091AE91-AF14-2D4E-B6B0-3CA5DDFC60AA}" presName="composite" presStyleCnt="0"/>
      <dgm:spPr/>
    </dgm:pt>
    <dgm:pt modelId="{560F5196-08B0-0B4B-9F7F-A57F74118011}" type="pres">
      <dgm:prSet presAssocID="{6091AE91-AF14-2D4E-B6B0-3CA5DDFC60AA}" presName="LShape" presStyleLbl="alignNode1" presStyleIdx="6" presStyleCnt="15"/>
      <dgm:spPr/>
    </dgm:pt>
    <dgm:pt modelId="{6EAF3DF0-F239-9A44-B738-BD6B4B62664E}" type="pres">
      <dgm:prSet presAssocID="{6091AE91-AF14-2D4E-B6B0-3CA5DDFC60AA}" presName="ParentText" presStyleLbl="revTx" presStyleIdx="3" presStyleCnt="8">
        <dgm:presLayoutVars>
          <dgm:chMax val="0"/>
          <dgm:chPref val="0"/>
          <dgm:bulletEnabled val="1"/>
        </dgm:presLayoutVars>
      </dgm:prSet>
      <dgm:spPr/>
    </dgm:pt>
    <dgm:pt modelId="{3AF4C3FA-7F1E-3949-8838-EE9742BE1A93}" type="pres">
      <dgm:prSet presAssocID="{6091AE91-AF14-2D4E-B6B0-3CA5DDFC60AA}" presName="Triangle" presStyleLbl="alignNode1" presStyleIdx="7" presStyleCnt="15"/>
      <dgm:spPr/>
    </dgm:pt>
    <dgm:pt modelId="{FDE6D269-30CB-8D4A-89A4-841A87D659F0}" type="pres">
      <dgm:prSet presAssocID="{91A3661D-8C44-9141-B6DF-FCC50C64ABAF}" presName="sibTrans" presStyleCnt="0"/>
      <dgm:spPr/>
    </dgm:pt>
    <dgm:pt modelId="{0DCA5552-D473-4A40-B448-D682176F7E23}" type="pres">
      <dgm:prSet presAssocID="{91A3661D-8C44-9141-B6DF-FCC50C64ABAF}" presName="space" presStyleCnt="0"/>
      <dgm:spPr/>
    </dgm:pt>
    <dgm:pt modelId="{92690EA0-F87B-5F4D-A107-2124BEE00238}" type="pres">
      <dgm:prSet presAssocID="{235DC54F-838A-C54B-94FF-805A4DAB5A32}" presName="composite" presStyleCnt="0"/>
      <dgm:spPr/>
    </dgm:pt>
    <dgm:pt modelId="{D43E0F1A-85A2-8C4E-A442-62D84E8E01CC}" type="pres">
      <dgm:prSet presAssocID="{235DC54F-838A-C54B-94FF-805A4DAB5A32}" presName="LShape" presStyleLbl="alignNode1" presStyleIdx="8" presStyleCnt="15"/>
      <dgm:spPr/>
    </dgm:pt>
    <dgm:pt modelId="{61E679C8-6F46-6849-9B8E-25E7ADD4D92F}" type="pres">
      <dgm:prSet presAssocID="{235DC54F-838A-C54B-94FF-805A4DAB5A32}" presName="ParentText" presStyleLbl="revTx" presStyleIdx="4" presStyleCnt="8">
        <dgm:presLayoutVars>
          <dgm:chMax val="0"/>
          <dgm:chPref val="0"/>
          <dgm:bulletEnabled val="1"/>
        </dgm:presLayoutVars>
      </dgm:prSet>
      <dgm:spPr/>
    </dgm:pt>
    <dgm:pt modelId="{B9E46D39-4FE4-A142-8B41-97352348F72A}" type="pres">
      <dgm:prSet presAssocID="{235DC54F-838A-C54B-94FF-805A4DAB5A32}" presName="Triangle" presStyleLbl="alignNode1" presStyleIdx="9" presStyleCnt="15"/>
      <dgm:spPr/>
    </dgm:pt>
    <dgm:pt modelId="{38FE5C79-BF9D-7342-9D05-EFBA26A8F603}" type="pres">
      <dgm:prSet presAssocID="{DAE0B4FC-4D4C-BB4A-A8CA-F2F4B81AF788}" presName="sibTrans" presStyleCnt="0"/>
      <dgm:spPr/>
    </dgm:pt>
    <dgm:pt modelId="{9842F334-7A68-5D4B-BD90-1061CEF89E73}" type="pres">
      <dgm:prSet presAssocID="{DAE0B4FC-4D4C-BB4A-A8CA-F2F4B81AF788}" presName="space" presStyleCnt="0"/>
      <dgm:spPr/>
    </dgm:pt>
    <dgm:pt modelId="{51CBD603-1E47-EC45-8945-333E47B6032C}" type="pres">
      <dgm:prSet presAssocID="{88490AF8-5189-9648-AFDA-53452AD270E1}" presName="composite" presStyleCnt="0"/>
      <dgm:spPr/>
    </dgm:pt>
    <dgm:pt modelId="{A40F9184-87EA-D245-B25A-637E672C8140}" type="pres">
      <dgm:prSet presAssocID="{88490AF8-5189-9648-AFDA-53452AD270E1}" presName="LShape" presStyleLbl="alignNode1" presStyleIdx="10" presStyleCnt="15"/>
      <dgm:spPr/>
    </dgm:pt>
    <dgm:pt modelId="{9B0C203A-7588-9D4C-A445-6FBC6A7E45B4}" type="pres">
      <dgm:prSet presAssocID="{88490AF8-5189-9648-AFDA-53452AD270E1}" presName="ParentText" presStyleLbl="revTx" presStyleIdx="5" presStyleCnt="8">
        <dgm:presLayoutVars>
          <dgm:chMax val="0"/>
          <dgm:chPref val="0"/>
          <dgm:bulletEnabled val="1"/>
        </dgm:presLayoutVars>
      </dgm:prSet>
      <dgm:spPr/>
    </dgm:pt>
    <dgm:pt modelId="{D4025002-4325-314F-9452-5E2875BE17A2}" type="pres">
      <dgm:prSet presAssocID="{88490AF8-5189-9648-AFDA-53452AD270E1}" presName="Triangle" presStyleLbl="alignNode1" presStyleIdx="11" presStyleCnt="15"/>
      <dgm:spPr/>
    </dgm:pt>
    <dgm:pt modelId="{642B2065-EB05-4F4B-A5A7-92D223196E75}" type="pres">
      <dgm:prSet presAssocID="{119F64D8-9637-684D-9BD9-9008EC8AD6B1}" presName="sibTrans" presStyleCnt="0"/>
      <dgm:spPr/>
    </dgm:pt>
    <dgm:pt modelId="{37EA0C6E-8D81-D94B-8872-B3A13C20A786}" type="pres">
      <dgm:prSet presAssocID="{119F64D8-9637-684D-9BD9-9008EC8AD6B1}" presName="space" presStyleCnt="0"/>
      <dgm:spPr/>
    </dgm:pt>
    <dgm:pt modelId="{62452A73-4873-5641-AEDB-7869CF2CD634}" type="pres">
      <dgm:prSet presAssocID="{5DA5A5FD-29C8-5046-A00E-D033AF6B0F85}" presName="composite" presStyleCnt="0"/>
      <dgm:spPr/>
    </dgm:pt>
    <dgm:pt modelId="{2A9484CD-543C-EB4E-9DA2-423002F13123}" type="pres">
      <dgm:prSet presAssocID="{5DA5A5FD-29C8-5046-A00E-D033AF6B0F85}" presName="LShape" presStyleLbl="alignNode1" presStyleIdx="12" presStyleCnt="15"/>
      <dgm:spPr/>
    </dgm:pt>
    <dgm:pt modelId="{5FC283E3-4578-0841-8DA6-616F6FBF64C5}" type="pres">
      <dgm:prSet presAssocID="{5DA5A5FD-29C8-5046-A00E-D033AF6B0F85}" presName="ParentText" presStyleLbl="revTx" presStyleIdx="6" presStyleCnt="8">
        <dgm:presLayoutVars>
          <dgm:chMax val="0"/>
          <dgm:chPref val="0"/>
          <dgm:bulletEnabled val="1"/>
        </dgm:presLayoutVars>
      </dgm:prSet>
      <dgm:spPr/>
    </dgm:pt>
    <dgm:pt modelId="{6D384B6C-91DF-4F41-8D9C-3B110B30082D}" type="pres">
      <dgm:prSet presAssocID="{5DA5A5FD-29C8-5046-A00E-D033AF6B0F85}" presName="Triangle" presStyleLbl="alignNode1" presStyleIdx="13" presStyleCnt="15"/>
      <dgm:spPr/>
    </dgm:pt>
    <dgm:pt modelId="{8740EB08-7BC5-C841-9994-9CB8B8C65907}" type="pres">
      <dgm:prSet presAssocID="{C2DFCA72-F2E3-FF4D-A35C-37FE6204B42B}" presName="sibTrans" presStyleCnt="0"/>
      <dgm:spPr/>
    </dgm:pt>
    <dgm:pt modelId="{21B1E0AA-C728-4B4F-B162-DFB04AB424DC}" type="pres">
      <dgm:prSet presAssocID="{C2DFCA72-F2E3-FF4D-A35C-37FE6204B42B}" presName="space" presStyleCnt="0"/>
      <dgm:spPr/>
    </dgm:pt>
    <dgm:pt modelId="{A6C50FB5-C34A-5A45-8742-A43D40340D85}" type="pres">
      <dgm:prSet presAssocID="{8A675E13-D837-D041-A77C-4F45A9306291}" presName="composite" presStyleCnt="0"/>
      <dgm:spPr/>
    </dgm:pt>
    <dgm:pt modelId="{990B9F41-D80D-4742-A029-BECD19975E51}" type="pres">
      <dgm:prSet presAssocID="{8A675E13-D837-D041-A77C-4F45A9306291}" presName="LShape" presStyleLbl="alignNode1" presStyleIdx="14" presStyleCnt="15"/>
      <dgm:spPr/>
    </dgm:pt>
    <dgm:pt modelId="{0A167518-30BE-9C44-98A4-6E4F60E8B5BA}" type="pres">
      <dgm:prSet presAssocID="{8A675E13-D837-D041-A77C-4F45A9306291}" presName="ParentText" presStyleLbl="revTx" presStyleIdx="7" presStyleCnt="8">
        <dgm:presLayoutVars>
          <dgm:chMax val="0"/>
          <dgm:chPref val="0"/>
          <dgm:bulletEnabled val="1"/>
        </dgm:presLayoutVars>
      </dgm:prSet>
      <dgm:spPr/>
    </dgm:pt>
  </dgm:ptLst>
  <dgm:cxnLst>
    <dgm:cxn modelId="{A2C52700-6F9D-5B43-83FB-EC7BEBD05289}" type="presOf" srcId="{65DE375A-1E15-3B48-8D27-E91B5B638C0D}" destId="{3D3ED6E0-9D87-3440-B582-FA95A66ADE2B}" srcOrd="0" destOrd="0" presId="urn:microsoft.com/office/officeart/2009/3/layout/StepUpProcess"/>
    <dgm:cxn modelId="{C5ED7F06-02C6-0642-8667-EAEA1BD4858E}" type="presOf" srcId="{88490AF8-5189-9648-AFDA-53452AD270E1}" destId="{9B0C203A-7588-9D4C-A445-6FBC6A7E45B4}" srcOrd="0" destOrd="0" presId="urn:microsoft.com/office/officeart/2009/3/layout/StepUpProcess"/>
    <dgm:cxn modelId="{5BB7CD07-2F3E-B747-82C0-D8A9A2C97091}" srcId="{2237E016-E1D7-E341-BF13-9E824F3D99F1}" destId="{65DE375A-1E15-3B48-8D27-E91B5B638C0D}" srcOrd="1" destOrd="0" parTransId="{45F10652-7C87-8942-8044-F88337535494}" sibTransId="{DBF04C21-7522-554F-83D0-8CF784D42368}"/>
    <dgm:cxn modelId="{6721E10C-0158-4140-AF51-680899F0FBC9}" type="presOf" srcId="{8A675E13-D837-D041-A77C-4F45A9306291}" destId="{0A167518-30BE-9C44-98A4-6E4F60E8B5BA}" srcOrd="0" destOrd="0" presId="urn:microsoft.com/office/officeart/2009/3/layout/StepUpProcess"/>
    <dgm:cxn modelId="{98905410-2BAB-6D40-801D-B12C2AF7FAC1}" srcId="{2237E016-E1D7-E341-BF13-9E824F3D99F1}" destId="{825B6D6E-DF0F-D241-97A6-7B3D9BA59F15}" srcOrd="0" destOrd="0" parTransId="{88966219-BC1C-A04F-A116-4CD192EF95C9}" sibTransId="{DCA4429F-D803-AD4B-8905-2330AD77B6D0}"/>
    <dgm:cxn modelId="{F90A4822-FE51-954B-9136-C2EE48274CC1}" type="presOf" srcId="{CD1FA29A-0DB7-EB45-95C9-E43B1125653C}" destId="{8DC6087B-2171-EB4F-80DB-47BEC026698F}" srcOrd="0" destOrd="0" presId="urn:microsoft.com/office/officeart/2009/3/layout/StepUpProcess"/>
    <dgm:cxn modelId="{39564D3B-1DBF-4248-9501-85690C23C994}" type="presOf" srcId="{235DC54F-838A-C54B-94FF-805A4DAB5A32}" destId="{61E679C8-6F46-6849-9B8E-25E7ADD4D92F}" srcOrd="0" destOrd="0" presId="urn:microsoft.com/office/officeart/2009/3/layout/StepUpProcess"/>
    <dgm:cxn modelId="{CA18E544-A847-364C-9449-D6CF5279CF5A}" type="presOf" srcId="{2237E016-E1D7-E341-BF13-9E824F3D99F1}" destId="{963161A8-7252-1C4C-9DC1-FF267CE683E4}" srcOrd="0" destOrd="0" presId="urn:microsoft.com/office/officeart/2009/3/layout/StepUpProcess"/>
    <dgm:cxn modelId="{B528BB51-02A1-7649-834B-069E82728DE3}" srcId="{2237E016-E1D7-E341-BF13-9E824F3D99F1}" destId="{6091AE91-AF14-2D4E-B6B0-3CA5DDFC60AA}" srcOrd="3" destOrd="0" parTransId="{3B30E75B-B669-434C-A346-69AD11433A71}" sibTransId="{91A3661D-8C44-9141-B6DF-FCC50C64ABAF}"/>
    <dgm:cxn modelId="{94788A5D-79EE-6046-98DE-25ECDD67A202}" srcId="{2237E016-E1D7-E341-BF13-9E824F3D99F1}" destId="{CD1FA29A-0DB7-EB45-95C9-E43B1125653C}" srcOrd="2" destOrd="0" parTransId="{A8C4683A-413C-CC4F-99EB-F5462AB64E76}" sibTransId="{28C453C5-92D1-E342-A6F2-3A373D656E1C}"/>
    <dgm:cxn modelId="{E9D09D63-29C6-E44B-A3FF-26990F2B9078}" srcId="{2237E016-E1D7-E341-BF13-9E824F3D99F1}" destId="{5DA5A5FD-29C8-5046-A00E-D033AF6B0F85}" srcOrd="6" destOrd="0" parTransId="{4ADCDB5C-3D00-C54D-BB04-ADE9E2F96ECB}" sibTransId="{C2DFCA72-F2E3-FF4D-A35C-37FE6204B42B}"/>
    <dgm:cxn modelId="{7652B465-AEDE-3246-B19E-580AF2548B96}" type="presOf" srcId="{6091AE91-AF14-2D4E-B6B0-3CA5DDFC60AA}" destId="{6EAF3DF0-F239-9A44-B738-BD6B4B62664E}" srcOrd="0" destOrd="0" presId="urn:microsoft.com/office/officeart/2009/3/layout/StepUpProcess"/>
    <dgm:cxn modelId="{F41D2585-BC24-2148-AEFA-7FEED9052672}" srcId="{2237E016-E1D7-E341-BF13-9E824F3D99F1}" destId="{235DC54F-838A-C54B-94FF-805A4DAB5A32}" srcOrd="4" destOrd="0" parTransId="{07F4D4EB-94A7-4F45-86E1-78BE12375265}" sibTransId="{DAE0B4FC-4D4C-BB4A-A8CA-F2F4B81AF788}"/>
    <dgm:cxn modelId="{476274A9-9645-214F-B22C-999E776F2816}" type="presOf" srcId="{825B6D6E-DF0F-D241-97A6-7B3D9BA59F15}" destId="{20D36735-ECA7-5C4B-8143-B87CD75CE1B9}" srcOrd="0" destOrd="0" presId="urn:microsoft.com/office/officeart/2009/3/layout/StepUpProcess"/>
    <dgm:cxn modelId="{B67A91B7-8E7C-AC4D-AAD2-39CEDF343E1C}" type="presOf" srcId="{5DA5A5FD-29C8-5046-A00E-D033AF6B0F85}" destId="{5FC283E3-4578-0841-8DA6-616F6FBF64C5}" srcOrd="0" destOrd="0" presId="urn:microsoft.com/office/officeart/2009/3/layout/StepUpProcess"/>
    <dgm:cxn modelId="{9D3B3FC5-C913-4A47-88F2-9236AE141F57}" srcId="{2237E016-E1D7-E341-BF13-9E824F3D99F1}" destId="{8A675E13-D837-D041-A77C-4F45A9306291}" srcOrd="7" destOrd="0" parTransId="{2E75341A-5F66-8843-855A-2C62D3DAC928}" sibTransId="{7C868694-9047-034D-B7FF-9B5713E117DE}"/>
    <dgm:cxn modelId="{F6F6B8DF-1CC9-D649-9044-DE8B24D6045E}" srcId="{2237E016-E1D7-E341-BF13-9E824F3D99F1}" destId="{88490AF8-5189-9648-AFDA-53452AD270E1}" srcOrd="5" destOrd="0" parTransId="{DA11095C-54E4-034D-951A-79CACBA2E6D6}" sibTransId="{119F64D8-9637-684D-9BD9-9008EC8AD6B1}"/>
    <dgm:cxn modelId="{46447971-40BE-A044-8A6C-9D0108F3CAB2}" type="presParOf" srcId="{963161A8-7252-1C4C-9DC1-FF267CE683E4}" destId="{1064A2E9-5D71-984E-96A5-9BF64940A923}" srcOrd="0" destOrd="0" presId="urn:microsoft.com/office/officeart/2009/3/layout/StepUpProcess"/>
    <dgm:cxn modelId="{F35E2A90-27C4-524A-969E-664FE54E4067}" type="presParOf" srcId="{1064A2E9-5D71-984E-96A5-9BF64940A923}" destId="{C4A51E48-3AB3-F14F-A30F-03B0DB8D686A}" srcOrd="0" destOrd="0" presId="urn:microsoft.com/office/officeart/2009/3/layout/StepUpProcess"/>
    <dgm:cxn modelId="{0EFC48AD-12A8-1C4B-957B-791E69E2586D}" type="presParOf" srcId="{1064A2E9-5D71-984E-96A5-9BF64940A923}" destId="{20D36735-ECA7-5C4B-8143-B87CD75CE1B9}" srcOrd="1" destOrd="0" presId="urn:microsoft.com/office/officeart/2009/3/layout/StepUpProcess"/>
    <dgm:cxn modelId="{2B97EEDE-2AEA-F448-A1FA-BD855C09520F}" type="presParOf" srcId="{1064A2E9-5D71-984E-96A5-9BF64940A923}" destId="{5B666D01-D651-B548-982F-E37099B33FEF}" srcOrd="2" destOrd="0" presId="urn:microsoft.com/office/officeart/2009/3/layout/StepUpProcess"/>
    <dgm:cxn modelId="{223DAA02-885B-AA40-881D-95D1D14A9B54}" type="presParOf" srcId="{963161A8-7252-1C4C-9DC1-FF267CE683E4}" destId="{B5B64C02-F180-4F46-A4F3-F6A3D9425887}" srcOrd="1" destOrd="0" presId="urn:microsoft.com/office/officeart/2009/3/layout/StepUpProcess"/>
    <dgm:cxn modelId="{9BAE1AA5-E1AE-3B4A-86EA-4A5BE5367E21}" type="presParOf" srcId="{B5B64C02-F180-4F46-A4F3-F6A3D9425887}" destId="{832994B5-BE16-6E4E-8732-AF1D8764C2D5}" srcOrd="0" destOrd="0" presId="urn:microsoft.com/office/officeart/2009/3/layout/StepUpProcess"/>
    <dgm:cxn modelId="{E30B67EB-1699-9D49-8C6D-64AFED4637C9}" type="presParOf" srcId="{963161A8-7252-1C4C-9DC1-FF267CE683E4}" destId="{8A624F41-2684-874A-AC69-AA7D3F7E6BEB}" srcOrd="2" destOrd="0" presId="urn:microsoft.com/office/officeart/2009/3/layout/StepUpProcess"/>
    <dgm:cxn modelId="{C22B2C25-584B-6045-9576-4F4771BB689E}" type="presParOf" srcId="{8A624F41-2684-874A-AC69-AA7D3F7E6BEB}" destId="{61EDE02A-FE24-004C-AF7B-E951C409D25B}" srcOrd="0" destOrd="0" presId="urn:microsoft.com/office/officeart/2009/3/layout/StepUpProcess"/>
    <dgm:cxn modelId="{E48501BD-036C-DC4F-A0FA-09943AAF9B71}" type="presParOf" srcId="{8A624F41-2684-874A-AC69-AA7D3F7E6BEB}" destId="{3D3ED6E0-9D87-3440-B582-FA95A66ADE2B}" srcOrd="1" destOrd="0" presId="urn:microsoft.com/office/officeart/2009/3/layout/StepUpProcess"/>
    <dgm:cxn modelId="{A65F47BE-7885-0E42-93C7-A034DAB8C362}" type="presParOf" srcId="{8A624F41-2684-874A-AC69-AA7D3F7E6BEB}" destId="{9F05330C-070D-BA41-BFEF-16B1B3DF523C}" srcOrd="2" destOrd="0" presId="urn:microsoft.com/office/officeart/2009/3/layout/StepUpProcess"/>
    <dgm:cxn modelId="{212D009E-9418-A947-A93C-E771E28E84F8}" type="presParOf" srcId="{963161A8-7252-1C4C-9DC1-FF267CE683E4}" destId="{A59129A5-BF22-5B4B-8D0C-88112DCC3B83}" srcOrd="3" destOrd="0" presId="urn:microsoft.com/office/officeart/2009/3/layout/StepUpProcess"/>
    <dgm:cxn modelId="{65C4EEAD-FBC2-8342-997A-E175C3F1CF31}" type="presParOf" srcId="{A59129A5-BF22-5B4B-8D0C-88112DCC3B83}" destId="{71E0EE73-047F-5D42-B487-9404BAB8D498}" srcOrd="0" destOrd="0" presId="urn:microsoft.com/office/officeart/2009/3/layout/StepUpProcess"/>
    <dgm:cxn modelId="{4B523D78-F056-5345-9886-19B7741C65A9}" type="presParOf" srcId="{963161A8-7252-1C4C-9DC1-FF267CE683E4}" destId="{031839A5-970C-7241-BB70-E88F9E61E720}" srcOrd="4" destOrd="0" presId="urn:microsoft.com/office/officeart/2009/3/layout/StepUpProcess"/>
    <dgm:cxn modelId="{D995FBB7-AAB0-B042-9913-860B5D696FB2}" type="presParOf" srcId="{031839A5-970C-7241-BB70-E88F9E61E720}" destId="{DC786D42-6F24-F144-9E63-F0BEECFC76AA}" srcOrd="0" destOrd="0" presId="urn:microsoft.com/office/officeart/2009/3/layout/StepUpProcess"/>
    <dgm:cxn modelId="{3EACF607-E83B-B34B-97FA-466040D7BD2E}" type="presParOf" srcId="{031839A5-970C-7241-BB70-E88F9E61E720}" destId="{8DC6087B-2171-EB4F-80DB-47BEC026698F}" srcOrd="1" destOrd="0" presId="urn:microsoft.com/office/officeart/2009/3/layout/StepUpProcess"/>
    <dgm:cxn modelId="{D1BD4E7F-CB9C-D741-A89F-C147AEA52ECD}" type="presParOf" srcId="{031839A5-970C-7241-BB70-E88F9E61E720}" destId="{AA25CF42-64D5-0D41-B2CA-496007DC8106}" srcOrd="2" destOrd="0" presId="urn:microsoft.com/office/officeart/2009/3/layout/StepUpProcess"/>
    <dgm:cxn modelId="{04BBDB61-F176-0740-97AA-6E26281346D7}" type="presParOf" srcId="{963161A8-7252-1C4C-9DC1-FF267CE683E4}" destId="{91D04FAF-242F-3444-AFB7-CD5D9D1EE01F}" srcOrd="5" destOrd="0" presId="urn:microsoft.com/office/officeart/2009/3/layout/StepUpProcess"/>
    <dgm:cxn modelId="{776272CE-0420-AB4B-83BF-7C8FA23996AA}" type="presParOf" srcId="{91D04FAF-242F-3444-AFB7-CD5D9D1EE01F}" destId="{66E34B14-75D3-384F-89FB-90F3286AFDA9}" srcOrd="0" destOrd="0" presId="urn:microsoft.com/office/officeart/2009/3/layout/StepUpProcess"/>
    <dgm:cxn modelId="{C5185086-63ED-FC4E-A0C7-F5C45C4F6796}" type="presParOf" srcId="{963161A8-7252-1C4C-9DC1-FF267CE683E4}" destId="{555FB417-C5F9-2340-8DE7-BF43846F6B60}" srcOrd="6" destOrd="0" presId="urn:microsoft.com/office/officeart/2009/3/layout/StepUpProcess"/>
    <dgm:cxn modelId="{BD959F25-7B45-434B-A46D-7057C973CFAC}" type="presParOf" srcId="{555FB417-C5F9-2340-8DE7-BF43846F6B60}" destId="{560F5196-08B0-0B4B-9F7F-A57F74118011}" srcOrd="0" destOrd="0" presId="urn:microsoft.com/office/officeart/2009/3/layout/StepUpProcess"/>
    <dgm:cxn modelId="{65D6F101-5CC3-9D4B-B816-277D1E13BEC1}" type="presParOf" srcId="{555FB417-C5F9-2340-8DE7-BF43846F6B60}" destId="{6EAF3DF0-F239-9A44-B738-BD6B4B62664E}" srcOrd="1" destOrd="0" presId="urn:microsoft.com/office/officeart/2009/3/layout/StepUpProcess"/>
    <dgm:cxn modelId="{9CF2CDD9-F88B-904A-A584-82268F9B6F26}" type="presParOf" srcId="{555FB417-C5F9-2340-8DE7-BF43846F6B60}" destId="{3AF4C3FA-7F1E-3949-8838-EE9742BE1A93}" srcOrd="2" destOrd="0" presId="urn:microsoft.com/office/officeart/2009/3/layout/StepUpProcess"/>
    <dgm:cxn modelId="{BAB7AF0D-9880-2149-AFE1-1200C3AA8255}" type="presParOf" srcId="{963161A8-7252-1C4C-9DC1-FF267CE683E4}" destId="{FDE6D269-30CB-8D4A-89A4-841A87D659F0}" srcOrd="7" destOrd="0" presId="urn:microsoft.com/office/officeart/2009/3/layout/StepUpProcess"/>
    <dgm:cxn modelId="{5C0CF2E8-FCCF-2642-B398-D39EB00B498C}" type="presParOf" srcId="{FDE6D269-30CB-8D4A-89A4-841A87D659F0}" destId="{0DCA5552-D473-4A40-B448-D682176F7E23}" srcOrd="0" destOrd="0" presId="urn:microsoft.com/office/officeart/2009/3/layout/StepUpProcess"/>
    <dgm:cxn modelId="{0E418748-0425-C340-8AD2-49127D065E5A}" type="presParOf" srcId="{963161A8-7252-1C4C-9DC1-FF267CE683E4}" destId="{92690EA0-F87B-5F4D-A107-2124BEE00238}" srcOrd="8" destOrd="0" presId="urn:microsoft.com/office/officeart/2009/3/layout/StepUpProcess"/>
    <dgm:cxn modelId="{AB4BABF7-A9E1-A444-BBF5-9992A66A4627}" type="presParOf" srcId="{92690EA0-F87B-5F4D-A107-2124BEE00238}" destId="{D43E0F1A-85A2-8C4E-A442-62D84E8E01CC}" srcOrd="0" destOrd="0" presId="urn:microsoft.com/office/officeart/2009/3/layout/StepUpProcess"/>
    <dgm:cxn modelId="{B1927D40-EF5F-704F-90B1-FB94607F6C56}" type="presParOf" srcId="{92690EA0-F87B-5F4D-A107-2124BEE00238}" destId="{61E679C8-6F46-6849-9B8E-25E7ADD4D92F}" srcOrd="1" destOrd="0" presId="urn:microsoft.com/office/officeart/2009/3/layout/StepUpProcess"/>
    <dgm:cxn modelId="{80F1DC8A-BF6F-7F40-9571-D82EED7CCB44}" type="presParOf" srcId="{92690EA0-F87B-5F4D-A107-2124BEE00238}" destId="{B9E46D39-4FE4-A142-8B41-97352348F72A}" srcOrd="2" destOrd="0" presId="urn:microsoft.com/office/officeart/2009/3/layout/StepUpProcess"/>
    <dgm:cxn modelId="{5CD0E440-FCE6-B143-8122-DCC9D1860747}" type="presParOf" srcId="{963161A8-7252-1C4C-9DC1-FF267CE683E4}" destId="{38FE5C79-BF9D-7342-9D05-EFBA26A8F603}" srcOrd="9" destOrd="0" presId="urn:microsoft.com/office/officeart/2009/3/layout/StepUpProcess"/>
    <dgm:cxn modelId="{41915745-4FD9-1C48-9136-0CF8CCE510B4}" type="presParOf" srcId="{38FE5C79-BF9D-7342-9D05-EFBA26A8F603}" destId="{9842F334-7A68-5D4B-BD90-1061CEF89E73}" srcOrd="0" destOrd="0" presId="urn:microsoft.com/office/officeart/2009/3/layout/StepUpProcess"/>
    <dgm:cxn modelId="{9E32E63D-56F1-A440-8248-B05BE293F2ED}" type="presParOf" srcId="{963161A8-7252-1C4C-9DC1-FF267CE683E4}" destId="{51CBD603-1E47-EC45-8945-333E47B6032C}" srcOrd="10" destOrd="0" presId="urn:microsoft.com/office/officeart/2009/3/layout/StepUpProcess"/>
    <dgm:cxn modelId="{0035FF5C-A0F8-DE42-B6D1-E7583AC5F32A}" type="presParOf" srcId="{51CBD603-1E47-EC45-8945-333E47B6032C}" destId="{A40F9184-87EA-D245-B25A-637E672C8140}" srcOrd="0" destOrd="0" presId="urn:microsoft.com/office/officeart/2009/3/layout/StepUpProcess"/>
    <dgm:cxn modelId="{6CC85353-568C-E54E-B0F3-6A9C3E490B3E}" type="presParOf" srcId="{51CBD603-1E47-EC45-8945-333E47B6032C}" destId="{9B0C203A-7588-9D4C-A445-6FBC6A7E45B4}" srcOrd="1" destOrd="0" presId="urn:microsoft.com/office/officeart/2009/3/layout/StepUpProcess"/>
    <dgm:cxn modelId="{4F596BB3-A3CA-3344-962F-76B695C581BE}" type="presParOf" srcId="{51CBD603-1E47-EC45-8945-333E47B6032C}" destId="{D4025002-4325-314F-9452-5E2875BE17A2}" srcOrd="2" destOrd="0" presId="urn:microsoft.com/office/officeart/2009/3/layout/StepUpProcess"/>
    <dgm:cxn modelId="{BF058B7D-E115-8A45-ABD0-E757DC14D687}" type="presParOf" srcId="{963161A8-7252-1C4C-9DC1-FF267CE683E4}" destId="{642B2065-EB05-4F4B-A5A7-92D223196E75}" srcOrd="11" destOrd="0" presId="urn:microsoft.com/office/officeart/2009/3/layout/StepUpProcess"/>
    <dgm:cxn modelId="{38C46008-DE7B-9B43-B4DA-20111243785B}" type="presParOf" srcId="{642B2065-EB05-4F4B-A5A7-92D223196E75}" destId="{37EA0C6E-8D81-D94B-8872-B3A13C20A786}" srcOrd="0" destOrd="0" presId="urn:microsoft.com/office/officeart/2009/3/layout/StepUpProcess"/>
    <dgm:cxn modelId="{EBE956A7-CEC0-9B42-9733-28C8240C6F42}" type="presParOf" srcId="{963161A8-7252-1C4C-9DC1-FF267CE683E4}" destId="{62452A73-4873-5641-AEDB-7869CF2CD634}" srcOrd="12" destOrd="0" presId="urn:microsoft.com/office/officeart/2009/3/layout/StepUpProcess"/>
    <dgm:cxn modelId="{EA349918-CCBB-294C-98B3-CF9F41074ED3}" type="presParOf" srcId="{62452A73-4873-5641-AEDB-7869CF2CD634}" destId="{2A9484CD-543C-EB4E-9DA2-423002F13123}" srcOrd="0" destOrd="0" presId="urn:microsoft.com/office/officeart/2009/3/layout/StepUpProcess"/>
    <dgm:cxn modelId="{C2EE3375-84DA-AB49-980E-B9F2993972E2}" type="presParOf" srcId="{62452A73-4873-5641-AEDB-7869CF2CD634}" destId="{5FC283E3-4578-0841-8DA6-616F6FBF64C5}" srcOrd="1" destOrd="0" presId="urn:microsoft.com/office/officeart/2009/3/layout/StepUpProcess"/>
    <dgm:cxn modelId="{7DE7B27F-E9D8-9445-A27F-C7D05162790B}" type="presParOf" srcId="{62452A73-4873-5641-AEDB-7869CF2CD634}" destId="{6D384B6C-91DF-4F41-8D9C-3B110B30082D}" srcOrd="2" destOrd="0" presId="urn:microsoft.com/office/officeart/2009/3/layout/StepUpProcess"/>
    <dgm:cxn modelId="{8738AEE7-9383-7841-9E9A-DD8873E3790D}" type="presParOf" srcId="{963161A8-7252-1C4C-9DC1-FF267CE683E4}" destId="{8740EB08-7BC5-C841-9994-9CB8B8C65907}" srcOrd="13" destOrd="0" presId="urn:microsoft.com/office/officeart/2009/3/layout/StepUpProcess"/>
    <dgm:cxn modelId="{F7C2B285-33C2-5D4E-B77B-82A011502E04}" type="presParOf" srcId="{8740EB08-7BC5-C841-9994-9CB8B8C65907}" destId="{21B1E0AA-C728-4B4F-B162-DFB04AB424DC}" srcOrd="0" destOrd="0" presId="urn:microsoft.com/office/officeart/2009/3/layout/StepUpProcess"/>
    <dgm:cxn modelId="{28A682D0-6663-FF40-84D3-BD907BDE2A67}" type="presParOf" srcId="{963161A8-7252-1C4C-9DC1-FF267CE683E4}" destId="{A6C50FB5-C34A-5A45-8742-A43D40340D85}" srcOrd="14" destOrd="0" presId="urn:microsoft.com/office/officeart/2009/3/layout/StepUpProcess"/>
    <dgm:cxn modelId="{2432622B-5ED8-314E-8388-4D5F65324C83}" type="presParOf" srcId="{A6C50FB5-C34A-5A45-8742-A43D40340D85}" destId="{990B9F41-D80D-4742-A029-BECD19975E51}" srcOrd="0" destOrd="0" presId="urn:microsoft.com/office/officeart/2009/3/layout/StepUpProcess"/>
    <dgm:cxn modelId="{534AFB57-42F8-A44A-B15E-8DA87549AE81}" type="presParOf" srcId="{A6C50FB5-C34A-5A45-8742-A43D40340D85}" destId="{0A167518-30BE-9C44-98A4-6E4F60E8B5BA}"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A51E48-3AB3-F14F-A30F-03B0DB8D686A}">
      <dsp:nvSpPr>
        <dsp:cNvPr id="0" name=""/>
        <dsp:cNvSpPr/>
      </dsp:nvSpPr>
      <dsp:spPr>
        <a:xfrm rot="5400000">
          <a:off x="207076" y="2869860"/>
          <a:ext cx="610189" cy="101534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D36735-ECA7-5C4B-8143-B87CD75CE1B9}">
      <dsp:nvSpPr>
        <dsp:cNvPr id="0" name=""/>
        <dsp:cNvSpPr/>
      </dsp:nvSpPr>
      <dsp:spPr>
        <a:xfrm>
          <a:off x="105220" y="3173228"/>
          <a:ext cx="916655" cy="803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Times New Roman" panose="02020603050405020304" pitchFamily="18" charset="0"/>
              <a:ea typeface="Times New Roman" charset="0"/>
              <a:cs typeface="Times New Roman" panose="02020603050405020304" pitchFamily="18" charset="0"/>
            </a:rPr>
            <a:t>2008-2012</a:t>
          </a:r>
          <a:r>
            <a:rPr lang="en-GB" sz="1200" kern="1200" noProof="0" dirty="0">
              <a:latin typeface="Times New Roman" panose="02020603050405020304" pitchFamily="18" charset="0"/>
              <a:ea typeface="Times New Roman" charset="0"/>
              <a:cs typeface="Times New Roman" panose="02020603050405020304" pitchFamily="18" charset="0"/>
            </a:rPr>
            <a:t>: EURO</a:t>
          </a:r>
          <a:r>
            <a:rPr lang="el-GR" sz="1200" kern="1200" noProof="0" dirty="0">
              <a:latin typeface="Times New Roman" panose="02020603050405020304" pitchFamily="18" charset="0"/>
              <a:ea typeface="Times New Roman" charset="0"/>
              <a:cs typeface="Times New Roman" panose="02020603050405020304" pitchFamily="18" charset="0"/>
            </a:rPr>
            <a:t>ν</a:t>
          </a:r>
          <a:r>
            <a:rPr lang="en-GB" sz="1200" kern="1200" noProof="0" dirty="0">
              <a:latin typeface="Times New Roman" panose="02020603050405020304" pitchFamily="18" charset="0"/>
              <a:ea typeface="Times New Roman" charset="0"/>
              <a:cs typeface="Times New Roman" panose="02020603050405020304" pitchFamily="18" charset="0"/>
            </a:rPr>
            <a:t> Design Study (FP7)</a:t>
          </a:r>
          <a:endParaRPr lang="en-GB" sz="1200" kern="1200" dirty="0">
            <a:solidFill>
              <a:schemeClr val="tx1">
                <a:hueOff val="0"/>
                <a:satOff val="0"/>
                <a:lumOff val="0"/>
              </a:schemeClr>
            </a:solidFill>
            <a:latin typeface="Times New Roman" panose="02020603050405020304" pitchFamily="18" charset="0"/>
            <a:cs typeface="Times New Roman" panose="02020603050405020304" pitchFamily="18" charset="0"/>
          </a:endParaRPr>
        </a:p>
      </dsp:txBody>
      <dsp:txXfrm>
        <a:off x="105220" y="3173228"/>
        <a:ext cx="916655" cy="803502"/>
      </dsp:txXfrm>
    </dsp:sp>
    <dsp:sp modelId="{5B666D01-D651-B548-982F-E37099B33FEF}">
      <dsp:nvSpPr>
        <dsp:cNvPr id="0" name=""/>
        <dsp:cNvSpPr/>
      </dsp:nvSpPr>
      <dsp:spPr>
        <a:xfrm>
          <a:off x="848921" y="2795109"/>
          <a:ext cx="172953" cy="172953"/>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EDE02A-FE24-004C-AF7B-E951C409D25B}">
      <dsp:nvSpPr>
        <dsp:cNvPr id="0" name=""/>
        <dsp:cNvSpPr/>
      </dsp:nvSpPr>
      <dsp:spPr>
        <a:xfrm rot="5400000">
          <a:off x="1329241" y="2592179"/>
          <a:ext cx="610189" cy="101534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3ED6E0-9D87-3440-B582-FA95A66ADE2B}">
      <dsp:nvSpPr>
        <dsp:cNvPr id="0" name=""/>
        <dsp:cNvSpPr/>
      </dsp:nvSpPr>
      <dsp:spPr>
        <a:xfrm>
          <a:off x="1227385" y="2895547"/>
          <a:ext cx="916655" cy="803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Times New Roman" panose="02020603050405020304" pitchFamily="18" charset="0"/>
              <a:ea typeface="Times New Roman" charset="0"/>
              <a:cs typeface="Times New Roman" panose="02020603050405020304" pitchFamily="18" charset="0"/>
            </a:rPr>
            <a:t>2012</a:t>
          </a:r>
          <a:r>
            <a:rPr lang="en-GB" sz="1200" kern="1200" noProof="0" dirty="0">
              <a:latin typeface="Times New Roman" panose="02020603050405020304" pitchFamily="18" charset="0"/>
              <a:ea typeface="Times New Roman" charset="0"/>
              <a:cs typeface="Times New Roman" panose="02020603050405020304" pitchFamily="18" charset="0"/>
            </a:rPr>
            <a:t>: inception of the ESSnuSB project</a:t>
          </a:r>
          <a:endParaRPr lang="en-GB" sz="1200" kern="1200" dirty="0">
            <a:latin typeface="Times New Roman" panose="02020603050405020304" pitchFamily="18" charset="0"/>
            <a:cs typeface="Times New Roman" panose="02020603050405020304" pitchFamily="18" charset="0"/>
          </a:endParaRPr>
        </a:p>
      </dsp:txBody>
      <dsp:txXfrm>
        <a:off x="1227385" y="2895547"/>
        <a:ext cx="916655" cy="803502"/>
      </dsp:txXfrm>
    </dsp:sp>
    <dsp:sp modelId="{9F05330C-070D-BA41-BFEF-16B1B3DF523C}">
      <dsp:nvSpPr>
        <dsp:cNvPr id="0" name=""/>
        <dsp:cNvSpPr/>
      </dsp:nvSpPr>
      <dsp:spPr>
        <a:xfrm>
          <a:off x="1971087" y="2517428"/>
          <a:ext cx="172953" cy="172953"/>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786D42-6F24-F144-9E63-F0BEECFC76AA}">
      <dsp:nvSpPr>
        <dsp:cNvPr id="0" name=""/>
        <dsp:cNvSpPr/>
      </dsp:nvSpPr>
      <dsp:spPr>
        <a:xfrm rot="5400000">
          <a:off x="2451406" y="2314498"/>
          <a:ext cx="610189" cy="101534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C6087B-2171-EB4F-80DB-47BEC026698F}">
      <dsp:nvSpPr>
        <dsp:cNvPr id="0" name=""/>
        <dsp:cNvSpPr/>
      </dsp:nvSpPr>
      <dsp:spPr>
        <a:xfrm>
          <a:off x="2349550" y="2617866"/>
          <a:ext cx="916655" cy="803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Times New Roman" panose="02020603050405020304" pitchFamily="18" charset="0"/>
              <a:ea typeface="Times New Roman" charset="0"/>
              <a:cs typeface="Times New Roman" panose="02020603050405020304" pitchFamily="18" charset="0"/>
            </a:rPr>
            <a:t>2016-2020</a:t>
          </a:r>
          <a:r>
            <a:rPr lang="en-GB" sz="1200" kern="1200" noProof="0" dirty="0">
              <a:latin typeface="Times New Roman" panose="02020603050405020304" pitchFamily="18" charset="0"/>
              <a:ea typeface="Times New Roman" charset="0"/>
              <a:cs typeface="Times New Roman" panose="02020603050405020304" pitchFamily="18" charset="0"/>
            </a:rPr>
            <a:t>: COST Action </a:t>
          </a:r>
          <a:r>
            <a:rPr lang="en-GB" sz="1200" kern="1200" noProof="0" dirty="0" err="1">
              <a:latin typeface="Times New Roman" panose="02020603050405020304" pitchFamily="18" charset="0"/>
              <a:ea typeface="Times New Roman" charset="0"/>
              <a:cs typeface="Times New Roman" panose="02020603050405020304" pitchFamily="18" charset="0"/>
            </a:rPr>
            <a:t>EuroNuNet</a:t>
          </a:r>
          <a:endParaRPr lang="en-GB" sz="1200" kern="1200" dirty="0">
            <a:latin typeface="Times New Roman" panose="02020603050405020304" pitchFamily="18" charset="0"/>
            <a:cs typeface="Times New Roman" panose="02020603050405020304" pitchFamily="18" charset="0"/>
          </a:endParaRPr>
        </a:p>
      </dsp:txBody>
      <dsp:txXfrm>
        <a:off x="2349550" y="2617866"/>
        <a:ext cx="916655" cy="803502"/>
      </dsp:txXfrm>
    </dsp:sp>
    <dsp:sp modelId="{AA25CF42-64D5-0D41-B2CA-496007DC8106}">
      <dsp:nvSpPr>
        <dsp:cNvPr id="0" name=""/>
        <dsp:cNvSpPr/>
      </dsp:nvSpPr>
      <dsp:spPr>
        <a:xfrm>
          <a:off x="3093252" y="2239747"/>
          <a:ext cx="172953" cy="172953"/>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0F5196-08B0-0B4B-9F7F-A57F74118011}">
      <dsp:nvSpPr>
        <dsp:cNvPr id="0" name=""/>
        <dsp:cNvSpPr/>
      </dsp:nvSpPr>
      <dsp:spPr>
        <a:xfrm rot="5400000">
          <a:off x="3573571" y="2036817"/>
          <a:ext cx="610189" cy="101534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AF3DF0-F239-9A44-B738-BD6B4B62664E}">
      <dsp:nvSpPr>
        <dsp:cNvPr id="0" name=""/>
        <dsp:cNvSpPr/>
      </dsp:nvSpPr>
      <dsp:spPr>
        <a:xfrm>
          <a:off x="3471716" y="2340185"/>
          <a:ext cx="916655" cy="803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Times New Roman" panose="02020603050405020304" pitchFamily="18" charset="0"/>
              <a:ea typeface="Times New Roman" charset="0"/>
              <a:cs typeface="Times New Roman" panose="02020603050405020304" pitchFamily="18" charset="0"/>
            </a:rPr>
            <a:t>2018-2022</a:t>
          </a:r>
          <a:r>
            <a:rPr lang="en-GB" sz="1200" kern="1200" noProof="0" dirty="0">
              <a:latin typeface="Times New Roman" panose="02020603050405020304" pitchFamily="18" charset="0"/>
              <a:ea typeface="Times New Roman" charset="0"/>
              <a:cs typeface="Times New Roman" panose="02020603050405020304" pitchFamily="18" charset="0"/>
            </a:rPr>
            <a:t>: ESSνSB Design Study, CDR (EU-H2020)</a:t>
          </a:r>
          <a:endParaRPr lang="en-GB" sz="1200" kern="1200" dirty="0">
            <a:latin typeface="Times New Roman" panose="02020603050405020304" pitchFamily="18" charset="0"/>
            <a:cs typeface="Times New Roman" panose="02020603050405020304" pitchFamily="18" charset="0"/>
          </a:endParaRPr>
        </a:p>
      </dsp:txBody>
      <dsp:txXfrm>
        <a:off x="3471716" y="2340185"/>
        <a:ext cx="916655" cy="803502"/>
      </dsp:txXfrm>
    </dsp:sp>
    <dsp:sp modelId="{3AF4C3FA-7F1E-3949-8838-EE9742BE1A93}">
      <dsp:nvSpPr>
        <dsp:cNvPr id="0" name=""/>
        <dsp:cNvSpPr/>
      </dsp:nvSpPr>
      <dsp:spPr>
        <a:xfrm>
          <a:off x="4215417" y="1962066"/>
          <a:ext cx="172953" cy="172953"/>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3E0F1A-85A2-8C4E-A442-62D84E8E01CC}">
      <dsp:nvSpPr>
        <dsp:cNvPr id="0" name=""/>
        <dsp:cNvSpPr/>
      </dsp:nvSpPr>
      <dsp:spPr>
        <a:xfrm rot="5400000">
          <a:off x="4695737" y="1759136"/>
          <a:ext cx="610189" cy="101534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E679C8-6F46-6849-9B8E-25E7ADD4D92F}">
      <dsp:nvSpPr>
        <dsp:cNvPr id="0" name=""/>
        <dsp:cNvSpPr/>
      </dsp:nvSpPr>
      <dsp:spPr>
        <a:xfrm>
          <a:off x="4593881" y="2062504"/>
          <a:ext cx="916655" cy="803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Times New Roman" panose="02020603050405020304" pitchFamily="18" charset="0"/>
              <a:ea typeface="Times New Roman" charset="0"/>
              <a:cs typeface="Times New Roman" panose="02020603050405020304" pitchFamily="18" charset="0"/>
            </a:rPr>
            <a:t>2023-2026</a:t>
          </a:r>
          <a:r>
            <a:rPr lang="en-GB" sz="1200" kern="1200" noProof="0" dirty="0">
              <a:latin typeface="Times New Roman" panose="02020603050405020304" pitchFamily="18" charset="0"/>
              <a:ea typeface="Times New Roman" charset="0"/>
              <a:cs typeface="Times New Roman" panose="02020603050405020304" pitchFamily="18" charset="0"/>
            </a:rPr>
            <a:t>: </a:t>
          </a:r>
          <a:r>
            <a:rPr lang="en-GB" sz="1200" b="0" kern="1200" noProof="0" dirty="0">
              <a:latin typeface="Times New Roman" panose="02020603050405020304" pitchFamily="18" charset="0"/>
              <a:ea typeface="Times New Roman" charset="0"/>
              <a:cs typeface="Times New Roman" panose="02020603050405020304" pitchFamily="18" charset="0"/>
            </a:rPr>
            <a:t>ESSνSB+ Design Study, CDR (EU-HE) and preparatory phase</a:t>
          </a:r>
          <a:endParaRPr lang="en-GB" sz="1200" kern="1200" dirty="0">
            <a:latin typeface="Times New Roman" panose="02020603050405020304" pitchFamily="18" charset="0"/>
            <a:cs typeface="Times New Roman" panose="02020603050405020304" pitchFamily="18" charset="0"/>
          </a:endParaRPr>
        </a:p>
      </dsp:txBody>
      <dsp:txXfrm>
        <a:off x="4593881" y="2062504"/>
        <a:ext cx="916655" cy="803502"/>
      </dsp:txXfrm>
    </dsp:sp>
    <dsp:sp modelId="{B9E46D39-4FE4-A142-8B41-97352348F72A}">
      <dsp:nvSpPr>
        <dsp:cNvPr id="0" name=""/>
        <dsp:cNvSpPr/>
      </dsp:nvSpPr>
      <dsp:spPr>
        <a:xfrm>
          <a:off x="5337583" y="1684385"/>
          <a:ext cx="172953" cy="172953"/>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0F9184-87EA-D245-B25A-637E672C8140}">
      <dsp:nvSpPr>
        <dsp:cNvPr id="0" name=""/>
        <dsp:cNvSpPr/>
      </dsp:nvSpPr>
      <dsp:spPr>
        <a:xfrm rot="5400000">
          <a:off x="5817902" y="1481455"/>
          <a:ext cx="610189" cy="101534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0C203A-7588-9D4C-A445-6FBC6A7E45B4}">
      <dsp:nvSpPr>
        <dsp:cNvPr id="0" name=""/>
        <dsp:cNvSpPr/>
      </dsp:nvSpPr>
      <dsp:spPr>
        <a:xfrm>
          <a:off x="5716046" y="1784823"/>
          <a:ext cx="916655" cy="803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Times New Roman" panose="02020603050405020304" pitchFamily="18" charset="0"/>
              <a:ea typeface="Times New Roman" charset="0"/>
              <a:cs typeface="Times New Roman" panose="02020603050405020304" pitchFamily="18" charset="0"/>
            </a:rPr>
            <a:t>2026-2035</a:t>
          </a:r>
          <a:r>
            <a:rPr lang="en-GB" sz="1200" kern="1200" noProof="0" dirty="0">
              <a:latin typeface="Times New Roman" panose="02020603050405020304" pitchFamily="18" charset="0"/>
              <a:ea typeface="Times New Roman" charset="0"/>
              <a:cs typeface="Times New Roman" panose="02020603050405020304" pitchFamily="18" charset="0"/>
            </a:rPr>
            <a:t>: TDR Phase, International Agreement</a:t>
          </a:r>
          <a:endParaRPr lang="en-GB" sz="1200" kern="1200" dirty="0">
            <a:latin typeface="Times New Roman" panose="02020603050405020304" pitchFamily="18" charset="0"/>
            <a:cs typeface="Times New Roman" panose="02020603050405020304" pitchFamily="18" charset="0"/>
          </a:endParaRPr>
        </a:p>
      </dsp:txBody>
      <dsp:txXfrm>
        <a:off x="5716046" y="1784823"/>
        <a:ext cx="916655" cy="803502"/>
      </dsp:txXfrm>
    </dsp:sp>
    <dsp:sp modelId="{D4025002-4325-314F-9452-5E2875BE17A2}">
      <dsp:nvSpPr>
        <dsp:cNvPr id="0" name=""/>
        <dsp:cNvSpPr/>
      </dsp:nvSpPr>
      <dsp:spPr>
        <a:xfrm>
          <a:off x="6459748" y="1406704"/>
          <a:ext cx="172953" cy="172953"/>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9484CD-543C-EB4E-9DA2-423002F13123}">
      <dsp:nvSpPr>
        <dsp:cNvPr id="0" name=""/>
        <dsp:cNvSpPr/>
      </dsp:nvSpPr>
      <dsp:spPr>
        <a:xfrm rot="5400000">
          <a:off x="6940067" y="1203774"/>
          <a:ext cx="610189" cy="101534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C283E3-4578-0841-8DA6-616F6FBF64C5}">
      <dsp:nvSpPr>
        <dsp:cNvPr id="0" name=""/>
        <dsp:cNvSpPr/>
      </dsp:nvSpPr>
      <dsp:spPr>
        <a:xfrm>
          <a:off x="6838212" y="1507142"/>
          <a:ext cx="916655" cy="803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Times New Roman" panose="02020603050405020304" pitchFamily="18" charset="0"/>
              <a:ea typeface="Times New Roman" charset="0"/>
              <a:cs typeface="Times New Roman" panose="02020603050405020304" pitchFamily="18" charset="0"/>
            </a:rPr>
            <a:t>2035-2045</a:t>
          </a:r>
          <a:r>
            <a:rPr lang="en-GB" sz="1200" b="0" kern="1200" noProof="0" dirty="0">
              <a:latin typeface="Times New Roman" panose="02020603050405020304" pitchFamily="18" charset="0"/>
              <a:ea typeface="Times New Roman" charset="0"/>
              <a:cs typeface="Times New Roman" panose="02020603050405020304" pitchFamily="18" charset="0"/>
            </a:rPr>
            <a:t>: Construction of the facility and detectors, including commissioning</a:t>
          </a:r>
          <a:endParaRPr lang="en-GB" sz="1200" kern="1200" dirty="0">
            <a:latin typeface="Times New Roman" panose="02020603050405020304" pitchFamily="18" charset="0"/>
            <a:cs typeface="Times New Roman" panose="02020603050405020304" pitchFamily="18" charset="0"/>
          </a:endParaRPr>
        </a:p>
      </dsp:txBody>
      <dsp:txXfrm>
        <a:off x="6838212" y="1507142"/>
        <a:ext cx="916655" cy="803502"/>
      </dsp:txXfrm>
    </dsp:sp>
    <dsp:sp modelId="{6D384B6C-91DF-4F41-8D9C-3B110B30082D}">
      <dsp:nvSpPr>
        <dsp:cNvPr id="0" name=""/>
        <dsp:cNvSpPr/>
      </dsp:nvSpPr>
      <dsp:spPr>
        <a:xfrm>
          <a:off x="7581913" y="1129024"/>
          <a:ext cx="172953" cy="172953"/>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0B9F41-D80D-4742-A029-BECD19975E51}">
      <dsp:nvSpPr>
        <dsp:cNvPr id="0" name=""/>
        <dsp:cNvSpPr/>
      </dsp:nvSpPr>
      <dsp:spPr>
        <a:xfrm rot="5400000">
          <a:off x="8062233" y="926093"/>
          <a:ext cx="610189" cy="101534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167518-30BE-9C44-98A4-6E4F60E8B5BA}">
      <dsp:nvSpPr>
        <dsp:cNvPr id="0" name=""/>
        <dsp:cNvSpPr/>
      </dsp:nvSpPr>
      <dsp:spPr>
        <a:xfrm>
          <a:off x="7960377" y="1229461"/>
          <a:ext cx="916655" cy="803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solidFill>
                <a:srgbClr val="FF0000"/>
              </a:solidFill>
              <a:latin typeface="Times New Roman" panose="02020603050405020304" pitchFamily="18" charset="0"/>
              <a:cs typeface="Times New Roman" panose="02020603050405020304" pitchFamily="18" charset="0"/>
            </a:rPr>
            <a:t>Data Taking</a:t>
          </a:r>
        </a:p>
      </dsp:txBody>
      <dsp:txXfrm>
        <a:off x="7960377" y="1229461"/>
        <a:ext cx="916655" cy="803502"/>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BF34A45-BD8F-E14D-A73B-328A506DC652}" type="datetimeFigureOut">
              <a:rPr lang="fr-FR" smtClean="0"/>
              <a:t>29/09/2026</a:t>
            </a:fld>
            <a:endParaRPr lang="en-US"/>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E9B6AF-4171-7946-A644-4B0B9A3E4490}" type="slidenum">
              <a:rPr lang="en-US" smtClean="0"/>
              <a:t>‹#›</a:t>
            </a:fld>
            <a:endParaRPr lang="en-US"/>
          </a:p>
        </p:txBody>
      </p:sp>
    </p:spTree>
    <p:extLst>
      <p:ext uri="{BB962C8B-B14F-4D97-AF65-F5344CB8AC3E}">
        <p14:creationId xmlns:p14="http://schemas.microsoft.com/office/powerpoint/2010/main" val="42875883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83F064-C653-E849-A9AC-11CF409292A7}" type="datetimeFigureOut">
              <a:rPr lang="fr-FR" smtClean="0"/>
              <a:t>29/09/2026</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8B264F-AD4B-0742-99D8-E3EB645D81D8}" type="slidenum">
              <a:rPr lang="en-US" smtClean="0"/>
              <a:t>‹#›</a:t>
            </a:fld>
            <a:endParaRPr lang="en-US"/>
          </a:p>
        </p:txBody>
      </p:sp>
    </p:spTree>
    <p:extLst>
      <p:ext uri="{BB962C8B-B14F-4D97-AF65-F5344CB8AC3E}">
        <p14:creationId xmlns:p14="http://schemas.microsoft.com/office/powerpoint/2010/main" val="317306239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600367A-AAF5-B446-A450-33F6C0CF7D8C}" type="slidenum">
              <a:rPr lang="en-GB" sz="1200">
                <a:solidFill>
                  <a:prstClr val="black"/>
                </a:solidFill>
                <a:latin typeface="Arial" charset="0"/>
              </a:rPr>
              <a:pPr eaLnBrk="1" hangingPunct="1"/>
              <a:t>1</a:t>
            </a:fld>
            <a:endParaRPr lang="en-GB" sz="1200">
              <a:solidFill>
                <a:prstClr val="black"/>
              </a:solidFill>
              <a:latin typeface="Arial"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82797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839488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124B9-1598-673C-0FC2-9CCE794BF447}"/>
            </a:ext>
          </a:extLst>
        </p:cNvPr>
        <p:cNvGrpSpPr/>
        <p:nvPr/>
      </p:nvGrpSpPr>
      <p:grpSpPr>
        <a:xfrm>
          <a:off x="0" y="0"/>
          <a:ext cx="0" cy="0"/>
          <a:chOff x="0" y="0"/>
          <a:chExt cx="0" cy="0"/>
        </a:xfrm>
      </p:grpSpPr>
      <p:sp>
        <p:nvSpPr>
          <p:cNvPr id="21505" name="Rectangle 2">
            <a:extLst>
              <a:ext uri="{FF2B5EF4-FFF2-40B4-BE49-F238E27FC236}">
                <a16:creationId xmlns:a16="http://schemas.microsoft.com/office/drawing/2014/main" id="{E57490AD-4EE2-3159-72B2-0F02F6755A92}"/>
              </a:ext>
            </a:extLst>
          </p:cNvPr>
          <p:cNvSpPr>
            <a:spLocks noGrp="1" noRot="1" noChangeAspect="1" noChangeArrowheads="1" noTextEdit="1"/>
          </p:cNvSpPr>
          <p:nvPr>
            <p:ph type="sldImg"/>
          </p:nvPr>
        </p:nvSpPr>
        <p:spPr>
          <a:ln/>
        </p:spPr>
      </p:sp>
      <p:sp>
        <p:nvSpPr>
          <p:cNvPr id="21506" name="Rectangle 3">
            <a:extLst>
              <a:ext uri="{FF2B5EF4-FFF2-40B4-BE49-F238E27FC236}">
                <a16:creationId xmlns:a16="http://schemas.microsoft.com/office/drawing/2014/main" id="{3C621FA3-A628-C095-9B98-D4C1AE4995C4}"/>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2265856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1426083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2029426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C8B264F-AD4B-0742-99D8-E3EB645D81D8}" type="slidenum">
              <a:rPr lang="en-US" smtClean="0"/>
              <a:t>6</a:t>
            </a:fld>
            <a:endParaRPr lang="en-US"/>
          </a:p>
        </p:txBody>
      </p:sp>
    </p:spTree>
    <p:extLst>
      <p:ext uri="{BB962C8B-B14F-4D97-AF65-F5344CB8AC3E}">
        <p14:creationId xmlns:p14="http://schemas.microsoft.com/office/powerpoint/2010/main" val="1814404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1392767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610291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2190102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1971480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705035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1685945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429970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40870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159148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61F70-A154-4030-2E38-BFCFDFA11BF3}"/>
            </a:ext>
          </a:extLst>
        </p:cNvPr>
        <p:cNvGrpSpPr/>
        <p:nvPr/>
      </p:nvGrpSpPr>
      <p:grpSpPr>
        <a:xfrm>
          <a:off x="0" y="0"/>
          <a:ext cx="0" cy="0"/>
          <a:chOff x="0" y="0"/>
          <a:chExt cx="0" cy="0"/>
        </a:xfrm>
      </p:grpSpPr>
      <p:sp>
        <p:nvSpPr>
          <p:cNvPr id="21505" name="Rectangle 2">
            <a:extLst>
              <a:ext uri="{FF2B5EF4-FFF2-40B4-BE49-F238E27FC236}">
                <a16:creationId xmlns:a16="http://schemas.microsoft.com/office/drawing/2014/main" id="{3E3804D4-960E-5F8E-7B34-9F2B0E1E48E5}"/>
              </a:ext>
            </a:extLst>
          </p:cNvPr>
          <p:cNvSpPr>
            <a:spLocks noGrp="1" noRot="1" noChangeAspect="1" noChangeArrowheads="1" noTextEdit="1"/>
          </p:cNvSpPr>
          <p:nvPr>
            <p:ph type="sldImg"/>
          </p:nvPr>
        </p:nvSpPr>
        <p:spPr>
          <a:ln/>
        </p:spPr>
      </p:sp>
      <p:sp>
        <p:nvSpPr>
          <p:cNvPr id="21506" name="Rectangle 3">
            <a:extLst>
              <a:ext uri="{FF2B5EF4-FFF2-40B4-BE49-F238E27FC236}">
                <a16:creationId xmlns:a16="http://schemas.microsoft.com/office/drawing/2014/main" id="{429E13F3-BC25-A307-F9BD-48135FC0937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3299587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D7103-12F0-8130-3016-AA8C89A08F42}"/>
            </a:ext>
          </a:extLst>
        </p:cNvPr>
        <p:cNvGrpSpPr/>
        <p:nvPr/>
      </p:nvGrpSpPr>
      <p:grpSpPr>
        <a:xfrm>
          <a:off x="0" y="0"/>
          <a:ext cx="0" cy="0"/>
          <a:chOff x="0" y="0"/>
          <a:chExt cx="0" cy="0"/>
        </a:xfrm>
      </p:grpSpPr>
      <p:sp>
        <p:nvSpPr>
          <p:cNvPr id="21505" name="Rectangle 2">
            <a:extLst>
              <a:ext uri="{FF2B5EF4-FFF2-40B4-BE49-F238E27FC236}">
                <a16:creationId xmlns:a16="http://schemas.microsoft.com/office/drawing/2014/main" id="{14F68351-4FD9-3206-A90F-B16EDB21F464}"/>
              </a:ext>
            </a:extLst>
          </p:cNvPr>
          <p:cNvSpPr>
            <a:spLocks noGrp="1" noRot="1" noChangeAspect="1" noChangeArrowheads="1" noTextEdit="1"/>
          </p:cNvSpPr>
          <p:nvPr>
            <p:ph type="sldImg"/>
          </p:nvPr>
        </p:nvSpPr>
        <p:spPr>
          <a:ln/>
        </p:spPr>
      </p:sp>
      <p:sp>
        <p:nvSpPr>
          <p:cNvPr id="21506" name="Rectangle 3">
            <a:extLst>
              <a:ext uri="{FF2B5EF4-FFF2-40B4-BE49-F238E27FC236}">
                <a16:creationId xmlns:a16="http://schemas.microsoft.com/office/drawing/2014/main" id="{DA45352B-5D56-80EB-35CB-947906B4566E}"/>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1973594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73DA0-CD1A-BB54-AD9F-6BE49CC8C41C}"/>
            </a:ext>
          </a:extLst>
        </p:cNvPr>
        <p:cNvGrpSpPr/>
        <p:nvPr/>
      </p:nvGrpSpPr>
      <p:grpSpPr>
        <a:xfrm>
          <a:off x="0" y="0"/>
          <a:ext cx="0" cy="0"/>
          <a:chOff x="0" y="0"/>
          <a:chExt cx="0" cy="0"/>
        </a:xfrm>
      </p:grpSpPr>
      <p:sp>
        <p:nvSpPr>
          <p:cNvPr id="21505" name="Rectangle 2">
            <a:extLst>
              <a:ext uri="{FF2B5EF4-FFF2-40B4-BE49-F238E27FC236}">
                <a16:creationId xmlns:a16="http://schemas.microsoft.com/office/drawing/2014/main" id="{0BBB8718-0F8F-805C-4890-9C2A8256179D}"/>
              </a:ext>
            </a:extLst>
          </p:cNvPr>
          <p:cNvSpPr>
            <a:spLocks noGrp="1" noRot="1" noChangeAspect="1" noChangeArrowheads="1" noTextEdit="1"/>
          </p:cNvSpPr>
          <p:nvPr>
            <p:ph type="sldImg"/>
          </p:nvPr>
        </p:nvSpPr>
        <p:spPr>
          <a:ln/>
        </p:spPr>
      </p:sp>
      <p:sp>
        <p:nvSpPr>
          <p:cNvPr id="21506" name="Rectangle 3">
            <a:extLst>
              <a:ext uri="{FF2B5EF4-FFF2-40B4-BE49-F238E27FC236}">
                <a16:creationId xmlns:a16="http://schemas.microsoft.com/office/drawing/2014/main" id="{F80C86F3-6BF1-EBD5-0539-ADD7D3B04B33}"/>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1374658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34DE-DCF1-59B3-2BF7-6FDA27AC7AB6}"/>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FA1BF516-921E-2040-B420-87314D783FF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600367A-AAF5-B446-A450-33F6C0CF7D8C}" type="slidenum">
              <a:rPr lang="en-GB" sz="1200">
                <a:solidFill>
                  <a:prstClr val="black"/>
                </a:solidFill>
                <a:latin typeface="Arial" charset="0"/>
              </a:rPr>
              <a:pPr eaLnBrk="1" hangingPunct="1"/>
              <a:t>22</a:t>
            </a:fld>
            <a:endParaRPr lang="en-GB" sz="1200">
              <a:solidFill>
                <a:prstClr val="black"/>
              </a:solidFill>
              <a:latin typeface="Arial" charset="0"/>
            </a:endParaRPr>
          </a:p>
        </p:txBody>
      </p:sp>
      <p:sp>
        <p:nvSpPr>
          <p:cNvPr id="6147" name="Rectangle 2">
            <a:extLst>
              <a:ext uri="{FF2B5EF4-FFF2-40B4-BE49-F238E27FC236}">
                <a16:creationId xmlns:a16="http://schemas.microsoft.com/office/drawing/2014/main" id="{33122769-FF23-1104-7F82-2959726CE8F7}"/>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C49C5023-09BC-9C6D-C798-493BF42462BF}"/>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652943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8F643-FDF2-2D66-8E9C-BE6A5E8940FB}"/>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01161332-853E-AB7A-E4C3-4BB9ECFBAF71}"/>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600367A-AAF5-B446-A450-33F6C0CF7D8C}" type="slidenum">
              <a:rPr lang="en-GB" sz="1200">
                <a:solidFill>
                  <a:prstClr val="black"/>
                </a:solidFill>
                <a:latin typeface="Arial" charset="0"/>
              </a:rPr>
              <a:pPr eaLnBrk="1" hangingPunct="1"/>
              <a:t>23</a:t>
            </a:fld>
            <a:endParaRPr lang="en-GB" sz="1200">
              <a:solidFill>
                <a:prstClr val="black"/>
              </a:solidFill>
              <a:latin typeface="Arial" charset="0"/>
            </a:endParaRPr>
          </a:p>
        </p:txBody>
      </p:sp>
      <p:sp>
        <p:nvSpPr>
          <p:cNvPr id="6147" name="Rectangle 2">
            <a:extLst>
              <a:ext uri="{FF2B5EF4-FFF2-40B4-BE49-F238E27FC236}">
                <a16:creationId xmlns:a16="http://schemas.microsoft.com/office/drawing/2014/main" id="{1D255666-1155-46D5-F5E2-BBDE7308832E}"/>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C9AC36D1-A780-0866-78B9-A6CFF5F82444}"/>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1455064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9B94E-528A-5A9C-192E-F924E7CBF17E}"/>
            </a:ext>
          </a:extLst>
        </p:cNvPr>
        <p:cNvGrpSpPr/>
        <p:nvPr/>
      </p:nvGrpSpPr>
      <p:grpSpPr>
        <a:xfrm>
          <a:off x="0" y="0"/>
          <a:ext cx="0" cy="0"/>
          <a:chOff x="0" y="0"/>
          <a:chExt cx="0" cy="0"/>
        </a:xfrm>
      </p:grpSpPr>
      <p:sp>
        <p:nvSpPr>
          <p:cNvPr id="21505" name="Rectangle 2">
            <a:extLst>
              <a:ext uri="{FF2B5EF4-FFF2-40B4-BE49-F238E27FC236}">
                <a16:creationId xmlns:a16="http://schemas.microsoft.com/office/drawing/2014/main" id="{71BC7858-3E15-4B7E-758A-3A2D307C4FDF}"/>
              </a:ext>
            </a:extLst>
          </p:cNvPr>
          <p:cNvSpPr>
            <a:spLocks noGrp="1" noRot="1" noChangeAspect="1" noChangeArrowheads="1" noTextEdit="1"/>
          </p:cNvSpPr>
          <p:nvPr>
            <p:ph type="sldImg"/>
          </p:nvPr>
        </p:nvSpPr>
        <p:spPr>
          <a:ln/>
        </p:spPr>
      </p:sp>
      <p:sp>
        <p:nvSpPr>
          <p:cNvPr id="21506" name="Rectangle 3">
            <a:extLst>
              <a:ext uri="{FF2B5EF4-FFF2-40B4-BE49-F238E27FC236}">
                <a16:creationId xmlns:a16="http://schemas.microsoft.com/office/drawing/2014/main" id="{61EA761A-D28D-79FE-D18C-5565FA22C577}"/>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3653566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D36AD-D81B-C98D-4E0C-B09E778AA35D}"/>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C9FD3F5D-C68B-4977-D495-8932519DDF3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600367A-AAF5-B446-A450-33F6C0CF7D8C}" type="slidenum">
              <a:rPr lang="en-GB" sz="1200">
                <a:solidFill>
                  <a:prstClr val="black"/>
                </a:solidFill>
                <a:latin typeface="Arial" charset="0"/>
              </a:rPr>
              <a:pPr eaLnBrk="1" hangingPunct="1"/>
              <a:t>25</a:t>
            </a:fld>
            <a:endParaRPr lang="en-GB" sz="1200">
              <a:solidFill>
                <a:prstClr val="black"/>
              </a:solidFill>
              <a:latin typeface="Arial" charset="0"/>
            </a:endParaRPr>
          </a:p>
        </p:txBody>
      </p:sp>
      <p:sp>
        <p:nvSpPr>
          <p:cNvPr id="6147" name="Rectangle 2">
            <a:extLst>
              <a:ext uri="{FF2B5EF4-FFF2-40B4-BE49-F238E27FC236}">
                <a16:creationId xmlns:a16="http://schemas.microsoft.com/office/drawing/2014/main" id="{6D1169B8-1C6D-8B99-D970-D96EFB49402A}"/>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087D270E-EF89-F1E9-BFAE-5387C05A717A}"/>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220519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FABC09FA-3408-B543-91AF-4F8D36FD2FCE}" type="slidenum">
              <a:rPr lang="fr-FR" sz="1200">
                <a:solidFill>
                  <a:prstClr val="black"/>
                </a:solidFill>
                <a:latin typeface="Arial" charset="0"/>
              </a:rPr>
              <a:pPr eaLnBrk="1" hangingPunct="1"/>
              <a:t>26</a:t>
            </a:fld>
            <a:endParaRPr lang="fr-FR" sz="1200">
              <a:solidFill>
                <a:prstClr val="black"/>
              </a:solidFill>
              <a:latin typeface="Arial" charset="0"/>
            </a:endParaRPr>
          </a:p>
        </p:txBody>
      </p:sp>
      <p:sp>
        <p:nvSpPr>
          <p:cNvPr id="32770" name="Rectangle 2"/>
          <p:cNvSpPr>
            <a:spLocks noGrp="1" noRot="1" noChangeAspect="1" noChangeArrowheads="1" noTextEdit="1"/>
          </p:cNvSpPr>
          <p:nvPr>
            <p:ph type="sldImg"/>
          </p:nvPr>
        </p:nvSpPr>
        <p:spPr>
          <a:xfrm>
            <a:off x="1144588" y="687388"/>
            <a:ext cx="4570412" cy="3427412"/>
          </a:xfrm>
          <a:ln/>
        </p:spPr>
      </p:sp>
      <p:sp>
        <p:nvSpPr>
          <p:cNvPr id="32771" name="Rectangle 3"/>
          <p:cNvSpPr>
            <a:spLocks noGrp="1" noChangeArrowheads="1"/>
          </p:cNvSpPr>
          <p:nvPr>
            <p:ph type="body" idx="1"/>
          </p:nvPr>
        </p:nvSpPr>
        <p:spPr>
          <a:xfrm>
            <a:off x="685800" y="4341813"/>
            <a:ext cx="5486400" cy="4114800"/>
          </a:xfrm>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687213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918894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2A48E-2ECA-5019-EFD0-B69F53061319}"/>
            </a:ext>
          </a:extLst>
        </p:cNvPr>
        <p:cNvGrpSpPr/>
        <p:nvPr/>
      </p:nvGrpSpPr>
      <p:grpSpPr>
        <a:xfrm>
          <a:off x="0" y="0"/>
          <a:ext cx="0" cy="0"/>
          <a:chOff x="0" y="0"/>
          <a:chExt cx="0" cy="0"/>
        </a:xfrm>
      </p:grpSpPr>
      <p:sp>
        <p:nvSpPr>
          <p:cNvPr id="21505" name="Rectangle 2">
            <a:extLst>
              <a:ext uri="{FF2B5EF4-FFF2-40B4-BE49-F238E27FC236}">
                <a16:creationId xmlns:a16="http://schemas.microsoft.com/office/drawing/2014/main" id="{DC2F59F5-B429-1F16-E4A4-0BA281DE6403}"/>
              </a:ext>
            </a:extLst>
          </p:cNvPr>
          <p:cNvSpPr>
            <a:spLocks noGrp="1" noRot="1" noChangeAspect="1" noChangeArrowheads="1" noTextEdit="1"/>
          </p:cNvSpPr>
          <p:nvPr>
            <p:ph type="sldImg"/>
          </p:nvPr>
        </p:nvSpPr>
        <p:spPr>
          <a:ln/>
        </p:spPr>
      </p:sp>
      <p:sp>
        <p:nvSpPr>
          <p:cNvPr id="21506" name="Rectangle 3">
            <a:extLst>
              <a:ext uri="{FF2B5EF4-FFF2-40B4-BE49-F238E27FC236}">
                <a16:creationId xmlns:a16="http://schemas.microsoft.com/office/drawing/2014/main" id="{AE2A2299-D2CF-AFCE-D4AD-0C4CF95B9734}"/>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15010448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F5CA3-64C0-BDAB-F893-A4F017FA34BE}"/>
            </a:ext>
          </a:extLst>
        </p:cNvPr>
        <p:cNvGrpSpPr/>
        <p:nvPr/>
      </p:nvGrpSpPr>
      <p:grpSpPr>
        <a:xfrm>
          <a:off x="0" y="0"/>
          <a:ext cx="0" cy="0"/>
          <a:chOff x="0" y="0"/>
          <a:chExt cx="0" cy="0"/>
        </a:xfrm>
      </p:grpSpPr>
      <p:sp>
        <p:nvSpPr>
          <p:cNvPr id="21505" name="Rectangle 2">
            <a:extLst>
              <a:ext uri="{FF2B5EF4-FFF2-40B4-BE49-F238E27FC236}">
                <a16:creationId xmlns:a16="http://schemas.microsoft.com/office/drawing/2014/main" id="{CBA890E7-B9DE-24FD-4733-7BF836EA0332}"/>
              </a:ext>
            </a:extLst>
          </p:cNvPr>
          <p:cNvSpPr>
            <a:spLocks noGrp="1" noRot="1" noChangeAspect="1" noChangeArrowheads="1" noTextEdit="1"/>
          </p:cNvSpPr>
          <p:nvPr>
            <p:ph type="sldImg"/>
          </p:nvPr>
        </p:nvSpPr>
        <p:spPr>
          <a:ln/>
        </p:spPr>
      </p:sp>
      <p:sp>
        <p:nvSpPr>
          <p:cNvPr id="21506" name="Rectangle 3">
            <a:extLst>
              <a:ext uri="{FF2B5EF4-FFF2-40B4-BE49-F238E27FC236}">
                <a16:creationId xmlns:a16="http://schemas.microsoft.com/office/drawing/2014/main" id="{FACFFEBC-2F1C-11AA-B535-2800A71548DD}"/>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41530697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5190F-181B-D7A3-62AA-4C952EBC16ED}"/>
            </a:ext>
          </a:extLst>
        </p:cNvPr>
        <p:cNvGrpSpPr/>
        <p:nvPr/>
      </p:nvGrpSpPr>
      <p:grpSpPr>
        <a:xfrm>
          <a:off x="0" y="0"/>
          <a:ext cx="0" cy="0"/>
          <a:chOff x="0" y="0"/>
          <a:chExt cx="0" cy="0"/>
        </a:xfrm>
      </p:grpSpPr>
      <p:sp>
        <p:nvSpPr>
          <p:cNvPr id="21505" name="Rectangle 2">
            <a:extLst>
              <a:ext uri="{FF2B5EF4-FFF2-40B4-BE49-F238E27FC236}">
                <a16:creationId xmlns:a16="http://schemas.microsoft.com/office/drawing/2014/main" id="{2566AEDC-B664-569B-A2E3-3E9B0C868F24}"/>
              </a:ext>
            </a:extLst>
          </p:cNvPr>
          <p:cNvSpPr>
            <a:spLocks noGrp="1" noRot="1" noChangeAspect="1" noChangeArrowheads="1" noTextEdit="1"/>
          </p:cNvSpPr>
          <p:nvPr>
            <p:ph type="sldImg"/>
          </p:nvPr>
        </p:nvSpPr>
        <p:spPr>
          <a:ln/>
        </p:spPr>
      </p:sp>
      <p:sp>
        <p:nvSpPr>
          <p:cNvPr id="21506" name="Rectangle 3">
            <a:extLst>
              <a:ext uri="{FF2B5EF4-FFF2-40B4-BE49-F238E27FC236}">
                <a16:creationId xmlns:a16="http://schemas.microsoft.com/office/drawing/2014/main" id="{F09AD16B-EA07-120C-03A0-5DF27F59CED2}"/>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a:ea typeface="ＭＳ Ｐゴシック" charset="0"/>
              <a:cs typeface="ＭＳ Ｐゴシック" charset="0"/>
            </a:endParaRPr>
          </a:p>
        </p:txBody>
      </p:sp>
    </p:spTree>
    <p:extLst>
      <p:ext uri="{BB962C8B-B14F-4D97-AF65-F5344CB8AC3E}">
        <p14:creationId xmlns:p14="http://schemas.microsoft.com/office/powerpoint/2010/main" val="22836229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97459" y="320087"/>
            <a:ext cx="6862522" cy="707886"/>
          </a:xfrm>
        </p:spPr>
        <p:txBody>
          <a:bodyPr wrap="square" anchor="ctr" anchorCtr="0">
            <a:spAutoFit/>
          </a:bodyPr>
          <a:lstStyle>
            <a:lvl1pPr>
              <a:defRPr>
                <a:effectLst>
                  <a:outerShdw blurRad="50800" dist="76200" dir="8100000" algn="tr" rotWithShape="0">
                    <a:prstClr val="black">
                      <a:alpha val="15000"/>
                    </a:prstClr>
                  </a:outerShdw>
                </a:effectLst>
              </a:defRPr>
            </a:lvl1pPr>
          </a:lstStyle>
          <a:p>
            <a:r>
              <a:rPr lang="en-GB" noProof="0"/>
              <a:t>Click to edit Master title style</a:t>
            </a:r>
          </a:p>
        </p:txBody>
      </p:sp>
      <p:sp>
        <p:nvSpPr>
          <p:cNvPr id="3" name="Date Placeholder 2"/>
          <p:cNvSpPr>
            <a:spLocks noGrp="1"/>
          </p:cNvSpPr>
          <p:nvPr>
            <p:ph type="dt" sz="half" idx="10"/>
          </p:nvPr>
        </p:nvSpPr>
        <p:spPr>
          <a:xfrm>
            <a:off x="0" y="6492875"/>
            <a:ext cx="2578443" cy="365125"/>
          </a:xfrm>
        </p:spPr>
        <p:txBody>
          <a:bodyPr/>
          <a:lstStyle/>
          <a:p>
            <a:r>
              <a:rPr lang="fr-FR" noProof="0"/>
              <a:t>Annual meeting, Wik castle, 05/10/2026</a:t>
            </a:r>
            <a:endParaRPr lang="en-GB" noProof="0"/>
          </a:p>
        </p:txBody>
      </p:sp>
      <p:sp>
        <p:nvSpPr>
          <p:cNvPr id="4" name="Footer Placeholder 3"/>
          <p:cNvSpPr>
            <a:spLocks noGrp="1"/>
          </p:cNvSpPr>
          <p:nvPr>
            <p:ph type="ftr" sz="quarter" idx="11"/>
          </p:nvPr>
        </p:nvSpPr>
        <p:spPr>
          <a:xfrm>
            <a:off x="2764639" y="6492874"/>
            <a:ext cx="3617103" cy="365125"/>
          </a:xfrm>
        </p:spPr>
        <p:txBody>
          <a:bodyPr/>
          <a:lstStyle/>
          <a:p>
            <a:r>
              <a:rPr lang="en-GB" noProof="0"/>
              <a:t>M. Dracos, IPHC-IN2P3/CNRS/UNISTRA</a:t>
            </a:r>
          </a:p>
        </p:txBody>
      </p:sp>
      <p:sp>
        <p:nvSpPr>
          <p:cNvPr id="5" name="Slide Number Placeholder 4"/>
          <p:cNvSpPr>
            <a:spLocks noGrp="1"/>
          </p:cNvSpPr>
          <p:nvPr>
            <p:ph type="sldNum" sz="quarter" idx="12"/>
          </p:nvPr>
        </p:nvSpPr>
        <p:spPr>
          <a:xfrm>
            <a:off x="8159981" y="6492873"/>
            <a:ext cx="984019" cy="365125"/>
          </a:xfrm>
        </p:spPr>
        <p:txBody>
          <a:bodyPr/>
          <a:lstStyle/>
          <a:p>
            <a:fld id="{4FAB73BC-B049-4115-A692-8D63A059BFB8}" type="slidenum">
              <a:rPr lang="en-GB" noProof="0" smtClean="0"/>
              <a:t>‹#›</a:t>
            </a:fld>
            <a:endParaRPr lang="en-GB" noProof="0"/>
          </a:p>
        </p:txBody>
      </p:sp>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397"/>
            <a:ext cx="1297460" cy="862051"/>
          </a:xfrm>
          <a:prstGeom prst="rect">
            <a:avLst/>
          </a:prstGeom>
        </p:spPr>
      </p:pic>
      <p:pic>
        <p:nvPicPr>
          <p:cNvPr id="9" name="Picture 8">
            <a:extLst>
              <a:ext uri="{FF2B5EF4-FFF2-40B4-BE49-F238E27FC236}">
                <a16:creationId xmlns:a16="http://schemas.microsoft.com/office/drawing/2014/main" id="{7949D329-9CE9-2D28-1421-1073E3FAD2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67514" y="14397"/>
            <a:ext cx="1476486" cy="707886"/>
          </a:xfrm>
          <a:prstGeom prst="rect">
            <a:avLst/>
          </a:prstGeom>
        </p:spPr>
      </p:pic>
    </p:spTree>
    <p:extLst>
      <p:ext uri="{BB962C8B-B14F-4D97-AF65-F5344CB8AC3E}">
        <p14:creationId xmlns:p14="http://schemas.microsoft.com/office/powerpoint/2010/main" val="31646544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274293" y="0"/>
            <a:ext cx="6207160" cy="1184564"/>
          </a:xfrm>
          <a:prstGeom prst="rect">
            <a:avLst/>
          </a:prstGeom>
        </p:spPr>
        <p:txBody>
          <a:bodyPr vert="horz" lIns="91440" tIns="45720" rIns="91440" bIns="45720" rtlCol="0" anchor="ctr">
            <a:normAutofit/>
          </a:bodyPr>
          <a:lstStyle/>
          <a:p>
            <a:r>
              <a:rPr lang="en-US" dirty="0" err="1"/>
              <a:t>Cliquez</a:t>
            </a:r>
            <a:r>
              <a:rPr lang="en-US" dirty="0"/>
              <a:t> et </a:t>
            </a:r>
            <a:r>
              <a:rPr lang="en-US" dirty="0" err="1"/>
              <a:t>modifiez</a:t>
            </a:r>
            <a:r>
              <a:rPr lang="en-US" dirty="0"/>
              <a:t> le </a:t>
            </a:r>
            <a:r>
              <a:rPr lang="en-US" dirty="0" err="1"/>
              <a:t>titre</a:t>
            </a:r>
            <a:endParaRPr lang="en-US" dirty="0"/>
          </a:p>
        </p:txBody>
      </p:sp>
      <p:sp>
        <p:nvSpPr>
          <p:cNvPr id="4" name="Espace réservé de la date 3"/>
          <p:cNvSpPr>
            <a:spLocks noGrp="1"/>
          </p:cNvSpPr>
          <p:nvPr>
            <p:ph type="dt" sz="half" idx="2"/>
          </p:nvPr>
        </p:nvSpPr>
        <p:spPr>
          <a:xfrm>
            <a:off x="0" y="6588670"/>
            <a:ext cx="2133600" cy="263815"/>
          </a:xfrm>
          <a:prstGeom prst="rect">
            <a:avLst/>
          </a:prstGeom>
        </p:spPr>
        <p:txBody>
          <a:bodyPr vert="horz" lIns="91440" tIns="45720" rIns="91440" bIns="45720" rtlCol="0" anchor="ctr"/>
          <a:lstStyle>
            <a:lvl1pPr algn="l">
              <a:defRPr sz="1200">
                <a:solidFill>
                  <a:schemeClr val="tx1">
                    <a:tint val="75000"/>
                  </a:schemeClr>
                </a:solidFill>
                <a:latin typeface="Times New Roman"/>
                <a:cs typeface="Times New Roman"/>
              </a:defRPr>
            </a:lvl1pPr>
          </a:lstStyle>
          <a:p>
            <a:pPr defTabSz="914400" fontAlgn="base">
              <a:spcBef>
                <a:spcPct val="0"/>
              </a:spcBef>
              <a:spcAft>
                <a:spcPct val="0"/>
              </a:spcAft>
            </a:pPr>
            <a:r>
              <a:rPr lang="fr-FR">
                <a:ea typeface="ＭＳ Ｐゴシック" charset="0"/>
              </a:rPr>
              <a:t>Annual meeting, Wik castle, 05/10/2026</a:t>
            </a:r>
            <a:endParaRPr lang="en-GB">
              <a:ea typeface="ＭＳ Ｐゴシック" charset="0"/>
            </a:endParaRPr>
          </a:p>
        </p:txBody>
      </p:sp>
      <p:sp>
        <p:nvSpPr>
          <p:cNvPr id="5" name="Espace réservé du pied de page 4"/>
          <p:cNvSpPr>
            <a:spLocks noGrp="1"/>
          </p:cNvSpPr>
          <p:nvPr>
            <p:ph type="ftr" sz="quarter" idx="3"/>
          </p:nvPr>
        </p:nvSpPr>
        <p:spPr>
          <a:xfrm>
            <a:off x="3124200" y="6588670"/>
            <a:ext cx="2895600" cy="263815"/>
          </a:xfrm>
          <a:prstGeom prst="rect">
            <a:avLst/>
          </a:prstGeom>
        </p:spPr>
        <p:txBody>
          <a:bodyPr vert="horz" lIns="91440" tIns="45720" rIns="91440" bIns="45720" rtlCol="0" anchor="ctr"/>
          <a:lstStyle>
            <a:lvl1pPr algn="ctr">
              <a:defRPr sz="1200">
                <a:solidFill>
                  <a:schemeClr val="tx1">
                    <a:tint val="75000"/>
                  </a:schemeClr>
                </a:solidFill>
                <a:latin typeface="Times New Roman"/>
                <a:cs typeface="Times New Roman"/>
              </a:defRPr>
            </a:lvl1pPr>
          </a:lstStyle>
          <a:p>
            <a:pPr defTabSz="914400" fontAlgn="base">
              <a:spcBef>
                <a:spcPct val="0"/>
              </a:spcBef>
              <a:spcAft>
                <a:spcPct val="0"/>
              </a:spcAft>
            </a:pPr>
            <a:r>
              <a:rPr lang="fr-FR">
                <a:ea typeface="ＭＳ Ｐゴシック" charset="0"/>
              </a:rPr>
              <a:t>M. Dracos, IPHC-IN2P3/CNRS/UNISTRA</a:t>
            </a:r>
            <a:endParaRPr lang="en-GB" dirty="0">
              <a:ea typeface="ＭＳ Ｐゴシック" charset="0"/>
            </a:endParaRPr>
          </a:p>
        </p:txBody>
      </p:sp>
      <p:sp>
        <p:nvSpPr>
          <p:cNvPr id="6" name="Espace réservé du numéro de diapositive 5"/>
          <p:cNvSpPr>
            <a:spLocks noGrp="1"/>
          </p:cNvSpPr>
          <p:nvPr>
            <p:ph type="sldNum" sz="quarter" idx="4"/>
          </p:nvPr>
        </p:nvSpPr>
        <p:spPr>
          <a:xfrm>
            <a:off x="7010400" y="6588670"/>
            <a:ext cx="2133600" cy="280980"/>
          </a:xfrm>
          <a:prstGeom prst="rect">
            <a:avLst/>
          </a:prstGeom>
        </p:spPr>
        <p:txBody>
          <a:bodyPr vert="horz" lIns="91440" tIns="45720" rIns="91440" bIns="45720" rtlCol="0" anchor="ctr"/>
          <a:lstStyle>
            <a:lvl1pPr algn="r">
              <a:defRPr sz="1200">
                <a:solidFill>
                  <a:schemeClr val="tx1">
                    <a:tint val="75000"/>
                  </a:schemeClr>
                </a:solidFill>
                <a:latin typeface="Times New Roman"/>
                <a:cs typeface="Times New Roman"/>
              </a:defRPr>
            </a:lvl1pPr>
          </a:lstStyle>
          <a:p>
            <a:pPr defTabSz="914400" fontAlgn="base">
              <a:spcBef>
                <a:spcPct val="0"/>
              </a:spcBef>
              <a:spcAft>
                <a:spcPct val="0"/>
              </a:spcAft>
            </a:pPr>
            <a:fld id="{5B75A52C-D3C1-DA4F-91BD-350C97786792}" type="slidenum">
              <a:rPr lang="en-GB" smtClean="0">
                <a:ea typeface="ＭＳ Ｐゴシック" charset="0"/>
              </a:rPr>
              <a:pPr defTabSz="914400" fontAlgn="base">
                <a:spcBef>
                  <a:spcPct val="0"/>
                </a:spcBef>
                <a:spcAft>
                  <a:spcPct val="0"/>
                </a:spcAft>
              </a:pPr>
              <a:t>‹#›</a:t>
            </a:fld>
            <a:endParaRPr lang="en-GB">
              <a:ea typeface="ＭＳ Ｐゴシック" charset="0"/>
            </a:endParaRPr>
          </a:p>
        </p:txBody>
      </p:sp>
    </p:spTree>
    <p:extLst>
      <p:ext uri="{BB962C8B-B14F-4D97-AF65-F5344CB8AC3E}">
        <p14:creationId xmlns:p14="http://schemas.microsoft.com/office/powerpoint/2010/main" val="3007085651"/>
      </p:ext>
    </p:extLst>
  </p:cSld>
  <p:clrMap bg1="lt1" tx1="dk1" bg2="lt2" tx2="dk2" accent1="accent1" accent2="accent2" accent3="accent3" accent4="accent4" accent5="accent5" accent6="accent6" hlink="hlink" folHlink="folHlink"/>
  <p:sldLayoutIdLst>
    <p:sldLayoutId id="2147483668" r:id="rId1"/>
  </p:sldLayoutIdLst>
  <p:hf hdr="0"/>
  <p:txStyles>
    <p:titleStyle>
      <a:lvl1pPr algn="ctr" defTabSz="457200" rtl="0" eaLnBrk="1" latinLnBrk="0" hangingPunct="1">
        <a:spcBef>
          <a:spcPct val="0"/>
        </a:spcBef>
        <a:buNone/>
        <a:defRPr sz="4000" b="1" kern="1200">
          <a:solidFill>
            <a:schemeClr val="accent6"/>
          </a:solidFill>
          <a:effectLst>
            <a:outerShdw blurRad="50800" dist="38100" dir="2700000" algn="tl" rotWithShape="0">
              <a:prstClr val="black">
                <a:alpha val="40000"/>
              </a:prstClr>
            </a:outerShdw>
          </a:effectLst>
          <a:latin typeface="Times New Roman"/>
          <a:ea typeface="+mj-ea"/>
          <a:cs typeface="Times New Roman"/>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dico.uu.se/event/2057/overview"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hyperlink" Target="https://doi.org/10.1140/epjs/s11734-022-00664-w" TargetMode="Externa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4.xml"/><Relationship Id="rId16" Type="http://schemas.openxmlformats.org/officeDocument/2006/relationships/image" Target="../media/image14.emf"/><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9.jpeg"/><Relationship Id="rId5" Type="http://schemas.openxmlformats.org/officeDocument/2006/relationships/diagramQuickStyle" Target="../diagrams/quickStyle1.xml"/><Relationship Id="rId15" Type="http://schemas.openxmlformats.org/officeDocument/2006/relationships/image" Target="../media/image13.emf"/><Relationship Id="rId10" Type="http://schemas.openxmlformats.org/officeDocument/2006/relationships/image" Target="../media/image8.tiff"/><Relationship Id="rId19" Type="http://schemas.openxmlformats.org/officeDocument/2006/relationships/image" Target="../media/image16.jpeg"/><Relationship Id="rId4" Type="http://schemas.openxmlformats.org/officeDocument/2006/relationships/diagramLayout" Target="../diagrams/layout1.xml"/><Relationship Id="rId9" Type="http://schemas.openxmlformats.org/officeDocument/2006/relationships/image" Target="../media/image7.tiff"/><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essnusb.eu/DocDB/private/DocumentDatabas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cordis.europa.eu/project/id/101094628" TargetMode="External"/><Relationship Id="rId5" Type="http://schemas.openxmlformats.org/officeDocument/2006/relationships/hyperlink" Target="https://essnusb.eu/" TargetMode="External"/><Relationship Id="rId4" Type="http://schemas.openxmlformats.org/officeDocument/2006/relationships/hyperlink" Target="https://essnusb.eu/DocDB/public/DocumentDatabas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www.overleaf.com/read/dncfhfwmzwnt#eadc4b"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EA15E2F-5F91-065B-90A4-FFEC8C0F2746}"/>
              </a:ext>
            </a:extLst>
          </p:cNvPr>
          <p:cNvPicPr>
            <a:picLocks noChangeAspect="1"/>
          </p:cNvPicPr>
          <p:nvPr/>
        </p:nvPicPr>
        <p:blipFill>
          <a:blip r:embed="rId3"/>
          <a:stretch>
            <a:fillRect/>
          </a:stretch>
        </p:blipFill>
        <p:spPr>
          <a:xfrm>
            <a:off x="976745" y="1048979"/>
            <a:ext cx="6858000" cy="5039438"/>
          </a:xfrm>
          <a:prstGeom prst="rect">
            <a:avLst/>
          </a:prstGeom>
        </p:spPr>
      </p:pic>
      <p:sp>
        <p:nvSpPr>
          <p:cNvPr id="2" name="Espace réservé de la date 1"/>
          <p:cNvSpPr>
            <a:spLocks noGrp="1"/>
          </p:cNvSpPr>
          <p:nvPr>
            <p:ph type="dt" sz="half" idx="10"/>
          </p:nvPr>
        </p:nvSpPr>
        <p:spPr>
          <a:xfrm>
            <a:off x="0" y="6492875"/>
            <a:ext cx="2934395" cy="365125"/>
          </a:xfrm>
        </p:spPr>
        <p:txBody>
          <a:bodyPr/>
          <a:lstStyle/>
          <a:p>
            <a:r>
              <a:rPr lang="fr-FR"/>
              <a:t>Annual meeting, Wik castle, 05/10/2026</a:t>
            </a:r>
            <a:endParaRPr lang="en-GB"/>
          </a:p>
        </p:txBody>
      </p:sp>
      <p:sp>
        <p:nvSpPr>
          <p:cNvPr id="3" name="Espace réservé du pied de page 2"/>
          <p:cNvSpPr>
            <a:spLocks noGrp="1"/>
          </p:cNvSpPr>
          <p:nvPr>
            <p:ph type="ftr" sz="quarter" idx="11"/>
          </p:nvPr>
        </p:nvSpPr>
        <p:spPr/>
        <p:txBody>
          <a:bodyPr/>
          <a:lstStyle/>
          <a:p>
            <a:r>
              <a:rPr lang="en-GB"/>
              <a:t>M. Dracos, IPHC-IN2P3/CNRS/UNISTRA</a:t>
            </a:r>
          </a:p>
        </p:txBody>
      </p:sp>
      <p:sp>
        <p:nvSpPr>
          <p:cNvPr id="5" name="Espace réservé du numéro de diapositive 4"/>
          <p:cNvSpPr>
            <a:spLocks noGrp="1"/>
          </p:cNvSpPr>
          <p:nvPr>
            <p:ph type="sldNum" sz="quarter" idx="12"/>
          </p:nvPr>
        </p:nvSpPr>
        <p:spPr/>
        <p:txBody>
          <a:bodyPr/>
          <a:lstStyle/>
          <a:p>
            <a:fld id="{09CC56F7-6BCF-6E44-9937-5AE9275C7CAF}" type="slidenum">
              <a:rPr lang="en-GB" smtClean="0"/>
              <a:pPr/>
              <a:t>1</a:t>
            </a:fld>
            <a:endParaRPr lang="en-GB"/>
          </a:p>
        </p:txBody>
      </p:sp>
      <p:sp>
        <p:nvSpPr>
          <p:cNvPr id="5127" name="Rectangle 3"/>
          <p:cNvSpPr>
            <a:spLocks noGrp="1" noChangeArrowheads="1"/>
          </p:cNvSpPr>
          <p:nvPr>
            <p:ph type="subTitle" idx="4294967295"/>
          </p:nvPr>
        </p:nvSpPr>
        <p:spPr bwMode="auto">
          <a:xfrm>
            <a:off x="1396538" y="5148708"/>
            <a:ext cx="6151418" cy="830997"/>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eaLnBrk="1" hangingPunct="1">
              <a:lnSpc>
                <a:spcPct val="90000"/>
              </a:lnSpc>
              <a:buFontTx/>
              <a:buNone/>
            </a:pPr>
            <a:r>
              <a:rPr lang="en-GB" sz="2400" dirty="0">
                <a:solidFill>
                  <a:srgbClr val="FFFF00"/>
                </a:solidFill>
                <a:latin typeface="Times New Roman" charset="0"/>
                <a:ea typeface="ＭＳ Ｐゴシック" charset="0"/>
                <a:cs typeface="ＭＳ Ｐゴシック" charset="0"/>
              </a:rPr>
              <a:t>Marcos Dracos</a:t>
            </a:r>
          </a:p>
          <a:p>
            <a:pPr algn="ctr" eaLnBrk="1" hangingPunct="1">
              <a:lnSpc>
                <a:spcPct val="90000"/>
              </a:lnSpc>
              <a:buFontTx/>
              <a:buNone/>
            </a:pPr>
            <a:r>
              <a:rPr lang="en-GB" sz="2400" dirty="0">
                <a:solidFill>
                  <a:srgbClr val="FFFF00"/>
                </a:solidFill>
                <a:latin typeface="Times New Roman" charset="0"/>
                <a:ea typeface="ＭＳ Ｐゴシック" charset="0"/>
                <a:cs typeface="ＭＳ Ｐゴシック" charset="0"/>
              </a:rPr>
              <a:t>IPHC-IN2P3/CNRS/UNISTRA, Strasbourg</a:t>
            </a:r>
          </a:p>
        </p:txBody>
      </p:sp>
      <p:sp>
        <p:nvSpPr>
          <p:cNvPr id="11" name="Title 10">
            <a:extLst>
              <a:ext uri="{FF2B5EF4-FFF2-40B4-BE49-F238E27FC236}">
                <a16:creationId xmlns:a16="http://schemas.microsoft.com/office/drawing/2014/main" id="{7E6F0936-65C0-8DB2-FB5D-613A2F2DA2EA}"/>
              </a:ext>
            </a:extLst>
          </p:cNvPr>
          <p:cNvSpPr>
            <a:spLocks noGrp="1"/>
          </p:cNvSpPr>
          <p:nvPr>
            <p:ph type="title"/>
          </p:nvPr>
        </p:nvSpPr>
        <p:spPr>
          <a:xfrm>
            <a:off x="1297459" y="157343"/>
            <a:ext cx="6862522" cy="769441"/>
          </a:xfrm>
        </p:spPr>
        <p:txBody>
          <a:bodyPr/>
          <a:lstStyle/>
          <a:p>
            <a:r>
              <a:rPr lang="en-GB" sz="4400" dirty="0"/>
              <a:t>2026 Annual Meeting</a:t>
            </a:r>
          </a:p>
        </p:txBody>
      </p:sp>
    </p:spTree>
    <p:extLst>
      <p:ext uri="{BB962C8B-B14F-4D97-AF65-F5344CB8AC3E}">
        <p14:creationId xmlns:p14="http://schemas.microsoft.com/office/powerpoint/2010/main" val="18050619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97459" y="1"/>
            <a:ext cx="6862522" cy="1001555"/>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6600" dirty="0">
                <a:solidFill>
                  <a:srgbClr val="0000FF"/>
                </a:solidFill>
              </a:rPr>
              <a:t>Agenda</a:t>
            </a:r>
            <a:endParaRPr lang="en-GB" sz="6600" dirty="0">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2</a:t>
            </a:fld>
            <a:endParaRPr lang="en-GB">
              <a:latin typeface="Times New Roman" charset="0"/>
              <a:ea typeface="ＭＳ Ｐゴシック" charset="0"/>
              <a:cs typeface="ＭＳ Ｐゴシック" charset="0"/>
            </a:endParaRPr>
          </a:p>
        </p:txBody>
      </p:sp>
      <p:graphicFrame>
        <p:nvGraphicFramePr>
          <p:cNvPr id="3" name="Table 5">
            <a:extLst>
              <a:ext uri="{FF2B5EF4-FFF2-40B4-BE49-F238E27FC236}">
                <a16:creationId xmlns:a16="http://schemas.microsoft.com/office/drawing/2014/main" id="{EF6E7070-573C-7F83-45BD-868B4347619A}"/>
              </a:ext>
            </a:extLst>
          </p:cNvPr>
          <p:cNvGraphicFramePr>
            <a:graphicFrameLocks noGrp="1"/>
          </p:cNvGraphicFramePr>
          <p:nvPr>
            <p:extLst>
              <p:ext uri="{D42A27DB-BD31-4B8C-83A1-F6EECF244321}">
                <p14:modId xmlns:p14="http://schemas.microsoft.com/office/powerpoint/2010/main" val="1807797739"/>
              </p:ext>
            </p:extLst>
          </p:nvPr>
        </p:nvGraphicFramePr>
        <p:xfrm>
          <a:off x="0" y="1972792"/>
          <a:ext cx="9143999" cy="3519840"/>
        </p:xfrm>
        <a:graphic>
          <a:graphicData uri="http://schemas.openxmlformats.org/drawingml/2006/table">
            <a:tbl>
              <a:tblPr firstRow="1" bandRow="1">
                <a:tableStyleId>{5C22544A-7EE6-4342-B048-85BDC9FD1C3A}</a:tableStyleId>
              </a:tblPr>
              <a:tblGrid>
                <a:gridCol w="955963">
                  <a:extLst>
                    <a:ext uri="{9D8B030D-6E8A-4147-A177-3AD203B41FA5}">
                      <a16:colId xmlns:a16="http://schemas.microsoft.com/office/drawing/2014/main" val="2242036512"/>
                    </a:ext>
                  </a:extLst>
                </a:gridCol>
                <a:gridCol w="1524001">
                  <a:extLst>
                    <a:ext uri="{9D8B030D-6E8A-4147-A177-3AD203B41FA5}">
                      <a16:colId xmlns:a16="http://schemas.microsoft.com/office/drawing/2014/main" val="712205919"/>
                    </a:ext>
                  </a:extLst>
                </a:gridCol>
                <a:gridCol w="1745672">
                  <a:extLst>
                    <a:ext uri="{9D8B030D-6E8A-4147-A177-3AD203B41FA5}">
                      <a16:colId xmlns:a16="http://schemas.microsoft.com/office/drawing/2014/main" val="3242896743"/>
                    </a:ext>
                  </a:extLst>
                </a:gridCol>
                <a:gridCol w="1856509">
                  <a:extLst>
                    <a:ext uri="{9D8B030D-6E8A-4147-A177-3AD203B41FA5}">
                      <a16:colId xmlns:a16="http://schemas.microsoft.com/office/drawing/2014/main" val="9996485"/>
                    </a:ext>
                  </a:extLst>
                </a:gridCol>
                <a:gridCol w="1620982">
                  <a:extLst>
                    <a:ext uri="{9D8B030D-6E8A-4147-A177-3AD203B41FA5}">
                      <a16:colId xmlns:a16="http://schemas.microsoft.com/office/drawing/2014/main" val="1285197524"/>
                    </a:ext>
                  </a:extLst>
                </a:gridCol>
                <a:gridCol w="1440872">
                  <a:extLst>
                    <a:ext uri="{9D8B030D-6E8A-4147-A177-3AD203B41FA5}">
                      <a16:colId xmlns:a16="http://schemas.microsoft.com/office/drawing/2014/main" val="1851826325"/>
                    </a:ext>
                  </a:extLst>
                </a:gridCol>
              </a:tblGrid>
              <a:tr h="548951">
                <a:tc>
                  <a:txBody>
                    <a:bodyPr/>
                    <a:lstStyle/>
                    <a:p>
                      <a:pPr algn="ctr"/>
                      <a:endParaRPr lang="en-GB" sz="1400" dirty="0"/>
                    </a:p>
                  </a:txBody>
                  <a:tcPr marL="72339" marR="72339" marT="36169" marB="36169"/>
                </a:tc>
                <a:tc>
                  <a:txBody>
                    <a:bodyPr/>
                    <a:lstStyle/>
                    <a:p>
                      <a:pPr algn="ctr"/>
                      <a:r>
                        <a:rPr lang="en-GB" sz="1400" dirty="0"/>
                        <a:t>Monday</a:t>
                      </a:r>
                      <a:r>
                        <a:rPr lang="el-GR" sz="1400" dirty="0"/>
                        <a:t> </a:t>
                      </a:r>
                      <a:r>
                        <a:rPr lang="fr-CH" sz="1400" dirty="0"/>
                        <a:t>(05/10)</a:t>
                      </a:r>
                      <a:endParaRPr lang="en-GB" sz="1400" dirty="0"/>
                    </a:p>
                  </a:txBody>
                  <a:tcPr marL="72339" marR="72339" marT="36169" marB="36169"/>
                </a:tc>
                <a:tc>
                  <a:txBody>
                    <a:bodyPr/>
                    <a:lstStyle/>
                    <a:p>
                      <a:pPr algn="ctr"/>
                      <a:r>
                        <a:rPr lang="en-GB" sz="1400" dirty="0"/>
                        <a:t>Tuesday (06/10)</a:t>
                      </a:r>
                    </a:p>
                  </a:txBody>
                  <a:tcPr marL="72339" marR="72339" marT="36169" marB="36169"/>
                </a:tc>
                <a:tc>
                  <a:txBody>
                    <a:bodyPr/>
                    <a:lstStyle/>
                    <a:p>
                      <a:pPr algn="ctr"/>
                      <a:r>
                        <a:rPr lang="en-GB" sz="1400" dirty="0"/>
                        <a:t>Wednesday (07/10)</a:t>
                      </a:r>
                    </a:p>
                  </a:txBody>
                  <a:tcPr marL="72339" marR="72339" marT="36169" marB="36169"/>
                </a:tc>
                <a:tc>
                  <a:txBody>
                    <a:bodyPr/>
                    <a:lstStyle/>
                    <a:p>
                      <a:pPr algn="ctr"/>
                      <a:r>
                        <a:rPr lang="en-GB" sz="1400" dirty="0"/>
                        <a:t>Thursday (08/10)</a:t>
                      </a:r>
                    </a:p>
                  </a:txBody>
                  <a:tcPr marL="72339" marR="72339" marT="36169" marB="36169"/>
                </a:tc>
                <a:tc>
                  <a:txBody>
                    <a:bodyPr/>
                    <a:lstStyle/>
                    <a:p>
                      <a:pPr algn="ctr"/>
                      <a:r>
                        <a:rPr lang="en-GB" sz="1400" dirty="0"/>
                        <a:t>Friday (09/10)</a:t>
                      </a:r>
                    </a:p>
                  </a:txBody>
                  <a:tcPr marL="72339" marR="72339" marT="36169" marB="36169"/>
                </a:tc>
                <a:extLst>
                  <a:ext uri="{0D108BD9-81ED-4DB2-BD59-A6C34878D82A}">
                    <a16:rowId xmlns:a16="http://schemas.microsoft.com/office/drawing/2014/main" val="18162296"/>
                  </a:ext>
                </a:extLst>
              </a:tr>
              <a:tr h="731308">
                <a:tc>
                  <a:txBody>
                    <a:bodyPr/>
                    <a:lstStyle/>
                    <a:p>
                      <a:pPr>
                        <a:spcBef>
                          <a:spcPts val="0"/>
                        </a:spcBef>
                        <a:spcAft>
                          <a:spcPts val="0"/>
                        </a:spcAft>
                      </a:pPr>
                      <a:endParaRPr lang="en-GB" sz="1400" b="1" dirty="0"/>
                    </a:p>
                    <a:p>
                      <a:pPr>
                        <a:spcBef>
                          <a:spcPts val="0"/>
                        </a:spcBef>
                        <a:spcAft>
                          <a:spcPts val="0"/>
                        </a:spcAft>
                      </a:pPr>
                      <a:r>
                        <a:rPr lang="en-GB" sz="1400" b="1" dirty="0"/>
                        <a:t>Morning</a:t>
                      </a:r>
                    </a:p>
                    <a:p>
                      <a:pPr>
                        <a:spcBef>
                          <a:spcPts val="0"/>
                        </a:spcBef>
                        <a:spcAft>
                          <a:spcPts val="0"/>
                        </a:spcAft>
                      </a:pPr>
                      <a:endParaRPr lang="en-GB" sz="1400" b="1" dirty="0"/>
                    </a:p>
                  </a:txBody>
                  <a:tcPr marL="72339" marR="72339" marT="36169" marB="36169"/>
                </a:tc>
                <a:tc>
                  <a:txBody>
                    <a:bodyPr/>
                    <a:lstStyle/>
                    <a:p>
                      <a:pPr>
                        <a:spcBef>
                          <a:spcPts val="0"/>
                        </a:spcBef>
                        <a:spcAft>
                          <a:spcPts val="0"/>
                        </a:spcAft>
                      </a:pPr>
                      <a:endParaRPr lang="en-GB" sz="1400" dirty="0"/>
                    </a:p>
                    <a:p>
                      <a:pPr>
                        <a:spcBef>
                          <a:spcPts val="0"/>
                        </a:spcBef>
                        <a:spcAft>
                          <a:spcPts val="0"/>
                        </a:spcAft>
                      </a:pPr>
                      <a:r>
                        <a:rPr lang="en-GB" sz="1400" dirty="0"/>
                        <a:t>Arrival</a:t>
                      </a:r>
                    </a:p>
                  </a:txBody>
                  <a:tcPr marL="72339" marR="72339" marT="36169" marB="36169"/>
                </a:tc>
                <a:tc>
                  <a:txBody>
                    <a:bodyPr/>
                    <a:lstStyle/>
                    <a:p>
                      <a:pPr>
                        <a:spcBef>
                          <a:spcPts val="0"/>
                        </a:spcBef>
                        <a:spcAft>
                          <a:spcPts val="0"/>
                        </a:spcAft>
                      </a:pPr>
                      <a:r>
                        <a:rPr lang="en-GB" sz="1400" b="1" dirty="0"/>
                        <a:t>WP parallel sessions</a:t>
                      </a:r>
                    </a:p>
                    <a:p>
                      <a:pPr>
                        <a:spcBef>
                          <a:spcPts val="0"/>
                        </a:spcBef>
                        <a:spcAft>
                          <a:spcPts val="0"/>
                        </a:spcAft>
                      </a:pPr>
                      <a:endParaRPr lang="en-GB" sz="1400" b="1" i="0" dirty="0"/>
                    </a:p>
                    <a:p>
                      <a:pPr>
                        <a:spcBef>
                          <a:spcPts val="0"/>
                        </a:spcBef>
                        <a:spcAft>
                          <a:spcPts val="0"/>
                        </a:spcAft>
                      </a:pPr>
                      <a:r>
                        <a:rPr lang="en-GB" sz="1400" b="0" i="0" dirty="0">
                          <a:highlight>
                            <a:srgbClr val="FFFF00"/>
                          </a:highlight>
                        </a:rPr>
                        <a:t>Collaboration photo</a:t>
                      </a:r>
                    </a:p>
                  </a:txBody>
                  <a:tcPr marL="72339" marR="72339" marT="36169" marB="36169"/>
                </a:tc>
                <a:tc>
                  <a:txBody>
                    <a:bodyPr/>
                    <a:lstStyle/>
                    <a:p>
                      <a:pPr>
                        <a:spcBef>
                          <a:spcPts val="0"/>
                        </a:spcBef>
                        <a:spcAft>
                          <a:spcPts val="0"/>
                        </a:spcAft>
                      </a:pPr>
                      <a:r>
                        <a:rPr lang="en-GB" sz="1400" b="1" dirty="0"/>
                        <a:t>WP parallel sessions</a:t>
                      </a:r>
                    </a:p>
                  </a:txBody>
                  <a:tcPr marL="72339" marR="72339" marT="36169" marB="36169"/>
                </a:tc>
                <a:tc>
                  <a:txBody>
                    <a:bodyPr/>
                    <a:lstStyle/>
                    <a:p>
                      <a:pPr>
                        <a:spcBef>
                          <a:spcPts val="0"/>
                        </a:spcBef>
                        <a:spcAft>
                          <a:spcPts val="0"/>
                        </a:spcAft>
                      </a:pPr>
                      <a:r>
                        <a:rPr lang="en-GB" sz="1400" b="1" dirty="0"/>
                        <a:t>Plenary session:</a:t>
                      </a:r>
                    </a:p>
                    <a:p>
                      <a:pPr marL="134938" indent="-134938">
                        <a:spcBef>
                          <a:spcPts val="0"/>
                        </a:spcBef>
                        <a:spcAft>
                          <a:spcPts val="0"/>
                        </a:spcAft>
                        <a:buFont typeface="Arial" panose="020B0604020202020204" pitchFamily="34" charset="0"/>
                        <a:buChar char="•"/>
                        <a:tabLst/>
                      </a:pPr>
                      <a:r>
                        <a:rPr lang="en-GB" sz="1400" dirty="0"/>
                        <a:t>WPs </a:t>
                      </a:r>
                      <a:br>
                        <a:rPr lang="en-GB" sz="1400" dirty="0"/>
                      </a:br>
                      <a:r>
                        <a:rPr lang="en-GB" sz="1400" dirty="0"/>
                        <a:t>(summary and future plans)</a:t>
                      </a:r>
                    </a:p>
                    <a:p>
                      <a:pPr marL="134938" indent="-134938">
                        <a:spcBef>
                          <a:spcPts val="0"/>
                        </a:spcBef>
                        <a:spcAft>
                          <a:spcPts val="0"/>
                        </a:spcAft>
                        <a:buFont typeface="Arial" panose="020B0604020202020204" pitchFamily="34" charset="0"/>
                        <a:buChar char="•"/>
                        <a:tabLst/>
                      </a:pPr>
                      <a:r>
                        <a:rPr lang="en-GB" sz="1400" dirty="0"/>
                        <a:t>discussion</a:t>
                      </a:r>
                    </a:p>
                  </a:txBody>
                  <a:tcPr marL="72339" marR="72339" marT="36169" marB="36169"/>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400" b="1" dirty="0"/>
                        <a:t>Governing Board +IAP preliminary report </a:t>
                      </a:r>
                      <a:r>
                        <a:rPr lang="en-GB" sz="1400" b="0" dirty="0"/>
                        <a:t>(open session)</a:t>
                      </a:r>
                    </a:p>
                  </a:txBody>
                  <a:tcPr marL="72339" marR="72339" marT="36169" marB="36169"/>
                </a:tc>
                <a:extLst>
                  <a:ext uri="{0D108BD9-81ED-4DB2-BD59-A6C34878D82A}">
                    <a16:rowId xmlns:a16="http://schemas.microsoft.com/office/drawing/2014/main" val="2383755919"/>
                  </a:ext>
                </a:extLst>
              </a:tr>
              <a:tr h="1831751">
                <a:tc>
                  <a:txBody>
                    <a:bodyPr/>
                    <a:lstStyle/>
                    <a:p>
                      <a:pPr>
                        <a:spcBef>
                          <a:spcPts val="0"/>
                        </a:spcBef>
                        <a:spcAft>
                          <a:spcPts val="0"/>
                        </a:spcAft>
                      </a:pPr>
                      <a:endParaRPr lang="en-GB" sz="1400" b="1" dirty="0"/>
                    </a:p>
                    <a:p>
                      <a:pPr>
                        <a:spcBef>
                          <a:spcPts val="0"/>
                        </a:spcBef>
                        <a:spcAft>
                          <a:spcPts val="0"/>
                        </a:spcAft>
                      </a:pPr>
                      <a:r>
                        <a:rPr lang="en-GB" sz="1400" b="1" dirty="0"/>
                        <a:t>Afternoon</a:t>
                      </a:r>
                    </a:p>
                    <a:p>
                      <a:pPr>
                        <a:spcBef>
                          <a:spcPts val="0"/>
                        </a:spcBef>
                        <a:spcAft>
                          <a:spcPts val="0"/>
                        </a:spcAft>
                      </a:pPr>
                      <a:endParaRPr lang="en-GB" sz="1400" b="1" dirty="0"/>
                    </a:p>
                  </a:txBody>
                  <a:tcPr marL="72339" marR="72339" marT="36169" marB="36169"/>
                </a:tc>
                <a:tc>
                  <a:txBody>
                    <a:bodyPr/>
                    <a:lstStyle/>
                    <a:p>
                      <a:pPr>
                        <a:spcBef>
                          <a:spcPts val="0"/>
                        </a:spcBef>
                        <a:spcAft>
                          <a:spcPts val="0"/>
                        </a:spcAft>
                      </a:pPr>
                      <a:r>
                        <a:rPr lang="en-GB" sz="1400" b="1" dirty="0"/>
                        <a:t>Plenary session</a:t>
                      </a:r>
                    </a:p>
                    <a:p>
                      <a:pPr marL="139700" indent="-139700">
                        <a:spcBef>
                          <a:spcPts val="0"/>
                        </a:spcBef>
                        <a:spcAft>
                          <a:spcPts val="0"/>
                        </a:spcAft>
                        <a:buFont typeface="Arial" panose="020B0604020202020204" pitchFamily="34" charset="0"/>
                        <a:buChar char="•"/>
                        <a:tabLst/>
                      </a:pPr>
                      <a:r>
                        <a:rPr lang="en-GB" sz="1400" dirty="0"/>
                        <a:t>introduction</a:t>
                      </a:r>
                    </a:p>
                    <a:p>
                      <a:pPr marL="139700" indent="-139700">
                        <a:spcBef>
                          <a:spcPts val="0"/>
                        </a:spcBef>
                        <a:spcAft>
                          <a:spcPts val="0"/>
                        </a:spcAft>
                        <a:buFont typeface="Arial" panose="020B0604020202020204" pitchFamily="34" charset="0"/>
                        <a:buChar char="•"/>
                        <a:tabLst/>
                      </a:pPr>
                      <a:r>
                        <a:rPr lang="en-GB" sz="1400" dirty="0"/>
                        <a:t>Status of ESSnuSB+</a:t>
                      </a:r>
                    </a:p>
                    <a:p>
                      <a:pPr marL="139700" indent="-139700">
                        <a:spcBef>
                          <a:spcPts val="0"/>
                        </a:spcBef>
                        <a:spcAft>
                          <a:spcPts val="0"/>
                        </a:spcAft>
                        <a:buFont typeface="Arial" panose="020B0604020202020204" pitchFamily="34" charset="0"/>
                        <a:buChar char="•"/>
                        <a:tabLst/>
                      </a:pPr>
                      <a:r>
                        <a:rPr lang="en-GB" sz="1400" b="0" i="0" u="none" strike="noStrike" kern="1200" dirty="0">
                          <a:solidFill>
                            <a:schemeClr val="dk1"/>
                          </a:solidFill>
                          <a:effectLst/>
                          <a:latin typeface="+mn-lt"/>
                          <a:ea typeface="+mn-ea"/>
                          <a:cs typeface="+mn-cs"/>
                        </a:rPr>
                        <a:t>report from DEB</a:t>
                      </a:r>
                      <a:endParaRPr lang="en-GB" sz="1400" b="0" i="0" dirty="0"/>
                    </a:p>
                    <a:p>
                      <a:pPr marL="139700" indent="-139700">
                        <a:spcBef>
                          <a:spcPts val="0"/>
                        </a:spcBef>
                        <a:spcAft>
                          <a:spcPts val="0"/>
                        </a:spcAft>
                        <a:buFont typeface="Arial" panose="020B0604020202020204" pitchFamily="34" charset="0"/>
                        <a:buChar char="•"/>
                        <a:tabLst/>
                      </a:pPr>
                      <a:r>
                        <a:rPr lang="en-GB" sz="1400" dirty="0"/>
                        <a:t>WPs</a:t>
                      </a:r>
                      <a:br>
                        <a:rPr lang="en-GB" sz="1400" dirty="0"/>
                      </a:br>
                      <a:r>
                        <a:rPr lang="en-GB" sz="1400" dirty="0"/>
                        <a:t>(status report)</a:t>
                      </a:r>
                    </a:p>
                  </a:txBody>
                  <a:tcPr marL="72339" marR="72339" marT="36169" marB="36169"/>
                </a:tc>
                <a:tc>
                  <a:txBody>
                    <a:bodyPr/>
                    <a:lstStyle/>
                    <a:p>
                      <a:pPr>
                        <a:spcBef>
                          <a:spcPts val="0"/>
                        </a:spcBef>
                        <a:spcAft>
                          <a:spcPts val="0"/>
                        </a:spcAft>
                      </a:pPr>
                      <a:endParaRPr lang="en-GB" sz="14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sz="1400" b="1" dirty="0"/>
                        <a:t>WP parallel sessions</a:t>
                      </a:r>
                      <a:endParaRPr lang="en-GB" sz="1400" dirty="0"/>
                    </a:p>
                    <a:p>
                      <a:pPr>
                        <a:spcBef>
                          <a:spcPts val="0"/>
                        </a:spcBef>
                        <a:spcAft>
                          <a:spcPts val="0"/>
                        </a:spcAft>
                      </a:pPr>
                      <a:endParaRPr lang="en-GB" sz="1400" dirty="0"/>
                    </a:p>
                    <a:p>
                      <a:pPr>
                        <a:spcBef>
                          <a:spcPts val="0"/>
                        </a:spcBef>
                        <a:spcAft>
                          <a:spcPts val="0"/>
                        </a:spcAft>
                      </a:pPr>
                      <a:endParaRPr lang="en-GB" sz="1400" dirty="0"/>
                    </a:p>
                    <a:p>
                      <a:pPr>
                        <a:spcBef>
                          <a:spcPts val="0"/>
                        </a:spcBef>
                        <a:spcAft>
                          <a:spcPts val="0"/>
                        </a:spcAft>
                      </a:pPr>
                      <a:endParaRPr lang="en-GB" sz="1400" dirty="0"/>
                    </a:p>
                    <a:p>
                      <a:pPr>
                        <a:spcBef>
                          <a:spcPts val="0"/>
                        </a:spcBef>
                        <a:spcAft>
                          <a:spcPts val="0"/>
                        </a:spcAft>
                      </a:pPr>
                      <a:endParaRPr lang="en-GB" sz="1400" dirty="0"/>
                    </a:p>
                  </a:txBody>
                  <a:tcPr marL="72339" marR="72339" marT="36169" marB="36169"/>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400" b="1" dirty="0"/>
                        <a:t>free</a:t>
                      </a:r>
                      <a:endParaRPr lang="en-GB" sz="1400" dirty="0"/>
                    </a:p>
                    <a:p>
                      <a:pPr>
                        <a:spcBef>
                          <a:spcPts val="0"/>
                        </a:spcBef>
                        <a:spcAft>
                          <a:spcPts val="0"/>
                        </a:spcAft>
                      </a:pPr>
                      <a:endParaRPr lang="en-GB" sz="1400" dirty="0"/>
                    </a:p>
                    <a:p>
                      <a:pPr>
                        <a:spcBef>
                          <a:spcPts val="0"/>
                        </a:spcBef>
                        <a:spcAft>
                          <a:spcPts val="0"/>
                        </a:spcAft>
                      </a:pPr>
                      <a:endParaRPr lang="en-GB" sz="1400" dirty="0"/>
                    </a:p>
                    <a:p>
                      <a:pPr>
                        <a:spcBef>
                          <a:spcPts val="0"/>
                        </a:spcBef>
                        <a:spcAft>
                          <a:spcPts val="0"/>
                        </a:spcAft>
                      </a:pPr>
                      <a:endParaRPr lang="en-GB" sz="1400" dirty="0"/>
                    </a:p>
                    <a:p>
                      <a:pPr>
                        <a:spcBef>
                          <a:spcPts val="0"/>
                        </a:spcBef>
                        <a:spcAft>
                          <a:spcPts val="0"/>
                        </a:spcAft>
                      </a:pPr>
                      <a:endParaRPr lang="en-GB" sz="1400" dirty="0"/>
                    </a:p>
                    <a:p>
                      <a:pPr>
                        <a:spcBef>
                          <a:spcPts val="0"/>
                        </a:spcBef>
                        <a:spcAft>
                          <a:spcPts val="0"/>
                        </a:spcAft>
                      </a:pPr>
                      <a:endParaRPr lang="en-GB" sz="1400" dirty="0"/>
                    </a:p>
                    <a:p>
                      <a:pPr>
                        <a:spcBef>
                          <a:spcPts val="0"/>
                        </a:spcBef>
                        <a:spcAft>
                          <a:spcPts val="0"/>
                        </a:spcAft>
                      </a:pPr>
                      <a:r>
                        <a:rPr lang="en-GB" sz="1400" b="1" dirty="0"/>
                        <a:t>Dinner</a:t>
                      </a:r>
                    </a:p>
                  </a:txBody>
                  <a:tcPr marL="72339" marR="72339" marT="36169" marB="36169"/>
                </a:tc>
                <a:tc>
                  <a:txBody>
                    <a:bodyPr/>
                    <a:lstStyle/>
                    <a:p>
                      <a:pPr marL="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sz="1400" b="1" dirty="0"/>
                        <a:t>IAP</a:t>
                      </a:r>
                      <a:r>
                        <a:rPr lang="en-GB" sz="1400" dirty="0"/>
                        <a:t> (closed)</a:t>
                      </a:r>
                    </a:p>
                    <a:p>
                      <a:pPr marL="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sz="1400" b="1" dirty="0"/>
                        <a:t>MT + EC </a:t>
                      </a:r>
                      <a:r>
                        <a:rPr lang="en-GB" sz="1400" dirty="0"/>
                        <a:t>(open session)</a:t>
                      </a:r>
                    </a:p>
                    <a:p>
                      <a:pPr marL="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sz="1400" b="1" dirty="0"/>
                        <a:t>DEB</a:t>
                      </a:r>
                      <a:r>
                        <a:rPr lang="en-GB" sz="1400" dirty="0"/>
                        <a:t> (open session)</a:t>
                      </a:r>
                    </a:p>
                  </a:txBody>
                  <a:tcPr marL="72339" marR="72339" marT="36169" marB="36169"/>
                </a:tc>
                <a:tc>
                  <a:txBody>
                    <a:bodyPr/>
                    <a:lstStyle/>
                    <a:p>
                      <a:pPr>
                        <a:spcBef>
                          <a:spcPts val="0"/>
                        </a:spcBef>
                        <a:spcAft>
                          <a:spcPts val="0"/>
                        </a:spcAft>
                      </a:pPr>
                      <a:endParaRPr lang="en-GB" sz="1400" dirty="0"/>
                    </a:p>
                    <a:p>
                      <a:pPr>
                        <a:spcBef>
                          <a:spcPts val="0"/>
                        </a:spcBef>
                        <a:spcAft>
                          <a:spcPts val="0"/>
                        </a:spcAft>
                      </a:pPr>
                      <a:endParaRPr lang="en-GB" sz="1400" dirty="0"/>
                    </a:p>
                    <a:p>
                      <a:pPr>
                        <a:spcBef>
                          <a:spcPts val="0"/>
                        </a:spcBef>
                        <a:spcAft>
                          <a:spcPts val="0"/>
                        </a:spcAft>
                      </a:pPr>
                      <a:endParaRPr lang="en-GB" sz="1400" dirty="0"/>
                    </a:p>
                  </a:txBody>
                  <a:tcPr marL="72339" marR="72339" marT="36169" marB="36169"/>
                </a:tc>
                <a:extLst>
                  <a:ext uri="{0D108BD9-81ED-4DB2-BD59-A6C34878D82A}">
                    <a16:rowId xmlns:a16="http://schemas.microsoft.com/office/drawing/2014/main" val="4008362007"/>
                  </a:ext>
                </a:extLst>
              </a:tr>
            </a:tbl>
          </a:graphicData>
        </a:graphic>
      </p:graphicFrame>
      <p:sp>
        <p:nvSpPr>
          <p:cNvPr id="6" name="TextBox 5">
            <a:extLst>
              <a:ext uri="{FF2B5EF4-FFF2-40B4-BE49-F238E27FC236}">
                <a16:creationId xmlns:a16="http://schemas.microsoft.com/office/drawing/2014/main" id="{EF40B070-302B-4F18-718F-F4AFE4BAE813}"/>
              </a:ext>
            </a:extLst>
          </p:cNvPr>
          <p:cNvSpPr txBox="1"/>
          <p:nvPr/>
        </p:nvSpPr>
        <p:spPr>
          <a:xfrm>
            <a:off x="135938" y="1180702"/>
            <a:ext cx="4592782" cy="369332"/>
          </a:xfrm>
          <a:prstGeom prst="rect">
            <a:avLst/>
          </a:prstGeom>
          <a:noFill/>
        </p:spPr>
        <p:txBody>
          <a:bodyPr wrap="square">
            <a:spAutoFit/>
          </a:bodyPr>
          <a:lstStyle/>
          <a:p>
            <a:r>
              <a:rPr lang="en-US" dirty="0">
                <a:hlinkClick r:id="rId3"/>
              </a:rPr>
              <a:t>https://indico.uu.se/event/2057/overview</a:t>
            </a:r>
            <a:endParaRPr lang="en-US" dirty="0"/>
          </a:p>
        </p:txBody>
      </p:sp>
    </p:spTree>
    <p:extLst>
      <p:ext uri="{BB962C8B-B14F-4D97-AF65-F5344CB8AC3E}">
        <p14:creationId xmlns:p14="http://schemas.microsoft.com/office/powerpoint/2010/main" val="13412849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3D190-B1A6-3CB5-A9F3-C5F87B855E9A}"/>
            </a:ext>
          </a:extLst>
        </p:cNvPr>
        <p:cNvGrpSpPr/>
        <p:nvPr/>
      </p:nvGrpSpPr>
      <p:grpSpPr>
        <a:xfrm>
          <a:off x="0" y="0"/>
          <a:ext cx="0" cy="0"/>
          <a:chOff x="0" y="0"/>
          <a:chExt cx="0" cy="0"/>
        </a:xfrm>
      </p:grpSpPr>
      <p:sp>
        <p:nvSpPr>
          <p:cNvPr id="20484" name="Rectangle 2">
            <a:extLst>
              <a:ext uri="{FF2B5EF4-FFF2-40B4-BE49-F238E27FC236}">
                <a16:creationId xmlns:a16="http://schemas.microsoft.com/office/drawing/2014/main" id="{958C0719-0108-65F6-0587-15FC59C721DE}"/>
              </a:ext>
            </a:extLst>
          </p:cNvPr>
          <p:cNvSpPr>
            <a:spLocks noGrp="1" noChangeArrowheads="1"/>
          </p:cNvSpPr>
          <p:nvPr>
            <p:ph type="title"/>
          </p:nvPr>
        </p:nvSpPr>
        <p:spPr>
          <a:xfrm>
            <a:off x="1297459" y="1"/>
            <a:ext cx="6862522" cy="1001555"/>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6600" dirty="0">
                <a:solidFill>
                  <a:srgbClr val="0000FF"/>
                </a:solidFill>
              </a:rPr>
              <a:t>News</a:t>
            </a:r>
            <a:endParaRPr lang="en-GB" sz="6600" dirty="0">
              <a:solidFill>
                <a:srgbClr val="0000FF"/>
              </a:solidFill>
              <a:effectLst/>
            </a:endParaRPr>
          </a:p>
        </p:txBody>
      </p:sp>
      <p:sp>
        <p:nvSpPr>
          <p:cNvPr id="2" name="Espace réservé de la date 1">
            <a:extLst>
              <a:ext uri="{FF2B5EF4-FFF2-40B4-BE49-F238E27FC236}">
                <a16:creationId xmlns:a16="http://schemas.microsoft.com/office/drawing/2014/main" id="{3F3DF5DA-BE8F-1E9F-4665-F3805E514280}"/>
              </a:ext>
            </a:extLst>
          </p:cNvPr>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a:extLst>
              <a:ext uri="{FF2B5EF4-FFF2-40B4-BE49-F238E27FC236}">
                <a16:creationId xmlns:a16="http://schemas.microsoft.com/office/drawing/2014/main" id="{52581B46-BECB-F69E-B2B9-819BFC6142DD}"/>
              </a:ext>
            </a:extLst>
          </p:cNvPr>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a:extLst>
              <a:ext uri="{FF2B5EF4-FFF2-40B4-BE49-F238E27FC236}">
                <a16:creationId xmlns:a16="http://schemas.microsoft.com/office/drawing/2014/main" id="{86CAAA3E-75B0-962B-B54C-38D4538ECAA6}"/>
              </a:ext>
            </a:extLst>
          </p:cNvPr>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3</a:t>
            </a:fld>
            <a:endParaRPr lang="en-GB">
              <a:latin typeface="Times New Roman" charset="0"/>
              <a:ea typeface="ＭＳ Ｐゴシック" charset="0"/>
              <a:cs typeface="ＭＳ Ｐゴシック" charset="0"/>
            </a:endParaRPr>
          </a:p>
        </p:txBody>
      </p:sp>
      <p:sp>
        <p:nvSpPr>
          <p:cNvPr id="4" name="Sous-titre 2">
            <a:extLst>
              <a:ext uri="{FF2B5EF4-FFF2-40B4-BE49-F238E27FC236}">
                <a16:creationId xmlns:a16="http://schemas.microsoft.com/office/drawing/2014/main" id="{FFBD4964-F1DE-1371-BC17-AB56DCF3CC00}"/>
              </a:ext>
            </a:extLst>
          </p:cNvPr>
          <p:cNvSpPr txBox="1">
            <a:spLocks/>
          </p:cNvSpPr>
          <p:nvPr/>
        </p:nvSpPr>
        <p:spPr>
          <a:xfrm>
            <a:off x="157942" y="1862995"/>
            <a:ext cx="5935287" cy="3139321"/>
          </a:xfrm>
          <a:prstGeom prst="rect">
            <a:avLst/>
          </a:prstGeom>
        </p:spPr>
        <p:txBody>
          <a:bodyPr wrap="square">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20725" lvl="1" indent="-720725">
              <a:spcBef>
                <a:spcPts val="0"/>
              </a:spcBef>
              <a:spcAft>
                <a:spcPts val="1200"/>
              </a:spcAft>
            </a:pPr>
            <a:r>
              <a:rPr lang="en-GB" b="1" dirty="0">
                <a:solidFill>
                  <a:srgbClr val="002060"/>
                </a:solidFill>
              </a:rPr>
              <a:t>New Project Officer since end 2025: </a:t>
            </a:r>
            <a:r>
              <a:rPr lang="en-GB" b="1" dirty="0">
                <a:solidFill>
                  <a:srgbClr val="0070C0"/>
                </a:solidFill>
              </a:rPr>
              <a:t>Helinä YLI-KNUUTILA</a:t>
            </a:r>
          </a:p>
          <a:p>
            <a:pPr marL="720725" lvl="1" indent="-720725">
              <a:spcBef>
                <a:spcPts val="0"/>
              </a:spcBef>
              <a:spcAft>
                <a:spcPts val="1200"/>
              </a:spcAft>
            </a:pPr>
            <a:endParaRPr lang="en-GB" b="1" dirty="0">
              <a:solidFill>
                <a:srgbClr val="0070C0"/>
              </a:solidFill>
            </a:endParaRPr>
          </a:p>
          <a:p>
            <a:pPr marL="720725" lvl="1" indent="-720725">
              <a:spcBef>
                <a:spcPts val="0"/>
              </a:spcBef>
              <a:spcAft>
                <a:spcPts val="1200"/>
              </a:spcAft>
            </a:pPr>
            <a:endParaRPr lang="en-GB" b="1" dirty="0">
              <a:solidFill>
                <a:srgbClr val="0070C0"/>
              </a:solidFill>
            </a:endParaRPr>
          </a:p>
          <a:p>
            <a:pPr marL="720725" lvl="1" indent="-720725">
              <a:spcBef>
                <a:spcPts val="0"/>
              </a:spcBef>
              <a:spcAft>
                <a:spcPts val="1200"/>
              </a:spcAft>
            </a:pPr>
            <a:r>
              <a:rPr lang="en-GB" b="1" dirty="0"/>
              <a:t>New new P.O. since June 2026:</a:t>
            </a:r>
            <a:r>
              <a:rPr lang="en-GB" b="1" dirty="0">
                <a:solidFill>
                  <a:srgbClr val="0070C0"/>
                </a:solidFill>
              </a:rPr>
              <a:t> Felix </a:t>
            </a:r>
            <a:r>
              <a:rPr lang="en-GB" b="1" dirty="0" err="1">
                <a:solidFill>
                  <a:srgbClr val="0070C0"/>
                </a:solidFill>
              </a:rPr>
              <a:t>Driencourt</a:t>
            </a:r>
            <a:r>
              <a:rPr lang="en-GB" b="1" dirty="0">
                <a:solidFill>
                  <a:srgbClr val="0070C0"/>
                </a:solidFill>
              </a:rPr>
              <a:t>-Mangin</a:t>
            </a:r>
          </a:p>
        </p:txBody>
      </p:sp>
      <p:pic>
        <p:nvPicPr>
          <p:cNvPr id="6" name="Image 14">
            <a:extLst>
              <a:ext uri="{FF2B5EF4-FFF2-40B4-BE49-F238E27FC236}">
                <a16:creationId xmlns:a16="http://schemas.microsoft.com/office/drawing/2014/main" id="{901FA417-AFD7-A19C-36EC-5BAF531209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4545" y="1063399"/>
            <a:ext cx="2164603" cy="2164603"/>
          </a:xfrm>
          <a:prstGeom prst="rect">
            <a:avLst/>
          </a:prstGeom>
        </p:spPr>
      </p:pic>
      <p:pic>
        <p:nvPicPr>
          <p:cNvPr id="12" name="Picture 11">
            <a:extLst>
              <a:ext uri="{FF2B5EF4-FFF2-40B4-BE49-F238E27FC236}">
                <a16:creationId xmlns:a16="http://schemas.microsoft.com/office/drawing/2014/main" id="{8AE16FB4-F061-9BC8-B63E-409FBEC5453C}"/>
              </a:ext>
            </a:extLst>
          </p:cNvPr>
          <p:cNvPicPr>
            <a:picLocks noChangeAspect="1"/>
          </p:cNvPicPr>
          <p:nvPr/>
        </p:nvPicPr>
        <p:blipFill>
          <a:blip r:embed="rId4"/>
          <a:srcRect l="10883" t="8127"/>
          <a:stretch>
            <a:fillRect/>
          </a:stretch>
        </p:blipFill>
        <p:spPr>
          <a:xfrm>
            <a:off x="6045240" y="3757352"/>
            <a:ext cx="2543212" cy="1504604"/>
          </a:xfrm>
          <a:prstGeom prst="rect">
            <a:avLst/>
          </a:prstGeom>
        </p:spPr>
      </p:pic>
      <p:sp>
        <p:nvSpPr>
          <p:cNvPr id="14" name="Down Arrow 13">
            <a:extLst>
              <a:ext uri="{FF2B5EF4-FFF2-40B4-BE49-F238E27FC236}">
                <a16:creationId xmlns:a16="http://schemas.microsoft.com/office/drawing/2014/main" id="{6EB4E8A8-FAD3-E3C7-E33B-882A84E9F2D9}"/>
              </a:ext>
            </a:extLst>
          </p:cNvPr>
          <p:cNvSpPr/>
          <p:nvPr/>
        </p:nvSpPr>
        <p:spPr>
          <a:xfrm>
            <a:off x="2552007" y="3075709"/>
            <a:ext cx="997528" cy="68164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109795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89221" y="1"/>
            <a:ext cx="6862522" cy="1067518"/>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3600" dirty="0">
                <a:solidFill>
                  <a:srgbClr val="0000FF"/>
                </a:solidFill>
              </a:rPr>
              <a:t>Where are we...</a:t>
            </a:r>
            <a:endParaRPr lang="en-GB" sz="3600" dirty="0">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dirty="0">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dirty="0">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4</a:t>
            </a:fld>
            <a:endParaRPr lang="en-GB" dirty="0">
              <a:latin typeface="Times New Roman" charset="0"/>
              <a:ea typeface="ＭＳ Ｐゴシック" charset="0"/>
              <a:cs typeface="ＭＳ Ｐゴシック" charset="0"/>
            </a:endParaRPr>
          </a:p>
        </p:txBody>
      </p:sp>
      <p:graphicFrame>
        <p:nvGraphicFramePr>
          <p:cNvPr id="3" name="Diagram 2">
            <a:extLst>
              <a:ext uri="{FF2B5EF4-FFF2-40B4-BE49-F238E27FC236}">
                <a16:creationId xmlns:a16="http://schemas.microsoft.com/office/drawing/2014/main" id="{B29824CB-491F-F3B9-21A3-AF5D2B4B5A75}"/>
              </a:ext>
            </a:extLst>
          </p:cNvPr>
          <p:cNvGraphicFramePr>
            <a:graphicFrameLocks/>
          </p:cNvGraphicFramePr>
          <p:nvPr>
            <p:extLst>
              <p:ext uri="{D42A27DB-BD31-4B8C-83A1-F6EECF244321}">
                <p14:modId xmlns:p14="http://schemas.microsoft.com/office/powerpoint/2010/main" val="2004058812"/>
              </p:ext>
            </p:extLst>
          </p:nvPr>
        </p:nvGraphicFramePr>
        <p:xfrm>
          <a:off x="135467" y="1397000"/>
          <a:ext cx="8881533"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971CF329-8A2F-96A9-5E34-F4D530C37AAD}"/>
              </a:ext>
            </a:extLst>
          </p:cNvPr>
          <p:cNvSpPr/>
          <p:nvPr/>
        </p:nvSpPr>
        <p:spPr>
          <a:xfrm>
            <a:off x="1297459" y="5480560"/>
            <a:ext cx="1319184" cy="461665"/>
          </a:xfrm>
          <a:prstGeom prst="rect">
            <a:avLst/>
          </a:prstGeom>
        </p:spPr>
        <p:txBody>
          <a:bodyPr wrap="square">
            <a:spAutoFit/>
          </a:bodyPr>
          <a:lstStyle/>
          <a:p>
            <a:pPr algn="ctr"/>
            <a:r>
              <a:rPr lang="en-GB" sz="1200" b="1" i="1" dirty="0" err="1">
                <a:solidFill>
                  <a:srgbClr val="008000"/>
                </a:solidFill>
                <a:latin typeface="Times New Roman"/>
                <a:cs typeface="Times New Roman"/>
              </a:rPr>
              <a:t>Nucl</a:t>
            </a:r>
            <a:r>
              <a:rPr lang="en-GB" sz="1200" b="1" i="1" dirty="0">
                <a:solidFill>
                  <a:srgbClr val="008000"/>
                </a:solidFill>
                <a:latin typeface="Times New Roman"/>
                <a:cs typeface="Times New Roman"/>
              </a:rPr>
              <a:t>. Phys. B 885 (2014) 127</a:t>
            </a:r>
            <a:endParaRPr lang="en-GB" sz="1200" dirty="0"/>
          </a:p>
        </p:txBody>
      </p:sp>
      <p:pic>
        <p:nvPicPr>
          <p:cNvPr id="6" name="Image 4" descr="layout_ESSnuSB_04.png">
            <a:extLst>
              <a:ext uri="{FF2B5EF4-FFF2-40B4-BE49-F238E27FC236}">
                <a16:creationId xmlns:a16="http://schemas.microsoft.com/office/drawing/2014/main" id="{4A1EC695-8AE0-F72C-B471-B1ABB7436E40}"/>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6200000">
            <a:off x="7098414" y="4558757"/>
            <a:ext cx="2186584" cy="1633655"/>
          </a:xfrm>
          <a:prstGeom prst="rect">
            <a:avLst/>
          </a:prstGeom>
        </p:spPr>
      </p:pic>
      <p:pic>
        <p:nvPicPr>
          <p:cNvPr id="8" name="Picture 7">
            <a:extLst>
              <a:ext uri="{FF2B5EF4-FFF2-40B4-BE49-F238E27FC236}">
                <a16:creationId xmlns:a16="http://schemas.microsoft.com/office/drawing/2014/main" id="{60BBAD06-1091-E47F-9ACE-60286299F68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860279" y="4317872"/>
            <a:ext cx="1177014" cy="1177014"/>
          </a:xfrm>
          <a:prstGeom prst="rect">
            <a:avLst/>
          </a:prstGeom>
        </p:spPr>
      </p:pic>
      <p:pic>
        <p:nvPicPr>
          <p:cNvPr id="9" name="Picture 8">
            <a:extLst>
              <a:ext uri="{FF2B5EF4-FFF2-40B4-BE49-F238E27FC236}">
                <a16:creationId xmlns:a16="http://schemas.microsoft.com/office/drawing/2014/main" id="{909805A6-123E-6663-3BEE-3DC88DBB57D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966869" y="1643231"/>
            <a:ext cx="1269102" cy="678970"/>
          </a:xfrm>
          <a:prstGeom prst="rect">
            <a:avLst/>
          </a:prstGeom>
          <a:solidFill>
            <a:srgbClr val="0432FF"/>
          </a:solidFill>
        </p:spPr>
      </p:pic>
      <p:pic>
        <p:nvPicPr>
          <p:cNvPr id="10" name="Picture 9">
            <a:extLst>
              <a:ext uri="{FF2B5EF4-FFF2-40B4-BE49-F238E27FC236}">
                <a16:creationId xmlns:a16="http://schemas.microsoft.com/office/drawing/2014/main" id="{0D710119-67A5-891B-FF05-395432CA69A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21886" y="3947844"/>
            <a:ext cx="687198" cy="468201"/>
          </a:xfrm>
          <a:prstGeom prst="rect">
            <a:avLst/>
          </a:prstGeom>
        </p:spPr>
      </p:pic>
      <p:pic>
        <p:nvPicPr>
          <p:cNvPr id="12" name="Picture 11">
            <a:extLst>
              <a:ext uri="{FF2B5EF4-FFF2-40B4-BE49-F238E27FC236}">
                <a16:creationId xmlns:a16="http://schemas.microsoft.com/office/drawing/2014/main" id="{EA9B7452-D076-02D0-8976-10A49C2C52F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227761" y="2621505"/>
            <a:ext cx="1344185" cy="644455"/>
          </a:xfrm>
          <a:prstGeom prst="rect">
            <a:avLst/>
          </a:prstGeom>
        </p:spPr>
      </p:pic>
      <p:pic>
        <p:nvPicPr>
          <p:cNvPr id="13" name="Picture 12">
            <a:extLst>
              <a:ext uri="{FF2B5EF4-FFF2-40B4-BE49-F238E27FC236}">
                <a16:creationId xmlns:a16="http://schemas.microsoft.com/office/drawing/2014/main" id="{3823D1B8-CD63-E61F-7898-36E3C1BF43A8}"/>
              </a:ext>
            </a:extLst>
          </p:cNvPr>
          <p:cNvPicPr>
            <a:picLocks noChangeAspect="1"/>
          </p:cNvPicPr>
          <p:nvPr/>
        </p:nvPicPr>
        <p:blipFill>
          <a:blip r:embed="rId13" cstate="screen">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6252106" y="1311418"/>
            <a:ext cx="1269102" cy="1342596"/>
          </a:xfrm>
          <a:prstGeom prst="rect">
            <a:avLst/>
          </a:prstGeom>
        </p:spPr>
      </p:pic>
      <p:grpSp>
        <p:nvGrpSpPr>
          <p:cNvPr id="14" name="Group 13">
            <a:extLst>
              <a:ext uri="{FF2B5EF4-FFF2-40B4-BE49-F238E27FC236}">
                <a16:creationId xmlns:a16="http://schemas.microsoft.com/office/drawing/2014/main" id="{20C3877B-5896-80EB-B447-3CD42F446A87}"/>
              </a:ext>
            </a:extLst>
          </p:cNvPr>
          <p:cNvGrpSpPr/>
          <p:nvPr/>
        </p:nvGrpSpPr>
        <p:grpSpPr>
          <a:xfrm>
            <a:off x="7682662" y="1142141"/>
            <a:ext cx="1298695" cy="1262902"/>
            <a:chOff x="7408910" y="530293"/>
            <a:chExt cx="1298695" cy="1262902"/>
          </a:xfrm>
        </p:grpSpPr>
        <p:pic>
          <p:nvPicPr>
            <p:cNvPr id="15" name="Picture 14">
              <a:extLst>
                <a:ext uri="{FF2B5EF4-FFF2-40B4-BE49-F238E27FC236}">
                  <a16:creationId xmlns:a16="http://schemas.microsoft.com/office/drawing/2014/main" id="{87AB400F-4383-5A85-D2D4-AAD449317B6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408910" y="811255"/>
              <a:ext cx="1298695" cy="981940"/>
            </a:xfrm>
            <a:prstGeom prst="rect">
              <a:avLst/>
            </a:prstGeom>
          </p:spPr>
        </p:pic>
        <p:sp>
          <p:nvSpPr>
            <p:cNvPr id="16" name="TextBox 15">
              <a:extLst>
                <a:ext uri="{FF2B5EF4-FFF2-40B4-BE49-F238E27FC236}">
                  <a16:creationId xmlns:a16="http://schemas.microsoft.com/office/drawing/2014/main" id="{B7E7701E-DB99-0F8F-81E3-36F602A0410B}"/>
                </a:ext>
              </a:extLst>
            </p:cNvPr>
            <p:cNvSpPr txBox="1"/>
            <p:nvPr/>
          </p:nvSpPr>
          <p:spPr>
            <a:xfrm>
              <a:off x="7731818" y="530293"/>
              <a:ext cx="780085" cy="338554"/>
            </a:xfrm>
            <a:prstGeom prst="rect">
              <a:avLst/>
            </a:prstGeom>
            <a:noFill/>
          </p:spPr>
          <p:txBody>
            <a:bodyPr wrap="none" rtlCol="0">
              <a:spAutoFit/>
            </a:bodyPr>
            <a:lstStyle/>
            <a:p>
              <a:pPr algn="l"/>
              <a:r>
                <a:rPr lang="en-GB" sz="1600" dirty="0">
                  <a:solidFill>
                    <a:srgbClr val="00B050"/>
                  </a:solidFill>
                </a:rPr>
                <a:t>physics</a:t>
              </a:r>
            </a:p>
          </p:txBody>
        </p:sp>
      </p:grpSp>
      <p:cxnSp>
        <p:nvCxnSpPr>
          <p:cNvPr id="17" name="Elbow Connector 16">
            <a:extLst>
              <a:ext uri="{FF2B5EF4-FFF2-40B4-BE49-F238E27FC236}">
                <a16:creationId xmlns:a16="http://schemas.microsoft.com/office/drawing/2014/main" id="{69A504B5-562C-0907-57B2-3B57AE22D92F}"/>
              </a:ext>
            </a:extLst>
          </p:cNvPr>
          <p:cNvCxnSpPr>
            <a:cxnSpLocks/>
          </p:cNvCxnSpPr>
          <p:nvPr/>
        </p:nvCxnSpPr>
        <p:spPr>
          <a:xfrm rot="16200000" flipH="1">
            <a:off x="-48747" y="2832558"/>
            <a:ext cx="2233619" cy="355876"/>
          </a:xfrm>
          <a:prstGeom prst="bentConnector3">
            <a:avLst>
              <a:gd name="adj1" fmla="val 100357"/>
            </a:avLst>
          </a:prstGeom>
          <a:ln>
            <a:solidFill>
              <a:srgbClr val="00B050"/>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C880454C-FC2B-0001-9DF1-276F2B2286B4}"/>
              </a:ext>
            </a:extLst>
          </p:cNvPr>
          <p:cNvSpPr txBox="1"/>
          <p:nvPr/>
        </p:nvSpPr>
        <p:spPr>
          <a:xfrm>
            <a:off x="712982" y="1602824"/>
            <a:ext cx="1271630" cy="276999"/>
          </a:xfrm>
          <a:prstGeom prst="rect">
            <a:avLst/>
          </a:prstGeom>
          <a:noFill/>
        </p:spPr>
        <p:txBody>
          <a:bodyPr wrap="none" rtlCol="0">
            <a:spAutoFit/>
          </a:bodyPr>
          <a:lstStyle/>
          <a:p>
            <a:pPr algn="l"/>
            <a:r>
              <a:rPr lang="en-GB" sz="1200" i="1" dirty="0">
                <a:solidFill>
                  <a:srgbClr val="00B050"/>
                </a:solidFill>
              </a:rPr>
              <a:t>θ</a:t>
            </a:r>
            <a:r>
              <a:rPr lang="en-GB" sz="1200" i="1" baseline="-25000" dirty="0">
                <a:solidFill>
                  <a:srgbClr val="00B050"/>
                </a:solidFill>
              </a:rPr>
              <a:t>13</a:t>
            </a:r>
            <a:r>
              <a:rPr lang="en-GB" sz="1200" i="1" dirty="0">
                <a:solidFill>
                  <a:srgbClr val="00B050"/>
                </a:solidFill>
              </a:rPr>
              <a:t> measurement</a:t>
            </a:r>
          </a:p>
        </p:txBody>
      </p:sp>
      <p:cxnSp>
        <p:nvCxnSpPr>
          <p:cNvPr id="19" name="Elbow Connector 18">
            <a:extLst>
              <a:ext uri="{FF2B5EF4-FFF2-40B4-BE49-F238E27FC236}">
                <a16:creationId xmlns:a16="http://schemas.microsoft.com/office/drawing/2014/main" id="{E72F846A-573A-1A6D-40D0-65D06BDB5F35}"/>
              </a:ext>
            </a:extLst>
          </p:cNvPr>
          <p:cNvCxnSpPr>
            <a:cxnSpLocks/>
          </p:cNvCxnSpPr>
          <p:nvPr/>
        </p:nvCxnSpPr>
        <p:spPr>
          <a:xfrm rot="16200000" flipH="1">
            <a:off x="1192276" y="3181915"/>
            <a:ext cx="1420157" cy="316075"/>
          </a:xfrm>
          <a:prstGeom prst="bentConnector3">
            <a:avLst>
              <a:gd name="adj1" fmla="val 99003"/>
            </a:avLst>
          </a:prstGeom>
          <a:ln>
            <a:solidFill>
              <a:srgbClr val="00B050"/>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ABCA3F5A-2057-10C5-4A26-F7CDBA2D1CDF}"/>
              </a:ext>
            </a:extLst>
          </p:cNvPr>
          <p:cNvSpPr txBox="1"/>
          <p:nvPr/>
        </p:nvSpPr>
        <p:spPr>
          <a:xfrm>
            <a:off x="1363787" y="2307533"/>
            <a:ext cx="1367173" cy="646331"/>
          </a:xfrm>
          <a:prstGeom prst="rect">
            <a:avLst/>
          </a:prstGeom>
          <a:noFill/>
        </p:spPr>
        <p:txBody>
          <a:bodyPr wrap="square" rtlCol="0">
            <a:spAutoFit/>
          </a:bodyPr>
          <a:lstStyle/>
          <a:p>
            <a:pPr algn="ctr"/>
            <a:r>
              <a:rPr lang="en-GB" sz="1200" i="1" dirty="0">
                <a:solidFill>
                  <a:srgbClr val="00B050"/>
                </a:solidFill>
              </a:rPr>
              <a:t>Nobel prize:</a:t>
            </a:r>
          </a:p>
          <a:p>
            <a:pPr indent="360363"/>
            <a:r>
              <a:rPr lang="en-GB" sz="1200" i="1" dirty="0">
                <a:solidFill>
                  <a:srgbClr val="00B050"/>
                </a:solidFill>
              </a:rPr>
              <a:t>T. </a:t>
            </a:r>
            <a:r>
              <a:rPr lang="en-GB" sz="1200" i="1" dirty="0" err="1">
                <a:solidFill>
                  <a:srgbClr val="00B050"/>
                </a:solidFill>
              </a:rPr>
              <a:t>Kajita</a:t>
            </a:r>
            <a:r>
              <a:rPr lang="en-GB" sz="1200" i="1" dirty="0">
                <a:solidFill>
                  <a:srgbClr val="00B050"/>
                </a:solidFill>
              </a:rPr>
              <a:t> &amp;</a:t>
            </a:r>
          </a:p>
          <a:p>
            <a:pPr indent="360363"/>
            <a:r>
              <a:rPr lang="en-GB" sz="1200" i="1" dirty="0">
                <a:solidFill>
                  <a:srgbClr val="00B050"/>
                </a:solidFill>
              </a:rPr>
              <a:t>A. McDonald</a:t>
            </a:r>
          </a:p>
        </p:txBody>
      </p:sp>
      <p:pic>
        <p:nvPicPr>
          <p:cNvPr id="21" name="Picture 20">
            <a:extLst>
              <a:ext uri="{FF2B5EF4-FFF2-40B4-BE49-F238E27FC236}">
                <a16:creationId xmlns:a16="http://schemas.microsoft.com/office/drawing/2014/main" id="{5DCA32D8-691C-2120-AC24-0EB4B38909E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115927" y="3453864"/>
            <a:ext cx="1384538" cy="392361"/>
          </a:xfrm>
          <a:prstGeom prst="rect">
            <a:avLst/>
          </a:prstGeom>
        </p:spPr>
      </p:pic>
      <p:pic>
        <p:nvPicPr>
          <p:cNvPr id="22" name="Picture 21">
            <a:extLst>
              <a:ext uri="{FF2B5EF4-FFF2-40B4-BE49-F238E27FC236}">
                <a16:creationId xmlns:a16="http://schemas.microsoft.com/office/drawing/2014/main" id="{BA153EFA-B9FD-FCF4-16D4-506C0ACCCB4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737753" y="2925489"/>
            <a:ext cx="1672253" cy="476526"/>
          </a:xfrm>
          <a:prstGeom prst="rect">
            <a:avLst/>
          </a:prstGeom>
        </p:spPr>
      </p:pic>
      <p:pic>
        <p:nvPicPr>
          <p:cNvPr id="23" name="Picture 2" descr="Home">
            <a:extLst>
              <a:ext uri="{FF2B5EF4-FFF2-40B4-BE49-F238E27FC236}">
                <a16:creationId xmlns:a16="http://schemas.microsoft.com/office/drawing/2014/main" id="{91BE3440-632C-2FBE-4F4B-A54E453FEC49}"/>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3909885" y="1813271"/>
            <a:ext cx="839864" cy="756634"/>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CF2C6FF0-9D94-8A5E-5933-337BEF0E83DA}"/>
              </a:ext>
            </a:extLst>
          </p:cNvPr>
          <p:cNvGrpSpPr/>
          <p:nvPr/>
        </p:nvGrpSpPr>
        <p:grpSpPr>
          <a:xfrm>
            <a:off x="3459452" y="4969251"/>
            <a:ext cx="1030903" cy="1244591"/>
            <a:chOff x="4325551" y="4808407"/>
            <a:chExt cx="1447633" cy="1897888"/>
          </a:xfrm>
        </p:grpSpPr>
        <p:sp>
          <p:nvSpPr>
            <p:cNvPr id="25" name="TextBox 24">
              <a:extLst>
                <a:ext uri="{FF2B5EF4-FFF2-40B4-BE49-F238E27FC236}">
                  <a16:creationId xmlns:a16="http://schemas.microsoft.com/office/drawing/2014/main" id="{D6375C89-C0DF-F84D-02E5-F2B76A99EF24}"/>
                </a:ext>
              </a:extLst>
            </p:cNvPr>
            <p:cNvSpPr txBox="1"/>
            <p:nvPr/>
          </p:nvSpPr>
          <p:spPr>
            <a:xfrm>
              <a:off x="4414563" y="6283897"/>
              <a:ext cx="1347936" cy="422398"/>
            </a:xfrm>
            <a:prstGeom prst="rect">
              <a:avLst/>
            </a:prstGeom>
            <a:noFill/>
          </p:spPr>
          <p:txBody>
            <a:bodyPr wrap="square">
              <a:spAutoFit/>
            </a:bodyPr>
            <a:lstStyle/>
            <a:p>
              <a:r>
                <a:rPr lang="en-GB" sz="1200" dirty="0">
                  <a:solidFill>
                    <a:srgbClr val="000000"/>
                  </a:solidFill>
                  <a:effectLst/>
                  <a:latin typeface="Calibri" panose="020F0502020204030204" pitchFamily="34" charset="0"/>
                  <a:ea typeface="Times New Roman" panose="02020603050405020304" pitchFamily="18" charset="0"/>
                  <a:hlinkClick r:id="rId18"/>
                </a:rPr>
                <a:t>ESSνSB CDR</a:t>
              </a:r>
              <a:r>
                <a:rPr lang="en-GB" sz="1200" dirty="0">
                  <a:effectLst/>
                </a:rPr>
                <a:t> </a:t>
              </a:r>
              <a:endParaRPr lang="en-GB" sz="1200" dirty="0"/>
            </a:p>
          </p:txBody>
        </p:sp>
        <p:pic>
          <p:nvPicPr>
            <p:cNvPr id="26" name="Picture 25">
              <a:extLst>
                <a:ext uri="{FF2B5EF4-FFF2-40B4-BE49-F238E27FC236}">
                  <a16:creationId xmlns:a16="http://schemas.microsoft.com/office/drawing/2014/main" id="{C66AA0BD-FB9A-EC30-FE86-C1B916D11467}"/>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4325551" y="4808407"/>
              <a:ext cx="1447633" cy="1536477"/>
            </a:xfrm>
            <a:prstGeom prst="rect">
              <a:avLst/>
            </a:prstGeom>
          </p:spPr>
        </p:pic>
      </p:grpSp>
      <p:sp>
        <p:nvSpPr>
          <p:cNvPr id="27" name="TextBox 26">
            <a:extLst>
              <a:ext uri="{FF2B5EF4-FFF2-40B4-BE49-F238E27FC236}">
                <a16:creationId xmlns:a16="http://schemas.microsoft.com/office/drawing/2014/main" id="{8277022A-89D6-9C86-5AAC-5AB1A846CFA9}"/>
              </a:ext>
            </a:extLst>
          </p:cNvPr>
          <p:cNvSpPr txBox="1"/>
          <p:nvPr/>
        </p:nvSpPr>
        <p:spPr>
          <a:xfrm>
            <a:off x="1688783" y="3811200"/>
            <a:ext cx="498855" cy="276999"/>
          </a:xfrm>
          <a:prstGeom prst="rect">
            <a:avLst/>
          </a:prstGeom>
          <a:noFill/>
        </p:spPr>
        <p:txBody>
          <a:bodyPr wrap="none" rtlCol="0">
            <a:spAutoFit/>
          </a:bodyPr>
          <a:lstStyle/>
          <a:p>
            <a:pPr algn="l"/>
            <a:r>
              <a:rPr lang="en-GB" sz="1200" i="1" dirty="0">
                <a:solidFill>
                  <a:srgbClr val="00B050"/>
                </a:solidFill>
              </a:rPr>
              <a:t>2015</a:t>
            </a:r>
          </a:p>
        </p:txBody>
      </p:sp>
      <p:grpSp>
        <p:nvGrpSpPr>
          <p:cNvPr id="4" name="Group 3">
            <a:extLst>
              <a:ext uri="{FF2B5EF4-FFF2-40B4-BE49-F238E27FC236}">
                <a16:creationId xmlns:a16="http://schemas.microsoft.com/office/drawing/2014/main" id="{621CEAC7-87AB-3E8E-DA12-D418037379D0}"/>
              </a:ext>
            </a:extLst>
          </p:cNvPr>
          <p:cNvGrpSpPr/>
          <p:nvPr/>
        </p:nvGrpSpPr>
        <p:grpSpPr>
          <a:xfrm>
            <a:off x="4642639" y="4690219"/>
            <a:ext cx="1094290" cy="1244591"/>
            <a:chOff x="4325551" y="4808407"/>
            <a:chExt cx="1536643" cy="1897888"/>
          </a:xfrm>
        </p:grpSpPr>
        <p:sp>
          <p:nvSpPr>
            <p:cNvPr id="28" name="TextBox 27">
              <a:extLst>
                <a:ext uri="{FF2B5EF4-FFF2-40B4-BE49-F238E27FC236}">
                  <a16:creationId xmlns:a16="http://schemas.microsoft.com/office/drawing/2014/main" id="{D9EEB992-82C9-41FA-9D02-C1E795664C31}"/>
                </a:ext>
              </a:extLst>
            </p:cNvPr>
            <p:cNvSpPr txBox="1"/>
            <p:nvPr/>
          </p:nvSpPr>
          <p:spPr>
            <a:xfrm>
              <a:off x="4414561" y="6283897"/>
              <a:ext cx="1447633" cy="422398"/>
            </a:xfrm>
            <a:prstGeom prst="rect">
              <a:avLst/>
            </a:prstGeom>
            <a:noFill/>
          </p:spPr>
          <p:txBody>
            <a:bodyPr wrap="square">
              <a:spAutoFit/>
            </a:bodyPr>
            <a:lstStyle/>
            <a:p>
              <a:r>
                <a:rPr lang="en-GB" sz="1200" dirty="0">
                  <a:solidFill>
                    <a:srgbClr val="000000"/>
                  </a:solidFill>
                  <a:effectLst/>
                  <a:latin typeface="Calibri" panose="020F0502020204030204" pitchFamily="34" charset="0"/>
                  <a:ea typeface="Times New Roman" panose="02020603050405020304" pitchFamily="18" charset="0"/>
                  <a:hlinkClick r:id="rId18"/>
                </a:rPr>
                <a:t>ESSνSB+ CDR</a:t>
              </a:r>
              <a:r>
                <a:rPr lang="en-GB" sz="1200" dirty="0">
                  <a:effectLst/>
                </a:rPr>
                <a:t> </a:t>
              </a:r>
              <a:endParaRPr lang="en-GB" sz="1200" dirty="0"/>
            </a:p>
          </p:txBody>
        </p:sp>
        <p:pic>
          <p:nvPicPr>
            <p:cNvPr id="29" name="Picture 28">
              <a:extLst>
                <a:ext uri="{FF2B5EF4-FFF2-40B4-BE49-F238E27FC236}">
                  <a16:creationId xmlns:a16="http://schemas.microsoft.com/office/drawing/2014/main" id="{C5E3B58D-7EC8-2D59-6A2A-FE62C635A061}"/>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4325551" y="4808407"/>
              <a:ext cx="1447633" cy="1536477"/>
            </a:xfrm>
            <a:prstGeom prst="rect">
              <a:avLst/>
            </a:prstGeom>
          </p:spPr>
        </p:pic>
      </p:grpSp>
      <p:sp>
        <p:nvSpPr>
          <p:cNvPr id="30" name="TextBox 29">
            <a:extLst>
              <a:ext uri="{FF2B5EF4-FFF2-40B4-BE49-F238E27FC236}">
                <a16:creationId xmlns:a16="http://schemas.microsoft.com/office/drawing/2014/main" id="{69500D27-7830-48A2-ACA1-3E4ECE34153A}"/>
              </a:ext>
            </a:extLst>
          </p:cNvPr>
          <p:cNvSpPr txBox="1"/>
          <p:nvPr/>
        </p:nvSpPr>
        <p:spPr>
          <a:xfrm>
            <a:off x="4903577" y="4906496"/>
            <a:ext cx="478016" cy="769441"/>
          </a:xfrm>
          <a:prstGeom prst="rect">
            <a:avLst/>
          </a:prstGeom>
          <a:noFill/>
        </p:spPr>
        <p:txBody>
          <a:bodyPr wrap="none" rtlCol="0">
            <a:spAutoFit/>
          </a:bodyPr>
          <a:lstStyle/>
          <a:p>
            <a:r>
              <a:rPr lang="en-US" sz="4400" dirty="0">
                <a:solidFill>
                  <a:srgbClr val="FFFF00"/>
                </a:solidFill>
              </a:rPr>
              <a:t>X</a:t>
            </a:r>
          </a:p>
        </p:txBody>
      </p:sp>
    </p:spTree>
    <p:extLst>
      <p:ext uri="{BB962C8B-B14F-4D97-AF65-F5344CB8AC3E}">
        <p14:creationId xmlns:p14="http://schemas.microsoft.com/office/powerpoint/2010/main" val="16912905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041400" y="1"/>
            <a:ext cx="7118581" cy="1147088"/>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3200" dirty="0">
                <a:solidFill>
                  <a:srgbClr val="0000FF"/>
                </a:solidFill>
              </a:rPr>
              <a:t>And now at the 4</a:t>
            </a:r>
            <a:r>
              <a:rPr lang="en-GB" sz="3200" baseline="30000" dirty="0">
                <a:solidFill>
                  <a:srgbClr val="0000FF"/>
                </a:solidFill>
              </a:rPr>
              <a:t>rd</a:t>
            </a:r>
            <a:r>
              <a:rPr lang="en-GB" sz="3200" dirty="0">
                <a:solidFill>
                  <a:srgbClr val="0000FF"/>
                </a:solidFill>
              </a:rPr>
              <a:t> year of ESSνSB+</a:t>
            </a:r>
            <a:endParaRPr lang="en-GB" sz="3200" dirty="0">
              <a:solidFill>
                <a:srgbClr val="0000FF"/>
              </a:solidFill>
              <a:effectLst/>
              <a:latin typeface="Times New Roman"/>
              <a:cs typeface="Times New Roman"/>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5</a:t>
            </a:fld>
            <a:endParaRPr lang="en-GB">
              <a:latin typeface="Times New Roman" charset="0"/>
              <a:ea typeface="ＭＳ Ｐゴシック" charset="0"/>
              <a:cs typeface="ＭＳ Ｐゴシック" charset="0"/>
            </a:endParaRPr>
          </a:p>
        </p:txBody>
      </p:sp>
      <p:sp>
        <p:nvSpPr>
          <p:cNvPr id="4" name="ZoneTexte 3"/>
          <p:cNvSpPr txBox="1"/>
          <p:nvPr/>
        </p:nvSpPr>
        <p:spPr>
          <a:xfrm>
            <a:off x="0" y="977467"/>
            <a:ext cx="9144000" cy="369332"/>
          </a:xfrm>
          <a:prstGeom prst="rect">
            <a:avLst/>
          </a:prstGeom>
          <a:noFill/>
        </p:spPr>
        <p:txBody>
          <a:bodyPr wrap="square" rtlCol="0">
            <a:spAutoFit/>
          </a:bodyPr>
          <a:lstStyle/>
          <a:p>
            <a:pPr marL="342900" indent="-342900">
              <a:spcBef>
                <a:spcPts val="1200"/>
              </a:spcBef>
              <a:buFont typeface="Arial"/>
              <a:buChar char="•"/>
            </a:pPr>
            <a:r>
              <a:rPr lang="en-GB" b="1">
                <a:solidFill>
                  <a:srgbClr val="000000"/>
                </a:solidFill>
                <a:latin typeface="Times New Roman"/>
                <a:cs typeface="Times New Roman"/>
              </a:rPr>
              <a:t>EU</a:t>
            </a:r>
            <a:r>
              <a:rPr lang="en-GB">
                <a:solidFill>
                  <a:srgbClr val="000000"/>
                </a:solidFill>
                <a:latin typeface="Times New Roman"/>
                <a:cs typeface="Times New Roman"/>
              </a:rPr>
              <a:t> </a:t>
            </a:r>
            <a:r>
              <a:rPr lang="en-GB" b="1">
                <a:solidFill>
                  <a:srgbClr val="000000"/>
                </a:solidFill>
                <a:latin typeface="Times New Roman"/>
                <a:cs typeface="Times New Roman"/>
              </a:rPr>
              <a:t>Design Study </a:t>
            </a:r>
            <a:r>
              <a:rPr lang="en-GB">
                <a:solidFill>
                  <a:srgbClr val="000000"/>
                </a:solidFill>
                <a:latin typeface="Times New Roman"/>
                <a:cs typeface="Times New Roman"/>
              </a:rPr>
              <a:t>has been submitted end of April (HORIZON-INFRA2022-DEV-01)</a:t>
            </a:r>
          </a:p>
        </p:txBody>
      </p:sp>
      <p:sp>
        <p:nvSpPr>
          <p:cNvPr id="10" name="Rectangle 9"/>
          <p:cNvSpPr/>
          <p:nvPr/>
        </p:nvSpPr>
        <p:spPr>
          <a:xfrm>
            <a:off x="189793" y="1375688"/>
            <a:ext cx="8764414" cy="3354765"/>
          </a:xfrm>
          <a:prstGeom prst="rect">
            <a:avLst/>
          </a:prstGeom>
        </p:spPr>
        <p:txBody>
          <a:bodyPr wrap="square">
            <a:spAutoFit/>
          </a:bodyPr>
          <a:lstStyle/>
          <a:p>
            <a:pPr marL="285750" indent="-285750">
              <a:spcBef>
                <a:spcPts val="600"/>
              </a:spcBef>
              <a:spcAft>
                <a:spcPts val="600"/>
              </a:spcAft>
              <a:buFont typeface="Arial" charset="0"/>
              <a:buChar char="•"/>
            </a:pPr>
            <a:r>
              <a:rPr lang="en-GB" b="1">
                <a:latin typeface="Times New Roman" charset="0"/>
                <a:ea typeface="Times New Roman" charset="0"/>
                <a:cs typeface="Times New Roman" charset="0"/>
              </a:rPr>
              <a:t>Title of Proposal</a:t>
            </a:r>
            <a:r>
              <a:rPr lang="en-GB">
                <a:latin typeface="Times New Roman" charset="0"/>
                <a:ea typeface="Times New Roman" charset="0"/>
                <a:cs typeface="Times New Roman" charset="0"/>
              </a:rPr>
              <a:t>: </a:t>
            </a:r>
            <a:r>
              <a:rPr lang="en-GB" b="1">
                <a:latin typeface="Times New Roman" panose="02020603050405020304" pitchFamily="18" charset="0"/>
                <a:ea typeface="Times New Roman" panose="02020603050405020304" pitchFamily="18" charset="0"/>
              </a:rPr>
              <a:t>Study of the use of the ESS facility to accurately measure the neutrino cross-sections for ESSνSB leptonic CP violation measurements and to perform sterile neutrino searches and astroparticle physics</a:t>
            </a:r>
            <a:endParaRPr lang="en-GB">
              <a:latin typeface="Times New Roman" charset="0"/>
              <a:ea typeface="Times New Roman" charset="0"/>
              <a:cs typeface="Times New Roman" charset="0"/>
            </a:endParaRPr>
          </a:p>
          <a:p>
            <a:pPr marL="285750" indent="-285750">
              <a:spcBef>
                <a:spcPts val="600"/>
              </a:spcBef>
              <a:spcAft>
                <a:spcPts val="600"/>
              </a:spcAft>
              <a:buFont typeface="Arial" charset="0"/>
              <a:buChar char="•"/>
            </a:pPr>
            <a:r>
              <a:rPr lang="en-GB" b="1">
                <a:latin typeface="Times New Roman" charset="0"/>
                <a:ea typeface="Times New Roman" charset="0"/>
                <a:cs typeface="Times New Roman" charset="0"/>
              </a:rPr>
              <a:t>Duration: 4 years</a:t>
            </a:r>
          </a:p>
          <a:p>
            <a:pPr marL="285750" indent="-285750">
              <a:spcBef>
                <a:spcPts val="600"/>
              </a:spcBef>
              <a:spcAft>
                <a:spcPts val="600"/>
              </a:spcAft>
              <a:buFont typeface="Arial" charset="0"/>
              <a:buChar char="•"/>
            </a:pPr>
            <a:r>
              <a:rPr lang="en-GB" b="1">
                <a:latin typeface="Times New Roman" charset="0"/>
                <a:ea typeface="Times New Roman" charset="0"/>
                <a:cs typeface="Times New Roman" charset="0"/>
              </a:rPr>
              <a:t>Total cost: 5 M€</a:t>
            </a:r>
          </a:p>
          <a:p>
            <a:pPr marL="285750" indent="-285750">
              <a:spcBef>
                <a:spcPts val="600"/>
              </a:spcBef>
              <a:spcAft>
                <a:spcPts val="600"/>
              </a:spcAft>
              <a:buFont typeface="Arial" charset="0"/>
              <a:buChar char="•"/>
            </a:pPr>
            <a:r>
              <a:rPr lang="en-GB" b="1">
                <a:latin typeface="Times New Roman" charset="0"/>
                <a:ea typeface="Times New Roman" charset="0"/>
                <a:cs typeface="Times New Roman" charset="0"/>
              </a:rPr>
              <a:t>Requested budget: 3 M€</a:t>
            </a:r>
            <a:endParaRPr lang="en-GB">
              <a:latin typeface="Times New Roman" charset="0"/>
              <a:ea typeface="Times New Roman" charset="0"/>
              <a:cs typeface="Times New Roman" charset="0"/>
            </a:endParaRPr>
          </a:p>
          <a:p>
            <a:pPr marL="285750" indent="-285750">
              <a:spcBef>
                <a:spcPts val="600"/>
              </a:spcBef>
              <a:spcAft>
                <a:spcPts val="600"/>
              </a:spcAft>
              <a:buFont typeface="Arial" charset="0"/>
              <a:buChar char="•"/>
            </a:pPr>
            <a:r>
              <a:rPr lang="en-GB">
                <a:latin typeface="Times New Roman" charset="0"/>
                <a:ea typeface="Times New Roman" charset="0"/>
                <a:cs typeface="Times New Roman" charset="0"/>
              </a:rPr>
              <a:t>20 participating institutes from</a:t>
            </a:r>
            <a:br>
              <a:rPr lang="en-GB">
                <a:latin typeface="Times New Roman" charset="0"/>
                <a:ea typeface="Times New Roman" charset="0"/>
                <a:cs typeface="Times New Roman" charset="0"/>
              </a:rPr>
            </a:br>
            <a:r>
              <a:rPr lang="en-GB">
                <a:latin typeface="Times New Roman" charset="0"/>
                <a:ea typeface="Times New Roman" charset="0"/>
                <a:cs typeface="Times New Roman" charset="0"/>
              </a:rPr>
              <a:t>11 European countries including CERN and ESS (+ 4 observers)</a:t>
            </a:r>
          </a:p>
          <a:p>
            <a:pPr marL="285750" indent="-285750">
              <a:spcBef>
                <a:spcPts val="600"/>
              </a:spcBef>
              <a:spcAft>
                <a:spcPts val="600"/>
              </a:spcAft>
              <a:buFont typeface="Arial" charset="0"/>
              <a:buChar char="•"/>
            </a:pPr>
            <a:r>
              <a:rPr lang="en-GB">
                <a:latin typeface="Times New Roman" charset="0"/>
                <a:ea typeface="Times New Roman" charset="0"/>
                <a:cs typeface="Times New Roman" charset="0"/>
              </a:rPr>
              <a:t>6 Work Packages</a:t>
            </a:r>
          </a:p>
        </p:txBody>
      </p:sp>
      <p:pic>
        <p:nvPicPr>
          <p:cNvPr id="5" name="Picture 4">
            <a:extLst>
              <a:ext uri="{FF2B5EF4-FFF2-40B4-BE49-F238E27FC236}">
                <a16:creationId xmlns:a16="http://schemas.microsoft.com/office/drawing/2014/main" id="{75917F32-26B0-BBC5-2C20-99F8C5F195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374" y="4747707"/>
            <a:ext cx="8778833" cy="1836821"/>
          </a:xfrm>
          <a:prstGeom prst="rect">
            <a:avLst/>
          </a:prstGeom>
        </p:spPr>
      </p:pic>
      <p:sp>
        <p:nvSpPr>
          <p:cNvPr id="3" name="TextBox 2">
            <a:extLst>
              <a:ext uri="{FF2B5EF4-FFF2-40B4-BE49-F238E27FC236}">
                <a16:creationId xmlns:a16="http://schemas.microsoft.com/office/drawing/2014/main" id="{397FA208-8754-730C-7370-CA8283470CBC}"/>
              </a:ext>
            </a:extLst>
          </p:cNvPr>
          <p:cNvSpPr txBox="1"/>
          <p:nvPr/>
        </p:nvSpPr>
        <p:spPr>
          <a:xfrm>
            <a:off x="4323410" y="2455194"/>
            <a:ext cx="4568041" cy="1308050"/>
          </a:xfrm>
          <a:prstGeom prst="rect">
            <a:avLst/>
          </a:prstGeom>
          <a:noFill/>
          <a:ln>
            <a:solidFill>
              <a:schemeClr val="accent1"/>
            </a:solidFill>
          </a:ln>
        </p:spPr>
        <p:txBody>
          <a:bodyPr wrap="square">
            <a:spAutoFit/>
          </a:bodyPr>
          <a:lstStyle/>
          <a:p>
            <a:pPr marL="182563" indent="-182563" algn="just">
              <a:spcAft>
                <a:spcPts val="600"/>
              </a:spcAft>
              <a:buFont typeface="Arial" panose="020B0604020202020204" pitchFamily="34" charset="0"/>
              <a:buChar char="•"/>
              <a:tabLst>
                <a:tab pos="5670550" algn="r"/>
              </a:tabLst>
            </a:pPr>
            <a:r>
              <a:rPr lang="en-GB" sz="1600">
                <a:effectLst/>
                <a:latin typeface="Cambria" panose="02040503050406030204" pitchFamily="18" charset="0"/>
                <a:ea typeface="Calibri" panose="020F0502020204030204" pitchFamily="34" charset="0"/>
                <a:cs typeface="Calibri" panose="020F0502020204030204" pitchFamily="34" charset="0"/>
              </a:rPr>
              <a:t>Zinkgruvan mine </a:t>
            </a:r>
            <a:r>
              <a:rPr lang="en-GB" sz="1600">
                <a:latin typeface="Cambria" panose="02040503050406030204" pitchFamily="18" charset="0"/>
                <a:ea typeface="Calibri" panose="020F0502020204030204" pitchFamily="34" charset="0"/>
                <a:cs typeface="Calibri" panose="020F0502020204030204" pitchFamily="34" charset="0"/>
              </a:rPr>
              <a:t>(</a:t>
            </a:r>
            <a:r>
              <a:rPr lang="en-GB" sz="1600">
                <a:effectLst/>
                <a:latin typeface="Cambria" panose="02040503050406030204" pitchFamily="18" charset="0"/>
                <a:ea typeface="Calibri" panose="020F0502020204030204" pitchFamily="34" charset="0"/>
                <a:cs typeface="Calibri" panose="020F0502020204030204" pitchFamily="34" charset="0"/>
              </a:rPr>
              <a:t>location of the far detector)</a:t>
            </a:r>
            <a:endParaRPr lang="en-GB" sz="1600">
              <a:effectLst/>
              <a:latin typeface="Cambria" panose="02040503050406030204" pitchFamily="18" charset="0"/>
              <a:ea typeface="Calibri" panose="020F0502020204030204" pitchFamily="34" charset="0"/>
              <a:cs typeface="Times New Roman" panose="02020603050405020304" pitchFamily="18" charset="0"/>
            </a:endParaRPr>
          </a:p>
          <a:p>
            <a:pPr marL="182563" lvl="0" indent="-182563" algn="just">
              <a:spcAft>
                <a:spcPts val="600"/>
              </a:spcAft>
              <a:buFont typeface="Arial" panose="020B0604020202020204" pitchFamily="34" charset="0"/>
              <a:buChar char="•"/>
              <a:tabLst>
                <a:tab pos="5670550" algn="r"/>
              </a:tabLst>
            </a:pPr>
            <a:r>
              <a:rPr lang="en-GB" sz="1600">
                <a:effectLst/>
                <a:latin typeface="Cambria" panose="02040503050406030204" pitchFamily="18" charset="0"/>
                <a:ea typeface="Calibri" panose="020F0502020204030204" pitchFamily="34" charset="0"/>
                <a:cs typeface="Times New Roman" panose="02020603050405020304" pitchFamily="18" charset="0"/>
              </a:rPr>
              <a:t>Ghent University, </a:t>
            </a:r>
            <a:r>
              <a:rPr lang="en-GB" sz="1600">
                <a:effectLst/>
                <a:latin typeface="Cambria" panose="02040503050406030204" pitchFamily="18" charset="0"/>
                <a:ea typeface="Calibri" panose="020F0502020204030204" pitchFamily="34" charset="0"/>
                <a:cs typeface="Calibri" panose="020F0502020204030204" pitchFamily="34" charset="0"/>
              </a:rPr>
              <a:t>Belgium</a:t>
            </a:r>
            <a:r>
              <a:rPr lang="en-GB" sz="1600">
                <a:effectLst/>
                <a:latin typeface="Cambria" panose="02040503050406030204" pitchFamily="18" charset="0"/>
                <a:ea typeface="Calibri" panose="020F0502020204030204" pitchFamily="34" charset="0"/>
                <a:cs typeface="Times New Roman" panose="02020603050405020304" pitchFamily="18" charset="0"/>
              </a:rPr>
              <a:t>;</a:t>
            </a:r>
          </a:p>
          <a:p>
            <a:pPr marL="182563" lvl="0" indent="-182563" algn="just">
              <a:spcAft>
                <a:spcPts val="600"/>
              </a:spcAft>
              <a:buFont typeface="Arial" panose="020B0604020202020204" pitchFamily="34" charset="0"/>
              <a:buChar char="•"/>
              <a:tabLst>
                <a:tab pos="5670550" algn="r"/>
              </a:tabLst>
            </a:pPr>
            <a:r>
              <a:rPr lang="en-GB" sz="1600">
                <a:effectLst/>
                <a:latin typeface="Cambria" panose="02040503050406030204" pitchFamily="18" charset="0"/>
                <a:ea typeface="Calibri" panose="020F0502020204030204" pitchFamily="34" charset="0"/>
                <a:cs typeface="Times New Roman" panose="02020603050405020304" pitchFamily="18" charset="0"/>
              </a:rPr>
              <a:t>The Hellenic Open University</a:t>
            </a:r>
            <a:r>
              <a:rPr lang="en-GB" sz="1600">
                <a:effectLst/>
                <a:latin typeface="Cambria" panose="02040503050406030204" pitchFamily="18" charset="0"/>
                <a:ea typeface="Calibri" panose="020F0502020204030204" pitchFamily="34" charset="0"/>
                <a:cs typeface="Calibri" panose="020F0502020204030204" pitchFamily="34" charset="0"/>
              </a:rPr>
              <a:t>, Greece;</a:t>
            </a:r>
            <a:endParaRPr lang="en-GB" sz="1600">
              <a:latin typeface="Cambria" panose="02040503050406030204" pitchFamily="18" charset="0"/>
              <a:ea typeface="Calibri" panose="020F0502020204030204" pitchFamily="34" charset="0"/>
              <a:cs typeface="Times New Roman" panose="02020603050405020304" pitchFamily="18" charset="0"/>
            </a:endParaRPr>
          </a:p>
          <a:p>
            <a:pPr marL="182563" lvl="0" indent="-182563" algn="just">
              <a:spcAft>
                <a:spcPts val="600"/>
              </a:spcAft>
              <a:buFont typeface="Arial" panose="020B0604020202020204" pitchFamily="34" charset="0"/>
              <a:buChar char="•"/>
              <a:tabLst>
                <a:tab pos="5670550" algn="r"/>
              </a:tabLst>
            </a:pPr>
            <a:r>
              <a:rPr lang="en-GB" sz="1600">
                <a:effectLst/>
                <a:latin typeface="Cambria" panose="02040503050406030204" pitchFamily="18" charset="0"/>
                <a:ea typeface="Calibri" panose="020F0502020204030204" pitchFamily="34" charset="0"/>
                <a:cs typeface="Times New Roman" panose="02020603050405020304" pitchFamily="18" charset="0"/>
              </a:rPr>
              <a:t>AGH University in Krakow, Poland.</a:t>
            </a:r>
            <a:r>
              <a:rPr lang="en-GB" sz="1600">
                <a:effectLst/>
              </a:rPr>
              <a:t> </a:t>
            </a:r>
            <a:endParaRPr lang="en-GB" sz="1600"/>
          </a:p>
        </p:txBody>
      </p:sp>
      <p:sp>
        <p:nvSpPr>
          <p:cNvPr id="6" name="Bent Arrow 5">
            <a:extLst>
              <a:ext uri="{FF2B5EF4-FFF2-40B4-BE49-F238E27FC236}">
                <a16:creationId xmlns:a16="http://schemas.microsoft.com/office/drawing/2014/main" id="{2FF185F6-CB3A-3676-0C2E-BCC7A1ECA0DB}"/>
              </a:ext>
            </a:extLst>
          </p:cNvPr>
          <p:cNvSpPr/>
          <p:nvPr/>
        </p:nvSpPr>
        <p:spPr>
          <a:xfrm rot="5400000" flipH="1">
            <a:off x="6607429" y="3866606"/>
            <a:ext cx="296092" cy="296091"/>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9673237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55627" y="0"/>
            <a:ext cx="6963672" cy="707886"/>
          </a:xfrm>
          <a:ln>
            <a:noFill/>
          </a:ln>
        </p:spPr>
        <p:txBody>
          <a:bodyPr/>
          <a:lstStyle/>
          <a:p>
            <a:r>
              <a:rPr lang="en-GB"/>
              <a:t>Proposal Evaluation Form</a:t>
            </a:r>
            <a:endParaRPr lang="en-GB" sz="3200"/>
          </a:p>
        </p:txBody>
      </p:sp>
      <p:sp>
        <p:nvSpPr>
          <p:cNvPr id="3" name="Date Placeholder 2"/>
          <p:cNvSpPr>
            <a:spLocks noGrp="1"/>
          </p:cNvSpPr>
          <p:nvPr>
            <p:ph type="dt" sz="half" idx="10"/>
          </p:nvPr>
        </p:nvSpPr>
        <p:spPr>
          <a:xfrm>
            <a:off x="0" y="6492875"/>
            <a:ext cx="2764639" cy="365125"/>
          </a:xfrm>
        </p:spPr>
        <p:txBody>
          <a:bodyPr/>
          <a:lstStyle/>
          <a:p>
            <a:r>
              <a:rPr lang="fr-FR"/>
              <a:t>Annual meeting, Wik castle, 05/10/2026</a:t>
            </a:r>
            <a:endParaRPr lang="en-GB"/>
          </a:p>
        </p:txBody>
      </p:sp>
      <p:sp>
        <p:nvSpPr>
          <p:cNvPr id="5" name="Footer Placeholder 4"/>
          <p:cNvSpPr>
            <a:spLocks noGrp="1"/>
          </p:cNvSpPr>
          <p:nvPr>
            <p:ph type="ftr" sz="quarter" idx="11"/>
          </p:nvPr>
        </p:nvSpPr>
        <p:spPr/>
        <p:txBody>
          <a:bodyPr/>
          <a:lstStyle/>
          <a:p>
            <a:r>
              <a:rPr lang="en-GB"/>
              <a:t>M. Dracos, IPHC-IN2P3/CNRS/UNISTRA</a:t>
            </a:r>
          </a:p>
        </p:txBody>
      </p:sp>
      <p:sp>
        <p:nvSpPr>
          <p:cNvPr id="17" name="Slide Number Placeholder 16"/>
          <p:cNvSpPr>
            <a:spLocks noGrp="1"/>
          </p:cNvSpPr>
          <p:nvPr>
            <p:ph type="sldNum" sz="quarter" idx="12"/>
          </p:nvPr>
        </p:nvSpPr>
        <p:spPr/>
        <p:txBody>
          <a:bodyPr/>
          <a:lstStyle/>
          <a:p>
            <a:fld id="{4FAB73BC-B049-4115-A692-8D63A059BFB8}" type="slidenum">
              <a:rPr lang="en-GB" smtClean="0"/>
              <a:t>6</a:t>
            </a:fld>
            <a:endParaRPr lang="en-GB"/>
          </a:p>
        </p:txBody>
      </p:sp>
      <p:pic>
        <p:nvPicPr>
          <p:cNvPr id="2" name="Picture 1">
            <a:extLst>
              <a:ext uri="{FF2B5EF4-FFF2-40B4-BE49-F238E27FC236}">
                <a16:creationId xmlns:a16="http://schemas.microsoft.com/office/drawing/2014/main" id="{05C9A209-89D1-DB1E-23B1-19E760E84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2010" y="945402"/>
            <a:ext cx="8159980" cy="5595222"/>
          </a:xfrm>
          <a:prstGeom prst="rect">
            <a:avLst/>
          </a:prstGeom>
        </p:spPr>
      </p:pic>
    </p:spTree>
    <p:extLst>
      <p:ext uri="{BB962C8B-B14F-4D97-AF65-F5344CB8AC3E}">
        <p14:creationId xmlns:p14="http://schemas.microsoft.com/office/powerpoint/2010/main" val="1697758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3372" y="218804"/>
            <a:ext cx="8490627" cy="707886"/>
          </a:xfrm>
          <a:ln>
            <a:noFill/>
          </a:ln>
        </p:spPr>
        <p:txBody>
          <a:bodyPr/>
          <a:lstStyle/>
          <a:p>
            <a:r>
              <a:rPr lang="en-GB"/>
              <a:t>Project Effort in person-months</a:t>
            </a:r>
            <a:endParaRPr lang="en-GB" sz="3200"/>
          </a:p>
        </p:txBody>
      </p:sp>
      <p:sp>
        <p:nvSpPr>
          <p:cNvPr id="3" name="Date Placeholder 2"/>
          <p:cNvSpPr>
            <a:spLocks noGrp="1"/>
          </p:cNvSpPr>
          <p:nvPr>
            <p:ph type="dt" sz="half" idx="10"/>
          </p:nvPr>
        </p:nvSpPr>
        <p:spPr>
          <a:xfrm>
            <a:off x="0" y="6492875"/>
            <a:ext cx="2764639" cy="365125"/>
          </a:xfrm>
        </p:spPr>
        <p:txBody>
          <a:bodyPr/>
          <a:lstStyle/>
          <a:p>
            <a:r>
              <a:rPr lang="fr-FR"/>
              <a:t>Annual meeting, Wik castle, 05/10/2026</a:t>
            </a:r>
            <a:endParaRPr lang="en-GB"/>
          </a:p>
        </p:txBody>
      </p:sp>
      <p:sp>
        <p:nvSpPr>
          <p:cNvPr id="5" name="Footer Placeholder 4"/>
          <p:cNvSpPr>
            <a:spLocks noGrp="1"/>
          </p:cNvSpPr>
          <p:nvPr>
            <p:ph type="ftr" sz="quarter" idx="11"/>
          </p:nvPr>
        </p:nvSpPr>
        <p:spPr/>
        <p:txBody>
          <a:bodyPr/>
          <a:lstStyle/>
          <a:p>
            <a:r>
              <a:rPr lang="en-GB"/>
              <a:t>M. Dracos, IPHC-IN2P3/CNRS/UNISTRA</a:t>
            </a:r>
          </a:p>
        </p:txBody>
      </p:sp>
      <p:sp>
        <p:nvSpPr>
          <p:cNvPr id="17" name="Slide Number Placeholder 16"/>
          <p:cNvSpPr>
            <a:spLocks noGrp="1"/>
          </p:cNvSpPr>
          <p:nvPr>
            <p:ph type="sldNum" sz="quarter" idx="12"/>
          </p:nvPr>
        </p:nvSpPr>
        <p:spPr/>
        <p:txBody>
          <a:bodyPr/>
          <a:lstStyle/>
          <a:p>
            <a:fld id="{4FAB73BC-B049-4115-A692-8D63A059BFB8}" type="slidenum">
              <a:rPr lang="en-GB" smtClean="0"/>
              <a:t>7</a:t>
            </a:fld>
            <a:endParaRPr lang="en-GB"/>
          </a:p>
        </p:txBody>
      </p:sp>
      <p:grpSp>
        <p:nvGrpSpPr>
          <p:cNvPr id="8" name="Group 7">
            <a:extLst>
              <a:ext uri="{FF2B5EF4-FFF2-40B4-BE49-F238E27FC236}">
                <a16:creationId xmlns:a16="http://schemas.microsoft.com/office/drawing/2014/main" id="{0A7E71FB-C033-49DF-0340-EAE5B2C7A16E}"/>
              </a:ext>
            </a:extLst>
          </p:cNvPr>
          <p:cNvGrpSpPr/>
          <p:nvPr/>
        </p:nvGrpSpPr>
        <p:grpSpPr>
          <a:xfrm>
            <a:off x="866834" y="988373"/>
            <a:ext cx="7623794" cy="5849269"/>
            <a:chOff x="200262" y="320795"/>
            <a:chExt cx="7623794" cy="5849269"/>
          </a:xfrm>
        </p:grpSpPr>
        <p:pic>
          <p:nvPicPr>
            <p:cNvPr id="2" name="Picture 1">
              <a:extLst>
                <a:ext uri="{FF2B5EF4-FFF2-40B4-BE49-F238E27FC236}">
                  <a16:creationId xmlns:a16="http://schemas.microsoft.com/office/drawing/2014/main" id="{72B7A7EE-8552-41D0-6345-282CC495586B}"/>
                </a:ext>
              </a:extLst>
            </p:cNvPr>
            <p:cNvPicPr>
              <a:picLocks noChangeAspect="1"/>
            </p:cNvPicPr>
            <p:nvPr/>
          </p:nvPicPr>
          <p:blipFill>
            <a:blip r:embed="rId2"/>
            <a:stretch>
              <a:fillRect/>
            </a:stretch>
          </p:blipFill>
          <p:spPr>
            <a:xfrm>
              <a:off x="200262" y="320795"/>
              <a:ext cx="7623794" cy="5297052"/>
            </a:xfrm>
            <a:prstGeom prst="rect">
              <a:avLst/>
            </a:prstGeom>
          </p:spPr>
        </p:pic>
        <p:pic>
          <p:nvPicPr>
            <p:cNvPr id="7" name="Picture 6">
              <a:extLst>
                <a:ext uri="{FF2B5EF4-FFF2-40B4-BE49-F238E27FC236}">
                  <a16:creationId xmlns:a16="http://schemas.microsoft.com/office/drawing/2014/main" id="{0CA557AF-47A6-2586-ADEC-2E2619AD2276}"/>
                </a:ext>
              </a:extLst>
            </p:cNvPr>
            <p:cNvPicPr>
              <a:picLocks noChangeAspect="1"/>
            </p:cNvPicPr>
            <p:nvPr/>
          </p:nvPicPr>
          <p:blipFill>
            <a:blip r:embed="rId3"/>
            <a:stretch>
              <a:fillRect/>
            </a:stretch>
          </p:blipFill>
          <p:spPr>
            <a:xfrm>
              <a:off x="205496" y="5600755"/>
              <a:ext cx="7599046" cy="569309"/>
            </a:xfrm>
            <a:prstGeom prst="rect">
              <a:avLst/>
            </a:prstGeom>
          </p:spPr>
        </p:pic>
      </p:grpSp>
    </p:spTree>
    <p:extLst>
      <p:ext uri="{BB962C8B-B14F-4D97-AF65-F5344CB8AC3E}">
        <p14:creationId xmlns:p14="http://schemas.microsoft.com/office/powerpoint/2010/main" val="619387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7458" y="4398"/>
            <a:ext cx="6299753" cy="1007743"/>
          </a:xfrm>
          <a:ln>
            <a:noFill/>
          </a:ln>
        </p:spPr>
        <p:txBody>
          <a:bodyPr/>
          <a:lstStyle/>
          <a:p>
            <a:r>
              <a:rPr lang="en-GB" sz="3600"/>
              <a:t>Official Post-doc list</a:t>
            </a:r>
            <a:br>
              <a:rPr lang="en-GB" sz="3600"/>
            </a:br>
            <a:r>
              <a:rPr lang="en-GB" sz="2400"/>
              <a:t>(person-months)</a:t>
            </a:r>
            <a:endParaRPr lang="en-GB" sz="1800"/>
          </a:p>
        </p:txBody>
      </p:sp>
      <p:sp>
        <p:nvSpPr>
          <p:cNvPr id="3" name="Date Placeholder 2"/>
          <p:cNvSpPr>
            <a:spLocks noGrp="1"/>
          </p:cNvSpPr>
          <p:nvPr>
            <p:ph type="dt" sz="half" idx="10"/>
          </p:nvPr>
        </p:nvSpPr>
        <p:spPr>
          <a:xfrm>
            <a:off x="0" y="6492875"/>
            <a:ext cx="2710174" cy="365125"/>
          </a:xfrm>
        </p:spPr>
        <p:txBody>
          <a:bodyPr/>
          <a:lstStyle/>
          <a:p>
            <a:r>
              <a:rPr lang="fr-FR"/>
              <a:t>Annual meeting, Wik castle, 05/10/2026</a:t>
            </a:r>
            <a:endParaRPr lang="en-GB"/>
          </a:p>
        </p:txBody>
      </p:sp>
      <p:sp>
        <p:nvSpPr>
          <p:cNvPr id="5" name="Footer Placeholder 4"/>
          <p:cNvSpPr>
            <a:spLocks noGrp="1"/>
          </p:cNvSpPr>
          <p:nvPr>
            <p:ph type="ftr" sz="quarter" idx="11"/>
          </p:nvPr>
        </p:nvSpPr>
        <p:spPr/>
        <p:txBody>
          <a:bodyPr/>
          <a:lstStyle/>
          <a:p>
            <a:r>
              <a:rPr lang="en-GB"/>
              <a:t>M. Dracos, IPHC-IN2P3/CNRS/UNISTRA</a:t>
            </a:r>
          </a:p>
        </p:txBody>
      </p:sp>
      <p:sp>
        <p:nvSpPr>
          <p:cNvPr id="17" name="Slide Number Placeholder 16"/>
          <p:cNvSpPr>
            <a:spLocks noGrp="1"/>
          </p:cNvSpPr>
          <p:nvPr>
            <p:ph type="sldNum" sz="quarter" idx="12"/>
          </p:nvPr>
        </p:nvSpPr>
        <p:spPr/>
        <p:txBody>
          <a:bodyPr/>
          <a:lstStyle/>
          <a:p>
            <a:fld id="{4FAB73BC-B049-4115-A692-8D63A059BFB8}" type="slidenum">
              <a:rPr lang="en-GB" smtClean="0"/>
              <a:t>8</a:t>
            </a:fld>
            <a:endParaRPr lang="en-GB"/>
          </a:p>
        </p:txBody>
      </p:sp>
      <p:sp>
        <p:nvSpPr>
          <p:cNvPr id="12" name="Striped Right Arrow 11"/>
          <p:cNvSpPr/>
          <p:nvPr/>
        </p:nvSpPr>
        <p:spPr>
          <a:xfrm>
            <a:off x="5998023" y="6416671"/>
            <a:ext cx="457200" cy="223613"/>
          </a:xfrm>
          <a:prstGeom prst="strip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TextBox 12"/>
          <p:cNvSpPr txBox="1"/>
          <p:nvPr/>
        </p:nvSpPr>
        <p:spPr>
          <a:xfrm>
            <a:off x="6509688" y="6320129"/>
            <a:ext cx="2646365" cy="400110"/>
          </a:xfrm>
          <a:prstGeom prst="rect">
            <a:avLst/>
          </a:prstGeom>
          <a:noFill/>
        </p:spPr>
        <p:txBody>
          <a:bodyPr wrap="none" rtlCol="0">
            <a:spAutoFit/>
          </a:bodyPr>
          <a:lstStyle/>
          <a:p>
            <a:r>
              <a:rPr lang="en-GB" sz="2000"/>
              <a:t>~13 two-years postdocs</a:t>
            </a:r>
          </a:p>
        </p:txBody>
      </p:sp>
      <p:pic>
        <p:nvPicPr>
          <p:cNvPr id="6" name="Picture 5">
            <a:extLst>
              <a:ext uri="{FF2B5EF4-FFF2-40B4-BE49-F238E27FC236}">
                <a16:creationId xmlns:a16="http://schemas.microsoft.com/office/drawing/2014/main" id="{FBA483E3-4B74-E87C-EAE4-67AE829D1E69}"/>
              </a:ext>
            </a:extLst>
          </p:cNvPr>
          <p:cNvPicPr>
            <a:picLocks noChangeAspect="1"/>
          </p:cNvPicPr>
          <p:nvPr/>
        </p:nvPicPr>
        <p:blipFill>
          <a:blip r:embed="rId2"/>
          <a:stretch>
            <a:fillRect/>
          </a:stretch>
        </p:blipFill>
        <p:spPr>
          <a:xfrm>
            <a:off x="308687" y="1052055"/>
            <a:ext cx="8526626" cy="5146901"/>
          </a:xfrm>
          <a:prstGeom prst="rect">
            <a:avLst/>
          </a:prstGeom>
        </p:spPr>
      </p:pic>
      <p:sp>
        <p:nvSpPr>
          <p:cNvPr id="7" name="TextBox 6">
            <a:extLst>
              <a:ext uri="{FF2B5EF4-FFF2-40B4-BE49-F238E27FC236}">
                <a16:creationId xmlns:a16="http://schemas.microsoft.com/office/drawing/2014/main" id="{1BF3111D-5965-D58C-78CF-F332415E1DF0}"/>
              </a:ext>
            </a:extLst>
          </p:cNvPr>
          <p:cNvSpPr txBox="1"/>
          <p:nvPr/>
        </p:nvSpPr>
        <p:spPr>
          <a:xfrm>
            <a:off x="3266291" y="6263287"/>
            <a:ext cx="1898020" cy="369332"/>
          </a:xfrm>
          <a:prstGeom prst="rect">
            <a:avLst/>
          </a:prstGeom>
          <a:noFill/>
        </p:spPr>
        <p:txBody>
          <a:bodyPr wrap="none" rtlCol="0">
            <a:spAutoFit/>
          </a:bodyPr>
          <a:lstStyle/>
          <a:p>
            <a:r>
              <a:rPr lang="en-GB" b="1">
                <a:solidFill>
                  <a:srgbClr val="FF0000"/>
                </a:solidFill>
              </a:rPr>
              <a:t>Total: 315 months</a:t>
            </a:r>
          </a:p>
        </p:txBody>
      </p:sp>
    </p:spTree>
    <p:extLst>
      <p:ext uri="{BB962C8B-B14F-4D97-AF65-F5344CB8AC3E}">
        <p14:creationId xmlns:p14="http://schemas.microsoft.com/office/powerpoint/2010/main" val="1037197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7459" y="113730"/>
            <a:ext cx="6963672" cy="707886"/>
          </a:xfrm>
          <a:ln>
            <a:noFill/>
          </a:ln>
        </p:spPr>
        <p:txBody>
          <a:bodyPr/>
          <a:lstStyle/>
          <a:p>
            <a:r>
              <a:rPr lang="en-GB"/>
              <a:t>ESSνSB+ Structure</a:t>
            </a:r>
            <a:endParaRPr lang="en-GB" sz="3200"/>
          </a:p>
        </p:txBody>
      </p:sp>
      <p:sp>
        <p:nvSpPr>
          <p:cNvPr id="3" name="Date Placeholder 2"/>
          <p:cNvSpPr>
            <a:spLocks noGrp="1"/>
          </p:cNvSpPr>
          <p:nvPr>
            <p:ph type="dt" sz="half" idx="10"/>
          </p:nvPr>
        </p:nvSpPr>
        <p:spPr>
          <a:xfrm>
            <a:off x="0" y="6492875"/>
            <a:ext cx="2764639" cy="365125"/>
          </a:xfrm>
        </p:spPr>
        <p:txBody>
          <a:bodyPr/>
          <a:lstStyle/>
          <a:p>
            <a:r>
              <a:rPr lang="fr-FR"/>
              <a:t>Annual meeting, Wik castle, 05/10/2026</a:t>
            </a:r>
            <a:endParaRPr lang="en-GB"/>
          </a:p>
        </p:txBody>
      </p:sp>
      <p:sp>
        <p:nvSpPr>
          <p:cNvPr id="5" name="Footer Placeholder 4"/>
          <p:cNvSpPr>
            <a:spLocks noGrp="1"/>
          </p:cNvSpPr>
          <p:nvPr>
            <p:ph type="ftr" sz="quarter" idx="11"/>
          </p:nvPr>
        </p:nvSpPr>
        <p:spPr/>
        <p:txBody>
          <a:bodyPr/>
          <a:lstStyle/>
          <a:p>
            <a:r>
              <a:rPr lang="en-GB"/>
              <a:t>M. Dracos, IPHC-IN2P3/CNRS/UNISTRA</a:t>
            </a:r>
          </a:p>
        </p:txBody>
      </p:sp>
      <p:sp>
        <p:nvSpPr>
          <p:cNvPr id="17" name="Slide Number Placeholder 16"/>
          <p:cNvSpPr>
            <a:spLocks noGrp="1"/>
          </p:cNvSpPr>
          <p:nvPr>
            <p:ph type="sldNum" sz="quarter" idx="12"/>
          </p:nvPr>
        </p:nvSpPr>
        <p:spPr/>
        <p:txBody>
          <a:bodyPr/>
          <a:lstStyle/>
          <a:p>
            <a:fld id="{4FAB73BC-B049-4115-A692-8D63A059BFB8}" type="slidenum">
              <a:rPr lang="en-GB" smtClean="0"/>
              <a:t>9</a:t>
            </a:fld>
            <a:endParaRPr lang="en-GB"/>
          </a:p>
        </p:txBody>
      </p:sp>
      <p:pic>
        <p:nvPicPr>
          <p:cNvPr id="12" name="Picture 11">
            <a:extLst>
              <a:ext uri="{FF2B5EF4-FFF2-40B4-BE49-F238E27FC236}">
                <a16:creationId xmlns:a16="http://schemas.microsoft.com/office/drawing/2014/main" id="{F5F5DAC5-62AC-F921-9EE5-31B188AF385A}"/>
              </a:ext>
            </a:extLst>
          </p:cNvPr>
          <p:cNvPicPr>
            <a:picLocks noChangeAspect="1"/>
          </p:cNvPicPr>
          <p:nvPr/>
        </p:nvPicPr>
        <p:blipFill>
          <a:blip r:embed="rId2"/>
          <a:stretch>
            <a:fillRect/>
          </a:stretch>
        </p:blipFill>
        <p:spPr>
          <a:xfrm>
            <a:off x="0" y="1025216"/>
            <a:ext cx="9145321" cy="5197784"/>
          </a:xfrm>
          <a:prstGeom prst="rect">
            <a:avLst/>
          </a:prstGeom>
        </p:spPr>
      </p:pic>
    </p:spTree>
    <p:extLst>
      <p:ext uri="{BB962C8B-B14F-4D97-AF65-F5344CB8AC3E}">
        <p14:creationId xmlns:p14="http://schemas.microsoft.com/office/powerpoint/2010/main" val="1490225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a:solidFill>
                  <a:srgbClr val="0000FF"/>
                </a:solidFill>
              </a:rPr>
              <a:t>Project Administration</a:t>
            </a:r>
            <a:endParaRPr lang="en-GB">
              <a:solidFill>
                <a:srgbClr val="0000FF"/>
              </a:solidFill>
              <a:effectLst/>
            </a:endParaRPr>
          </a:p>
        </p:txBody>
      </p:sp>
      <p:sp>
        <p:nvSpPr>
          <p:cNvPr id="2" name="Espace réservé de la date 1"/>
          <p:cNvSpPr>
            <a:spLocks noGrp="1"/>
          </p:cNvSpPr>
          <p:nvPr>
            <p:ph type="dt" sz="half" idx="10"/>
          </p:nvPr>
        </p:nvSpPr>
        <p:spPr>
          <a:xfrm>
            <a:off x="0" y="6492875"/>
            <a:ext cx="2650067"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10</a:t>
            </a:fld>
            <a:endParaRPr lang="en-GB">
              <a:latin typeface="Times New Roman" charset="0"/>
              <a:ea typeface="ＭＳ Ｐゴシック" charset="0"/>
              <a:cs typeface="ＭＳ Ｐゴシック" charset="0"/>
            </a:endParaRPr>
          </a:p>
        </p:txBody>
      </p:sp>
      <p:sp>
        <p:nvSpPr>
          <p:cNvPr id="3" name="Rectangle 2"/>
          <p:cNvSpPr/>
          <p:nvPr/>
        </p:nvSpPr>
        <p:spPr>
          <a:xfrm>
            <a:off x="83127" y="1352074"/>
            <a:ext cx="8977745" cy="4847481"/>
          </a:xfrm>
          <a:prstGeom prst="rect">
            <a:avLst/>
          </a:prstGeom>
        </p:spPr>
        <p:txBody>
          <a:bodyPr wrap="square">
            <a:spAutoFit/>
          </a:bodyPr>
          <a:lstStyle/>
          <a:p>
            <a:pPr marL="342900" indent="-342900">
              <a:spcBef>
                <a:spcPts val="600"/>
              </a:spcBef>
              <a:buFont typeface="Arial" charset="0"/>
              <a:buChar char="•"/>
            </a:pPr>
            <a:r>
              <a:rPr lang="en-GB" sz="2400" dirty="0">
                <a:latin typeface="Times New Roman" charset="0"/>
                <a:ea typeface="Times New Roman" charset="0"/>
                <a:cs typeface="Times New Roman" charset="0"/>
              </a:rPr>
              <a:t>Grant Agreement</a:t>
            </a:r>
          </a:p>
          <a:p>
            <a:pPr marL="800100" lvl="1" indent="-342900">
              <a:spcBef>
                <a:spcPts val="600"/>
              </a:spcBef>
              <a:buFont typeface="Arial" charset="0"/>
              <a:buChar char="•"/>
            </a:pPr>
            <a:r>
              <a:rPr lang="en-GB" sz="2400" dirty="0">
                <a:latin typeface="Times New Roman" charset="0"/>
                <a:ea typeface="Times New Roman" charset="0"/>
                <a:cs typeface="Times New Roman" charset="0"/>
              </a:rPr>
              <a:t>Signed in December 2022</a:t>
            </a:r>
          </a:p>
          <a:p>
            <a:pPr marL="342900" indent="-342900">
              <a:spcBef>
                <a:spcPts val="600"/>
              </a:spcBef>
              <a:buFont typeface="Arial" charset="0"/>
              <a:buChar char="•"/>
            </a:pPr>
            <a:r>
              <a:rPr lang="en-GB" sz="2400" dirty="0">
                <a:latin typeface="Times New Roman" charset="0"/>
                <a:ea typeface="Times New Roman" charset="0"/>
                <a:cs typeface="Times New Roman" charset="0"/>
              </a:rPr>
              <a:t>Consortium Agreement</a:t>
            </a:r>
          </a:p>
          <a:p>
            <a:pPr marL="800100" lvl="1" indent="-342900">
              <a:spcBef>
                <a:spcPts val="600"/>
              </a:spcBef>
              <a:buFont typeface="Arial" charset="0"/>
              <a:buChar char="•"/>
            </a:pPr>
            <a:r>
              <a:rPr lang="en-GB" sz="2400" dirty="0">
                <a:latin typeface="Times New Roman" charset="0"/>
                <a:ea typeface="Times New Roman" charset="0"/>
                <a:cs typeface="Times New Roman" charset="0"/>
              </a:rPr>
              <a:t>internal document, required by EU</a:t>
            </a:r>
          </a:p>
          <a:p>
            <a:pPr marL="800100" lvl="1" indent="-342900">
              <a:spcBef>
                <a:spcPts val="600"/>
              </a:spcBef>
              <a:buFont typeface="Arial" charset="0"/>
              <a:buChar char="•"/>
            </a:pPr>
            <a:r>
              <a:rPr lang="en-GB" sz="2400" dirty="0">
                <a:latin typeface="Times New Roman" charset="0"/>
                <a:ea typeface="Times New Roman" charset="0"/>
                <a:cs typeface="Times New Roman" charset="0"/>
              </a:rPr>
              <a:t>signed by all members during Spring 2023</a:t>
            </a:r>
          </a:p>
          <a:p>
            <a:pPr marL="342900" indent="-342900">
              <a:spcBef>
                <a:spcPts val="600"/>
              </a:spcBef>
              <a:buFont typeface="Arial" charset="0"/>
              <a:buChar char="•"/>
            </a:pPr>
            <a:r>
              <a:rPr lang="en-GB" sz="2400" dirty="0">
                <a:latin typeface="Times New Roman" charset="0"/>
                <a:ea typeface="Times New Roman" charset="0"/>
                <a:cs typeface="Times New Roman" charset="0"/>
              </a:rPr>
              <a:t>All documents can be found on DocDB</a:t>
            </a:r>
          </a:p>
          <a:p>
            <a:pPr marL="800100" lvl="1" indent="-342900">
              <a:spcBef>
                <a:spcPts val="600"/>
              </a:spcBef>
              <a:buFont typeface="Arial" charset="0"/>
              <a:buChar char="•"/>
            </a:pPr>
            <a:r>
              <a:rPr lang="en-GB" sz="2400" dirty="0">
                <a:latin typeface="Times New Roman" charset="0"/>
                <a:ea typeface="Times New Roman" charset="0"/>
                <a:cs typeface="Times New Roman" charset="0"/>
              </a:rPr>
              <a:t>private part (</a:t>
            </a:r>
            <a:r>
              <a:rPr lang="en-GB" sz="2400" dirty="0" err="1">
                <a:latin typeface="Times New Roman" charset="0"/>
                <a:ea typeface="Times New Roman" charset="0"/>
                <a:cs typeface="Times New Roman" charset="0"/>
              </a:rPr>
              <a:t>userid</a:t>
            </a:r>
            <a:r>
              <a:rPr lang="en-GB" sz="2400" dirty="0">
                <a:latin typeface="Times New Roman" charset="0"/>
                <a:ea typeface="Times New Roman" charset="0"/>
                <a:cs typeface="Times New Roman" charset="0"/>
              </a:rPr>
              <a:t>: </a:t>
            </a:r>
            <a:r>
              <a:rPr lang="en-GB" sz="2400" dirty="0" err="1">
                <a:solidFill>
                  <a:srgbClr val="FF0000"/>
                </a:solidFill>
                <a:latin typeface="Times New Roman" charset="0"/>
                <a:ea typeface="Times New Roman" charset="0"/>
                <a:cs typeface="Times New Roman" charset="0"/>
              </a:rPr>
              <a:t>docdbrw</a:t>
            </a:r>
            <a:r>
              <a:rPr lang="en-GB" sz="2400" dirty="0">
                <a:solidFill>
                  <a:srgbClr val="FF0000"/>
                </a:solidFill>
                <a:latin typeface="Times New Roman" charset="0"/>
                <a:ea typeface="Times New Roman" charset="0"/>
                <a:cs typeface="Times New Roman" charset="0"/>
              </a:rPr>
              <a:t> / </a:t>
            </a:r>
            <a:r>
              <a:rPr lang="en-GB" sz="2400" dirty="0">
                <a:latin typeface="Times New Roman" charset="0"/>
                <a:ea typeface="Times New Roman" charset="0"/>
                <a:cs typeface="Times New Roman" charset="0"/>
              </a:rPr>
              <a:t>pw:</a:t>
            </a:r>
            <a:r>
              <a:rPr lang="en-GB" sz="2400" dirty="0">
                <a:solidFill>
                  <a:srgbClr val="FF0000"/>
                </a:solidFill>
                <a:latin typeface="Times New Roman" charset="0"/>
                <a:ea typeface="Times New Roman" charset="0"/>
                <a:cs typeface="Times New Roman" charset="0"/>
              </a:rPr>
              <a:t> </a:t>
            </a:r>
            <a:r>
              <a:rPr lang="en-GB" sz="2400">
                <a:solidFill>
                  <a:srgbClr val="FF0000"/>
                </a:solidFill>
                <a:latin typeface="Times New Roman" charset="0"/>
                <a:ea typeface="Times New Roman" charset="0"/>
                <a:cs typeface="Times New Roman" charset="0"/>
              </a:rPr>
              <a:t>xxxxxx</a:t>
            </a:r>
            <a:r>
              <a:rPr lang="en-GB" sz="2400">
                <a:latin typeface="Times New Roman" charset="0"/>
                <a:ea typeface="Times New Roman" charset="0"/>
                <a:cs typeface="Times New Roman" charset="0"/>
              </a:rPr>
              <a:t>): </a:t>
            </a:r>
            <a:r>
              <a:rPr lang="en-GB" sz="2400" dirty="0">
                <a:latin typeface="Times New Roman" charset="0"/>
                <a:ea typeface="Times New Roman" charset="0"/>
                <a:cs typeface="Times New Roman" charset="0"/>
                <a:hlinkClick r:id="rId3"/>
              </a:rPr>
              <a:t>https://essnusb.eu/DocDB/private/DocumentDatabase</a:t>
            </a:r>
            <a:endParaRPr lang="en-GB" sz="2400" dirty="0">
              <a:latin typeface="Times New Roman" charset="0"/>
              <a:ea typeface="Times New Roman" charset="0"/>
              <a:cs typeface="Times New Roman" charset="0"/>
            </a:endParaRPr>
          </a:p>
          <a:p>
            <a:pPr marL="800100" lvl="1" indent="-342900">
              <a:spcBef>
                <a:spcPts val="600"/>
              </a:spcBef>
              <a:buFont typeface="Arial" charset="0"/>
              <a:buChar char="•"/>
            </a:pPr>
            <a:r>
              <a:rPr lang="en-GB" sz="2400" dirty="0">
                <a:latin typeface="Times New Roman" charset="0"/>
                <a:ea typeface="Times New Roman" charset="0"/>
                <a:cs typeface="Times New Roman" charset="0"/>
              </a:rPr>
              <a:t>public part: </a:t>
            </a:r>
            <a:r>
              <a:rPr lang="en-GB" sz="2400" dirty="0">
                <a:latin typeface="Times New Roman" charset="0"/>
                <a:ea typeface="Times New Roman" charset="0"/>
                <a:cs typeface="Times New Roman" charset="0"/>
                <a:hlinkClick r:id="rId4"/>
              </a:rPr>
              <a:t>https://essnusb.eu/DocDB/public/DocumentDatabase</a:t>
            </a:r>
            <a:endParaRPr lang="en-GB" sz="2400" dirty="0">
              <a:latin typeface="Times New Roman" charset="0"/>
              <a:ea typeface="Times New Roman" charset="0"/>
              <a:cs typeface="Times New Roman" charset="0"/>
            </a:endParaRPr>
          </a:p>
          <a:p>
            <a:pPr marL="342900" indent="-342900">
              <a:spcBef>
                <a:spcPts val="600"/>
              </a:spcBef>
              <a:buFont typeface="Arial" charset="0"/>
              <a:buChar char="•"/>
            </a:pPr>
            <a:r>
              <a:rPr lang="en-GB" sz="2400" dirty="0">
                <a:latin typeface="Times New Roman" charset="0"/>
                <a:ea typeface="Times New Roman" charset="0"/>
                <a:cs typeface="Times New Roman" charset="0"/>
              </a:rPr>
              <a:t>Our web-site: </a:t>
            </a:r>
            <a:r>
              <a:rPr lang="en-GB" sz="2400" dirty="0">
                <a:latin typeface="Times New Roman" charset="0"/>
                <a:ea typeface="Times New Roman" charset="0"/>
                <a:cs typeface="Times New Roman" charset="0"/>
                <a:hlinkClick r:id="rId5"/>
              </a:rPr>
              <a:t>https://essnusb.eu</a:t>
            </a:r>
            <a:endParaRPr lang="en-GB" sz="2400" dirty="0">
              <a:latin typeface="Times New Roman" charset="0"/>
              <a:ea typeface="Times New Roman" charset="0"/>
              <a:cs typeface="Times New Roman" charset="0"/>
            </a:endParaRPr>
          </a:p>
          <a:p>
            <a:pPr marL="342900" indent="-342900">
              <a:spcBef>
                <a:spcPts val="600"/>
              </a:spcBef>
              <a:buFont typeface="Arial" charset="0"/>
              <a:buChar char="•"/>
            </a:pPr>
            <a:r>
              <a:rPr lang="en-GB" sz="2400" dirty="0">
                <a:latin typeface="Times New Roman" charset="0"/>
                <a:ea typeface="Times New Roman" charset="0"/>
                <a:cs typeface="Times New Roman" charset="0"/>
              </a:rPr>
              <a:t>EU: </a:t>
            </a:r>
            <a:r>
              <a:rPr lang="en-GB" sz="2400" dirty="0">
                <a:latin typeface="Times New Roman" charset="0"/>
                <a:ea typeface="Times New Roman" charset="0"/>
                <a:cs typeface="Times New Roman" charset="0"/>
                <a:hlinkClick r:id="rId6"/>
              </a:rPr>
              <a:t>https://cordis.europa.eu/project/id/101094628</a:t>
            </a:r>
            <a:endParaRPr lang="en-GB"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439546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4800">
                <a:solidFill>
                  <a:srgbClr val="0000FF"/>
                </a:solidFill>
              </a:rPr>
              <a:t>Work Packages</a:t>
            </a:r>
            <a:endParaRPr lang="en-GB" sz="4800">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11</a:t>
            </a:fld>
            <a:endParaRPr lang="en-GB">
              <a:latin typeface="Times New Roman" charset="0"/>
              <a:ea typeface="ＭＳ Ｐゴシック" charset="0"/>
              <a:cs typeface="ＭＳ Ｐゴシック" charset="0"/>
            </a:endParaRPr>
          </a:p>
        </p:txBody>
      </p:sp>
      <p:pic>
        <p:nvPicPr>
          <p:cNvPr id="4" name="Picture 3">
            <a:extLst>
              <a:ext uri="{FF2B5EF4-FFF2-40B4-BE49-F238E27FC236}">
                <a16:creationId xmlns:a16="http://schemas.microsoft.com/office/drawing/2014/main" id="{9052667A-0B91-00C5-80A1-E595B41A4C28}"/>
              </a:ext>
            </a:extLst>
          </p:cNvPr>
          <p:cNvPicPr>
            <a:picLocks noChangeAspect="1"/>
          </p:cNvPicPr>
          <p:nvPr/>
        </p:nvPicPr>
        <p:blipFill>
          <a:blip r:embed="rId3"/>
          <a:stretch>
            <a:fillRect/>
          </a:stretch>
        </p:blipFill>
        <p:spPr>
          <a:xfrm>
            <a:off x="54893" y="2076627"/>
            <a:ext cx="9048485" cy="2709017"/>
          </a:xfrm>
          <a:prstGeom prst="rect">
            <a:avLst/>
          </a:prstGeom>
        </p:spPr>
      </p:pic>
    </p:spTree>
    <p:extLst>
      <p:ext uri="{BB962C8B-B14F-4D97-AF65-F5344CB8AC3E}">
        <p14:creationId xmlns:p14="http://schemas.microsoft.com/office/powerpoint/2010/main" val="16608319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97459" y="1"/>
            <a:ext cx="6862522" cy="871744"/>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3200">
                <a:solidFill>
                  <a:srgbClr val="0000FF"/>
                </a:solidFill>
              </a:rPr>
              <a:t>Appointment of the Work Package Coordinators</a:t>
            </a:r>
            <a:endParaRPr lang="en-GB" sz="3200">
              <a:solidFill>
                <a:srgbClr val="0000FF"/>
              </a:solidFill>
              <a:effectLst/>
            </a:endParaRPr>
          </a:p>
        </p:txBody>
      </p:sp>
      <p:sp>
        <p:nvSpPr>
          <p:cNvPr id="2" name="Espace réservé de la date 1"/>
          <p:cNvSpPr>
            <a:spLocks noGrp="1"/>
          </p:cNvSpPr>
          <p:nvPr>
            <p:ph type="dt" sz="half" idx="10"/>
          </p:nvPr>
        </p:nvSpPr>
        <p:spPr>
          <a:xfrm>
            <a:off x="0" y="6492875"/>
            <a:ext cx="2844800"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12</a:t>
            </a:fld>
            <a:endParaRPr lang="en-GB">
              <a:latin typeface="Times New Roman" charset="0"/>
              <a:ea typeface="ＭＳ Ｐゴシック" charset="0"/>
              <a:cs typeface="ＭＳ Ｐゴシック" charset="0"/>
            </a:endParaRPr>
          </a:p>
        </p:txBody>
      </p:sp>
      <p:sp>
        <p:nvSpPr>
          <p:cNvPr id="8" name="TextBox 7"/>
          <p:cNvSpPr txBox="1"/>
          <p:nvPr/>
        </p:nvSpPr>
        <p:spPr>
          <a:xfrm>
            <a:off x="134847" y="1214882"/>
            <a:ext cx="8740212" cy="4785926"/>
          </a:xfrm>
          <a:prstGeom prst="rect">
            <a:avLst/>
          </a:prstGeom>
          <a:noFill/>
        </p:spPr>
        <p:txBody>
          <a:bodyPr wrap="square" rtlCol="0">
            <a:spAutoFit/>
          </a:bodyPr>
          <a:lstStyle/>
          <a:p>
            <a:pPr marL="285750" indent="-285750">
              <a:spcAft>
                <a:spcPts val="300"/>
              </a:spcAft>
              <a:buFont typeface="Arial" charset="0"/>
              <a:buChar char="•"/>
            </a:pPr>
            <a:r>
              <a:rPr lang="en-GB" b="1" dirty="0">
                <a:ea typeface="Times New Roman" charset="0"/>
                <a:cs typeface="Times New Roman" charset="0"/>
              </a:rPr>
              <a:t>WP2: </a:t>
            </a:r>
            <a:r>
              <a:rPr lang="en-GB" b="0" i="0" u="none" strike="noStrike" dirty="0">
                <a:solidFill>
                  <a:srgbClr val="000000"/>
                </a:solidFill>
                <a:effectLst/>
              </a:rPr>
              <a:t>Engineering and Infrastructure</a:t>
            </a:r>
            <a:r>
              <a:rPr lang="en-GB" b="0" i="0" u="none" strike="noStrike" dirty="0">
                <a:solidFill>
                  <a:srgbClr val="000000"/>
                </a:solidFill>
                <a:effectLst/>
                <a:cs typeface="Times New Roman" charset="0"/>
              </a:rPr>
              <a:t>:</a:t>
            </a:r>
            <a:r>
              <a:rPr lang="en-GB" dirty="0">
                <a:ea typeface="Times New Roman" charset="0"/>
                <a:cs typeface="Times New Roman" charset="0"/>
              </a:rPr>
              <a:t> leading institute </a:t>
            </a:r>
            <a:r>
              <a:rPr lang="en-GB" b="1" dirty="0">
                <a:solidFill>
                  <a:srgbClr val="FF0000"/>
                </a:solidFill>
                <a:ea typeface="Times New Roman" charset="0"/>
                <a:cs typeface="Times New Roman" charset="0"/>
              </a:rPr>
              <a:t>ESS</a:t>
            </a:r>
          </a:p>
          <a:p>
            <a:pPr marL="742950" lvl="1" indent="-285750">
              <a:spcAft>
                <a:spcPts val="300"/>
              </a:spcAft>
              <a:buFont typeface="Arial" charset="0"/>
              <a:buChar char="•"/>
            </a:pPr>
            <a:r>
              <a:rPr lang="en-GB" dirty="0">
                <a:ea typeface="Times New Roman" charset="0"/>
                <a:cs typeface="Times New Roman" charset="0"/>
              </a:rPr>
              <a:t>Coordinator: </a:t>
            </a:r>
            <a:r>
              <a:rPr lang="en-GB" b="1" i="0" u="none" strike="noStrike" dirty="0">
                <a:solidFill>
                  <a:srgbClr val="0432FF"/>
                </a:solidFill>
                <a:effectLst/>
              </a:rPr>
              <a:t>Nick Gazis </a:t>
            </a:r>
            <a:endParaRPr lang="en-GB" b="1" dirty="0">
              <a:solidFill>
                <a:srgbClr val="0432FF"/>
              </a:solidFill>
              <a:ea typeface="Times New Roman" charset="0"/>
              <a:cs typeface="Times New Roman" charset="0"/>
            </a:endParaRPr>
          </a:p>
          <a:p>
            <a:pPr marL="742950" lvl="1" indent="-285750">
              <a:spcAft>
                <a:spcPts val="300"/>
              </a:spcAft>
              <a:buFont typeface="Arial" charset="0"/>
              <a:buChar char="•"/>
            </a:pPr>
            <a:r>
              <a:rPr lang="en-GB" dirty="0">
                <a:ea typeface="Times New Roman" charset="0"/>
                <a:cs typeface="Times New Roman" charset="0"/>
              </a:rPr>
              <a:t>Co-coordinator: </a:t>
            </a:r>
            <a:r>
              <a:rPr lang="en-GB" b="1" i="0" u="none" strike="noStrike" dirty="0">
                <a:solidFill>
                  <a:srgbClr val="000000"/>
                </a:solidFill>
                <a:effectLst/>
              </a:rPr>
              <a:t>David </a:t>
            </a:r>
            <a:r>
              <a:rPr lang="en-GB" b="1" i="0" u="none" strike="noStrike" dirty="0" err="1">
                <a:solidFill>
                  <a:srgbClr val="000000"/>
                </a:solidFill>
                <a:effectLst/>
              </a:rPr>
              <a:t>Saiang</a:t>
            </a:r>
            <a:endParaRPr lang="en-GB" b="1" dirty="0">
              <a:solidFill>
                <a:srgbClr val="FF0000"/>
              </a:solidFill>
              <a:ea typeface="Times New Roman" charset="0"/>
              <a:cs typeface="Times New Roman" charset="0"/>
            </a:endParaRPr>
          </a:p>
          <a:p>
            <a:pPr marL="285750" indent="-285750">
              <a:spcAft>
                <a:spcPts val="300"/>
              </a:spcAft>
              <a:buFont typeface="Arial" charset="0"/>
              <a:buChar char="•"/>
            </a:pPr>
            <a:r>
              <a:rPr lang="en-GB" b="1" dirty="0">
                <a:ea typeface="Times New Roman" charset="0"/>
                <a:cs typeface="Times New Roman" charset="0"/>
              </a:rPr>
              <a:t>WP3: </a:t>
            </a:r>
            <a:r>
              <a:rPr lang="en-GB" sz="1800" b="0" i="0" u="none" strike="noStrike" dirty="0">
                <a:solidFill>
                  <a:srgbClr val="000000"/>
                </a:solidFill>
                <a:effectLst/>
              </a:rPr>
              <a:t>Target Station and pion extraction</a:t>
            </a:r>
            <a:r>
              <a:rPr lang="en-GB" sz="1800" b="1" i="0" u="none" strike="noStrike" dirty="0">
                <a:solidFill>
                  <a:srgbClr val="000000"/>
                </a:solidFill>
                <a:effectLst/>
                <a:cs typeface="Times New Roman" charset="0"/>
              </a:rPr>
              <a:t>:</a:t>
            </a:r>
            <a:r>
              <a:rPr lang="en-GB" b="1" dirty="0">
                <a:ea typeface="Times New Roman" charset="0"/>
                <a:cs typeface="Times New Roman" charset="0"/>
              </a:rPr>
              <a:t> </a:t>
            </a:r>
            <a:r>
              <a:rPr lang="en-GB" dirty="0">
                <a:ea typeface="Times New Roman" charset="0"/>
                <a:cs typeface="Times New Roman" charset="0"/>
              </a:rPr>
              <a:t>leading institute </a:t>
            </a:r>
            <a:r>
              <a:rPr lang="en-GB" b="1" dirty="0">
                <a:solidFill>
                  <a:srgbClr val="FF0000"/>
                </a:solidFill>
                <a:ea typeface="Times New Roman" charset="0"/>
                <a:cs typeface="Times New Roman" charset="0"/>
              </a:rPr>
              <a:t>CNRS</a:t>
            </a:r>
          </a:p>
          <a:p>
            <a:pPr marL="742950" lvl="1" indent="-285750">
              <a:spcAft>
                <a:spcPts val="300"/>
              </a:spcAft>
              <a:buFont typeface="Arial" charset="0"/>
              <a:buChar char="•"/>
            </a:pPr>
            <a:r>
              <a:rPr lang="en-GB" dirty="0">
                <a:ea typeface="Times New Roman" charset="0"/>
                <a:cs typeface="Times New Roman" charset="0"/>
              </a:rPr>
              <a:t>Coordinator: </a:t>
            </a:r>
            <a:r>
              <a:rPr lang="en-GB" b="1" i="0" u="none" strike="noStrike" dirty="0">
                <a:solidFill>
                  <a:srgbClr val="0432FF"/>
                </a:solidFill>
                <a:effectLst/>
              </a:rPr>
              <a:t>Eric Baussan </a:t>
            </a:r>
            <a:endParaRPr lang="en-GB" b="1" dirty="0">
              <a:solidFill>
                <a:srgbClr val="0432FF"/>
              </a:solidFill>
              <a:ea typeface="Times New Roman" charset="0"/>
              <a:cs typeface="Times New Roman" charset="0"/>
            </a:endParaRPr>
          </a:p>
          <a:p>
            <a:pPr marL="742950" lvl="1" indent="-285750">
              <a:spcAft>
                <a:spcPts val="300"/>
              </a:spcAft>
              <a:buFont typeface="Arial" charset="0"/>
              <a:buChar char="•"/>
            </a:pPr>
            <a:r>
              <a:rPr lang="en-GB" dirty="0">
                <a:ea typeface="Times New Roman" charset="0"/>
                <a:cs typeface="Times New Roman" charset="0"/>
              </a:rPr>
              <a:t>Co-coordinator: </a:t>
            </a:r>
            <a:r>
              <a:rPr lang="en-GB" b="1" i="0" u="none" strike="noStrike" dirty="0">
                <a:solidFill>
                  <a:srgbClr val="000000"/>
                </a:solidFill>
                <a:effectLst/>
              </a:rPr>
              <a:t>Tamer Tolba</a:t>
            </a:r>
            <a:endParaRPr lang="en-GB" b="1" dirty="0">
              <a:solidFill>
                <a:srgbClr val="FF0000"/>
              </a:solidFill>
              <a:ea typeface="Times New Roman" charset="0"/>
              <a:cs typeface="Times New Roman" charset="0"/>
            </a:endParaRPr>
          </a:p>
          <a:p>
            <a:pPr marL="285750" indent="-285750">
              <a:spcAft>
                <a:spcPts val="300"/>
              </a:spcAft>
              <a:buFont typeface="Arial" charset="0"/>
              <a:buChar char="•"/>
            </a:pPr>
            <a:r>
              <a:rPr lang="en-GB" b="1" dirty="0">
                <a:ea typeface="Times New Roman" charset="0"/>
                <a:cs typeface="Times New Roman" charset="0"/>
              </a:rPr>
              <a:t>WP4: </a:t>
            </a:r>
            <a:r>
              <a:rPr lang="en-GB" b="0" i="0" u="none" strike="noStrike" dirty="0">
                <a:solidFill>
                  <a:srgbClr val="000000"/>
                </a:solidFill>
                <a:effectLst/>
              </a:rPr>
              <a:t>Low Energy nuSTORM</a:t>
            </a:r>
            <a:r>
              <a:rPr lang="en-GB" b="1" i="0" u="none" strike="noStrike" dirty="0">
                <a:solidFill>
                  <a:srgbClr val="000000"/>
                </a:solidFill>
                <a:effectLst/>
                <a:cs typeface="Times New Roman" charset="0"/>
              </a:rPr>
              <a:t>:</a:t>
            </a:r>
            <a:r>
              <a:rPr lang="en-GB" b="1" dirty="0">
                <a:ea typeface="Times New Roman" charset="0"/>
                <a:cs typeface="Times New Roman" charset="0"/>
              </a:rPr>
              <a:t> </a:t>
            </a:r>
            <a:r>
              <a:rPr lang="en-GB" dirty="0">
                <a:ea typeface="Times New Roman" charset="0"/>
                <a:cs typeface="Times New Roman" charset="0"/>
              </a:rPr>
              <a:t>leading institute </a:t>
            </a:r>
            <a:r>
              <a:rPr lang="en-GB" b="1" dirty="0">
                <a:solidFill>
                  <a:srgbClr val="FF0000"/>
                </a:solidFill>
                <a:ea typeface="Times New Roman" charset="0"/>
                <a:cs typeface="Times New Roman" charset="0"/>
              </a:rPr>
              <a:t>UU</a:t>
            </a:r>
          </a:p>
          <a:p>
            <a:pPr marL="742950" lvl="1" indent="-285750">
              <a:spcAft>
                <a:spcPts val="300"/>
              </a:spcAft>
              <a:buFont typeface="Arial" charset="0"/>
              <a:buChar char="•"/>
            </a:pPr>
            <a:r>
              <a:rPr lang="en-GB" dirty="0">
                <a:ea typeface="Times New Roman" charset="0"/>
                <a:cs typeface="Times New Roman" charset="0"/>
              </a:rPr>
              <a:t>Coordinator: </a:t>
            </a:r>
            <a:r>
              <a:rPr lang="en-GB" b="1" i="0" u="none" strike="noStrike" dirty="0">
                <a:solidFill>
                  <a:srgbClr val="0432FF"/>
                </a:solidFill>
                <a:effectLst/>
              </a:rPr>
              <a:t>Maja Olvegård </a:t>
            </a:r>
            <a:endParaRPr lang="en-GB" b="1" dirty="0">
              <a:solidFill>
                <a:srgbClr val="0432FF"/>
              </a:solidFill>
              <a:ea typeface="Times New Roman" charset="0"/>
              <a:cs typeface="Times New Roman" charset="0"/>
            </a:endParaRPr>
          </a:p>
          <a:p>
            <a:pPr marL="742950" lvl="1" indent="-285750">
              <a:spcAft>
                <a:spcPts val="300"/>
              </a:spcAft>
              <a:buFont typeface="Arial" charset="0"/>
              <a:buChar char="•"/>
            </a:pPr>
            <a:r>
              <a:rPr lang="en-GB" dirty="0">
                <a:ea typeface="Times New Roman" charset="0"/>
                <a:cs typeface="Times New Roman" charset="0"/>
              </a:rPr>
              <a:t>Co-coordinator: </a:t>
            </a:r>
            <a:r>
              <a:rPr lang="en-GB" b="1" i="0" u="none" strike="noStrike" dirty="0">
                <a:solidFill>
                  <a:srgbClr val="000000"/>
                </a:solidFill>
                <a:effectLst/>
              </a:rPr>
              <a:t>Natalia Milas</a:t>
            </a:r>
            <a:endParaRPr lang="en-GB" b="1" dirty="0">
              <a:solidFill>
                <a:srgbClr val="FF0000"/>
              </a:solidFill>
              <a:ea typeface="Times New Roman" charset="0"/>
              <a:cs typeface="Times New Roman" charset="0"/>
            </a:endParaRPr>
          </a:p>
          <a:p>
            <a:pPr marL="285750" indent="-285750">
              <a:spcAft>
                <a:spcPts val="300"/>
              </a:spcAft>
              <a:buFont typeface="Arial" charset="0"/>
              <a:buChar char="•"/>
            </a:pPr>
            <a:r>
              <a:rPr lang="en-GB" b="1" dirty="0">
                <a:ea typeface="Times New Roman" charset="0"/>
                <a:cs typeface="Times New Roman" charset="0"/>
              </a:rPr>
              <a:t>WP5: </a:t>
            </a:r>
            <a:r>
              <a:rPr lang="en-GB" b="0" i="0" u="none" strike="noStrike" dirty="0">
                <a:solidFill>
                  <a:srgbClr val="000000"/>
                </a:solidFill>
                <a:effectLst/>
              </a:rPr>
              <a:t>Detectors and physics reach</a:t>
            </a:r>
            <a:r>
              <a:rPr lang="en-GB" b="1" i="0" u="none" strike="noStrike" dirty="0">
                <a:solidFill>
                  <a:srgbClr val="000000"/>
                </a:solidFill>
                <a:effectLst/>
                <a:cs typeface="Times New Roman" charset="0"/>
              </a:rPr>
              <a:t>:</a:t>
            </a:r>
            <a:r>
              <a:rPr lang="en-GB" b="1" dirty="0">
                <a:ea typeface="Times New Roman" charset="0"/>
                <a:cs typeface="Times New Roman" charset="0"/>
              </a:rPr>
              <a:t> </a:t>
            </a:r>
            <a:r>
              <a:rPr lang="en-GB" dirty="0">
                <a:ea typeface="Times New Roman" charset="0"/>
                <a:cs typeface="Times New Roman" charset="0"/>
              </a:rPr>
              <a:t>leading institute </a:t>
            </a:r>
            <a:r>
              <a:rPr lang="en-GB" b="1" dirty="0">
                <a:solidFill>
                  <a:srgbClr val="FF0000"/>
                </a:solidFill>
                <a:ea typeface="Times New Roman" charset="0"/>
                <a:cs typeface="Times New Roman" charset="0"/>
              </a:rPr>
              <a:t>RBI</a:t>
            </a:r>
          </a:p>
          <a:p>
            <a:pPr marL="742950" lvl="1" indent="-285750">
              <a:spcAft>
                <a:spcPts val="300"/>
              </a:spcAft>
              <a:buFont typeface="Arial" charset="0"/>
              <a:buChar char="•"/>
            </a:pPr>
            <a:r>
              <a:rPr lang="en-GB" dirty="0">
                <a:ea typeface="Times New Roman" charset="0"/>
                <a:cs typeface="Times New Roman" charset="0"/>
              </a:rPr>
              <a:t>Coordinator: </a:t>
            </a:r>
            <a:r>
              <a:rPr lang="en-GB" b="1" i="0" u="none" strike="noStrike" dirty="0">
                <a:solidFill>
                  <a:srgbClr val="0432FF"/>
                </a:solidFill>
                <a:effectLst/>
              </a:rPr>
              <a:t>Monojit Ghosh </a:t>
            </a:r>
            <a:endParaRPr lang="en-GB" b="1" dirty="0">
              <a:solidFill>
                <a:srgbClr val="0432FF"/>
              </a:solidFill>
              <a:ea typeface="Times New Roman" charset="0"/>
              <a:cs typeface="Times New Roman" charset="0"/>
            </a:endParaRPr>
          </a:p>
          <a:p>
            <a:pPr marL="742950" lvl="1" indent="-285750">
              <a:spcAft>
                <a:spcPts val="300"/>
              </a:spcAft>
              <a:buFont typeface="Arial" charset="0"/>
              <a:buChar char="•"/>
            </a:pPr>
            <a:r>
              <a:rPr lang="en-GB" dirty="0">
                <a:ea typeface="Times New Roman" charset="0"/>
                <a:cs typeface="Times New Roman" charset="0"/>
              </a:rPr>
              <a:t>Co-coordinator: </a:t>
            </a:r>
            <a:r>
              <a:rPr lang="en-GB" b="1" i="0" u="none" strike="noStrike" dirty="0">
                <a:effectLst/>
              </a:rPr>
              <a:t>George </a:t>
            </a:r>
            <a:r>
              <a:rPr lang="en-GB" b="1" i="0" u="none" strike="noStrike" dirty="0" err="1">
                <a:effectLst/>
              </a:rPr>
              <a:t>Fanourakis</a:t>
            </a:r>
            <a:endParaRPr lang="en-GB" b="1" i="0" u="none" strike="noStrike" dirty="0">
              <a:effectLst/>
            </a:endParaRPr>
          </a:p>
          <a:p>
            <a:pPr marL="285750" indent="-285750">
              <a:spcAft>
                <a:spcPts val="300"/>
              </a:spcAft>
              <a:buFont typeface="Arial" charset="0"/>
              <a:buChar char="•"/>
            </a:pPr>
            <a:r>
              <a:rPr lang="en-GB" b="1" dirty="0">
                <a:ea typeface="Times New Roman" charset="0"/>
                <a:cs typeface="Times New Roman" charset="0"/>
              </a:rPr>
              <a:t>WP6: </a:t>
            </a:r>
            <a:r>
              <a:rPr lang="en-GB" b="0" i="0" u="none" strike="noStrike" dirty="0">
                <a:solidFill>
                  <a:srgbClr val="000000"/>
                </a:solidFill>
                <a:effectLst/>
              </a:rPr>
              <a:t>Low Energy Monitored Neutrino Beam</a:t>
            </a:r>
            <a:r>
              <a:rPr lang="en-GB" i="0" u="none" strike="noStrike" dirty="0">
                <a:solidFill>
                  <a:srgbClr val="000000"/>
                </a:solidFill>
                <a:effectLst/>
                <a:cs typeface="Times New Roman" charset="0"/>
              </a:rPr>
              <a:t>:</a:t>
            </a:r>
            <a:r>
              <a:rPr lang="en-GB" dirty="0">
                <a:ea typeface="Times New Roman" charset="0"/>
                <a:cs typeface="Times New Roman" charset="0"/>
              </a:rPr>
              <a:t> leading institute </a:t>
            </a:r>
            <a:r>
              <a:rPr lang="en-GB" b="1" dirty="0" err="1">
                <a:solidFill>
                  <a:srgbClr val="FF0000"/>
                </a:solidFill>
                <a:ea typeface="Times New Roman" charset="0"/>
                <a:cs typeface="Times New Roman" charset="0"/>
              </a:rPr>
              <a:t>UNIMiB</a:t>
            </a:r>
            <a:endParaRPr lang="en-GB" b="1" dirty="0">
              <a:solidFill>
                <a:srgbClr val="FF0000"/>
              </a:solidFill>
              <a:ea typeface="Times New Roman" charset="0"/>
              <a:cs typeface="Times New Roman" charset="0"/>
            </a:endParaRPr>
          </a:p>
          <a:p>
            <a:pPr marL="742950" lvl="1" indent="-285750">
              <a:spcAft>
                <a:spcPts val="300"/>
              </a:spcAft>
              <a:buFont typeface="Arial" charset="0"/>
              <a:buChar char="•"/>
            </a:pPr>
            <a:r>
              <a:rPr lang="en-GB" dirty="0">
                <a:ea typeface="Times New Roman" charset="0"/>
                <a:cs typeface="Times New Roman" charset="0"/>
              </a:rPr>
              <a:t>Coordinator: </a:t>
            </a:r>
            <a:r>
              <a:rPr lang="en-GB" b="1" i="0" u="none" strike="noStrike" dirty="0">
                <a:solidFill>
                  <a:srgbClr val="0432FF"/>
                </a:solidFill>
                <a:effectLst/>
              </a:rPr>
              <a:t>Francesco Terranova</a:t>
            </a:r>
            <a:endParaRPr lang="en-GB" b="1" dirty="0">
              <a:solidFill>
                <a:srgbClr val="0432FF"/>
              </a:solidFill>
              <a:ea typeface="Times New Roman" charset="0"/>
              <a:cs typeface="Times New Roman" charset="0"/>
            </a:endParaRPr>
          </a:p>
          <a:p>
            <a:pPr marL="742950" lvl="1" indent="-285750">
              <a:spcAft>
                <a:spcPts val="300"/>
              </a:spcAft>
              <a:buFont typeface="Arial" charset="0"/>
              <a:buChar char="•"/>
            </a:pPr>
            <a:r>
              <a:rPr lang="en-GB" dirty="0">
                <a:ea typeface="Times New Roman" charset="0"/>
                <a:cs typeface="Times New Roman" charset="0"/>
              </a:rPr>
              <a:t>Co-coordinator: </a:t>
            </a:r>
            <a:r>
              <a:rPr lang="en-GB" b="1" dirty="0">
                <a:ea typeface="Times New Roman" charset="0"/>
                <a:cs typeface="Times New Roman" charset="0"/>
              </a:rPr>
              <a:t>Andrea </a:t>
            </a:r>
            <a:r>
              <a:rPr lang="en-GB" b="1" dirty="0" err="1">
                <a:ea typeface="Times New Roman" charset="0"/>
                <a:cs typeface="Times New Roman" charset="0"/>
              </a:rPr>
              <a:t>Longhin</a:t>
            </a:r>
            <a:endParaRPr lang="en-GB" b="1" dirty="0">
              <a:ea typeface="Times New Roman" charset="0"/>
              <a:cs typeface="Times New Roman" charset="0"/>
            </a:endParaRPr>
          </a:p>
        </p:txBody>
      </p:sp>
    </p:spTree>
    <p:extLst>
      <p:ext uri="{BB962C8B-B14F-4D97-AF65-F5344CB8AC3E}">
        <p14:creationId xmlns:p14="http://schemas.microsoft.com/office/powerpoint/2010/main" val="40540009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97459" y="0"/>
            <a:ext cx="6862522" cy="2059536"/>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a:solidFill>
                  <a:srgbClr val="0000FF"/>
                </a:solidFill>
              </a:rPr>
              <a:t>DEB Members</a:t>
            </a:r>
            <a:endParaRPr lang="en-GB">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13</a:t>
            </a:fld>
            <a:endParaRPr lang="en-GB">
              <a:latin typeface="Times New Roman" charset="0"/>
              <a:ea typeface="ＭＳ Ｐゴシック" charset="0"/>
              <a:cs typeface="ＭＳ Ｐゴシック" charset="0"/>
            </a:endParaRPr>
          </a:p>
        </p:txBody>
      </p:sp>
      <p:sp>
        <p:nvSpPr>
          <p:cNvPr id="4" name="Rectangle 3"/>
          <p:cNvSpPr/>
          <p:nvPr/>
        </p:nvSpPr>
        <p:spPr>
          <a:xfrm>
            <a:off x="348342" y="2567529"/>
            <a:ext cx="5910944" cy="2131353"/>
          </a:xfrm>
          <a:prstGeom prst="rect">
            <a:avLst/>
          </a:prstGeom>
        </p:spPr>
        <p:txBody>
          <a:bodyPr wrap="square">
            <a:spAutoFit/>
          </a:bodyPr>
          <a:lstStyle/>
          <a:p>
            <a:pPr marL="342900" lvl="0" indent="-342900" algn="just">
              <a:spcBef>
                <a:spcPts val="300"/>
              </a:spcBef>
              <a:buFont typeface="Symbol" charset="2"/>
              <a:buChar char=""/>
            </a:pPr>
            <a:r>
              <a:rPr lang="en-GB" sz="2000" b="1">
                <a:latin typeface="Times New Roman" charset="0"/>
                <a:ea typeface="Times New Roman" charset="0"/>
              </a:rPr>
              <a:t>5 members</a:t>
            </a:r>
          </a:p>
          <a:p>
            <a:pPr marL="742950" lvl="1" indent="-285750" algn="just">
              <a:spcBef>
                <a:spcPts val="300"/>
              </a:spcBef>
              <a:buFont typeface="Courier New" charset="0"/>
              <a:buChar char="o"/>
            </a:pPr>
            <a:r>
              <a:rPr lang="en-GB" sz="2000" b="1">
                <a:solidFill>
                  <a:srgbClr val="0432FF"/>
                </a:solidFill>
                <a:latin typeface="Times New Roman" charset="0"/>
                <a:ea typeface="Times New Roman" charset="0"/>
              </a:rPr>
              <a:t>Tamer Tolba (Chair, Hamburg U.)</a:t>
            </a:r>
          </a:p>
          <a:p>
            <a:pPr marL="742950" lvl="1" indent="-285750" algn="just">
              <a:spcBef>
                <a:spcPts val="300"/>
              </a:spcBef>
              <a:buFont typeface="Courier New" charset="0"/>
              <a:buChar char="o"/>
            </a:pPr>
            <a:r>
              <a:rPr lang="en-GB" sz="2000">
                <a:solidFill>
                  <a:srgbClr val="0432FF"/>
                </a:solidFill>
                <a:latin typeface="Times New Roman" charset="0"/>
                <a:ea typeface="Times New Roman" charset="0"/>
              </a:rPr>
              <a:t>Elian Bouquerel (CNRS)</a:t>
            </a:r>
          </a:p>
          <a:p>
            <a:pPr marL="742950" lvl="1" indent="-285750" algn="just">
              <a:spcBef>
                <a:spcPts val="300"/>
              </a:spcBef>
              <a:buFont typeface="Courier New" charset="0"/>
              <a:buChar char="o"/>
            </a:pPr>
            <a:r>
              <a:rPr lang="en-GB" sz="2000">
                <a:solidFill>
                  <a:srgbClr val="0432FF"/>
                </a:solidFill>
                <a:latin typeface="Times New Roman" charset="0"/>
                <a:ea typeface="Times New Roman" charset="0"/>
              </a:rPr>
              <a:t>Colin Carlile (Lund)</a:t>
            </a:r>
          </a:p>
          <a:p>
            <a:pPr marL="742950" lvl="1" indent="-285750" algn="just">
              <a:spcBef>
                <a:spcPts val="300"/>
              </a:spcBef>
              <a:buFont typeface="Courier New" charset="0"/>
              <a:buChar char="o"/>
            </a:pPr>
            <a:r>
              <a:rPr lang="en-GB" sz="2000">
                <a:solidFill>
                  <a:srgbClr val="0432FF"/>
                </a:solidFill>
                <a:latin typeface="Times New Roman" charset="0"/>
                <a:ea typeface="Times New Roman" charset="0"/>
              </a:rPr>
              <a:t>George Fanourakis (Demokritos)</a:t>
            </a:r>
          </a:p>
          <a:p>
            <a:pPr marL="742950" lvl="1" indent="-285750" algn="just">
              <a:spcBef>
                <a:spcPts val="300"/>
              </a:spcBef>
              <a:buFont typeface="Courier New" charset="0"/>
              <a:buChar char="o"/>
            </a:pPr>
            <a:r>
              <a:rPr lang="en-GB" sz="2000">
                <a:solidFill>
                  <a:srgbClr val="0432FF"/>
                </a:solidFill>
                <a:latin typeface="Times New Roman" charset="0"/>
                <a:ea typeface="Times New Roman" charset="0"/>
              </a:rPr>
              <a:t>Natalia Milas (ESS)</a:t>
            </a:r>
          </a:p>
        </p:txBody>
      </p:sp>
      <p:sp>
        <p:nvSpPr>
          <p:cNvPr id="8" name="TextBox 7"/>
          <p:cNvSpPr txBox="1"/>
          <p:nvPr/>
        </p:nvSpPr>
        <p:spPr>
          <a:xfrm>
            <a:off x="6550245" y="2336696"/>
            <a:ext cx="1609736" cy="461665"/>
          </a:xfrm>
          <a:prstGeom prst="rect">
            <a:avLst/>
          </a:prstGeom>
          <a:noFill/>
          <a:ln>
            <a:solidFill>
              <a:schemeClr val="accent1"/>
            </a:solidFill>
          </a:ln>
        </p:spPr>
        <p:txBody>
          <a:bodyPr wrap="none" rtlCol="0">
            <a:spAutoFit/>
          </a:bodyPr>
          <a:lstStyle/>
          <a:p>
            <a:r>
              <a:rPr lang="en-GB" sz="2400"/>
              <a:t>+ PC and SL</a:t>
            </a:r>
          </a:p>
        </p:txBody>
      </p:sp>
    </p:spTree>
    <p:extLst>
      <p:ext uri="{BB962C8B-B14F-4D97-AF65-F5344CB8AC3E}">
        <p14:creationId xmlns:p14="http://schemas.microsoft.com/office/powerpoint/2010/main" val="12834710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a:solidFill>
                  <a:srgbClr val="0000FF"/>
                </a:solidFill>
              </a:rPr>
              <a:t>International Advisory Panel</a:t>
            </a:r>
            <a:endParaRPr lang="en-GB">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14</a:t>
            </a:fld>
            <a:endParaRPr lang="en-GB">
              <a:latin typeface="Times New Roman" charset="0"/>
              <a:ea typeface="ＭＳ Ｐゴシック" charset="0"/>
              <a:cs typeface="ＭＳ Ｐゴシック" charset="0"/>
            </a:endParaRPr>
          </a:p>
        </p:txBody>
      </p:sp>
      <p:sp>
        <p:nvSpPr>
          <p:cNvPr id="3" name="Rectangle 2"/>
          <p:cNvSpPr/>
          <p:nvPr/>
        </p:nvSpPr>
        <p:spPr>
          <a:xfrm>
            <a:off x="360509" y="1411480"/>
            <a:ext cx="8187745" cy="3954929"/>
          </a:xfrm>
          <a:prstGeom prst="rect">
            <a:avLst/>
          </a:prstGeom>
        </p:spPr>
        <p:txBody>
          <a:bodyPr wrap="square">
            <a:spAutoFit/>
          </a:bodyPr>
          <a:lstStyle/>
          <a:p>
            <a:pPr marL="342900" lvl="0" indent="-342900" algn="just">
              <a:spcBef>
                <a:spcPts val="300"/>
              </a:spcBef>
              <a:spcAft>
                <a:spcPts val="300"/>
              </a:spcAft>
              <a:buFont typeface="Symbol" charset="2"/>
              <a:buChar char=""/>
              <a:tabLst>
                <a:tab pos="228600" algn="l"/>
              </a:tabLst>
            </a:pPr>
            <a:r>
              <a:rPr lang="en-GB" sz="2400" dirty="0">
                <a:latin typeface="Times New Roman" charset="0"/>
                <a:ea typeface="Times New Roman" charset="0"/>
                <a:cs typeface="Wingdings" charset="2"/>
              </a:rPr>
              <a:t>Composed of 6 international experts.</a:t>
            </a:r>
          </a:p>
          <a:p>
            <a:pPr marL="342900" indent="-342900" algn="just">
              <a:spcBef>
                <a:spcPts val="300"/>
              </a:spcBef>
              <a:spcAft>
                <a:spcPts val="300"/>
              </a:spcAft>
              <a:buFont typeface="Symbol" charset="2"/>
              <a:buChar char=""/>
              <a:tabLst>
                <a:tab pos="228600" algn="l"/>
              </a:tabLst>
            </a:pPr>
            <a:r>
              <a:rPr lang="en-GB" sz="2400" dirty="0">
                <a:latin typeface="Times New Roman" charset="0"/>
                <a:ea typeface="Times New Roman" charset="0"/>
                <a:cs typeface="Wingdings" charset="2"/>
              </a:rPr>
              <a:t>Gives recommendations on:</a:t>
            </a:r>
          </a:p>
          <a:p>
            <a:pPr marL="800100" lvl="1" indent="-342900" algn="just">
              <a:spcBef>
                <a:spcPts val="300"/>
              </a:spcBef>
              <a:spcAft>
                <a:spcPts val="300"/>
              </a:spcAft>
              <a:buFont typeface="Courier New" panose="02070309020205020404" pitchFamily="49" charset="0"/>
              <a:buChar char="o"/>
              <a:tabLst>
                <a:tab pos="228600" algn="l"/>
              </a:tabLst>
            </a:pPr>
            <a:r>
              <a:rPr lang="en-GB" sz="2400" dirty="0">
                <a:latin typeface="Times New Roman" charset="0"/>
                <a:ea typeface="Times New Roman" charset="0"/>
                <a:cs typeface="Wingdings" charset="2"/>
              </a:rPr>
              <a:t>the crucial technical choices according to the international context,</a:t>
            </a:r>
          </a:p>
          <a:p>
            <a:pPr marL="800100" lvl="1" indent="-342900" algn="just">
              <a:spcBef>
                <a:spcPts val="300"/>
              </a:spcBef>
              <a:spcAft>
                <a:spcPts val="300"/>
              </a:spcAft>
              <a:buFont typeface="Courier New" panose="02070309020205020404" pitchFamily="49" charset="0"/>
              <a:buChar char="o"/>
              <a:tabLst>
                <a:tab pos="228600" algn="l"/>
              </a:tabLst>
            </a:pPr>
            <a:r>
              <a:rPr lang="en-GB" sz="2400" dirty="0">
                <a:latin typeface="Times New Roman" charset="0"/>
                <a:ea typeface="Times New Roman" charset="0"/>
                <a:cs typeface="Wingdings" charset="2"/>
              </a:rPr>
              <a:t>the distribution of resources to comply with priorities,</a:t>
            </a:r>
          </a:p>
          <a:p>
            <a:pPr marL="800100" lvl="1" indent="-342900" algn="just">
              <a:spcBef>
                <a:spcPts val="300"/>
              </a:spcBef>
              <a:spcAft>
                <a:spcPts val="300"/>
              </a:spcAft>
              <a:buFont typeface="Courier New" panose="02070309020205020404" pitchFamily="49" charset="0"/>
              <a:buChar char="o"/>
              <a:tabLst>
                <a:tab pos="228600" algn="l"/>
              </a:tabLst>
            </a:pPr>
            <a:r>
              <a:rPr lang="en-GB" sz="2400" dirty="0">
                <a:latin typeface="Times New Roman" charset="0"/>
                <a:ea typeface="Times New Roman" charset="0"/>
                <a:cs typeface="Wingdings" charset="2"/>
              </a:rPr>
              <a:t>activity planning.</a:t>
            </a:r>
          </a:p>
          <a:p>
            <a:pPr marL="342900" indent="-342900" algn="just">
              <a:spcBef>
                <a:spcPts val="300"/>
              </a:spcBef>
              <a:spcAft>
                <a:spcPts val="300"/>
              </a:spcAft>
              <a:buFont typeface="Symbol" charset="2"/>
              <a:buChar char=""/>
              <a:tabLst>
                <a:tab pos="228600" algn="l"/>
              </a:tabLst>
            </a:pPr>
            <a:r>
              <a:rPr lang="en-GB" sz="2400" dirty="0">
                <a:latin typeface="Times New Roman" charset="0"/>
                <a:ea typeface="Times New Roman" charset="0"/>
                <a:cs typeface="Wingdings" charset="2"/>
              </a:rPr>
              <a:t>It meets once a year (at every ESSνSB+ Annual Meeting).</a:t>
            </a:r>
          </a:p>
          <a:p>
            <a:pPr marL="800100" lvl="1" indent="-342900" algn="just">
              <a:spcBef>
                <a:spcPts val="300"/>
              </a:spcBef>
              <a:spcAft>
                <a:spcPts val="300"/>
              </a:spcAft>
              <a:buFont typeface="Courier New" panose="02070309020205020404" pitchFamily="49" charset="0"/>
              <a:buChar char="o"/>
              <a:tabLst>
                <a:tab pos="228600" algn="l"/>
              </a:tabLst>
            </a:pPr>
            <a:r>
              <a:rPr lang="en-GB" sz="2400" dirty="0">
                <a:effectLst/>
                <a:latin typeface="Times New Roman" charset="0"/>
                <a:ea typeface="Times New Roman" charset="0"/>
                <a:cs typeface="Wingdings" charset="2"/>
              </a:rPr>
              <a:t>presents a preliminary report to the GB,</a:t>
            </a:r>
          </a:p>
          <a:p>
            <a:pPr marL="800100" lvl="1" indent="-342900" algn="just">
              <a:spcBef>
                <a:spcPts val="300"/>
              </a:spcBef>
              <a:spcAft>
                <a:spcPts val="300"/>
              </a:spcAft>
              <a:buFont typeface="Courier New" panose="02070309020205020404" pitchFamily="49" charset="0"/>
              <a:buChar char="o"/>
              <a:tabLst>
                <a:tab pos="228600" algn="l"/>
              </a:tabLst>
            </a:pPr>
            <a:r>
              <a:rPr lang="en-GB" sz="2400" dirty="0">
                <a:latin typeface="Times New Roman" charset="0"/>
                <a:ea typeface="Times New Roman" charset="0"/>
                <a:cs typeface="Wingdings" charset="2"/>
              </a:rPr>
              <a:t>provides a written report two months later.</a:t>
            </a:r>
            <a:endParaRPr lang="en-GB" sz="2400" dirty="0">
              <a:effectLst/>
              <a:latin typeface="Times New Roman" charset="0"/>
              <a:ea typeface="Times New Roman" charset="0"/>
              <a:cs typeface="Wingdings" charset="2"/>
            </a:endParaRPr>
          </a:p>
        </p:txBody>
      </p:sp>
    </p:spTree>
    <p:extLst>
      <p:ext uri="{BB962C8B-B14F-4D97-AF65-F5344CB8AC3E}">
        <p14:creationId xmlns:p14="http://schemas.microsoft.com/office/powerpoint/2010/main" val="4991239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88473" y="0"/>
            <a:ext cx="6497782" cy="1300278"/>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a:solidFill>
                  <a:srgbClr val="0432FF"/>
                </a:solidFill>
              </a:rPr>
              <a:t>International</a:t>
            </a:r>
            <a:r>
              <a:rPr lang="en-GB">
                <a:solidFill>
                  <a:srgbClr val="0000FF"/>
                </a:solidFill>
              </a:rPr>
              <a:t> Advisory Panel</a:t>
            </a:r>
            <a:endParaRPr lang="en-GB">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15</a:t>
            </a:fld>
            <a:endParaRPr lang="en-GB">
              <a:latin typeface="Times New Roman" charset="0"/>
              <a:ea typeface="ＭＳ Ｐゴシック" charset="0"/>
              <a:cs typeface="ＭＳ Ｐゴシック" charset="0"/>
            </a:endParaRPr>
          </a:p>
        </p:txBody>
      </p:sp>
      <p:sp>
        <p:nvSpPr>
          <p:cNvPr id="3" name="Sous-titre 2">
            <a:extLst>
              <a:ext uri="{FF2B5EF4-FFF2-40B4-BE49-F238E27FC236}">
                <a16:creationId xmlns:a16="http://schemas.microsoft.com/office/drawing/2014/main" id="{E9EB8ED4-FC2B-464F-11E8-63BE51CB0E1E}"/>
              </a:ext>
            </a:extLst>
          </p:cNvPr>
          <p:cNvSpPr txBox="1">
            <a:spLocks/>
          </p:cNvSpPr>
          <p:nvPr/>
        </p:nvSpPr>
        <p:spPr>
          <a:xfrm>
            <a:off x="102524" y="1300278"/>
            <a:ext cx="8869680" cy="5016758"/>
          </a:xfrm>
          <a:prstGeom prst="rect">
            <a:avLst/>
          </a:prstGeom>
        </p:spPr>
        <p:txBody>
          <a:bodyPr wrap="square">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GB" sz="2000" b="1" dirty="0">
                <a:latin typeface="Times New Roman" panose="02020603050405020304" pitchFamily="18" charset="0"/>
                <a:cs typeface="Times New Roman" panose="02020603050405020304" pitchFamily="18" charset="0"/>
              </a:rPr>
              <a:t>John Osborne</a:t>
            </a:r>
            <a:r>
              <a:rPr lang="en-GB" sz="2000" dirty="0">
                <a:latin typeface="Times New Roman" panose="02020603050405020304" pitchFamily="18" charset="0"/>
                <a:cs typeface="Times New Roman" panose="02020603050405020304" pitchFamily="18" charset="0"/>
              </a:rPr>
              <a:t>, </a:t>
            </a:r>
            <a:r>
              <a:rPr lang="en-GB" sz="1800" i="1" dirty="0">
                <a:latin typeface="Times New Roman" panose="02020603050405020304" pitchFamily="18" charset="0"/>
                <a:cs typeface="Times New Roman" panose="02020603050405020304" pitchFamily="18" charset="0"/>
              </a:rPr>
              <a:t>CERN, </a:t>
            </a:r>
          </a:p>
          <a:p>
            <a:pPr lvl="1">
              <a:spcBef>
                <a:spcPts val="0"/>
              </a:spcBef>
              <a:spcAft>
                <a:spcPts val="1200"/>
              </a:spcAft>
            </a:pPr>
            <a:r>
              <a:rPr lang="en-GB" sz="1400" b="1" i="1" dirty="0">
                <a:latin typeface="Times New Roman" panose="02020603050405020304" pitchFamily="18" charset="0"/>
                <a:cs typeface="Times New Roman" panose="02020603050405020304" pitchFamily="18" charset="0"/>
              </a:rPr>
              <a:t>~</a:t>
            </a:r>
            <a:r>
              <a:rPr lang="en-GB" sz="1400" b="1" dirty="0">
                <a:latin typeface="Times New Roman" panose="02020603050405020304" pitchFamily="18" charset="0"/>
                <a:cs typeface="Times New Roman" panose="02020603050405020304" pitchFamily="18" charset="0"/>
              </a:rPr>
              <a:t>Civil engineering / WP2</a:t>
            </a:r>
          </a:p>
          <a:p>
            <a:pPr>
              <a:spcBef>
                <a:spcPts val="0"/>
              </a:spcBef>
              <a:spcAft>
                <a:spcPts val="600"/>
              </a:spcAft>
            </a:pPr>
            <a:r>
              <a:rPr lang="en-GB" sz="2000" b="1" dirty="0">
                <a:latin typeface="Times New Roman" panose="02020603050405020304" pitchFamily="18" charset="0"/>
                <a:cs typeface="Times New Roman" panose="02020603050405020304" pitchFamily="18" charset="0"/>
              </a:rPr>
              <a:t>Yong Joong Lee</a:t>
            </a:r>
            <a:r>
              <a:rPr lang="en-GB" sz="2000" dirty="0">
                <a:latin typeface="Times New Roman" panose="02020603050405020304" pitchFamily="18" charset="0"/>
                <a:cs typeface="Times New Roman" panose="02020603050405020304" pitchFamily="18" charset="0"/>
              </a:rPr>
              <a:t>, </a:t>
            </a:r>
            <a:r>
              <a:rPr lang="en-GB" sz="1800" i="1" dirty="0">
                <a:latin typeface="Times New Roman" panose="02020603050405020304" pitchFamily="18" charset="0"/>
                <a:cs typeface="Times New Roman" panose="02020603050405020304" pitchFamily="18" charset="0"/>
              </a:rPr>
              <a:t>Target Systems R&amp;D, Second Target Station, Oak Ridge National Laboratory, USA,</a:t>
            </a:r>
          </a:p>
          <a:p>
            <a:pPr lvl="1">
              <a:spcBef>
                <a:spcPts val="0"/>
              </a:spcBef>
              <a:spcAft>
                <a:spcPts val="1200"/>
              </a:spcAft>
            </a:pPr>
            <a:r>
              <a:rPr lang="en-GB" sz="1400" b="1" dirty="0">
                <a:latin typeface="Times New Roman" panose="02020603050405020304" pitchFamily="18" charset="0"/>
                <a:cs typeface="Times New Roman" panose="02020603050405020304" pitchFamily="18" charset="0"/>
              </a:rPr>
              <a:t>~Target station / WP3</a:t>
            </a:r>
          </a:p>
          <a:p>
            <a:pPr>
              <a:spcBef>
                <a:spcPts val="0"/>
              </a:spcBef>
              <a:spcAft>
                <a:spcPts val="600"/>
              </a:spcAft>
            </a:pPr>
            <a:r>
              <a:rPr lang="en-GB" sz="2000" b="1" dirty="0">
                <a:latin typeface="Times New Roman" panose="02020603050405020304" pitchFamily="18" charset="0"/>
                <a:cs typeface="Times New Roman" panose="02020603050405020304" pitchFamily="18" charset="0"/>
              </a:rPr>
              <a:t>Shinji Machida</a:t>
            </a:r>
            <a:r>
              <a:rPr lang="en-GB" sz="2000" dirty="0">
                <a:latin typeface="Times New Roman" panose="02020603050405020304" pitchFamily="18" charset="0"/>
                <a:cs typeface="Times New Roman" panose="02020603050405020304" pitchFamily="18" charset="0"/>
              </a:rPr>
              <a:t>, </a:t>
            </a:r>
            <a:r>
              <a:rPr lang="en-GB" sz="1800" i="1" dirty="0">
                <a:latin typeface="Times New Roman" panose="02020603050405020304" pitchFamily="18" charset="0"/>
                <a:cs typeface="Times New Roman" panose="02020603050405020304" pitchFamily="18" charset="0"/>
              </a:rPr>
              <a:t>STFC, ISIS Neutron and Muon Source, UK,</a:t>
            </a:r>
          </a:p>
          <a:p>
            <a:pPr lvl="1">
              <a:spcBef>
                <a:spcPts val="0"/>
              </a:spcBef>
              <a:spcAft>
                <a:spcPts val="1200"/>
              </a:spcAft>
            </a:pPr>
            <a:r>
              <a:rPr lang="en-GB" sz="1400" b="1" dirty="0">
                <a:latin typeface="Times New Roman" panose="02020603050405020304" pitchFamily="18" charset="0"/>
                <a:cs typeface="Times New Roman" panose="02020603050405020304" pitchFamily="18" charset="0"/>
              </a:rPr>
              <a:t>~Accelerator / WP4</a:t>
            </a:r>
          </a:p>
          <a:p>
            <a:pPr>
              <a:spcBef>
                <a:spcPts val="0"/>
              </a:spcBef>
              <a:spcAft>
                <a:spcPts val="600"/>
              </a:spcAft>
            </a:pPr>
            <a:r>
              <a:rPr lang="en-GB" sz="2000" b="1" dirty="0">
                <a:latin typeface="Times New Roman" panose="02020603050405020304" pitchFamily="18" charset="0"/>
                <a:cs typeface="Times New Roman" panose="02020603050405020304" pitchFamily="18" charset="0"/>
              </a:rPr>
              <a:t>Teppei Katori</a:t>
            </a:r>
            <a:r>
              <a:rPr lang="en-GB" sz="2000" dirty="0">
                <a:latin typeface="Times New Roman" panose="02020603050405020304" pitchFamily="18" charset="0"/>
                <a:cs typeface="Times New Roman" panose="02020603050405020304" pitchFamily="18" charset="0"/>
              </a:rPr>
              <a:t>, </a:t>
            </a:r>
            <a:r>
              <a:rPr lang="en-GB" sz="1800" i="1" dirty="0">
                <a:latin typeface="Times New Roman" panose="02020603050405020304" pitchFamily="18" charset="0"/>
                <a:cs typeface="Times New Roman" panose="02020603050405020304" pitchFamily="18" charset="0"/>
              </a:rPr>
              <a:t>Dept of Physics, King’s College London, UK,</a:t>
            </a:r>
          </a:p>
          <a:p>
            <a:pPr lvl="1">
              <a:spcBef>
                <a:spcPts val="0"/>
              </a:spcBef>
              <a:spcAft>
                <a:spcPts val="1200"/>
              </a:spcAft>
            </a:pPr>
            <a:r>
              <a:rPr lang="en-GB" sz="1400" b="1" dirty="0">
                <a:latin typeface="Times New Roman" panose="02020603050405020304" pitchFamily="18" charset="0"/>
                <a:cs typeface="Times New Roman" panose="02020603050405020304" pitchFamily="18" charset="0"/>
              </a:rPr>
              <a:t>~Cross-sections / WP5 + WP6</a:t>
            </a:r>
          </a:p>
          <a:p>
            <a:pPr>
              <a:spcBef>
                <a:spcPts val="0"/>
              </a:spcBef>
              <a:spcAft>
                <a:spcPts val="600"/>
              </a:spcAft>
            </a:pPr>
            <a:r>
              <a:rPr lang="en-GB" sz="2000" b="1" dirty="0">
                <a:latin typeface="Times New Roman" panose="02020603050405020304" pitchFamily="18" charset="0"/>
                <a:cs typeface="Times New Roman" panose="02020603050405020304" pitchFamily="18" charset="0"/>
              </a:rPr>
              <a:t>Livia </a:t>
            </a:r>
            <a:r>
              <a:rPr lang="en-GB" sz="2000" b="1" dirty="0" err="1">
                <a:latin typeface="Times New Roman" panose="02020603050405020304" pitchFamily="18" charset="0"/>
                <a:cs typeface="Times New Roman" panose="02020603050405020304" pitchFamily="18" charset="0"/>
              </a:rPr>
              <a:t>Ludhova</a:t>
            </a:r>
            <a:r>
              <a:rPr lang="en-GB" sz="2000" dirty="0">
                <a:latin typeface="Times New Roman" panose="02020603050405020304" pitchFamily="18" charset="0"/>
                <a:cs typeface="Times New Roman" panose="02020603050405020304" pitchFamily="18" charset="0"/>
              </a:rPr>
              <a:t>, </a:t>
            </a:r>
            <a:r>
              <a:rPr lang="en-GB" sz="1600" i="1" dirty="0">
                <a:solidFill>
                  <a:srgbClr val="000000"/>
                </a:solidFill>
                <a:latin typeface="Times New Roman" panose="02020603050405020304" pitchFamily="18" charset="0"/>
                <a:cs typeface="Times New Roman" panose="02020603050405020304" pitchFamily="18" charset="0"/>
              </a:rPr>
              <a:t>GS </a:t>
            </a:r>
            <a:r>
              <a:rPr lang="en-GB" sz="1600" i="1" dirty="0" err="1">
                <a:solidFill>
                  <a:srgbClr val="000000"/>
                </a:solidFill>
                <a:latin typeface="Times New Roman" panose="02020603050405020304" pitchFamily="18" charset="0"/>
                <a:cs typeface="Times New Roman" panose="02020603050405020304" pitchFamily="18" charset="0"/>
              </a:rPr>
              <a:t>Helmholtzzentrum</a:t>
            </a:r>
            <a:r>
              <a:rPr lang="en-GB" sz="1600" i="1" dirty="0">
                <a:solidFill>
                  <a:srgbClr val="000000"/>
                </a:solidFill>
                <a:latin typeface="Times New Roman" panose="02020603050405020304" pitchFamily="18" charset="0"/>
                <a:cs typeface="Times New Roman" panose="02020603050405020304" pitchFamily="18" charset="0"/>
              </a:rPr>
              <a:t> für </a:t>
            </a:r>
            <a:r>
              <a:rPr lang="en-GB" sz="1600" i="1" dirty="0" err="1">
                <a:solidFill>
                  <a:srgbClr val="000000"/>
                </a:solidFill>
                <a:latin typeface="Times New Roman" panose="02020603050405020304" pitchFamily="18" charset="0"/>
                <a:cs typeface="Times New Roman" panose="02020603050405020304" pitchFamily="18" charset="0"/>
              </a:rPr>
              <a:t>Schwerionenforschung</a:t>
            </a:r>
            <a:r>
              <a:rPr lang="en-GB" sz="1600" i="1" dirty="0">
                <a:solidFill>
                  <a:srgbClr val="000000"/>
                </a:solidFill>
                <a:latin typeface="Times New Roman" panose="02020603050405020304" pitchFamily="18" charset="0"/>
                <a:cs typeface="Times New Roman" panose="02020603050405020304" pitchFamily="18" charset="0"/>
              </a:rPr>
              <a:t> GmbH, Darmstadt and JGU Mainz</a:t>
            </a:r>
            <a:r>
              <a:rPr lang="en-GB" sz="1800" i="1" dirty="0">
                <a:latin typeface="Times New Roman" panose="02020603050405020304" pitchFamily="18" charset="0"/>
                <a:cs typeface="Times New Roman" panose="02020603050405020304" pitchFamily="18" charset="0"/>
              </a:rPr>
              <a:t>, Germany,</a:t>
            </a:r>
          </a:p>
          <a:p>
            <a:pPr lvl="1">
              <a:spcBef>
                <a:spcPts val="0"/>
              </a:spcBef>
              <a:spcAft>
                <a:spcPts val="1200"/>
              </a:spcAft>
            </a:pPr>
            <a:r>
              <a:rPr lang="en-GB" sz="1400" b="1" dirty="0">
                <a:latin typeface="Times New Roman" panose="02020603050405020304" pitchFamily="18" charset="0"/>
                <a:cs typeface="Times New Roman" panose="02020603050405020304" pitchFamily="18" charset="0"/>
              </a:rPr>
              <a:t>~Detectors / WP5 + WP6</a:t>
            </a:r>
          </a:p>
          <a:p>
            <a:pPr>
              <a:spcBef>
                <a:spcPts val="0"/>
              </a:spcBef>
              <a:spcAft>
                <a:spcPts val="600"/>
              </a:spcAft>
            </a:pPr>
            <a:r>
              <a:rPr lang="en-GB" sz="2000" b="1" dirty="0">
                <a:latin typeface="Times New Roman" panose="02020603050405020304" pitchFamily="18" charset="0"/>
                <a:cs typeface="Times New Roman" panose="02020603050405020304" pitchFamily="18" charset="0"/>
              </a:rPr>
              <a:t>Mathieu Terrin-Perrin</a:t>
            </a:r>
            <a:r>
              <a:rPr lang="en-GB" sz="2000" dirty="0">
                <a:latin typeface="Times New Roman" panose="02020603050405020304" pitchFamily="18" charset="0"/>
                <a:cs typeface="Times New Roman" panose="02020603050405020304" pitchFamily="18" charset="0"/>
              </a:rPr>
              <a:t>, </a:t>
            </a:r>
            <a:r>
              <a:rPr lang="en-GB" sz="1600" i="1" dirty="0">
                <a:solidFill>
                  <a:srgbClr val="000000"/>
                </a:solidFill>
                <a:latin typeface="Times New Roman" panose="02020603050405020304" pitchFamily="18" charset="0"/>
                <a:cs typeface="Times New Roman" panose="02020603050405020304" pitchFamily="18" charset="0"/>
              </a:rPr>
              <a:t>CPPM, Marseille</a:t>
            </a:r>
            <a:r>
              <a:rPr lang="en-GB" sz="1800" i="1" dirty="0">
                <a:latin typeface="Times New Roman" panose="02020603050405020304" pitchFamily="18" charset="0"/>
                <a:cs typeface="Times New Roman" panose="02020603050405020304" pitchFamily="18" charset="0"/>
              </a:rPr>
              <a:t>, France,</a:t>
            </a:r>
          </a:p>
          <a:p>
            <a:pPr lvl="1">
              <a:spcBef>
                <a:spcPts val="0"/>
              </a:spcBef>
              <a:spcAft>
                <a:spcPts val="1200"/>
              </a:spcAft>
            </a:pPr>
            <a:r>
              <a:rPr lang="en-GB" sz="1400" b="1" dirty="0">
                <a:latin typeface="Times New Roman" panose="02020603050405020304" pitchFamily="18" charset="0"/>
                <a:cs typeface="Times New Roman" panose="02020603050405020304" pitchFamily="18" charset="0"/>
              </a:rPr>
              <a:t>~Detectors / WP6</a:t>
            </a:r>
          </a:p>
        </p:txBody>
      </p:sp>
    </p:spTree>
    <p:extLst>
      <p:ext uri="{BB962C8B-B14F-4D97-AF65-F5344CB8AC3E}">
        <p14:creationId xmlns:p14="http://schemas.microsoft.com/office/powerpoint/2010/main" val="18521723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97459" y="0"/>
            <a:ext cx="6862522" cy="922283"/>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a:solidFill>
                  <a:srgbClr val="0000FF"/>
                </a:solidFill>
              </a:rPr>
              <a:t>Deliverables</a:t>
            </a:r>
            <a:endParaRPr lang="en-GB">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16</a:t>
            </a:fld>
            <a:endParaRPr lang="en-GB">
              <a:latin typeface="Times New Roman" charset="0"/>
              <a:ea typeface="ＭＳ Ｐゴシック" charset="0"/>
              <a:cs typeface="ＭＳ Ｐゴシック" charset="0"/>
            </a:endParaRPr>
          </a:p>
        </p:txBody>
      </p:sp>
      <p:graphicFrame>
        <p:nvGraphicFramePr>
          <p:cNvPr id="12" name="Table 11">
            <a:extLst>
              <a:ext uri="{FF2B5EF4-FFF2-40B4-BE49-F238E27FC236}">
                <a16:creationId xmlns:a16="http://schemas.microsoft.com/office/drawing/2014/main" id="{EA230276-0BB2-B2EE-9CEB-8444D474172A}"/>
              </a:ext>
            </a:extLst>
          </p:cNvPr>
          <p:cNvGraphicFramePr>
            <a:graphicFrameLocks noGrp="1"/>
          </p:cNvGraphicFramePr>
          <p:nvPr>
            <p:extLst>
              <p:ext uri="{D42A27DB-BD31-4B8C-83A1-F6EECF244321}">
                <p14:modId xmlns:p14="http://schemas.microsoft.com/office/powerpoint/2010/main" val="1710407518"/>
              </p:ext>
            </p:extLst>
          </p:nvPr>
        </p:nvGraphicFramePr>
        <p:xfrm>
          <a:off x="0" y="947221"/>
          <a:ext cx="9144000" cy="5543830"/>
        </p:xfrm>
        <a:graphic>
          <a:graphicData uri="http://schemas.openxmlformats.org/drawingml/2006/table">
            <a:tbl>
              <a:tblPr/>
              <a:tblGrid>
                <a:gridCol w="665018">
                  <a:extLst>
                    <a:ext uri="{9D8B030D-6E8A-4147-A177-3AD203B41FA5}">
                      <a16:colId xmlns:a16="http://schemas.microsoft.com/office/drawing/2014/main" val="215332946"/>
                    </a:ext>
                  </a:extLst>
                </a:gridCol>
                <a:gridCol w="698269">
                  <a:extLst>
                    <a:ext uri="{9D8B030D-6E8A-4147-A177-3AD203B41FA5}">
                      <a16:colId xmlns:a16="http://schemas.microsoft.com/office/drawing/2014/main" val="847898080"/>
                    </a:ext>
                  </a:extLst>
                </a:gridCol>
                <a:gridCol w="706582">
                  <a:extLst>
                    <a:ext uri="{9D8B030D-6E8A-4147-A177-3AD203B41FA5}">
                      <a16:colId xmlns:a16="http://schemas.microsoft.com/office/drawing/2014/main" val="50845035"/>
                    </a:ext>
                  </a:extLst>
                </a:gridCol>
                <a:gridCol w="2186247">
                  <a:extLst>
                    <a:ext uri="{9D8B030D-6E8A-4147-A177-3AD203B41FA5}">
                      <a16:colId xmlns:a16="http://schemas.microsoft.com/office/drawing/2014/main" val="2268856697"/>
                    </a:ext>
                  </a:extLst>
                </a:gridCol>
                <a:gridCol w="781397">
                  <a:extLst>
                    <a:ext uri="{9D8B030D-6E8A-4147-A177-3AD203B41FA5}">
                      <a16:colId xmlns:a16="http://schemas.microsoft.com/office/drawing/2014/main" val="2645694348"/>
                    </a:ext>
                  </a:extLst>
                </a:gridCol>
                <a:gridCol w="764771">
                  <a:extLst>
                    <a:ext uri="{9D8B030D-6E8A-4147-A177-3AD203B41FA5}">
                      <a16:colId xmlns:a16="http://schemas.microsoft.com/office/drawing/2014/main" val="3994241182"/>
                    </a:ext>
                  </a:extLst>
                </a:gridCol>
                <a:gridCol w="897774">
                  <a:extLst>
                    <a:ext uri="{9D8B030D-6E8A-4147-A177-3AD203B41FA5}">
                      <a16:colId xmlns:a16="http://schemas.microsoft.com/office/drawing/2014/main" val="1469102782"/>
                    </a:ext>
                  </a:extLst>
                </a:gridCol>
                <a:gridCol w="872837">
                  <a:extLst>
                    <a:ext uri="{9D8B030D-6E8A-4147-A177-3AD203B41FA5}">
                      <a16:colId xmlns:a16="http://schemas.microsoft.com/office/drawing/2014/main" val="1151376498"/>
                    </a:ext>
                  </a:extLst>
                </a:gridCol>
                <a:gridCol w="847898">
                  <a:extLst>
                    <a:ext uri="{9D8B030D-6E8A-4147-A177-3AD203B41FA5}">
                      <a16:colId xmlns:a16="http://schemas.microsoft.com/office/drawing/2014/main" val="3002373968"/>
                    </a:ext>
                  </a:extLst>
                </a:gridCol>
                <a:gridCol w="723207">
                  <a:extLst>
                    <a:ext uri="{9D8B030D-6E8A-4147-A177-3AD203B41FA5}">
                      <a16:colId xmlns:a16="http://schemas.microsoft.com/office/drawing/2014/main" val="2788485696"/>
                    </a:ext>
                  </a:extLst>
                </a:gridCol>
              </a:tblGrid>
              <a:tr h="146551">
                <a:tc>
                  <a:txBody>
                    <a:bodyPr/>
                    <a:lstStyle/>
                    <a:p>
                      <a:pPr algn="ctr" fontAlgn="ctr">
                        <a:buNone/>
                      </a:pPr>
                      <a:r>
                        <a:rPr lang="en-FR" sz="1000" b="1" i="0" u="none" strike="noStrike" dirty="0">
                          <a:solidFill>
                            <a:srgbClr val="000000"/>
                          </a:solidFill>
                          <a:effectLst/>
                          <a:latin typeface="Arial" panose="020B0604020202020204" pitchFamily="34" charset="0"/>
                        </a:rPr>
                        <a:t>Work Package No</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Deliverable Related No</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Deliverable No</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Description</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Lead Beneficiary</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Due Date</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New Due Date (if delay)</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Delivery Date</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Approval Date</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FR" sz="1000" b="1" i="0" u="none" strike="noStrike" dirty="0">
                          <a:solidFill>
                            <a:srgbClr val="000000"/>
                          </a:solidFill>
                          <a:effectLst/>
                          <a:latin typeface="Arial" panose="020B0604020202020204" pitchFamily="34" charset="0"/>
                        </a:rPr>
                        <a:t>Status</a:t>
                      </a:r>
                    </a:p>
                  </a:txBody>
                  <a:tcPr marL="2970" marR="2970" marT="29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6693398"/>
                  </a:ext>
                </a:extLst>
              </a:tr>
              <a:tr h="129540">
                <a:tc>
                  <a:txBody>
                    <a:bodyPr/>
                    <a:lstStyle/>
                    <a:p>
                      <a:pPr algn="l" fontAlgn="b">
                        <a:buNone/>
                      </a:pPr>
                      <a:r>
                        <a:rPr lang="en-FR" sz="1000" b="0" i="0" u="none" strike="noStrike" dirty="0">
                          <a:solidFill>
                            <a:srgbClr val="000000"/>
                          </a:solidFill>
                          <a:effectLst/>
                          <a:latin typeface="Arial" panose="020B0604020202020204" pitchFamily="34" charset="0"/>
                        </a:rPr>
                        <a:t>WP1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700" b="0" i="0" u="none" strike="noStrike" dirty="0">
                          <a:solidFill>
                            <a:srgbClr val="000000"/>
                          </a:solidFill>
                          <a:effectLst/>
                          <a:latin typeface="Arial" panose="020B0604020202020204" pitchFamily="34" charset="0"/>
                        </a:rPr>
                        <a:t>Data Management Plan</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CNRS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30 Jun 2023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14 Jun 2023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25 Apr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Approved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884987983"/>
                  </a:ext>
                </a:extLst>
              </a:tr>
              <a:tr h="249414">
                <a:tc>
                  <a:txBody>
                    <a:bodyPr/>
                    <a:lstStyle/>
                    <a:p>
                      <a:pPr algn="l" fontAlgn="b">
                        <a:buNone/>
                      </a:pPr>
                      <a:r>
                        <a:rPr lang="en-FR" sz="1000" b="0" i="0" u="none" strike="noStrike" dirty="0">
                          <a:solidFill>
                            <a:srgbClr val="000000"/>
                          </a:solidFill>
                          <a:effectLst/>
                          <a:latin typeface="Arial" panose="020B0604020202020204" pitchFamily="34" charset="0"/>
                        </a:rPr>
                        <a:t>WP1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700" b="0" i="0" u="none" strike="noStrike" dirty="0">
                          <a:solidFill>
                            <a:srgbClr val="000000"/>
                          </a:solidFill>
                          <a:effectLst/>
                          <a:latin typeface="Arial" panose="020B0604020202020204" pitchFamily="34" charset="0"/>
                        </a:rPr>
                        <a:t>Plan for dissemination and exploitation including communication activities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CNRS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30 Jun 2023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14 Jun 2023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25 Apr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Approved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847053583"/>
                  </a:ext>
                </a:extLst>
              </a:tr>
              <a:tr h="129540">
                <a:tc>
                  <a:txBody>
                    <a:bodyPr/>
                    <a:lstStyle/>
                    <a:p>
                      <a:pPr algn="l" fontAlgn="b">
                        <a:buNone/>
                      </a:pPr>
                      <a:r>
                        <a:rPr lang="en-FR" sz="1000" b="0" i="0" u="none" strike="noStrike" dirty="0">
                          <a:solidFill>
                            <a:srgbClr val="000000"/>
                          </a:solidFill>
                          <a:effectLst/>
                          <a:latin typeface="Arial" panose="020B0604020202020204" pitchFamily="34" charset="0"/>
                        </a:rPr>
                        <a:t>WP1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700" b="0" i="0" u="none" strike="noStrike" dirty="0">
                          <a:solidFill>
                            <a:srgbClr val="000000"/>
                          </a:solidFill>
                          <a:effectLst/>
                          <a:latin typeface="Arial" panose="020B0604020202020204" pitchFamily="34" charset="0"/>
                        </a:rPr>
                        <a:t>Initial facility parameters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CNRS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Aug 2023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29 Aug 2023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25 Apr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Approved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803951101"/>
                  </a:ext>
                </a:extLst>
              </a:tr>
              <a:tr h="317962">
                <a:tc>
                  <a:txBody>
                    <a:bodyPr/>
                    <a:lstStyle/>
                    <a:p>
                      <a:pPr algn="l" fontAlgn="b">
                        <a:buNone/>
                      </a:pPr>
                      <a:r>
                        <a:rPr lang="en-FR" sz="1000" b="0" i="0" u="none" strike="noStrike" dirty="0">
                          <a:solidFill>
                            <a:srgbClr val="000000"/>
                          </a:solidFill>
                          <a:effectLst/>
                          <a:latin typeface="Arial" panose="020B0604020202020204" pitchFamily="34" charset="0"/>
                        </a:rPr>
                        <a:t>WP2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D2.1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Conceptual study of civil works with indicative timeline for ESS Site related activities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ESS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30 Apr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Aug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Aug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422393047"/>
                  </a:ext>
                </a:extLst>
              </a:tr>
              <a:tr h="364208">
                <a:tc>
                  <a:txBody>
                    <a:bodyPr/>
                    <a:lstStyle/>
                    <a:p>
                      <a:pPr algn="l" fontAlgn="b">
                        <a:buNone/>
                      </a:pPr>
                      <a:r>
                        <a:rPr lang="en-FR" sz="1000" b="0" i="0" u="none" strike="noStrike" dirty="0">
                          <a:solidFill>
                            <a:srgbClr val="000000"/>
                          </a:solidFill>
                          <a:effectLst/>
                          <a:latin typeface="Arial" panose="020B0604020202020204" pitchFamily="34" charset="0"/>
                        </a:rPr>
                        <a:t>WP2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D2.2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D17</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700" b="0" i="0" u="none" strike="noStrike" dirty="0">
                          <a:solidFill>
                            <a:srgbClr val="000000"/>
                          </a:solidFill>
                          <a:effectLst/>
                          <a:latin typeface="Arial" panose="020B0604020202020204" pitchFamily="34" charset="0"/>
                        </a:rPr>
                        <a:t>Machine Conceptual Design &amp; Mechanical Design of Linac, 2nd Target Station, near and far detectors, auxiliary systems and infrastructure</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ESS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a:solidFill>
                            <a:srgbClr val="000000"/>
                          </a:solidFill>
                          <a:effectLst/>
                          <a:latin typeface="Arial" panose="020B0604020202020204" pitchFamily="34" charset="0"/>
                        </a:rPr>
                        <a:t>31 Aug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30 Nov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a:solidFill>
                            <a:srgbClr val="000000"/>
                          </a:solidFill>
                          <a:effectLst/>
                          <a:latin typeface="Arial" panose="020B0604020202020204" pitchFamily="34" charset="0"/>
                        </a:rPr>
                        <a:t>Pending</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222122935"/>
                  </a:ext>
                </a:extLst>
              </a:tr>
              <a:tr h="339961">
                <a:tc>
                  <a:txBody>
                    <a:bodyPr/>
                    <a:lstStyle/>
                    <a:p>
                      <a:pPr algn="l" fontAlgn="b">
                        <a:buNone/>
                      </a:pPr>
                      <a:r>
                        <a:rPr lang="en-FR" sz="1000" b="0" i="0" u="none" strike="noStrike">
                          <a:solidFill>
                            <a:srgbClr val="000000"/>
                          </a:solidFill>
                          <a:effectLst/>
                          <a:latin typeface="Arial" panose="020B0604020202020204" pitchFamily="34" charset="0"/>
                        </a:rPr>
                        <a:t>WP2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D2.3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D19</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700" b="0" i="0" u="none" strike="noStrike" dirty="0">
                          <a:solidFill>
                            <a:srgbClr val="000000"/>
                          </a:solidFill>
                          <a:effectLst/>
                          <a:latin typeface="Arial" panose="020B0604020202020204" pitchFamily="34" charset="0"/>
                        </a:rPr>
                        <a:t>Deliverables for the far detector Civil Engineering Study including far detector site Feasibility Report and far detector Civil Engineering Study Report</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LTU</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Oct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Pending</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951908929"/>
                  </a:ext>
                </a:extLst>
              </a:tr>
              <a:tr h="255155">
                <a:tc>
                  <a:txBody>
                    <a:bodyPr/>
                    <a:lstStyle/>
                    <a:p>
                      <a:pPr algn="l" fontAlgn="b">
                        <a:buNone/>
                      </a:pPr>
                      <a:r>
                        <a:rPr lang="en-FR" sz="1000" b="0" i="0" u="none" strike="noStrike" dirty="0">
                          <a:solidFill>
                            <a:srgbClr val="000000"/>
                          </a:solidFill>
                          <a:effectLst/>
                          <a:latin typeface="Arial" panose="020B0604020202020204" pitchFamily="34" charset="0"/>
                        </a:rPr>
                        <a:t>WP3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D3.1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700" b="0" i="0" u="none" strike="noStrike" dirty="0">
                          <a:solidFill>
                            <a:srgbClr val="000000"/>
                          </a:solidFill>
                          <a:effectLst/>
                          <a:latin typeface="Arial" panose="020B0604020202020204" pitchFamily="34" charset="0"/>
                        </a:rPr>
                        <a:t>Optimise the ESSvSB+ horn design and its pulse generator</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UNISTRA</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30 Jun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01 Jul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16 Sep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Approved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402912263"/>
                  </a:ext>
                </a:extLst>
              </a:tr>
              <a:tr h="192348">
                <a:tc>
                  <a:txBody>
                    <a:bodyPr/>
                    <a:lstStyle/>
                    <a:p>
                      <a:pPr algn="l" fontAlgn="b">
                        <a:buNone/>
                      </a:pPr>
                      <a:r>
                        <a:rPr lang="en-FR" sz="1000" b="0" i="0" u="none" strike="noStrike">
                          <a:solidFill>
                            <a:srgbClr val="000000"/>
                          </a:solidFill>
                          <a:effectLst/>
                          <a:latin typeface="Arial" panose="020B0604020202020204" pitchFamily="34" charset="0"/>
                        </a:rPr>
                        <a:t>WP3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D3.2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700" b="0" i="0" u="none" strike="noStrike" dirty="0">
                          <a:solidFill>
                            <a:srgbClr val="000000"/>
                          </a:solidFill>
                          <a:effectLst/>
                          <a:latin typeface="Arial" panose="020B0604020202020204" pitchFamily="34" charset="0"/>
                        </a:rPr>
                        <a:t>Design of the pion extraction and focusing systems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UNISTRA</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Dec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31 Mar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a:solidFill>
                            <a:srgbClr val="000000"/>
                          </a:solidFill>
                          <a:effectLst/>
                          <a:latin typeface="Arial" panose="020B0604020202020204" pitchFamily="34" charset="0"/>
                        </a:rPr>
                        <a:t>31 Mar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16 Sep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Approved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54803467"/>
                  </a:ext>
                </a:extLst>
              </a:tr>
              <a:tr h="129540">
                <a:tc>
                  <a:txBody>
                    <a:bodyPr/>
                    <a:lstStyle/>
                    <a:p>
                      <a:pPr algn="l" fontAlgn="b">
                        <a:buNone/>
                      </a:pPr>
                      <a:r>
                        <a:rPr lang="en-FR" sz="1000" b="0" i="0" u="none" strike="noStrike" dirty="0">
                          <a:solidFill>
                            <a:srgbClr val="000000"/>
                          </a:solidFill>
                          <a:effectLst/>
                          <a:latin typeface="Arial" panose="020B0604020202020204" pitchFamily="34" charset="0"/>
                        </a:rPr>
                        <a:t>WP3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D3.3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D21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700" b="0" i="0" u="none" strike="noStrike" dirty="0">
                          <a:solidFill>
                            <a:srgbClr val="000000"/>
                          </a:solidFill>
                          <a:effectLst/>
                          <a:latin typeface="Arial" panose="020B0604020202020204" pitchFamily="34" charset="0"/>
                        </a:rPr>
                        <a:t>Design of the Target Station</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UNISTRA</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Oct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Pending</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734234637"/>
                  </a:ext>
                </a:extLst>
              </a:tr>
              <a:tr h="192348">
                <a:tc>
                  <a:txBody>
                    <a:bodyPr/>
                    <a:lstStyle/>
                    <a:p>
                      <a:pPr algn="l" fontAlgn="b">
                        <a:buNone/>
                      </a:pPr>
                      <a:r>
                        <a:rPr lang="en-FR" sz="1000" b="0" i="0" u="none" strike="noStrike" dirty="0">
                          <a:solidFill>
                            <a:srgbClr val="000000"/>
                          </a:solidFill>
                          <a:effectLst/>
                          <a:latin typeface="Arial" panose="020B0604020202020204" pitchFamily="34" charset="0"/>
                        </a:rPr>
                        <a:t>WP4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D4.1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D7</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700" b="0" i="0" u="none" strike="noStrike" dirty="0">
                          <a:solidFill>
                            <a:srgbClr val="000000"/>
                          </a:solidFill>
                          <a:effectLst/>
                          <a:latin typeface="Arial" panose="020B0604020202020204" pitchFamily="34" charset="0"/>
                        </a:rPr>
                        <a:t>Review of the LEnuSTORM operation scheme</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UU</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Dec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20 Dec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16 Sep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Approved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38359671"/>
                  </a:ext>
                </a:extLst>
              </a:tr>
              <a:tr h="187695">
                <a:tc>
                  <a:txBody>
                    <a:bodyPr/>
                    <a:lstStyle/>
                    <a:p>
                      <a:pPr algn="l" fontAlgn="b">
                        <a:buNone/>
                      </a:pPr>
                      <a:r>
                        <a:rPr lang="en-FR" sz="1000" b="0" i="0" u="none" strike="noStrike" dirty="0">
                          <a:solidFill>
                            <a:srgbClr val="000000"/>
                          </a:solidFill>
                          <a:effectLst/>
                          <a:latin typeface="Arial" panose="020B0604020202020204" pitchFamily="34" charset="0"/>
                        </a:rPr>
                        <a:t>WP4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D4.2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Racetrack ring design</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UU</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28 Feb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27 Feb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70517116"/>
                  </a:ext>
                </a:extLst>
              </a:tr>
              <a:tr h="255155">
                <a:tc>
                  <a:txBody>
                    <a:bodyPr/>
                    <a:lstStyle/>
                    <a:p>
                      <a:pPr algn="l" fontAlgn="b">
                        <a:buNone/>
                      </a:pPr>
                      <a:r>
                        <a:rPr lang="en-FR" sz="1000" b="0" i="0" u="none" strike="noStrike">
                          <a:solidFill>
                            <a:srgbClr val="000000"/>
                          </a:solidFill>
                          <a:effectLst/>
                          <a:latin typeface="Arial" panose="020B0604020202020204" pitchFamily="34" charset="0"/>
                        </a:rPr>
                        <a:t>WP4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D4.3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D18</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Design of the LEnuSTORM transfer and injection systems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CNRS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Aug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16 Sep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95332991"/>
                  </a:ext>
                </a:extLst>
              </a:tr>
              <a:tr h="317962">
                <a:tc>
                  <a:txBody>
                    <a:bodyPr/>
                    <a:lstStyle/>
                    <a:p>
                      <a:pPr algn="l" fontAlgn="b">
                        <a:buNone/>
                      </a:pPr>
                      <a:r>
                        <a:rPr lang="en-FR" sz="1000" b="0" i="0" u="none" strike="noStrike" dirty="0">
                          <a:solidFill>
                            <a:srgbClr val="000000"/>
                          </a:solidFill>
                          <a:effectLst/>
                          <a:latin typeface="Arial" panose="020B0604020202020204" pitchFamily="34" charset="0"/>
                        </a:rPr>
                        <a:t>WP5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D5.1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D5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700" b="0" i="0" u="none" strike="noStrike" dirty="0">
                          <a:solidFill>
                            <a:srgbClr val="000000"/>
                          </a:solidFill>
                          <a:effectLst/>
                          <a:latin typeface="Arial" panose="020B0604020202020204" pitchFamily="34" charset="0"/>
                        </a:rPr>
                        <a:t>Preliminary design of the LEnuSTORM/monitored beam near detector</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RBI</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30 Nov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26 Nov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16 Sep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fontAlgn="b">
                        <a:buNone/>
                      </a:pPr>
                      <a:r>
                        <a:rPr lang="en-FR" sz="1000" b="0" i="0" u="none" strike="noStrike" dirty="0">
                          <a:solidFill>
                            <a:srgbClr val="000000"/>
                          </a:solidFill>
                          <a:effectLst/>
                          <a:latin typeface="Arial" panose="020B0604020202020204" pitchFamily="34" charset="0"/>
                        </a:rPr>
                        <a:t>Approved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96335362"/>
                  </a:ext>
                </a:extLst>
              </a:tr>
              <a:tr h="255155">
                <a:tc>
                  <a:txBody>
                    <a:bodyPr/>
                    <a:lstStyle/>
                    <a:p>
                      <a:pPr algn="l" fontAlgn="b">
                        <a:buNone/>
                      </a:pPr>
                      <a:r>
                        <a:rPr lang="en-FR" sz="1000" b="0" i="0" u="none" strike="noStrike" dirty="0">
                          <a:solidFill>
                            <a:srgbClr val="000000"/>
                          </a:solidFill>
                          <a:effectLst/>
                          <a:latin typeface="Arial" panose="020B0604020202020204" pitchFamily="34" charset="0"/>
                        </a:rPr>
                        <a:t>WP5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D5.2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D10</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Sensitivity of ESSνSB far detectors to non-beam physics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RBI</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30 Nov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25 Nov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09874481"/>
                  </a:ext>
                </a:extLst>
              </a:tr>
              <a:tr h="255155">
                <a:tc>
                  <a:txBody>
                    <a:bodyPr/>
                    <a:lstStyle/>
                    <a:p>
                      <a:pPr algn="l" fontAlgn="b">
                        <a:buNone/>
                      </a:pPr>
                      <a:r>
                        <a:rPr lang="en-FR" sz="1000" b="0" i="0" u="none" strike="noStrike">
                          <a:solidFill>
                            <a:srgbClr val="000000"/>
                          </a:solidFill>
                          <a:effectLst/>
                          <a:latin typeface="Arial" panose="020B0604020202020204" pitchFamily="34" charset="0"/>
                        </a:rPr>
                        <a:t>WP5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D5.3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Performance of neutrino interaction cross-section measurement</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RBI</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30 Apr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30 Jun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26 Jun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34233429"/>
                  </a:ext>
                </a:extLst>
              </a:tr>
              <a:tr h="255155">
                <a:tc>
                  <a:txBody>
                    <a:bodyPr/>
                    <a:lstStyle/>
                    <a:p>
                      <a:pPr algn="l" fontAlgn="b">
                        <a:buNone/>
                      </a:pPr>
                      <a:r>
                        <a:rPr lang="en-FR" sz="1000" b="0" i="0" u="none" strike="noStrike">
                          <a:solidFill>
                            <a:srgbClr val="000000"/>
                          </a:solidFill>
                          <a:effectLst/>
                          <a:latin typeface="Arial" panose="020B0604020202020204" pitchFamily="34" charset="0"/>
                        </a:rPr>
                        <a:t>WP5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D5.4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Sensitivity of END and LMND to sterile neutrinos and other new physics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RBI</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31 Jul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27 Jul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29364138"/>
                  </a:ext>
                </a:extLst>
              </a:tr>
              <a:tr h="308230">
                <a:tc>
                  <a:txBody>
                    <a:bodyPr/>
                    <a:lstStyle/>
                    <a:p>
                      <a:pPr algn="l" fontAlgn="b">
                        <a:buNone/>
                      </a:pPr>
                      <a:r>
                        <a:rPr lang="en-FR" sz="1000" b="0" i="0" u="none" strike="noStrike">
                          <a:solidFill>
                            <a:srgbClr val="000000"/>
                          </a:solidFill>
                          <a:effectLst/>
                          <a:latin typeface="Arial" panose="020B0604020202020204" pitchFamily="34" charset="0"/>
                        </a:rPr>
                        <a:t>WP5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D5.5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Effect of the ML approach on event reconstruction performance for ESSνSB and error analysis</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ULUND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Jul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27 Jul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44293086"/>
                  </a:ext>
                </a:extLst>
              </a:tr>
              <a:tr h="160519">
                <a:tc>
                  <a:txBody>
                    <a:bodyPr/>
                    <a:lstStyle/>
                    <a:p>
                      <a:pPr algn="l" fontAlgn="b">
                        <a:buNone/>
                      </a:pPr>
                      <a:r>
                        <a:rPr lang="en-FR" sz="1000" b="0" i="0" u="none" strike="noStrike">
                          <a:solidFill>
                            <a:srgbClr val="000000"/>
                          </a:solidFill>
                          <a:effectLst/>
                          <a:latin typeface="Arial" panose="020B0604020202020204" pitchFamily="34" charset="0"/>
                        </a:rPr>
                        <a:t>WP6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D6.1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D8</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Design of the LEMNB transfer line</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UNIMIB</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31 Dec 2024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30 Sep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14 Nov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564886162"/>
                  </a:ext>
                </a:extLst>
              </a:tr>
              <a:tr h="255155">
                <a:tc>
                  <a:txBody>
                    <a:bodyPr/>
                    <a:lstStyle/>
                    <a:p>
                      <a:pPr algn="l" fontAlgn="b">
                        <a:buNone/>
                      </a:pPr>
                      <a:r>
                        <a:rPr lang="en-FR" sz="1000" b="0" i="0" u="none" strike="noStrike">
                          <a:solidFill>
                            <a:srgbClr val="000000"/>
                          </a:solidFill>
                          <a:effectLst/>
                          <a:latin typeface="Arial" panose="020B0604020202020204" pitchFamily="34" charset="0"/>
                        </a:rPr>
                        <a:t>WP6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D6.2</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D9</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Completion of the LEMNB end-to-end simulation of the beamline</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UNIMIB</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30 Jun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31 Dec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29 Dec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51656158"/>
                  </a:ext>
                </a:extLst>
              </a:tr>
              <a:tr h="200818">
                <a:tc>
                  <a:txBody>
                    <a:bodyPr/>
                    <a:lstStyle/>
                    <a:p>
                      <a:pPr algn="l" fontAlgn="b">
                        <a:buNone/>
                      </a:pPr>
                      <a:r>
                        <a:rPr lang="en-FR" sz="1000" b="0" i="0" u="none" strike="noStrike">
                          <a:solidFill>
                            <a:srgbClr val="000000"/>
                          </a:solidFill>
                          <a:effectLst/>
                          <a:latin typeface="Arial" panose="020B0604020202020204" pitchFamily="34" charset="0"/>
                        </a:rPr>
                        <a:t>WP6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D6.3</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D11</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700" b="0" i="0" u="none" strike="noStrike" dirty="0">
                          <a:solidFill>
                            <a:srgbClr val="000000"/>
                          </a:solidFill>
                          <a:effectLst/>
                          <a:latin typeface="Arial" panose="020B0604020202020204" pitchFamily="34" charset="0"/>
                        </a:rPr>
                        <a:t>Physics performance of the monitored neutrino beam</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UNIMIB</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31 Dec 2025</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30 Jun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a:solidFill>
                            <a:srgbClr val="000000"/>
                          </a:solidFill>
                          <a:effectLst/>
                          <a:latin typeface="Arial" panose="020B0604020202020204" pitchFamily="34" charset="0"/>
                        </a:rPr>
                        <a:t>30 Jun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FR" sz="1000" b="0" i="0" u="none" strike="noStrike" dirty="0">
                          <a:solidFill>
                            <a:srgbClr val="000000"/>
                          </a:solidFill>
                          <a:effectLst/>
                          <a:latin typeface="Arial" panose="020B0604020202020204" pitchFamily="34" charset="0"/>
                        </a:rPr>
                        <a:t>Submitted</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18695587"/>
                  </a:ext>
                </a:extLst>
              </a:tr>
              <a:tr h="255155">
                <a:tc>
                  <a:txBody>
                    <a:bodyPr/>
                    <a:lstStyle/>
                    <a:p>
                      <a:pPr algn="l" fontAlgn="b">
                        <a:buNone/>
                      </a:pPr>
                      <a:r>
                        <a:rPr lang="en-FR" sz="1000" b="0" i="0" u="none" strike="noStrike" dirty="0">
                          <a:solidFill>
                            <a:srgbClr val="000000"/>
                          </a:solidFill>
                          <a:effectLst/>
                          <a:latin typeface="Arial" panose="020B0604020202020204" pitchFamily="34" charset="0"/>
                        </a:rPr>
                        <a:t>WP6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D6.4</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D20</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700" b="0" i="0" u="none" strike="noStrike" dirty="0">
                          <a:solidFill>
                            <a:srgbClr val="000000"/>
                          </a:solidFill>
                          <a:effectLst/>
                          <a:latin typeface="Arial" panose="020B0604020202020204" pitchFamily="34" charset="0"/>
                        </a:rPr>
                        <a:t>Update of LEMNB physics performance including the full systematic budget</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UNIMIB</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31 Oct 2026</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 </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1000" b="0" i="0" u="none" strike="noStrike" dirty="0">
                          <a:solidFill>
                            <a:srgbClr val="000000"/>
                          </a:solidFill>
                          <a:effectLst/>
                          <a:latin typeface="Arial" panose="020B0604020202020204" pitchFamily="34" charset="0"/>
                        </a:rPr>
                        <a:t>Pending</a:t>
                      </a:r>
                    </a:p>
                  </a:txBody>
                  <a:tcPr marL="2970" marR="2970" marT="297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597618075"/>
                  </a:ext>
                </a:extLst>
              </a:tr>
            </a:tbl>
          </a:graphicData>
        </a:graphic>
      </p:graphicFrame>
    </p:spTree>
    <p:extLst>
      <p:ext uri="{BB962C8B-B14F-4D97-AF65-F5344CB8AC3E}">
        <p14:creationId xmlns:p14="http://schemas.microsoft.com/office/powerpoint/2010/main" val="1357206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97459" y="0"/>
            <a:ext cx="6862522" cy="786213"/>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dirty="0">
                <a:solidFill>
                  <a:srgbClr val="0000FF"/>
                </a:solidFill>
              </a:rPr>
              <a:t>Milestones</a:t>
            </a:r>
            <a:endParaRPr lang="en-GB" dirty="0">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dirty="0">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dirty="0">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17</a:t>
            </a:fld>
            <a:endParaRPr lang="en-GB" dirty="0">
              <a:latin typeface="Times New Roman" charset="0"/>
              <a:ea typeface="ＭＳ Ｐゴシック" charset="0"/>
              <a:cs typeface="ＭＳ Ｐゴシック" charset="0"/>
            </a:endParaRPr>
          </a:p>
        </p:txBody>
      </p:sp>
      <p:sp>
        <p:nvSpPr>
          <p:cNvPr id="10" name="Rectangle 2">
            <a:extLst>
              <a:ext uri="{FF2B5EF4-FFF2-40B4-BE49-F238E27FC236}">
                <a16:creationId xmlns:a16="http://schemas.microsoft.com/office/drawing/2014/main" id="{F1FB9057-5C23-EB4C-A150-E5F02D169B22}"/>
              </a:ext>
            </a:extLst>
          </p:cNvPr>
          <p:cNvSpPr>
            <a:spLocks noChangeArrowheads="1"/>
          </p:cNvSpPr>
          <p:nvPr/>
        </p:nvSpPr>
        <p:spPr bwMode="auto">
          <a:xfrm>
            <a:off x="3732213" y="1502460"/>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FR" sz="1800" b="0" i="0" u="none" strike="noStrike" cap="none" normalizeH="0" baseline="0" dirty="0">
                <a:ln>
                  <a:noFill/>
                </a:ln>
                <a:solidFill>
                  <a:schemeClr val="tx1"/>
                </a:solidFill>
                <a:effectLst/>
                <a:latin typeface="Arial" panose="020B0604020202020204" pitchFamily="34" charset="0"/>
              </a:rPr>
            </a:br>
            <a:endParaRPr kumimoji="0" lang="en-GB" altLang="en-FR" sz="1800" b="0" i="0" u="none" strike="noStrike" cap="none" normalizeH="0" baseline="0" dirty="0">
              <a:ln>
                <a:noFill/>
              </a:ln>
              <a:solidFill>
                <a:schemeClr val="tx1"/>
              </a:solidFill>
              <a:effectLst/>
              <a:latin typeface="Arial" panose="020B0604020202020204" pitchFamily="34" charset="0"/>
            </a:endParaRPr>
          </a:p>
        </p:txBody>
      </p:sp>
      <p:graphicFrame>
        <p:nvGraphicFramePr>
          <p:cNvPr id="9" name="Table 8">
            <a:extLst>
              <a:ext uri="{FF2B5EF4-FFF2-40B4-BE49-F238E27FC236}">
                <a16:creationId xmlns:a16="http://schemas.microsoft.com/office/drawing/2014/main" id="{51D67F4C-3010-3EB9-278D-38A7245CBFC1}"/>
              </a:ext>
            </a:extLst>
          </p:cNvPr>
          <p:cNvGraphicFramePr>
            <a:graphicFrameLocks noGrp="1"/>
          </p:cNvGraphicFramePr>
          <p:nvPr>
            <p:extLst>
              <p:ext uri="{D42A27DB-BD31-4B8C-83A1-F6EECF244321}">
                <p14:modId xmlns:p14="http://schemas.microsoft.com/office/powerpoint/2010/main" val="1127974416"/>
              </p:ext>
            </p:extLst>
          </p:nvPr>
        </p:nvGraphicFramePr>
        <p:xfrm>
          <a:off x="0" y="864520"/>
          <a:ext cx="9144000" cy="5788906"/>
        </p:xfrm>
        <a:graphic>
          <a:graphicData uri="http://schemas.openxmlformats.org/drawingml/2006/table">
            <a:tbl>
              <a:tblPr/>
              <a:tblGrid>
                <a:gridCol w="626572">
                  <a:extLst>
                    <a:ext uri="{9D8B030D-6E8A-4147-A177-3AD203B41FA5}">
                      <a16:colId xmlns:a16="http://schemas.microsoft.com/office/drawing/2014/main" val="3461014703"/>
                    </a:ext>
                  </a:extLst>
                </a:gridCol>
                <a:gridCol w="2307821">
                  <a:extLst>
                    <a:ext uri="{9D8B030D-6E8A-4147-A177-3AD203B41FA5}">
                      <a16:colId xmlns:a16="http://schemas.microsoft.com/office/drawing/2014/main" val="3246572102"/>
                    </a:ext>
                  </a:extLst>
                </a:gridCol>
                <a:gridCol w="1438102">
                  <a:extLst>
                    <a:ext uri="{9D8B030D-6E8A-4147-A177-3AD203B41FA5}">
                      <a16:colId xmlns:a16="http://schemas.microsoft.com/office/drawing/2014/main" val="3382827146"/>
                    </a:ext>
                  </a:extLst>
                </a:gridCol>
                <a:gridCol w="723207">
                  <a:extLst>
                    <a:ext uri="{9D8B030D-6E8A-4147-A177-3AD203B41FA5}">
                      <a16:colId xmlns:a16="http://schemas.microsoft.com/office/drawing/2014/main" val="4007333015"/>
                    </a:ext>
                  </a:extLst>
                </a:gridCol>
                <a:gridCol w="1787236">
                  <a:extLst>
                    <a:ext uri="{9D8B030D-6E8A-4147-A177-3AD203B41FA5}">
                      <a16:colId xmlns:a16="http://schemas.microsoft.com/office/drawing/2014/main" val="412529750"/>
                    </a:ext>
                  </a:extLst>
                </a:gridCol>
                <a:gridCol w="681644">
                  <a:extLst>
                    <a:ext uri="{9D8B030D-6E8A-4147-A177-3AD203B41FA5}">
                      <a16:colId xmlns:a16="http://schemas.microsoft.com/office/drawing/2014/main" val="506614694"/>
                    </a:ext>
                  </a:extLst>
                </a:gridCol>
                <a:gridCol w="831273">
                  <a:extLst>
                    <a:ext uri="{9D8B030D-6E8A-4147-A177-3AD203B41FA5}">
                      <a16:colId xmlns:a16="http://schemas.microsoft.com/office/drawing/2014/main" val="2159221613"/>
                    </a:ext>
                  </a:extLst>
                </a:gridCol>
                <a:gridCol w="748145">
                  <a:extLst>
                    <a:ext uri="{9D8B030D-6E8A-4147-A177-3AD203B41FA5}">
                      <a16:colId xmlns:a16="http://schemas.microsoft.com/office/drawing/2014/main" val="3091308068"/>
                    </a:ext>
                  </a:extLst>
                </a:gridCol>
              </a:tblGrid>
              <a:tr h="90173">
                <a:tc>
                  <a:txBody>
                    <a:bodyPr/>
                    <a:lstStyle/>
                    <a:p>
                      <a:pPr algn="ctr" fontAlgn="b">
                        <a:buNone/>
                      </a:pPr>
                      <a:r>
                        <a:rPr lang="en-FR" sz="900" b="1" i="0" u="none" strike="noStrike" dirty="0">
                          <a:solidFill>
                            <a:srgbClr val="000000"/>
                          </a:solidFill>
                          <a:effectLst/>
                          <a:latin typeface="Trebuchet MS" panose="020B0703020202090204" pitchFamily="34" charset="0"/>
                        </a:rPr>
                        <a:t>Milestone No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1" i="0" u="none" strike="noStrike" dirty="0">
                          <a:solidFill>
                            <a:srgbClr val="000000"/>
                          </a:solidFill>
                          <a:effectLst/>
                          <a:latin typeface="Trebuchet MS" panose="020B0703020202090204" pitchFamily="34" charset="0"/>
                        </a:rPr>
                        <a:t>Milestone Name</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1" i="0" u="none" strike="noStrike" dirty="0">
                          <a:solidFill>
                            <a:srgbClr val="000000"/>
                          </a:solidFill>
                          <a:effectLst/>
                          <a:latin typeface="Trebuchet MS" panose="020B0703020202090204" pitchFamily="34" charset="0"/>
                        </a:rPr>
                        <a:t>Work Package No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1" i="0" u="none" strike="noStrike" dirty="0">
                          <a:solidFill>
                            <a:srgbClr val="000000"/>
                          </a:solidFill>
                          <a:effectLst/>
                          <a:latin typeface="Trebuchet MS" panose="020B0703020202090204" pitchFamily="34" charset="0"/>
                        </a:rPr>
                        <a:t>Lead Beneficiary</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1" i="0" u="none" strike="noStrike" dirty="0">
                          <a:solidFill>
                            <a:srgbClr val="000000"/>
                          </a:solidFill>
                          <a:effectLst/>
                          <a:latin typeface="Trebuchet MS" panose="020B0703020202090204" pitchFamily="34" charset="0"/>
                        </a:rPr>
                        <a:t>Means of Verification</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1" i="0" u="none" strike="noStrike" dirty="0">
                          <a:solidFill>
                            <a:srgbClr val="000000"/>
                          </a:solidFill>
                          <a:effectLst/>
                          <a:latin typeface="Trebuchet MS" panose="020B0703020202090204" pitchFamily="34" charset="0"/>
                        </a:rPr>
                        <a:t>Due Date</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1" i="0" u="none" strike="noStrike" dirty="0">
                          <a:solidFill>
                            <a:srgbClr val="000000"/>
                          </a:solidFill>
                          <a:effectLst/>
                          <a:latin typeface="Trebuchet MS" panose="020B0703020202090204" pitchFamily="34" charset="0"/>
                        </a:rPr>
                        <a:t>New Due Date (if delay)</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1" i="0" u="none" strike="noStrike" dirty="0">
                          <a:solidFill>
                            <a:srgbClr val="000000"/>
                          </a:solidFill>
                          <a:effectLst/>
                          <a:latin typeface="Trebuchet MS" panose="020B0703020202090204" pitchFamily="34" charset="0"/>
                        </a:rPr>
                        <a:t>Achieved</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6937568"/>
                  </a:ext>
                </a:extLst>
              </a:tr>
              <a:tr h="241624">
                <a:tc>
                  <a:txBody>
                    <a:bodyPr/>
                    <a:lstStyle/>
                    <a:p>
                      <a:pPr algn="ctr" fontAlgn="b">
                        <a:buNone/>
                      </a:pPr>
                      <a:r>
                        <a:rPr lang="en-FR" sz="900" b="0" i="0" u="none" strike="noStrike" dirty="0">
                          <a:solidFill>
                            <a:srgbClr val="000000"/>
                          </a:solidFill>
                          <a:effectLst/>
                          <a:latin typeface="Trebuchet MS" panose="020B0703020202090204" pitchFamily="34" charset="0"/>
                        </a:rPr>
                        <a:t>1</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dirty="0">
                          <a:solidFill>
                            <a:srgbClr val="000000"/>
                          </a:solidFill>
                          <a:effectLst/>
                          <a:latin typeface="Trebuchet MS" panose="020B0703020202090204" pitchFamily="34" charset="0"/>
                        </a:rPr>
                        <a:t>Review of 1st year achievements, deliverables &amp; costs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WP2,WP1,WP4,WP3,WP6,WP5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CNRS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dirty="0">
                          <a:solidFill>
                            <a:srgbClr val="000000"/>
                          </a:solidFill>
                          <a:effectLst/>
                          <a:latin typeface="Trebuchet MS" panose="020B0703020202090204" pitchFamily="34" charset="0"/>
                        </a:rPr>
                        <a:t>Report reviewed by GB</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1711062"/>
                  </a:ext>
                </a:extLst>
              </a:tr>
              <a:tr h="145971">
                <a:tc>
                  <a:txBody>
                    <a:bodyPr/>
                    <a:lstStyle/>
                    <a:p>
                      <a:pPr algn="ctr" fontAlgn="b">
                        <a:buNone/>
                      </a:pPr>
                      <a:r>
                        <a:rPr lang="en-FR" sz="900" b="0" i="0" u="none" strike="noStrike">
                          <a:solidFill>
                            <a:srgbClr val="000000"/>
                          </a:solidFill>
                          <a:effectLst/>
                          <a:latin typeface="Trebuchet MS" panose="020B0703020202090204" pitchFamily="34" charset="0"/>
                        </a:rPr>
                        <a:t>2</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First design of the hadron collector</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CNRS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dirty="0">
                          <a:solidFill>
                            <a:srgbClr val="000000"/>
                          </a:solidFill>
                          <a:effectLst/>
                          <a:latin typeface="Trebuchet MS" panose="020B0703020202090204" pitchFamily="34" charset="0"/>
                        </a:rPr>
                        <a:t>Report reviewed by external experts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529976"/>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Identification of requirements for LEnuSTORM / monitored beam near detector</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WP4,WP6,WP5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RBI</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dirty="0">
                          <a:solidFill>
                            <a:srgbClr val="000000"/>
                          </a:solidFill>
                          <a:effectLst/>
                          <a:latin typeface="Trebuchet MS" panose="020B0703020202090204" pitchFamily="34" charset="0"/>
                        </a:rPr>
                        <a:t>Report reviewed by EC</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6724254"/>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Identification of the location and layout of the LINAC transfer line</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UNIMIB</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dirty="0">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2954405"/>
                  </a:ext>
                </a:extLst>
              </a:tr>
              <a:tr h="145971">
                <a:tc>
                  <a:txBody>
                    <a:bodyPr/>
                    <a:lstStyle/>
                    <a:p>
                      <a:pPr algn="ctr" fontAlgn="b">
                        <a:buNone/>
                      </a:pPr>
                      <a:r>
                        <a:rPr lang="en-FR" sz="900" b="0" i="0" u="none" strike="noStrike">
                          <a:solidFill>
                            <a:srgbClr val="000000"/>
                          </a:solidFill>
                          <a:effectLst/>
                          <a:latin typeface="Trebuchet MS" panose="020B0703020202090204" pitchFamily="34" charset="0"/>
                        </a:rPr>
                        <a:t>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Identification of non-beam physics scenarios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RBI</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31-May-24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1344607"/>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Evaluation of the LEnuSTORM requirements and parameter range</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WP4,WP3,WP5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UU</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reviewed by external experts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30-Jun-24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3338090"/>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7</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Implementation of the static focusing system in MADX and G4beamline</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UNIMIB</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30-Jun-24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7801438"/>
                  </a:ext>
                </a:extLst>
              </a:tr>
              <a:tr h="145971">
                <a:tc>
                  <a:txBody>
                    <a:bodyPr/>
                    <a:lstStyle/>
                    <a:p>
                      <a:pPr algn="ctr" fontAlgn="b">
                        <a:buNone/>
                      </a:pPr>
                      <a:r>
                        <a:rPr lang="en-FR" sz="900" b="0" i="0" u="none" strike="noStrike">
                          <a:solidFill>
                            <a:srgbClr val="000000"/>
                          </a:solidFill>
                          <a:effectLst/>
                          <a:latin typeface="Trebuchet MS" panose="020B0703020202090204" pitchFamily="34" charset="0"/>
                        </a:rPr>
                        <a:t>8</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Identification of LEnuSTORM physics scenarios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RBI</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31-Oct-24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6690853"/>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9</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Preliminary design of the pion extraction and focusing system</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a:solidFill>
                            <a:srgbClr val="000000"/>
                          </a:solidFill>
                          <a:effectLst/>
                          <a:latin typeface="Trebuchet MS" panose="020B0703020202090204" pitchFamily="34" charset="0"/>
                        </a:rPr>
                        <a:t>WP3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CNRS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qualified by external experts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8972981"/>
                  </a:ext>
                </a:extLst>
              </a:tr>
              <a:tr h="193799">
                <a:tc>
                  <a:txBody>
                    <a:bodyPr/>
                    <a:lstStyle/>
                    <a:p>
                      <a:pPr algn="ctr" fontAlgn="b">
                        <a:buNone/>
                      </a:pPr>
                      <a:r>
                        <a:rPr lang="en-FR" sz="900" b="0" i="0" u="none" strike="noStrike">
                          <a:solidFill>
                            <a:srgbClr val="000000"/>
                          </a:solidFill>
                          <a:effectLst/>
                          <a:latin typeface="Trebuchet MS" panose="020B0703020202090204" pitchFamily="34" charset="0"/>
                        </a:rPr>
                        <a:t>10</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MC simulation framework for all detectors is set up</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RBI</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6547587"/>
                  </a:ext>
                </a:extLst>
              </a:tr>
              <a:tr h="289452">
                <a:tc>
                  <a:txBody>
                    <a:bodyPr/>
                    <a:lstStyle/>
                    <a:p>
                      <a:pPr algn="ctr" fontAlgn="b">
                        <a:buNone/>
                      </a:pPr>
                      <a:r>
                        <a:rPr lang="en-FR" sz="900" b="0" i="0" u="none" strike="noStrike">
                          <a:solidFill>
                            <a:srgbClr val="000000"/>
                          </a:solidFill>
                          <a:effectLst/>
                          <a:latin typeface="Trebuchet MS" panose="020B0703020202090204" pitchFamily="34" charset="0"/>
                        </a:rPr>
                        <a:t>11</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Development of ML approach finished and implemented for a data test sequence</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a:solidFill>
                            <a:srgbClr val="000000"/>
                          </a:solidFill>
                          <a:effectLst/>
                          <a:latin typeface="Trebuchet MS" panose="020B0703020202090204" pitchFamily="34" charset="0"/>
                        </a:rPr>
                        <a:t>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RBI</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7247625"/>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12</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MC simulation framework for the tunnel instrumentation is set up</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UNIMIB</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8147475"/>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13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Review on interim milestones, deliverables &amp; costs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WP2,WP1,WP4,WP3,WP6,WP5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CNRS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reviewed by GB</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1795293"/>
                  </a:ext>
                </a:extLst>
              </a:tr>
              <a:tr h="145971">
                <a:tc>
                  <a:txBody>
                    <a:bodyPr/>
                    <a:lstStyle/>
                    <a:p>
                      <a:pPr algn="ctr" fontAlgn="b">
                        <a:buNone/>
                      </a:pPr>
                      <a:r>
                        <a:rPr lang="en-FR" sz="900" b="0" i="0" u="none" strike="noStrike">
                          <a:solidFill>
                            <a:srgbClr val="000000"/>
                          </a:solidFill>
                          <a:effectLst/>
                          <a:latin typeface="Trebuchet MS" panose="020B0703020202090204" pitchFamily="34" charset="0"/>
                        </a:rPr>
                        <a:t>14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Update of the physics reach framework</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RBI</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31-Mar-25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682685"/>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15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Conceptual report with indicative timeline for ESS site works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WP2</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ESS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30-Apr-25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7925686"/>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16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Preliminary estimation of cross-section measurement precision</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RBI</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31-May-25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0568536"/>
                  </a:ext>
                </a:extLst>
              </a:tr>
              <a:tr h="145971">
                <a:tc>
                  <a:txBody>
                    <a:bodyPr/>
                    <a:lstStyle/>
                    <a:p>
                      <a:pPr algn="ctr" fontAlgn="b">
                        <a:buNone/>
                      </a:pPr>
                      <a:r>
                        <a:rPr lang="en-FR" sz="900" b="0" i="0" u="none" strike="noStrike">
                          <a:solidFill>
                            <a:srgbClr val="000000"/>
                          </a:solidFill>
                          <a:effectLst/>
                          <a:latin typeface="Trebuchet MS" panose="020B0703020202090204" pitchFamily="34" charset="0"/>
                        </a:rPr>
                        <a:t>17</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Preliminary racetrack ring lattice design</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UU</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reviewed by external experts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30-Jun-25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9861437"/>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18</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Analysis framework for the evaluation of the systematics is set up</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UNIMIB</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30-Jun-25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2804522"/>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19</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Preliminary estimate of the neutrino flux in the monitored neutrino beam</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WP6,WP5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UNIMIB</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30-Jun-25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474903"/>
                  </a:ext>
                </a:extLst>
              </a:tr>
              <a:tr h="145971">
                <a:tc>
                  <a:txBody>
                    <a:bodyPr/>
                    <a:lstStyle/>
                    <a:p>
                      <a:pPr algn="ctr" fontAlgn="b">
                        <a:buNone/>
                      </a:pPr>
                      <a:r>
                        <a:rPr lang="en-FR" sz="900" b="0" i="0" u="none" strike="noStrike">
                          <a:solidFill>
                            <a:srgbClr val="000000"/>
                          </a:solidFill>
                          <a:effectLst/>
                          <a:latin typeface="Trebuchet MS" panose="020B0703020202090204" pitchFamily="34" charset="0"/>
                        </a:rPr>
                        <a:t>20</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Conceptual Mechanical &amp; Machine Design</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WP2</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ESS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Design 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31-Oct-25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31-Jan-26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3576279"/>
                  </a:ext>
                </a:extLst>
              </a:tr>
              <a:tr h="145971">
                <a:tc>
                  <a:txBody>
                    <a:bodyPr/>
                    <a:lstStyle/>
                    <a:p>
                      <a:pPr algn="ctr" fontAlgn="b">
                        <a:buNone/>
                      </a:pPr>
                      <a:r>
                        <a:rPr lang="en-FR" sz="900" b="0" i="0" u="none" strike="noStrike">
                          <a:solidFill>
                            <a:srgbClr val="000000"/>
                          </a:solidFill>
                          <a:effectLst/>
                          <a:latin typeface="Trebuchet MS" panose="020B0703020202090204" pitchFamily="34" charset="0"/>
                        </a:rPr>
                        <a:t>21</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First estimate of the neutrino flux from LEnuSTORM</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WP4,WP5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RBI</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30-Sep-25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9653532"/>
                  </a:ext>
                </a:extLst>
              </a:tr>
              <a:tr h="98145">
                <a:tc>
                  <a:txBody>
                    <a:bodyPr/>
                    <a:lstStyle/>
                    <a:p>
                      <a:pPr algn="ctr" fontAlgn="b">
                        <a:buNone/>
                      </a:pPr>
                      <a:r>
                        <a:rPr lang="en-FR" sz="900" b="0" i="0" u="none" strike="noStrike">
                          <a:solidFill>
                            <a:srgbClr val="000000"/>
                          </a:solidFill>
                          <a:effectLst/>
                          <a:latin typeface="Trebuchet MS" panose="020B0703020202090204" pitchFamily="34" charset="0"/>
                        </a:rPr>
                        <a:t>22</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Final estimation of the pion beam</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CNRS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reviewed</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71490"/>
                  </a:ext>
                </a:extLst>
              </a:tr>
              <a:tr h="193799">
                <a:tc>
                  <a:txBody>
                    <a:bodyPr/>
                    <a:lstStyle/>
                    <a:p>
                      <a:pPr algn="ctr" fontAlgn="b">
                        <a:buNone/>
                      </a:pPr>
                      <a:r>
                        <a:rPr lang="en-FR" sz="900" b="0" i="0" u="none" strike="noStrike">
                          <a:solidFill>
                            <a:srgbClr val="000000"/>
                          </a:solidFill>
                          <a:effectLst/>
                          <a:latin typeface="Trebuchet MS" panose="020B0703020202090204" pitchFamily="34" charset="0"/>
                        </a:rPr>
                        <a:t>23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Review of 3rd year milestones, deliverables &amp; costs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WP2,WP1,WP4,WP3,WP6,WP5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CNRS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reviewed by GB</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31-Dec-25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4865469"/>
                  </a:ext>
                </a:extLst>
              </a:tr>
              <a:tr h="193799">
                <a:tc>
                  <a:txBody>
                    <a:bodyPr/>
                    <a:lstStyle/>
                    <a:p>
                      <a:pPr algn="ctr" fontAlgn="b">
                        <a:buNone/>
                      </a:pPr>
                      <a:r>
                        <a:rPr lang="en-FR" sz="900" b="0" i="0" u="none" strike="noStrike">
                          <a:solidFill>
                            <a:srgbClr val="000000"/>
                          </a:solidFill>
                          <a:effectLst/>
                          <a:latin typeface="Trebuchet MS" panose="020B0703020202090204" pitchFamily="34" charset="0"/>
                        </a:rPr>
                        <a:t>24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Evaluation of the baseline design of the target station</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WP3</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CNRS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reviewed by external experts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30-Jun-26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277861"/>
                  </a:ext>
                </a:extLst>
              </a:tr>
              <a:tr h="145971">
                <a:tc>
                  <a:txBody>
                    <a:bodyPr/>
                    <a:lstStyle/>
                    <a:p>
                      <a:pPr algn="ctr" fontAlgn="b">
                        <a:buNone/>
                      </a:pPr>
                      <a:r>
                        <a:rPr lang="en-FR" sz="900" b="0" i="0" u="none" strike="noStrike" dirty="0">
                          <a:solidFill>
                            <a:srgbClr val="000000"/>
                          </a:solidFill>
                          <a:effectLst/>
                          <a:latin typeface="Trebuchet MS" panose="020B0703020202090204" pitchFamily="34" charset="0"/>
                        </a:rPr>
                        <a:t>25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700" b="0" i="0" u="none" strike="noStrike" dirty="0">
                          <a:solidFill>
                            <a:srgbClr val="000000"/>
                          </a:solidFill>
                          <a:effectLst/>
                          <a:latin typeface="Trebuchet MS" panose="020B0703020202090204" pitchFamily="34" charset="0"/>
                        </a:rPr>
                        <a:t>Civil engineering study for the far detector</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800" b="0" i="0" u="none" strike="noStrike" dirty="0">
                          <a:solidFill>
                            <a:srgbClr val="000000"/>
                          </a:solidFill>
                          <a:effectLst/>
                          <a:latin typeface="Trebuchet MS" panose="020B0703020202090204" pitchFamily="34" charset="0"/>
                        </a:rPr>
                        <a:t>WP2</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900" b="0" i="0" u="none" strike="noStrike" dirty="0">
                          <a:solidFill>
                            <a:srgbClr val="000000"/>
                          </a:solidFill>
                          <a:effectLst/>
                          <a:latin typeface="Trebuchet MS" panose="020B0703020202090204" pitchFamily="34" charset="0"/>
                        </a:rPr>
                        <a:t>ESS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700" b="0" i="0" u="none" strike="noStrike" dirty="0">
                          <a:solidFill>
                            <a:srgbClr val="000000"/>
                          </a:solidFill>
                          <a:effectLst/>
                          <a:latin typeface="Trebuchet MS" panose="020B0703020202090204" pitchFamily="34" charset="0"/>
                        </a:rPr>
                        <a:t>Study internal review</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fontAlgn="b">
                        <a:buNone/>
                      </a:pPr>
                      <a:r>
                        <a:rPr lang="en-FR" sz="900" b="0" i="0" u="none" strike="noStrike" dirty="0">
                          <a:solidFill>
                            <a:srgbClr val="000000"/>
                          </a:solidFill>
                          <a:effectLst/>
                          <a:latin typeface="Trebuchet MS" panose="020B0703020202090204" pitchFamily="34" charset="0"/>
                        </a:rPr>
                        <a:t>31-Oct-26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endParaRPr lang="en-FR" sz="900" b="0" i="0" u="none" strike="noStrike" dirty="0">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b">
                        <a:buNone/>
                      </a:pPr>
                      <a:r>
                        <a:rPr lang="en-FR" sz="900" b="0" i="0" u="none" strike="noStrike" dirty="0">
                          <a:solidFill>
                            <a:srgbClr val="FF0000"/>
                          </a:solidFill>
                          <a:effectLst/>
                          <a:latin typeface="Trebuchet MS" panose="020B0703020202090204" pitchFamily="34" charset="0"/>
                        </a:rPr>
                        <a:t>x</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941397393"/>
                  </a:ext>
                </a:extLst>
              </a:tr>
              <a:tr h="241624">
                <a:tc>
                  <a:txBody>
                    <a:bodyPr/>
                    <a:lstStyle/>
                    <a:p>
                      <a:pPr algn="ctr" fontAlgn="b">
                        <a:buNone/>
                      </a:pPr>
                      <a:r>
                        <a:rPr lang="en-FR" sz="900" b="0" i="0" u="none" strike="noStrike">
                          <a:solidFill>
                            <a:srgbClr val="000000"/>
                          </a:solidFill>
                          <a:effectLst/>
                          <a:latin typeface="Trebuchet MS" panose="020B0703020202090204" pitchFamily="34" charset="0"/>
                        </a:rPr>
                        <a:t>26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dirty="0">
                          <a:solidFill>
                            <a:srgbClr val="000000"/>
                          </a:solidFill>
                          <a:effectLst/>
                          <a:latin typeface="Trebuchet MS" panose="020B0703020202090204" pitchFamily="34" charset="0"/>
                        </a:rPr>
                        <a:t>Updated design of the linac, accumulator ring and transfer lines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800" b="0" i="0" u="none" strike="noStrike" dirty="0">
                          <a:solidFill>
                            <a:srgbClr val="000000"/>
                          </a:solidFill>
                          <a:effectLst/>
                          <a:latin typeface="Trebuchet MS" panose="020B0703020202090204" pitchFamily="34" charset="0"/>
                        </a:rPr>
                        <a:t>WP4</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900" b="0" i="0" u="none" strike="noStrike">
                          <a:solidFill>
                            <a:srgbClr val="000000"/>
                          </a:solidFill>
                          <a:effectLst/>
                          <a:latin typeface="Trebuchet MS" panose="020B0703020202090204" pitchFamily="34" charset="0"/>
                        </a:rPr>
                        <a:t>UU</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FR" sz="700" b="0" i="0" u="none" strike="noStrike">
                          <a:solidFill>
                            <a:srgbClr val="000000"/>
                          </a:solidFill>
                          <a:effectLst/>
                          <a:latin typeface="Trebuchet MS" panose="020B0703020202090204" pitchFamily="34" charset="0"/>
                        </a:rPr>
                        <a:t>Report reviewed by external experts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buNone/>
                      </a:pPr>
                      <a:r>
                        <a:rPr lang="en-FR" sz="900" b="0" i="0" u="none" strike="noStrike">
                          <a:solidFill>
                            <a:srgbClr val="000000"/>
                          </a:solidFill>
                          <a:effectLst/>
                          <a:latin typeface="Trebuchet MS" panose="020B0703020202090204" pitchFamily="34" charset="0"/>
                        </a:rPr>
                        <a:t>30-Jun-26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FR" sz="900" b="0" i="0" u="none" strike="noStrike">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FR" sz="900" b="0" i="0" u="none" strike="noStrike" dirty="0">
                          <a:solidFill>
                            <a:srgbClr val="00B050"/>
                          </a:solidFill>
                          <a:effectLst/>
                          <a:latin typeface="Trebuchet MS" panose="020B0703020202090204" pitchFamily="34" charset="0"/>
                        </a:rPr>
                        <a:t>o</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9112623"/>
                  </a:ext>
                </a:extLst>
              </a:tr>
              <a:tr h="193799">
                <a:tc>
                  <a:txBody>
                    <a:bodyPr/>
                    <a:lstStyle/>
                    <a:p>
                      <a:pPr algn="ctr" fontAlgn="b">
                        <a:buNone/>
                      </a:pPr>
                      <a:r>
                        <a:rPr lang="en-FR" sz="900" b="0" i="0" u="none" strike="noStrike" dirty="0">
                          <a:solidFill>
                            <a:srgbClr val="000000"/>
                          </a:solidFill>
                          <a:effectLst/>
                          <a:latin typeface="Trebuchet MS" panose="020B0703020202090204" pitchFamily="34" charset="0"/>
                        </a:rPr>
                        <a:t>27</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700" b="0" i="0" u="none" strike="noStrike" dirty="0">
                          <a:solidFill>
                            <a:srgbClr val="000000"/>
                          </a:solidFill>
                          <a:effectLst/>
                          <a:latin typeface="Trebuchet MS" panose="020B0703020202090204" pitchFamily="34" charset="0"/>
                        </a:rPr>
                        <a:t>Cost and performance evaluation complete</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800" b="0" i="0" u="none" strike="noStrike" dirty="0">
                          <a:solidFill>
                            <a:srgbClr val="000000"/>
                          </a:solidFill>
                          <a:effectLst/>
                          <a:latin typeface="Trebuchet MS" panose="020B0703020202090204" pitchFamily="34" charset="0"/>
                        </a:rPr>
                        <a:t>WP2,WP1,WP4,WP3,WP6,WP5</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900" b="0" i="0" u="none" strike="noStrike" dirty="0">
                          <a:solidFill>
                            <a:srgbClr val="000000"/>
                          </a:solidFill>
                          <a:effectLst/>
                          <a:latin typeface="Trebuchet MS" panose="020B0703020202090204" pitchFamily="34" charset="0"/>
                        </a:rPr>
                        <a:t>CNRS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r>
                        <a:rPr lang="en-FR" sz="700" b="0" i="0" u="none" strike="noStrike" dirty="0">
                          <a:solidFill>
                            <a:srgbClr val="000000"/>
                          </a:solidFill>
                          <a:effectLst/>
                          <a:latin typeface="Trebuchet MS" panose="020B0703020202090204" pitchFamily="34" charset="0"/>
                        </a:rPr>
                        <a:t>Report reviewed by external experts</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fontAlgn="b">
                        <a:buNone/>
                      </a:pPr>
                      <a:r>
                        <a:rPr lang="en-FR" sz="900" b="0" i="0" u="none" strike="noStrike" dirty="0">
                          <a:solidFill>
                            <a:srgbClr val="000000"/>
                          </a:solidFill>
                          <a:effectLst/>
                          <a:latin typeface="Trebuchet MS" panose="020B0703020202090204" pitchFamily="34" charset="0"/>
                        </a:rPr>
                        <a:t>31-Dec-26</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l" fontAlgn="b">
                        <a:buNone/>
                      </a:pPr>
                      <a:endParaRPr lang="en-FR" sz="900" b="0" i="0" u="none" strike="noStrike" dirty="0">
                        <a:solidFill>
                          <a:srgbClr val="000000"/>
                        </a:solidFill>
                        <a:effectLst/>
                        <a:latin typeface="Trebuchet MS" panose="020B0703020202090204" pitchFamily="34" charset="0"/>
                      </a:endParaRP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b">
                        <a:buNone/>
                      </a:pPr>
                      <a:r>
                        <a:rPr lang="en-FR" sz="900" b="0" i="0" u="none" strike="noStrike" dirty="0">
                          <a:solidFill>
                            <a:srgbClr val="FF0000"/>
                          </a:solidFill>
                          <a:effectLst/>
                          <a:latin typeface="Trebuchet MS" panose="020B0703020202090204" pitchFamily="34" charset="0"/>
                        </a:rPr>
                        <a:t>x</a:t>
                      </a:r>
                    </a:p>
                  </a:txBody>
                  <a:tcPr marL="1949" marR="1949" marT="194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903163161"/>
                  </a:ext>
                </a:extLst>
              </a:tr>
            </a:tbl>
          </a:graphicData>
        </a:graphic>
      </p:graphicFrame>
    </p:spTree>
    <p:extLst>
      <p:ext uri="{BB962C8B-B14F-4D97-AF65-F5344CB8AC3E}">
        <p14:creationId xmlns:p14="http://schemas.microsoft.com/office/powerpoint/2010/main" val="4257426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97459" y="0"/>
            <a:ext cx="6862522" cy="1297501"/>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dirty="0">
                <a:solidFill>
                  <a:srgbClr val="0000FF"/>
                </a:solidFill>
              </a:rPr>
              <a:t>Reporting Periods</a:t>
            </a:r>
            <a:br>
              <a:rPr lang="en-GB" dirty="0">
                <a:solidFill>
                  <a:srgbClr val="0000FF"/>
                </a:solidFill>
              </a:rPr>
            </a:br>
            <a:r>
              <a:rPr lang="en-GB" sz="2800" dirty="0">
                <a:solidFill>
                  <a:srgbClr val="0000FF"/>
                </a:solidFill>
              </a:rPr>
              <a:t>(imposed by EU)</a:t>
            </a:r>
            <a:endParaRPr lang="en-GB" dirty="0">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18</a:t>
            </a:fld>
            <a:endParaRPr lang="en-GB">
              <a:latin typeface="Times New Roman" charset="0"/>
              <a:ea typeface="ＭＳ Ｐゴシック" charset="0"/>
              <a:cs typeface="ＭＳ Ｐゴシック" charset="0"/>
            </a:endParaRPr>
          </a:p>
        </p:txBody>
      </p:sp>
      <p:pic>
        <p:nvPicPr>
          <p:cNvPr id="9" name="Picture 8">
            <a:extLst>
              <a:ext uri="{FF2B5EF4-FFF2-40B4-BE49-F238E27FC236}">
                <a16:creationId xmlns:a16="http://schemas.microsoft.com/office/drawing/2014/main" id="{A8DE6E3D-D167-BEC7-1C51-865EA509C4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165" y="1557011"/>
            <a:ext cx="9049670" cy="907713"/>
          </a:xfrm>
          <a:prstGeom prst="rect">
            <a:avLst/>
          </a:prstGeom>
        </p:spPr>
      </p:pic>
      <p:sp>
        <p:nvSpPr>
          <p:cNvPr id="10" name="TextBox 9">
            <a:extLst>
              <a:ext uri="{FF2B5EF4-FFF2-40B4-BE49-F238E27FC236}">
                <a16:creationId xmlns:a16="http://schemas.microsoft.com/office/drawing/2014/main" id="{D2755362-6877-9C05-6A87-476B95526FD0}"/>
              </a:ext>
            </a:extLst>
          </p:cNvPr>
          <p:cNvSpPr txBox="1"/>
          <p:nvPr/>
        </p:nvSpPr>
        <p:spPr>
          <a:xfrm>
            <a:off x="0" y="1163195"/>
            <a:ext cx="1479187" cy="369332"/>
          </a:xfrm>
          <a:prstGeom prst="rect">
            <a:avLst/>
          </a:prstGeom>
          <a:noFill/>
        </p:spPr>
        <p:txBody>
          <a:bodyPr wrap="none" rtlCol="0">
            <a:spAutoFit/>
          </a:bodyPr>
          <a:lstStyle/>
          <a:p>
            <a:r>
              <a:rPr lang="en-GB"/>
              <a:t>for ESSnuSB+:</a:t>
            </a:r>
          </a:p>
        </p:txBody>
      </p:sp>
      <p:sp>
        <p:nvSpPr>
          <p:cNvPr id="3" name="TextBox 2">
            <a:extLst>
              <a:ext uri="{FF2B5EF4-FFF2-40B4-BE49-F238E27FC236}">
                <a16:creationId xmlns:a16="http://schemas.microsoft.com/office/drawing/2014/main" id="{339AD6EA-6549-8C63-74E4-F13D0C9B52CE}"/>
              </a:ext>
            </a:extLst>
          </p:cNvPr>
          <p:cNvSpPr txBox="1"/>
          <p:nvPr/>
        </p:nvSpPr>
        <p:spPr>
          <a:xfrm>
            <a:off x="59002" y="2412730"/>
            <a:ext cx="8595360" cy="4185761"/>
          </a:xfrm>
          <a:prstGeom prst="rect">
            <a:avLst/>
          </a:prstGeom>
          <a:noFill/>
        </p:spPr>
        <p:txBody>
          <a:bodyPr wrap="square" rtlCol="0">
            <a:spAutoFit/>
          </a:bodyPr>
          <a:lstStyle/>
          <a:p>
            <a:r>
              <a:rPr lang="en-GB" dirty="0"/>
              <a:t>Three parts:</a:t>
            </a:r>
          </a:p>
          <a:p>
            <a:pPr marL="285750" indent="-285750">
              <a:buFont typeface="Arial" panose="020B0604020202020204" pitchFamily="34" charset="0"/>
              <a:buChar char="•"/>
            </a:pPr>
            <a:r>
              <a:rPr lang="en-GB" dirty="0"/>
              <a:t>Financial (administration)</a:t>
            </a:r>
          </a:p>
          <a:p>
            <a:pPr marL="285750" indent="-285750">
              <a:buFont typeface="Arial" panose="020B0604020202020204" pitchFamily="34" charset="0"/>
              <a:buChar char="•"/>
            </a:pPr>
            <a:r>
              <a:rPr lang="en-GB" dirty="0"/>
              <a:t>Technical (WPs)</a:t>
            </a:r>
          </a:p>
          <a:p>
            <a:pPr marL="285750" indent="-285750">
              <a:buFont typeface="Arial" panose="020B0604020202020204" pitchFamily="34" charset="0"/>
              <a:buChar char="•"/>
            </a:pPr>
            <a:r>
              <a:rPr lang="en-GB" b="1" u="sng" dirty="0">
                <a:solidFill>
                  <a:srgbClr val="0070C0"/>
                </a:solidFill>
              </a:rPr>
              <a:t>New: Policy brief (2-pages, imposed by EU after approval)</a:t>
            </a:r>
            <a:r>
              <a:rPr lang="en-GB" b="1" dirty="0">
                <a:solidFill>
                  <a:srgbClr val="0070C0"/>
                </a:solidFill>
              </a:rPr>
              <a:t>: </a:t>
            </a:r>
          </a:p>
          <a:p>
            <a:pPr marL="800100" lvl="1" indent="-342900">
              <a:spcBef>
                <a:spcPts val="0"/>
              </a:spcBef>
              <a:buFont typeface="+mj-lt"/>
              <a:buAutoNum type="arabicPeriod"/>
            </a:pPr>
            <a:r>
              <a:rPr lang="en-GB" sz="1600" dirty="0">
                <a:solidFill>
                  <a:srgbClr val="0070C0"/>
                </a:solidFill>
              </a:rPr>
              <a:t>Implementation of RI</a:t>
            </a:r>
          </a:p>
          <a:p>
            <a:pPr marL="800100" lvl="1" indent="-342900">
              <a:spcBef>
                <a:spcPts val="0"/>
              </a:spcBef>
              <a:buFont typeface="+mj-lt"/>
              <a:buAutoNum type="arabicPeriod"/>
            </a:pPr>
            <a:r>
              <a:rPr lang="en-GB" sz="1600" dirty="0">
                <a:solidFill>
                  <a:srgbClr val="0070C0"/>
                </a:solidFill>
              </a:rPr>
              <a:t>Access to RI</a:t>
            </a:r>
          </a:p>
          <a:p>
            <a:pPr marL="800100" lvl="1" indent="-342900">
              <a:spcBef>
                <a:spcPts val="0"/>
              </a:spcBef>
              <a:buFont typeface="+mj-lt"/>
              <a:buAutoNum type="arabicPeriod"/>
            </a:pPr>
            <a:r>
              <a:rPr lang="en-GB" sz="1600" dirty="0">
                <a:solidFill>
                  <a:srgbClr val="0070C0"/>
                </a:solidFill>
              </a:rPr>
              <a:t>Funding of RI</a:t>
            </a:r>
          </a:p>
          <a:p>
            <a:pPr marL="800100" lvl="1" indent="-342900">
              <a:spcBef>
                <a:spcPts val="0"/>
              </a:spcBef>
              <a:buFont typeface="+mj-lt"/>
              <a:buAutoNum type="arabicPeriod"/>
            </a:pPr>
            <a:r>
              <a:rPr lang="en-GB" sz="1600" dirty="0">
                <a:solidFill>
                  <a:srgbClr val="0070C0"/>
                </a:solidFill>
              </a:rPr>
              <a:t>International cooperation of RI</a:t>
            </a:r>
          </a:p>
          <a:p>
            <a:pPr marL="800100" lvl="1" indent="-342900">
              <a:spcBef>
                <a:spcPts val="0"/>
              </a:spcBef>
              <a:buFont typeface="+mj-lt"/>
              <a:buAutoNum type="arabicPeriod"/>
            </a:pPr>
            <a:r>
              <a:rPr lang="en-GB" sz="1600" dirty="0">
                <a:solidFill>
                  <a:srgbClr val="0070C0"/>
                </a:solidFill>
              </a:rPr>
              <a:t>Employment and skills in RI</a:t>
            </a:r>
          </a:p>
          <a:p>
            <a:pPr marL="800100" lvl="1" indent="-342900">
              <a:spcBef>
                <a:spcPts val="0"/>
              </a:spcBef>
              <a:buFont typeface="+mj-lt"/>
              <a:buAutoNum type="arabicPeriod"/>
            </a:pPr>
            <a:r>
              <a:rPr lang="en-GB" sz="1600" dirty="0">
                <a:solidFill>
                  <a:srgbClr val="0070C0"/>
                </a:solidFill>
              </a:rPr>
              <a:t>Greening of RI</a:t>
            </a:r>
          </a:p>
          <a:p>
            <a:pPr marL="800100" lvl="1" indent="-342900">
              <a:spcBef>
                <a:spcPts val="0"/>
              </a:spcBef>
              <a:buFont typeface="+mj-lt"/>
              <a:buAutoNum type="arabicPeriod"/>
            </a:pPr>
            <a:r>
              <a:rPr lang="en-GB" sz="1600" dirty="0">
                <a:solidFill>
                  <a:srgbClr val="0070C0"/>
                </a:solidFill>
              </a:rPr>
              <a:t>Interaction of RI with industry</a:t>
            </a:r>
          </a:p>
          <a:p>
            <a:pPr marL="800100" lvl="1" indent="-342900">
              <a:spcBef>
                <a:spcPts val="0"/>
              </a:spcBef>
              <a:buFont typeface="+mj-lt"/>
              <a:buAutoNum type="arabicPeriod"/>
            </a:pPr>
            <a:r>
              <a:rPr lang="en-GB" sz="1600" dirty="0">
                <a:solidFill>
                  <a:srgbClr val="0070C0"/>
                </a:solidFill>
              </a:rPr>
              <a:t>ERIC legal framework</a:t>
            </a:r>
          </a:p>
          <a:p>
            <a:pPr marL="800100" lvl="1" indent="-342900">
              <a:spcBef>
                <a:spcPts val="0"/>
              </a:spcBef>
              <a:buFont typeface="+mj-lt"/>
              <a:buAutoNum type="arabicPeriod"/>
            </a:pPr>
            <a:r>
              <a:rPr lang="en-GB" sz="1600" dirty="0">
                <a:solidFill>
                  <a:srgbClr val="0070C0"/>
                </a:solidFill>
              </a:rPr>
              <a:t>Technology development, data and digital services, digitalisation</a:t>
            </a:r>
          </a:p>
          <a:p>
            <a:pPr marL="800100" lvl="1" indent="-342900">
              <a:spcBef>
                <a:spcPts val="0"/>
              </a:spcBef>
              <a:buFont typeface="+mj-lt"/>
              <a:buAutoNum type="arabicPeriod"/>
            </a:pPr>
            <a:r>
              <a:rPr lang="en-GB" sz="1600" dirty="0">
                <a:solidFill>
                  <a:srgbClr val="0070C0"/>
                </a:solidFill>
              </a:rPr>
              <a:t>Level of connection of RI to European Open Science Cloud</a:t>
            </a:r>
          </a:p>
          <a:p>
            <a:pPr marL="800100" lvl="1" indent="-342900">
              <a:spcBef>
                <a:spcPts val="0"/>
              </a:spcBef>
              <a:buFont typeface="+mj-lt"/>
              <a:buAutoNum type="arabicPeriod"/>
            </a:pPr>
            <a:r>
              <a:rPr lang="en-GB" sz="1600" dirty="0">
                <a:solidFill>
                  <a:srgbClr val="0070C0"/>
                </a:solidFill>
              </a:rPr>
              <a:t>Contribution to other research areas and to broader EU priorities</a:t>
            </a:r>
          </a:p>
          <a:p>
            <a:pPr marL="800100" lvl="1" indent="-342900">
              <a:spcBef>
                <a:spcPts val="0"/>
              </a:spcBef>
              <a:buFont typeface="+mj-lt"/>
              <a:buAutoNum type="arabicPeriod"/>
            </a:pPr>
            <a:r>
              <a:rPr lang="en-GB" sz="1600" dirty="0">
                <a:solidFill>
                  <a:srgbClr val="0070C0"/>
                </a:solidFill>
              </a:rPr>
              <a:t>Sustainability of RI</a:t>
            </a:r>
          </a:p>
        </p:txBody>
      </p:sp>
      <p:sp>
        <p:nvSpPr>
          <p:cNvPr id="4" name="Rounded Rectangle 3">
            <a:extLst>
              <a:ext uri="{FF2B5EF4-FFF2-40B4-BE49-F238E27FC236}">
                <a16:creationId xmlns:a16="http://schemas.microsoft.com/office/drawing/2014/main" id="{1C2ED416-7278-7FD1-25A6-89BA5F6383E4}"/>
              </a:ext>
            </a:extLst>
          </p:cNvPr>
          <p:cNvSpPr/>
          <p:nvPr/>
        </p:nvSpPr>
        <p:spPr>
          <a:xfrm>
            <a:off x="364067" y="2171933"/>
            <a:ext cx="8732768" cy="237067"/>
          </a:xfrm>
          <a:prstGeom prst="roundRect">
            <a:avLst/>
          </a:prstGeom>
          <a:noFill/>
          <a:ln w="127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B30E7DF-83A1-95EB-AE70-C07FA7F152C8}"/>
              </a:ext>
            </a:extLst>
          </p:cNvPr>
          <p:cNvSpPr txBox="1"/>
          <p:nvPr/>
        </p:nvSpPr>
        <p:spPr>
          <a:xfrm>
            <a:off x="4216405" y="2591656"/>
            <a:ext cx="4851649" cy="369332"/>
          </a:xfrm>
          <a:prstGeom prst="rect">
            <a:avLst/>
          </a:prstGeom>
          <a:noFill/>
        </p:spPr>
        <p:txBody>
          <a:bodyPr wrap="none" rtlCol="0">
            <a:spAutoFit/>
          </a:bodyPr>
          <a:lstStyle/>
          <a:p>
            <a:r>
              <a:rPr lang="en-GB" dirty="0">
                <a:solidFill>
                  <a:srgbClr val="FF0000"/>
                </a:solidFill>
              </a:rPr>
              <a:t>2</a:t>
            </a:r>
            <a:r>
              <a:rPr lang="en-GB" baseline="30000" dirty="0">
                <a:solidFill>
                  <a:srgbClr val="FF0000"/>
                </a:solidFill>
              </a:rPr>
              <a:t>nd</a:t>
            </a:r>
            <a:r>
              <a:rPr lang="en-GB" dirty="0">
                <a:solidFill>
                  <a:srgbClr val="FF0000"/>
                </a:solidFill>
              </a:rPr>
              <a:t> Periodic Report submitted end of August 2025</a:t>
            </a:r>
          </a:p>
        </p:txBody>
      </p:sp>
    </p:spTree>
    <p:extLst>
      <p:ext uri="{BB962C8B-B14F-4D97-AF65-F5344CB8AC3E}">
        <p14:creationId xmlns:p14="http://schemas.microsoft.com/office/powerpoint/2010/main" val="13406907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376E1-3FA0-89AB-1180-829AF327C03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2A82272-F3CD-3401-8BF3-ABD90790B9E6}"/>
              </a:ext>
            </a:extLst>
          </p:cNvPr>
          <p:cNvPicPr>
            <a:picLocks noChangeAspect="1"/>
          </p:cNvPicPr>
          <p:nvPr/>
        </p:nvPicPr>
        <p:blipFill>
          <a:blip r:embed="rId3"/>
          <a:stretch>
            <a:fillRect/>
          </a:stretch>
        </p:blipFill>
        <p:spPr>
          <a:xfrm>
            <a:off x="4113618" y="955672"/>
            <a:ext cx="4699000" cy="5537200"/>
          </a:xfrm>
          <a:prstGeom prst="rect">
            <a:avLst/>
          </a:prstGeom>
        </p:spPr>
      </p:pic>
      <p:sp>
        <p:nvSpPr>
          <p:cNvPr id="20484" name="Rectangle 2">
            <a:extLst>
              <a:ext uri="{FF2B5EF4-FFF2-40B4-BE49-F238E27FC236}">
                <a16:creationId xmlns:a16="http://schemas.microsoft.com/office/drawing/2014/main" id="{8DD0ED5C-4AE3-7005-2A22-DB68628C432E}"/>
              </a:ext>
            </a:extLst>
          </p:cNvPr>
          <p:cNvSpPr>
            <a:spLocks noGrp="1" noChangeArrowheads="1"/>
          </p:cNvSpPr>
          <p:nvPr>
            <p:ph type="title"/>
          </p:nvPr>
        </p:nvSpPr>
        <p:spPr>
          <a:xfrm>
            <a:off x="1297459" y="0"/>
            <a:ext cx="6862522" cy="1114697"/>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dirty="0">
                <a:solidFill>
                  <a:srgbClr val="0000FF"/>
                </a:solidFill>
              </a:rPr>
              <a:t>Second Periodic Report</a:t>
            </a:r>
            <a:br>
              <a:rPr lang="en-GB" dirty="0">
                <a:solidFill>
                  <a:srgbClr val="0000FF"/>
                </a:solidFill>
              </a:rPr>
            </a:br>
            <a:r>
              <a:rPr lang="en-GB" sz="2800" dirty="0">
                <a:solidFill>
                  <a:srgbClr val="0000FF"/>
                </a:solidFill>
              </a:rPr>
              <a:t>(18 months)</a:t>
            </a:r>
            <a:endParaRPr lang="en-GB" dirty="0">
              <a:solidFill>
                <a:srgbClr val="0000FF"/>
              </a:solidFill>
              <a:effectLst/>
            </a:endParaRPr>
          </a:p>
        </p:txBody>
      </p:sp>
      <p:sp>
        <p:nvSpPr>
          <p:cNvPr id="2" name="Espace réservé de la date 1">
            <a:extLst>
              <a:ext uri="{FF2B5EF4-FFF2-40B4-BE49-F238E27FC236}">
                <a16:creationId xmlns:a16="http://schemas.microsoft.com/office/drawing/2014/main" id="{5222BF2B-FA1F-9F32-F10E-7A7D4F4068B6}"/>
              </a:ext>
            </a:extLst>
          </p:cNvPr>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a:extLst>
              <a:ext uri="{FF2B5EF4-FFF2-40B4-BE49-F238E27FC236}">
                <a16:creationId xmlns:a16="http://schemas.microsoft.com/office/drawing/2014/main" id="{D14F06AC-CFD9-7800-01C8-6076F7F701E6}"/>
              </a:ext>
            </a:extLst>
          </p:cNvPr>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a:extLst>
              <a:ext uri="{FF2B5EF4-FFF2-40B4-BE49-F238E27FC236}">
                <a16:creationId xmlns:a16="http://schemas.microsoft.com/office/drawing/2014/main" id="{FADD980E-6AA1-031B-4416-21644C020901}"/>
              </a:ext>
            </a:extLst>
          </p:cNvPr>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19</a:t>
            </a:fld>
            <a:endParaRPr lang="en-GB">
              <a:latin typeface="Times New Roman" charset="0"/>
              <a:ea typeface="ＭＳ Ｐゴシック" charset="0"/>
              <a:cs typeface="ＭＳ Ｐゴシック" charset="0"/>
            </a:endParaRPr>
          </a:p>
        </p:txBody>
      </p:sp>
      <p:sp>
        <p:nvSpPr>
          <p:cNvPr id="4" name="TextBox 3">
            <a:extLst>
              <a:ext uri="{FF2B5EF4-FFF2-40B4-BE49-F238E27FC236}">
                <a16:creationId xmlns:a16="http://schemas.microsoft.com/office/drawing/2014/main" id="{8F831FBD-B5A9-C3C3-FA20-F36101251B74}"/>
              </a:ext>
            </a:extLst>
          </p:cNvPr>
          <p:cNvSpPr txBox="1"/>
          <p:nvPr/>
        </p:nvSpPr>
        <p:spPr>
          <a:xfrm>
            <a:off x="20097" y="1385944"/>
            <a:ext cx="3944221" cy="646331"/>
          </a:xfrm>
          <a:prstGeom prst="rect">
            <a:avLst/>
          </a:prstGeom>
          <a:noFill/>
        </p:spPr>
        <p:txBody>
          <a:bodyPr wrap="none" rtlCol="0">
            <a:spAutoFit/>
          </a:bodyPr>
          <a:lstStyle/>
          <a:p>
            <a:pPr algn="ctr"/>
            <a:r>
              <a:rPr lang="en-GB" dirty="0"/>
              <a:t>30 days to reply in case of disagreement</a:t>
            </a:r>
          </a:p>
          <a:p>
            <a:pPr algn="ctr"/>
            <a:r>
              <a:rPr lang="en-GB" dirty="0"/>
              <a:t>(deadline 17/10/2025)</a:t>
            </a:r>
          </a:p>
        </p:txBody>
      </p:sp>
      <p:sp>
        <p:nvSpPr>
          <p:cNvPr id="6" name="TextBox 5">
            <a:extLst>
              <a:ext uri="{FF2B5EF4-FFF2-40B4-BE49-F238E27FC236}">
                <a16:creationId xmlns:a16="http://schemas.microsoft.com/office/drawing/2014/main" id="{3AF2C2E9-DD59-6F18-EA80-457AA4F45013}"/>
              </a:ext>
            </a:extLst>
          </p:cNvPr>
          <p:cNvSpPr txBox="1"/>
          <p:nvPr/>
        </p:nvSpPr>
        <p:spPr>
          <a:xfrm>
            <a:off x="20097" y="2813544"/>
            <a:ext cx="4093521" cy="923330"/>
          </a:xfrm>
          <a:prstGeom prst="rect">
            <a:avLst/>
          </a:prstGeom>
          <a:noFill/>
        </p:spPr>
        <p:txBody>
          <a:bodyPr wrap="square">
            <a:spAutoFit/>
          </a:bodyPr>
          <a:lstStyle/>
          <a:p>
            <a:pPr marL="0" marR="0">
              <a:buNone/>
            </a:pPr>
            <a:r>
              <a:rPr lang="en-FR" sz="1800" b="1" dirty="0">
                <a:effectLst/>
                <a:latin typeface="+mn-lt"/>
              </a:rPr>
              <a:t>Reviewer:</a:t>
            </a:r>
          </a:p>
          <a:p>
            <a:pPr marL="0" marR="0">
              <a:buNone/>
            </a:pPr>
            <a:r>
              <a:rPr lang="en-FR" sz="1800" dirty="0">
                <a:effectLst/>
                <a:latin typeface="+mn-lt"/>
              </a:rPr>
              <a:t>Ioana MARIS (ULB New York University Abu Dhabi)</a:t>
            </a:r>
            <a:endParaRPr lang="en-FR" sz="900" dirty="0">
              <a:effectLst/>
              <a:latin typeface="Helvetica" pitchFamily="2" charset="0"/>
            </a:endParaRPr>
          </a:p>
        </p:txBody>
      </p:sp>
      <p:sp>
        <p:nvSpPr>
          <p:cNvPr id="9" name="TextBox 8">
            <a:extLst>
              <a:ext uri="{FF2B5EF4-FFF2-40B4-BE49-F238E27FC236}">
                <a16:creationId xmlns:a16="http://schemas.microsoft.com/office/drawing/2014/main" id="{673FEC33-9291-4810-373E-12159160976F}"/>
              </a:ext>
            </a:extLst>
          </p:cNvPr>
          <p:cNvSpPr txBox="1"/>
          <p:nvPr/>
        </p:nvSpPr>
        <p:spPr>
          <a:xfrm>
            <a:off x="124929" y="4518143"/>
            <a:ext cx="3657308" cy="646331"/>
          </a:xfrm>
          <a:prstGeom prst="rect">
            <a:avLst/>
          </a:prstGeom>
          <a:noFill/>
        </p:spPr>
        <p:txBody>
          <a:bodyPr wrap="square" rtlCol="0">
            <a:spAutoFit/>
          </a:bodyPr>
          <a:lstStyle/>
          <a:p>
            <a:r>
              <a:rPr lang="en-US" dirty="0">
                <a:solidFill>
                  <a:srgbClr val="FF0000"/>
                </a:solidFill>
              </a:rPr>
              <a:t>Same evaluator for the last evaluation (~March 2027)</a:t>
            </a:r>
          </a:p>
        </p:txBody>
      </p:sp>
    </p:spTree>
    <p:extLst>
      <p:ext uri="{BB962C8B-B14F-4D97-AF65-F5344CB8AC3E}">
        <p14:creationId xmlns:p14="http://schemas.microsoft.com/office/powerpoint/2010/main" val="29954064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E040F-711F-FA1E-52B6-05AC9779584D}"/>
            </a:ext>
          </a:extLst>
        </p:cNvPr>
        <p:cNvGrpSpPr/>
        <p:nvPr/>
      </p:nvGrpSpPr>
      <p:grpSpPr>
        <a:xfrm>
          <a:off x="0" y="0"/>
          <a:ext cx="0" cy="0"/>
          <a:chOff x="0" y="0"/>
          <a:chExt cx="0" cy="0"/>
        </a:xfrm>
      </p:grpSpPr>
      <p:sp>
        <p:nvSpPr>
          <p:cNvPr id="20484" name="Rectangle 2">
            <a:extLst>
              <a:ext uri="{FF2B5EF4-FFF2-40B4-BE49-F238E27FC236}">
                <a16:creationId xmlns:a16="http://schemas.microsoft.com/office/drawing/2014/main" id="{B784AA2F-E61F-53C4-72A9-5DEF951C5421}"/>
              </a:ext>
            </a:extLst>
          </p:cNvPr>
          <p:cNvSpPr>
            <a:spLocks noGrp="1" noChangeArrowheads="1"/>
          </p:cNvSpPr>
          <p:nvPr>
            <p:ph type="title"/>
          </p:nvPr>
        </p:nvSpPr>
        <p:spPr>
          <a:xfrm>
            <a:off x="1297459" y="0"/>
            <a:ext cx="6862522" cy="1114697"/>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dirty="0">
                <a:solidFill>
                  <a:srgbClr val="0000FF"/>
                </a:solidFill>
              </a:rPr>
              <a:t>Second Periodic Report</a:t>
            </a:r>
            <a:br>
              <a:rPr lang="en-GB" dirty="0">
                <a:solidFill>
                  <a:srgbClr val="0000FF"/>
                </a:solidFill>
              </a:rPr>
            </a:br>
            <a:r>
              <a:rPr lang="en-GB" sz="2800" dirty="0">
                <a:solidFill>
                  <a:srgbClr val="0000FF"/>
                </a:solidFill>
              </a:rPr>
              <a:t>(18 months)</a:t>
            </a:r>
            <a:endParaRPr lang="en-GB" dirty="0">
              <a:solidFill>
                <a:srgbClr val="0000FF"/>
              </a:solidFill>
              <a:effectLst/>
            </a:endParaRPr>
          </a:p>
        </p:txBody>
      </p:sp>
      <p:sp>
        <p:nvSpPr>
          <p:cNvPr id="2" name="Espace réservé de la date 1">
            <a:extLst>
              <a:ext uri="{FF2B5EF4-FFF2-40B4-BE49-F238E27FC236}">
                <a16:creationId xmlns:a16="http://schemas.microsoft.com/office/drawing/2014/main" id="{A3870548-C6BE-B90F-E020-249994D04FED}"/>
              </a:ext>
            </a:extLst>
          </p:cNvPr>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a:extLst>
              <a:ext uri="{FF2B5EF4-FFF2-40B4-BE49-F238E27FC236}">
                <a16:creationId xmlns:a16="http://schemas.microsoft.com/office/drawing/2014/main" id="{F3D94008-480F-D274-BF8D-FB20BFC185AE}"/>
              </a:ext>
            </a:extLst>
          </p:cNvPr>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a:extLst>
              <a:ext uri="{FF2B5EF4-FFF2-40B4-BE49-F238E27FC236}">
                <a16:creationId xmlns:a16="http://schemas.microsoft.com/office/drawing/2014/main" id="{E5794F7A-B052-2858-FBA0-332F1CDBBAEE}"/>
              </a:ext>
            </a:extLst>
          </p:cNvPr>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20</a:t>
            </a:fld>
            <a:endParaRPr lang="en-GB">
              <a:latin typeface="Times New Roman" charset="0"/>
              <a:ea typeface="ＭＳ Ｐゴシック" charset="0"/>
              <a:cs typeface="ＭＳ Ｐゴシック" charset="0"/>
            </a:endParaRPr>
          </a:p>
        </p:txBody>
      </p:sp>
      <p:sp>
        <p:nvSpPr>
          <p:cNvPr id="5" name="TextBox 4">
            <a:extLst>
              <a:ext uri="{FF2B5EF4-FFF2-40B4-BE49-F238E27FC236}">
                <a16:creationId xmlns:a16="http://schemas.microsoft.com/office/drawing/2014/main" id="{9177D181-9F19-6312-6B02-5287E8269A5D}"/>
              </a:ext>
            </a:extLst>
          </p:cNvPr>
          <p:cNvSpPr txBox="1"/>
          <p:nvPr/>
        </p:nvSpPr>
        <p:spPr>
          <a:xfrm>
            <a:off x="0" y="1095494"/>
            <a:ext cx="9062432" cy="5539978"/>
          </a:xfrm>
          <a:prstGeom prst="rect">
            <a:avLst/>
          </a:prstGeom>
          <a:noFill/>
        </p:spPr>
        <p:txBody>
          <a:bodyPr wrap="square">
            <a:spAutoFit/>
          </a:bodyPr>
          <a:lstStyle/>
          <a:p>
            <a:pPr marL="90488">
              <a:spcBef>
                <a:spcPts val="0"/>
              </a:spcBef>
              <a:spcAft>
                <a:spcPts val="1200"/>
              </a:spcAft>
              <a:buNone/>
            </a:pPr>
            <a:r>
              <a:rPr lang="en-GB" sz="2000" b="1" dirty="0"/>
              <a:t>3 EU remarks to be addressed before the review of the next reporting period:</a:t>
            </a:r>
          </a:p>
          <a:p>
            <a:pPr marL="433388" indent="-342900">
              <a:spcBef>
                <a:spcPts val="0"/>
              </a:spcBef>
              <a:spcAft>
                <a:spcPts val="1200"/>
              </a:spcAft>
              <a:buFont typeface="+mj-lt"/>
              <a:buAutoNum type="arabicPeriod"/>
            </a:pPr>
            <a:r>
              <a:rPr lang="en-GB" sz="1600" dirty="0"/>
              <a:t>For the column “PID of deposited publication”, filling this field is mandatory in the sense that you always need to deposit your publications in a trusted repository, e.g. </a:t>
            </a:r>
            <a:r>
              <a:rPr lang="en-GB" sz="1600" dirty="0" err="1"/>
              <a:t>Zenodo</a:t>
            </a:r>
            <a:r>
              <a:rPr lang="en-GB" sz="1600" dirty="0"/>
              <a:t> (irrespectively of the versions available in the journals’ websites). We need the link of this repository (e.g. </a:t>
            </a:r>
            <a:r>
              <a:rPr lang="en-GB" sz="1600" dirty="0" err="1"/>
              <a:t>Zenodo</a:t>
            </a:r>
            <a:r>
              <a:rPr lang="en-GB" sz="1600" dirty="0"/>
              <a:t> link) for all the peer reviewed publications. This is not a blocking step for the acceptance of this periodic report but we need to follow up as soon as possible and have everything settled before the review of the next reporting period.</a:t>
            </a:r>
          </a:p>
          <a:p>
            <a:pPr marL="433388" indent="-342900">
              <a:spcBef>
                <a:spcPts val="0"/>
              </a:spcBef>
              <a:spcAft>
                <a:spcPts val="1200"/>
              </a:spcAft>
              <a:buFont typeface="+mj-lt"/>
              <a:buAutoNum type="arabicPeriod"/>
            </a:pPr>
            <a:r>
              <a:rPr lang="en-GB" sz="1600" dirty="0"/>
              <a:t>Updated versions of the </a:t>
            </a:r>
            <a:r>
              <a:rPr lang="en-GB" sz="1600" b="1" dirty="0"/>
              <a:t>data management plan</a:t>
            </a:r>
            <a:r>
              <a:rPr lang="en-GB" sz="1600" dirty="0"/>
              <a:t> and the </a:t>
            </a:r>
            <a:r>
              <a:rPr lang="en-GB" sz="1600" b="1" dirty="0"/>
              <a:t>dissemination and exploitation plan</a:t>
            </a:r>
            <a:r>
              <a:rPr lang="en-GB" sz="1600" dirty="0"/>
              <a:t>, before the end of the project, are needed. In particular, these plans need to be revised at least once during the project, as per the HE provisions outlined on pages 390 and 394 of the HE AGA. The updated versions will be treated as deliverables and will be evaluated by the expert in our next review. As no slots were foreseen in the system you will need to send the updated documents through the portal.</a:t>
            </a:r>
          </a:p>
          <a:p>
            <a:pPr marL="433388" indent="-342900">
              <a:spcBef>
                <a:spcPts val="0"/>
              </a:spcBef>
              <a:spcAft>
                <a:spcPts val="1200"/>
              </a:spcAft>
              <a:buFont typeface="+mj-lt"/>
              <a:buAutoNum type="arabicPeriod"/>
            </a:pPr>
            <a:r>
              <a:rPr lang="en-GB" sz="1600" dirty="0"/>
              <a:t>Thank you for creating the LinkedIn account. Communication and dissemination is an important aspect/obligation with regard to the implementation of the project as outlined in article 17 of your GA. Having said that, please </a:t>
            </a:r>
            <a:r>
              <a:rPr lang="en-GB" sz="1600" b="1" dirty="0"/>
              <a:t>make efforts to increase the followers</a:t>
            </a:r>
            <a:r>
              <a:rPr lang="en-GB" sz="1600" dirty="0"/>
              <a:t> as much as possible. It would be also advisable to </a:t>
            </a:r>
            <a:r>
              <a:rPr lang="en-GB" sz="1600" b="1" dirty="0"/>
              <a:t>create some more videos</a:t>
            </a:r>
            <a:r>
              <a:rPr lang="en-GB" sz="1600" dirty="0"/>
              <a:t> (e.g. interviews, presentation of experimental infrastructures etc) to be uploaded in the YouTube channel and to be advertised through LinkedIn. </a:t>
            </a:r>
            <a:r>
              <a:rPr lang="en-GB" sz="1600" b="1" dirty="0"/>
              <a:t>A detailed presentation of the dissemination and communication activities, that took place in the course of the project, should be included, in a dedicated section, in the technical report in the next reporting period.</a:t>
            </a:r>
            <a:endParaRPr lang="en-US" sz="1600" b="1" dirty="0"/>
          </a:p>
        </p:txBody>
      </p:sp>
      <p:sp>
        <p:nvSpPr>
          <p:cNvPr id="9" name="Right Arrow 8">
            <a:extLst>
              <a:ext uri="{FF2B5EF4-FFF2-40B4-BE49-F238E27FC236}">
                <a16:creationId xmlns:a16="http://schemas.microsoft.com/office/drawing/2014/main" id="{109C0D42-7A6C-7032-DCE4-0BCB80A982AA}"/>
              </a:ext>
            </a:extLst>
          </p:cNvPr>
          <p:cNvSpPr/>
          <p:nvPr/>
        </p:nvSpPr>
        <p:spPr>
          <a:xfrm>
            <a:off x="2693324" y="2892829"/>
            <a:ext cx="432261" cy="2244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3EA48F3-F661-B971-A49C-F385F13FA5D7}"/>
              </a:ext>
            </a:extLst>
          </p:cNvPr>
          <p:cNvSpPr txBox="1"/>
          <p:nvPr/>
        </p:nvSpPr>
        <p:spPr>
          <a:xfrm>
            <a:off x="3225338" y="2803759"/>
            <a:ext cx="4211217" cy="369332"/>
          </a:xfrm>
          <a:prstGeom prst="rect">
            <a:avLst/>
          </a:prstGeom>
          <a:noFill/>
        </p:spPr>
        <p:txBody>
          <a:bodyPr wrap="none" rtlCol="0">
            <a:spAutoFit/>
          </a:bodyPr>
          <a:lstStyle/>
          <a:p>
            <a:r>
              <a:rPr lang="en-US" dirty="0">
                <a:solidFill>
                  <a:srgbClr val="FF0000"/>
                </a:solidFill>
              </a:rPr>
              <a:t>now solved by using HAL repository (CNRS)</a:t>
            </a:r>
          </a:p>
        </p:txBody>
      </p:sp>
    </p:spTree>
    <p:extLst>
      <p:ext uri="{BB962C8B-B14F-4D97-AF65-F5344CB8AC3E}">
        <p14:creationId xmlns:p14="http://schemas.microsoft.com/office/powerpoint/2010/main" val="374356242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8E09F-329B-D10E-9198-48544F6A0EF4}"/>
            </a:ext>
          </a:extLst>
        </p:cNvPr>
        <p:cNvGrpSpPr/>
        <p:nvPr/>
      </p:nvGrpSpPr>
      <p:grpSpPr>
        <a:xfrm>
          <a:off x="0" y="0"/>
          <a:ext cx="0" cy="0"/>
          <a:chOff x="0" y="0"/>
          <a:chExt cx="0" cy="0"/>
        </a:xfrm>
      </p:grpSpPr>
      <p:sp>
        <p:nvSpPr>
          <p:cNvPr id="20484" name="Rectangle 2">
            <a:extLst>
              <a:ext uri="{FF2B5EF4-FFF2-40B4-BE49-F238E27FC236}">
                <a16:creationId xmlns:a16="http://schemas.microsoft.com/office/drawing/2014/main" id="{008C53C5-80E0-35CC-0788-29ED199CC377}"/>
              </a:ext>
            </a:extLst>
          </p:cNvPr>
          <p:cNvSpPr>
            <a:spLocks noGrp="1" noChangeArrowheads="1"/>
          </p:cNvSpPr>
          <p:nvPr>
            <p:ph type="title"/>
          </p:nvPr>
        </p:nvSpPr>
        <p:spPr>
          <a:xfrm>
            <a:off x="1297459" y="0"/>
            <a:ext cx="6862522" cy="931333"/>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3600" dirty="0">
                <a:solidFill>
                  <a:srgbClr val="0000FF"/>
                </a:solidFill>
              </a:rPr>
              <a:t>ESFRI/CERN strategy</a:t>
            </a:r>
            <a:endParaRPr lang="en-GB" sz="3600" dirty="0">
              <a:solidFill>
                <a:srgbClr val="0000FF"/>
              </a:solidFill>
              <a:effectLst/>
            </a:endParaRPr>
          </a:p>
        </p:txBody>
      </p:sp>
      <p:sp>
        <p:nvSpPr>
          <p:cNvPr id="2" name="Espace réservé de la date 1">
            <a:extLst>
              <a:ext uri="{FF2B5EF4-FFF2-40B4-BE49-F238E27FC236}">
                <a16:creationId xmlns:a16="http://schemas.microsoft.com/office/drawing/2014/main" id="{DA2CE9E4-AB2D-7735-3FBC-108FAB9A61EA}"/>
              </a:ext>
            </a:extLst>
          </p:cNvPr>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a:extLst>
              <a:ext uri="{FF2B5EF4-FFF2-40B4-BE49-F238E27FC236}">
                <a16:creationId xmlns:a16="http://schemas.microsoft.com/office/drawing/2014/main" id="{94DD1D2E-1B7E-3CD3-E0AB-AC9FDF20503B}"/>
              </a:ext>
            </a:extLst>
          </p:cNvPr>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a:extLst>
              <a:ext uri="{FF2B5EF4-FFF2-40B4-BE49-F238E27FC236}">
                <a16:creationId xmlns:a16="http://schemas.microsoft.com/office/drawing/2014/main" id="{B69B438F-CD8C-B8AB-793D-AE533C3066A7}"/>
              </a:ext>
            </a:extLst>
          </p:cNvPr>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21</a:t>
            </a:fld>
            <a:endParaRPr lang="en-GB">
              <a:latin typeface="Times New Roman" charset="0"/>
              <a:ea typeface="ＭＳ Ｐゴシック" charset="0"/>
              <a:cs typeface="ＭＳ Ｐゴシック" charset="0"/>
            </a:endParaRPr>
          </a:p>
        </p:txBody>
      </p:sp>
      <p:sp>
        <p:nvSpPr>
          <p:cNvPr id="10" name="Sous-titre 2">
            <a:extLst>
              <a:ext uri="{FF2B5EF4-FFF2-40B4-BE49-F238E27FC236}">
                <a16:creationId xmlns:a16="http://schemas.microsoft.com/office/drawing/2014/main" id="{8DE880B3-8E49-1E01-2C2E-CF856A2905E6}"/>
              </a:ext>
            </a:extLst>
          </p:cNvPr>
          <p:cNvSpPr txBox="1">
            <a:spLocks/>
          </p:cNvSpPr>
          <p:nvPr/>
        </p:nvSpPr>
        <p:spPr>
          <a:xfrm>
            <a:off x="163202" y="862267"/>
            <a:ext cx="8568951" cy="2354491"/>
          </a:xfrm>
          <a:prstGeom prst="rect">
            <a:avLst/>
          </a:prstGeom>
        </p:spPr>
        <p:txBody>
          <a:bodyPr wrap="square">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1" indent="0" algn="l" defTabSz="457200" rtl="0" eaLnBrk="1" fontAlgn="auto" latinLnBrk="0" hangingPunct="1">
              <a:lnSpc>
                <a:spcPct val="100000"/>
              </a:lnSpc>
              <a:spcBef>
                <a:spcPts val="0"/>
              </a:spcBef>
              <a:spcAft>
                <a:spcPts val="1800"/>
              </a:spcAft>
              <a:buClrTx/>
              <a:buSzTx/>
              <a:buFont typeface="Arial"/>
              <a:buNone/>
              <a:tabLst/>
              <a:defRPr/>
            </a:pPr>
            <a:r>
              <a:rPr kumimoji="0" lang="en-GB" sz="2800" b="1" i="0" u="sng" strike="noStrike" kern="1200" cap="none" spc="0" normalizeH="0" baseline="0" noProof="0" dirty="0">
                <a:ln>
                  <a:noFill/>
                </a:ln>
                <a:solidFill>
                  <a:srgbClr val="0070C0"/>
                </a:solidFill>
                <a:effectLst/>
                <a:uLnTx/>
                <a:uFillTx/>
                <a:latin typeface="Calibri" panose="020F0502020204030204"/>
                <a:ea typeface="+mn-ea"/>
                <a:cs typeface="+mn-cs"/>
              </a:rPr>
              <a:t>Past events &amp; deadlines</a:t>
            </a: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a:t>
            </a:r>
          </a:p>
          <a:p>
            <a:pPr marL="1260475" marR="0" lvl="1" indent="-263525" algn="l" defTabSz="457200" rtl="0" eaLnBrk="1" fontAlgn="auto" latinLnBrk="0" hangingPunct="1">
              <a:lnSpc>
                <a:spcPct val="100000"/>
              </a:lnSpc>
              <a:spcBef>
                <a:spcPts val="0"/>
              </a:spcBef>
              <a:spcAft>
                <a:spcPts val="1800"/>
              </a:spcAft>
              <a:buClrTx/>
              <a:buSzTx/>
              <a:buFont typeface="Wingdings" panose="05000000000000000000" pitchFamily="2" charset="2"/>
              <a:buChar char="§"/>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ESFRI Info Day, Brussels, 8 October 2024</a:t>
            </a:r>
          </a:p>
          <a:p>
            <a:pPr marL="1260475" marR="0" lvl="1" indent="-277813" algn="l" defTabSz="457200" rtl="0" eaLnBrk="1" fontAlgn="auto" latinLnBrk="0" hangingPunct="1">
              <a:lnSpc>
                <a:spcPct val="100000"/>
              </a:lnSpc>
              <a:spcBef>
                <a:spcPts val="600"/>
              </a:spcBef>
              <a:spcAft>
                <a:spcPts val="1800"/>
              </a:spcAft>
              <a:buClrTx/>
              <a:buSzTx/>
              <a:buFont typeface="Wingdings" panose="05000000000000000000" pitchFamily="2" charset="2"/>
              <a:buChar char="§"/>
              <a:tabLst/>
              <a:defRPr/>
            </a:pPr>
            <a:r>
              <a:rPr kumimoji="0" lang="en-GB" sz="2800" b="1" i="0" u="none" strike="noStrike" kern="1200" cap="none" spc="0" normalizeH="0" baseline="0" noProof="0" dirty="0">
                <a:ln>
                  <a:noFill/>
                </a:ln>
                <a:solidFill>
                  <a:srgbClr val="00B050"/>
                </a:solidFill>
                <a:effectLst/>
                <a:uLnTx/>
                <a:uFillTx/>
                <a:latin typeface="Calibri" panose="020F0502020204030204"/>
                <a:ea typeface="+mn-ea"/>
                <a:cs typeface="+mn-cs"/>
              </a:rPr>
              <a:t>EU Roadmap</a:t>
            </a:r>
            <a:br>
              <a:rPr kumimoji="0" lang="en-GB" sz="2800" b="1" i="0" u="none" strike="noStrike" kern="1200" cap="none" spc="0" normalizeH="0" baseline="0" noProof="0" dirty="0">
                <a:ln>
                  <a:noFill/>
                </a:ln>
                <a:solidFill>
                  <a:srgbClr val="00B050"/>
                </a:solidFill>
                <a:effectLst/>
                <a:uLnTx/>
                <a:uFillTx/>
                <a:latin typeface="Calibri" panose="020F0502020204030204"/>
                <a:ea typeface="+mn-ea"/>
                <a:cs typeface="+mn-cs"/>
              </a:rPr>
            </a:br>
            <a:r>
              <a:rPr kumimoji="0" lang="en-GB" sz="2800" b="1" i="0" u="none" strike="noStrike" kern="1200" cap="none" spc="0" normalizeH="0" baseline="0" noProof="0" dirty="0">
                <a:ln>
                  <a:noFill/>
                </a:ln>
                <a:solidFill>
                  <a:srgbClr val="00B050"/>
                </a:solidFill>
                <a:effectLst/>
                <a:uLnTx/>
                <a:uFillTx/>
                <a:latin typeface="Calibri" panose="020F0502020204030204"/>
                <a:ea typeface="+mn-ea"/>
                <a:cs typeface="+mn-cs"/>
              </a:rPr>
              <a:t>D</a:t>
            </a:r>
            <a:r>
              <a:rPr kumimoji="0" lang="en-GB" sz="2400" b="1" i="0" u="none" strike="noStrike" kern="1200" cap="none" spc="0" normalizeH="0" baseline="0" noProof="0" dirty="0">
                <a:ln>
                  <a:noFill/>
                </a:ln>
                <a:solidFill>
                  <a:srgbClr val="00B050"/>
                </a:solidFill>
                <a:effectLst/>
                <a:uLnTx/>
                <a:uFillTx/>
                <a:latin typeface="Calibri" panose="020F0502020204030204"/>
                <a:ea typeface="+mn-ea"/>
                <a:cs typeface="+mn-cs"/>
              </a:rPr>
              <a:t>eadline for contribution submissions: 31/03/2025</a:t>
            </a:r>
            <a:endParaRPr kumimoji="0" lang="en-GB" sz="2000" b="1"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p:pic>
        <p:nvPicPr>
          <p:cNvPr id="12" name="Picture 11" descr="A timeline of a strategy for particle physics&#10;&#10;Description automatically generated">
            <a:extLst>
              <a:ext uri="{FF2B5EF4-FFF2-40B4-BE49-F238E27FC236}">
                <a16:creationId xmlns:a16="http://schemas.microsoft.com/office/drawing/2014/main" id="{20B32A1B-4570-3E67-247B-FFAB5504D8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6573" y="3117288"/>
            <a:ext cx="6912768" cy="3453156"/>
          </a:xfrm>
          <a:prstGeom prst="rect">
            <a:avLst/>
          </a:prstGeom>
        </p:spPr>
      </p:pic>
    </p:spTree>
    <p:extLst>
      <p:ext uri="{BB962C8B-B14F-4D97-AF65-F5344CB8AC3E}">
        <p14:creationId xmlns:p14="http://schemas.microsoft.com/office/powerpoint/2010/main" val="39810788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553E2-5471-CD60-A724-0580CADE334D}"/>
            </a:ext>
          </a:extLst>
        </p:cNvPr>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6EB18FA-50FC-B4F3-E9BE-7FFB9C57A41D}"/>
              </a:ext>
            </a:extLst>
          </p:cNvPr>
          <p:cNvSpPr>
            <a:spLocks noGrp="1"/>
          </p:cNvSpPr>
          <p:nvPr>
            <p:ph type="dt" sz="half" idx="10"/>
          </p:nvPr>
        </p:nvSpPr>
        <p:spPr>
          <a:xfrm>
            <a:off x="0" y="6492875"/>
            <a:ext cx="2934395" cy="365125"/>
          </a:xfrm>
        </p:spPr>
        <p:txBody>
          <a:bodyPr/>
          <a:lstStyle/>
          <a:p>
            <a:r>
              <a:rPr lang="fr-FR"/>
              <a:t>Annual meeting, Wik castle, 05/10/2026</a:t>
            </a:r>
            <a:endParaRPr lang="en-GB"/>
          </a:p>
        </p:txBody>
      </p:sp>
      <p:sp>
        <p:nvSpPr>
          <p:cNvPr id="3" name="Espace réservé du pied de page 2">
            <a:extLst>
              <a:ext uri="{FF2B5EF4-FFF2-40B4-BE49-F238E27FC236}">
                <a16:creationId xmlns:a16="http://schemas.microsoft.com/office/drawing/2014/main" id="{63BE8E82-5235-80DB-627F-7984D4E92B8B}"/>
              </a:ext>
            </a:extLst>
          </p:cNvPr>
          <p:cNvSpPr>
            <a:spLocks noGrp="1"/>
          </p:cNvSpPr>
          <p:nvPr>
            <p:ph type="ftr" sz="quarter" idx="11"/>
          </p:nvPr>
        </p:nvSpPr>
        <p:spPr/>
        <p:txBody>
          <a:bodyPr/>
          <a:lstStyle/>
          <a:p>
            <a:r>
              <a:rPr lang="en-GB"/>
              <a:t>M. Dracos, IPHC-IN2P3/CNRS/UNISTRA</a:t>
            </a:r>
          </a:p>
        </p:txBody>
      </p:sp>
      <p:sp>
        <p:nvSpPr>
          <p:cNvPr id="5" name="Espace réservé du numéro de diapositive 4">
            <a:extLst>
              <a:ext uri="{FF2B5EF4-FFF2-40B4-BE49-F238E27FC236}">
                <a16:creationId xmlns:a16="http://schemas.microsoft.com/office/drawing/2014/main" id="{4384F07A-BDEC-3CC4-526B-E803D98D5583}"/>
              </a:ext>
            </a:extLst>
          </p:cNvPr>
          <p:cNvSpPr>
            <a:spLocks noGrp="1"/>
          </p:cNvSpPr>
          <p:nvPr>
            <p:ph type="sldNum" sz="quarter" idx="12"/>
          </p:nvPr>
        </p:nvSpPr>
        <p:spPr/>
        <p:txBody>
          <a:bodyPr/>
          <a:lstStyle/>
          <a:p>
            <a:fld id="{09CC56F7-6BCF-6E44-9937-5AE9275C7CAF}" type="slidenum">
              <a:rPr lang="en-GB" smtClean="0"/>
              <a:pPr/>
              <a:t>22</a:t>
            </a:fld>
            <a:endParaRPr lang="en-GB"/>
          </a:p>
        </p:txBody>
      </p:sp>
      <p:sp>
        <p:nvSpPr>
          <p:cNvPr id="11" name="Title 10">
            <a:extLst>
              <a:ext uri="{FF2B5EF4-FFF2-40B4-BE49-F238E27FC236}">
                <a16:creationId xmlns:a16="http://schemas.microsoft.com/office/drawing/2014/main" id="{FCC83B0E-FBA6-D9EE-A5F1-30D76F7F5273}"/>
              </a:ext>
            </a:extLst>
          </p:cNvPr>
          <p:cNvSpPr>
            <a:spLocks noGrp="1"/>
          </p:cNvSpPr>
          <p:nvPr>
            <p:ph type="title"/>
          </p:nvPr>
        </p:nvSpPr>
        <p:spPr>
          <a:xfrm>
            <a:off x="1297459" y="0"/>
            <a:ext cx="6862522" cy="707886"/>
          </a:xfrm>
        </p:spPr>
        <p:txBody>
          <a:bodyPr/>
          <a:lstStyle/>
          <a:p>
            <a:r>
              <a:rPr lang="en-GB" dirty="0"/>
              <a:t>EPPS</a:t>
            </a:r>
          </a:p>
        </p:txBody>
      </p:sp>
      <p:sp>
        <p:nvSpPr>
          <p:cNvPr id="12" name="TextBox 11">
            <a:extLst>
              <a:ext uri="{FF2B5EF4-FFF2-40B4-BE49-F238E27FC236}">
                <a16:creationId xmlns:a16="http://schemas.microsoft.com/office/drawing/2014/main" id="{54634B59-DA15-CE9A-E7D0-36C17CAFEEC2}"/>
              </a:ext>
            </a:extLst>
          </p:cNvPr>
          <p:cNvSpPr txBox="1"/>
          <p:nvPr/>
        </p:nvSpPr>
        <p:spPr>
          <a:xfrm>
            <a:off x="2764639" y="778933"/>
            <a:ext cx="4580466" cy="461665"/>
          </a:xfrm>
          <a:prstGeom prst="rect">
            <a:avLst/>
          </a:prstGeom>
          <a:noFill/>
        </p:spPr>
        <p:txBody>
          <a:bodyPr wrap="square">
            <a:spAutoFit/>
          </a:bodyPr>
          <a:lstStyle/>
          <a:p>
            <a:pPr algn="ctr">
              <a:buNone/>
            </a:pPr>
            <a:r>
              <a:rPr lang="en-GB" sz="2400" b="1" i="1" dirty="0">
                <a:solidFill>
                  <a:srgbClr val="0432FF"/>
                </a:solidFill>
                <a:effectLst/>
                <a:latin typeface="Helvetica" pitchFamily="2" charset="0"/>
              </a:rPr>
              <a:t>Roadmap</a:t>
            </a:r>
            <a:endParaRPr lang="en-GB" sz="2400" b="1" dirty="0">
              <a:solidFill>
                <a:srgbClr val="0432FF"/>
              </a:solidFill>
              <a:effectLst/>
              <a:latin typeface="Helvetica" pitchFamily="2" charset="0"/>
            </a:endParaRPr>
          </a:p>
        </p:txBody>
      </p:sp>
      <p:sp>
        <p:nvSpPr>
          <p:cNvPr id="4" name="TextBox 3">
            <a:extLst>
              <a:ext uri="{FF2B5EF4-FFF2-40B4-BE49-F238E27FC236}">
                <a16:creationId xmlns:a16="http://schemas.microsoft.com/office/drawing/2014/main" id="{5D526889-E278-E3A1-8CC9-FEB4DCADA118}"/>
              </a:ext>
            </a:extLst>
          </p:cNvPr>
          <p:cNvSpPr txBox="1"/>
          <p:nvPr/>
        </p:nvSpPr>
        <p:spPr>
          <a:xfrm>
            <a:off x="0" y="1194440"/>
            <a:ext cx="9144000" cy="5693866"/>
          </a:xfrm>
          <a:prstGeom prst="rect">
            <a:avLst/>
          </a:prstGeom>
          <a:noFill/>
        </p:spPr>
        <p:txBody>
          <a:bodyPr wrap="square" rtlCol="0">
            <a:spAutoFit/>
          </a:bodyPr>
          <a:lstStyle/>
          <a:p>
            <a:pPr marL="285750" indent="-285750">
              <a:buFont typeface="Arial" panose="020B0604020202020204" pitchFamily="34" charset="0"/>
              <a:buChar char="•"/>
            </a:pPr>
            <a:r>
              <a:rPr lang="en-GB" sz="2000" b="1" dirty="0">
                <a:solidFill>
                  <a:srgbClr val="0070C0"/>
                </a:solidFill>
              </a:rPr>
              <a:t>Major developments since the 2020 Strategy</a:t>
            </a:r>
            <a:r>
              <a:rPr lang="en-GB" sz="2000" dirty="0"/>
              <a:t>:</a:t>
            </a:r>
          </a:p>
          <a:p>
            <a:pPr marL="533400" lvl="1" indent="-219075">
              <a:buFont typeface="Arial" panose="020B0604020202020204" pitchFamily="34" charset="0"/>
              <a:buChar char="•"/>
            </a:pPr>
            <a:r>
              <a:rPr lang="en-GB" sz="2000" dirty="0"/>
              <a:t>...  </a:t>
            </a:r>
            <a:r>
              <a:rPr lang="en-GB" dirty="0"/>
              <a:t>The global neutrino programme has made significant advances towards the determination of neutrino masses and leptonic mixing, and the construction of the next generation of accelerator-based neutrino experiments is progressing rapidly. The CERN Neutrino Platform is a focal point of European participation in the global long-baseline neutrino programme. In particular, the current commitments to the LBNF/DUNE project have been decisive and remain a priority for CERN...</a:t>
            </a:r>
          </a:p>
          <a:p>
            <a:pPr marL="285750" indent="-285750">
              <a:buFont typeface="Arial" panose="020B0604020202020204" pitchFamily="34" charset="0"/>
              <a:buChar char="•"/>
            </a:pPr>
            <a:r>
              <a:rPr lang="en-GB" b="1" dirty="0">
                <a:solidFill>
                  <a:srgbClr val="0070C0"/>
                </a:solidFill>
              </a:rPr>
              <a:t>Other research directions in particle physics</a:t>
            </a:r>
            <a:r>
              <a:rPr lang="en-GB" dirty="0"/>
              <a:t>:</a:t>
            </a:r>
          </a:p>
          <a:p>
            <a:pPr marL="533400" lvl="1" indent="-177800">
              <a:buFont typeface="Arial" panose="020B0604020202020204" pitchFamily="34" charset="0"/>
              <a:buChar char="•"/>
            </a:pPr>
            <a:r>
              <a:rPr lang="en-GB" dirty="0"/>
              <a:t>The origin of neutrino masses is one of the most important open questions in particle physics. The long-baseline experiments DUNE and Hyper-K, </a:t>
            </a:r>
            <a:r>
              <a:rPr lang="en-GB" b="1" dirty="0">
                <a:solidFill>
                  <a:srgbClr val="FF0000"/>
                </a:solidFill>
              </a:rPr>
              <a:t>along with other neutrino experiments</a:t>
            </a:r>
            <a:r>
              <a:rPr lang="en-GB" dirty="0"/>
              <a:t>, will be key to determining the neutrino parameters. Searches for rare processes such as proton decay and </a:t>
            </a:r>
            <a:r>
              <a:rPr lang="en-GB" dirty="0" err="1"/>
              <a:t>neutrinoless</a:t>
            </a:r>
            <a:r>
              <a:rPr lang="en-GB" dirty="0"/>
              <a:t> double-beta decay could provide evidence for new physics at very high energy scales, while studies of neutrino interactions further expand the opportunities for discovery. Improving laboratory measurements of the absolute neutrino mass scale is increasingly important in the era of high-precision cosmology. </a:t>
            </a:r>
          </a:p>
          <a:p>
            <a:pPr marL="533400" lvl="1" indent="-177800">
              <a:buFont typeface="Arial" panose="020B0604020202020204" pitchFamily="34" charset="0"/>
              <a:buChar char="•"/>
            </a:pPr>
            <a:r>
              <a:rPr lang="en-GB" dirty="0"/>
              <a:t>CERN should continue to provide support to the global long-baseline neutrino programme via the Neutrino Platform. The collaboration between CERN and non-accelerator-based experiments on technologies of mutual benefit should be continued. </a:t>
            </a:r>
          </a:p>
          <a:p>
            <a:pPr marL="742950" lvl="1" indent="-285750">
              <a:buFont typeface="Arial" panose="020B0604020202020204" pitchFamily="34" charset="0"/>
              <a:buChar char="•"/>
            </a:pPr>
            <a:endParaRPr lang="en-GB" dirty="0"/>
          </a:p>
        </p:txBody>
      </p:sp>
    </p:spTree>
    <p:extLst>
      <p:ext uri="{BB962C8B-B14F-4D97-AF65-F5344CB8AC3E}">
        <p14:creationId xmlns:p14="http://schemas.microsoft.com/office/powerpoint/2010/main" val="38743060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7655B-9F88-3409-C53D-B356960588AD}"/>
            </a:ext>
          </a:extLst>
        </p:cNvPr>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8C867DF-8B0D-3E1A-65E9-54B0778E6E94}"/>
              </a:ext>
            </a:extLst>
          </p:cNvPr>
          <p:cNvSpPr>
            <a:spLocks noGrp="1"/>
          </p:cNvSpPr>
          <p:nvPr>
            <p:ph type="dt" sz="half" idx="10"/>
          </p:nvPr>
        </p:nvSpPr>
        <p:spPr>
          <a:xfrm>
            <a:off x="0" y="6492875"/>
            <a:ext cx="2934395" cy="365125"/>
          </a:xfrm>
        </p:spPr>
        <p:txBody>
          <a:bodyPr/>
          <a:lstStyle/>
          <a:p>
            <a:r>
              <a:rPr lang="fr-FR"/>
              <a:t>Annual meeting, Wik castle, 05/10/2026</a:t>
            </a:r>
            <a:endParaRPr lang="en-GB"/>
          </a:p>
        </p:txBody>
      </p:sp>
      <p:sp>
        <p:nvSpPr>
          <p:cNvPr id="3" name="Espace réservé du pied de page 2">
            <a:extLst>
              <a:ext uri="{FF2B5EF4-FFF2-40B4-BE49-F238E27FC236}">
                <a16:creationId xmlns:a16="http://schemas.microsoft.com/office/drawing/2014/main" id="{93554A9F-291C-B722-1A34-7885F8A72612}"/>
              </a:ext>
            </a:extLst>
          </p:cNvPr>
          <p:cNvSpPr>
            <a:spLocks noGrp="1"/>
          </p:cNvSpPr>
          <p:nvPr>
            <p:ph type="ftr" sz="quarter" idx="11"/>
          </p:nvPr>
        </p:nvSpPr>
        <p:spPr/>
        <p:txBody>
          <a:bodyPr/>
          <a:lstStyle/>
          <a:p>
            <a:r>
              <a:rPr lang="en-GB"/>
              <a:t>M. Dracos, IPHC-IN2P3/CNRS/UNISTRA</a:t>
            </a:r>
          </a:p>
        </p:txBody>
      </p:sp>
      <p:sp>
        <p:nvSpPr>
          <p:cNvPr id="5" name="Espace réservé du numéro de diapositive 4">
            <a:extLst>
              <a:ext uri="{FF2B5EF4-FFF2-40B4-BE49-F238E27FC236}">
                <a16:creationId xmlns:a16="http://schemas.microsoft.com/office/drawing/2014/main" id="{2C1F30EC-816F-E688-264B-D9F97BD29EC7}"/>
              </a:ext>
            </a:extLst>
          </p:cNvPr>
          <p:cNvSpPr>
            <a:spLocks noGrp="1"/>
          </p:cNvSpPr>
          <p:nvPr>
            <p:ph type="sldNum" sz="quarter" idx="12"/>
          </p:nvPr>
        </p:nvSpPr>
        <p:spPr/>
        <p:txBody>
          <a:bodyPr/>
          <a:lstStyle/>
          <a:p>
            <a:fld id="{09CC56F7-6BCF-6E44-9937-5AE9275C7CAF}" type="slidenum">
              <a:rPr lang="en-GB" smtClean="0"/>
              <a:pPr/>
              <a:t>23</a:t>
            </a:fld>
            <a:endParaRPr lang="en-GB"/>
          </a:p>
        </p:txBody>
      </p:sp>
      <p:sp>
        <p:nvSpPr>
          <p:cNvPr id="11" name="Title 10">
            <a:extLst>
              <a:ext uri="{FF2B5EF4-FFF2-40B4-BE49-F238E27FC236}">
                <a16:creationId xmlns:a16="http://schemas.microsoft.com/office/drawing/2014/main" id="{FF451B1E-6B4C-4F8C-BF7F-3259993B1194}"/>
              </a:ext>
            </a:extLst>
          </p:cNvPr>
          <p:cNvSpPr>
            <a:spLocks noGrp="1"/>
          </p:cNvSpPr>
          <p:nvPr>
            <p:ph type="title"/>
          </p:nvPr>
        </p:nvSpPr>
        <p:spPr>
          <a:xfrm>
            <a:off x="1297459" y="0"/>
            <a:ext cx="6862522" cy="707886"/>
          </a:xfrm>
        </p:spPr>
        <p:txBody>
          <a:bodyPr/>
          <a:lstStyle/>
          <a:p>
            <a:r>
              <a:rPr lang="en-GB" dirty="0"/>
              <a:t>EPPS</a:t>
            </a:r>
          </a:p>
        </p:txBody>
      </p:sp>
      <p:pic>
        <p:nvPicPr>
          <p:cNvPr id="7" name="Picture 6" descr="A group of people standing in front of a building&#10;&#10;AI-generated content may be incorrect.">
            <a:extLst>
              <a:ext uri="{FF2B5EF4-FFF2-40B4-BE49-F238E27FC236}">
                <a16:creationId xmlns:a16="http://schemas.microsoft.com/office/drawing/2014/main" id="{044AE59F-BDF6-470D-7C57-B1B780A165D5}"/>
              </a:ext>
            </a:extLst>
          </p:cNvPr>
          <p:cNvPicPr>
            <a:picLocks noChangeAspect="1"/>
          </p:cNvPicPr>
          <p:nvPr/>
        </p:nvPicPr>
        <p:blipFill>
          <a:blip r:embed="rId3" cstate="screen">
            <a:alphaModFix amt="70000"/>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a:ext>
            </a:extLst>
          </a:blip>
          <a:srcRect/>
          <a:stretch>
            <a:fillRect/>
          </a:stretch>
        </p:blipFill>
        <p:spPr>
          <a:xfrm>
            <a:off x="21356" y="922868"/>
            <a:ext cx="9122644" cy="5156199"/>
          </a:xfrm>
          <a:prstGeom prst="rect">
            <a:avLst/>
          </a:prstGeom>
        </p:spPr>
      </p:pic>
      <p:sp>
        <p:nvSpPr>
          <p:cNvPr id="6" name="TextBox 5">
            <a:extLst>
              <a:ext uri="{FF2B5EF4-FFF2-40B4-BE49-F238E27FC236}">
                <a16:creationId xmlns:a16="http://schemas.microsoft.com/office/drawing/2014/main" id="{8B1B8680-23A6-C64D-35B5-09EC8FDAFFB0}"/>
              </a:ext>
            </a:extLst>
          </p:cNvPr>
          <p:cNvSpPr txBox="1"/>
          <p:nvPr/>
        </p:nvSpPr>
        <p:spPr>
          <a:xfrm>
            <a:off x="89089" y="1715975"/>
            <a:ext cx="8987177" cy="2862322"/>
          </a:xfrm>
          <a:prstGeom prst="rect">
            <a:avLst/>
          </a:prstGeom>
          <a:noFill/>
        </p:spPr>
        <p:txBody>
          <a:bodyPr wrap="square">
            <a:spAutoFit/>
          </a:bodyPr>
          <a:lstStyle/>
          <a:p>
            <a:pPr>
              <a:buNone/>
            </a:pPr>
            <a:r>
              <a:rPr lang="en-GB" sz="2000" i="1" dirty="0">
                <a:effectLst/>
                <a:latin typeface="Helvetica" pitchFamily="2" charset="0"/>
              </a:rPr>
              <a:t>To push the physics reach beyond what is described above, various feasibility studies are</a:t>
            </a:r>
            <a:r>
              <a:rPr lang="en-GB" sz="2000" dirty="0">
                <a:latin typeface="Helvetica" pitchFamily="2" charset="0"/>
              </a:rPr>
              <a:t> </a:t>
            </a:r>
            <a:r>
              <a:rPr lang="en-GB" sz="2000" i="1" dirty="0">
                <a:effectLst/>
                <a:latin typeface="Helvetica" pitchFamily="2" charset="0"/>
              </a:rPr>
              <a:t>being conducted for new experiments in Europe: a new gigantic reactor experiment at Chooz</a:t>
            </a:r>
            <a:r>
              <a:rPr lang="en-GB" sz="2000" dirty="0">
                <a:latin typeface="Helvetica" pitchFamily="2" charset="0"/>
              </a:rPr>
              <a:t> </a:t>
            </a:r>
            <a:r>
              <a:rPr lang="en-GB" sz="2000" i="1" dirty="0">
                <a:effectLst/>
                <a:latin typeface="Helvetica" pitchFamily="2" charset="0"/>
              </a:rPr>
              <a:t>(Super Chooz [</a:t>
            </a:r>
            <a:r>
              <a:rPr lang="en-GB" sz="2000" i="1" dirty="0">
                <a:solidFill>
                  <a:srgbClr val="0000FF"/>
                </a:solidFill>
                <a:effectLst/>
                <a:latin typeface="Helvetica" pitchFamily="2" charset="0"/>
              </a:rPr>
              <a:t>13</a:t>
            </a:r>
            <a:r>
              <a:rPr lang="en-GB" sz="2000" i="1" dirty="0">
                <a:effectLst/>
                <a:latin typeface="Helvetica" pitchFamily="2" charset="0"/>
              </a:rPr>
              <a:t>]) and a </a:t>
            </a:r>
            <a:r>
              <a:rPr lang="en-GB" sz="2000" b="1" i="1" dirty="0">
                <a:effectLst/>
                <a:latin typeface="Helvetica" pitchFamily="2" charset="0"/>
              </a:rPr>
              <a:t>new neutrino beam at the European Spallation Source (ESSnuSB</a:t>
            </a:r>
            <a:r>
              <a:rPr lang="en-GB" sz="2000" b="1" dirty="0">
                <a:latin typeface="Helvetica" pitchFamily="2" charset="0"/>
              </a:rPr>
              <a:t> </a:t>
            </a:r>
            <a:r>
              <a:rPr lang="en-GB" sz="2000" b="1" i="1" dirty="0">
                <a:effectLst/>
                <a:latin typeface="Helvetica" pitchFamily="2" charset="0"/>
              </a:rPr>
              <a:t>[</a:t>
            </a:r>
            <a:r>
              <a:rPr lang="en-GB" sz="2000" b="1" i="1" dirty="0">
                <a:solidFill>
                  <a:srgbClr val="0000FF"/>
                </a:solidFill>
                <a:effectLst/>
                <a:latin typeface="Helvetica" pitchFamily="2" charset="0"/>
              </a:rPr>
              <a:t>ID151</a:t>
            </a:r>
            <a:r>
              <a:rPr lang="en-GB" sz="2000" b="1" i="1" dirty="0">
                <a:effectLst/>
                <a:latin typeface="Helvetica" pitchFamily="2" charset="0"/>
              </a:rPr>
              <a:t>])</a:t>
            </a:r>
            <a:r>
              <a:rPr lang="en-GB" sz="2000" i="1" dirty="0">
                <a:effectLst/>
                <a:latin typeface="Helvetica" pitchFamily="2" charset="0"/>
              </a:rPr>
              <a:t>. </a:t>
            </a:r>
            <a:r>
              <a:rPr lang="en-GB" sz="2000" b="1" i="1" dirty="0">
                <a:effectLst/>
                <a:latin typeface="Helvetica" pitchFamily="2" charset="0"/>
              </a:rPr>
              <a:t>ESSnuSB proposes to exploit the second oscillation maximum, where the CPV effect is enhanced. </a:t>
            </a:r>
            <a:r>
              <a:rPr lang="en-GB" sz="2000" i="1" dirty="0">
                <a:effectLst/>
                <a:latin typeface="Helvetica" pitchFamily="2" charset="0"/>
              </a:rPr>
              <a:t>Feasibility studies are also being conducted for a possible new far detector</a:t>
            </a:r>
            <a:r>
              <a:rPr lang="en-GB" sz="2000" dirty="0">
                <a:latin typeface="Helvetica" pitchFamily="2" charset="0"/>
              </a:rPr>
              <a:t> </a:t>
            </a:r>
            <a:r>
              <a:rPr lang="en-GB" sz="2000" i="1" dirty="0">
                <a:effectLst/>
                <a:latin typeface="Helvetica" pitchFamily="2" charset="0"/>
              </a:rPr>
              <a:t>technology on the DUNE beam (THEIA [</a:t>
            </a:r>
            <a:r>
              <a:rPr lang="en-GB" sz="2000" i="1" dirty="0">
                <a:solidFill>
                  <a:srgbClr val="0000FF"/>
                </a:solidFill>
                <a:effectLst/>
                <a:latin typeface="Helvetica" pitchFamily="2" charset="0"/>
              </a:rPr>
              <a:t>ID263</a:t>
            </a:r>
            <a:r>
              <a:rPr lang="en-GB" sz="2000" i="1" dirty="0">
                <a:effectLst/>
                <a:latin typeface="Helvetica" pitchFamily="2" charset="0"/>
              </a:rPr>
              <a:t>]) with dual readout (water </a:t>
            </a:r>
            <a:r>
              <a:rPr lang="en-GB" sz="2000" i="1" dirty="0" err="1">
                <a:effectLst/>
                <a:latin typeface="Helvetica" pitchFamily="2" charset="0"/>
              </a:rPr>
              <a:t>Cherencov</a:t>
            </a:r>
            <a:r>
              <a:rPr lang="en-GB" sz="2000" i="1" dirty="0">
                <a:effectLst/>
                <a:latin typeface="Helvetica" pitchFamily="2" charset="0"/>
              </a:rPr>
              <a:t> doped</a:t>
            </a:r>
            <a:r>
              <a:rPr lang="en-GB" sz="2000" dirty="0">
                <a:latin typeface="Helvetica" pitchFamily="2" charset="0"/>
              </a:rPr>
              <a:t> </a:t>
            </a:r>
            <a:r>
              <a:rPr lang="en-GB" sz="2000" i="1" dirty="0">
                <a:effectLst/>
                <a:latin typeface="Helvetica" pitchFamily="2" charset="0"/>
              </a:rPr>
              <a:t>with liquid scintillator) enabling increased mass and improved reach in the physics program of</a:t>
            </a:r>
            <a:r>
              <a:rPr lang="en-GB" sz="2000" dirty="0">
                <a:latin typeface="Helvetica" pitchFamily="2" charset="0"/>
              </a:rPr>
              <a:t> </a:t>
            </a:r>
            <a:r>
              <a:rPr lang="en-GB" sz="2000" i="1" dirty="0">
                <a:effectLst/>
                <a:latin typeface="Helvetica" pitchFamily="2" charset="0"/>
              </a:rPr>
              <a:t>low-energy neutrinos.</a:t>
            </a:r>
            <a:endParaRPr lang="en-GB" sz="2000" dirty="0">
              <a:effectLst/>
              <a:latin typeface="Helvetica" pitchFamily="2" charset="0"/>
            </a:endParaRPr>
          </a:p>
        </p:txBody>
      </p:sp>
      <p:sp>
        <p:nvSpPr>
          <p:cNvPr id="12" name="TextBox 11">
            <a:extLst>
              <a:ext uri="{FF2B5EF4-FFF2-40B4-BE49-F238E27FC236}">
                <a16:creationId xmlns:a16="http://schemas.microsoft.com/office/drawing/2014/main" id="{E5374C15-25D2-5F95-C37B-2651E2FF9BEA}"/>
              </a:ext>
            </a:extLst>
          </p:cNvPr>
          <p:cNvSpPr txBox="1"/>
          <p:nvPr/>
        </p:nvSpPr>
        <p:spPr>
          <a:xfrm>
            <a:off x="2764639" y="778933"/>
            <a:ext cx="4580466" cy="461665"/>
          </a:xfrm>
          <a:prstGeom prst="rect">
            <a:avLst/>
          </a:prstGeom>
          <a:noFill/>
        </p:spPr>
        <p:txBody>
          <a:bodyPr wrap="square">
            <a:spAutoFit/>
          </a:bodyPr>
          <a:lstStyle/>
          <a:p>
            <a:pPr algn="ctr">
              <a:buNone/>
            </a:pPr>
            <a:r>
              <a:rPr lang="en-GB" sz="2400" b="1" i="1" dirty="0">
                <a:solidFill>
                  <a:srgbClr val="0432FF"/>
                </a:solidFill>
                <a:effectLst/>
                <a:latin typeface="Helvetica" pitchFamily="2" charset="0"/>
              </a:rPr>
              <a:t>Physics Briefing Book</a:t>
            </a:r>
            <a:endParaRPr lang="en-GB" sz="2400" b="1" dirty="0">
              <a:solidFill>
                <a:srgbClr val="0432FF"/>
              </a:solidFill>
              <a:effectLst/>
              <a:latin typeface="Helvetica" pitchFamily="2" charset="0"/>
            </a:endParaRPr>
          </a:p>
        </p:txBody>
      </p:sp>
    </p:spTree>
    <p:extLst>
      <p:ext uri="{BB962C8B-B14F-4D97-AF65-F5344CB8AC3E}">
        <p14:creationId xmlns:p14="http://schemas.microsoft.com/office/powerpoint/2010/main" val="351312836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D2285-A7F3-841F-FB9C-CC1AC923076C}"/>
            </a:ext>
          </a:extLst>
        </p:cNvPr>
        <p:cNvGrpSpPr/>
        <p:nvPr/>
      </p:nvGrpSpPr>
      <p:grpSpPr>
        <a:xfrm>
          <a:off x="0" y="0"/>
          <a:ext cx="0" cy="0"/>
          <a:chOff x="0" y="0"/>
          <a:chExt cx="0" cy="0"/>
        </a:xfrm>
      </p:grpSpPr>
      <p:sp>
        <p:nvSpPr>
          <p:cNvPr id="20484" name="Rectangle 2">
            <a:extLst>
              <a:ext uri="{FF2B5EF4-FFF2-40B4-BE49-F238E27FC236}">
                <a16:creationId xmlns:a16="http://schemas.microsoft.com/office/drawing/2014/main" id="{54D77C53-3318-4D7E-208C-4C9DF6F63DD2}"/>
              </a:ext>
            </a:extLst>
          </p:cNvPr>
          <p:cNvSpPr>
            <a:spLocks noGrp="1" noChangeArrowheads="1"/>
          </p:cNvSpPr>
          <p:nvPr>
            <p:ph type="title"/>
          </p:nvPr>
        </p:nvSpPr>
        <p:spPr>
          <a:xfrm>
            <a:off x="1297459" y="0"/>
            <a:ext cx="6862522" cy="1131639"/>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4800" dirty="0">
                <a:solidFill>
                  <a:srgbClr val="0000FF"/>
                </a:solidFill>
              </a:rPr>
              <a:t>ESFRI</a:t>
            </a:r>
            <a:endParaRPr lang="en-GB" sz="4800" dirty="0">
              <a:solidFill>
                <a:srgbClr val="0000FF"/>
              </a:solidFill>
              <a:effectLst/>
            </a:endParaRPr>
          </a:p>
        </p:txBody>
      </p:sp>
      <p:sp>
        <p:nvSpPr>
          <p:cNvPr id="2" name="Espace réservé de la date 1">
            <a:extLst>
              <a:ext uri="{FF2B5EF4-FFF2-40B4-BE49-F238E27FC236}">
                <a16:creationId xmlns:a16="http://schemas.microsoft.com/office/drawing/2014/main" id="{42699E27-3646-56FC-0E49-DC5C086F7B8D}"/>
              </a:ext>
            </a:extLst>
          </p:cNvPr>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a:extLst>
              <a:ext uri="{FF2B5EF4-FFF2-40B4-BE49-F238E27FC236}">
                <a16:creationId xmlns:a16="http://schemas.microsoft.com/office/drawing/2014/main" id="{8A9E1F11-9294-D38F-B14E-4ED2CC75A57D}"/>
              </a:ext>
            </a:extLst>
          </p:cNvPr>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a:extLst>
              <a:ext uri="{FF2B5EF4-FFF2-40B4-BE49-F238E27FC236}">
                <a16:creationId xmlns:a16="http://schemas.microsoft.com/office/drawing/2014/main" id="{A1F816C5-3E7A-B022-6F16-0CF4D9C5F3CA}"/>
              </a:ext>
            </a:extLst>
          </p:cNvPr>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24</a:t>
            </a:fld>
            <a:endParaRPr lang="en-GB">
              <a:latin typeface="Times New Roman" charset="0"/>
              <a:ea typeface="ＭＳ Ｐゴシック" charset="0"/>
              <a:cs typeface="ＭＳ Ｐゴシック" charset="0"/>
            </a:endParaRPr>
          </a:p>
        </p:txBody>
      </p:sp>
      <p:pic>
        <p:nvPicPr>
          <p:cNvPr id="6" name="Picture 14">
            <a:extLst>
              <a:ext uri="{FF2B5EF4-FFF2-40B4-BE49-F238E27FC236}">
                <a16:creationId xmlns:a16="http://schemas.microsoft.com/office/drawing/2014/main" id="{FCEFFC42-E3C4-486A-2A2C-E35F442BE6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68827" y="1833634"/>
            <a:ext cx="3406346" cy="361567"/>
          </a:xfrm>
          <a:prstGeom prst="rect">
            <a:avLst/>
          </a:prstGeom>
        </p:spPr>
      </p:pic>
      <p:pic>
        <p:nvPicPr>
          <p:cNvPr id="8" name="Picture 12">
            <a:extLst>
              <a:ext uri="{FF2B5EF4-FFF2-40B4-BE49-F238E27FC236}">
                <a16:creationId xmlns:a16="http://schemas.microsoft.com/office/drawing/2014/main" id="{370DD06E-4005-6AB9-B529-542691D9A6B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39552" y="2492896"/>
            <a:ext cx="7772880" cy="3680302"/>
          </a:xfrm>
          <a:prstGeom prst="rect">
            <a:avLst/>
          </a:prstGeom>
        </p:spPr>
      </p:pic>
      <p:sp>
        <p:nvSpPr>
          <p:cNvPr id="9" name="TextBox 8">
            <a:extLst>
              <a:ext uri="{FF2B5EF4-FFF2-40B4-BE49-F238E27FC236}">
                <a16:creationId xmlns:a16="http://schemas.microsoft.com/office/drawing/2014/main" id="{CF39B0BF-2A93-3D41-0F32-CEE6ADAA350B}"/>
              </a:ext>
            </a:extLst>
          </p:cNvPr>
          <p:cNvSpPr txBox="1"/>
          <p:nvPr/>
        </p:nvSpPr>
        <p:spPr>
          <a:xfrm>
            <a:off x="323449" y="1141136"/>
            <a:ext cx="3358292" cy="461665"/>
          </a:xfrm>
          <a:prstGeom prst="rect">
            <a:avLst/>
          </a:prstGeom>
          <a:noFill/>
        </p:spPr>
        <p:txBody>
          <a:bodyPr wrap="none" rtlCol="0">
            <a:spAutoFit/>
          </a:bodyPr>
          <a:lstStyle/>
          <a:p>
            <a:r>
              <a:rPr lang="en-GB" sz="2400" b="1" dirty="0"/>
              <a:t>ESFRI Landscape analysis</a:t>
            </a:r>
          </a:p>
        </p:txBody>
      </p:sp>
      <p:sp>
        <p:nvSpPr>
          <p:cNvPr id="3" name="TextBox 2">
            <a:extLst>
              <a:ext uri="{FF2B5EF4-FFF2-40B4-BE49-F238E27FC236}">
                <a16:creationId xmlns:a16="http://schemas.microsoft.com/office/drawing/2014/main" id="{D4D9B1EA-0C5C-35EF-5BCD-43C3103D8BB4}"/>
              </a:ext>
            </a:extLst>
          </p:cNvPr>
          <p:cNvSpPr txBox="1"/>
          <p:nvPr/>
        </p:nvSpPr>
        <p:spPr>
          <a:xfrm>
            <a:off x="3674783" y="1429334"/>
            <a:ext cx="5413918" cy="369332"/>
          </a:xfrm>
          <a:prstGeom prst="rect">
            <a:avLst/>
          </a:prstGeom>
          <a:noFill/>
        </p:spPr>
        <p:txBody>
          <a:bodyPr wrap="none" rtlCol="0">
            <a:spAutoFit/>
          </a:bodyPr>
          <a:lstStyle/>
          <a:p>
            <a:r>
              <a:rPr lang="en-US" dirty="0">
                <a:solidFill>
                  <a:srgbClr val="FF0000"/>
                </a:solidFill>
              </a:rPr>
              <a:t>Very important to remain in the next document (~2029)</a:t>
            </a:r>
          </a:p>
        </p:txBody>
      </p:sp>
    </p:spTree>
    <p:extLst>
      <p:ext uri="{BB962C8B-B14F-4D97-AF65-F5344CB8AC3E}">
        <p14:creationId xmlns:p14="http://schemas.microsoft.com/office/powerpoint/2010/main" val="35273861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7A022-904C-AE38-D196-16D3E95C0FB4}"/>
            </a:ext>
          </a:extLst>
        </p:cNvPr>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FAFF273-9B79-F96A-3805-83397118B154}"/>
              </a:ext>
            </a:extLst>
          </p:cNvPr>
          <p:cNvSpPr>
            <a:spLocks noGrp="1"/>
          </p:cNvSpPr>
          <p:nvPr>
            <p:ph type="dt" sz="half" idx="10"/>
          </p:nvPr>
        </p:nvSpPr>
        <p:spPr>
          <a:xfrm>
            <a:off x="0" y="6492875"/>
            <a:ext cx="2934395" cy="365125"/>
          </a:xfrm>
        </p:spPr>
        <p:txBody>
          <a:bodyPr/>
          <a:lstStyle/>
          <a:p>
            <a:r>
              <a:rPr lang="fr-FR"/>
              <a:t>Annual meeting, Wik castle, 05/10/2026</a:t>
            </a:r>
            <a:endParaRPr lang="en-GB"/>
          </a:p>
        </p:txBody>
      </p:sp>
      <p:sp>
        <p:nvSpPr>
          <p:cNvPr id="3" name="Espace réservé du pied de page 2">
            <a:extLst>
              <a:ext uri="{FF2B5EF4-FFF2-40B4-BE49-F238E27FC236}">
                <a16:creationId xmlns:a16="http://schemas.microsoft.com/office/drawing/2014/main" id="{B71AA28E-407E-C7F6-BD5C-7EFD64FA69D7}"/>
              </a:ext>
            </a:extLst>
          </p:cNvPr>
          <p:cNvSpPr>
            <a:spLocks noGrp="1"/>
          </p:cNvSpPr>
          <p:nvPr>
            <p:ph type="ftr" sz="quarter" idx="11"/>
          </p:nvPr>
        </p:nvSpPr>
        <p:spPr/>
        <p:txBody>
          <a:bodyPr/>
          <a:lstStyle/>
          <a:p>
            <a:r>
              <a:rPr lang="en-GB"/>
              <a:t>M. Dracos, IPHC-IN2P3/CNRS/UNISTRA</a:t>
            </a:r>
          </a:p>
        </p:txBody>
      </p:sp>
      <p:sp>
        <p:nvSpPr>
          <p:cNvPr id="5" name="Espace réservé du numéro de diapositive 4">
            <a:extLst>
              <a:ext uri="{FF2B5EF4-FFF2-40B4-BE49-F238E27FC236}">
                <a16:creationId xmlns:a16="http://schemas.microsoft.com/office/drawing/2014/main" id="{556E1D2B-0470-9A3B-0C4A-788D1E36588F}"/>
              </a:ext>
            </a:extLst>
          </p:cNvPr>
          <p:cNvSpPr>
            <a:spLocks noGrp="1"/>
          </p:cNvSpPr>
          <p:nvPr>
            <p:ph type="sldNum" sz="quarter" idx="12"/>
          </p:nvPr>
        </p:nvSpPr>
        <p:spPr/>
        <p:txBody>
          <a:bodyPr/>
          <a:lstStyle/>
          <a:p>
            <a:fld id="{09CC56F7-6BCF-6E44-9937-5AE9275C7CAF}" type="slidenum">
              <a:rPr lang="en-GB" smtClean="0"/>
              <a:pPr/>
              <a:t>25</a:t>
            </a:fld>
            <a:endParaRPr lang="en-GB"/>
          </a:p>
        </p:txBody>
      </p:sp>
      <p:sp>
        <p:nvSpPr>
          <p:cNvPr id="11" name="Title 10">
            <a:extLst>
              <a:ext uri="{FF2B5EF4-FFF2-40B4-BE49-F238E27FC236}">
                <a16:creationId xmlns:a16="http://schemas.microsoft.com/office/drawing/2014/main" id="{164CED42-2B0B-0E6A-AAB9-A7AE5F6ED6A0}"/>
              </a:ext>
            </a:extLst>
          </p:cNvPr>
          <p:cNvSpPr>
            <a:spLocks noGrp="1"/>
          </p:cNvSpPr>
          <p:nvPr>
            <p:ph type="title"/>
          </p:nvPr>
        </p:nvSpPr>
        <p:spPr>
          <a:xfrm>
            <a:off x="1297459" y="0"/>
            <a:ext cx="6862522" cy="707886"/>
          </a:xfrm>
        </p:spPr>
        <p:txBody>
          <a:bodyPr/>
          <a:lstStyle/>
          <a:p>
            <a:r>
              <a:rPr lang="en-GB" dirty="0"/>
              <a:t>Congratulations!</a:t>
            </a:r>
          </a:p>
        </p:txBody>
      </p:sp>
      <p:pic>
        <p:nvPicPr>
          <p:cNvPr id="4" name="Picture 3">
            <a:extLst>
              <a:ext uri="{FF2B5EF4-FFF2-40B4-BE49-F238E27FC236}">
                <a16:creationId xmlns:a16="http://schemas.microsoft.com/office/drawing/2014/main" id="{933C6F26-0161-C610-35F4-D3F50346B5AB}"/>
              </a:ext>
            </a:extLst>
          </p:cNvPr>
          <p:cNvPicPr>
            <a:picLocks noChangeAspect="1"/>
          </p:cNvPicPr>
          <p:nvPr/>
        </p:nvPicPr>
        <p:blipFill>
          <a:blip r:embed="rId3"/>
          <a:stretch>
            <a:fillRect/>
          </a:stretch>
        </p:blipFill>
        <p:spPr>
          <a:xfrm>
            <a:off x="2733673" y="956015"/>
            <a:ext cx="3848792" cy="5536858"/>
          </a:xfrm>
          <a:prstGeom prst="rect">
            <a:avLst/>
          </a:prstGeom>
        </p:spPr>
      </p:pic>
    </p:spTree>
    <p:extLst>
      <p:ext uri="{BB962C8B-B14F-4D97-AF65-F5344CB8AC3E}">
        <p14:creationId xmlns:p14="http://schemas.microsoft.com/office/powerpoint/2010/main" val="183445649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ess_max_vision_2011_v2_0.jpg"/>
          <p:cNvPicPr>
            <a:picLocks noChangeAspect="1"/>
          </p:cNvPicPr>
          <p:nvPr/>
        </p:nvPicPr>
        <p:blipFill>
          <a:blip r:embed="rId3">
            <a:lum bright="70000" contrast="-70000"/>
            <a:extLst>
              <a:ext uri="{28A0092B-C50C-407E-A947-70E740481C1C}">
                <a14:useLocalDpi xmlns:a14="http://schemas.microsoft.com/office/drawing/2010/main"/>
              </a:ext>
            </a:extLst>
          </a:blip>
          <a:stretch>
            <a:fillRect/>
          </a:stretch>
        </p:blipFill>
        <p:spPr>
          <a:xfrm>
            <a:off x="0" y="1117688"/>
            <a:ext cx="9144000" cy="5206008"/>
          </a:xfrm>
          <a:prstGeom prst="rect">
            <a:avLst/>
          </a:prstGeom>
          <a:ln>
            <a:noFill/>
          </a:ln>
          <a:effectLst>
            <a:softEdge rad="112500"/>
          </a:effectLst>
        </p:spPr>
      </p:pic>
      <p:sp>
        <p:nvSpPr>
          <p:cNvPr id="124931" name="Rectangle 3"/>
          <p:cNvSpPr>
            <a:spLocks noGrp="1" noChangeArrowheads="1"/>
          </p:cNvSpPr>
          <p:nvPr>
            <p:ph type="title"/>
          </p:nvPr>
        </p:nvSpPr>
        <p:spPr/>
        <p:txBody>
          <a:bodyPr>
            <a:noAutofit/>
          </a:bodyPr>
          <a:lstStyle/>
          <a:p>
            <a:pPr eaLnBrk="1" hangingPunct="1">
              <a:defRPr/>
            </a:pPr>
            <a:r>
              <a:rPr lang="en-GB" sz="6000">
                <a:solidFill>
                  <a:srgbClr val="FF9900"/>
                </a:solidFill>
                <a:effectLst>
                  <a:outerShdw blurRad="38100" dist="38100" dir="2700000" algn="tl">
                    <a:srgbClr val="DDDDDD"/>
                  </a:outerShdw>
                </a:effectLst>
                <a:latin typeface="Times New Roman" charset="0"/>
              </a:rPr>
              <a:t>Backup</a:t>
            </a:r>
          </a:p>
        </p:txBody>
      </p:sp>
      <p:sp>
        <p:nvSpPr>
          <p:cNvPr id="6" name="Espace réservé de la date 5"/>
          <p:cNvSpPr>
            <a:spLocks noGrp="1"/>
          </p:cNvSpPr>
          <p:nvPr>
            <p:ph type="dt" sz="half" idx="10"/>
          </p:nvPr>
        </p:nvSpPr>
        <p:spPr>
          <a:xfrm>
            <a:off x="0" y="6492875"/>
            <a:ext cx="2764639" cy="365125"/>
          </a:xfrm>
        </p:spPr>
        <p:txBody>
          <a:bodyPr/>
          <a:lstStyle/>
          <a:p>
            <a:pPr>
              <a:defRPr/>
            </a:pPr>
            <a:r>
              <a:rPr lang="fr-FR"/>
              <a:t>Annual meeting, Wik castle, 05/10/2026</a:t>
            </a:r>
            <a:endParaRPr lang="en-GB"/>
          </a:p>
        </p:txBody>
      </p:sp>
      <p:sp>
        <p:nvSpPr>
          <p:cNvPr id="7" name="Espace réservé du pied de page 6"/>
          <p:cNvSpPr>
            <a:spLocks noGrp="1"/>
          </p:cNvSpPr>
          <p:nvPr>
            <p:ph type="ftr" sz="quarter" idx="11"/>
          </p:nvPr>
        </p:nvSpPr>
        <p:spPr/>
        <p:txBody>
          <a:bodyPr/>
          <a:lstStyle/>
          <a:p>
            <a:pPr>
              <a:defRPr/>
            </a:pPr>
            <a:r>
              <a:rPr lang="en-GB"/>
              <a:t>M. Dracos, IPHC-IN2P3/CNRS/UNISTRA</a:t>
            </a:r>
          </a:p>
        </p:txBody>
      </p:sp>
      <p:sp>
        <p:nvSpPr>
          <p:cNvPr id="4" name="Espace réservé du numéro de diapositive 3"/>
          <p:cNvSpPr>
            <a:spLocks noGrp="1"/>
          </p:cNvSpPr>
          <p:nvPr>
            <p:ph type="sldNum" sz="quarter" idx="12"/>
          </p:nvPr>
        </p:nvSpPr>
        <p:spPr/>
        <p:txBody>
          <a:bodyPr/>
          <a:lstStyle/>
          <a:p>
            <a:pPr>
              <a:defRPr/>
            </a:pPr>
            <a:fld id="{48550CC0-2D5F-6D4A-9D75-2980E64365EE}" type="slidenum">
              <a:rPr lang="en-GB" smtClean="0"/>
              <a:pPr>
                <a:defRPr/>
              </a:pPr>
              <a:t>26</a:t>
            </a:fld>
            <a:endParaRPr lang="en-GB"/>
          </a:p>
        </p:txBody>
      </p:sp>
    </p:spTree>
    <p:extLst>
      <p:ext uri="{BB962C8B-B14F-4D97-AF65-F5344CB8AC3E}">
        <p14:creationId xmlns:p14="http://schemas.microsoft.com/office/powerpoint/2010/main" val="22458818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1297459" y="0"/>
            <a:ext cx="6862522" cy="1358537"/>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dirty="0">
                <a:solidFill>
                  <a:srgbClr val="0000FF"/>
                </a:solidFill>
              </a:rPr>
              <a:t>Meetings</a:t>
            </a:r>
            <a:br>
              <a:rPr lang="en-GB" dirty="0">
                <a:solidFill>
                  <a:srgbClr val="0000FF"/>
                </a:solidFill>
              </a:rPr>
            </a:br>
            <a:r>
              <a:rPr lang="en-GB" sz="2800" dirty="0">
                <a:solidFill>
                  <a:srgbClr val="0000FF"/>
                </a:solidFill>
              </a:rPr>
              <a:t>(from CA)</a:t>
            </a:r>
            <a:endParaRPr lang="en-GB" sz="2800" dirty="0">
              <a:solidFill>
                <a:srgbClr val="0000FF"/>
              </a:solidFill>
              <a:effectLst/>
            </a:endParaRPr>
          </a:p>
        </p:txBody>
      </p:sp>
      <p:sp>
        <p:nvSpPr>
          <p:cNvPr id="2" name="Espace réservé de la date 1"/>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27</a:t>
            </a:fld>
            <a:endParaRPr lang="en-GB">
              <a:latin typeface="Times New Roman" charset="0"/>
              <a:ea typeface="ＭＳ Ｐゴシック" charset="0"/>
              <a:cs typeface="ＭＳ Ｐゴシック"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69717359"/>
              </p:ext>
            </p:extLst>
          </p:nvPr>
        </p:nvGraphicFramePr>
        <p:xfrm>
          <a:off x="104189" y="1546565"/>
          <a:ext cx="8923419" cy="4138272"/>
        </p:xfrm>
        <a:graphic>
          <a:graphicData uri="http://schemas.openxmlformats.org/drawingml/2006/table">
            <a:tbl>
              <a:tblPr firstRow="1" firstCol="1" bandRow="1">
                <a:tableStyleId>{5C22544A-7EE6-4342-B048-85BDC9FD1C3A}</a:tableStyleId>
              </a:tblPr>
              <a:tblGrid>
                <a:gridCol w="1768154">
                  <a:extLst>
                    <a:ext uri="{9D8B030D-6E8A-4147-A177-3AD203B41FA5}">
                      <a16:colId xmlns:a16="http://schemas.microsoft.com/office/drawing/2014/main" val="20000"/>
                    </a:ext>
                  </a:extLst>
                </a:gridCol>
                <a:gridCol w="2797629">
                  <a:extLst>
                    <a:ext uri="{9D8B030D-6E8A-4147-A177-3AD203B41FA5}">
                      <a16:colId xmlns:a16="http://schemas.microsoft.com/office/drawing/2014/main" val="20001"/>
                    </a:ext>
                  </a:extLst>
                </a:gridCol>
                <a:gridCol w="4357636">
                  <a:extLst>
                    <a:ext uri="{9D8B030D-6E8A-4147-A177-3AD203B41FA5}">
                      <a16:colId xmlns:a16="http://schemas.microsoft.com/office/drawing/2014/main" val="20002"/>
                    </a:ext>
                  </a:extLst>
                </a:gridCol>
              </a:tblGrid>
              <a:tr h="516603">
                <a:tc>
                  <a:txBody>
                    <a:bodyPr/>
                    <a:lstStyle/>
                    <a:p>
                      <a:pPr algn="just">
                        <a:spcAft>
                          <a:spcPts val="0"/>
                        </a:spcAft>
                      </a:pPr>
                      <a:r>
                        <a:rPr lang="en-GB" sz="1700">
                          <a:effectLst/>
                        </a:rPr>
                        <a:t> </a:t>
                      </a:r>
                      <a:endParaRPr lang="en-GB" sz="170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Ordinary meeting</a:t>
                      </a:r>
                      <a:endParaRPr lang="en-GB" sz="170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Extraordinary meeting</a:t>
                      </a:r>
                      <a:endParaRPr lang="en-GB" sz="1700">
                        <a:effectLst/>
                        <a:latin typeface="Times New Roman" charset="0"/>
                        <a:ea typeface="Times New Roman" charset="0"/>
                      </a:endParaRPr>
                    </a:p>
                  </a:txBody>
                  <a:tcPr marL="104617" marR="104617" marT="0" marB="0"/>
                </a:tc>
                <a:extLst>
                  <a:ext uri="{0D108BD9-81ED-4DB2-BD59-A6C34878D82A}">
                    <a16:rowId xmlns:a16="http://schemas.microsoft.com/office/drawing/2014/main" val="10000"/>
                  </a:ext>
                </a:extLst>
              </a:tr>
              <a:tr h="516603">
                <a:tc>
                  <a:txBody>
                    <a:bodyPr/>
                    <a:lstStyle/>
                    <a:p>
                      <a:pPr algn="l">
                        <a:spcAft>
                          <a:spcPts val="0"/>
                        </a:spcAft>
                      </a:pPr>
                      <a:r>
                        <a:rPr lang="en-GB" sz="1700" dirty="0">
                          <a:effectLst/>
                        </a:rPr>
                        <a:t>Governing Board</a:t>
                      </a:r>
                      <a:endParaRPr lang="en-GB" sz="1700" dirty="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At least once a year</a:t>
                      </a:r>
                      <a:endParaRPr lang="en-GB" sz="170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At any time upon written request of the Executive Committee or 1/3 of the Members of the Governing Board.</a:t>
                      </a:r>
                      <a:endParaRPr lang="en-GB" sz="1700">
                        <a:effectLst/>
                        <a:latin typeface="Times New Roman" charset="0"/>
                        <a:ea typeface="Times New Roman" charset="0"/>
                      </a:endParaRPr>
                    </a:p>
                  </a:txBody>
                  <a:tcPr marL="104617" marR="104617" marT="0" marB="0"/>
                </a:tc>
                <a:extLst>
                  <a:ext uri="{0D108BD9-81ED-4DB2-BD59-A6C34878D82A}">
                    <a16:rowId xmlns:a16="http://schemas.microsoft.com/office/drawing/2014/main" val="10001"/>
                  </a:ext>
                </a:extLst>
              </a:tr>
              <a:tr h="516603">
                <a:tc>
                  <a:txBody>
                    <a:bodyPr/>
                    <a:lstStyle/>
                    <a:p>
                      <a:pPr algn="l">
                        <a:spcAft>
                          <a:spcPts val="0"/>
                        </a:spcAft>
                      </a:pPr>
                      <a:r>
                        <a:rPr lang="en-GB" sz="1700" dirty="0">
                          <a:effectLst/>
                        </a:rPr>
                        <a:t>Executive Committee</a:t>
                      </a:r>
                      <a:endParaRPr lang="en-GB" sz="1700" dirty="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At least 3 times per year</a:t>
                      </a:r>
                      <a:endParaRPr lang="en-GB" sz="170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At any time upon written request of any Member of the Executive Committee.</a:t>
                      </a:r>
                      <a:endParaRPr lang="en-GB" sz="1700">
                        <a:effectLst/>
                        <a:latin typeface="Times New Roman" charset="0"/>
                        <a:ea typeface="Times New Roman" charset="0"/>
                      </a:endParaRPr>
                    </a:p>
                  </a:txBody>
                  <a:tcPr marL="104617" marR="104617" marT="0" marB="0"/>
                </a:tc>
                <a:extLst>
                  <a:ext uri="{0D108BD9-81ED-4DB2-BD59-A6C34878D82A}">
                    <a16:rowId xmlns:a16="http://schemas.microsoft.com/office/drawing/2014/main" val="10002"/>
                  </a:ext>
                </a:extLst>
              </a:tr>
              <a:tr h="516603">
                <a:tc>
                  <a:txBody>
                    <a:bodyPr/>
                    <a:lstStyle/>
                    <a:p>
                      <a:pPr algn="l">
                        <a:spcAft>
                          <a:spcPts val="0"/>
                        </a:spcAft>
                      </a:pPr>
                      <a:r>
                        <a:rPr lang="en-GB" sz="1700" dirty="0">
                          <a:effectLst/>
                        </a:rPr>
                        <a:t>Management Team</a:t>
                      </a:r>
                      <a:endParaRPr lang="en-GB" sz="1700" dirty="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At least 6 times per year</a:t>
                      </a:r>
                      <a:endParaRPr lang="en-GB" sz="170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According to needs.</a:t>
                      </a:r>
                      <a:endParaRPr lang="en-GB" sz="1700">
                        <a:effectLst/>
                        <a:latin typeface="Times New Roman" charset="0"/>
                        <a:ea typeface="Times New Roman" charset="0"/>
                      </a:endParaRPr>
                    </a:p>
                  </a:txBody>
                  <a:tcPr marL="104617" marR="104617" marT="0" marB="0"/>
                </a:tc>
                <a:extLst>
                  <a:ext uri="{0D108BD9-81ED-4DB2-BD59-A6C34878D82A}">
                    <a16:rowId xmlns:a16="http://schemas.microsoft.com/office/drawing/2014/main" val="10003"/>
                  </a:ext>
                </a:extLst>
              </a:tr>
              <a:tr h="774904">
                <a:tc>
                  <a:txBody>
                    <a:bodyPr/>
                    <a:lstStyle/>
                    <a:p>
                      <a:pPr algn="l">
                        <a:spcAft>
                          <a:spcPts val="0"/>
                        </a:spcAft>
                      </a:pPr>
                      <a:r>
                        <a:rPr lang="en-GB" sz="1700" dirty="0">
                          <a:effectLst/>
                        </a:rPr>
                        <a:t>International Advisory Panel</a:t>
                      </a:r>
                      <a:endParaRPr lang="en-GB" sz="1700" dirty="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Once per year</a:t>
                      </a:r>
                      <a:endParaRPr lang="en-GB" sz="170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Upon request of the Governing Board.</a:t>
                      </a:r>
                      <a:endParaRPr lang="en-GB" sz="1700">
                        <a:effectLst/>
                        <a:latin typeface="Times New Roman" charset="0"/>
                        <a:ea typeface="Times New Roman" charset="0"/>
                      </a:endParaRPr>
                    </a:p>
                  </a:txBody>
                  <a:tcPr marL="104617" marR="104617" marT="0" marB="0"/>
                </a:tc>
                <a:extLst>
                  <a:ext uri="{0D108BD9-81ED-4DB2-BD59-A6C34878D82A}">
                    <a16:rowId xmlns:a16="http://schemas.microsoft.com/office/drawing/2014/main" val="10004"/>
                  </a:ext>
                </a:extLst>
              </a:tr>
              <a:tr h="1033205">
                <a:tc>
                  <a:txBody>
                    <a:bodyPr/>
                    <a:lstStyle/>
                    <a:p>
                      <a:pPr algn="l">
                        <a:spcAft>
                          <a:spcPts val="0"/>
                        </a:spcAft>
                      </a:pPr>
                      <a:r>
                        <a:rPr lang="en-GB" sz="1700" dirty="0">
                          <a:effectLst/>
                        </a:rPr>
                        <a:t>Dissemination and Exploitation Board</a:t>
                      </a:r>
                      <a:endParaRPr lang="en-GB" sz="1700" dirty="0">
                        <a:effectLst/>
                        <a:latin typeface="Times New Roman" charset="0"/>
                        <a:ea typeface="Times New Roman" charset="0"/>
                      </a:endParaRPr>
                    </a:p>
                  </a:txBody>
                  <a:tcPr marL="104617" marR="104617" marT="0" marB="0"/>
                </a:tc>
                <a:tc>
                  <a:txBody>
                    <a:bodyPr/>
                    <a:lstStyle/>
                    <a:p>
                      <a:pPr algn="just">
                        <a:spcAft>
                          <a:spcPts val="0"/>
                        </a:spcAft>
                      </a:pPr>
                      <a:r>
                        <a:rPr lang="en-GB" sz="1700">
                          <a:effectLst/>
                        </a:rPr>
                        <a:t>At least 3 times per year</a:t>
                      </a:r>
                      <a:endParaRPr lang="en-GB" sz="1700">
                        <a:effectLst/>
                        <a:latin typeface="Times New Roman" charset="0"/>
                        <a:ea typeface="Times New Roman" charset="0"/>
                      </a:endParaRPr>
                    </a:p>
                  </a:txBody>
                  <a:tcPr marL="104617" marR="104617" marT="0" marB="0"/>
                </a:tc>
                <a:tc>
                  <a:txBody>
                    <a:bodyPr/>
                    <a:lstStyle/>
                    <a:p>
                      <a:pPr algn="just">
                        <a:spcAft>
                          <a:spcPts val="0"/>
                        </a:spcAft>
                      </a:pPr>
                      <a:r>
                        <a:rPr lang="en-GB" sz="1700" dirty="0">
                          <a:effectLst/>
                        </a:rPr>
                        <a:t>Upon request of the Governing Board.</a:t>
                      </a:r>
                      <a:endParaRPr lang="en-GB" sz="1700" dirty="0">
                        <a:effectLst/>
                        <a:latin typeface="Times New Roman" charset="0"/>
                        <a:ea typeface="Times New Roman" charset="0"/>
                      </a:endParaRPr>
                    </a:p>
                  </a:txBody>
                  <a:tcPr marL="104617" marR="104617"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671575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5FE2D-CCA8-A525-1D0C-31F1C55A674A}"/>
            </a:ext>
          </a:extLst>
        </p:cNvPr>
        <p:cNvGrpSpPr/>
        <p:nvPr/>
      </p:nvGrpSpPr>
      <p:grpSpPr>
        <a:xfrm>
          <a:off x="0" y="0"/>
          <a:ext cx="0" cy="0"/>
          <a:chOff x="0" y="0"/>
          <a:chExt cx="0" cy="0"/>
        </a:xfrm>
      </p:grpSpPr>
      <p:sp>
        <p:nvSpPr>
          <p:cNvPr id="20484" name="Rectangle 2">
            <a:extLst>
              <a:ext uri="{FF2B5EF4-FFF2-40B4-BE49-F238E27FC236}">
                <a16:creationId xmlns:a16="http://schemas.microsoft.com/office/drawing/2014/main" id="{FDEA85DF-B75E-A9EE-9B51-83FA9F029AAA}"/>
              </a:ext>
            </a:extLst>
          </p:cNvPr>
          <p:cNvSpPr>
            <a:spLocks noGrp="1" noChangeArrowheads="1"/>
          </p:cNvSpPr>
          <p:nvPr>
            <p:ph type="title"/>
          </p:nvPr>
        </p:nvSpPr>
        <p:spPr>
          <a:xfrm>
            <a:off x="1297459" y="0"/>
            <a:ext cx="6862522" cy="1314994"/>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3600" dirty="0">
                <a:solidFill>
                  <a:srgbClr val="0000FF"/>
                </a:solidFill>
              </a:rPr>
              <a:t>Meeting in Brussels with RTD</a:t>
            </a:r>
            <a:br>
              <a:rPr lang="en-GB" sz="3600" dirty="0">
                <a:solidFill>
                  <a:srgbClr val="0000FF"/>
                </a:solidFill>
              </a:rPr>
            </a:br>
            <a:r>
              <a:rPr lang="en-GB" sz="3600" dirty="0">
                <a:solidFill>
                  <a:srgbClr val="0000FF"/>
                </a:solidFill>
              </a:rPr>
              <a:t>(18 Sep. 2026)</a:t>
            </a:r>
            <a:endParaRPr lang="en-GB" sz="3600" dirty="0">
              <a:solidFill>
                <a:srgbClr val="0000FF"/>
              </a:solidFill>
              <a:effectLst/>
            </a:endParaRPr>
          </a:p>
        </p:txBody>
      </p:sp>
      <p:sp>
        <p:nvSpPr>
          <p:cNvPr id="2" name="Espace réservé de la date 1">
            <a:extLst>
              <a:ext uri="{FF2B5EF4-FFF2-40B4-BE49-F238E27FC236}">
                <a16:creationId xmlns:a16="http://schemas.microsoft.com/office/drawing/2014/main" id="{D539A78A-B6E6-F061-5F4E-D2C0D8DCDF91}"/>
              </a:ext>
            </a:extLst>
          </p:cNvPr>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a:extLst>
              <a:ext uri="{FF2B5EF4-FFF2-40B4-BE49-F238E27FC236}">
                <a16:creationId xmlns:a16="http://schemas.microsoft.com/office/drawing/2014/main" id="{D5E113AE-3295-2D68-BB89-1AD1DBB4C897}"/>
              </a:ext>
            </a:extLst>
          </p:cNvPr>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a:extLst>
              <a:ext uri="{FF2B5EF4-FFF2-40B4-BE49-F238E27FC236}">
                <a16:creationId xmlns:a16="http://schemas.microsoft.com/office/drawing/2014/main" id="{3D08CEFE-15EB-5E68-FE6D-43AD3E5C3170}"/>
              </a:ext>
            </a:extLst>
          </p:cNvPr>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28</a:t>
            </a:fld>
            <a:endParaRPr lang="en-GB">
              <a:latin typeface="Times New Roman" charset="0"/>
              <a:ea typeface="ＭＳ Ｐゴシック" charset="0"/>
              <a:cs typeface="ＭＳ Ｐゴシック" charset="0"/>
            </a:endParaRPr>
          </a:p>
        </p:txBody>
      </p:sp>
      <p:sp>
        <p:nvSpPr>
          <p:cNvPr id="6" name="TextBox 5">
            <a:extLst>
              <a:ext uri="{FF2B5EF4-FFF2-40B4-BE49-F238E27FC236}">
                <a16:creationId xmlns:a16="http://schemas.microsoft.com/office/drawing/2014/main" id="{96B6C649-0DAB-2FB4-2F31-22FCE9F6D256}"/>
              </a:ext>
            </a:extLst>
          </p:cNvPr>
          <p:cNvSpPr txBox="1"/>
          <p:nvPr/>
        </p:nvSpPr>
        <p:spPr>
          <a:xfrm>
            <a:off x="221478" y="2522555"/>
            <a:ext cx="8703426" cy="3970318"/>
          </a:xfrm>
          <a:prstGeom prst="rect">
            <a:avLst/>
          </a:prstGeom>
          <a:noFill/>
        </p:spPr>
        <p:txBody>
          <a:bodyPr wrap="square">
            <a:spAutoFit/>
          </a:bodyPr>
          <a:lstStyle/>
          <a:p>
            <a:pPr marL="342900" lvl="0" indent="-342900">
              <a:buFont typeface="Symbol" pitchFamily="2" charset="2"/>
              <a:buChar char=""/>
            </a:pPr>
            <a:r>
              <a:rPr lang="en-GB" sz="1800" kern="100" dirty="0">
                <a:effectLst/>
                <a:latin typeface="+mn-lt"/>
                <a:ea typeface="PMingLiU" panose="02020500000000000000" pitchFamily="18" charset="-120"/>
                <a:cs typeface="Times New Roman" panose="02020603050405020304" pitchFamily="18" charset="0"/>
              </a:rPr>
              <a:t>In the new frame program, from 2028 on, it is probable that there will be the possibility that EU finance up to 20% of the construction!</a:t>
            </a:r>
            <a:endParaRPr lang="en-FR" sz="1800" kern="100" dirty="0">
              <a:effectLst/>
              <a:latin typeface="+mn-lt"/>
              <a:ea typeface="PMingLiU" panose="02020500000000000000" pitchFamily="18" charset="-120"/>
              <a:cs typeface="Times New Roman" panose="02020603050405020304" pitchFamily="18" charset="0"/>
            </a:endParaRPr>
          </a:p>
          <a:p>
            <a:pPr marL="342900" lvl="0" indent="-342900">
              <a:buFont typeface="Symbol" pitchFamily="2" charset="2"/>
              <a:buChar char=""/>
            </a:pPr>
            <a:r>
              <a:rPr lang="en-GB" sz="1800" kern="100" dirty="0">
                <a:effectLst/>
                <a:latin typeface="+mn-lt"/>
                <a:ea typeface="PMingLiU" panose="02020500000000000000" pitchFamily="18" charset="-120"/>
                <a:cs typeface="Times New Roman" panose="02020603050405020304" pitchFamily="18" charset="0"/>
              </a:rPr>
              <a:t>We must be ready for the ESFRI list by 2029 for the ~2031 new list (3 letters).</a:t>
            </a:r>
            <a:endParaRPr lang="en-FR" sz="1800" kern="100" dirty="0">
              <a:effectLst/>
              <a:latin typeface="+mn-lt"/>
              <a:ea typeface="PMingLiU" panose="02020500000000000000" pitchFamily="18" charset="-120"/>
              <a:cs typeface="Times New Roman" panose="02020603050405020304" pitchFamily="18" charset="0"/>
            </a:endParaRPr>
          </a:p>
          <a:p>
            <a:pPr marL="742950" lvl="1" indent="-285750">
              <a:buFont typeface="Courier New" panose="02070309020205020404" pitchFamily="49" charset="0"/>
              <a:buChar char="o"/>
            </a:pPr>
            <a:r>
              <a:rPr lang="en-GB" sz="1800" kern="100" dirty="0">
                <a:effectLst/>
                <a:latin typeface="+mn-lt"/>
                <a:ea typeface="PMingLiU" panose="02020500000000000000" pitchFamily="18" charset="-120"/>
                <a:cs typeface="Times New Roman" panose="02020603050405020304" pitchFamily="18" charset="0"/>
              </a:rPr>
              <a:t>It is vital to stay mentioned in the ESFRI Landscape analysis report.</a:t>
            </a:r>
            <a:endParaRPr lang="en-FR" sz="1800" kern="100" dirty="0">
              <a:effectLst/>
              <a:latin typeface="+mn-lt"/>
              <a:ea typeface="PMingLiU" panose="02020500000000000000" pitchFamily="18" charset="-120"/>
              <a:cs typeface="Times New Roman" panose="02020603050405020304" pitchFamily="18" charset="0"/>
            </a:endParaRPr>
          </a:p>
          <a:p>
            <a:pPr marL="342900" lvl="0" indent="-342900">
              <a:buFont typeface="Symbol" pitchFamily="2" charset="2"/>
              <a:buChar char=""/>
            </a:pPr>
            <a:r>
              <a:rPr lang="en-GB" sz="1800" kern="100" dirty="0">
                <a:effectLst/>
                <a:latin typeface="+mn-lt"/>
                <a:ea typeface="PMingLiU" panose="02020500000000000000" pitchFamily="18" charset="-120"/>
                <a:cs typeface="Times New Roman" panose="02020603050405020304" pitchFamily="18" charset="0"/>
              </a:rPr>
              <a:t>Meanwhile, R&amp;D through INFRATECH, next year from 5-15 M€, 2-3 projects, very competitive. Call by spring 2027.</a:t>
            </a:r>
            <a:endParaRPr lang="en-FR" sz="1800" kern="100" dirty="0">
              <a:effectLst/>
              <a:latin typeface="+mn-lt"/>
              <a:ea typeface="PMingLiU" panose="02020500000000000000" pitchFamily="18" charset="-120"/>
              <a:cs typeface="Times New Roman" panose="02020603050405020304" pitchFamily="18" charset="0"/>
            </a:endParaRPr>
          </a:p>
          <a:p>
            <a:pPr marL="742950" lvl="1" indent="-285750">
              <a:buFont typeface="Courier New" panose="02070309020205020404" pitchFamily="49" charset="0"/>
              <a:buChar char="o"/>
            </a:pPr>
            <a:r>
              <a:rPr lang="en-GB" sz="1800" kern="100" dirty="0">
                <a:effectLst/>
                <a:latin typeface="+mn-lt"/>
                <a:ea typeface="PMingLiU" panose="02020500000000000000" pitchFamily="18" charset="-120"/>
                <a:cs typeface="Times New Roman" panose="02020603050405020304" pitchFamily="18" charset="0"/>
              </a:rPr>
              <a:t>with 15 M€ we could put all R&amp;D for all WPs together.</a:t>
            </a:r>
            <a:endParaRPr lang="en-FR" sz="1800" kern="100" dirty="0">
              <a:effectLst/>
              <a:latin typeface="+mn-lt"/>
              <a:ea typeface="PMingLiU" panose="02020500000000000000" pitchFamily="18" charset="-120"/>
              <a:cs typeface="Times New Roman" panose="02020603050405020304" pitchFamily="18" charset="0"/>
            </a:endParaRPr>
          </a:p>
          <a:p>
            <a:pPr marL="342900" lvl="0" indent="-342900">
              <a:buFont typeface="Symbol" pitchFamily="2" charset="2"/>
              <a:buChar char=""/>
            </a:pPr>
            <a:r>
              <a:rPr lang="en-GB" sz="1800" kern="100" dirty="0">
                <a:effectLst/>
                <a:latin typeface="+mn-lt"/>
                <a:ea typeface="PMingLiU" panose="02020500000000000000" pitchFamily="18" charset="-120"/>
                <a:cs typeface="Times New Roman" panose="02020603050405020304" pitchFamily="18" charset="0"/>
              </a:rPr>
              <a:t>No any (at least known) study on the becoming of INFRADEV studies!</a:t>
            </a:r>
            <a:endParaRPr lang="en-FR" sz="1800" kern="100" dirty="0">
              <a:effectLst/>
              <a:latin typeface="+mn-lt"/>
              <a:ea typeface="PMingLiU" panose="02020500000000000000" pitchFamily="18" charset="-120"/>
              <a:cs typeface="Times New Roman" panose="02020603050405020304" pitchFamily="18" charset="0"/>
            </a:endParaRPr>
          </a:p>
          <a:p>
            <a:pPr marL="342900" lvl="0" indent="-342900">
              <a:buFont typeface="Symbol" pitchFamily="2" charset="2"/>
              <a:buChar char=""/>
            </a:pPr>
            <a:r>
              <a:rPr lang="en-GB" sz="1800" kern="100" dirty="0">
                <a:effectLst/>
                <a:latin typeface="+mn-lt"/>
                <a:ea typeface="PMingLiU" panose="02020500000000000000" pitchFamily="18" charset="-120"/>
                <a:cs typeface="Times New Roman" panose="02020603050405020304" pitchFamily="18" charset="0"/>
              </a:rPr>
              <a:t>Request to have devoted calls to the successful INFRADEV studies for R&amp;D. </a:t>
            </a:r>
            <a:endParaRPr lang="en-FR" sz="1800" kern="100" dirty="0">
              <a:effectLst/>
              <a:latin typeface="+mn-lt"/>
              <a:ea typeface="PMingLiU" panose="02020500000000000000" pitchFamily="18" charset="-120"/>
              <a:cs typeface="Times New Roman" panose="02020603050405020304" pitchFamily="18" charset="0"/>
            </a:endParaRPr>
          </a:p>
          <a:p>
            <a:pPr marL="342900" lvl="0" indent="-342900">
              <a:buFont typeface="Symbol" pitchFamily="2" charset="2"/>
              <a:buChar char=""/>
            </a:pPr>
            <a:r>
              <a:rPr lang="en-GB" sz="1800" kern="100" dirty="0">
                <a:effectLst/>
                <a:latin typeface="+mn-lt"/>
                <a:ea typeface="PMingLiU" panose="02020500000000000000" pitchFamily="18" charset="-120"/>
                <a:cs typeface="Times New Roman" panose="02020603050405020304" pitchFamily="18" charset="0"/>
              </a:rPr>
              <a:t>For present project:</a:t>
            </a:r>
            <a:endParaRPr lang="en-FR" sz="1800" kern="100" dirty="0">
              <a:effectLst/>
              <a:latin typeface="+mn-lt"/>
              <a:ea typeface="PMingLiU" panose="02020500000000000000" pitchFamily="18" charset="-120"/>
              <a:cs typeface="Times New Roman" panose="02020603050405020304" pitchFamily="18" charset="0"/>
            </a:endParaRPr>
          </a:p>
          <a:p>
            <a:pPr marL="742950" lvl="1" indent="-285750">
              <a:buFont typeface="Courier New" panose="02070309020205020404" pitchFamily="49" charset="0"/>
              <a:buChar char="o"/>
            </a:pPr>
            <a:r>
              <a:rPr lang="en-GB" sz="1800" kern="100" dirty="0">
                <a:effectLst/>
                <a:latin typeface="+mn-lt"/>
                <a:ea typeface="PMingLiU" panose="02020500000000000000" pitchFamily="18" charset="-120"/>
                <a:cs typeface="Times New Roman" panose="02020603050405020304" pitchFamily="18" charset="0"/>
              </a:rPr>
              <a:t>if delays on deliverables they have to be announced now,</a:t>
            </a:r>
            <a:endParaRPr lang="en-FR" sz="1800" kern="100" dirty="0">
              <a:effectLst/>
              <a:latin typeface="+mn-lt"/>
              <a:ea typeface="PMingLiU" panose="02020500000000000000" pitchFamily="18" charset="-120"/>
              <a:cs typeface="Times New Roman" panose="02020603050405020304" pitchFamily="18" charset="0"/>
            </a:endParaRPr>
          </a:p>
          <a:p>
            <a:pPr marL="742950" lvl="1" indent="-285750">
              <a:buFont typeface="Courier New" panose="02070309020205020404" pitchFamily="49" charset="0"/>
              <a:buChar char="o"/>
            </a:pPr>
            <a:r>
              <a:rPr lang="en-GB" sz="1800" kern="100" dirty="0">
                <a:effectLst/>
                <a:latin typeface="+mn-lt"/>
                <a:ea typeface="PMingLiU" panose="02020500000000000000" pitchFamily="18" charset="-120"/>
                <a:cs typeface="Times New Roman" panose="02020603050405020304" pitchFamily="18" charset="0"/>
              </a:rPr>
              <a:t>for transferring money from dissemination to salaries or traveling we have to do it before the </a:t>
            </a:r>
            <a:r>
              <a:rPr lang="en-GB" sz="1800" kern="100" dirty="0">
                <a:solidFill>
                  <a:schemeClr val="tx1"/>
                </a:solidFill>
                <a:effectLst/>
                <a:latin typeface="+mn-lt"/>
                <a:ea typeface="PMingLiU" panose="02020500000000000000" pitchFamily="18" charset="-120"/>
                <a:cs typeface="Times New Roman" panose="02020603050405020304" pitchFamily="18" charset="0"/>
              </a:rPr>
              <a:t>15th of October</a:t>
            </a:r>
            <a:r>
              <a:rPr lang="en-GB" sz="1800" kern="100" dirty="0">
                <a:effectLst/>
                <a:latin typeface="+mn-lt"/>
                <a:ea typeface="PMingLiU" panose="02020500000000000000" pitchFamily="18" charset="-120"/>
                <a:cs typeface="Times New Roman" panose="02020603050405020304" pitchFamily="18" charset="0"/>
              </a:rPr>
              <a:t>.</a:t>
            </a:r>
            <a:endParaRPr lang="en-FR" sz="1800" kern="100" dirty="0">
              <a:effectLst/>
              <a:latin typeface="+mn-lt"/>
              <a:ea typeface="PMingLiU" panose="02020500000000000000" pitchFamily="18" charset="-120"/>
              <a:cs typeface="Times New Roman" panose="02020603050405020304" pitchFamily="18" charset="0"/>
            </a:endParaRPr>
          </a:p>
          <a:p>
            <a:pPr marL="742950" lvl="1" indent="-285750">
              <a:buFont typeface="Courier New" panose="02070309020205020404" pitchFamily="49" charset="0"/>
              <a:buChar char="o"/>
            </a:pPr>
            <a:r>
              <a:rPr lang="en-GB" sz="1800" kern="100" dirty="0">
                <a:effectLst/>
                <a:latin typeface="+mn-lt"/>
                <a:ea typeface="PMingLiU" panose="02020500000000000000" pitchFamily="18" charset="-120"/>
                <a:cs typeface="Times New Roman" panose="02020603050405020304" pitchFamily="18" charset="0"/>
              </a:rPr>
              <a:t>meeting with evaluator mid-March 2027.</a:t>
            </a:r>
            <a:endParaRPr lang="en-FR" sz="1200" kern="100" dirty="0">
              <a:effectLst/>
              <a:latin typeface="Aptos" panose="020B0004020202020204" pitchFamily="34" charset="0"/>
              <a:ea typeface="PMingLiU" panose="02020500000000000000" pitchFamily="18" charset="-120"/>
              <a:cs typeface="Times New Roman" panose="02020603050405020304" pitchFamily="18" charset="0"/>
            </a:endParaRPr>
          </a:p>
        </p:txBody>
      </p:sp>
      <p:sp>
        <p:nvSpPr>
          <p:cNvPr id="8" name="TextBox 7">
            <a:extLst>
              <a:ext uri="{FF2B5EF4-FFF2-40B4-BE49-F238E27FC236}">
                <a16:creationId xmlns:a16="http://schemas.microsoft.com/office/drawing/2014/main" id="{284D3B90-070A-3C0B-A2B4-F7DF5D7A7E12}"/>
              </a:ext>
            </a:extLst>
          </p:cNvPr>
          <p:cNvSpPr txBox="1"/>
          <p:nvPr/>
        </p:nvSpPr>
        <p:spPr>
          <a:xfrm>
            <a:off x="134442" y="1379912"/>
            <a:ext cx="8875115" cy="646331"/>
          </a:xfrm>
          <a:prstGeom prst="rect">
            <a:avLst/>
          </a:prstGeom>
          <a:noFill/>
        </p:spPr>
        <p:txBody>
          <a:bodyPr wrap="square" rtlCol="0">
            <a:spAutoFit/>
          </a:bodyPr>
          <a:lstStyle/>
          <a:p>
            <a:r>
              <a:rPr lang="en-US" dirty="0"/>
              <a:t>Present: René Martins, Patricia POSTIGO MCLAUGHLIN, another person from DG RTD, DRIENCOURT-MANGIN Felix (our P.O.), Tord and Marcos</a:t>
            </a:r>
          </a:p>
        </p:txBody>
      </p:sp>
    </p:spTree>
    <p:extLst>
      <p:ext uri="{BB962C8B-B14F-4D97-AF65-F5344CB8AC3E}">
        <p14:creationId xmlns:p14="http://schemas.microsoft.com/office/powerpoint/2010/main" val="13927852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A63DB-9C4F-1CB9-1878-CD217F4909CA}"/>
            </a:ext>
          </a:extLst>
        </p:cNvPr>
        <p:cNvGrpSpPr/>
        <p:nvPr/>
      </p:nvGrpSpPr>
      <p:grpSpPr>
        <a:xfrm>
          <a:off x="0" y="0"/>
          <a:ext cx="0" cy="0"/>
          <a:chOff x="0" y="0"/>
          <a:chExt cx="0" cy="0"/>
        </a:xfrm>
      </p:grpSpPr>
      <p:sp>
        <p:nvSpPr>
          <p:cNvPr id="20484" name="Rectangle 2">
            <a:extLst>
              <a:ext uri="{FF2B5EF4-FFF2-40B4-BE49-F238E27FC236}">
                <a16:creationId xmlns:a16="http://schemas.microsoft.com/office/drawing/2014/main" id="{F2714FB5-0604-3436-AE2C-A7D5D66892A5}"/>
              </a:ext>
            </a:extLst>
          </p:cNvPr>
          <p:cNvSpPr>
            <a:spLocks noGrp="1" noChangeArrowheads="1"/>
          </p:cNvSpPr>
          <p:nvPr>
            <p:ph type="title"/>
          </p:nvPr>
        </p:nvSpPr>
        <p:spPr>
          <a:xfrm>
            <a:off x="1297459" y="0"/>
            <a:ext cx="6862522" cy="1314994"/>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3600" dirty="0">
                <a:solidFill>
                  <a:srgbClr val="0000FF"/>
                </a:solidFill>
              </a:rPr>
              <a:t>CDR timeline</a:t>
            </a:r>
            <a:endParaRPr lang="en-GB" sz="3600" dirty="0">
              <a:solidFill>
                <a:srgbClr val="0000FF"/>
              </a:solidFill>
              <a:effectLst/>
            </a:endParaRPr>
          </a:p>
        </p:txBody>
      </p:sp>
      <p:sp>
        <p:nvSpPr>
          <p:cNvPr id="2" name="Espace réservé de la date 1">
            <a:extLst>
              <a:ext uri="{FF2B5EF4-FFF2-40B4-BE49-F238E27FC236}">
                <a16:creationId xmlns:a16="http://schemas.microsoft.com/office/drawing/2014/main" id="{F2FFF312-4530-D84D-953D-338D8638ECC2}"/>
              </a:ext>
            </a:extLst>
          </p:cNvPr>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a:extLst>
              <a:ext uri="{FF2B5EF4-FFF2-40B4-BE49-F238E27FC236}">
                <a16:creationId xmlns:a16="http://schemas.microsoft.com/office/drawing/2014/main" id="{9E645354-31CE-D8F0-A8BD-A9439AF50113}"/>
              </a:ext>
            </a:extLst>
          </p:cNvPr>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a:extLst>
              <a:ext uri="{FF2B5EF4-FFF2-40B4-BE49-F238E27FC236}">
                <a16:creationId xmlns:a16="http://schemas.microsoft.com/office/drawing/2014/main" id="{128137C5-0F2C-A338-EBC0-F70F995AA4B7}"/>
              </a:ext>
            </a:extLst>
          </p:cNvPr>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29</a:t>
            </a:fld>
            <a:endParaRPr lang="en-GB">
              <a:latin typeface="Times New Roman" charset="0"/>
              <a:ea typeface="ＭＳ Ｐゴシック" charset="0"/>
              <a:cs typeface="ＭＳ Ｐゴシック" charset="0"/>
            </a:endParaRPr>
          </a:p>
        </p:txBody>
      </p:sp>
      <p:sp>
        <p:nvSpPr>
          <p:cNvPr id="4" name="Sous-titre 2">
            <a:extLst>
              <a:ext uri="{FF2B5EF4-FFF2-40B4-BE49-F238E27FC236}">
                <a16:creationId xmlns:a16="http://schemas.microsoft.com/office/drawing/2014/main" id="{A819BF7D-1F5E-6F6C-0E58-05BDDC4E9810}"/>
              </a:ext>
            </a:extLst>
          </p:cNvPr>
          <p:cNvSpPr txBox="1">
            <a:spLocks/>
          </p:cNvSpPr>
          <p:nvPr/>
        </p:nvSpPr>
        <p:spPr>
          <a:xfrm>
            <a:off x="8410" y="1706990"/>
            <a:ext cx="9144000" cy="3831818"/>
          </a:xfrm>
          <a:prstGeom prst="rect">
            <a:avLst/>
          </a:prstGeom>
        </p:spPr>
        <p:txBody>
          <a:bodyPr wrap="square">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42913" marR="0" lvl="0" indent="0" algn="l" defTabSz="457200" rtl="0" eaLnBrk="1" fontAlgn="auto" latinLnBrk="0" hangingPunct="1">
              <a:lnSpc>
                <a:spcPct val="100000"/>
              </a:lnSpc>
              <a:spcBef>
                <a:spcPts val="0"/>
              </a:spcBef>
              <a:spcAft>
                <a:spcPts val="1800"/>
              </a:spcAft>
              <a:buClrTx/>
              <a:buSzTx/>
              <a:buFont typeface="Arial"/>
              <a:buNone/>
              <a:tabLst/>
              <a:defRPr/>
            </a:pPr>
            <a:r>
              <a:rPr lang="en-GB" sz="2800" b="1" dirty="0">
                <a:solidFill>
                  <a:srgbClr val="0070C0"/>
                </a:solidFill>
                <a:latin typeface="Calibri" panose="020F0502020204030204"/>
              </a:rPr>
              <a:t>K</a:t>
            </a:r>
            <a:r>
              <a:rPr kumimoji="0" lang="en-GB" sz="2800" b="1" i="0" u="none" strike="noStrike" kern="1200" cap="none" spc="0" normalizeH="0" baseline="0" noProof="0" dirty="0" err="1">
                <a:ln>
                  <a:noFill/>
                </a:ln>
                <a:solidFill>
                  <a:srgbClr val="0070C0"/>
                </a:solidFill>
                <a:effectLst/>
                <a:uLnTx/>
                <a:uFillTx/>
                <a:latin typeface="Calibri" panose="020F0502020204030204"/>
                <a:ea typeface="+mn-ea"/>
                <a:cs typeface="+mn-cs"/>
              </a:rPr>
              <a:t>eep</a:t>
            </a: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 the same format as the previous one</a:t>
            </a:r>
          </a:p>
          <a:p>
            <a:pPr marL="900113" marR="0" lvl="0" indent="-457200" algn="l" defTabSz="457200" rtl="0" eaLnBrk="1" fontAlgn="auto" latinLnBrk="0" hangingPunct="1">
              <a:lnSpc>
                <a:spcPct val="100000"/>
              </a:lnSpc>
              <a:spcBef>
                <a:spcPts val="0"/>
              </a:spcBef>
              <a:spcAft>
                <a:spcPts val="1800"/>
              </a:spcAft>
              <a:buClrTx/>
              <a:buSzTx/>
              <a:buFont typeface="Arial"/>
              <a:buChar char="•"/>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Frist draft on overleaf: March 2026</a:t>
            </a:r>
          </a:p>
          <a:p>
            <a:pPr marL="900113" marR="0" lvl="0" indent="-457200" algn="l" defTabSz="457200" rtl="0" eaLnBrk="1" fontAlgn="auto" latinLnBrk="0" hangingPunct="1">
              <a:lnSpc>
                <a:spcPct val="100000"/>
              </a:lnSpc>
              <a:spcBef>
                <a:spcPts val="0"/>
              </a:spcBef>
              <a:spcAft>
                <a:spcPts val="1800"/>
              </a:spcAft>
              <a:buClrTx/>
              <a:buSzTx/>
              <a:buFont typeface="Arial"/>
              <a:buChar char="•"/>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Start filling the WP chapters: April</a:t>
            </a:r>
          </a:p>
          <a:p>
            <a:pPr marL="900113" marR="0" lvl="0" indent="-457200" algn="l" defTabSz="457200" rtl="0" eaLnBrk="1" fontAlgn="auto" latinLnBrk="0" hangingPunct="1">
              <a:lnSpc>
                <a:spcPct val="100000"/>
              </a:lnSpc>
              <a:spcBef>
                <a:spcPts val="0"/>
              </a:spcBef>
              <a:spcAft>
                <a:spcPts val="1800"/>
              </a:spcAft>
              <a:buClrTx/>
              <a:buSzTx/>
              <a:buFont typeface="Arial"/>
              <a:buChar char="•"/>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First "good" draft: November 2026</a:t>
            </a:r>
          </a:p>
          <a:p>
            <a:pPr marL="900113" marR="0" lvl="0" indent="-457200" algn="l" defTabSz="457200" rtl="0" eaLnBrk="1" fontAlgn="auto" latinLnBrk="0" hangingPunct="1">
              <a:lnSpc>
                <a:spcPct val="100000"/>
              </a:lnSpc>
              <a:spcBef>
                <a:spcPts val="0"/>
              </a:spcBef>
              <a:spcAft>
                <a:spcPts val="1800"/>
              </a:spcAft>
              <a:buClrTx/>
              <a:buSzTx/>
              <a:buFont typeface="Arial"/>
              <a:buChar char="•"/>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Include costing: January 2027</a:t>
            </a:r>
          </a:p>
          <a:p>
            <a:pPr marL="900113" marR="0" lvl="0" indent="-457200" algn="l" defTabSz="457200" rtl="0" eaLnBrk="1" fontAlgn="auto" latinLnBrk="0" hangingPunct="1">
              <a:lnSpc>
                <a:spcPct val="100000"/>
              </a:lnSpc>
              <a:spcBef>
                <a:spcPts val="0"/>
              </a:spcBef>
              <a:spcAft>
                <a:spcPts val="1800"/>
              </a:spcAft>
              <a:buClrTx/>
              <a:buSzTx/>
              <a:buFont typeface="Arial"/>
              <a:buChar char="•"/>
              <a:tabLst/>
              <a:defRPr/>
            </a:pPr>
            <a:r>
              <a:rPr kumimoji="0" lang="en-GB" sz="2800" b="1" i="0" u="none" strike="noStrike" kern="1200" cap="none" spc="0" normalizeH="0" baseline="0" noProof="0" dirty="0">
                <a:ln>
                  <a:noFill/>
                </a:ln>
                <a:solidFill>
                  <a:srgbClr val="0070C0"/>
                </a:solidFill>
                <a:effectLst/>
                <a:uLnTx/>
                <a:uFillTx/>
                <a:latin typeface="Calibri" panose="020F0502020204030204"/>
                <a:ea typeface="+mn-ea"/>
                <a:cs typeface="+mn-cs"/>
              </a:rPr>
              <a:t>Finish: End of February 2027</a:t>
            </a:r>
          </a:p>
        </p:txBody>
      </p:sp>
      <p:sp>
        <p:nvSpPr>
          <p:cNvPr id="5" name="TextBox 4">
            <a:extLst>
              <a:ext uri="{FF2B5EF4-FFF2-40B4-BE49-F238E27FC236}">
                <a16:creationId xmlns:a16="http://schemas.microsoft.com/office/drawing/2014/main" id="{0F258924-C65B-D3B8-ACA7-5E5419D302F0}"/>
              </a:ext>
            </a:extLst>
          </p:cNvPr>
          <p:cNvSpPr txBox="1"/>
          <p:nvPr/>
        </p:nvSpPr>
        <p:spPr>
          <a:xfrm>
            <a:off x="1177329" y="5831174"/>
            <a:ext cx="5586215" cy="369332"/>
          </a:xfrm>
          <a:prstGeom prst="rect">
            <a:avLst/>
          </a:prstGeom>
          <a:noFill/>
        </p:spPr>
        <p:txBody>
          <a:bodyPr wrap="square">
            <a:spAutoFit/>
          </a:bodyPr>
          <a:lstStyle/>
          <a:p>
            <a:r>
              <a:rPr lang="en-US" dirty="0">
                <a:hlinkClick r:id="rId3"/>
              </a:rPr>
              <a:t>https://</a:t>
            </a:r>
            <a:r>
              <a:rPr lang="en-US" dirty="0" err="1">
                <a:hlinkClick r:id="rId3"/>
              </a:rPr>
              <a:t>www.overleaf.com</a:t>
            </a:r>
            <a:r>
              <a:rPr lang="en-US" dirty="0">
                <a:hlinkClick r:id="rId3"/>
              </a:rPr>
              <a:t>/read/dncfhfwmzwnt#eadc4b</a:t>
            </a:r>
            <a:endParaRPr lang="en-US" dirty="0"/>
          </a:p>
        </p:txBody>
      </p:sp>
    </p:spTree>
    <p:extLst>
      <p:ext uri="{BB962C8B-B14F-4D97-AF65-F5344CB8AC3E}">
        <p14:creationId xmlns:p14="http://schemas.microsoft.com/office/powerpoint/2010/main" val="350003968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4E910-5731-2573-CF9E-C2A9B53B86DC}"/>
            </a:ext>
          </a:extLst>
        </p:cNvPr>
        <p:cNvGrpSpPr/>
        <p:nvPr/>
      </p:nvGrpSpPr>
      <p:grpSpPr>
        <a:xfrm>
          <a:off x="0" y="0"/>
          <a:ext cx="0" cy="0"/>
          <a:chOff x="0" y="0"/>
          <a:chExt cx="0" cy="0"/>
        </a:xfrm>
      </p:grpSpPr>
      <p:sp>
        <p:nvSpPr>
          <p:cNvPr id="20484" name="Rectangle 2">
            <a:extLst>
              <a:ext uri="{FF2B5EF4-FFF2-40B4-BE49-F238E27FC236}">
                <a16:creationId xmlns:a16="http://schemas.microsoft.com/office/drawing/2014/main" id="{C3D4F038-FCB2-FCA6-E9EE-83B3B015F23B}"/>
              </a:ext>
            </a:extLst>
          </p:cNvPr>
          <p:cNvSpPr>
            <a:spLocks noGrp="1" noChangeArrowheads="1"/>
          </p:cNvSpPr>
          <p:nvPr>
            <p:ph type="title"/>
          </p:nvPr>
        </p:nvSpPr>
        <p:spPr>
          <a:xfrm>
            <a:off x="1297459" y="0"/>
            <a:ext cx="6862522" cy="1314994"/>
          </a:xfrm>
          <a:effectLst>
            <a:outerShdw blurRad="50800" dist="38100" dir="2700000" algn="tl" rotWithShape="0">
              <a:prstClr val="black">
                <a:alpha val="40000"/>
              </a:prstClr>
            </a:outerShdw>
          </a:effectLst>
        </p:spPr>
        <p:txBody>
          <a:bodyPr>
            <a:noAutofit/>
          </a:bodyPr>
          <a:lstStyle/>
          <a:p>
            <a:pPr defTabSz="914400" eaLnBrk="0" fontAlgn="base" hangingPunct="0">
              <a:spcAft>
                <a:spcPct val="0"/>
              </a:spcAft>
              <a:defRPr/>
            </a:pPr>
            <a:r>
              <a:rPr lang="en-GB" sz="3600" dirty="0">
                <a:solidFill>
                  <a:srgbClr val="0000FF"/>
                </a:solidFill>
              </a:rPr>
              <a:t>Coming EU calls</a:t>
            </a:r>
            <a:endParaRPr lang="en-GB" sz="3600" dirty="0">
              <a:solidFill>
                <a:srgbClr val="0000FF"/>
              </a:solidFill>
              <a:effectLst/>
            </a:endParaRPr>
          </a:p>
        </p:txBody>
      </p:sp>
      <p:sp>
        <p:nvSpPr>
          <p:cNvPr id="2" name="Espace réservé de la date 1">
            <a:extLst>
              <a:ext uri="{FF2B5EF4-FFF2-40B4-BE49-F238E27FC236}">
                <a16:creationId xmlns:a16="http://schemas.microsoft.com/office/drawing/2014/main" id="{87F0DD1C-ACD9-9BA2-DCBB-25C5CEC21EA3}"/>
              </a:ext>
            </a:extLst>
          </p:cNvPr>
          <p:cNvSpPr>
            <a:spLocks noGrp="1"/>
          </p:cNvSpPr>
          <p:nvPr>
            <p:ph type="dt" sz="half" idx="10"/>
          </p:nvPr>
        </p:nvSpPr>
        <p:spPr>
          <a:xfrm>
            <a:off x="0" y="6492875"/>
            <a:ext cx="2764639" cy="365125"/>
          </a:xfrm>
        </p:spPr>
        <p:txBody>
          <a:bodyPr/>
          <a:lstStyle/>
          <a:p>
            <a:pPr defTabSz="914400" fontAlgn="base">
              <a:spcBef>
                <a:spcPct val="0"/>
              </a:spcBef>
              <a:spcAft>
                <a:spcPct val="0"/>
              </a:spcAft>
            </a:pPr>
            <a:r>
              <a:rPr lang="fr-FR">
                <a:latin typeface="Times New Roman" charset="0"/>
                <a:ea typeface="ＭＳ Ｐゴシック" charset="0"/>
                <a:cs typeface="ＭＳ Ｐゴシック" charset="0"/>
              </a:rPr>
              <a:t>Annual meeting, Wik castle, 05/10/2026</a:t>
            </a:r>
            <a:endParaRPr lang="en-GB">
              <a:latin typeface="Times New Roman" charset="0"/>
              <a:ea typeface="ＭＳ Ｐゴシック" charset="0"/>
              <a:cs typeface="ＭＳ Ｐゴシック" charset="0"/>
            </a:endParaRPr>
          </a:p>
        </p:txBody>
      </p:sp>
      <p:sp>
        <p:nvSpPr>
          <p:cNvPr id="11" name="Espace réservé du pied de page 10">
            <a:extLst>
              <a:ext uri="{FF2B5EF4-FFF2-40B4-BE49-F238E27FC236}">
                <a16:creationId xmlns:a16="http://schemas.microsoft.com/office/drawing/2014/main" id="{2DCC8139-CB12-C169-BF90-0F7EFF5ED516}"/>
              </a:ext>
            </a:extLst>
          </p:cNvPr>
          <p:cNvSpPr>
            <a:spLocks noGrp="1"/>
          </p:cNvSpPr>
          <p:nvPr>
            <p:ph type="ftr" sz="quarter" idx="11"/>
          </p:nvPr>
        </p:nvSpPr>
        <p:spPr/>
        <p:txBody>
          <a:bodyPr/>
          <a:lstStyle/>
          <a:p>
            <a:pPr defTabSz="914400" fontAlgn="base">
              <a:spcBef>
                <a:spcPct val="0"/>
              </a:spcBef>
              <a:spcAft>
                <a:spcPct val="0"/>
              </a:spcAft>
            </a:pPr>
            <a:r>
              <a:rPr lang="en-GB">
                <a:latin typeface="Times New Roman" charset="0"/>
                <a:ea typeface="ＭＳ Ｐゴシック" charset="0"/>
                <a:cs typeface="ＭＳ Ｐゴシック" charset="0"/>
              </a:rPr>
              <a:t>M. Dracos, IPHC-IN2P3/CNRS/UNISTRA</a:t>
            </a:r>
          </a:p>
        </p:txBody>
      </p:sp>
      <p:sp>
        <p:nvSpPr>
          <p:cNvPr id="7" name="Espace réservé du numéro de diapositive 6">
            <a:extLst>
              <a:ext uri="{FF2B5EF4-FFF2-40B4-BE49-F238E27FC236}">
                <a16:creationId xmlns:a16="http://schemas.microsoft.com/office/drawing/2014/main" id="{329AD042-B99D-DEAC-DE1C-ACC2F144B3D6}"/>
              </a:ext>
            </a:extLst>
          </p:cNvPr>
          <p:cNvSpPr>
            <a:spLocks noGrp="1"/>
          </p:cNvSpPr>
          <p:nvPr>
            <p:ph type="sldNum" sz="quarter" idx="12"/>
          </p:nvPr>
        </p:nvSpPr>
        <p:spPr/>
        <p:txBody>
          <a:bodyPr/>
          <a:lstStyle/>
          <a:p>
            <a:pPr defTabSz="914400" fontAlgn="base">
              <a:spcBef>
                <a:spcPct val="0"/>
              </a:spcBef>
              <a:spcAft>
                <a:spcPct val="0"/>
              </a:spcAft>
            </a:pPr>
            <a:fld id="{5B75A52C-D3C1-DA4F-91BD-350C97786792}" type="slidenum">
              <a:rPr lang="en-GB" smtClean="0">
                <a:latin typeface="Times New Roman" charset="0"/>
                <a:ea typeface="ＭＳ Ｐゴシック" charset="0"/>
                <a:cs typeface="ＭＳ Ｐゴシック" charset="0"/>
              </a:rPr>
              <a:pPr defTabSz="914400" fontAlgn="base">
                <a:spcBef>
                  <a:spcPct val="0"/>
                </a:spcBef>
                <a:spcAft>
                  <a:spcPct val="0"/>
                </a:spcAft>
              </a:pPr>
              <a:t>30</a:t>
            </a:fld>
            <a:endParaRPr lang="en-GB">
              <a:latin typeface="Times New Roman" charset="0"/>
              <a:ea typeface="ＭＳ Ｐゴシック" charset="0"/>
              <a:cs typeface="ＭＳ Ｐゴシック" charset="0"/>
            </a:endParaRPr>
          </a:p>
        </p:txBody>
      </p:sp>
      <p:pic>
        <p:nvPicPr>
          <p:cNvPr id="3" name="Picture 2">
            <a:extLst>
              <a:ext uri="{FF2B5EF4-FFF2-40B4-BE49-F238E27FC236}">
                <a16:creationId xmlns:a16="http://schemas.microsoft.com/office/drawing/2014/main" id="{46A385BB-C4A6-927A-B673-9103ADA96CEC}"/>
              </a:ext>
            </a:extLst>
          </p:cNvPr>
          <p:cNvPicPr>
            <a:picLocks noChangeAspect="1"/>
          </p:cNvPicPr>
          <p:nvPr/>
        </p:nvPicPr>
        <p:blipFill>
          <a:blip r:embed="rId3"/>
          <a:stretch>
            <a:fillRect/>
          </a:stretch>
        </p:blipFill>
        <p:spPr>
          <a:xfrm>
            <a:off x="41941" y="1464343"/>
            <a:ext cx="9024652" cy="4562383"/>
          </a:xfrm>
          <a:prstGeom prst="rect">
            <a:avLst/>
          </a:prstGeom>
        </p:spPr>
      </p:pic>
    </p:spTree>
    <p:extLst>
      <p:ext uri="{BB962C8B-B14F-4D97-AF65-F5344CB8AC3E}">
        <p14:creationId xmlns:p14="http://schemas.microsoft.com/office/powerpoint/2010/main" val="1799032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184928</TotalTime>
  <Words>3582</Words>
  <Application>Microsoft Macintosh PowerPoint</Application>
  <PresentationFormat>On-screen Show (4:3)</PresentationFormat>
  <Paragraphs>753</Paragraphs>
  <Slides>30</Slides>
  <Notes>27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ＭＳ Ｐゴシック</vt:lpstr>
      <vt:lpstr>Aptos</vt:lpstr>
      <vt:lpstr>Arial</vt:lpstr>
      <vt:lpstr>Calibri</vt:lpstr>
      <vt:lpstr>Cambria</vt:lpstr>
      <vt:lpstr>Courier New</vt:lpstr>
      <vt:lpstr>Helvetica</vt:lpstr>
      <vt:lpstr>Symbol</vt:lpstr>
      <vt:lpstr>Times New Roman</vt:lpstr>
      <vt:lpstr>Trebuchet MS</vt:lpstr>
      <vt:lpstr>Wingdings</vt:lpstr>
      <vt:lpstr>Thème Office</vt:lpstr>
      <vt:lpstr>2026 Annual Meeting</vt:lpstr>
      <vt:lpstr>Agenda</vt:lpstr>
      <vt:lpstr>News</vt:lpstr>
      <vt:lpstr>Where are we...</vt:lpstr>
      <vt:lpstr>And now at the 4rd year of ESSνSB+</vt:lpstr>
      <vt:lpstr>Proposal Evaluation Form</vt:lpstr>
      <vt:lpstr>Project Effort in person-months</vt:lpstr>
      <vt:lpstr>Official Post-doc list (person-months)</vt:lpstr>
      <vt:lpstr>ESSνSB+ Structure</vt:lpstr>
      <vt:lpstr>Project Administration</vt:lpstr>
      <vt:lpstr>Work Packages</vt:lpstr>
      <vt:lpstr>Appointment of the Work Package Coordinators</vt:lpstr>
      <vt:lpstr>DEB Members</vt:lpstr>
      <vt:lpstr>International Advisory Panel</vt:lpstr>
      <vt:lpstr>International Advisory Panel</vt:lpstr>
      <vt:lpstr>Deliverables</vt:lpstr>
      <vt:lpstr>Milestones</vt:lpstr>
      <vt:lpstr>Reporting Periods (imposed by EU)</vt:lpstr>
      <vt:lpstr>Second Periodic Report (18 months)</vt:lpstr>
      <vt:lpstr>Second Periodic Report (18 months)</vt:lpstr>
      <vt:lpstr>ESFRI/CERN strategy</vt:lpstr>
      <vt:lpstr>EPPS</vt:lpstr>
      <vt:lpstr>EPPS</vt:lpstr>
      <vt:lpstr>ESFRI</vt:lpstr>
      <vt:lpstr>Congratulations!</vt:lpstr>
      <vt:lpstr>Backup</vt:lpstr>
      <vt:lpstr>Meetings (from CA)</vt:lpstr>
      <vt:lpstr>Meeting in Brussels with RTD (18 Sep. 2026)</vt:lpstr>
      <vt:lpstr>CDR timeline</vt:lpstr>
      <vt:lpstr>Coming EU calls</vt:lpstr>
    </vt:vector>
  </TitlesOfParts>
  <Company>IN2P3/CNRS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 for future neutrino oscillation beams in Europe</dc:title>
  <dc:creator>Marcos Dracos</dc:creator>
  <cp:lastModifiedBy>Marcos Dracos</cp:lastModifiedBy>
  <cp:revision>1515</cp:revision>
  <cp:lastPrinted>2023-01-16T08:22:34Z</cp:lastPrinted>
  <dcterms:created xsi:type="dcterms:W3CDTF">2012-07-27T00:22:31Z</dcterms:created>
  <dcterms:modified xsi:type="dcterms:W3CDTF">2026-10-05T15:11:29Z</dcterms:modified>
</cp:coreProperties>
</file>