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67" r:id="rId2"/>
    <p:sldId id="345" r:id="rId3"/>
    <p:sldId id="348" r:id="rId4"/>
    <p:sldId id="346" r:id="rId5"/>
    <p:sldId id="347" r:id="rId6"/>
    <p:sldId id="349" r:id="rId7"/>
    <p:sldId id="350" r:id="rId8"/>
    <p:sldId id="338" r:id="rId9"/>
    <p:sldId id="278" r:id="rId10"/>
    <p:sldId id="276" r:id="rId11"/>
    <p:sldId id="351" r:id="rId12"/>
    <p:sldId id="352" r:id="rId13"/>
    <p:sldId id="353" r:id="rId14"/>
    <p:sldId id="354"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CC"/>
    <a:srgbClr val="666666"/>
    <a:srgbClr val="FECC99"/>
    <a:srgbClr val="FEE6CC"/>
    <a:srgbClr val="CCDFDB"/>
    <a:srgbClr val="E5F0EC"/>
    <a:srgbClr val="D7E59A"/>
    <a:srgbClr val="EBF1CB"/>
    <a:srgbClr val="CDD5E0"/>
    <a:srgbClr val="E6EB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166" autoAdjust="0"/>
    <p:restoredTop sz="96254" autoAdjust="0"/>
  </p:normalViewPr>
  <p:slideViewPr>
    <p:cSldViewPr snapToGrid="0" snapToObjects="1">
      <p:cViewPr varScale="1">
        <p:scale>
          <a:sx n="142" d="100"/>
          <a:sy n="142" d="100"/>
        </p:scale>
        <p:origin x="1040" y="176"/>
      </p:cViewPr>
      <p:guideLst/>
    </p:cSldViewPr>
  </p:slideViewPr>
  <p:outlineViewPr>
    <p:cViewPr>
      <p:scale>
        <a:sx n="33" d="100"/>
        <a:sy n="33" d="100"/>
      </p:scale>
      <p:origin x="0" y="-11968"/>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wid Patrzalek" userId="c0dbce9762f45de7" providerId="LiveId" clId="{C68F4116-0066-5BA8-8B22-2750EBDD44D5}"/>
    <pc:docChg chg="modSld">
      <pc:chgData name="Dawid Patrzalek" userId="c0dbce9762f45de7" providerId="LiveId" clId="{C68F4116-0066-5BA8-8B22-2750EBDD44D5}" dt="2026-10-05T11:31:09.758" v="48" actId="20577"/>
      <pc:docMkLst>
        <pc:docMk/>
      </pc:docMkLst>
      <pc:sldChg chg="modSp mod">
        <pc:chgData name="Dawid Patrzalek" userId="c0dbce9762f45de7" providerId="LiveId" clId="{C68F4116-0066-5BA8-8B22-2750EBDD44D5}" dt="2026-10-05T11:31:09.758" v="48" actId="20577"/>
        <pc:sldMkLst>
          <pc:docMk/>
          <pc:sldMk cId="2036070076" sldId="352"/>
        </pc:sldMkLst>
        <pc:graphicFrameChg chg="modGraphic">
          <ac:chgData name="Dawid Patrzalek" userId="c0dbce9762f45de7" providerId="LiveId" clId="{C68F4116-0066-5BA8-8B22-2750EBDD44D5}" dt="2026-10-05T11:31:09.758" v="48" actId="20577"/>
          <ac:graphicFrameMkLst>
            <pc:docMk/>
            <pc:sldMk cId="2036070076" sldId="352"/>
            <ac:graphicFrameMk id="13" creationId="{906C8D10-6BA5-17D2-E306-50E7492D31CD}"/>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216F17-FF12-814E-936A-620B3383A43B}" type="datetimeFigureOut">
              <a:rPr lang="sv-SE" smtClean="0"/>
              <a:t>2026-10-05</a:t>
            </a:fld>
            <a:endParaRPr/>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5A434-646A-2746-9BDC-885B2382B33E}" type="slidenum">
              <a:rPr lang="sv-SE" smtClean="0"/>
              <a:t>‹#›</a:t>
            </a:fld>
            <a:endParaRPr/>
          </a:p>
        </p:txBody>
      </p:sp>
    </p:spTree>
    <p:extLst>
      <p:ext uri="{BB962C8B-B14F-4D97-AF65-F5344CB8AC3E}">
        <p14:creationId xmlns:p14="http://schemas.microsoft.com/office/powerpoint/2010/main" val="2231822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E5A434-646A-2746-9BDC-885B2382B33E}" type="slidenum">
              <a:rPr lang="sv-SE" smtClean="0"/>
              <a:t>1</a:t>
            </a:fld>
            <a:endParaRPr lang="sv-SE"/>
          </a:p>
        </p:txBody>
      </p:sp>
    </p:spTree>
    <p:extLst>
      <p:ext uri="{BB962C8B-B14F-4D97-AF65-F5344CB8AC3E}">
        <p14:creationId xmlns:p14="http://schemas.microsoft.com/office/powerpoint/2010/main" val="2362269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58B50-712D-8D51-E0C9-E056D162A1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D988D-CE40-C880-27D3-ED472A8C7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3B436-7E45-A47F-2E36-7DE7E961B1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F93394-2486-ACA1-3889-96082B0CA9F5}"/>
              </a:ext>
            </a:extLst>
          </p:cNvPr>
          <p:cNvSpPr>
            <a:spLocks noGrp="1"/>
          </p:cNvSpPr>
          <p:nvPr>
            <p:ph type="sldNum" sz="quarter" idx="5"/>
          </p:nvPr>
        </p:nvSpPr>
        <p:spPr/>
        <p:txBody>
          <a:bodyPr/>
          <a:lstStyle/>
          <a:p>
            <a:fld id="{3AE5A434-646A-2746-9BDC-885B2382B33E}" type="slidenum">
              <a:rPr lang="sv-SE" smtClean="0"/>
              <a:t>2</a:t>
            </a:fld>
            <a:endParaRPr lang="sv-SE"/>
          </a:p>
        </p:txBody>
      </p:sp>
    </p:spTree>
    <p:extLst>
      <p:ext uri="{BB962C8B-B14F-4D97-AF65-F5344CB8AC3E}">
        <p14:creationId xmlns:p14="http://schemas.microsoft.com/office/powerpoint/2010/main" val="187056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FF940-43B4-7D83-986F-BB9A1667B0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43548-FE6D-4858-8A0F-6F39D17DE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8191D-3CF9-F088-1A3B-E2A096360D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8A7CF1-C7BF-E613-CD32-B59012764B56}"/>
              </a:ext>
            </a:extLst>
          </p:cNvPr>
          <p:cNvSpPr>
            <a:spLocks noGrp="1"/>
          </p:cNvSpPr>
          <p:nvPr>
            <p:ph type="sldNum" sz="quarter" idx="5"/>
          </p:nvPr>
        </p:nvSpPr>
        <p:spPr/>
        <p:txBody>
          <a:bodyPr/>
          <a:lstStyle/>
          <a:p>
            <a:fld id="{3AE5A434-646A-2746-9BDC-885B2382B33E}" type="slidenum">
              <a:rPr lang="sv-SE" smtClean="0"/>
              <a:t>3</a:t>
            </a:fld>
            <a:endParaRPr lang="sv-SE"/>
          </a:p>
        </p:txBody>
      </p:sp>
    </p:spTree>
    <p:extLst>
      <p:ext uri="{BB962C8B-B14F-4D97-AF65-F5344CB8AC3E}">
        <p14:creationId xmlns:p14="http://schemas.microsoft.com/office/powerpoint/2010/main" val="1293154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70814-92E4-DF58-7273-2AC12505E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62AD3A-6C1E-E20B-4F1E-639F148C1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31B2DF-14F9-532A-3DEE-73F076ADC1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62830B-3E65-C945-BC38-F65580F335A6}"/>
              </a:ext>
            </a:extLst>
          </p:cNvPr>
          <p:cNvSpPr>
            <a:spLocks noGrp="1"/>
          </p:cNvSpPr>
          <p:nvPr>
            <p:ph type="sldNum" sz="quarter" idx="5"/>
          </p:nvPr>
        </p:nvSpPr>
        <p:spPr/>
        <p:txBody>
          <a:bodyPr/>
          <a:lstStyle/>
          <a:p>
            <a:fld id="{3AE5A434-646A-2746-9BDC-885B2382B33E}" type="slidenum">
              <a:rPr lang="sv-SE" smtClean="0"/>
              <a:t>4</a:t>
            </a:fld>
            <a:endParaRPr lang="sv-SE"/>
          </a:p>
        </p:txBody>
      </p:sp>
    </p:spTree>
    <p:extLst>
      <p:ext uri="{BB962C8B-B14F-4D97-AF65-F5344CB8AC3E}">
        <p14:creationId xmlns:p14="http://schemas.microsoft.com/office/powerpoint/2010/main" val="1633645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A0FE7-3E14-F69C-0DE6-5893BA98B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F942D3-8B82-AED9-C6CD-35AE28AFE1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286E67-6DF7-2849-5795-BD96AB9D74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B19E51-FEFE-F833-15A9-8A6D783B3F05}"/>
              </a:ext>
            </a:extLst>
          </p:cNvPr>
          <p:cNvSpPr>
            <a:spLocks noGrp="1"/>
          </p:cNvSpPr>
          <p:nvPr>
            <p:ph type="sldNum" sz="quarter" idx="5"/>
          </p:nvPr>
        </p:nvSpPr>
        <p:spPr/>
        <p:txBody>
          <a:bodyPr/>
          <a:lstStyle/>
          <a:p>
            <a:fld id="{3AE5A434-646A-2746-9BDC-885B2382B33E}" type="slidenum">
              <a:rPr lang="sv-SE" smtClean="0"/>
              <a:t>5</a:t>
            </a:fld>
            <a:endParaRPr lang="sv-SE"/>
          </a:p>
        </p:txBody>
      </p:sp>
    </p:spTree>
    <p:extLst>
      <p:ext uri="{BB962C8B-B14F-4D97-AF65-F5344CB8AC3E}">
        <p14:creationId xmlns:p14="http://schemas.microsoft.com/office/powerpoint/2010/main" val="2546244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B41F4-14B0-7E29-F2D6-52F6C312A0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0E8C21-3750-3755-21CE-07A52BC203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1353C-B9C9-F50C-DA71-4023C4F109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09D9EA-DDE3-60FE-FEF6-62314BB8F813}"/>
              </a:ext>
            </a:extLst>
          </p:cNvPr>
          <p:cNvSpPr>
            <a:spLocks noGrp="1"/>
          </p:cNvSpPr>
          <p:nvPr>
            <p:ph type="sldNum" sz="quarter" idx="5"/>
          </p:nvPr>
        </p:nvSpPr>
        <p:spPr/>
        <p:txBody>
          <a:bodyPr/>
          <a:lstStyle/>
          <a:p>
            <a:fld id="{3AE5A434-646A-2746-9BDC-885B2382B33E}" type="slidenum">
              <a:rPr lang="sv-SE" smtClean="0"/>
              <a:t>6</a:t>
            </a:fld>
            <a:endParaRPr lang="sv-SE"/>
          </a:p>
        </p:txBody>
      </p:sp>
    </p:spTree>
    <p:extLst>
      <p:ext uri="{BB962C8B-B14F-4D97-AF65-F5344CB8AC3E}">
        <p14:creationId xmlns:p14="http://schemas.microsoft.com/office/powerpoint/2010/main" val="178421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5CB03-2AD0-8119-9B7B-1B139588E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456149-E198-BF4A-7CFF-4B2D3C8BB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4FEE16-23D2-7027-BE32-67FA1E633A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B7A035-E2AA-C429-0D64-21764231B2DF}"/>
              </a:ext>
            </a:extLst>
          </p:cNvPr>
          <p:cNvSpPr>
            <a:spLocks noGrp="1"/>
          </p:cNvSpPr>
          <p:nvPr>
            <p:ph type="sldNum" sz="quarter" idx="5"/>
          </p:nvPr>
        </p:nvSpPr>
        <p:spPr/>
        <p:txBody>
          <a:bodyPr/>
          <a:lstStyle/>
          <a:p>
            <a:fld id="{3AE5A434-646A-2746-9BDC-885B2382B33E}" type="slidenum">
              <a:rPr lang="sv-SE" smtClean="0"/>
              <a:t>7</a:t>
            </a:fld>
            <a:endParaRPr lang="sv-SE"/>
          </a:p>
        </p:txBody>
      </p:sp>
    </p:spTree>
    <p:extLst>
      <p:ext uri="{BB962C8B-B14F-4D97-AF65-F5344CB8AC3E}">
        <p14:creationId xmlns:p14="http://schemas.microsoft.com/office/powerpoint/2010/main" val="3769693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E5A434-646A-2746-9BDC-885B2382B33E}" type="slidenum">
              <a:rPr lang="sv-SE" smtClean="0"/>
              <a:t>8</a:t>
            </a:fld>
            <a:endParaRPr lang="sv-SE"/>
          </a:p>
        </p:txBody>
      </p:sp>
    </p:spTree>
    <p:extLst>
      <p:ext uri="{BB962C8B-B14F-4D97-AF65-F5344CB8AC3E}">
        <p14:creationId xmlns:p14="http://schemas.microsoft.com/office/powerpoint/2010/main" val="3465982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Tree>
    <p:extLst>
      <p:ext uri="{BB962C8B-B14F-4D97-AF65-F5344CB8AC3E}">
        <p14:creationId xmlns:p14="http://schemas.microsoft.com/office/powerpoint/2010/main" val="3877011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F513F-4B8A-E265-0E47-E887A4C3C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5A5B4-FA29-9DF9-B5C2-494820131E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EFB085-9243-2455-82D8-C4EABAC0B1A1}"/>
              </a:ext>
            </a:extLst>
          </p:cNvPr>
          <p:cNvSpPr>
            <a:spLocks noGrp="1"/>
          </p:cNvSpPr>
          <p:nvPr>
            <p:ph type="body" idx="1"/>
          </p:nvPr>
        </p:nvSpPr>
        <p:spPr/>
        <p:txBody>
          <a:bodyPr/>
          <a:lstStyle/>
          <a:p>
            <a:endParaRPr lang="en-SE" dirty="0"/>
          </a:p>
        </p:txBody>
      </p:sp>
    </p:spTree>
    <p:extLst>
      <p:ext uri="{BB962C8B-B14F-4D97-AF65-F5344CB8AC3E}">
        <p14:creationId xmlns:p14="http://schemas.microsoft.com/office/powerpoint/2010/main" val="4074872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E3663-06F1-499A-CEE1-B27B42E71F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38109-CADE-C2FF-19CC-8660B2A9FD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867627-18C8-CB80-93F8-231A16978403}"/>
              </a:ext>
            </a:extLst>
          </p:cNvPr>
          <p:cNvSpPr>
            <a:spLocks noGrp="1"/>
          </p:cNvSpPr>
          <p:nvPr>
            <p:ph type="body" idx="1"/>
          </p:nvPr>
        </p:nvSpPr>
        <p:spPr/>
        <p:txBody>
          <a:bodyPr/>
          <a:lstStyle/>
          <a:p>
            <a:endParaRPr lang="en-SE" dirty="0"/>
          </a:p>
        </p:txBody>
      </p:sp>
    </p:spTree>
    <p:extLst>
      <p:ext uri="{BB962C8B-B14F-4D97-AF65-F5344CB8AC3E}">
        <p14:creationId xmlns:p14="http://schemas.microsoft.com/office/powerpoint/2010/main" val="1257792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741BD-B2A9-237D-22D1-AD92B1902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E95759-D989-6F6A-D90B-1551ACD311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3A3BAC-4115-78BE-E932-8CB9DC6400BB}"/>
              </a:ext>
            </a:extLst>
          </p:cNvPr>
          <p:cNvSpPr>
            <a:spLocks noGrp="1"/>
          </p:cNvSpPr>
          <p:nvPr>
            <p:ph type="body" idx="1"/>
          </p:nvPr>
        </p:nvSpPr>
        <p:spPr/>
        <p:txBody>
          <a:bodyPr/>
          <a:lstStyle/>
          <a:p>
            <a:endParaRPr lang="en-SE" dirty="0"/>
          </a:p>
        </p:txBody>
      </p:sp>
    </p:spTree>
    <p:extLst>
      <p:ext uri="{BB962C8B-B14F-4D97-AF65-F5344CB8AC3E}">
        <p14:creationId xmlns:p14="http://schemas.microsoft.com/office/powerpoint/2010/main" val="3449681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A1E13-B9E0-1F92-76EB-677210596C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0B708-110C-3AC0-44BD-F22A1DD6DA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3BCCE-52D5-2FEB-33B1-0E9BDD5FBCC7}"/>
              </a:ext>
            </a:extLst>
          </p:cNvPr>
          <p:cNvSpPr>
            <a:spLocks noGrp="1"/>
          </p:cNvSpPr>
          <p:nvPr>
            <p:ph type="body" idx="1"/>
          </p:nvPr>
        </p:nvSpPr>
        <p:spPr/>
        <p:txBody>
          <a:bodyPr/>
          <a:lstStyle/>
          <a:p>
            <a:endParaRPr lang="en-SE" dirty="0"/>
          </a:p>
        </p:txBody>
      </p:sp>
    </p:spTree>
    <p:extLst>
      <p:ext uri="{BB962C8B-B14F-4D97-AF65-F5344CB8AC3E}">
        <p14:creationId xmlns:p14="http://schemas.microsoft.com/office/powerpoint/2010/main" val="2281081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First 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105BBA5-0B01-43EB-96EC-725AF28E5A8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ktangel 5">
            <a:extLst>
              <a:ext uri="{FF2B5EF4-FFF2-40B4-BE49-F238E27FC236}">
                <a16:creationId xmlns:a16="http://schemas.microsoft.com/office/drawing/2014/main" id="{BB3141B3-566C-47FF-8C29-67289995D2FA}"/>
              </a:ext>
            </a:extLst>
          </p:cNvPr>
          <p:cNvSpPr/>
          <p:nvPr userDrawn="1"/>
        </p:nvSpPr>
        <p:spPr>
          <a:xfrm>
            <a:off x="0"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7" name="Bildobjekt 6">
            <a:extLst>
              <a:ext uri="{FF2B5EF4-FFF2-40B4-BE49-F238E27FC236}">
                <a16:creationId xmlns:a16="http://schemas.microsoft.com/office/drawing/2014/main" id="{B965145F-CDA4-4965-A7C5-ACBA59393460}"/>
              </a:ext>
            </a:extLst>
          </p:cNvPr>
          <p:cNvPicPr>
            <a:picLocks noChangeAspect="1"/>
          </p:cNvPicPr>
          <p:nvPr userDrawn="1"/>
        </p:nvPicPr>
        <p:blipFill>
          <a:blip r:embed="rId2"/>
          <a:stretch>
            <a:fillRect/>
          </a:stretch>
        </p:blipFill>
        <p:spPr>
          <a:xfrm>
            <a:off x="1703069" y="1048935"/>
            <a:ext cx="8872165" cy="4760129"/>
          </a:xfrm>
          <a:prstGeom prst="rect">
            <a:avLst/>
          </a:prstGeom>
        </p:spPr>
      </p:pic>
    </p:spTree>
    <p:extLst>
      <p:ext uri="{BB962C8B-B14F-4D97-AF65-F5344CB8AC3E}">
        <p14:creationId xmlns:p14="http://schemas.microsoft.com/office/powerpoint/2010/main" val="128748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E7B1DDB-F4AA-4E8D-BD07-905FE45A5555}"/>
              </a:ext>
            </a:extLst>
          </p:cNvPr>
          <p:cNvSpPr/>
          <p:nvPr userDrawn="1"/>
        </p:nvSpPr>
        <p:spPr>
          <a:xfrm>
            <a:off x="-2"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ubrik 1">
            <a:extLst>
              <a:ext uri="{FF2B5EF4-FFF2-40B4-BE49-F238E27FC236}">
                <a16:creationId xmlns:a16="http://schemas.microsoft.com/office/drawing/2014/main" id="{34780BC8-191C-6D4B-93F3-54A06FD4FE76}"/>
              </a:ext>
            </a:extLst>
          </p:cNvPr>
          <p:cNvSpPr>
            <a:spLocks noGrp="1"/>
          </p:cNvSpPr>
          <p:nvPr>
            <p:ph type="ctrTitle"/>
          </p:nvPr>
        </p:nvSpPr>
        <p:spPr>
          <a:xfrm>
            <a:off x="1930395" y="1153621"/>
            <a:ext cx="8640000" cy="2387600"/>
          </a:xfrm>
        </p:spPr>
        <p:txBody>
          <a:bodyPr anchor="b">
            <a:noAutofit/>
          </a:bodyPr>
          <a:lstStyle>
            <a:lvl1pPr algn="l">
              <a:lnSpc>
                <a:spcPct val="100000"/>
              </a:lnSpc>
              <a:defRPr sz="4200">
                <a:solidFill>
                  <a:schemeClr val="bg1"/>
                </a:solidFill>
                <a:latin typeface="Segoe UI Semibold" panose="020B0702040204020203" pitchFamily="34" charset="0"/>
                <a:cs typeface="Segoe UI Semibold" panose="020B0702040204020203" pitchFamily="34" charset="0"/>
              </a:defRPr>
            </a:lvl1pPr>
          </a:lstStyle>
          <a:p>
            <a:r>
              <a:rPr lang="en-GB"/>
              <a:t>Click to edit Master title style</a:t>
            </a:r>
            <a:endParaRPr lang="sv-SE" dirty="0"/>
          </a:p>
        </p:txBody>
      </p:sp>
      <p:sp>
        <p:nvSpPr>
          <p:cNvPr id="3" name="Underrubrik 2">
            <a:extLst>
              <a:ext uri="{FF2B5EF4-FFF2-40B4-BE49-F238E27FC236}">
                <a16:creationId xmlns:a16="http://schemas.microsoft.com/office/drawing/2014/main" id="{81DF3056-F3A8-2949-876C-528413E342C4}"/>
              </a:ext>
            </a:extLst>
          </p:cNvPr>
          <p:cNvSpPr>
            <a:spLocks noGrp="1"/>
          </p:cNvSpPr>
          <p:nvPr>
            <p:ph type="subTitle" idx="1"/>
          </p:nvPr>
        </p:nvSpPr>
        <p:spPr>
          <a:xfrm>
            <a:off x="1930395" y="3883393"/>
            <a:ext cx="8640000" cy="921363"/>
          </a:xfrm>
          <a:prstGeom prst="rect">
            <a:avLst/>
          </a:prstGeom>
        </p:spPr>
        <p:txBody>
          <a:bodyPr lIns="90000">
            <a:noAutofit/>
          </a:bodyPr>
          <a:lstStyle>
            <a:lvl1pPr marL="0" indent="0" algn="l">
              <a:lnSpc>
                <a:spcPct val="100000"/>
              </a:lnSpc>
              <a:spcBef>
                <a:spcPts val="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sv-SE" dirty="0"/>
          </a:p>
        </p:txBody>
      </p:sp>
      <p:sp>
        <p:nvSpPr>
          <p:cNvPr id="8" name="Rektangel 7">
            <a:extLst>
              <a:ext uri="{FF2B5EF4-FFF2-40B4-BE49-F238E27FC236}">
                <a16:creationId xmlns:a16="http://schemas.microsoft.com/office/drawing/2014/main" id="{EC66F586-F662-4573-A59B-7D4EDD05A153}"/>
              </a:ext>
            </a:extLst>
          </p:cNvPr>
          <p:cNvSpPr/>
          <p:nvPr userDrawn="1"/>
        </p:nvSpPr>
        <p:spPr>
          <a:xfrm>
            <a:off x="-2"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Bildobjekt 8">
            <a:extLst>
              <a:ext uri="{FF2B5EF4-FFF2-40B4-BE49-F238E27FC236}">
                <a16:creationId xmlns:a16="http://schemas.microsoft.com/office/drawing/2014/main" id="{3193CED5-E020-4279-918D-055F43A918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24611" y="417443"/>
            <a:ext cx="826395" cy="800100"/>
          </a:xfrm>
          <a:prstGeom prst="rect">
            <a:avLst/>
          </a:prstGeom>
        </p:spPr>
      </p:pic>
      <p:sp>
        <p:nvSpPr>
          <p:cNvPr id="15" name="Platshållare för text 14">
            <a:extLst>
              <a:ext uri="{FF2B5EF4-FFF2-40B4-BE49-F238E27FC236}">
                <a16:creationId xmlns:a16="http://schemas.microsoft.com/office/drawing/2014/main" id="{EA5DA2EE-60AD-41D0-96B0-DDF02E0AE545}"/>
              </a:ext>
            </a:extLst>
          </p:cNvPr>
          <p:cNvSpPr>
            <a:spLocks noGrp="1"/>
          </p:cNvSpPr>
          <p:nvPr>
            <p:ph type="body" sz="quarter" idx="10" hasCustomPrompt="1"/>
          </p:nvPr>
        </p:nvSpPr>
        <p:spPr>
          <a:xfrm>
            <a:off x="1930395" y="5605695"/>
            <a:ext cx="6290892" cy="459883"/>
          </a:xfrm>
          <a:prstGeom prst="rect">
            <a:avLst/>
          </a:prstGeom>
        </p:spPr>
        <p:txBody>
          <a:bodyPr lIns="90000" tIns="18000" bIns="36000" anchor="b" anchorCtr="0">
            <a:noAutofit/>
          </a:bodyPr>
          <a:lstStyle>
            <a:lvl1pPr marL="0" indent="0">
              <a:lnSpc>
                <a:spcPct val="100000"/>
              </a:lnSpc>
              <a:spcBef>
                <a:spcPts val="0"/>
              </a:spcBef>
              <a:buFontTx/>
              <a:buNone/>
              <a:defRPr sz="1200" b="1" strike="noStrike" cap="all" spc="120" baseline="0">
                <a:solidFill>
                  <a:schemeClr val="bg1"/>
                </a:solidFill>
              </a:defRPr>
            </a:lvl1pPr>
          </a:lstStyle>
          <a:p>
            <a:pPr lvl="0"/>
            <a:r>
              <a:rPr lang="sv-SE"/>
              <a:t>presented by &lt;name nameson&gt;</a:t>
            </a:r>
          </a:p>
        </p:txBody>
      </p:sp>
      <p:sp>
        <p:nvSpPr>
          <p:cNvPr id="10" name="Platshållare för datum 3">
            <a:extLst>
              <a:ext uri="{FF2B5EF4-FFF2-40B4-BE49-F238E27FC236}">
                <a16:creationId xmlns:a16="http://schemas.microsoft.com/office/drawing/2014/main" id="{5CE429DE-35D4-F144-9881-2C3DD8ABB666}"/>
              </a:ext>
            </a:extLst>
          </p:cNvPr>
          <p:cNvSpPr>
            <a:spLocks noGrp="1"/>
          </p:cNvSpPr>
          <p:nvPr>
            <p:ph type="dt" sz="half" idx="10"/>
          </p:nvPr>
        </p:nvSpPr>
        <p:spPr>
          <a:xfrm>
            <a:off x="1930395" y="6096663"/>
            <a:ext cx="1241068" cy="365125"/>
          </a:xfrm>
        </p:spPr>
        <p:txBody>
          <a:bodyPr/>
          <a:lstStyle>
            <a:lvl1pPr>
              <a:defRPr sz="1200"/>
            </a:lvl1pPr>
          </a:lstStyle>
          <a:p>
            <a:r>
              <a:rPr lang="en-US"/>
              <a:t>2025/09/23</a:t>
            </a:r>
            <a:endParaRPr lang="sv-SE" dirty="0"/>
          </a:p>
        </p:txBody>
      </p:sp>
    </p:spTree>
    <p:extLst>
      <p:ext uri="{BB962C8B-B14F-4D97-AF65-F5344CB8AC3E}">
        <p14:creationId xmlns:p14="http://schemas.microsoft.com/office/powerpoint/2010/main" val="140138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9BCCEAFE-E21B-43CF-80C4-FF01C3F9D479}"/>
              </a:ext>
            </a:extLst>
          </p:cNvPr>
          <p:cNvSpPr/>
          <p:nvPr userDrawn="1"/>
        </p:nvSpPr>
        <p:spPr>
          <a:xfrm>
            <a:off x="0" y="16274"/>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solidFill>
                  <a:schemeClr val="bg1"/>
                </a:solidFill>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lvl1pPr>
              <a:defRPr>
                <a:solidFill>
                  <a:schemeClr val="bg1"/>
                </a:solidFill>
              </a:defRPr>
            </a:lvl1pPr>
          </a:lstStyle>
          <a:p>
            <a:endParaRPr lang="sv-SE" dirty="0"/>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lvl1pPr>
              <a:defRPr>
                <a:solidFill>
                  <a:schemeClr val="bg1"/>
                </a:solidFill>
              </a:defRPr>
            </a:lvl1pPr>
          </a:lstStyle>
          <a:p>
            <a:fld id="{F7283078-D760-1647-8B80-66BA8B52336D}" type="slidenum">
              <a:rPr lang="sv-SE" smtClean="0"/>
              <a:pPr/>
              <a:t>‹#›</a:t>
            </a:fld>
            <a:endParaRPr lang="sv-SE"/>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2" name="Bildobjekt 11">
            <a:extLst>
              <a:ext uri="{FF2B5EF4-FFF2-40B4-BE49-F238E27FC236}">
                <a16:creationId xmlns:a16="http://schemas.microsoft.com/office/drawing/2014/main" id="{6426DF26-09C3-4DAE-B43E-0C11D6A635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24611" y="417443"/>
            <a:ext cx="826395" cy="800100"/>
          </a:xfrm>
          <a:prstGeom prst="rect">
            <a:avLst/>
          </a:prstGeom>
        </p:spPr>
      </p:pic>
      <p:sp>
        <p:nvSpPr>
          <p:cNvPr id="11" name="Platshållare för text 10">
            <a:extLst>
              <a:ext uri="{FF2B5EF4-FFF2-40B4-BE49-F238E27FC236}">
                <a16:creationId xmlns:a16="http://schemas.microsoft.com/office/drawing/2014/main" id="{5C48DF05-1B09-4DA6-AC56-07304871CCD2}"/>
              </a:ext>
            </a:extLst>
          </p:cNvPr>
          <p:cNvSpPr>
            <a:spLocks noGrp="1"/>
          </p:cNvSpPr>
          <p:nvPr>
            <p:ph type="body" sz="quarter" idx="13"/>
          </p:nvPr>
        </p:nvSpPr>
        <p:spPr>
          <a:xfrm>
            <a:off x="1195647" y="1640719"/>
            <a:ext cx="10042073" cy="4375520"/>
          </a:xfrm>
        </p:spPr>
        <p:txBody>
          <a:bodyPr>
            <a:noAutofit/>
          </a:bodyPr>
          <a:lstStyle>
            <a:lvl1pPr marL="457200" indent="-457200">
              <a:buClr>
                <a:schemeClr val="bg1"/>
              </a:buClr>
              <a:buFont typeface="+mj-lt"/>
              <a:buAutoNum type="arabicPeriod"/>
              <a:defRPr>
                <a:solidFill>
                  <a:schemeClr val="bg1"/>
                </a:solidFill>
              </a:defRPr>
            </a:lvl1pPr>
            <a:lvl2pPr marL="82550" indent="0">
              <a:buNone/>
              <a:defRPr/>
            </a:lvl2pPr>
          </a:lstStyle>
          <a:p>
            <a:pPr lvl="0"/>
            <a:r>
              <a:rPr lang="en-GB"/>
              <a:t>Click to edit Master text styles</a:t>
            </a:r>
          </a:p>
        </p:txBody>
      </p:sp>
      <p:sp>
        <p:nvSpPr>
          <p:cNvPr id="14" name="Platshållare för datum 3">
            <a:extLst>
              <a:ext uri="{FF2B5EF4-FFF2-40B4-BE49-F238E27FC236}">
                <a16:creationId xmlns:a16="http://schemas.microsoft.com/office/drawing/2014/main" id="{04D3287D-3E21-D845-8766-C307E6765306}"/>
              </a:ext>
            </a:extLst>
          </p:cNvPr>
          <p:cNvSpPr>
            <a:spLocks noGrp="1"/>
          </p:cNvSpPr>
          <p:nvPr>
            <p:ph type="dt" sz="half" idx="10"/>
          </p:nvPr>
        </p:nvSpPr>
        <p:spPr>
          <a:xfrm>
            <a:off x="1195647" y="6475270"/>
            <a:ext cx="832658" cy="365125"/>
          </a:xfrm>
        </p:spPr>
        <p:txBody>
          <a:bodyPr/>
          <a:lstStyle/>
          <a:p>
            <a:r>
              <a:rPr lang="en-US"/>
              <a:t>2025/09/23</a:t>
            </a:r>
            <a:endParaRPr lang="sv-SE" dirty="0"/>
          </a:p>
        </p:txBody>
      </p:sp>
    </p:spTree>
    <p:extLst>
      <p:ext uri="{BB962C8B-B14F-4D97-AF65-F5344CB8AC3E}">
        <p14:creationId xmlns:p14="http://schemas.microsoft.com/office/powerpoint/2010/main" val="153988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breaker slide">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250D024A-8F85-4618-9506-0F493B263A92}"/>
              </a:ext>
            </a:extLst>
          </p:cNvPr>
          <p:cNvSpPr/>
          <p:nvPr userDrawn="1"/>
        </p:nvSpPr>
        <p:spPr>
          <a:xfrm>
            <a:off x="0" y="0"/>
            <a:ext cx="647771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ktangel 7">
            <a:extLst>
              <a:ext uri="{FF2B5EF4-FFF2-40B4-BE49-F238E27FC236}">
                <a16:creationId xmlns:a16="http://schemas.microsoft.com/office/drawing/2014/main" id="{628E18C2-A66E-436E-89DA-1C5D481CB4B4}"/>
              </a:ext>
            </a:extLst>
          </p:cNvPr>
          <p:cNvSpPr/>
          <p:nvPr userDrawn="1"/>
        </p:nvSpPr>
        <p:spPr>
          <a:xfrm>
            <a:off x="0"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latshållare för bild 12">
            <a:extLst>
              <a:ext uri="{FF2B5EF4-FFF2-40B4-BE49-F238E27FC236}">
                <a16:creationId xmlns:a16="http://schemas.microsoft.com/office/drawing/2014/main" id="{4FD00856-A3E1-48A7-B9CD-D7B89BD6A06C}"/>
              </a:ext>
            </a:extLst>
          </p:cNvPr>
          <p:cNvSpPr>
            <a:spLocks noGrp="1"/>
          </p:cNvSpPr>
          <p:nvPr>
            <p:ph type="pic" sz="quarter" idx="12" hasCustomPrompt="1"/>
          </p:nvPr>
        </p:nvSpPr>
        <p:spPr>
          <a:xfrm>
            <a:off x="6477712" y="0"/>
            <a:ext cx="5714288" cy="6858000"/>
          </a:xfrm>
          <a:solidFill>
            <a:srgbClr val="ECECEC"/>
          </a:solidFill>
        </p:spPr>
        <p:txBody>
          <a:bodyPr>
            <a:normAutofit/>
          </a:bodyPr>
          <a:lstStyle>
            <a:lvl1pPr algn="ctr">
              <a:defRPr sz="800"/>
            </a:lvl1pPr>
          </a:lstStyle>
          <a:p>
            <a:r>
              <a:rPr lang="sv-SE"/>
              <a:t>INSERT IMAGE</a:t>
            </a:r>
          </a:p>
        </p:txBody>
      </p:sp>
      <p:sp>
        <p:nvSpPr>
          <p:cNvPr id="9" name="Platshållare för text 8">
            <a:extLst>
              <a:ext uri="{FF2B5EF4-FFF2-40B4-BE49-F238E27FC236}">
                <a16:creationId xmlns:a16="http://schemas.microsoft.com/office/drawing/2014/main" id="{A8D8C0FE-DA05-418D-9F18-A5A81125AD3F}"/>
              </a:ext>
            </a:extLst>
          </p:cNvPr>
          <p:cNvSpPr>
            <a:spLocks noGrp="1"/>
          </p:cNvSpPr>
          <p:nvPr>
            <p:ph type="body" sz="quarter" idx="11"/>
          </p:nvPr>
        </p:nvSpPr>
        <p:spPr>
          <a:xfrm>
            <a:off x="10924611" y="417443"/>
            <a:ext cx="828000" cy="7992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7" name="Platshållare för text 6">
            <a:extLst>
              <a:ext uri="{FF2B5EF4-FFF2-40B4-BE49-F238E27FC236}">
                <a16:creationId xmlns:a16="http://schemas.microsoft.com/office/drawing/2014/main" id="{1848DA8D-03CE-4CA5-A851-F6ABAE67A9B0}"/>
              </a:ext>
            </a:extLst>
          </p:cNvPr>
          <p:cNvSpPr>
            <a:spLocks noGrp="1"/>
          </p:cNvSpPr>
          <p:nvPr>
            <p:ph type="body" sz="quarter" idx="10"/>
          </p:nvPr>
        </p:nvSpPr>
        <p:spPr>
          <a:xfrm>
            <a:off x="0" y="447675"/>
            <a:ext cx="292100" cy="6410325"/>
          </a:xfrm>
          <a:solidFill>
            <a:schemeClr val="bg1"/>
          </a:solidFill>
        </p:spPr>
        <p:txBody>
          <a:bodyPr>
            <a:normAutofit/>
          </a:bodyPr>
          <a:lstStyle>
            <a:lvl1pPr marL="0" indent="0">
              <a:buFontTx/>
              <a:buNone/>
              <a:defRPr sz="100">
                <a:noFill/>
              </a:defRPr>
            </a:lvl1pPr>
          </a:lstStyle>
          <a:p>
            <a:pPr lvl="0"/>
            <a:r>
              <a:rPr lang="en-GB"/>
              <a:t>Click to edit Master text styles</a:t>
            </a:r>
          </a:p>
        </p:txBody>
      </p:sp>
      <p:sp>
        <p:nvSpPr>
          <p:cNvPr id="3" name="Platshållare för text 2">
            <a:extLst>
              <a:ext uri="{FF2B5EF4-FFF2-40B4-BE49-F238E27FC236}">
                <a16:creationId xmlns:a16="http://schemas.microsoft.com/office/drawing/2014/main" id="{F55DE042-7DE8-4583-986C-40823753078B}"/>
              </a:ext>
            </a:extLst>
          </p:cNvPr>
          <p:cNvSpPr>
            <a:spLocks noGrp="1"/>
          </p:cNvSpPr>
          <p:nvPr>
            <p:ph type="body" sz="quarter" idx="13" hasCustomPrompt="1"/>
          </p:nvPr>
        </p:nvSpPr>
        <p:spPr>
          <a:xfrm>
            <a:off x="1230491" y="1051132"/>
            <a:ext cx="4255909" cy="829149"/>
          </a:xfrm>
        </p:spPr>
        <p:txBody>
          <a:bodyPr rIns="18000" anchor="b" anchorCtr="0"/>
          <a:lstStyle>
            <a:lvl1pPr marL="0" indent="0">
              <a:buFontTx/>
              <a:buNone/>
              <a:defRPr sz="4800">
                <a:solidFill>
                  <a:schemeClr val="bg1"/>
                </a:solidFill>
                <a:latin typeface="+mn-lt"/>
              </a:defRPr>
            </a:lvl1pPr>
            <a:lvl2pPr marL="82550" indent="0">
              <a:buNone/>
              <a:defRPr/>
            </a:lvl2pPr>
          </a:lstStyle>
          <a:p>
            <a:pPr lvl="0"/>
            <a:r>
              <a:rPr lang="sv-SE"/>
              <a:t># (chapter)</a:t>
            </a:r>
          </a:p>
        </p:txBody>
      </p:sp>
      <p:sp>
        <p:nvSpPr>
          <p:cNvPr id="11" name="Platshållare för text 2">
            <a:extLst>
              <a:ext uri="{FF2B5EF4-FFF2-40B4-BE49-F238E27FC236}">
                <a16:creationId xmlns:a16="http://schemas.microsoft.com/office/drawing/2014/main" id="{1DC53C5B-9DC3-4646-B6B3-DD59404D44D0}"/>
              </a:ext>
            </a:extLst>
          </p:cNvPr>
          <p:cNvSpPr>
            <a:spLocks noGrp="1"/>
          </p:cNvSpPr>
          <p:nvPr>
            <p:ph type="body" sz="quarter" idx="14" hasCustomPrompt="1"/>
          </p:nvPr>
        </p:nvSpPr>
        <p:spPr>
          <a:xfrm>
            <a:off x="1230491" y="2169209"/>
            <a:ext cx="4255909" cy="2462613"/>
          </a:xfrm>
        </p:spPr>
        <p:txBody>
          <a:bodyPr rIns="18000" anchor="t" anchorCtr="0"/>
          <a:lstStyle>
            <a:lvl1pPr marL="0" indent="0">
              <a:spcBef>
                <a:spcPts val="0"/>
              </a:spcBef>
              <a:buFontTx/>
              <a:buNone/>
              <a:defRPr sz="4200">
                <a:solidFill>
                  <a:schemeClr val="bg1"/>
                </a:solidFill>
                <a:latin typeface="Segoe UI Semibold" panose="020B0702040204020203" pitchFamily="34" charset="0"/>
                <a:cs typeface="Segoe UI Semibold" panose="020B0702040204020203" pitchFamily="34" charset="0"/>
              </a:defRPr>
            </a:lvl1pPr>
            <a:lvl2pPr marL="82550" indent="0">
              <a:buNone/>
              <a:defRPr/>
            </a:lvl2pPr>
          </a:lstStyle>
          <a:p>
            <a:pPr lvl="0"/>
            <a:r>
              <a:rPr lang="sv-SE"/>
              <a:t>Headline</a:t>
            </a:r>
          </a:p>
        </p:txBody>
      </p:sp>
    </p:spTree>
    <p:extLst>
      <p:ext uri="{BB962C8B-B14F-4D97-AF65-F5344CB8AC3E}">
        <p14:creationId xmlns:p14="http://schemas.microsoft.com/office/powerpoint/2010/main" val="3254649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endParaRPr lang="sv-SE" dirty="0"/>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dirty="0"/>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Bildobjekt 10">
            <a:extLst>
              <a:ext uri="{FF2B5EF4-FFF2-40B4-BE49-F238E27FC236}">
                <a16:creationId xmlns:a16="http://schemas.microsoft.com/office/drawing/2014/main" id="{6DD4ACE8-21C9-474B-A84B-6E399CB9FBD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12" name="Platshållare för innehåll 2">
            <a:extLst>
              <a:ext uri="{FF2B5EF4-FFF2-40B4-BE49-F238E27FC236}">
                <a16:creationId xmlns:a16="http://schemas.microsoft.com/office/drawing/2014/main" id="{5917406D-4BE3-3B4C-BCFF-41B4F0FAB441}"/>
              </a:ext>
            </a:extLst>
          </p:cNvPr>
          <p:cNvSpPr>
            <a:spLocks noGrp="1"/>
          </p:cNvSpPr>
          <p:nvPr>
            <p:ph idx="1"/>
          </p:nvPr>
        </p:nvSpPr>
        <p:spPr>
          <a:xfrm>
            <a:off x="1094400" y="1562400"/>
            <a:ext cx="9365782" cy="4768062"/>
          </a:xfrm>
        </p:spPr>
        <p:txBody>
          <a:bodyPr lIns="0" rIns="1800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13" name="Platshållare för datum 3">
            <a:extLst>
              <a:ext uri="{FF2B5EF4-FFF2-40B4-BE49-F238E27FC236}">
                <a16:creationId xmlns:a16="http://schemas.microsoft.com/office/drawing/2014/main" id="{3E8E36C4-8565-B94E-A90D-FF5DD7F86A6D}"/>
              </a:ext>
            </a:extLst>
          </p:cNvPr>
          <p:cNvSpPr>
            <a:spLocks noGrp="1"/>
          </p:cNvSpPr>
          <p:nvPr>
            <p:ph type="dt" sz="half" idx="10"/>
          </p:nvPr>
        </p:nvSpPr>
        <p:spPr>
          <a:xfrm>
            <a:off x="1195647" y="6475270"/>
            <a:ext cx="832658" cy="365125"/>
          </a:xfrm>
        </p:spPr>
        <p:txBody>
          <a:bodyPr/>
          <a:lstStyle/>
          <a:p>
            <a:r>
              <a:rPr lang="en-US"/>
              <a:t>2025/09/23</a:t>
            </a:r>
            <a:endParaRPr lang="sv-SE" dirty="0"/>
          </a:p>
        </p:txBody>
      </p:sp>
      <p:pic>
        <p:nvPicPr>
          <p:cNvPr id="3" name="Picture 2" descr="A blue flag with yellow stars&#10;&#10;Description automatically generated">
            <a:extLst>
              <a:ext uri="{FF2B5EF4-FFF2-40B4-BE49-F238E27FC236}">
                <a16:creationId xmlns:a16="http://schemas.microsoft.com/office/drawing/2014/main" id="{6C8904E7-2DB0-933E-D9F5-A2918CFAB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2516" y="46753"/>
            <a:ext cx="604431" cy="568107"/>
          </a:xfrm>
          <a:prstGeom prst="rect">
            <a:avLst/>
          </a:prstGeom>
        </p:spPr>
      </p:pic>
      <p:pic>
        <p:nvPicPr>
          <p:cNvPr id="4" name="Picture 3">
            <a:extLst>
              <a:ext uri="{FF2B5EF4-FFF2-40B4-BE49-F238E27FC236}">
                <a16:creationId xmlns:a16="http://schemas.microsoft.com/office/drawing/2014/main" id="{7162BF81-AC0E-593A-1637-3BDCCF9018A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87751" y="396239"/>
            <a:ext cx="1468069" cy="751841"/>
          </a:xfrm>
          <a:prstGeom prst="rect">
            <a:avLst/>
          </a:prstGeom>
        </p:spPr>
      </p:pic>
    </p:spTree>
    <p:extLst>
      <p:ext uri="{BB962C8B-B14F-4D97-AF65-F5344CB8AC3E}">
        <p14:creationId xmlns:p14="http://schemas.microsoft.com/office/powerpoint/2010/main" val="128008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in 2 column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endParaRPr lang="sv-SE" dirty="0"/>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9" name="Platshållare för innehåll 2">
            <a:extLst>
              <a:ext uri="{FF2B5EF4-FFF2-40B4-BE49-F238E27FC236}">
                <a16:creationId xmlns:a16="http://schemas.microsoft.com/office/drawing/2014/main" id="{590CF35B-F516-4A5B-A8AB-7A0A283629E9}"/>
              </a:ext>
            </a:extLst>
          </p:cNvPr>
          <p:cNvSpPr>
            <a:spLocks noGrp="1"/>
          </p:cNvSpPr>
          <p:nvPr>
            <p:ph idx="1"/>
          </p:nvPr>
        </p:nvSpPr>
        <p:spPr>
          <a:xfrm>
            <a:off x="1094400" y="1562400"/>
            <a:ext cx="4993785" cy="4768062"/>
          </a:xfrm>
        </p:spPr>
        <p:txBody>
          <a:bodyPr lIns="0" rIns="18000"/>
          <a:lstStyle>
            <a:lvl1pPr>
              <a:lnSpc>
                <a:spcPct val="100000"/>
              </a:lnSpc>
              <a:defRPr/>
            </a:lvl1pPr>
            <a:lvl2pPr marL="358775" indent="-215900">
              <a:lnSpc>
                <a:spcPct val="100000"/>
              </a:lnSpc>
              <a:tabLst/>
              <a:defRPr/>
            </a:lvl2pPr>
            <a:lvl3pPr marL="449263" indent="-196850">
              <a:lnSpc>
                <a:spcPct val="100000"/>
              </a:lnSpc>
              <a:tabLst/>
              <a:defRPr/>
            </a:lvl3pPr>
            <a:lvl4pPr marL="541338" indent="-180000">
              <a:lnSpc>
                <a:spcPct val="100000"/>
              </a:lnSpc>
              <a:tabLst/>
              <a:defRPr/>
            </a:lvl4pPr>
            <a:lvl5pPr marL="630000" indent="-162000">
              <a:lnSpc>
                <a:spcPct val="100000"/>
              </a:lnSpc>
              <a:tabLs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12" name="Platshållare för innehåll 2">
            <a:extLst>
              <a:ext uri="{FF2B5EF4-FFF2-40B4-BE49-F238E27FC236}">
                <a16:creationId xmlns:a16="http://schemas.microsoft.com/office/drawing/2014/main" id="{BA21051E-3C35-41FB-8E6B-797DB8F26971}"/>
              </a:ext>
            </a:extLst>
          </p:cNvPr>
          <p:cNvSpPr>
            <a:spLocks noGrp="1"/>
          </p:cNvSpPr>
          <p:nvPr>
            <p:ph idx="13"/>
          </p:nvPr>
        </p:nvSpPr>
        <p:spPr>
          <a:xfrm>
            <a:off x="6373692" y="1562400"/>
            <a:ext cx="4993785"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40000" indent="-180000">
              <a:lnSpc>
                <a:spcPct val="100000"/>
              </a:lnSpc>
              <a:tabLst/>
              <a:defRPr/>
            </a:lvl4pPr>
            <a:lvl5pPr marL="628650" indent="-162000">
              <a:lnSpc>
                <a:spcPct val="100000"/>
              </a:lnSpc>
              <a:tabLs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5" name="Rektangel 14">
            <a:extLst>
              <a:ext uri="{FF2B5EF4-FFF2-40B4-BE49-F238E27FC236}">
                <a16:creationId xmlns:a16="http://schemas.microsoft.com/office/drawing/2014/main" id="{87E2C692-2C39-4CA8-AA87-45E0F36B6A0E}"/>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6" name="Bildobjekt 15">
            <a:extLst>
              <a:ext uri="{FF2B5EF4-FFF2-40B4-BE49-F238E27FC236}">
                <a16:creationId xmlns:a16="http://schemas.microsoft.com/office/drawing/2014/main" id="{E327627C-4BB8-4965-8107-0E7E741F830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11" name="Platshållare för datum 3">
            <a:extLst>
              <a:ext uri="{FF2B5EF4-FFF2-40B4-BE49-F238E27FC236}">
                <a16:creationId xmlns:a16="http://schemas.microsoft.com/office/drawing/2014/main" id="{154C1432-4F85-1F42-8016-9B83B89CC804}"/>
              </a:ext>
            </a:extLst>
          </p:cNvPr>
          <p:cNvSpPr>
            <a:spLocks noGrp="1"/>
          </p:cNvSpPr>
          <p:nvPr>
            <p:ph type="dt" sz="half" idx="10"/>
          </p:nvPr>
        </p:nvSpPr>
        <p:spPr>
          <a:xfrm>
            <a:off x="1195647" y="6475270"/>
            <a:ext cx="832658" cy="365125"/>
          </a:xfrm>
        </p:spPr>
        <p:txBody>
          <a:bodyPr/>
          <a:lstStyle/>
          <a:p>
            <a:r>
              <a:rPr lang="en-US"/>
              <a:t>2025/09/23</a:t>
            </a:r>
            <a:endParaRPr lang="sv-SE" dirty="0"/>
          </a:p>
        </p:txBody>
      </p:sp>
      <p:pic>
        <p:nvPicPr>
          <p:cNvPr id="3" name="Picture 2" descr="A blue flag with yellow stars&#10;&#10;Description automatically generated">
            <a:extLst>
              <a:ext uri="{FF2B5EF4-FFF2-40B4-BE49-F238E27FC236}">
                <a16:creationId xmlns:a16="http://schemas.microsoft.com/office/drawing/2014/main" id="{3B6C82CD-06FD-994C-CFA4-96E6C620E68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2516" y="46753"/>
            <a:ext cx="604431" cy="568107"/>
          </a:xfrm>
          <a:prstGeom prst="rect">
            <a:avLst/>
          </a:prstGeom>
        </p:spPr>
      </p:pic>
      <p:pic>
        <p:nvPicPr>
          <p:cNvPr id="4" name="Picture 3">
            <a:extLst>
              <a:ext uri="{FF2B5EF4-FFF2-40B4-BE49-F238E27FC236}">
                <a16:creationId xmlns:a16="http://schemas.microsoft.com/office/drawing/2014/main" id="{8C219944-FBFC-77FB-C062-6E3280A2C44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87751" y="396239"/>
            <a:ext cx="1468069" cy="751841"/>
          </a:xfrm>
          <a:prstGeom prst="rect">
            <a:avLst/>
          </a:prstGeom>
        </p:spPr>
      </p:pic>
    </p:spTree>
    <p:extLst>
      <p:ext uri="{BB962C8B-B14F-4D97-AF65-F5344CB8AC3E}">
        <p14:creationId xmlns:p14="http://schemas.microsoft.com/office/powerpoint/2010/main" val="2135108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in 3 column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endParaRPr lang="sv-SE" dirty="0"/>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9" name="Platshållare för innehåll 2">
            <a:extLst>
              <a:ext uri="{FF2B5EF4-FFF2-40B4-BE49-F238E27FC236}">
                <a16:creationId xmlns:a16="http://schemas.microsoft.com/office/drawing/2014/main" id="{590CF35B-F516-4A5B-A8AB-7A0A283629E9}"/>
              </a:ext>
            </a:extLst>
          </p:cNvPr>
          <p:cNvSpPr>
            <a:spLocks noGrp="1"/>
          </p:cNvSpPr>
          <p:nvPr>
            <p:ph idx="1"/>
          </p:nvPr>
        </p:nvSpPr>
        <p:spPr>
          <a:xfrm>
            <a:off x="1094400" y="1562400"/>
            <a:ext cx="3255409" cy="4768062"/>
          </a:xfrm>
        </p:spPr>
        <p:txBody>
          <a:bodyPr lIns="0" rIns="18000"/>
          <a:lstStyle>
            <a:lvl1pPr>
              <a:lnSpc>
                <a:spcPct val="100000"/>
              </a:lnSpc>
              <a:defRPr/>
            </a:lvl1pPr>
            <a:lvl2pPr marL="360000" indent="-216000">
              <a:lnSpc>
                <a:spcPct val="100000"/>
              </a:lnSpc>
              <a:tabLst/>
              <a:defRPr/>
            </a:lvl2pPr>
            <a:lvl3pPr marL="449263" indent="-196850">
              <a:lnSpc>
                <a:spcPct val="100000"/>
              </a:lnSpc>
              <a:tabLst/>
              <a:defRPr/>
            </a:lvl3pPr>
            <a:lvl4pPr marL="541338" indent="-180975">
              <a:lnSpc>
                <a:spcPct val="100000"/>
              </a:lnSpc>
              <a:tabLst/>
              <a:defRPr/>
            </a:lvl4pPr>
            <a:lvl5pPr marL="630000" indent="-162000">
              <a:lnSpc>
                <a:spcPct val="100000"/>
              </a:lnSpc>
              <a:tabLs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5" name="Rektangel 14">
            <a:extLst>
              <a:ext uri="{FF2B5EF4-FFF2-40B4-BE49-F238E27FC236}">
                <a16:creationId xmlns:a16="http://schemas.microsoft.com/office/drawing/2014/main" id="{87E2C692-2C39-4CA8-AA87-45E0F36B6A0E}"/>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6" name="Bildobjekt 15">
            <a:extLst>
              <a:ext uri="{FF2B5EF4-FFF2-40B4-BE49-F238E27FC236}">
                <a16:creationId xmlns:a16="http://schemas.microsoft.com/office/drawing/2014/main" id="{E327627C-4BB8-4965-8107-0E7E741F830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13" name="Platshållare för innehåll 2">
            <a:extLst>
              <a:ext uri="{FF2B5EF4-FFF2-40B4-BE49-F238E27FC236}">
                <a16:creationId xmlns:a16="http://schemas.microsoft.com/office/drawing/2014/main" id="{B2D0E559-A900-41F3-93C5-387A7764A152}"/>
              </a:ext>
            </a:extLst>
          </p:cNvPr>
          <p:cNvSpPr>
            <a:spLocks noGrp="1"/>
          </p:cNvSpPr>
          <p:nvPr>
            <p:ph idx="15"/>
          </p:nvPr>
        </p:nvSpPr>
        <p:spPr>
          <a:xfrm>
            <a:off x="4605297" y="1562400"/>
            <a:ext cx="3255409"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39750" indent="-196850">
              <a:lnSpc>
                <a:spcPct val="100000"/>
              </a:lnSpc>
              <a:tabLst/>
              <a:defRPr/>
            </a:lvl4pPr>
            <a:lvl5pPr marL="630000" indent="-162000">
              <a:lnSpc>
                <a:spcPct val="100000"/>
              </a:lnSpc>
              <a:tabLs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17" name="Platshållare för innehåll 2">
            <a:extLst>
              <a:ext uri="{FF2B5EF4-FFF2-40B4-BE49-F238E27FC236}">
                <a16:creationId xmlns:a16="http://schemas.microsoft.com/office/drawing/2014/main" id="{E4E99B3B-ADB3-4D1A-9A7F-AA1B8528E6C7}"/>
              </a:ext>
            </a:extLst>
          </p:cNvPr>
          <p:cNvSpPr>
            <a:spLocks noGrp="1"/>
          </p:cNvSpPr>
          <p:nvPr>
            <p:ph idx="16"/>
          </p:nvPr>
        </p:nvSpPr>
        <p:spPr>
          <a:xfrm>
            <a:off x="8116194" y="1562400"/>
            <a:ext cx="3255409"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40000" indent="-180000">
              <a:lnSpc>
                <a:spcPct val="100000"/>
              </a:lnSpc>
              <a:tabLst/>
              <a:defRPr/>
            </a:lvl4pPr>
            <a:lvl5pPr marL="630000" indent="-162000">
              <a:lnSpc>
                <a:spcPct val="100000"/>
              </a:lnSpc>
              <a:tabLs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12" name="Platshållare för datum 3">
            <a:extLst>
              <a:ext uri="{FF2B5EF4-FFF2-40B4-BE49-F238E27FC236}">
                <a16:creationId xmlns:a16="http://schemas.microsoft.com/office/drawing/2014/main" id="{F91A8E7B-C629-D343-8A83-7EB0ADF6087A}"/>
              </a:ext>
            </a:extLst>
          </p:cNvPr>
          <p:cNvSpPr>
            <a:spLocks noGrp="1"/>
          </p:cNvSpPr>
          <p:nvPr>
            <p:ph type="dt" sz="half" idx="10"/>
          </p:nvPr>
        </p:nvSpPr>
        <p:spPr>
          <a:xfrm>
            <a:off x="1195647" y="6475270"/>
            <a:ext cx="832658" cy="365125"/>
          </a:xfrm>
        </p:spPr>
        <p:txBody>
          <a:bodyPr/>
          <a:lstStyle/>
          <a:p>
            <a:r>
              <a:rPr lang="en-US"/>
              <a:t>2025/09/23</a:t>
            </a:r>
            <a:endParaRPr lang="sv-SE" dirty="0"/>
          </a:p>
        </p:txBody>
      </p:sp>
      <p:pic>
        <p:nvPicPr>
          <p:cNvPr id="3" name="Picture 2" descr="A blue flag with yellow stars&#10;&#10;Description automatically generated">
            <a:extLst>
              <a:ext uri="{FF2B5EF4-FFF2-40B4-BE49-F238E27FC236}">
                <a16:creationId xmlns:a16="http://schemas.microsoft.com/office/drawing/2014/main" id="{E1826968-57B5-3E97-56B6-FD298D1CDD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2516" y="46753"/>
            <a:ext cx="604431" cy="568107"/>
          </a:xfrm>
          <a:prstGeom prst="rect">
            <a:avLst/>
          </a:prstGeom>
        </p:spPr>
      </p:pic>
      <p:pic>
        <p:nvPicPr>
          <p:cNvPr id="4" name="Picture 3">
            <a:extLst>
              <a:ext uri="{FF2B5EF4-FFF2-40B4-BE49-F238E27FC236}">
                <a16:creationId xmlns:a16="http://schemas.microsoft.com/office/drawing/2014/main" id="{AEBA477E-E6C9-C435-3AC0-5EB70E6B47C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87751" y="396239"/>
            <a:ext cx="1468069" cy="751841"/>
          </a:xfrm>
          <a:prstGeom prst="rect">
            <a:avLst/>
          </a:prstGeom>
        </p:spPr>
      </p:pic>
    </p:spTree>
    <p:extLst>
      <p:ext uri="{BB962C8B-B14F-4D97-AF65-F5344CB8AC3E}">
        <p14:creationId xmlns:p14="http://schemas.microsoft.com/office/powerpoint/2010/main" val="266766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6B191E2-1C71-4B4C-B562-DD793673C24E}"/>
              </a:ext>
            </a:extLst>
          </p:cNvPr>
          <p:cNvSpPr>
            <a:spLocks noGrp="1"/>
          </p:cNvSpPr>
          <p:nvPr>
            <p:ph type="pic" sz="quarter" idx="15" hasCustomPrompt="1"/>
          </p:nvPr>
        </p:nvSpPr>
        <p:spPr>
          <a:xfrm>
            <a:off x="6373813" y="1562100"/>
            <a:ext cx="4994275" cy="4768850"/>
          </a:xfrm>
          <a:solidFill>
            <a:schemeClr val="bg1">
              <a:lumMod val="85000"/>
            </a:schemeClr>
          </a:solidFill>
        </p:spPr>
        <p:txBody>
          <a:bodyPr>
            <a:normAutofit/>
          </a:bodyPr>
          <a:lstStyle>
            <a:lvl1pPr marL="0" indent="0" algn="ctr">
              <a:buFontTx/>
              <a:buNone/>
              <a:defRPr sz="800">
                <a:solidFill>
                  <a:srgbClr val="666666"/>
                </a:solidFill>
              </a:defRPr>
            </a:lvl1pPr>
          </a:lstStyle>
          <a:p>
            <a:r>
              <a:rPr lang="sv-SE"/>
              <a:t>INSERT IMAGE</a:t>
            </a:r>
          </a:p>
        </p:txBody>
      </p:sp>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endParaRPr lang="sv-SE" dirty="0"/>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9" name="Platshållare för innehåll 2">
            <a:extLst>
              <a:ext uri="{FF2B5EF4-FFF2-40B4-BE49-F238E27FC236}">
                <a16:creationId xmlns:a16="http://schemas.microsoft.com/office/drawing/2014/main" id="{590CF35B-F516-4A5B-A8AB-7A0A283629E9}"/>
              </a:ext>
            </a:extLst>
          </p:cNvPr>
          <p:cNvSpPr>
            <a:spLocks noGrp="1"/>
          </p:cNvSpPr>
          <p:nvPr>
            <p:ph idx="1"/>
          </p:nvPr>
        </p:nvSpPr>
        <p:spPr>
          <a:xfrm>
            <a:off x="1094400" y="1562400"/>
            <a:ext cx="4993785"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40000" indent="-180000">
              <a:lnSpc>
                <a:spcPct val="100000"/>
              </a:lnSpc>
              <a:tabLst/>
              <a:defRPr/>
            </a:lvl4pPr>
            <a:lvl5pPr marL="630000" indent="-162000">
              <a:lnSpc>
                <a:spcPct val="100000"/>
              </a:lnSpc>
              <a:tabLs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1" name="Rektangel 10">
            <a:extLst>
              <a:ext uri="{FF2B5EF4-FFF2-40B4-BE49-F238E27FC236}">
                <a16:creationId xmlns:a16="http://schemas.microsoft.com/office/drawing/2014/main" id="{BC4F3A85-66E6-412A-97CD-99D922EFBEE2}"/>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3" name="Bildobjekt 12">
            <a:extLst>
              <a:ext uri="{FF2B5EF4-FFF2-40B4-BE49-F238E27FC236}">
                <a16:creationId xmlns:a16="http://schemas.microsoft.com/office/drawing/2014/main" id="{506E76ED-0FF0-4A03-8EB9-06B57B12EC1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12" name="Platshållare för datum 3">
            <a:extLst>
              <a:ext uri="{FF2B5EF4-FFF2-40B4-BE49-F238E27FC236}">
                <a16:creationId xmlns:a16="http://schemas.microsoft.com/office/drawing/2014/main" id="{5D496E45-863B-704B-B14F-5E0F58578D86}"/>
              </a:ext>
            </a:extLst>
          </p:cNvPr>
          <p:cNvSpPr>
            <a:spLocks noGrp="1"/>
          </p:cNvSpPr>
          <p:nvPr>
            <p:ph type="dt" sz="half" idx="10"/>
          </p:nvPr>
        </p:nvSpPr>
        <p:spPr>
          <a:xfrm>
            <a:off x="1195647" y="6475270"/>
            <a:ext cx="832658" cy="365125"/>
          </a:xfrm>
        </p:spPr>
        <p:txBody>
          <a:bodyPr/>
          <a:lstStyle/>
          <a:p>
            <a:r>
              <a:rPr lang="en-US"/>
              <a:t>2025/09/23</a:t>
            </a:r>
            <a:endParaRPr lang="sv-SE" dirty="0"/>
          </a:p>
        </p:txBody>
      </p:sp>
      <p:pic>
        <p:nvPicPr>
          <p:cNvPr id="3" name="Picture 2" descr="A blue flag with yellow stars&#10;&#10;Description automatically generated">
            <a:extLst>
              <a:ext uri="{FF2B5EF4-FFF2-40B4-BE49-F238E27FC236}">
                <a16:creationId xmlns:a16="http://schemas.microsoft.com/office/drawing/2014/main" id="{C2ABA9E9-4581-1184-193E-0933C924E60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2516" y="46753"/>
            <a:ext cx="604431" cy="568107"/>
          </a:xfrm>
          <a:prstGeom prst="rect">
            <a:avLst/>
          </a:prstGeom>
        </p:spPr>
      </p:pic>
      <p:pic>
        <p:nvPicPr>
          <p:cNvPr id="4" name="Picture 3">
            <a:extLst>
              <a:ext uri="{FF2B5EF4-FFF2-40B4-BE49-F238E27FC236}">
                <a16:creationId xmlns:a16="http://schemas.microsoft.com/office/drawing/2014/main" id="{A68DC2A3-2AB8-9C7E-95DB-092DA7F48AE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87751" y="396239"/>
            <a:ext cx="1468069" cy="751841"/>
          </a:xfrm>
          <a:prstGeom prst="rect">
            <a:avLst/>
          </a:prstGeom>
        </p:spPr>
      </p:pic>
    </p:spTree>
    <p:extLst>
      <p:ext uri="{BB962C8B-B14F-4D97-AF65-F5344CB8AC3E}">
        <p14:creationId xmlns:p14="http://schemas.microsoft.com/office/powerpoint/2010/main" val="106655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Full width">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4FD00856-A3E1-48A7-B9CD-D7B89BD6A06C}"/>
              </a:ext>
            </a:extLst>
          </p:cNvPr>
          <p:cNvSpPr>
            <a:spLocks noGrp="1"/>
          </p:cNvSpPr>
          <p:nvPr>
            <p:ph type="pic" sz="quarter" idx="12" hasCustomPrompt="1"/>
          </p:nvPr>
        </p:nvSpPr>
        <p:spPr>
          <a:xfrm>
            <a:off x="0" y="0"/>
            <a:ext cx="12192000" cy="6858000"/>
          </a:xfrm>
          <a:solidFill>
            <a:schemeClr val="bg1">
              <a:lumMod val="85000"/>
            </a:schemeClr>
          </a:solidFill>
        </p:spPr>
        <p:txBody>
          <a:bodyPr>
            <a:normAutofit/>
          </a:bodyPr>
          <a:lstStyle>
            <a:lvl1pPr algn="ctr">
              <a:defRPr sz="800"/>
            </a:lvl1pPr>
          </a:lstStyle>
          <a:p>
            <a:r>
              <a:rPr lang="sv-SE" dirty="0"/>
              <a:t>INSERT IMAGE</a:t>
            </a:r>
          </a:p>
        </p:txBody>
      </p:sp>
      <p:sp>
        <p:nvSpPr>
          <p:cNvPr id="9" name="Platshållare för text 8">
            <a:extLst>
              <a:ext uri="{FF2B5EF4-FFF2-40B4-BE49-F238E27FC236}">
                <a16:creationId xmlns:a16="http://schemas.microsoft.com/office/drawing/2014/main" id="{A8D8C0FE-DA05-418D-9F18-A5A81125AD3F}"/>
              </a:ext>
            </a:extLst>
          </p:cNvPr>
          <p:cNvSpPr>
            <a:spLocks noGrp="1"/>
          </p:cNvSpPr>
          <p:nvPr>
            <p:ph type="body" sz="quarter" idx="11"/>
          </p:nvPr>
        </p:nvSpPr>
        <p:spPr>
          <a:xfrm>
            <a:off x="10924611" y="417443"/>
            <a:ext cx="828000" cy="799200"/>
          </a:xfrm>
          <a:blipFill>
            <a:blip r:embed="rId2"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7" name="Platshållare för text 6">
            <a:extLst>
              <a:ext uri="{FF2B5EF4-FFF2-40B4-BE49-F238E27FC236}">
                <a16:creationId xmlns:a16="http://schemas.microsoft.com/office/drawing/2014/main" id="{1848DA8D-03CE-4CA5-A851-F6ABAE67A9B0}"/>
              </a:ext>
            </a:extLst>
          </p:cNvPr>
          <p:cNvSpPr>
            <a:spLocks noGrp="1"/>
          </p:cNvSpPr>
          <p:nvPr>
            <p:ph type="body" sz="quarter" idx="10"/>
          </p:nvPr>
        </p:nvSpPr>
        <p:spPr>
          <a:xfrm>
            <a:off x="0" y="447675"/>
            <a:ext cx="292100" cy="6410325"/>
          </a:xfrm>
          <a:solidFill>
            <a:schemeClr val="bg1"/>
          </a:solidFill>
        </p:spPr>
        <p:txBody>
          <a:bodyPr>
            <a:normAutofit/>
          </a:bodyPr>
          <a:lstStyle>
            <a:lvl1pPr marL="0" indent="0">
              <a:buFontTx/>
              <a:buNone/>
              <a:defRPr sz="100">
                <a:noFill/>
              </a:defRPr>
            </a:lvl1pPr>
          </a:lstStyle>
          <a:p>
            <a:pPr lvl="0"/>
            <a:r>
              <a:rPr lang="en-GB"/>
              <a:t>Click to edit Master text styles</a:t>
            </a:r>
          </a:p>
        </p:txBody>
      </p:sp>
      <p:sp>
        <p:nvSpPr>
          <p:cNvPr id="5" name="Rubrik 1">
            <a:extLst>
              <a:ext uri="{FF2B5EF4-FFF2-40B4-BE49-F238E27FC236}">
                <a16:creationId xmlns:a16="http://schemas.microsoft.com/office/drawing/2014/main" id="{8F5BB748-C0D0-CB4F-BA93-7488E4BA7050}"/>
              </a:ext>
            </a:extLst>
          </p:cNvPr>
          <p:cNvSpPr>
            <a:spLocks noGrp="1"/>
          </p:cNvSpPr>
          <p:nvPr>
            <p:ph type="title" hasCustomPrompt="1"/>
          </p:nvPr>
        </p:nvSpPr>
        <p:spPr>
          <a:xfrm>
            <a:off x="1103709" y="265373"/>
            <a:ext cx="9360000" cy="657339"/>
          </a:xfrm>
        </p:spPr>
        <p:txBody>
          <a:bodyPr lIns="90000" bIns="18000"/>
          <a:lstStyle>
            <a:lvl1pPr>
              <a:defRPr>
                <a:solidFill>
                  <a:schemeClr val="bg1"/>
                </a:solidFill>
              </a:defRPr>
            </a:lvl1pPr>
          </a:lstStyle>
          <a:p>
            <a:r>
              <a:rPr lang="sv-SE" dirty="0"/>
              <a:t>Image </a:t>
            </a:r>
            <a:r>
              <a:rPr lang="sv-SE" dirty="0" err="1"/>
              <a:t>title</a:t>
            </a:r>
            <a:endParaRPr lang="sv-SE" dirty="0"/>
          </a:p>
        </p:txBody>
      </p:sp>
    </p:spTree>
    <p:extLst>
      <p:ext uri="{BB962C8B-B14F-4D97-AF65-F5344CB8AC3E}">
        <p14:creationId xmlns:p14="http://schemas.microsoft.com/office/powerpoint/2010/main" val="53286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4" name="Platshållare för datum 3">
            <a:extLst>
              <a:ext uri="{FF2B5EF4-FFF2-40B4-BE49-F238E27FC236}">
                <a16:creationId xmlns:a16="http://schemas.microsoft.com/office/drawing/2014/main" id="{996A591D-7BEE-2A48-BD08-DCDF3D90DE3E}"/>
              </a:ext>
            </a:extLst>
          </p:cNvPr>
          <p:cNvSpPr>
            <a:spLocks noGrp="1"/>
          </p:cNvSpPr>
          <p:nvPr>
            <p:ph type="dt" sz="half" idx="10"/>
          </p:nvPr>
        </p:nvSpPr>
        <p:spPr>
          <a:xfrm>
            <a:off x="1195647" y="6475270"/>
            <a:ext cx="832658" cy="365125"/>
          </a:xfrm>
        </p:spPr>
        <p:txBody>
          <a:bodyPr/>
          <a:lstStyle/>
          <a:p>
            <a:r>
              <a:rPr lang="en-US"/>
              <a:t>2025/09/23</a:t>
            </a:r>
            <a:endParaRPr lang="sv-SE" dirty="0"/>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endParaRPr lang="sv-SE"/>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Bildobjekt 10">
            <a:extLst>
              <a:ext uri="{FF2B5EF4-FFF2-40B4-BE49-F238E27FC236}">
                <a16:creationId xmlns:a16="http://schemas.microsoft.com/office/drawing/2014/main" id="{6DD4ACE8-21C9-474B-A84B-6E399CB9FBD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7" name="Platshållare för diagram 6">
            <a:extLst>
              <a:ext uri="{FF2B5EF4-FFF2-40B4-BE49-F238E27FC236}">
                <a16:creationId xmlns:a16="http://schemas.microsoft.com/office/drawing/2014/main" id="{FA784AEE-BB11-4271-AB33-DE0774105604}"/>
              </a:ext>
            </a:extLst>
          </p:cNvPr>
          <p:cNvSpPr>
            <a:spLocks noGrp="1"/>
          </p:cNvSpPr>
          <p:nvPr>
            <p:ph type="chart" sz="quarter" idx="15"/>
          </p:nvPr>
        </p:nvSpPr>
        <p:spPr>
          <a:xfrm>
            <a:off x="1103313" y="1657350"/>
            <a:ext cx="7767637" cy="4445000"/>
          </a:xfrm>
        </p:spPr>
        <p:txBody>
          <a:bodyPr/>
          <a:lstStyle>
            <a:lvl1pPr algn="ctr">
              <a:defRPr sz="800" cap="all" baseline="0"/>
            </a:lvl1pPr>
          </a:lstStyle>
          <a:p>
            <a:r>
              <a:rPr lang="en-GB"/>
              <a:t>Click icon to add chart</a:t>
            </a:r>
            <a:endParaRPr lang="sv-SE"/>
          </a:p>
        </p:txBody>
      </p:sp>
      <p:pic>
        <p:nvPicPr>
          <p:cNvPr id="3" name="Picture 2" descr="A blue flag with yellow stars&#10;&#10;Description automatically generated">
            <a:extLst>
              <a:ext uri="{FF2B5EF4-FFF2-40B4-BE49-F238E27FC236}">
                <a16:creationId xmlns:a16="http://schemas.microsoft.com/office/drawing/2014/main" id="{9BCFE7D6-0EAA-FFE3-32EC-FF92364D1F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2516" y="46753"/>
            <a:ext cx="604431" cy="568107"/>
          </a:xfrm>
          <a:prstGeom prst="rect">
            <a:avLst/>
          </a:prstGeom>
        </p:spPr>
      </p:pic>
      <p:pic>
        <p:nvPicPr>
          <p:cNvPr id="8" name="Picture 7">
            <a:extLst>
              <a:ext uri="{FF2B5EF4-FFF2-40B4-BE49-F238E27FC236}">
                <a16:creationId xmlns:a16="http://schemas.microsoft.com/office/drawing/2014/main" id="{BF40A867-191F-C6D4-599E-09F154B4FC4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87751" y="396239"/>
            <a:ext cx="1468069" cy="751841"/>
          </a:xfrm>
          <a:prstGeom prst="rect">
            <a:avLst/>
          </a:prstGeom>
        </p:spPr>
      </p:pic>
    </p:spTree>
    <p:extLst>
      <p:ext uri="{BB962C8B-B14F-4D97-AF65-F5344CB8AC3E}">
        <p14:creationId xmlns:p14="http://schemas.microsoft.com/office/powerpoint/2010/main" val="1317552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p:spPr>
        <p:txBody>
          <a:bodyPr/>
          <a:lstStyle/>
          <a:p>
            <a:endParaRPr lang="sv-SE" dirty="0"/>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Bildobjekt 10">
            <a:extLst>
              <a:ext uri="{FF2B5EF4-FFF2-40B4-BE49-F238E27FC236}">
                <a16:creationId xmlns:a16="http://schemas.microsoft.com/office/drawing/2014/main" id="{6DD4ACE8-21C9-474B-A84B-6E399CB9FBD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8" name="Platshållare för tabell 7">
            <a:extLst>
              <a:ext uri="{FF2B5EF4-FFF2-40B4-BE49-F238E27FC236}">
                <a16:creationId xmlns:a16="http://schemas.microsoft.com/office/drawing/2014/main" id="{489D1BD7-202A-4115-BE6C-1B053CFFDE1E}"/>
              </a:ext>
            </a:extLst>
          </p:cNvPr>
          <p:cNvSpPr>
            <a:spLocks noGrp="1"/>
          </p:cNvSpPr>
          <p:nvPr>
            <p:ph type="tbl" sz="quarter" idx="15"/>
          </p:nvPr>
        </p:nvSpPr>
        <p:spPr>
          <a:xfrm>
            <a:off x="1103313" y="1614488"/>
            <a:ext cx="9359900" cy="4406900"/>
          </a:xfrm>
        </p:spPr>
        <p:txBody>
          <a:bodyPr/>
          <a:lstStyle>
            <a:lvl1pPr algn="ctr">
              <a:defRPr sz="800" cap="all" baseline="0"/>
            </a:lvl1pPr>
          </a:lstStyle>
          <a:p>
            <a:r>
              <a:rPr lang="en-GB"/>
              <a:t>Click icon to add table</a:t>
            </a:r>
            <a:endParaRPr lang="sv-SE"/>
          </a:p>
        </p:txBody>
      </p:sp>
      <p:sp>
        <p:nvSpPr>
          <p:cNvPr id="12" name="Platshållare för datum 3">
            <a:extLst>
              <a:ext uri="{FF2B5EF4-FFF2-40B4-BE49-F238E27FC236}">
                <a16:creationId xmlns:a16="http://schemas.microsoft.com/office/drawing/2014/main" id="{EF177138-95E5-674B-B010-143A8CD1453A}"/>
              </a:ext>
            </a:extLst>
          </p:cNvPr>
          <p:cNvSpPr>
            <a:spLocks noGrp="1"/>
          </p:cNvSpPr>
          <p:nvPr>
            <p:ph type="dt" sz="half" idx="10"/>
          </p:nvPr>
        </p:nvSpPr>
        <p:spPr>
          <a:xfrm>
            <a:off x="1195647" y="6475270"/>
            <a:ext cx="832658" cy="365125"/>
          </a:xfrm>
        </p:spPr>
        <p:txBody>
          <a:bodyPr/>
          <a:lstStyle/>
          <a:p>
            <a:r>
              <a:rPr lang="en-US"/>
              <a:t>2025/09/23</a:t>
            </a:r>
            <a:endParaRPr lang="sv-SE" dirty="0"/>
          </a:p>
        </p:txBody>
      </p:sp>
      <p:pic>
        <p:nvPicPr>
          <p:cNvPr id="3" name="Picture 2" descr="A blue flag with yellow stars&#10;&#10;Description automatically generated">
            <a:extLst>
              <a:ext uri="{FF2B5EF4-FFF2-40B4-BE49-F238E27FC236}">
                <a16:creationId xmlns:a16="http://schemas.microsoft.com/office/drawing/2014/main" id="{795B6411-00FF-0E54-C8E5-8AC27861DC7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52516" y="46753"/>
            <a:ext cx="604431" cy="568107"/>
          </a:xfrm>
          <a:prstGeom prst="rect">
            <a:avLst/>
          </a:prstGeom>
        </p:spPr>
      </p:pic>
      <p:pic>
        <p:nvPicPr>
          <p:cNvPr id="4" name="Picture 3">
            <a:extLst>
              <a:ext uri="{FF2B5EF4-FFF2-40B4-BE49-F238E27FC236}">
                <a16:creationId xmlns:a16="http://schemas.microsoft.com/office/drawing/2014/main" id="{16564418-8EF5-E8E0-4A6C-ECD23D6200E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87751" y="396239"/>
            <a:ext cx="1468069" cy="751841"/>
          </a:xfrm>
          <a:prstGeom prst="rect">
            <a:avLst/>
          </a:prstGeom>
        </p:spPr>
      </p:pic>
    </p:spTree>
    <p:extLst>
      <p:ext uri="{BB962C8B-B14F-4D97-AF65-F5344CB8AC3E}">
        <p14:creationId xmlns:p14="http://schemas.microsoft.com/office/powerpoint/2010/main" val="4225189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E7B1DDB-F4AA-4E8D-BD07-905FE45A5555}"/>
              </a:ext>
            </a:extLst>
          </p:cNvPr>
          <p:cNvSpPr/>
          <p:nvPr userDrawn="1"/>
        </p:nvSpPr>
        <p:spPr>
          <a:xfrm>
            <a:off x="0" y="388593"/>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ubrik 1">
            <a:extLst>
              <a:ext uri="{FF2B5EF4-FFF2-40B4-BE49-F238E27FC236}">
                <a16:creationId xmlns:a16="http://schemas.microsoft.com/office/drawing/2014/main" id="{34780BC8-191C-6D4B-93F3-54A06FD4FE76}"/>
              </a:ext>
            </a:extLst>
          </p:cNvPr>
          <p:cNvSpPr>
            <a:spLocks noGrp="1"/>
          </p:cNvSpPr>
          <p:nvPr>
            <p:ph type="ctrTitle"/>
          </p:nvPr>
        </p:nvSpPr>
        <p:spPr>
          <a:xfrm>
            <a:off x="1930395" y="1153621"/>
            <a:ext cx="8640000" cy="2387600"/>
          </a:xfrm>
        </p:spPr>
        <p:txBody>
          <a:bodyPr anchor="b">
            <a:noAutofit/>
          </a:bodyPr>
          <a:lstStyle>
            <a:lvl1pPr algn="l">
              <a:lnSpc>
                <a:spcPct val="100000"/>
              </a:lnSpc>
              <a:defRPr sz="4200">
                <a:solidFill>
                  <a:schemeClr val="bg1"/>
                </a:solidFill>
                <a:latin typeface="Segoe UI Semibold" panose="020B0702040204020203" pitchFamily="34" charset="0"/>
                <a:cs typeface="Segoe UI Semibold" panose="020B0702040204020203" pitchFamily="34" charset="0"/>
              </a:defRPr>
            </a:lvl1pPr>
          </a:lstStyle>
          <a:p>
            <a:r>
              <a:rPr lang="en-GB"/>
              <a:t>Click to edit Master title style</a:t>
            </a:r>
            <a:endParaRPr lang="sv-SE" dirty="0"/>
          </a:p>
        </p:txBody>
      </p:sp>
      <p:sp>
        <p:nvSpPr>
          <p:cNvPr id="8" name="Rektangel 7">
            <a:extLst>
              <a:ext uri="{FF2B5EF4-FFF2-40B4-BE49-F238E27FC236}">
                <a16:creationId xmlns:a16="http://schemas.microsoft.com/office/drawing/2014/main" id="{EC66F586-F662-4573-A59B-7D4EDD05A153}"/>
              </a:ext>
            </a:extLst>
          </p:cNvPr>
          <p:cNvSpPr/>
          <p:nvPr userDrawn="1"/>
        </p:nvSpPr>
        <p:spPr>
          <a:xfrm>
            <a:off x="-2"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Bildobjekt 8">
            <a:extLst>
              <a:ext uri="{FF2B5EF4-FFF2-40B4-BE49-F238E27FC236}">
                <a16:creationId xmlns:a16="http://schemas.microsoft.com/office/drawing/2014/main" id="{3193CED5-E020-4279-918D-055F43A918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24611" y="417443"/>
            <a:ext cx="826395" cy="800100"/>
          </a:xfrm>
          <a:prstGeom prst="rect">
            <a:avLst/>
          </a:prstGeom>
        </p:spPr>
      </p:pic>
    </p:spTree>
    <p:extLst>
      <p:ext uri="{BB962C8B-B14F-4D97-AF65-F5344CB8AC3E}">
        <p14:creationId xmlns:p14="http://schemas.microsoft.com/office/powerpoint/2010/main" val="394979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1532B06-EA3A-AA45-A1FA-C8E1873FD090}"/>
              </a:ext>
            </a:extLst>
          </p:cNvPr>
          <p:cNvSpPr>
            <a:spLocks noGrp="1"/>
          </p:cNvSpPr>
          <p:nvPr>
            <p:ph type="title"/>
          </p:nvPr>
        </p:nvSpPr>
        <p:spPr>
          <a:xfrm>
            <a:off x="1103709" y="281999"/>
            <a:ext cx="9478393" cy="657340"/>
          </a:xfrm>
          <a:prstGeom prst="rect">
            <a:avLst/>
          </a:prstGeom>
        </p:spPr>
        <p:txBody>
          <a:bodyPr vert="horz" lIns="90000" tIns="45720" rIns="91440" bIns="45720" rtlCol="0" anchor="t" anchorCtr="0">
            <a:noAutofit/>
          </a:bodyPr>
          <a:lstStyle/>
          <a:p>
            <a:r>
              <a:rPr lang="sv-SE"/>
              <a:t>Klicka här för att ändra mall för rubrikformat</a:t>
            </a:r>
          </a:p>
        </p:txBody>
      </p:sp>
      <p:sp>
        <p:nvSpPr>
          <p:cNvPr id="4" name="Platshållare för datum 3">
            <a:extLst>
              <a:ext uri="{FF2B5EF4-FFF2-40B4-BE49-F238E27FC236}">
                <a16:creationId xmlns:a16="http://schemas.microsoft.com/office/drawing/2014/main" id="{66E4D6F2-5CFB-9D4E-AED8-120937FE2576}"/>
              </a:ext>
            </a:extLst>
          </p:cNvPr>
          <p:cNvSpPr>
            <a:spLocks noGrp="1"/>
          </p:cNvSpPr>
          <p:nvPr>
            <p:ph type="dt" sz="half" idx="2"/>
          </p:nvPr>
        </p:nvSpPr>
        <p:spPr>
          <a:xfrm>
            <a:off x="1195647" y="6483583"/>
            <a:ext cx="832658" cy="365125"/>
          </a:xfrm>
          <a:prstGeom prst="rect">
            <a:avLst/>
          </a:prstGeom>
        </p:spPr>
        <p:txBody>
          <a:bodyPr vert="horz" lIns="91440" tIns="45720" rIns="91440" bIns="45720" rtlCol="0" anchor="ctr"/>
          <a:lstStyle>
            <a:lvl1pPr algn="l">
              <a:defRPr sz="800" spc="80" baseline="0">
                <a:solidFill>
                  <a:srgbClr val="CCCCCC"/>
                </a:solidFill>
              </a:defRPr>
            </a:lvl1pPr>
          </a:lstStyle>
          <a:p>
            <a:r>
              <a:rPr lang="en-US"/>
              <a:t>2025/09/23</a:t>
            </a:r>
            <a:endParaRPr lang="sv-SE"/>
          </a:p>
        </p:txBody>
      </p:sp>
      <p:sp>
        <p:nvSpPr>
          <p:cNvPr id="5" name="Platshållare för sidfot 4">
            <a:extLst>
              <a:ext uri="{FF2B5EF4-FFF2-40B4-BE49-F238E27FC236}">
                <a16:creationId xmlns:a16="http://schemas.microsoft.com/office/drawing/2014/main" id="{515FD9D7-4C35-3343-B008-A413FF500A93}"/>
              </a:ext>
            </a:extLst>
          </p:cNvPr>
          <p:cNvSpPr>
            <a:spLocks noGrp="1"/>
          </p:cNvSpPr>
          <p:nvPr>
            <p:ph type="ftr" sz="quarter" idx="3"/>
          </p:nvPr>
        </p:nvSpPr>
        <p:spPr>
          <a:xfrm>
            <a:off x="2053244" y="6483583"/>
            <a:ext cx="4114800" cy="365125"/>
          </a:xfrm>
          <a:prstGeom prst="rect">
            <a:avLst/>
          </a:prstGeom>
        </p:spPr>
        <p:txBody>
          <a:bodyPr vert="horz" lIns="91440" tIns="45720" rIns="91440" bIns="45720" rtlCol="0" anchor="ctr"/>
          <a:lstStyle>
            <a:lvl1pPr algn="l">
              <a:defRPr sz="800" cap="all" spc="80" baseline="0">
                <a:solidFill>
                  <a:srgbClr val="CCCCCC"/>
                </a:solidFill>
              </a:defRPr>
            </a:lvl1pPr>
          </a:lstStyle>
          <a:p>
            <a:endParaRPr lang="sv-SE"/>
          </a:p>
        </p:txBody>
      </p:sp>
      <p:sp>
        <p:nvSpPr>
          <p:cNvPr id="6" name="Platshållare för bildnummer 5">
            <a:extLst>
              <a:ext uri="{FF2B5EF4-FFF2-40B4-BE49-F238E27FC236}">
                <a16:creationId xmlns:a16="http://schemas.microsoft.com/office/drawing/2014/main" id="{AF6B396D-270A-E047-8DAD-6D51B53CAD64}"/>
              </a:ext>
            </a:extLst>
          </p:cNvPr>
          <p:cNvSpPr>
            <a:spLocks noGrp="1"/>
          </p:cNvSpPr>
          <p:nvPr>
            <p:ph type="sldNum" sz="quarter" idx="4"/>
          </p:nvPr>
        </p:nvSpPr>
        <p:spPr>
          <a:xfrm>
            <a:off x="8735292" y="6483583"/>
            <a:ext cx="2743200" cy="365125"/>
          </a:xfrm>
          <a:prstGeom prst="rect">
            <a:avLst/>
          </a:prstGeom>
        </p:spPr>
        <p:txBody>
          <a:bodyPr vert="horz" lIns="91440" tIns="45720" rIns="91440" bIns="45720" rtlCol="0" anchor="ctr"/>
          <a:lstStyle>
            <a:lvl1pPr algn="r">
              <a:defRPr sz="800" b="1">
                <a:solidFill>
                  <a:schemeClr val="accent1"/>
                </a:solidFill>
              </a:defRPr>
            </a:lvl1pPr>
          </a:lstStyle>
          <a:p>
            <a:fld id="{F7283078-D760-1647-8B80-66BA8B52336D}" type="slidenum">
              <a:rPr lang="sv-SE" smtClean="0"/>
              <a:pPr/>
              <a:t>‹#›</a:t>
            </a:fld>
            <a:endParaRPr lang="sv-SE"/>
          </a:p>
        </p:txBody>
      </p:sp>
      <p:sp>
        <p:nvSpPr>
          <p:cNvPr id="11" name="Platshållare för text 2">
            <a:extLst>
              <a:ext uri="{FF2B5EF4-FFF2-40B4-BE49-F238E27FC236}">
                <a16:creationId xmlns:a16="http://schemas.microsoft.com/office/drawing/2014/main" id="{CD0A89FF-22DC-4B6A-B9ED-60B2F32ED89E}"/>
              </a:ext>
            </a:extLst>
          </p:cNvPr>
          <p:cNvSpPr>
            <a:spLocks noGrp="1"/>
          </p:cNvSpPr>
          <p:nvPr>
            <p:ph type="body" idx="1"/>
          </p:nvPr>
        </p:nvSpPr>
        <p:spPr>
          <a:xfrm>
            <a:off x="1095894" y="1561865"/>
            <a:ext cx="9561022" cy="4565397"/>
          </a:xfrm>
          <a:prstGeom prst="rect">
            <a:avLst/>
          </a:prstGeom>
        </p:spPr>
        <p:txBody>
          <a:bodyPr vert="horz" lIns="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25848757"/>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65" r:id="rId3"/>
    <p:sldLayoutId id="2147483667" r:id="rId4"/>
    <p:sldLayoutId id="2147483669" r:id="rId5"/>
    <p:sldLayoutId id="2147483650" r:id="rId6"/>
    <p:sldLayoutId id="2147483668" r:id="rId7"/>
    <p:sldLayoutId id="2147483662" r:id="rId8"/>
    <p:sldLayoutId id="2147483664" r:id="rId9"/>
    <p:sldLayoutId id="2147483663" r:id="rId10"/>
    <p:sldLayoutId id="2147483666" r:id="rId11"/>
    <p:sldLayoutId id="214748367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4200" kern="1200">
          <a:solidFill>
            <a:srgbClr val="666666"/>
          </a:solidFill>
          <a:latin typeface="+mj-lt"/>
          <a:ea typeface="+mj-ea"/>
          <a:cs typeface="+mj-cs"/>
        </a:defRPr>
      </a:lvl1pPr>
    </p:titleStyle>
    <p:bodyStyle>
      <a:lvl1pPr marL="101600" indent="-101600" algn="l" defTabSz="914400" rtl="0" eaLnBrk="1" latinLnBrk="0" hangingPunct="1">
        <a:lnSpc>
          <a:spcPct val="100000"/>
        </a:lnSpc>
        <a:spcBef>
          <a:spcPts val="1000"/>
        </a:spcBef>
        <a:buClr>
          <a:srgbClr val="666666"/>
        </a:buClr>
        <a:buFont typeface="Segoe UI" panose="020B0502040204020203" pitchFamily="34" charset="0"/>
        <a:buChar char=" "/>
        <a:defRPr sz="2000" kern="1200">
          <a:solidFill>
            <a:srgbClr val="666666"/>
          </a:solidFill>
          <a:latin typeface="+mn-lt"/>
          <a:ea typeface="+mn-ea"/>
          <a:cs typeface="+mn-cs"/>
        </a:defRPr>
      </a:lvl1pPr>
      <a:lvl2pPr marL="315913" indent="-233363" algn="l" defTabSz="914400" rtl="0" eaLnBrk="1" latinLnBrk="0" hangingPunct="1">
        <a:lnSpc>
          <a:spcPct val="100000"/>
        </a:lnSpc>
        <a:spcBef>
          <a:spcPts val="1000"/>
        </a:spcBef>
        <a:buClr>
          <a:srgbClr val="666666"/>
        </a:buClr>
        <a:buFont typeface="Wingdings" panose="05000000000000000000" pitchFamily="2" charset="2"/>
        <a:buChar char=""/>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145CF3-C12C-4347-8E68-43E7983404D2}"/>
              </a:ext>
            </a:extLst>
          </p:cNvPr>
          <p:cNvSpPr>
            <a:spLocks noGrp="1"/>
          </p:cNvSpPr>
          <p:nvPr>
            <p:ph type="ctrTitle"/>
          </p:nvPr>
        </p:nvSpPr>
        <p:spPr>
          <a:xfrm>
            <a:off x="0" y="735330"/>
            <a:ext cx="12192000" cy="2387600"/>
          </a:xfrm>
        </p:spPr>
        <p:txBody>
          <a:bodyPr anchor="ctr"/>
          <a:lstStyle/>
          <a:p>
            <a:pPr algn="ctr"/>
            <a:r>
              <a:rPr lang="en-US" noProof="0" dirty="0"/>
              <a:t>WP2 Engineering &amp; Infrastructure</a:t>
            </a:r>
          </a:p>
        </p:txBody>
      </p:sp>
      <p:sp>
        <p:nvSpPr>
          <p:cNvPr id="3" name="Underrubrik 2">
            <a:extLst>
              <a:ext uri="{FF2B5EF4-FFF2-40B4-BE49-F238E27FC236}">
                <a16:creationId xmlns:a16="http://schemas.microsoft.com/office/drawing/2014/main" id="{9D51EF2D-F832-4781-89C3-3F5E4843BF42}"/>
              </a:ext>
            </a:extLst>
          </p:cNvPr>
          <p:cNvSpPr>
            <a:spLocks noGrp="1"/>
          </p:cNvSpPr>
          <p:nvPr>
            <p:ph type="subTitle" idx="1"/>
          </p:nvPr>
        </p:nvSpPr>
        <p:spPr>
          <a:xfrm>
            <a:off x="1930395" y="3017629"/>
            <a:ext cx="8640000" cy="1427909"/>
          </a:xfrm>
        </p:spPr>
        <p:txBody>
          <a:bodyPr/>
          <a:lstStyle/>
          <a:p>
            <a:r>
              <a:rPr lang="en-US" noProof="0" dirty="0" err="1"/>
              <a:t>ESSnuSB</a:t>
            </a:r>
            <a:r>
              <a:rPr lang="en-US" noProof="0" dirty="0"/>
              <a:t>+ </a:t>
            </a:r>
            <a:r>
              <a:rPr lang="en-US" dirty="0"/>
              <a:t>4th</a:t>
            </a:r>
            <a:r>
              <a:rPr lang="en-US" noProof="0" dirty="0"/>
              <a:t> Annual Meeting Report</a:t>
            </a:r>
            <a:endParaRPr lang="en-US" sz="2000" noProof="0" dirty="0"/>
          </a:p>
        </p:txBody>
      </p:sp>
      <p:sp>
        <p:nvSpPr>
          <p:cNvPr id="4" name="Platshållare för text 3">
            <a:extLst>
              <a:ext uri="{FF2B5EF4-FFF2-40B4-BE49-F238E27FC236}">
                <a16:creationId xmlns:a16="http://schemas.microsoft.com/office/drawing/2014/main" id="{D26DA0E2-82BB-493E-9B68-2D93A245C5B3}"/>
              </a:ext>
            </a:extLst>
          </p:cNvPr>
          <p:cNvSpPr>
            <a:spLocks noGrp="1"/>
          </p:cNvSpPr>
          <p:nvPr>
            <p:ph type="body" sz="quarter" idx="10"/>
          </p:nvPr>
        </p:nvSpPr>
        <p:spPr/>
        <p:txBody>
          <a:bodyPr/>
          <a:lstStyle/>
          <a:p>
            <a:r>
              <a:rPr lang="en-US" noProof="0" dirty="0"/>
              <a:t>Dawid Patrzalek, nick </a:t>
            </a:r>
            <a:r>
              <a:rPr lang="en-US" noProof="0" dirty="0" err="1"/>
              <a:t>Gazis</a:t>
            </a:r>
            <a:endParaRPr lang="en-US" noProof="0" dirty="0"/>
          </a:p>
        </p:txBody>
      </p:sp>
      <p:sp>
        <p:nvSpPr>
          <p:cNvPr id="5" name="Date Placeholder 4">
            <a:extLst>
              <a:ext uri="{FF2B5EF4-FFF2-40B4-BE49-F238E27FC236}">
                <a16:creationId xmlns:a16="http://schemas.microsoft.com/office/drawing/2014/main" id="{A2EDE202-2BA4-834D-56D7-7B15BB347AB1}"/>
              </a:ext>
            </a:extLst>
          </p:cNvPr>
          <p:cNvSpPr>
            <a:spLocks noGrp="1"/>
          </p:cNvSpPr>
          <p:nvPr>
            <p:ph type="dt" sz="half" idx="10"/>
          </p:nvPr>
        </p:nvSpPr>
        <p:spPr>
          <a:xfrm>
            <a:off x="1930395" y="5892728"/>
            <a:ext cx="6290892" cy="459883"/>
          </a:xfrm>
        </p:spPr>
        <p:txBody>
          <a:bodyPr/>
          <a:lstStyle/>
          <a:p>
            <a:r>
              <a:rPr lang="en-US" dirty="0"/>
              <a:t>2026/10/05</a:t>
            </a:r>
            <a:endParaRPr lang="sv-SE" dirty="0"/>
          </a:p>
        </p:txBody>
      </p:sp>
    </p:spTree>
    <p:extLst>
      <p:ext uri="{BB962C8B-B14F-4D97-AF65-F5344CB8AC3E}">
        <p14:creationId xmlns:p14="http://schemas.microsoft.com/office/powerpoint/2010/main" val="2141996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5AC11-E426-FD93-8281-AC381327696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3BFA64A-BC14-D2DE-FEAC-4B0EB6A980EA}"/>
              </a:ext>
            </a:extLst>
          </p:cNvPr>
          <p:cNvSpPr>
            <a:spLocks noGrp="1"/>
          </p:cNvSpPr>
          <p:nvPr>
            <p:ph type="title"/>
          </p:nvPr>
        </p:nvSpPr>
        <p:spPr/>
        <p:txBody>
          <a:bodyPr/>
          <a:lstStyle/>
          <a:p>
            <a:r>
              <a:rPr lang="en-US" noProof="0" dirty="0"/>
              <a:t>Milestones &amp; Deliverables</a:t>
            </a:r>
          </a:p>
        </p:txBody>
      </p:sp>
      <p:sp>
        <p:nvSpPr>
          <p:cNvPr id="10" name="Text Placeholder 9">
            <a:extLst>
              <a:ext uri="{FF2B5EF4-FFF2-40B4-BE49-F238E27FC236}">
                <a16:creationId xmlns:a16="http://schemas.microsoft.com/office/drawing/2014/main" id="{AE3A557A-620C-50AC-CF81-42FF5F65AA17}"/>
              </a:ext>
            </a:extLst>
          </p:cNvPr>
          <p:cNvSpPr>
            <a:spLocks noGrp="1"/>
          </p:cNvSpPr>
          <p:nvPr>
            <p:ph type="body" sz="quarter" idx="14"/>
          </p:nvPr>
        </p:nvSpPr>
        <p:spPr/>
        <p:txBody>
          <a:bodyPr/>
          <a:lstStyle/>
          <a:p>
            <a:r>
              <a:rPr lang="en-US" noProof="0" dirty="0"/>
              <a:t>What was delivered since the last annual meeting?</a:t>
            </a:r>
          </a:p>
        </p:txBody>
      </p:sp>
      <p:sp>
        <p:nvSpPr>
          <p:cNvPr id="9" name="Content Placeholder 8">
            <a:extLst>
              <a:ext uri="{FF2B5EF4-FFF2-40B4-BE49-F238E27FC236}">
                <a16:creationId xmlns:a16="http://schemas.microsoft.com/office/drawing/2014/main" id="{A9075435-B98E-634A-6C9B-4E7CF90BFE50}"/>
              </a:ext>
            </a:extLst>
          </p:cNvPr>
          <p:cNvSpPr>
            <a:spLocks noGrp="1"/>
          </p:cNvSpPr>
          <p:nvPr>
            <p:ph idx="1"/>
          </p:nvPr>
        </p:nvSpPr>
        <p:spPr>
          <a:xfrm>
            <a:off x="1094400" y="1562400"/>
            <a:ext cx="10384092" cy="4768062"/>
          </a:xfrm>
        </p:spPr>
        <p:txBody>
          <a:bodyPr/>
          <a:lstStyle/>
          <a:p>
            <a:pPr lvl="1" algn="just"/>
            <a:r>
              <a:rPr lang="en-US" sz="1600" b="1" dirty="0"/>
              <a:t>MS20 </a:t>
            </a:r>
            <a:r>
              <a:rPr lang="en-US" sz="1600" dirty="0"/>
              <a:t>- Conceptual Mechanical &amp; Machine Design</a:t>
            </a:r>
          </a:p>
          <a:p>
            <a:pPr lvl="1" algn="just"/>
            <a:r>
              <a:rPr lang="en-US" sz="1600" b="1" noProof="0" dirty="0"/>
              <a:t>MS23 </a:t>
            </a:r>
            <a:r>
              <a:rPr lang="en-US" sz="1600" noProof="0" dirty="0"/>
              <a:t>- </a:t>
            </a:r>
            <a:r>
              <a:rPr lang="en-US" sz="1600" dirty="0"/>
              <a:t>Review of 3rd year milestones, deliverables &amp; costs</a:t>
            </a:r>
          </a:p>
          <a:p>
            <a:pPr lvl="1" algn="just"/>
            <a:r>
              <a:rPr lang="en-US" sz="1600" b="1" noProof="0" dirty="0"/>
              <a:t>MS27 </a:t>
            </a:r>
            <a:r>
              <a:rPr lang="en-US" sz="1600" noProof="0" dirty="0"/>
              <a:t>- </a:t>
            </a:r>
            <a:r>
              <a:rPr lang="en-US" sz="1600" dirty="0"/>
              <a:t>Cost and performance evaluation complete</a:t>
            </a:r>
          </a:p>
          <a:p>
            <a:pPr marL="82550" lvl="1" indent="0" algn="just">
              <a:buNone/>
            </a:pPr>
            <a:endParaRPr lang="en-US" sz="1600" dirty="0"/>
          </a:p>
          <a:p>
            <a:pPr lvl="1" algn="just"/>
            <a:r>
              <a:rPr lang="en-US" sz="1600" b="1" dirty="0"/>
              <a:t>Task 2.4</a:t>
            </a:r>
            <a:r>
              <a:rPr lang="en-US" sz="1600" dirty="0"/>
              <a:t> - Timeline estimation for ESS site</a:t>
            </a:r>
          </a:p>
          <a:p>
            <a:pPr marL="82550" lvl="1" indent="0" algn="just">
              <a:buNone/>
            </a:pPr>
            <a:endParaRPr lang="en-US" sz="1600" noProof="0" dirty="0"/>
          </a:p>
          <a:p>
            <a:pPr lvl="1" algn="just"/>
            <a:r>
              <a:rPr lang="en-US" sz="1600" b="1" noProof="0" dirty="0"/>
              <a:t>D2.1</a:t>
            </a:r>
            <a:r>
              <a:rPr lang="en-US" sz="1600" noProof="0" dirty="0"/>
              <a:t> - </a:t>
            </a:r>
            <a:r>
              <a:rPr lang="en-US" sz="1600" dirty="0"/>
              <a:t>Conceptual study of civil works with indicative timeline for ESS Site related activities (month 40)</a:t>
            </a:r>
          </a:p>
          <a:p>
            <a:pPr lvl="2" algn="just"/>
            <a:r>
              <a:rPr lang="en-US" sz="1400" dirty="0"/>
              <a:t>Report fully released</a:t>
            </a:r>
          </a:p>
          <a:p>
            <a:pPr lvl="2" algn="just"/>
            <a:r>
              <a:rPr lang="en-US" sz="1400" noProof="0" dirty="0"/>
              <a:t>Update will be provided </a:t>
            </a:r>
            <a:r>
              <a:rPr lang="en-US" sz="1400" dirty="0"/>
              <a:t>by Ioannis Christodoulou</a:t>
            </a:r>
          </a:p>
          <a:p>
            <a:pPr lvl="2" algn="just"/>
            <a:endParaRPr lang="en-US" sz="1400" noProof="0" dirty="0"/>
          </a:p>
          <a:p>
            <a:pPr lvl="1" algn="just"/>
            <a:r>
              <a:rPr lang="en-US" sz="1600" b="1" dirty="0"/>
              <a:t>IAP 2025 </a:t>
            </a:r>
            <a:r>
              <a:rPr lang="en-US" sz="1600" dirty="0"/>
              <a:t>– WP2 Response to the International Advisory Panel 2025 Report</a:t>
            </a:r>
            <a:endParaRPr lang="en-US" sz="1600" noProof="0" dirty="0"/>
          </a:p>
        </p:txBody>
      </p:sp>
      <p:sp>
        <p:nvSpPr>
          <p:cNvPr id="2" name="Date Placeholder 1">
            <a:extLst>
              <a:ext uri="{FF2B5EF4-FFF2-40B4-BE49-F238E27FC236}">
                <a16:creationId xmlns:a16="http://schemas.microsoft.com/office/drawing/2014/main" id="{5497425A-9AE9-0AA8-D0F5-E2009163F38B}"/>
              </a:ext>
            </a:extLst>
          </p:cNvPr>
          <p:cNvSpPr>
            <a:spLocks noGrp="1"/>
          </p:cNvSpPr>
          <p:nvPr>
            <p:ph type="dt" sz="half" idx="10"/>
          </p:nvPr>
        </p:nvSpPr>
        <p:spPr/>
        <p:txBody>
          <a:bodyPr/>
          <a:lstStyle/>
          <a:p>
            <a:r>
              <a:rPr lang="en-US"/>
              <a:t>2025/09/23</a:t>
            </a:r>
            <a:endParaRPr lang="sv-SE" dirty="0"/>
          </a:p>
        </p:txBody>
      </p:sp>
      <p:sp>
        <p:nvSpPr>
          <p:cNvPr id="3" name="Slide Number Placeholder 2">
            <a:extLst>
              <a:ext uri="{FF2B5EF4-FFF2-40B4-BE49-F238E27FC236}">
                <a16:creationId xmlns:a16="http://schemas.microsoft.com/office/drawing/2014/main" id="{0A5A93C9-2218-70BA-74E9-D79CCB75F154}"/>
              </a:ext>
            </a:extLst>
          </p:cNvPr>
          <p:cNvSpPr>
            <a:spLocks noGrp="1"/>
          </p:cNvSpPr>
          <p:nvPr>
            <p:ph type="sldNum" sz="quarter" idx="12"/>
          </p:nvPr>
        </p:nvSpPr>
        <p:spPr/>
        <p:txBody>
          <a:bodyPr/>
          <a:lstStyle/>
          <a:p>
            <a:fld id="{F7283078-D760-1647-8B80-66BA8B52336D}" type="slidenum">
              <a:rPr lang="sv-SE" smtClean="0"/>
              <a:t>2</a:t>
            </a:fld>
            <a:endParaRPr lang="sv-SE" dirty="0"/>
          </a:p>
        </p:txBody>
      </p:sp>
    </p:spTree>
    <p:extLst>
      <p:ext uri="{BB962C8B-B14F-4D97-AF65-F5344CB8AC3E}">
        <p14:creationId xmlns:p14="http://schemas.microsoft.com/office/powerpoint/2010/main" val="39840146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269F7-D6CD-A4A6-1DC0-68FD4C58451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F063303-9BF9-A10B-E442-B1A26AE107E3}"/>
              </a:ext>
            </a:extLst>
          </p:cNvPr>
          <p:cNvPicPr>
            <a:picLocks noChangeAspect="1"/>
          </p:cNvPicPr>
          <p:nvPr/>
        </p:nvPicPr>
        <p:blipFill>
          <a:blip r:embed="rId3"/>
          <a:stretch>
            <a:fillRect/>
          </a:stretch>
        </p:blipFill>
        <p:spPr>
          <a:xfrm>
            <a:off x="347044" y="4599947"/>
            <a:ext cx="11790880" cy="2078541"/>
          </a:xfrm>
          <a:prstGeom prst="rect">
            <a:avLst/>
          </a:prstGeom>
        </p:spPr>
      </p:pic>
      <p:sp>
        <p:nvSpPr>
          <p:cNvPr id="2" name="Title 1">
            <a:extLst>
              <a:ext uri="{FF2B5EF4-FFF2-40B4-BE49-F238E27FC236}">
                <a16:creationId xmlns:a16="http://schemas.microsoft.com/office/drawing/2014/main" id="{C249F5DD-A8AC-ED2B-E0B2-BC4067249D51}"/>
              </a:ext>
            </a:extLst>
          </p:cNvPr>
          <p:cNvSpPr>
            <a:spLocks noGrp="1"/>
          </p:cNvSpPr>
          <p:nvPr>
            <p:ph type="title"/>
          </p:nvPr>
        </p:nvSpPr>
        <p:spPr/>
        <p:txBody>
          <a:bodyPr/>
          <a:lstStyle/>
          <a:p>
            <a:r>
              <a:rPr lang="en-US" noProof="0" dirty="0"/>
              <a:t>IAP recommendations</a:t>
            </a:r>
          </a:p>
        </p:txBody>
      </p:sp>
      <p:sp>
        <p:nvSpPr>
          <p:cNvPr id="3" name="Text Placeholder 2">
            <a:extLst>
              <a:ext uri="{FF2B5EF4-FFF2-40B4-BE49-F238E27FC236}">
                <a16:creationId xmlns:a16="http://schemas.microsoft.com/office/drawing/2014/main" id="{2897CF5D-48DA-D4CF-F83C-74124907AF4B}"/>
              </a:ext>
            </a:extLst>
          </p:cNvPr>
          <p:cNvSpPr>
            <a:spLocks noGrp="1"/>
          </p:cNvSpPr>
          <p:nvPr>
            <p:ph type="body" sz="quarter" idx="14"/>
          </p:nvPr>
        </p:nvSpPr>
        <p:spPr/>
        <p:txBody>
          <a:bodyPr/>
          <a:lstStyle/>
          <a:p>
            <a:r>
              <a:rPr lang="en-US" noProof="0" dirty="0"/>
              <a:t>Accelerator Complex: long profile, topography and tunnel slope</a:t>
            </a:r>
          </a:p>
        </p:txBody>
      </p:sp>
      <p:sp>
        <p:nvSpPr>
          <p:cNvPr id="4" name="Content Placeholder 3">
            <a:extLst>
              <a:ext uri="{FF2B5EF4-FFF2-40B4-BE49-F238E27FC236}">
                <a16:creationId xmlns:a16="http://schemas.microsoft.com/office/drawing/2014/main" id="{C1E1DF88-3A67-5A2F-89E8-6A73FCE21ECD}"/>
              </a:ext>
            </a:extLst>
          </p:cNvPr>
          <p:cNvSpPr>
            <a:spLocks noGrp="1"/>
          </p:cNvSpPr>
          <p:nvPr>
            <p:ph idx="1"/>
          </p:nvPr>
        </p:nvSpPr>
        <p:spPr>
          <a:xfrm>
            <a:off x="1103709" y="1446416"/>
            <a:ext cx="10496965" cy="5411584"/>
          </a:xfrm>
        </p:spPr>
        <p:txBody>
          <a:bodyPr/>
          <a:lstStyle/>
          <a:p>
            <a:pPr algn="just"/>
            <a:r>
              <a:rPr lang="en-US" sz="1400" b="1" noProof="0" dirty="0"/>
              <a:t>Finding 1: </a:t>
            </a:r>
            <a:r>
              <a:rPr lang="en-US" sz="1400" noProof="0" dirty="0"/>
              <a:t>The long profile for the accelerator complex does not show the real site topography with actual depths of the various underground structures on the ESS site. In addition, the sketch does not indicate the slope of the tunnels to ensure that they are orientated correctly with respect to the ZINKGRUVAN mine.</a:t>
            </a:r>
          </a:p>
          <a:p>
            <a:pPr algn="just"/>
            <a:r>
              <a:rPr lang="en-US" sz="1400" b="1" noProof="0" dirty="0"/>
              <a:t>Recommendation 1: </a:t>
            </a:r>
            <a:r>
              <a:rPr lang="en-US" sz="1400" noProof="0" dirty="0"/>
              <a:t>This long profile should be updated with real topography, tunnel slope and the expected geology on the ESS site. If the existing Geological data from the ESS is not sufficient, additional site investigations should be considered.</a:t>
            </a:r>
          </a:p>
          <a:p>
            <a:pPr algn="just"/>
            <a:r>
              <a:rPr lang="en-US" sz="1400" b="1" dirty="0"/>
              <a:t>Response 1: </a:t>
            </a:r>
            <a:r>
              <a:rPr lang="en-US" sz="1400" dirty="0"/>
              <a:t>The preliminary site design considers that the facility infrastructure shall be constructed on a level plane throughout, with the exception of the </a:t>
            </a:r>
            <a:r>
              <a:rPr lang="en-US" sz="1400" dirty="0" err="1"/>
              <a:t>nuSTORM</a:t>
            </a:r>
            <a:r>
              <a:rPr lang="en-US" sz="1400" dirty="0"/>
              <a:t> Racetrack.</a:t>
            </a:r>
          </a:p>
          <a:p>
            <a:pPr algn="just"/>
            <a:r>
              <a:rPr lang="en-US" sz="1400" dirty="0"/>
              <a:t>Incorporating input from CERN civil engineering, the actual site topography is deemed redundant to be captured in the long profile drawings, as the terrain at the ESS site can be modified at circumstances to meet project requirements.</a:t>
            </a:r>
          </a:p>
          <a:p>
            <a:pPr algn="just"/>
            <a:r>
              <a:rPr lang="en-US" sz="1400" dirty="0"/>
              <a:t>Long profile drawing with relevant details of the geological cross-section of the site has been created. No further site investigations are currently neither planned nor budgeted, as such efforts would necessitate a substantial resource allocation.</a:t>
            </a:r>
          </a:p>
        </p:txBody>
      </p:sp>
      <p:sp>
        <p:nvSpPr>
          <p:cNvPr id="5" name="Date Placeholder 4">
            <a:extLst>
              <a:ext uri="{FF2B5EF4-FFF2-40B4-BE49-F238E27FC236}">
                <a16:creationId xmlns:a16="http://schemas.microsoft.com/office/drawing/2014/main" id="{BB761AB9-E009-2590-E172-A78FF383F63D}"/>
              </a:ext>
            </a:extLst>
          </p:cNvPr>
          <p:cNvSpPr>
            <a:spLocks noGrp="1"/>
          </p:cNvSpPr>
          <p:nvPr>
            <p:ph type="dt" sz="half" idx="10"/>
          </p:nvPr>
        </p:nvSpPr>
        <p:spPr/>
        <p:txBody>
          <a:bodyPr/>
          <a:lstStyle/>
          <a:p>
            <a:r>
              <a:rPr lang="en-US"/>
              <a:t>2025/09/23</a:t>
            </a:r>
            <a:endParaRPr lang="sv-SE" dirty="0"/>
          </a:p>
        </p:txBody>
      </p:sp>
      <p:sp>
        <p:nvSpPr>
          <p:cNvPr id="6" name="Slide Number Placeholder 5">
            <a:extLst>
              <a:ext uri="{FF2B5EF4-FFF2-40B4-BE49-F238E27FC236}">
                <a16:creationId xmlns:a16="http://schemas.microsoft.com/office/drawing/2014/main" id="{D22C9F92-B927-06BF-3CE4-99551147381F}"/>
              </a:ext>
            </a:extLst>
          </p:cNvPr>
          <p:cNvSpPr>
            <a:spLocks noGrp="1"/>
          </p:cNvSpPr>
          <p:nvPr>
            <p:ph type="sldNum" sz="quarter" idx="12"/>
          </p:nvPr>
        </p:nvSpPr>
        <p:spPr/>
        <p:txBody>
          <a:bodyPr/>
          <a:lstStyle/>
          <a:p>
            <a:fld id="{F7283078-D760-1647-8B80-66BA8B52336D}" type="slidenum">
              <a:rPr lang="sv-SE" smtClean="0"/>
              <a:t>3</a:t>
            </a:fld>
            <a:endParaRPr lang="sv-SE" dirty="0"/>
          </a:p>
        </p:txBody>
      </p:sp>
    </p:spTree>
    <p:extLst>
      <p:ext uri="{BB962C8B-B14F-4D97-AF65-F5344CB8AC3E}">
        <p14:creationId xmlns:p14="http://schemas.microsoft.com/office/powerpoint/2010/main" val="1490876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DD82A-4AF2-A9A2-5D06-92AFC4F28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EB46CE-EB42-59A0-1552-39616CAD9366}"/>
              </a:ext>
            </a:extLst>
          </p:cNvPr>
          <p:cNvSpPr>
            <a:spLocks noGrp="1"/>
          </p:cNvSpPr>
          <p:nvPr>
            <p:ph type="title"/>
          </p:nvPr>
        </p:nvSpPr>
        <p:spPr/>
        <p:txBody>
          <a:bodyPr/>
          <a:lstStyle/>
          <a:p>
            <a:r>
              <a:rPr lang="en-US" noProof="0" dirty="0"/>
              <a:t>IAP recommendations</a:t>
            </a:r>
          </a:p>
        </p:txBody>
      </p:sp>
      <p:sp>
        <p:nvSpPr>
          <p:cNvPr id="3" name="Text Placeholder 2">
            <a:extLst>
              <a:ext uri="{FF2B5EF4-FFF2-40B4-BE49-F238E27FC236}">
                <a16:creationId xmlns:a16="http://schemas.microsoft.com/office/drawing/2014/main" id="{0F356D65-828E-D5CF-2854-667C44B99B84}"/>
              </a:ext>
            </a:extLst>
          </p:cNvPr>
          <p:cNvSpPr>
            <a:spLocks noGrp="1"/>
          </p:cNvSpPr>
          <p:nvPr>
            <p:ph type="body" sz="quarter" idx="14"/>
          </p:nvPr>
        </p:nvSpPr>
        <p:spPr/>
        <p:txBody>
          <a:bodyPr/>
          <a:lstStyle/>
          <a:p>
            <a:r>
              <a:rPr lang="en-US" noProof="0" dirty="0"/>
              <a:t>Accelerator Complex: shielding integration</a:t>
            </a:r>
          </a:p>
        </p:txBody>
      </p:sp>
      <p:sp>
        <p:nvSpPr>
          <p:cNvPr id="4" name="Content Placeholder 3">
            <a:extLst>
              <a:ext uri="{FF2B5EF4-FFF2-40B4-BE49-F238E27FC236}">
                <a16:creationId xmlns:a16="http://schemas.microsoft.com/office/drawing/2014/main" id="{8C9F3E73-73E5-8A59-0350-111E0C8AD0B1}"/>
              </a:ext>
            </a:extLst>
          </p:cNvPr>
          <p:cNvSpPr>
            <a:spLocks noGrp="1"/>
          </p:cNvSpPr>
          <p:nvPr>
            <p:ph idx="1"/>
          </p:nvPr>
        </p:nvSpPr>
        <p:spPr>
          <a:xfrm>
            <a:off x="1103709" y="1446416"/>
            <a:ext cx="10496965" cy="5411584"/>
          </a:xfrm>
        </p:spPr>
        <p:txBody>
          <a:bodyPr/>
          <a:lstStyle/>
          <a:p>
            <a:pPr algn="just"/>
            <a:r>
              <a:rPr lang="en-US" sz="1600" b="1" noProof="0" dirty="0"/>
              <a:t>Finding 2: </a:t>
            </a:r>
            <a:r>
              <a:rPr lang="en-US" sz="1600" noProof="0" dirty="0"/>
              <a:t>It was stated at the Milos meeting that “shielding integration is not foreseen at this stage of the project”.</a:t>
            </a:r>
          </a:p>
          <a:p>
            <a:pPr algn="just"/>
            <a:r>
              <a:rPr lang="en-US" sz="1600" b="1" noProof="0" dirty="0"/>
              <a:t>Recommendation 2: </a:t>
            </a:r>
            <a:r>
              <a:rPr lang="en-US" sz="1600" noProof="0" dirty="0"/>
              <a:t>The IAP recommends that some early feasibility studies should be carried out at this stage, at least to allow an estimate for the volume of the shielding to allow costing of the facilities.</a:t>
            </a:r>
          </a:p>
          <a:p>
            <a:pPr algn="just"/>
            <a:r>
              <a:rPr lang="en-US" sz="1600" b="1" noProof="0" dirty="0"/>
              <a:t>Response 2: </a:t>
            </a:r>
            <a:r>
              <a:rPr lang="en-US" sz="1600" noProof="0" dirty="0"/>
              <a:t>The design study has not yet reached the maturity level for calculation on radiation shielding. Without any such calculation data, the WP2 has very limited input on sizing and/or estimating any shielding requirements and materials.</a:t>
            </a:r>
          </a:p>
          <a:p>
            <a:pPr algn="just"/>
            <a:r>
              <a:rPr lang="en-US" sz="1600" noProof="0" dirty="0"/>
              <a:t>However, to enable basis for cost estimation, the shielding design of the ESS LINAC has been considered, after adaptation, for the </a:t>
            </a:r>
            <a:r>
              <a:rPr lang="en-US" sz="1600" noProof="0" dirty="0" err="1"/>
              <a:t>ESSnuSB</a:t>
            </a:r>
            <a:r>
              <a:rPr lang="en-US" sz="1600" noProof="0" dirty="0"/>
              <a:t>+ new tunnels. Such approach enabled WP2 to proceed with the costing of the site infrastructure throughout the studies.</a:t>
            </a:r>
          </a:p>
          <a:p>
            <a:pPr algn="just"/>
            <a:endParaRPr lang="en-US" sz="1600" noProof="0" dirty="0"/>
          </a:p>
        </p:txBody>
      </p:sp>
      <p:sp>
        <p:nvSpPr>
          <p:cNvPr id="5" name="Date Placeholder 4">
            <a:extLst>
              <a:ext uri="{FF2B5EF4-FFF2-40B4-BE49-F238E27FC236}">
                <a16:creationId xmlns:a16="http://schemas.microsoft.com/office/drawing/2014/main" id="{47B878CC-0BD9-7A44-3A62-F5A0778EDDA0}"/>
              </a:ext>
            </a:extLst>
          </p:cNvPr>
          <p:cNvSpPr>
            <a:spLocks noGrp="1"/>
          </p:cNvSpPr>
          <p:nvPr>
            <p:ph type="dt" sz="half" idx="10"/>
          </p:nvPr>
        </p:nvSpPr>
        <p:spPr/>
        <p:txBody>
          <a:bodyPr/>
          <a:lstStyle/>
          <a:p>
            <a:r>
              <a:rPr lang="en-US"/>
              <a:t>2025/09/23</a:t>
            </a:r>
            <a:endParaRPr lang="sv-SE" dirty="0"/>
          </a:p>
        </p:txBody>
      </p:sp>
      <p:sp>
        <p:nvSpPr>
          <p:cNvPr id="6" name="Slide Number Placeholder 5">
            <a:extLst>
              <a:ext uri="{FF2B5EF4-FFF2-40B4-BE49-F238E27FC236}">
                <a16:creationId xmlns:a16="http://schemas.microsoft.com/office/drawing/2014/main" id="{D1DBE694-B555-76C0-1855-18D16B6600EC}"/>
              </a:ext>
            </a:extLst>
          </p:cNvPr>
          <p:cNvSpPr>
            <a:spLocks noGrp="1"/>
          </p:cNvSpPr>
          <p:nvPr>
            <p:ph type="sldNum" sz="quarter" idx="12"/>
          </p:nvPr>
        </p:nvSpPr>
        <p:spPr/>
        <p:txBody>
          <a:bodyPr/>
          <a:lstStyle/>
          <a:p>
            <a:fld id="{F7283078-D760-1647-8B80-66BA8B52336D}" type="slidenum">
              <a:rPr lang="sv-SE" smtClean="0"/>
              <a:t>4</a:t>
            </a:fld>
            <a:endParaRPr lang="sv-SE" dirty="0"/>
          </a:p>
        </p:txBody>
      </p:sp>
    </p:spTree>
    <p:extLst>
      <p:ext uri="{BB962C8B-B14F-4D97-AF65-F5344CB8AC3E}">
        <p14:creationId xmlns:p14="http://schemas.microsoft.com/office/powerpoint/2010/main" val="14736210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97563-FACC-FE23-C056-843DB10BF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895EBA-00B8-45C6-FF98-0F908951B6B4}"/>
              </a:ext>
            </a:extLst>
          </p:cNvPr>
          <p:cNvSpPr>
            <a:spLocks noGrp="1"/>
          </p:cNvSpPr>
          <p:nvPr>
            <p:ph type="title"/>
          </p:nvPr>
        </p:nvSpPr>
        <p:spPr/>
        <p:txBody>
          <a:bodyPr/>
          <a:lstStyle/>
          <a:p>
            <a:r>
              <a:rPr lang="en-US" noProof="0" dirty="0"/>
              <a:t>IAP recommendations</a:t>
            </a:r>
          </a:p>
        </p:txBody>
      </p:sp>
      <p:sp>
        <p:nvSpPr>
          <p:cNvPr id="3" name="Text Placeholder 2">
            <a:extLst>
              <a:ext uri="{FF2B5EF4-FFF2-40B4-BE49-F238E27FC236}">
                <a16:creationId xmlns:a16="http://schemas.microsoft.com/office/drawing/2014/main" id="{2081882C-AFB9-E86B-62D5-5D55BEC0B977}"/>
              </a:ext>
            </a:extLst>
          </p:cNvPr>
          <p:cNvSpPr>
            <a:spLocks noGrp="1"/>
          </p:cNvSpPr>
          <p:nvPr>
            <p:ph type="body" sz="quarter" idx="14"/>
          </p:nvPr>
        </p:nvSpPr>
        <p:spPr/>
        <p:txBody>
          <a:bodyPr/>
          <a:lstStyle/>
          <a:p>
            <a:r>
              <a:rPr lang="en-US" noProof="0" dirty="0"/>
              <a:t>Accelerator Complex: civil engineering cost estimate</a:t>
            </a:r>
          </a:p>
        </p:txBody>
      </p:sp>
      <p:sp>
        <p:nvSpPr>
          <p:cNvPr id="4" name="Content Placeholder 3">
            <a:extLst>
              <a:ext uri="{FF2B5EF4-FFF2-40B4-BE49-F238E27FC236}">
                <a16:creationId xmlns:a16="http://schemas.microsoft.com/office/drawing/2014/main" id="{E6CFE3BD-55CB-F290-248F-6CA723F1835C}"/>
              </a:ext>
            </a:extLst>
          </p:cNvPr>
          <p:cNvSpPr>
            <a:spLocks noGrp="1"/>
          </p:cNvSpPr>
          <p:nvPr>
            <p:ph idx="1"/>
          </p:nvPr>
        </p:nvSpPr>
        <p:spPr>
          <a:xfrm>
            <a:off x="1103709" y="1446416"/>
            <a:ext cx="10496965" cy="5411584"/>
          </a:xfrm>
        </p:spPr>
        <p:txBody>
          <a:bodyPr/>
          <a:lstStyle/>
          <a:p>
            <a:pPr algn="just"/>
            <a:r>
              <a:rPr lang="en-US" sz="1200" b="1" noProof="0" dirty="0"/>
              <a:t>Finding 3: </a:t>
            </a:r>
            <a:r>
              <a:rPr lang="en-US" sz="1200" noProof="0" dirty="0"/>
              <a:t>WP2 has been requested to produce a cost estimate for the civil engineering.</a:t>
            </a:r>
          </a:p>
          <a:p>
            <a:pPr algn="just"/>
            <a:r>
              <a:rPr lang="en-US" sz="1200" b="1" noProof="0" dirty="0"/>
              <a:t>Recommendation 3: </a:t>
            </a:r>
            <a:r>
              <a:rPr lang="en-US" sz="1200" noProof="0" dirty="0"/>
              <a:t>The IAP recommended that:</a:t>
            </a:r>
          </a:p>
          <a:p>
            <a:pPr lvl="1" algn="just"/>
            <a:r>
              <a:rPr lang="en-US" sz="1200" noProof="0" dirty="0"/>
              <a:t>more detailed civil engineering drawings be developed, and basic integration studies be carried out to fix the dimensions of the underground and surface structures;</a:t>
            </a:r>
          </a:p>
          <a:p>
            <a:pPr lvl="1" algn="just"/>
            <a:r>
              <a:rPr lang="en-US" sz="1200" noProof="0" dirty="0"/>
              <a:t>access to the ESS construction cost data be obtained, to allow a comparison against this recently constructed project;</a:t>
            </a:r>
          </a:p>
          <a:p>
            <a:pPr lvl="1" algn="just"/>
            <a:r>
              <a:rPr lang="en-US" sz="1200" noProof="0" dirty="0"/>
              <a:t>the </a:t>
            </a:r>
            <a:r>
              <a:rPr lang="en-US" sz="1200" noProof="0" dirty="0" err="1"/>
              <a:t>ESSnuSB</a:t>
            </a:r>
            <a:r>
              <a:rPr lang="en-US" sz="1200" noProof="0" dirty="0"/>
              <a:t>+ management define a costing strategy so that all Work Packages follow the same guidelines (for example, the level of accuracy of the costing, and what is and is not included in the estimate, such as manpower);</a:t>
            </a:r>
          </a:p>
          <a:p>
            <a:pPr lvl="1" algn="just"/>
            <a:r>
              <a:rPr lang="en-US" sz="1200" noProof="0" dirty="0"/>
              <a:t>a risk assessment for the accelerator complex be produced alongside the costs.</a:t>
            </a:r>
          </a:p>
          <a:p>
            <a:pPr algn="just"/>
            <a:r>
              <a:rPr lang="en-US" sz="1200" b="1" noProof="0" dirty="0"/>
              <a:t>Response 3: </a:t>
            </a:r>
            <a:r>
              <a:rPr lang="en-US" sz="1200" noProof="0" dirty="0"/>
              <a:t>Following the recommendation, a more detailed civil engineering design was developed, including the preliminary dimensioning of the </a:t>
            </a:r>
            <a:r>
              <a:rPr lang="en-US" sz="1200" noProof="0" dirty="0" err="1"/>
              <a:t>ESSnuSB</a:t>
            </a:r>
            <a:r>
              <a:rPr lang="en-US" sz="1200" noProof="0" dirty="0"/>
              <a:t>+ structures.</a:t>
            </a:r>
          </a:p>
          <a:p>
            <a:pPr algn="just"/>
            <a:r>
              <a:rPr lang="en-US" sz="1200" noProof="0" dirty="0"/>
              <a:t>In addition, preliminary electrical consumption estimates were completed, with the ESS Civil Engineering team supporting the costing of the electrical substations. The design package was used for the cost estimation, together with the support of ESS Civil Engineering, and draws on historical data from the original ESS greenfield construction.</a:t>
            </a:r>
          </a:p>
          <a:p>
            <a:pPr algn="just"/>
            <a:r>
              <a:rPr lang="en-US" sz="1200" noProof="0" dirty="0"/>
              <a:t>Regarding operational impact, preliminary discussions at ESS suggest that the construction and operation of </a:t>
            </a:r>
            <a:r>
              <a:rPr lang="en-US" sz="1200" noProof="0" dirty="0" err="1"/>
              <a:t>ESSnuSB</a:t>
            </a:r>
            <a:r>
              <a:rPr lang="en-US" sz="1200" noProof="0" dirty="0"/>
              <a:t>+ would pose only limited risk to the existing LINAC and only minor disruption to overall facility operations. Close collaboration at senior management level between the </a:t>
            </a:r>
            <a:r>
              <a:rPr lang="en-US" sz="1200" noProof="0" dirty="0" err="1"/>
              <a:t>ESSnuSB</a:t>
            </a:r>
            <a:r>
              <a:rPr lang="en-US" sz="1200" noProof="0" dirty="0"/>
              <a:t>+ project and ESS is nevertheless needed for guidance at this stage, as any implementation of </a:t>
            </a:r>
            <a:r>
              <a:rPr lang="en-US" sz="1200" noProof="0" dirty="0" err="1"/>
              <a:t>ESSnuSB</a:t>
            </a:r>
            <a:r>
              <a:rPr lang="en-US" sz="1200" noProof="0" dirty="0"/>
              <a:t>+ and its associated timeline would significantly affect current and planned ESS expansion activities.</a:t>
            </a:r>
          </a:p>
          <a:p>
            <a:pPr algn="just"/>
            <a:r>
              <a:rPr lang="en-US" sz="1200" noProof="0" dirty="0"/>
              <a:t>It should be noted that, at present, </a:t>
            </a:r>
            <a:r>
              <a:rPr lang="en-US" sz="1200" noProof="0" dirty="0" err="1"/>
              <a:t>ESSnuSB</a:t>
            </a:r>
            <a:r>
              <a:rPr lang="en-US" sz="1200" noProof="0" dirty="0"/>
              <a:t>+ is identified as a study hosted in part at ESS and is being reviewed before any further formal endorsement as part of the ESS future expansion strategy.</a:t>
            </a:r>
          </a:p>
        </p:txBody>
      </p:sp>
      <p:sp>
        <p:nvSpPr>
          <p:cNvPr id="5" name="Date Placeholder 4">
            <a:extLst>
              <a:ext uri="{FF2B5EF4-FFF2-40B4-BE49-F238E27FC236}">
                <a16:creationId xmlns:a16="http://schemas.microsoft.com/office/drawing/2014/main" id="{3AB7B2D0-EAE9-16D7-FCAB-D9FB312A4B7C}"/>
              </a:ext>
            </a:extLst>
          </p:cNvPr>
          <p:cNvSpPr>
            <a:spLocks noGrp="1"/>
          </p:cNvSpPr>
          <p:nvPr>
            <p:ph type="dt" sz="half" idx="10"/>
          </p:nvPr>
        </p:nvSpPr>
        <p:spPr/>
        <p:txBody>
          <a:bodyPr/>
          <a:lstStyle/>
          <a:p>
            <a:r>
              <a:rPr lang="en-US"/>
              <a:t>2025/09/23</a:t>
            </a:r>
            <a:endParaRPr lang="sv-SE" dirty="0"/>
          </a:p>
        </p:txBody>
      </p:sp>
      <p:sp>
        <p:nvSpPr>
          <p:cNvPr id="6" name="Slide Number Placeholder 5">
            <a:extLst>
              <a:ext uri="{FF2B5EF4-FFF2-40B4-BE49-F238E27FC236}">
                <a16:creationId xmlns:a16="http://schemas.microsoft.com/office/drawing/2014/main" id="{5908E93E-13FD-3FD0-0AB5-9863088DB0B2}"/>
              </a:ext>
            </a:extLst>
          </p:cNvPr>
          <p:cNvSpPr>
            <a:spLocks noGrp="1"/>
          </p:cNvSpPr>
          <p:nvPr>
            <p:ph type="sldNum" sz="quarter" idx="12"/>
          </p:nvPr>
        </p:nvSpPr>
        <p:spPr/>
        <p:txBody>
          <a:bodyPr/>
          <a:lstStyle/>
          <a:p>
            <a:fld id="{F7283078-D760-1647-8B80-66BA8B52336D}" type="slidenum">
              <a:rPr lang="sv-SE" smtClean="0"/>
              <a:t>5</a:t>
            </a:fld>
            <a:endParaRPr lang="sv-SE" dirty="0"/>
          </a:p>
        </p:txBody>
      </p:sp>
    </p:spTree>
    <p:extLst>
      <p:ext uri="{BB962C8B-B14F-4D97-AF65-F5344CB8AC3E}">
        <p14:creationId xmlns:p14="http://schemas.microsoft.com/office/powerpoint/2010/main" val="1017620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F6137-A632-1F7A-7BE4-5BA83A26A7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252871-0DF4-1321-CE28-372F5B21C8C7}"/>
              </a:ext>
            </a:extLst>
          </p:cNvPr>
          <p:cNvSpPr>
            <a:spLocks noGrp="1"/>
          </p:cNvSpPr>
          <p:nvPr>
            <p:ph type="title"/>
          </p:nvPr>
        </p:nvSpPr>
        <p:spPr/>
        <p:txBody>
          <a:bodyPr/>
          <a:lstStyle/>
          <a:p>
            <a:r>
              <a:rPr lang="en-US" noProof="0" dirty="0"/>
              <a:t>IAP recommendations</a:t>
            </a:r>
          </a:p>
        </p:txBody>
      </p:sp>
      <p:sp>
        <p:nvSpPr>
          <p:cNvPr id="3" name="Text Placeholder 2">
            <a:extLst>
              <a:ext uri="{FF2B5EF4-FFF2-40B4-BE49-F238E27FC236}">
                <a16:creationId xmlns:a16="http://schemas.microsoft.com/office/drawing/2014/main" id="{78274E31-1514-6CA0-5B8B-54FA5EB0466D}"/>
              </a:ext>
            </a:extLst>
          </p:cNvPr>
          <p:cNvSpPr>
            <a:spLocks noGrp="1"/>
          </p:cNvSpPr>
          <p:nvPr>
            <p:ph type="body" sz="quarter" idx="14"/>
          </p:nvPr>
        </p:nvSpPr>
        <p:spPr/>
        <p:txBody>
          <a:bodyPr/>
          <a:lstStyle/>
          <a:p>
            <a:r>
              <a:rPr lang="en-US" noProof="0" dirty="0"/>
              <a:t>Far Detector</a:t>
            </a:r>
          </a:p>
        </p:txBody>
      </p:sp>
      <p:sp>
        <p:nvSpPr>
          <p:cNvPr id="4" name="Content Placeholder 3">
            <a:extLst>
              <a:ext uri="{FF2B5EF4-FFF2-40B4-BE49-F238E27FC236}">
                <a16:creationId xmlns:a16="http://schemas.microsoft.com/office/drawing/2014/main" id="{BBF36233-737D-C4FD-DC40-4D4B357AF0D8}"/>
              </a:ext>
            </a:extLst>
          </p:cNvPr>
          <p:cNvSpPr>
            <a:spLocks noGrp="1"/>
          </p:cNvSpPr>
          <p:nvPr>
            <p:ph idx="1"/>
          </p:nvPr>
        </p:nvSpPr>
        <p:spPr>
          <a:xfrm>
            <a:off x="1103709" y="1446416"/>
            <a:ext cx="10496965" cy="5411584"/>
          </a:xfrm>
        </p:spPr>
        <p:txBody>
          <a:bodyPr/>
          <a:lstStyle/>
          <a:p>
            <a:pPr algn="just"/>
            <a:r>
              <a:rPr lang="en-US" sz="1400" b="1" noProof="0" dirty="0"/>
              <a:t>Far Detector: long-term rock deformation</a:t>
            </a:r>
          </a:p>
          <a:p>
            <a:pPr algn="just"/>
            <a:r>
              <a:rPr lang="en-US" sz="1400" b="1" noProof="0" dirty="0"/>
              <a:t>Finding 4: </a:t>
            </a:r>
            <a:r>
              <a:rPr lang="en-US" sz="1400" noProof="0" dirty="0"/>
              <a:t>It is crucial to understand the long-term deformation of the rock for the Far Detector. These deformations can have a big impact on the design/costs of the underground cavern.</a:t>
            </a:r>
          </a:p>
          <a:p>
            <a:pPr algn="just"/>
            <a:r>
              <a:rPr lang="en-US" sz="1400" b="1" noProof="0" dirty="0"/>
              <a:t>Recommendation 4: </a:t>
            </a:r>
            <a:r>
              <a:rPr lang="en-US" sz="1400" noProof="0" dirty="0"/>
              <a:t>The IAP recommends obtaining historical deformation data from the mine as a matter of urgency to feed into these simulations.</a:t>
            </a:r>
          </a:p>
          <a:p>
            <a:pPr algn="just"/>
            <a:endParaRPr lang="en-US" sz="1400" noProof="0" dirty="0"/>
          </a:p>
          <a:p>
            <a:pPr algn="just"/>
            <a:r>
              <a:rPr lang="en-US" sz="1400" b="1" noProof="0" dirty="0"/>
              <a:t>Far Detector: safety regulations</a:t>
            </a:r>
          </a:p>
          <a:p>
            <a:pPr algn="just"/>
            <a:r>
              <a:rPr lang="en-US" sz="1400" b="1" noProof="0" dirty="0"/>
              <a:t>Remark 1. </a:t>
            </a:r>
            <a:r>
              <a:rPr lang="en-US" sz="1400" noProof="0" dirty="0"/>
              <a:t>Have the safety regulations to be adopted for the Far Detector facility design been clarified? Would the facility be covered under the mining or civil engineering regulations? This decision can obviously have a major impact on the overall design of the facility (e.g. ventilation, safety systems) and should be clarified.</a:t>
            </a:r>
          </a:p>
          <a:p>
            <a:pPr algn="just"/>
            <a:endParaRPr lang="en-US" sz="1400" noProof="0" dirty="0"/>
          </a:p>
          <a:p>
            <a:pPr algn="just"/>
            <a:r>
              <a:rPr lang="en-US" sz="1400" b="1" dirty="0"/>
              <a:t>Far Detector related matters will be addressed by David </a:t>
            </a:r>
            <a:r>
              <a:rPr lang="en-US" sz="1400" b="1" dirty="0" err="1"/>
              <a:t>Saiang</a:t>
            </a:r>
            <a:r>
              <a:rPr lang="en-US" sz="1400" b="1" dirty="0"/>
              <a:t>.</a:t>
            </a:r>
            <a:endParaRPr lang="en-US" sz="1400" b="1" noProof="0" dirty="0"/>
          </a:p>
        </p:txBody>
      </p:sp>
      <p:sp>
        <p:nvSpPr>
          <p:cNvPr id="5" name="Date Placeholder 4">
            <a:extLst>
              <a:ext uri="{FF2B5EF4-FFF2-40B4-BE49-F238E27FC236}">
                <a16:creationId xmlns:a16="http://schemas.microsoft.com/office/drawing/2014/main" id="{7803ECDB-71C8-AC3F-3FD1-4A9B69A93DAF}"/>
              </a:ext>
            </a:extLst>
          </p:cNvPr>
          <p:cNvSpPr>
            <a:spLocks noGrp="1"/>
          </p:cNvSpPr>
          <p:nvPr>
            <p:ph type="dt" sz="half" idx="10"/>
          </p:nvPr>
        </p:nvSpPr>
        <p:spPr/>
        <p:txBody>
          <a:bodyPr/>
          <a:lstStyle/>
          <a:p>
            <a:r>
              <a:rPr lang="en-US"/>
              <a:t>2025/09/23</a:t>
            </a:r>
            <a:endParaRPr lang="sv-SE" dirty="0"/>
          </a:p>
        </p:txBody>
      </p:sp>
      <p:sp>
        <p:nvSpPr>
          <p:cNvPr id="6" name="Slide Number Placeholder 5">
            <a:extLst>
              <a:ext uri="{FF2B5EF4-FFF2-40B4-BE49-F238E27FC236}">
                <a16:creationId xmlns:a16="http://schemas.microsoft.com/office/drawing/2014/main" id="{4E11429B-43DE-4C7C-85C6-1B4068CF6889}"/>
              </a:ext>
            </a:extLst>
          </p:cNvPr>
          <p:cNvSpPr>
            <a:spLocks noGrp="1"/>
          </p:cNvSpPr>
          <p:nvPr>
            <p:ph type="sldNum" sz="quarter" idx="12"/>
          </p:nvPr>
        </p:nvSpPr>
        <p:spPr/>
        <p:txBody>
          <a:bodyPr/>
          <a:lstStyle/>
          <a:p>
            <a:fld id="{F7283078-D760-1647-8B80-66BA8B52336D}" type="slidenum">
              <a:rPr lang="sv-SE" smtClean="0"/>
              <a:t>6</a:t>
            </a:fld>
            <a:endParaRPr lang="sv-SE" dirty="0"/>
          </a:p>
        </p:txBody>
      </p:sp>
    </p:spTree>
    <p:extLst>
      <p:ext uri="{BB962C8B-B14F-4D97-AF65-F5344CB8AC3E}">
        <p14:creationId xmlns:p14="http://schemas.microsoft.com/office/powerpoint/2010/main" val="3592253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506DF-A778-B05E-3D37-3D96E225C2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F220F-6A3E-98A4-44F8-D5B83E1BF673}"/>
              </a:ext>
            </a:extLst>
          </p:cNvPr>
          <p:cNvSpPr>
            <a:spLocks noGrp="1"/>
          </p:cNvSpPr>
          <p:nvPr>
            <p:ph type="title"/>
          </p:nvPr>
        </p:nvSpPr>
        <p:spPr/>
        <p:txBody>
          <a:bodyPr/>
          <a:lstStyle/>
          <a:p>
            <a:r>
              <a:rPr lang="en-US" noProof="0" dirty="0"/>
              <a:t>IAP recommendations</a:t>
            </a:r>
          </a:p>
        </p:txBody>
      </p:sp>
      <p:sp>
        <p:nvSpPr>
          <p:cNvPr id="3" name="Text Placeholder 2">
            <a:extLst>
              <a:ext uri="{FF2B5EF4-FFF2-40B4-BE49-F238E27FC236}">
                <a16:creationId xmlns:a16="http://schemas.microsoft.com/office/drawing/2014/main" id="{503F33FE-FB4B-6F4D-3D1F-DD76BBB8E5A6}"/>
              </a:ext>
            </a:extLst>
          </p:cNvPr>
          <p:cNvSpPr>
            <a:spLocks noGrp="1"/>
          </p:cNvSpPr>
          <p:nvPr>
            <p:ph type="body" sz="quarter" idx="14"/>
          </p:nvPr>
        </p:nvSpPr>
        <p:spPr/>
        <p:txBody>
          <a:bodyPr/>
          <a:lstStyle/>
          <a:p>
            <a:r>
              <a:rPr lang="en-US" noProof="0" dirty="0"/>
              <a:t>Conclusions and recommendations</a:t>
            </a:r>
          </a:p>
        </p:txBody>
      </p:sp>
      <p:sp>
        <p:nvSpPr>
          <p:cNvPr id="4" name="Content Placeholder 3">
            <a:extLst>
              <a:ext uri="{FF2B5EF4-FFF2-40B4-BE49-F238E27FC236}">
                <a16:creationId xmlns:a16="http://schemas.microsoft.com/office/drawing/2014/main" id="{C15F7BE1-8FE5-0EA8-D713-7797CF1175F1}"/>
              </a:ext>
            </a:extLst>
          </p:cNvPr>
          <p:cNvSpPr>
            <a:spLocks noGrp="1"/>
          </p:cNvSpPr>
          <p:nvPr>
            <p:ph idx="1"/>
          </p:nvPr>
        </p:nvSpPr>
        <p:spPr>
          <a:xfrm>
            <a:off x="1103709" y="1446416"/>
            <a:ext cx="10496965" cy="5411584"/>
          </a:xfrm>
        </p:spPr>
        <p:txBody>
          <a:bodyPr/>
          <a:lstStyle/>
          <a:p>
            <a:pPr algn="just"/>
            <a:r>
              <a:rPr lang="en-US" sz="1400" noProof="0" dirty="0"/>
              <a:t>WP2 has been able to develop a more detailed civil engineering design and to produce a cost estimate for the </a:t>
            </a:r>
            <a:r>
              <a:rPr lang="en-US" sz="1400" noProof="0" dirty="0" err="1"/>
              <a:t>ESSnuSB</a:t>
            </a:r>
            <a:r>
              <a:rPr lang="en-US" sz="1400" noProof="0" dirty="0"/>
              <a:t>+ civil works, despite the limited maturity of the shielding and integration studies. The estimate is an early, concept level figure (AACE Class 5) with a target accuracy of −0%/+80%, reflecting the expected growth of scope as the design matures.</a:t>
            </a:r>
          </a:p>
          <a:p>
            <a:pPr algn="just"/>
            <a:r>
              <a:rPr lang="en-US" sz="1400" noProof="0" dirty="0"/>
              <a:t>The following actions remain open:</a:t>
            </a:r>
          </a:p>
          <a:p>
            <a:pPr lvl="1" algn="just"/>
            <a:r>
              <a:rPr lang="en-US" sz="1400" noProof="0" dirty="0"/>
              <a:t>obtain the historical rock deformation data from the mine and clarify the safety regulation regime (mining versus civil engineering) for the Far Detector;</a:t>
            </a:r>
          </a:p>
          <a:p>
            <a:pPr lvl="1" algn="just"/>
            <a:r>
              <a:rPr lang="en-US" sz="1400" noProof="0" dirty="0"/>
              <a:t>define, at </a:t>
            </a:r>
            <a:r>
              <a:rPr lang="en-US" sz="1400" noProof="0" dirty="0" err="1"/>
              <a:t>ESSnuSB</a:t>
            </a:r>
            <a:r>
              <a:rPr lang="en-US" sz="1400" noProof="0" dirty="0"/>
              <a:t>+ management level, a common costing strategy and a risk assessment for the accelerator complex, as recommended by the IAP;</a:t>
            </a:r>
          </a:p>
          <a:p>
            <a:pPr lvl="1" algn="just"/>
            <a:r>
              <a:rPr lang="en-US" sz="1400" noProof="0" dirty="0"/>
              <a:t>establish management engagement between </a:t>
            </a:r>
            <a:r>
              <a:rPr lang="en-US" sz="1400" noProof="0" dirty="0" err="1"/>
              <a:t>ESSnuSB</a:t>
            </a:r>
            <a:r>
              <a:rPr lang="en-US" sz="1400" noProof="0" dirty="0"/>
              <a:t>+ and ESS at senior level, given the potential impact on the ESS expansion plans.</a:t>
            </a:r>
          </a:p>
        </p:txBody>
      </p:sp>
      <p:sp>
        <p:nvSpPr>
          <p:cNvPr id="5" name="Date Placeholder 4">
            <a:extLst>
              <a:ext uri="{FF2B5EF4-FFF2-40B4-BE49-F238E27FC236}">
                <a16:creationId xmlns:a16="http://schemas.microsoft.com/office/drawing/2014/main" id="{71A945AD-4EDE-3A25-4621-879885876C41}"/>
              </a:ext>
            </a:extLst>
          </p:cNvPr>
          <p:cNvSpPr>
            <a:spLocks noGrp="1"/>
          </p:cNvSpPr>
          <p:nvPr>
            <p:ph type="dt" sz="half" idx="10"/>
          </p:nvPr>
        </p:nvSpPr>
        <p:spPr/>
        <p:txBody>
          <a:bodyPr/>
          <a:lstStyle/>
          <a:p>
            <a:r>
              <a:rPr lang="en-US"/>
              <a:t>2025/09/23</a:t>
            </a:r>
            <a:endParaRPr lang="sv-SE" dirty="0"/>
          </a:p>
        </p:txBody>
      </p:sp>
      <p:sp>
        <p:nvSpPr>
          <p:cNvPr id="6" name="Slide Number Placeholder 5">
            <a:extLst>
              <a:ext uri="{FF2B5EF4-FFF2-40B4-BE49-F238E27FC236}">
                <a16:creationId xmlns:a16="http://schemas.microsoft.com/office/drawing/2014/main" id="{973910F1-48A2-22DA-3F38-A37159B02B37}"/>
              </a:ext>
            </a:extLst>
          </p:cNvPr>
          <p:cNvSpPr>
            <a:spLocks noGrp="1"/>
          </p:cNvSpPr>
          <p:nvPr>
            <p:ph type="sldNum" sz="quarter" idx="12"/>
          </p:nvPr>
        </p:nvSpPr>
        <p:spPr/>
        <p:txBody>
          <a:bodyPr/>
          <a:lstStyle/>
          <a:p>
            <a:fld id="{F7283078-D760-1647-8B80-66BA8B52336D}" type="slidenum">
              <a:rPr lang="sv-SE" smtClean="0"/>
              <a:t>7</a:t>
            </a:fld>
            <a:endParaRPr lang="sv-SE" dirty="0"/>
          </a:p>
        </p:txBody>
      </p:sp>
    </p:spTree>
    <p:extLst>
      <p:ext uri="{BB962C8B-B14F-4D97-AF65-F5344CB8AC3E}">
        <p14:creationId xmlns:p14="http://schemas.microsoft.com/office/powerpoint/2010/main" val="1489796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6C036-E2FC-4439-09B5-62F5DBF87041}"/>
              </a:ext>
            </a:extLst>
          </p:cNvPr>
          <p:cNvSpPr>
            <a:spLocks noGrp="1"/>
          </p:cNvSpPr>
          <p:nvPr>
            <p:ph type="title"/>
          </p:nvPr>
        </p:nvSpPr>
        <p:spPr/>
        <p:txBody>
          <a:bodyPr/>
          <a:lstStyle/>
          <a:p>
            <a:r>
              <a:rPr lang="en-US" noProof="0" dirty="0"/>
              <a:t>Last year’s feedback</a:t>
            </a:r>
          </a:p>
        </p:txBody>
      </p:sp>
      <p:sp>
        <p:nvSpPr>
          <p:cNvPr id="3" name="Text Placeholder 2">
            <a:extLst>
              <a:ext uri="{FF2B5EF4-FFF2-40B4-BE49-F238E27FC236}">
                <a16:creationId xmlns:a16="http://schemas.microsoft.com/office/drawing/2014/main" id="{01DFBB4F-B547-C267-A2FB-8D6467DB4ECA}"/>
              </a:ext>
            </a:extLst>
          </p:cNvPr>
          <p:cNvSpPr>
            <a:spLocks noGrp="1"/>
          </p:cNvSpPr>
          <p:nvPr>
            <p:ph type="body" sz="quarter" idx="14"/>
          </p:nvPr>
        </p:nvSpPr>
        <p:spPr/>
        <p:txBody>
          <a:bodyPr/>
          <a:lstStyle/>
          <a:p>
            <a:r>
              <a:rPr lang="en-US" noProof="0" dirty="0"/>
              <a:t>Implementation of changes requested</a:t>
            </a:r>
          </a:p>
        </p:txBody>
      </p:sp>
      <p:sp>
        <p:nvSpPr>
          <p:cNvPr id="4" name="Content Placeholder 3">
            <a:extLst>
              <a:ext uri="{FF2B5EF4-FFF2-40B4-BE49-F238E27FC236}">
                <a16:creationId xmlns:a16="http://schemas.microsoft.com/office/drawing/2014/main" id="{6CB827CA-1258-FC9B-4CBC-6E33624A82CC}"/>
              </a:ext>
            </a:extLst>
          </p:cNvPr>
          <p:cNvSpPr>
            <a:spLocks noGrp="1"/>
          </p:cNvSpPr>
          <p:nvPr>
            <p:ph idx="1"/>
          </p:nvPr>
        </p:nvSpPr>
        <p:spPr>
          <a:xfrm>
            <a:off x="1094400" y="1562400"/>
            <a:ext cx="9681176" cy="4768062"/>
          </a:xfrm>
        </p:spPr>
        <p:txBody>
          <a:bodyPr/>
          <a:lstStyle/>
          <a:p>
            <a:pPr algn="just"/>
            <a:r>
              <a:rPr lang="en-US" sz="1800" noProof="0" dirty="0"/>
              <a:t>Additional feedback and observations collected during previous annual meeting:</a:t>
            </a:r>
          </a:p>
          <a:p>
            <a:pPr marL="539750" lvl="1" indent="-457200" algn="just">
              <a:buFont typeface="+mj-lt"/>
              <a:buAutoNum type="arabicPeriod"/>
            </a:pPr>
            <a:r>
              <a:rPr lang="en-US" sz="1800" dirty="0"/>
              <a:t>Update position of the beam dump in the </a:t>
            </a:r>
            <a:r>
              <a:rPr lang="en-US" sz="1800" dirty="0" err="1"/>
              <a:t>LEnuSTORM</a:t>
            </a:r>
            <a:r>
              <a:rPr lang="en-US" sz="1800" dirty="0"/>
              <a:t> Racetrack</a:t>
            </a:r>
          </a:p>
          <a:p>
            <a:pPr marL="539750" lvl="1" indent="-457200" algn="just">
              <a:buFont typeface="+mj-lt"/>
              <a:buAutoNum type="arabicPeriod"/>
            </a:pPr>
            <a:r>
              <a:rPr lang="en-US" sz="1800" dirty="0"/>
              <a:t>Move the </a:t>
            </a:r>
            <a:r>
              <a:rPr lang="en-US" sz="1800" dirty="0" err="1"/>
              <a:t>LEnuSTORM</a:t>
            </a:r>
            <a:r>
              <a:rPr lang="en-US" sz="1800" dirty="0"/>
              <a:t> Racetrack closer to the </a:t>
            </a:r>
            <a:r>
              <a:rPr lang="en-US" sz="1800" dirty="0" err="1"/>
              <a:t>LEnuSTORM</a:t>
            </a:r>
            <a:r>
              <a:rPr lang="en-US" sz="1800" dirty="0"/>
              <a:t> Near Detector (ideal distance of 5-20 m)</a:t>
            </a:r>
          </a:p>
          <a:p>
            <a:pPr marL="539750" lvl="1" indent="-457200" algn="just">
              <a:buFont typeface="+mj-lt"/>
              <a:buAutoNum type="arabicPeriod"/>
            </a:pPr>
            <a:r>
              <a:rPr lang="en-US" sz="1800" dirty="0"/>
              <a:t>Create a 2D side view to present infrastructure integration depth</a:t>
            </a:r>
          </a:p>
          <a:p>
            <a:pPr algn="just"/>
            <a:endParaRPr lang="en-US" sz="1800" noProof="0" dirty="0"/>
          </a:p>
          <a:p>
            <a:pPr algn="just"/>
            <a:r>
              <a:rPr lang="en-US" sz="1800" dirty="0"/>
              <a:t>Update will be provided by Ioannis Christodoulou.</a:t>
            </a:r>
          </a:p>
        </p:txBody>
      </p:sp>
      <p:sp>
        <p:nvSpPr>
          <p:cNvPr id="5" name="Date Placeholder 4">
            <a:extLst>
              <a:ext uri="{FF2B5EF4-FFF2-40B4-BE49-F238E27FC236}">
                <a16:creationId xmlns:a16="http://schemas.microsoft.com/office/drawing/2014/main" id="{F919CA90-D112-A977-9131-5B0020653B48}"/>
              </a:ext>
            </a:extLst>
          </p:cNvPr>
          <p:cNvSpPr>
            <a:spLocks noGrp="1"/>
          </p:cNvSpPr>
          <p:nvPr>
            <p:ph type="dt" sz="half" idx="10"/>
          </p:nvPr>
        </p:nvSpPr>
        <p:spPr/>
        <p:txBody>
          <a:bodyPr/>
          <a:lstStyle/>
          <a:p>
            <a:r>
              <a:rPr lang="en-US"/>
              <a:t>2025/09/23</a:t>
            </a:r>
            <a:endParaRPr lang="sv-SE" dirty="0"/>
          </a:p>
        </p:txBody>
      </p:sp>
      <p:sp>
        <p:nvSpPr>
          <p:cNvPr id="6" name="Slide Number Placeholder 5">
            <a:extLst>
              <a:ext uri="{FF2B5EF4-FFF2-40B4-BE49-F238E27FC236}">
                <a16:creationId xmlns:a16="http://schemas.microsoft.com/office/drawing/2014/main" id="{164D95EC-A0F9-B3BB-C92E-408ECA8396CE}"/>
              </a:ext>
            </a:extLst>
          </p:cNvPr>
          <p:cNvSpPr>
            <a:spLocks noGrp="1"/>
          </p:cNvSpPr>
          <p:nvPr>
            <p:ph type="sldNum" sz="quarter" idx="12"/>
          </p:nvPr>
        </p:nvSpPr>
        <p:spPr/>
        <p:txBody>
          <a:bodyPr/>
          <a:lstStyle/>
          <a:p>
            <a:fld id="{F7283078-D760-1647-8B80-66BA8B52336D}" type="slidenum">
              <a:rPr lang="sv-SE" smtClean="0"/>
              <a:t>8</a:t>
            </a:fld>
            <a:endParaRPr lang="sv-SE" dirty="0"/>
          </a:p>
        </p:txBody>
      </p:sp>
    </p:spTree>
    <p:extLst>
      <p:ext uri="{BB962C8B-B14F-4D97-AF65-F5344CB8AC3E}">
        <p14:creationId xmlns:p14="http://schemas.microsoft.com/office/powerpoint/2010/main" val="2728250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1C652C-8159-4E30-8379-63E9AFE57540}"/>
              </a:ext>
            </a:extLst>
          </p:cNvPr>
          <p:cNvPicPr>
            <a:picLocks noChangeAspect="1"/>
          </p:cNvPicPr>
          <p:nvPr/>
        </p:nvPicPr>
        <p:blipFill>
          <a:blip r:embed="rId2"/>
          <a:stretch>
            <a:fillRect/>
          </a:stretch>
        </p:blipFill>
        <p:spPr>
          <a:xfrm rot="16200000">
            <a:off x="7497820" y="2145112"/>
            <a:ext cx="5568056" cy="3820659"/>
          </a:xfrm>
          <a:prstGeom prst="rect">
            <a:avLst/>
          </a:prstGeom>
        </p:spPr>
      </p:pic>
      <p:sp>
        <p:nvSpPr>
          <p:cNvPr id="10" name="Down Arrow 9">
            <a:extLst>
              <a:ext uri="{FF2B5EF4-FFF2-40B4-BE49-F238E27FC236}">
                <a16:creationId xmlns:a16="http://schemas.microsoft.com/office/drawing/2014/main" id="{1B7B4027-DBB1-F748-9375-FCECCB57F1A1}"/>
              </a:ext>
            </a:extLst>
          </p:cNvPr>
          <p:cNvSpPr/>
          <p:nvPr/>
        </p:nvSpPr>
        <p:spPr>
          <a:xfrm>
            <a:off x="611090" y="1193795"/>
            <a:ext cx="242316" cy="5069940"/>
          </a:xfrm>
          <a:prstGeom prst="downArrow">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 Placeholder 6">
            <a:extLst>
              <a:ext uri="{FF2B5EF4-FFF2-40B4-BE49-F238E27FC236}">
                <a16:creationId xmlns:a16="http://schemas.microsoft.com/office/drawing/2014/main" id="{0F109749-44A9-AF43-8107-E5F2E7A7ADFC}"/>
              </a:ext>
            </a:extLst>
          </p:cNvPr>
          <p:cNvSpPr txBox="1">
            <a:spLocks/>
          </p:cNvSpPr>
          <p:nvPr/>
        </p:nvSpPr>
        <p:spPr>
          <a:xfrm rot="16200000">
            <a:off x="-630662" y="3144801"/>
            <a:ext cx="2268172" cy="507076"/>
          </a:xfrm>
          <a:prstGeom prst="rect">
            <a:avLst/>
          </a:prstGeom>
          <a:noFill/>
          <a:ln>
            <a:noFill/>
          </a:ln>
        </p:spPr>
        <p:txBody>
          <a:bodyPr vert="horz" lIns="90000" tIns="18000" rIns="91440" bIns="45720" rtlCol="0">
            <a:noAutofit/>
          </a:bodyPr>
          <a:lstStyle>
            <a:lvl1pPr marL="0" indent="0" algn="l" defTabSz="914400" rtl="0" eaLnBrk="1" latinLnBrk="0" hangingPunct="1">
              <a:lnSpc>
                <a:spcPct val="100000"/>
              </a:lnSpc>
              <a:spcBef>
                <a:spcPts val="0"/>
              </a:spcBef>
              <a:buClr>
                <a:srgbClr val="666666"/>
              </a:buClr>
              <a:buFontTx/>
              <a:buNone/>
              <a:defRPr sz="2200" kern="1200">
                <a:solidFill>
                  <a:schemeClr val="accent1"/>
                </a:solidFill>
                <a:latin typeface="+mn-lt"/>
                <a:ea typeface="+mn-ea"/>
                <a:cs typeface="+mn-cs"/>
              </a:defRPr>
            </a:lvl1pPr>
            <a:lvl2pPr marL="82550" indent="0" algn="l" defTabSz="914400" rtl="0" eaLnBrk="1" latinLnBrk="0" hangingPunct="1">
              <a:lnSpc>
                <a:spcPct val="100000"/>
              </a:lnSpc>
              <a:spcBef>
                <a:spcPts val="1000"/>
              </a:spcBef>
              <a:buClr>
                <a:srgbClr val="666666"/>
              </a:buClr>
              <a:buFont typeface="Wingdings" panose="05000000000000000000" pitchFamily="2" charset="2"/>
              <a:buNone/>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666666"/>
                </a:solidFill>
              </a:rPr>
              <a:t>ESS Linac Power</a:t>
            </a:r>
            <a:endParaRPr lang="sv-SE" dirty="0">
              <a:solidFill>
                <a:srgbClr val="666666"/>
              </a:solidFill>
            </a:endParaRPr>
          </a:p>
        </p:txBody>
      </p:sp>
      <p:sp>
        <p:nvSpPr>
          <p:cNvPr id="12" name="Text Placeholder 6">
            <a:extLst>
              <a:ext uri="{FF2B5EF4-FFF2-40B4-BE49-F238E27FC236}">
                <a16:creationId xmlns:a16="http://schemas.microsoft.com/office/drawing/2014/main" id="{F64CA026-86C5-C143-AEB8-6C50D4961F6A}"/>
              </a:ext>
            </a:extLst>
          </p:cNvPr>
          <p:cNvSpPr txBox="1">
            <a:spLocks/>
          </p:cNvSpPr>
          <p:nvPr/>
        </p:nvSpPr>
        <p:spPr>
          <a:xfrm>
            <a:off x="853406" y="1669239"/>
            <a:ext cx="2268172" cy="689731"/>
          </a:xfrm>
          <a:prstGeom prst="rect">
            <a:avLst/>
          </a:prstGeom>
          <a:noFill/>
          <a:ln>
            <a:noFill/>
          </a:ln>
        </p:spPr>
        <p:txBody>
          <a:bodyPr vert="horz" lIns="90000" tIns="18000" rIns="91440" bIns="45720" rtlCol="0">
            <a:noAutofit/>
          </a:bodyPr>
          <a:lstStyle>
            <a:lvl1pPr marL="0" indent="0" algn="l" defTabSz="914400" rtl="0" eaLnBrk="1" latinLnBrk="0" hangingPunct="1">
              <a:lnSpc>
                <a:spcPct val="100000"/>
              </a:lnSpc>
              <a:spcBef>
                <a:spcPts val="0"/>
              </a:spcBef>
              <a:buClr>
                <a:srgbClr val="666666"/>
              </a:buClr>
              <a:buFontTx/>
              <a:buNone/>
              <a:defRPr sz="2200" kern="1200">
                <a:solidFill>
                  <a:schemeClr val="accent1"/>
                </a:solidFill>
                <a:latin typeface="+mn-lt"/>
                <a:ea typeface="+mn-ea"/>
                <a:cs typeface="+mn-cs"/>
              </a:defRPr>
            </a:lvl1pPr>
            <a:lvl2pPr marL="82550" indent="0" algn="l" defTabSz="914400" rtl="0" eaLnBrk="1" latinLnBrk="0" hangingPunct="1">
              <a:lnSpc>
                <a:spcPct val="100000"/>
              </a:lnSpc>
              <a:spcBef>
                <a:spcPts val="1000"/>
              </a:spcBef>
              <a:buClr>
                <a:srgbClr val="666666"/>
              </a:buClr>
              <a:buFont typeface="Wingdings" panose="05000000000000000000" pitchFamily="2" charset="2"/>
              <a:buNone/>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solidFill>
                  <a:srgbClr val="666666"/>
                </a:solidFill>
              </a:rPr>
              <a:t>&lt; 1 MW</a:t>
            </a:r>
          </a:p>
        </p:txBody>
      </p:sp>
      <p:sp>
        <p:nvSpPr>
          <p:cNvPr id="13" name="Text Placeholder 6">
            <a:extLst>
              <a:ext uri="{FF2B5EF4-FFF2-40B4-BE49-F238E27FC236}">
                <a16:creationId xmlns:a16="http://schemas.microsoft.com/office/drawing/2014/main" id="{1CEEAE88-E9D9-BD41-83C8-EF7B96BB50F1}"/>
              </a:ext>
            </a:extLst>
          </p:cNvPr>
          <p:cNvSpPr txBox="1">
            <a:spLocks/>
          </p:cNvSpPr>
          <p:nvPr/>
        </p:nvSpPr>
        <p:spPr>
          <a:xfrm>
            <a:off x="741758" y="3525318"/>
            <a:ext cx="2268172" cy="507076"/>
          </a:xfrm>
          <a:prstGeom prst="rect">
            <a:avLst/>
          </a:prstGeom>
          <a:noFill/>
          <a:ln>
            <a:noFill/>
          </a:ln>
        </p:spPr>
        <p:txBody>
          <a:bodyPr vert="horz" lIns="90000" tIns="18000" rIns="91440" bIns="45720" rtlCol="0">
            <a:noAutofit/>
          </a:bodyPr>
          <a:lstStyle>
            <a:lvl1pPr marL="0" indent="0" algn="l" defTabSz="914400" rtl="0" eaLnBrk="1" latinLnBrk="0" hangingPunct="1">
              <a:lnSpc>
                <a:spcPct val="100000"/>
              </a:lnSpc>
              <a:spcBef>
                <a:spcPts val="0"/>
              </a:spcBef>
              <a:buClr>
                <a:srgbClr val="666666"/>
              </a:buClr>
              <a:buFontTx/>
              <a:buNone/>
              <a:defRPr sz="2200" kern="1200">
                <a:solidFill>
                  <a:schemeClr val="accent1"/>
                </a:solidFill>
                <a:latin typeface="+mn-lt"/>
                <a:ea typeface="+mn-ea"/>
                <a:cs typeface="+mn-cs"/>
              </a:defRPr>
            </a:lvl1pPr>
            <a:lvl2pPr marL="82550" indent="0" algn="l" defTabSz="914400" rtl="0" eaLnBrk="1" latinLnBrk="0" hangingPunct="1">
              <a:lnSpc>
                <a:spcPct val="100000"/>
              </a:lnSpc>
              <a:spcBef>
                <a:spcPts val="1000"/>
              </a:spcBef>
              <a:buClr>
                <a:srgbClr val="666666"/>
              </a:buClr>
              <a:buFont typeface="Wingdings" panose="05000000000000000000" pitchFamily="2" charset="2"/>
              <a:buNone/>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solidFill>
                  <a:srgbClr val="666666"/>
                </a:solidFill>
              </a:rPr>
              <a:t>1.25 MW</a:t>
            </a:r>
          </a:p>
        </p:txBody>
      </p:sp>
      <p:sp>
        <p:nvSpPr>
          <p:cNvPr id="14" name="Text Placeholder 6">
            <a:extLst>
              <a:ext uri="{FF2B5EF4-FFF2-40B4-BE49-F238E27FC236}">
                <a16:creationId xmlns:a16="http://schemas.microsoft.com/office/drawing/2014/main" id="{98811D75-C618-6F4E-82A6-5D4EDE4C3150}"/>
              </a:ext>
            </a:extLst>
          </p:cNvPr>
          <p:cNvSpPr txBox="1">
            <a:spLocks/>
          </p:cNvSpPr>
          <p:nvPr/>
        </p:nvSpPr>
        <p:spPr>
          <a:xfrm>
            <a:off x="1002536" y="5487786"/>
            <a:ext cx="2268172" cy="507076"/>
          </a:xfrm>
          <a:prstGeom prst="rect">
            <a:avLst/>
          </a:prstGeom>
          <a:noFill/>
          <a:ln>
            <a:noFill/>
          </a:ln>
        </p:spPr>
        <p:txBody>
          <a:bodyPr vert="horz" lIns="90000" tIns="18000" rIns="91440" bIns="45720" rtlCol="0">
            <a:noAutofit/>
          </a:bodyPr>
          <a:lstStyle>
            <a:lvl1pPr marL="0" indent="0" algn="l" defTabSz="914400" rtl="0" eaLnBrk="1" latinLnBrk="0" hangingPunct="1">
              <a:lnSpc>
                <a:spcPct val="100000"/>
              </a:lnSpc>
              <a:spcBef>
                <a:spcPts val="0"/>
              </a:spcBef>
              <a:buClr>
                <a:srgbClr val="666666"/>
              </a:buClr>
              <a:buFontTx/>
              <a:buNone/>
              <a:defRPr sz="2200" kern="1200">
                <a:solidFill>
                  <a:schemeClr val="accent1"/>
                </a:solidFill>
                <a:latin typeface="+mn-lt"/>
                <a:ea typeface="+mn-ea"/>
                <a:cs typeface="+mn-cs"/>
              </a:defRPr>
            </a:lvl1pPr>
            <a:lvl2pPr marL="82550" indent="0" algn="l" defTabSz="914400" rtl="0" eaLnBrk="1" latinLnBrk="0" hangingPunct="1">
              <a:lnSpc>
                <a:spcPct val="100000"/>
              </a:lnSpc>
              <a:spcBef>
                <a:spcPts val="1000"/>
              </a:spcBef>
              <a:buClr>
                <a:srgbClr val="666666"/>
              </a:buClr>
              <a:buFont typeface="Wingdings" panose="05000000000000000000" pitchFamily="2" charset="2"/>
              <a:buNone/>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solidFill>
                  <a:srgbClr val="666666"/>
                </a:solidFill>
              </a:rPr>
              <a:t>5 MW</a:t>
            </a:r>
          </a:p>
        </p:txBody>
      </p:sp>
      <p:sp>
        <p:nvSpPr>
          <p:cNvPr id="15" name="TextBox 14">
            <a:extLst>
              <a:ext uri="{FF2B5EF4-FFF2-40B4-BE49-F238E27FC236}">
                <a16:creationId xmlns:a16="http://schemas.microsoft.com/office/drawing/2014/main" id="{188C7F0A-7C69-CC4B-A49F-A63E414F53FC}"/>
              </a:ext>
            </a:extLst>
          </p:cNvPr>
          <p:cNvSpPr txBox="1"/>
          <p:nvPr/>
        </p:nvSpPr>
        <p:spPr>
          <a:xfrm>
            <a:off x="2126176" y="1007535"/>
            <a:ext cx="7292189" cy="1477328"/>
          </a:xfrm>
          <a:prstGeom prst="rect">
            <a:avLst/>
          </a:prstGeom>
          <a:noFill/>
          <a:ln>
            <a:noFill/>
          </a:ln>
        </p:spPr>
        <p:txBody>
          <a:bodyPr wrap="none" rtlCol="0">
            <a:spAutoFit/>
          </a:bodyPr>
          <a:lstStyle/>
          <a:p>
            <a:r>
              <a:rPr lang="en-SE" b="1" dirty="0">
                <a:solidFill>
                  <a:schemeClr val="accent2">
                    <a:lumMod val="40000"/>
                    <a:lumOff val="60000"/>
                  </a:schemeClr>
                </a:solidFill>
              </a:rPr>
              <a:t>I. </a:t>
            </a:r>
            <a:r>
              <a:rPr lang="sv-SE" b="1" dirty="0" err="1">
                <a:solidFill>
                  <a:schemeClr val="accent2">
                    <a:lumMod val="40000"/>
                    <a:lumOff val="60000"/>
                  </a:schemeClr>
                </a:solidFill>
              </a:rPr>
              <a:t>ESSnuSB</a:t>
            </a:r>
            <a:r>
              <a:rPr lang="sv-SE" b="1" dirty="0">
                <a:solidFill>
                  <a:schemeClr val="accent2">
                    <a:lumMod val="40000"/>
                    <a:lumOff val="60000"/>
                  </a:schemeClr>
                </a:solidFill>
              </a:rPr>
              <a:t>+ </a:t>
            </a:r>
            <a:r>
              <a:rPr lang="en-SE" b="1" dirty="0">
                <a:solidFill>
                  <a:schemeClr val="accent2">
                    <a:lumMod val="40000"/>
                    <a:lumOff val="60000"/>
                  </a:schemeClr>
                </a:solidFill>
              </a:rPr>
              <a:t>Low Energy Monitored Neutrino Beam (Low Power</a:t>
            </a:r>
            <a:r>
              <a:rPr lang="en-US" b="1" dirty="0">
                <a:solidFill>
                  <a:schemeClr val="accent2">
                    <a:lumMod val="40000"/>
                    <a:lumOff val="60000"/>
                  </a:schemeClr>
                </a:solidFill>
              </a:rPr>
              <a:t>!</a:t>
            </a:r>
            <a:r>
              <a:rPr lang="en-SE" b="1" dirty="0">
                <a:solidFill>
                  <a:schemeClr val="accent2">
                    <a:lumMod val="40000"/>
                    <a:lumOff val="60000"/>
                  </a:schemeClr>
                </a:solidFill>
              </a:rPr>
              <a:t>) </a:t>
            </a:r>
          </a:p>
          <a:p>
            <a:pPr marL="285750" indent="-285750">
              <a:buFont typeface="Arial" panose="020B0604020202020204" pitchFamily="34" charset="0"/>
              <a:buChar char="•"/>
            </a:pPr>
            <a:r>
              <a:rPr lang="en-SE" dirty="0">
                <a:solidFill>
                  <a:srgbClr val="666666"/>
                </a:solidFill>
              </a:rPr>
              <a:t>Accumulator not requested</a:t>
            </a:r>
            <a:endParaRPr lang="en-US" dirty="0">
              <a:solidFill>
                <a:srgbClr val="666666"/>
              </a:solidFill>
            </a:endParaRPr>
          </a:p>
          <a:p>
            <a:pPr marL="285750" indent="-285750">
              <a:buFont typeface="Arial" panose="020B0604020202020204" pitchFamily="34" charset="0"/>
              <a:buChar char="•"/>
            </a:pPr>
            <a:r>
              <a:rPr lang="en-SE" dirty="0">
                <a:solidFill>
                  <a:srgbClr val="666666"/>
                </a:solidFill>
              </a:rPr>
              <a:t>Specific Target Station with instrumented decay tunnel</a:t>
            </a:r>
          </a:p>
          <a:p>
            <a:pPr marL="285750" indent="-285750">
              <a:buFont typeface="Arial" panose="020B0604020202020204" pitchFamily="34" charset="0"/>
              <a:buChar char="•"/>
            </a:pPr>
            <a:r>
              <a:rPr lang="en-US" dirty="0">
                <a:solidFill>
                  <a:srgbClr val="666666"/>
                </a:solidFill>
              </a:rPr>
              <a:t>Rough integration to the </a:t>
            </a:r>
            <a:r>
              <a:rPr lang="en-SE" dirty="0">
                <a:solidFill>
                  <a:srgbClr val="666666"/>
                </a:solidFill>
              </a:rPr>
              <a:t>the design</a:t>
            </a:r>
            <a:r>
              <a:rPr lang="en-US" dirty="0">
                <a:solidFill>
                  <a:srgbClr val="666666"/>
                </a:solidFill>
              </a:rPr>
              <a:t> at the moment</a:t>
            </a:r>
          </a:p>
          <a:p>
            <a:pPr marL="285750" indent="-285750">
              <a:buFont typeface="Arial" panose="020B0604020202020204" pitchFamily="34" charset="0"/>
              <a:buChar char="•"/>
            </a:pPr>
            <a:r>
              <a:rPr lang="en-US" dirty="0">
                <a:solidFill>
                  <a:srgbClr val="666666"/>
                </a:solidFill>
              </a:rPr>
              <a:t>Proton LINAC, 2.0 GeV and 14 Hz (parasitic operation?)</a:t>
            </a:r>
            <a:endParaRPr lang="en-SE" dirty="0">
              <a:solidFill>
                <a:srgbClr val="666666"/>
              </a:solidFill>
            </a:endParaRPr>
          </a:p>
        </p:txBody>
      </p:sp>
      <p:sp>
        <p:nvSpPr>
          <p:cNvPr id="16" name="Left Brace 15">
            <a:extLst>
              <a:ext uri="{FF2B5EF4-FFF2-40B4-BE49-F238E27FC236}">
                <a16:creationId xmlns:a16="http://schemas.microsoft.com/office/drawing/2014/main" id="{F5D52B8E-82A6-594B-87AE-27256709EA98}"/>
              </a:ext>
            </a:extLst>
          </p:cNvPr>
          <p:cNvSpPr/>
          <p:nvPr/>
        </p:nvSpPr>
        <p:spPr>
          <a:xfrm>
            <a:off x="1989610" y="1283877"/>
            <a:ext cx="116561" cy="1137600"/>
          </a:xfrm>
          <a:prstGeom prst="leftBrace">
            <a:avLst/>
          </a:prstGeom>
          <a:ln>
            <a:solidFill>
              <a:schemeClr val="tx2">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solidFill>
                <a:schemeClr val="tx2">
                  <a:lumMod val="75000"/>
                  <a:lumOff val="25000"/>
                </a:schemeClr>
              </a:solidFill>
            </a:endParaRPr>
          </a:p>
        </p:txBody>
      </p:sp>
      <p:sp>
        <p:nvSpPr>
          <p:cNvPr id="17" name="TextBox 16">
            <a:extLst>
              <a:ext uri="{FF2B5EF4-FFF2-40B4-BE49-F238E27FC236}">
                <a16:creationId xmlns:a16="http://schemas.microsoft.com/office/drawing/2014/main" id="{B1486AFD-B7F6-5B42-A83F-937C984FE2DB}"/>
              </a:ext>
            </a:extLst>
          </p:cNvPr>
          <p:cNvSpPr txBox="1"/>
          <p:nvPr/>
        </p:nvSpPr>
        <p:spPr>
          <a:xfrm>
            <a:off x="2126176" y="2588170"/>
            <a:ext cx="5332485" cy="2308324"/>
          </a:xfrm>
          <a:prstGeom prst="rect">
            <a:avLst/>
          </a:prstGeom>
          <a:noFill/>
          <a:ln>
            <a:noFill/>
          </a:ln>
        </p:spPr>
        <p:txBody>
          <a:bodyPr wrap="none" rtlCol="0">
            <a:spAutoFit/>
          </a:bodyPr>
          <a:lstStyle/>
          <a:p>
            <a:r>
              <a:rPr lang="en-SE" b="1" dirty="0">
                <a:solidFill>
                  <a:schemeClr val="accent4">
                    <a:lumMod val="75000"/>
                  </a:schemeClr>
                </a:solidFill>
              </a:rPr>
              <a:t>II. ESSnuSB+ </a:t>
            </a:r>
            <a:r>
              <a:rPr lang="en-US" b="1" dirty="0">
                <a:solidFill>
                  <a:schemeClr val="accent4">
                    <a:lumMod val="75000"/>
                  </a:schemeClr>
                </a:solidFill>
              </a:rPr>
              <a:t>Low Energy </a:t>
            </a:r>
            <a:r>
              <a:rPr lang="en-US" b="1" dirty="0" err="1">
                <a:solidFill>
                  <a:schemeClr val="accent4">
                    <a:lumMod val="75000"/>
                  </a:schemeClr>
                </a:solidFill>
              </a:rPr>
              <a:t>nuSTORM</a:t>
            </a:r>
            <a:r>
              <a:rPr lang="en-SE" b="1" dirty="0">
                <a:solidFill>
                  <a:schemeClr val="accent4">
                    <a:lumMod val="75000"/>
                  </a:schemeClr>
                </a:solidFill>
              </a:rPr>
              <a:t> (1.25 MW)</a:t>
            </a:r>
            <a:endParaRPr lang="en-US" b="1" dirty="0">
              <a:solidFill>
                <a:schemeClr val="accent4">
                  <a:lumMod val="75000"/>
                </a:schemeClr>
              </a:solidFill>
            </a:endParaRPr>
          </a:p>
          <a:p>
            <a:pPr marL="285750" indent="-285750">
              <a:buFont typeface="Arial" panose="020B0604020202020204" pitchFamily="34" charset="0"/>
              <a:buChar char="•"/>
            </a:pPr>
            <a:r>
              <a:rPr lang="en-SE" dirty="0">
                <a:solidFill>
                  <a:srgbClr val="666666"/>
                </a:solidFill>
              </a:rPr>
              <a:t>Accumulator </a:t>
            </a:r>
            <a:r>
              <a:rPr lang="en-US" dirty="0">
                <a:solidFill>
                  <a:srgbClr val="666666"/>
                </a:solidFill>
              </a:rPr>
              <a:t>requested</a:t>
            </a:r>
          </a:p>
          <a:p>
            <a:pPr marL="285750" indent="-285750">
              <a:buFont typeface="Arial" panose="020B0604020202020204" pitchFamily="34" charset="0"/>
              <a:buChar char="•"/>
            </a:pPr>
            <a:r>
              <a:rPr lang="en-SE" dirty="0">
                <a:solidFill>
                  <a:srgbClr val="666666"/>
                </a:solidFill>
              </a:rPr>
              <a:t>Beam Switchyard (assembled but not fully used)</a:t>
            </a:r>
            <a:endParaRPr lang="en-US" dirty="0">
              <a:solidFill>
                <a:srgbClr val="666666"/>
              </a:solidFill>
            </a:endParaRPr>
          </a:p>
          <a:p>
            <a:pPr marL="285750" indent="-285750">
              <a:buFont typeface="Arial" panose="020B0604020202020204" pitchFamily="34" charset="0"/>
              <a:buChar char="•"/>
            </a:pPr>
            <a:r>
              <a:rPr lang="en-SE" dirty="0">
                <a:solidFill>
                  <a:srgbClr val="666666"/>
                </a:solidFill>
              </a:rPr>
              <a:t>Hadronic collector based on one Horn</a:t>
            </a:r>
            <a:endParaRPr lang="en-US" dirty="0">
              <a:solidFill>
                <a:srgbClr val="666666"/>
              </a:solidFill>
            </a:endParaRPr>
          </a:p>
          <a:p>
            <a:pPr marL="285750" indent="-285750">
              <a:buFont typeface="Arial" panose="020B0604020202020204" pitchFamily="34" charset="0"/>
              <a:buChar char="•"/>
            </a:pPr>
            <a:r>
              <a:rPr lang="en-SE" dirty="0">
                <a:solidFill>
                  <a:srgbClr val="666666"/>
                </a:solidFill>
              </a:rPr>
              <a:t>Room for Power Supply Units</a:t>
            </a:r>
          </a:p>
          <a:p>
            <a:pPr marL="285750" indent="-285750">
              <a:buFont typeface="Arial" panose="020B0604020202020204" pitchFamily="34" charset="0"/>
              <a:buChar char="•"/>
            </a:pPr>
            <a:r>
              <a:rPr lang="en-SE" dirty="0">
                <a:solidFill>
                  <a:srgbClr val="666666"/>
                </a:solidFill>
              </a:rPr>
              <a:t>Morgue and Hot cell</a:t>
            </a:r>
            <a:endParaRPr lang="en-US" dirty="0">
              <a:solidFill>
                <a:srgbClr val="666666"/>
              </a:solidFill>
            </a:endParaRPr>
          </a:p>
          <a:p>
            <a:pPr marL="285750" indent="-285750">
              <a:buFont typeface="Arial" panose="020B0604020202020204" pitchFamily="34" charset="0"/>
              <a:buChar char="•"/>
            </a:pPr>
            <a:r>
              <a:rPr lang="en-US" dirty="0">
                <a:solidFill>
                  <a:srgbClr val="666666"/>
                </a:solidFill>
              </a:rPr>
              <a:t>H- LINAC, 2.5 GeV and 28 Hz</a:t>
            </a:r>
            <a:endParaRPr lang="en-SE" dirty="0">
              <a:solidFill>
                <a:srgbClr val="666666"/>
              </a:solidFill>
            </a:endParaRPr>
          </a:p>
          <a:p>
            <a:pPr algn="l"/>
            <a:endParaRPr lang="sv-SE" dirty="0">
              <a:solidFill>
                <a:srgbClr val="666666"/>
              </a:solidFill>
            </a:endParaRPr>
          </a:p>
        </p:txBody>
      </p:sp>
      <p:sp>
        <p:nvSpPr>
          <p:cNvPr id="18" name="Left Brace 17">
            <a:extLst>
              <a:ext uri="{FF2B5EF4-FFF2-40B4-BE49-F238E27FC236}">
                <a16:creationId xmlns:a16="http://schemas.microsoft.com/office/drawing/2014/main" id="{252680A4-4582-C44D-9BA5-4EC80DEEE02F}"/>
              </a:ext>
            </a:extLst>
          </p:cNvPr>
          <p:cNvSpPr/>
          <p:nvPr/>
        </p:nvSpPr>
        <p:spPr>
          <a:xfrm>
            <a:off x="1989610" y="2833421"/>
            <a:ext cx="116561" cy="1772573"/>
          </a:xfrm>
          <a:prstGeom prst="leftBrace">
            <a:avLst/>
          </a:prstGeom>
          <a:ln>
            <a:solidFill>
              <a:schemeClr val="tx2">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solidFill>
                <a:schemeClr val="tx2">
                  <a:lumMod val="75000"/>
                  <a:lumOff val="25000"/>
                </a:schemeClr>
              </a:solidFill>
            </a:endParaRPr>
          </a:p>
        </p:txBody>
      </p:sp>
      <p:sp>
        <p:nvSpPr>
          <p:cNvPr id="19" name="TextBox 18">
            <a:extLst>
              <a:ext uri="{FF2B5EF4-FFF2-40B4-BE49-F238E27FC236}">
                <a16:creationId xmlns:a16="http://schemas.microsoft.com/office/drawing/2014/main" id="{41CFED4A-15C5-A34E-A932-9769244D7A56}"/>
              </a:ext>
            </a:extLst>
          </p:cNvPr>
          <p:cNvSpPr txBox="1"/>
          <p:nvPr/>
        </p:nvSpPr>
        <p:spPr>
          <a:xfrm>
            <a:off x="2136622" y="4720944"/>
            <a:ext cx="4492512" cy="2031325"/>
          </a:xfrm>
          <a:prstGeom prst="rect">
            <a:avLst/>
          </a:prstGeom>
          <a:noFill/>
        </p:spPr>
        <p:txBody>
          <a:bodyPr wrap="none" rtlCol="0">
            <a:spAutoFit/>
          </a:bodyPr>
          <a:lstStyle/>
          <a:p>
            <a:r>
              <a:rPr lang="en-SE" b="1" dirty="0">
                <a:solidFill>
                  <a:srgbClr val="C00000"/>
                </a:solidFill>
              </a:rPr>
              <a:t>III. ESSnuSB Target Station (5 MW)</a:t>
            </a:r>
            <a:endParaRPr lang="en-US" b="1" dirty="0">
              <a:solidFill>
                <a:srgbClr val="C00000"/>
              </a:solidFill>
            </a:endParaRPr>
          </a:p>
          <a:p>
            <a:pPr marL="285750" indent="-285750">
              <a:buFont typeface="Arial" panose="020B0604020202020204" pitchFamily="34" charset="0"/>
              <a:buChar char="•"/>
            </a:pPr>
            <a:r>
              <a:rPr lang="en-SE" dirty="0">
                <a:solidFill>
                  <a:srgbClr val="666666"/>
                </a:solidFill>
              </a:rPr>
              <a:t>Accumulator </a:t>
            </a:r>
            <a:r>
              <a:rPr lang="en-US" dirty="0">
                <a:solidFill>
                  <a:srgbClr val="666666"/>
                </a:solidFill>
              </a:rPr>
              <a:t>requested</a:t>
            </a:r>
          </a:p>
          <a:p>
            <a:pPr marL="285750" indent="-285750">
              <a:buFont typeface="Arial" panose="020B0604020202020204" pitchFamily="34" charset="0"/>
              <a:buChar char="•"/>
            </a:pPr>
            <a:r>
              <a:rPr lang="en-SE" dirty="0">
                <a:solidFill>
                  <a:srgbClr val="666666"/>
                </a:solidFill>
              </a:rPr>
              <a:t>Beam Switchyard fully operational</a:t>
            </a:r>
            <a:endParaRPr lang="en-US" dirty="0">
              <a:solidFill>
                <a:srgbClr val="666666"/>
              </a:solidFill>
            </a:endParaRPr>
          </a:p>
          <a:p>
            <a:pPr marL="285750" indent="-285750">
              <a:buFont typeface="Arial" panose="020B0604020202020204" pitchFamily="34" charset="0"/>
              <a:buChar char="•"/>
            </a:pPr>
            <a:r>
              <a:rPr lang="en-SE" dirty="0">
                <a:solidFill>
                  <a:srgbClr val="666666"/>
                </a:solidFill>
              </a:rPr>
              <a:t>Hadronic collector based on Four Horn</a:t>
            </a:r>
            <a:endParaRPr lang="en-US" dirty="0">
              <a:solidFill>
                <a:srgbClr val="666666"/>
              </a:solidFill>
            </a:endParaRPr>
          </a:p>
          <a:p>
            <a:pPr marL="285750" indent="-285750">
              <a:buFont typeface="Arial" panose="020B0604020202020204" pitchFamily="34" charset="0"/>
              <a:buChar char="•"/>
            </a:pPr>
            <a:r>
              <a:rPr lang="en-SE" dirty="0">
                <a:solidFill>
                  <a:srgbClr val="666666"/>
                </a:solidFill>
              </a:rPr>
              <a:t>Room for Power Supply Units</a:t>
            </a:r>
          </a:p>
          <a:p>
            <a:pPr marL="285750" indent="-285750">
              <a:buFont typeface="Arial" panose="020B0604020202020204" pitchFamily="34" charset="0"/>
              <a:buChar char="•"/>
            </a:pPr>
            <a:r>
              <a:rPr lang="en-SE" dirty="0">
                <a:solidFill>
                  <a:srgbClr val="666666"/>
                </a:solidFill>
              </a:rPr>
              <a:t>Morgue and Hot cell</a:t>
            </a:r>
          </a:p>
          <a:p>
            <a:pPr algn="l"/>
            <a:endParaRPr lang="sv-SE" dirty="0">
              <a:solidFill>
                <a:srgbClr val="666666"/>
              </a:solidFill>
            </a:endParaRPr>
          </a:p>
        </p:txBody>
      </p:sp>
      <p:sp>
        <p:nvSpPr>
          <p:cNvPr id="20" name="Left Brace 19">
            <a:extLst>
              <a:ext uri="{FF2B5EF4-FFF2-40B4-BE49-F238E27FC236}">
                <a16:creationId xmlns:a16="http://schemas.microsoft.com/office/drawing/2014/main" id="{0649C3EB-E9CD-C544-9D2A-EAB6C20E19D2}"/>
              </a:ext>
            </a:extLst>
          </p:cNvPr>
          <p:cNvSpPr/>
          <p:nvPr/>
        </p:nvSpPr>
        <p:spPr>
          <a:xfrm>
            <a:off x="1969605" y="5044013"/>
            <a:ext cx="136566" cy="1250067"/>
          </a:xfrm>
          <a:prstGeom prst="leftBrace">
            <a:avLst/>
          </a:prstGeom>
          <a:ln>
            <a:solidFill>
              <a:schemeClr val="tx2">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solidFill>
                <a:schemeClr val="tx2">
                  <a:lumMod val="75000"/>
                  <a:lumOff val="25000"/>
                </a:schemeClr>
              </a:solidFill>
            </a:endParaRPr>
          </a:p>
        </p:txBody>
      </p:sp>
      <p:sp>
        <p:nvSpPr>
          <p:cNvPr id="21" name="Cross 20">
            <a:extLst>
              <a:ext uri="{FF2B5EF4-FFF2-40B4-BE49-F238E27FC236}">
                <a16:creationId xmlns:a16="http://schemas.microsoft.com/office/drawing/2014/main" id="{AE532EB2-95C9-A245-861A-AE154BC5CCB2}"/>
              </a:ext>
            </a:extLst>
          </p:cNvPr>
          <p:cNvSpPr/>
          <p:nvPr/>
        </p:nvSpPr>
        <p:spPr>
          <a:xfrm>
            <a:off x="7039956" y="3860377"/>
            <a:ext cx="334352" cy="344032"/>
          </a:xfrm>
          <a:prstGeom prst="plus">
            <a:avLst>
              <a:gd name="adj" fmla="val 44653"/>
            </a:avLst>
          </a:prstGeom>
          <a:solidFill>
            <a:schemeClr val="accent2"/>
          </a:solidFill>
          <a:ln>
            <a:solidFill>
              <a:schemeClr val="tx2">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ctangle 28">
            <a:extLst>
              <a:ext uri="{FF2B5EF4-FFF2-40B4-BE49-F238E27FC236}">
                <a16:creationId xmlns:a16="http://schemas.microsoft.com/office/drawing/2014/main" id="{043F1DB3-6C98-2E4D-9E79-C4313C35AD74}"/>
              </a:ext>
            </a:extLst>
          </p:cNvPr>
          <p:cNvSpPr/>
          <p:nvPr/>
        </p:nvSpPr>
        <p:spPr>
          <a:xfrm>
            <a:off x="7227137" y="3370674"/>
            <a:ext cx="1849262" cy="1569660"/>
          </a:xfrm>
          <a:prstGeom prst="rect">
            <a:avLst/>
          </a:prstGeom>
          <a:ln>
            <a:noFill/>
          </a:ln>
        </p:spPr>
        <p:txBody>
          <a:bodyPr wrap="square">
            <a:spAutoFit/>
          </a:bodyPr>
          <a:lstStyle/>
          <a:p>
            <a:pPr algn="ctr"/>
            <a:r>
              <a:rPr lang="en-US" sz="1600" dirty="0">
                <a:solidFill>
                  <a:srgbClr val="666666"/>
                </a:solidFill>
              </a:rPr>
              <a:t>Extraction System </a:t>
            </a:r>
          </a:p>
          <a:p>
            <a:pPr algn="ctr"/>
            <a:r>
              <a:rPr lang="en-US" sz="1600" dirty="0">
                <a:solidFill>
                  <a:srgbClr val="666666"/>
                </a:solidFill>
              </a:rPr>
              <a:t>+ </a:t>
            </a:r>
          </a:p>
          <a:p>
            <a:pPr algn="ctr"/>
            <a:r>
              <a:rPr lang="en-US" sz="1600" dirty="0">
                <a:solidFill>
                  <a:srgbClr val="666666"/>
                </a:solidFill>
              </a:rPr>
              <a:t>Racetrack Ring </a:t>
            </a:r>
          </a:p>
          <a:p>
            <a:pPr algn="ctr"/>
            <a:r>
              <a:rPr lang="en-US" sz="1600" dirty="0">
                <a:solidFill>
                  <a:srgbClr val="666666"/>
                </a:solidFill>
                <a:effectLst/>
              </a:rPr>
              <a:t>+</a:t>
            </a:r>
          </a:p>
          <a:p>
            <a:pPr algn="ctr"/>
            <a:r>
              <a:rPr lang="en-US" sz="1600" dirty="0">
                <a:solidFill>
                  <a:srgbClr val="666666"/>
                </a:solidFill>
              </a:rPr>
              <a:t>50 m Decay Tunnel</a:t>
            </a:r>
            <a:endParaRPr lang="en-US" sz="1600" dirty="0">
              <a:solidFill>
                <a:srgbClr val="666666"/>
              </a:solidFill>
              <a:effectLst/>
            </a:endParaRPr>
          </a:p>
        </p:txBody>
      </p:sp>
      <p:sp>
        <p:nvSpPr>
          <p:cNvPr id="25" name="Title 24">
            <a:extLst>
              <a:ext uri="{FF2B5EF4-FFF2-40B4-BE49-F238E27FC236}">
                <a16:creationId xmlns:a16="http://schemas.microsoft.com/office/drawing/2014/main" id="{6F7D7587-A8A1-1D7E-B6AE-6EABCADCCD6D}"/>
              </a:ext>
            </a:extLst>
          </p:cNvPr>
          <p:cNvSpPr>
            <a:spLocks noGrp="1"/>
          </p:cNvSpPr>
          <p:nvPr>
            <p:ph type="title"/>
          </p:nvPr>
        </p:nvSpPr>
        <p:spPr>
          <a:xfrm>
            <a:off x="1103709" y="265373"/>
            <a:ext cx="9286705" cy="657339"/>
          </a:xfrm>
        </p:spPr>
        <p:txBody>
          <a:bodyPr/>
          <a:lstStyle/>
          <a:p>
            <a:r>
              <a:rPr lang="en-US" noProof="0" dirty="0"/>
              <a:t>Program’s stages</a:t>
            </a:r>
          </a:p>
        </p:txBody>
      </p:sp>
      <p:sp>
        <p:nvSpPr>
          <p:cNvPr id="6" name="Oval 5">
            <a:extLst>
              <a:ext uri="{FF2B5EF4-FFF2-40B4-BE49-F238E27FC236}">
                <a16:creationId xmlns:a16="http://schemas.microsoft.com/office/drawing/2014/main" id="{AE6D30C7-705C-4EC7-4F5E-13CE8774A08A}"/>
              </a:ext>
            </a:extLst>
          </p:cNvPr>
          <p:cNvSpPr/>
          <p:nvPr/>
        </p:nvSpPr>
        <p:spPr>
          <a:xfrm rot="20357407">
            <a:off x="10281794" y="3454392"/>
            <a:ext cx="1753798" cy="3426996"/>
          </a:xfrm>
          <a:prstGeom prst="ellipse">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4">
                  <a:lumMod val="75000"/>
                </a:schemeClr>
              </a:solidFill>
            </a:endParaRPr>
          </a:p>
        </p:txBody>
      </p:sp>
      <p:sp>
        <p:nvSpPr>
          <p:cNvPr id="7" name="Oval 6">
            <a:extLst>
              <a:ext uri="{FF2B5EF4-FFF2-40B4-BE49-F238E27FC236}">
                <a16:creationId xmlns:a16="http://schemas.microsoft.com/office/drawing/2014/main" id="{7F2A9349-693C-092D-94A6-90716DEEBF24}"/>
              </a:ext>
            </a:extLst>
          </p:cNvPr>
          <p:cNvSpPr/>
          <p:nvPr/>
        </p:nvSpPr>
        <p:spPr>
          <a:xfrm>
            <a:off x="9649557" y="3719707"/>
            <a:ext cx="692079" cy="2218420"/>
          </a:xfrm>
          <a:prstGeom prst="ellipse">
            <a:avLst/>
          </a:prstGeom>
          <a:no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Oval 25">
            <a:extLst>
              <a:ext uri="{FF2B5EF4-FFF2-40B4-BE49-F238E27FC236}">
                <a16:creationId xmlns:a16="http://schemas.microsoft.com/office/drawing/2014/main" id="{AE6D30C7-705C-4EC7-4F5E-13CE8774A08A}"/>
              </a:ext>
            </a:extLst>
          </p:cNvPr>
          <p:cNvSpPr/>
          <p:nvPr/>
        </p:nvSpPr>
        <p:spPr>
          <a:xfrm rot="18916548">
            <a:off x="8426055" y="2642886"/>
            <a:ext cx="610750" cy="759019"/>
          </a:xfrm>
          <a:prstGeom prst="ellipse">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4">
                  <a:lumMod val="75000"/>
                </a:schemeClr>
              </a:solidFill>
            </a:endParaRPr>
          </a:p>
        </p:txBody>
      </p:sp>
      <p:sp>
        <p:nvSpPr>
          <p:cNvPr id="2" name="Date Placeholder 1">
            <a:extLst>
              <a:ext uri="{FF2B5EF4-FFF2-40B4-BE49-F238E27FC236}">
                <a16:creationId xmlns:a16="http://schemas.microsoft.com/office/drawing/2014/main" id="{E630CDD3-5E4C-7529-4ED8-7560F2F5468A}"/>
              </a:ext>
            </a:extLst>
          </p:cNvPr>
          <p:cNvSpPr>
            <a:spLocks noGrp="1"/>
          </p:cNvSpPr>
          <p:nvPr>
            <p:ph type="dt" sz="half" idx="10"/>
          </p:nvPr>
        </p:nvSpPr>
        <p:spPr/>
        <p:txBody>
          <a:bodyPr/>
          <a:lstStyle/>
          <a:p>
            <a:r>
              <a:rPr lang="en-US"/>
              <a:t>2025/09/23</a:t>
            </a:r>
            <a:endParaRPr lang="sv-SE" dirty="0"/>
          </a:p>
        </p:txBody>
      </p:sp>
      <p:sp>
        <p:nvSpPr>
          <p:cNvPr id="4" name="Slide Number Placeholder 3">
            <a:extLst>
              <a:ext uri="{FF2B5EF4-FFF2-40B4-BE49-F238E27FC236}">
                <a16:creationId xmlns:a16="http://schemas.microsoft.com/office/drawing/2014/main" id="{A14FA375-F78D-B276-8997-0D4F22552334}"/>
              </a:ext>
            </a:extLst>
          </p:cNvPr>
          <p:cNvSpPr>
            <a:spLocks noGrp="1"/>
          </p:cNvSpPr>
          <p:nvPr>
            <p:ph type="sldNum" sz="quarter" idx="12"/>
          </p:nvPr>
        </p:nvSpPr>
        <p:spPr/>
        <p:txBody>
          <a:bodyPr/>
          <a:lstStyle/>
          <a:p>
            <a:fld id="{F7283078-D760-1647-8B80-66BA8B52336D}" type="slidenum">
              <a:rPr lang="sv-SE" smtClean="0"/>
              <a:t>9</a:t>
            </a:fld>
            <a:endParaRPr lang="sv-SE"/>
          </a:p>
        </p:txBody>
      </p:sp>
    </p:spTree>
    <p:extLst>
      <p:ext uri="{BB962C8B-B14F-4D97-AF65-F5344CB8AC3E}">
        <p14:creationId xmlns:p14="http://schemas.microsoft.com/office/powerpoint/2010/main" val="2979658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7" grpId="0"/>
      <p:bldP spid="18" grpId="0" animBg="1"/>
      <p:bldP spid="19" grpId="0"/>
      <p:bldP spid="20" grpId="0" animBg="1"/>
      <p:bldP spid="21" grpId="0" animBg="1"/>
      <p:bldP spid="29" grpId="0"/>
      <p:bldP spid="6"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A0EC82-0AA0-C966-9AED-DDB0A9D6E4A4}"/>
              </a:ext>
            </a:extLst>
          </p:cNvPr>
          <p:cNvSpPr>
            <a:spLocks noGrp="1"/>
          </p:cNvSpPr>
          <p:nvPr>
            <p:ph type="title"/>
          </p:nvPr>
        </p:nvSpPr>
        <p:spPr/>
        <p:txBody>
          <a:bodyPr/>
          <a:lstStyle/>
          <a:p>
            <a:r>
              <a:rPr lang="en-US" noProof="0" dirty="0"/>
              <a:t>Costing estimation</a:t>
            </a:r>
          </a:p>
        </p:txBody>
      </p:sp>
      <p:sp>
        <p:nvSpPr>
          <p:cNvPr id="9" name="Text Placeholder 8">
            <a:extLst>
              <a:ext uri="{FF2B5EF4-FFF2-40B4-BE49-F238E27FC236}">
                <a16:creationId xmlns:a16="http://schemas.microsoft.com/office/drawing/2014/main" id="{5E08B37A-4420-CCAC-117C-E831C63C001E}"/>
              </a:ext>
            </a:extLst>
          </p:cNvPr>
          <p:cNvSpPr>
            <a:spLocks noGrp="1"/>
          </p:cNvSpPr>
          <p:nvPr>
            <p:ph type="body" sz="quarter" idx="14"/>
          </p:nvPr>
        </p:nvSpPr>
        <p:spPr/>
        <p:txBody>
          <a:bodyPr/>
          <a:lstStyle/>
          <a:p>
            <a:r>
              <a:rPr lang="en-US" noProof="0" dirty="0"/>
              <a:t>WPs homework</a:t>
            </a:r>
          </a:p>
        </p:txBody>
      </p:sp>
      <p:sp>
        <p:nvSpPr>
          <p:cNvPr id="8" name="Content Placeholder 7">
            <a:extLst>
              <a:ext uri="{FF2B5EF4-FFF2-40B4-BE49-F238E27FC236}">
                <a16:creationId xmlns:a16="http://schemas.microsoft.com/office/drawing/2014/main" id="{68DC62A8-7CEB-0EF6-B0F0-FC84D9046E3D}"/>
              </a:ext>
            </a:extLst>
          </p:cNvPr>
          <p:cNvSpPr>
            <a:spLocks noGrp="1"/>
          </p:cNvSpPr>
          <p:nvPr>
            <p:ph idx="1"/>
          </p:nvPr>
        </p:nvSpPr>
        <p:spPr/>
        <p:txBody>
          <a:bodyPr/>
          <a:lstStyle/>
          <a:p>
            <a:pPr algn="just"/>
            <a:r>
              <a:rPr lang="en-US" sz="1800" noProof="0" dirty="0"/>
              <a:t>Every Work Package coordinator shall continue to:</a:t>
            </a:r>
          </a:p>
          <a:p>
            <a:pPr lvl="1" algn="just"/>
            <a:r>
              <a:rPr lang="en-US" sz="1800" noProof="0" dirty="0"/>
              <a:t>Identify major cost drivers</a:t>
            </a:r>
          </a:p>
          <a:p>
            <a:pPr lvl="1" algn="just"/>
            <a:r>
              <a:rPr lang="en-US" sz="1800" noProof="0" dirty="0"/>
              <a:t>Review configurations for:</a:t>
            </a:r>
          </a:p>
          <a:p>
            <a:pPr marL="742950" lvl="1" indent="-285750" algn="just">
              <a:spcAft>
                <a:spcPts val="600"/>
              </a:spcAft>
              <a:buFont typeface="Arial" panose="020B0604020202020204" pitchFamily="34" charset="0"/>
              <a:buChar char="•"/>
            </a:pPr>
            <a:r>
              <a:rPr lang="en-US" sz="1800" noProof="0" dirty="0"/>
              <a:t>Stage I</a:t>
            </a:r>
          </a:p>
          <a:p>
            <a:pPr marL="742950" lvl="1" indent="-285750" algn="just">
              <a:spcAft>
                <a:spcPts val="600"/>
              </a:spcAft>
              <a:buFont typeface="Arial" panose="020B0604020202020204" pitchFamily="34" charset="0"/>
              <a:buChar char="•"/>
            </a:pPr>
            <a:r>
              <a:rPr lang="en-US" sz="1800" noProof="0" dirty="0"/>
              <a:t>Stage II (only upgrade cost from stage I)</a:t>
            </a:r>
          </a:p>
          <a:p>
            <a:pPr marL="742950" lvl="1" indent="-285750" algn="just">
              <a:spcAft>
                <a:spcPts val="600"/>
              </a:spcAft>
              <a:buFont typeface="Arial" panose="020B0604020202020204" pitchFamily="34" charset="0"/>
              <a:buChar char="•"/>
            </a:pPr>
            <a:r>
              <a:rPr lang="en-US" sz="1800" noProof="0" dirty="0"/>
              <a:t>Stage III (only upgrade cost from stage II)</a:t>
            </a:r>
          </a:p>
          <a:p>
            <a:pPr lvl="1" algn="just"/>
            <a:r>
              <a:rPr lang="en-US" sz="1800" noProof="0" dirty="0"/>
              <a:t>Optimize major cost drivers and decide on the scope</a:t>
            </a:r>
          </a:p>
          <a:p>
            <a:pPr lvl="1" algn="just"/>
            <a:r>
              <a:rPr lang="en-US" sz="1800" b="1" noProof="0" dirty="0"/>
              <a:t>Deliver level-4 details Product Breakdown Structure (PBS) with cost estimation</a:t>
            </a:r>
          </a:p>
          <a:p>
            <a:pPr lvl="1" algn="just"/>
            <a:endParaRPr lang="en-US" sz="1800" b="1" noProof="0" dirty="0"/>
          </a:p>
          <a:p>
            <a:pPr marL="82550" lvl="1" indent="0" algn="just">
              <a:buNone/>
            </a:pPr>
            <a:r>
              <a:rPr lang="en-US" sz="1800" b="1" noProof="0" dirty="0"/>
              <a:t>No input has been provided by the work packages!</a:t>
            </a:r>
          </a:p>
        </p:txBody>
      </p:sp>
      <p:sp>
        <p:nvSpPr>
          <p:cNvPr id="2" name="Date Placeholder 1">
            <a:extLst>
              <a:ext uri="{FF2B5EF4-FFF2-40B4-BE49-F238E27FC236}">
                <a16:creationId xmlns:a16="http://schemas.microsoft.com/office/drawing/2014/main" id="{A9CBAFF1-EE63-30C6-C391-437E75AC9DA8}"/>
              </a:ext>
            </a:extLst>
          </p:cNvPr>
          <p:cNvSpPr>
            <a:spLocks noGrp="1"/>
          </p:cNvSpPr>
          <p:nvPr>
            <p:ph type="dt" sz="half" idx="10"/>
          </p:nvPr>
        </p:nvSpPr>
        <p:spPr/>
        <p:txBody>
          <a:bodyPr/>
          <a:lstStyle/>
          <a:p>
            <a:r>
              <a:rPr lang="en-US"/>
              <a:t>2025/09/23</a:t>
            </a:r>
            <a:endParaRPr lang="sv-SE" dirty="0"/>
          </a:p>
        </p:txBody>
      </p:sp>
      <p:sp>
        <p:nvSpPr>
          <p:cNvPr id="3" name="Slide Number Placeholder 2">
            <a:extLst>
              <a:ext uri="{FF2B5EF4-FFF2-40B4-BE49-F238E27FC236}">
                <a16:creationId xmlns:a16="http://schemas.microsoft.com/office/drawing/2014/main" id="{7A677966-AABB-0D3F-1D36-5FCD839319CF}"/>
              </a:ext>
            </a:extLst>
          </p:cNvPr>
          <p:cNvSpPr>
            <a:spLocks noGrp="1"/>
          </p:cNvSpPr>
          <p:nvPr>
            <p:ph type="sldNum" sz="quarter" idx="12"/>
          </p:nvPr>
        </p:nvSpPr>
        <p:spPr/>
        <p:txBody>
          <a:bodyPr/>
          <a:lstStyle/>
          <a:p>
            <a:fld id="{F7283078-D760-1647-8B80-66BA8B52336D}" type="slidenum">
              <a:rPr lang="sv-SE" smtClean="0"/>
              <a:t>10</a:t>
            </a:fld>
            <a:endParaRPr lang="sv-SE" dirty="0"/>
          </a:p>
        </p:txBody>
      </p:sp>
    </p:spTree>
    <p:extLst>
      <p:ext uri="{BB962C8B-B14F-4D97-AF65-F5344CB8AC3E}">
        <p14:creationId xmlns:p14="http://schemas.microsoft.com/office/powerpoint/2010/main" val="173627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3054E-7447-E1D2-AD59-FAB4E5D0896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BB742E8-FBD9-BC32-E3F5-DB12D37DC361}"/>
              </a:ext>
            </a:extLst>
          </p:cNvPr>
          <p:cNvSpPr>
            <a:spLocks noGrp="1"/>
          </p:cNvSpPr>
          <p:nvPr>
            <p:ph type="title"/>
          </p:nvPr>
        </p:nvSpPr>
        <p:spPr/>
        <p:txBody>
          <a:bodyPr/>
          <a:lstStyle/>
          <a:p>
            <a:r>
              <a:rPr lang="en-US" noProof="0" dirty="0"/>
              <a:t>Costing estimation</a:t>
            </a:r>
          </a:p>
        </p:txBody>
      </p:sp>
      <p:sp>
        <p:nvSpPr>
          <p:cNvPr id="9" name="Text Placeholder 8">
            <a:extLst>
              <a:ext uri="{FF2B5EF4-FFF2-40B4-BE49-F238E27FC236}">
                <a16:creationId xmlns:a16="http://schemas.microsoft.com/office/drawing/2014/main" id="{EA87F6A1-D8D2-7B6B-ACF0-0F4F30E1A28E}"/>
              </a:ext>
            </a:extLst>
          </p:cNvPr>
          <p:cNvSpPr>
            <a:spLocks noGrp="1"/>
          </p:cNvSpPr>
          <p:nvPr>
            <p:ph type="body" sz="quarter" idx="14"/>
          </p:nvPr>
        </p:nvSpPr>
        <p:spPr/>
        <p:txBody>
          <a:bodyPr/>
          <a:lstStyle/>
          <a:p>
            <a:r>
              <a:rPr lang="en-US" noProof="0" dirty="0"/>
              <a:t>ESS site civil-works cost estimation</a:t>
            </a:r>
          </a:p>
        </p:txBody>
      </p:sp>
      <p:sp>
        <p:nvSpPr>
          <p:cNvPr id="8" name="Content Placeholder 7">
            <a:extLst>
              <a:ext uri="{FF2B5EF4-FFF2-40B4-BE49-F238E27FC236}">
                <a16:creationId xmlns:a16="http://schemas.microsoft.com/office/drawing/2014/main" id="{11EDDB30-EF4B-F1CB-CFC2-1E5437576D8A}"/>
              </a:ext>
            </a:extLst>
          </p:cNvPr>
          <p:cNvSpPr>
            <a:spLocks noGrp="1"/>
          </p:cNvSpPr>
          <p:nvPr>
            <p:ph idx="1"/>
          </p:nvPr>
        </p:nvSpPr>
        <p:spPr/>
        <p:txBody>
          <a:bodyPr/>
          <a:lstStyle/>
          <a:p>
            <a:pPr algn="just"/>
            <a:r>
              <a:rPr lang="en-US" sz="1800" noProof="0" dirty="0"/>
              <a:t>With the support of the ESS Facility Management Group, the cost-estimation methodology and the indicative timeline, were developed on the basis of ESS historical construction data:</a:t>
            </a:r>
          </a:p>
          <a:p>
            <a:pPr lvl="1"/>
            <a:r>
              <a:rPr lang="en-GB" sz="1800" dirty="0"/>
              <a:t>Gross Floor Area (GFA) computed per structure (footprint × floors; tunnels as length × width).</a:t>
            </a:r>
            <a:endParaRPr lang="en-US" sz="1800" dirty="0"/>
          </a:p>
          <a:p>
            <a:pPr lvl="1"/>
            <a:r>
              <a:rPr lang="en-GB" sz="1800" dirty="0"/>
              <a:t>A base unit rate (€/m²) from ESS historical data is applied, then scaled by adjustment indices.</a:t>
            </a:r>
            <a:endParaRPr lang="en-US" sz="1800" dirty="0"/>
          </a:p>
          <a:p>
            <a:pPr lvl="1"/>
            <a:r>
              <a:rPr lang="en-GB" sz="1800" dirty="0"/>
              <a:t>Self-classified AACE Cost Class 5 (concept screening).</a:t>
            </a:r>
          </a:p>
          <a:p>
            <a:pPr marL="82550" lvl="1" indent="0">
              <a:buNone/>
            </a:pPr>
            <a:endParaRPr lang="en-GB" sz="1800" dirty="0"/>
          </a:p>
          <a:p>
            <a:pPr marL="82550" lvl="1" indent="0">
              <a:buNone/>
            </a:pPr>
            <a:r>
              <a:rPr lang="en-GB" sz="1800" dirty="0"/>
              <a:t>The accuracy band was agreed with CERN Civil Engineering and the ESS FM Group at -0 % / +80 %, within the AACE Class 5 reference ranges (-20 % / -50 % to +30 % / +100 %).</a:t>
            </a:r>
            <a:endParaRPr lang="en-US" sz="1800" b="1" noProof="0" dirty="0"/>
          </a:p>
        </p:txBody>
      </p:sp>
      <p:sp>
        <p:nvSpPr>
          <p:cNvPr id="2" name="Date Placeholder 1">
            <a:extLst>
              <a:ext uri="{FF2B5EF4-FFF2-40B4-BE49-F238E27FC236}">
                <a16:creationId xmlns:a16="http://schemas.microsoft.com/office/drawing/2014/main" id="{16358BE5-AE9B-1D04-AC95-15108A63176A}"/>
              </a:ext>
            </a:extLst>
          </p:cNvPr>
          <p:cNvSpPr>
            <a:spLocks noGrp="1"/>
          </p:cNvSpPr>
          <p:nvPr>
            <p:ph type="dt" sz="half" idx="10"/>
          </p:nvPr>
        </p:nvSpPr>
        <p:spPr/>
        <p:txBody>
          <a:bodyPr/>
          <a:lstStyle/>
          <a:p>
            <a:r>
              <a:rPr lang="en-US"/>
              <a:t>2025/09/23</a:t>
            </a:r>
            <a:endParaRPr lang="sv-SE" dirty="0"/>
          </a:p>
        </p:txBody>
      </p:sp>
      <p:sp>
        <p:nvSpPr>
          <p:cNvPr id="3" name="Slide Number Placeholder 2">
            <a:extLst>
              <a:ext uri="{FF2B5EF4-FFF2-40B4-BE49-F238E27FC236}">
                <a16:creationId xmlns:a16="http://schemas.microsoft.com/office/drawing/2014/main" id="{7916D9D2-15AE-93C8-96B8-F95D525C7270}"/>
              </a:ext>
            </a:extLst>
          </p:cNvPr>
          <p:cNvSpPr>
            <a:spLocks noGrp="1"/>
          </p:cNvSpPr>
          <p:nvPr>
            <p:ph type="sldNum" sz="quarter" idx="12"/>
          </p:nvPr>
        </p:nvSpPr>
        <p:spPr/>
        <p:txBody>
          <a:bodyPr/>
          <a:lstStyle/>
          <a:p>
            <a:fld id="{F7283078-D760-1647-8B80-66BA8B52336D}" type="slidenum">
              <a:rPr lang="sv-SE" smtClean="0"/>
              <a:t>11</a:t>
            </a:fld>
            <a:endParaRPr lang="sv-SE" dirty="0"/>
          </a:p>
        </p:txBody>
      </p:sp>
    </p:spTree>
    <p:extLst>
      <p:ext uri="{BB962C8B-B14F-4D97-AF65-F5344CB8AC3E}">
        <p14:creationId xmlns:p14="http://schemas.microsoft.com/office/powerpoint/2010/main" val="1887631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BD281-9C47-D627-11CF-830D149AC87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16BE80C-AAAC-EDFA-8E49-5CE70315310A}"/>
              </a:ext>
            </a:extLst>
          </p:cNvPr>
          <p:cNvSpPr>
            <a:spLocks noGrp="1"/>
          </p:cNvSpPr>
          <p:nvPr>
            <p:ph type="title"/>
          </p:nvPr>
        </p:nvSpPr>
        <p:spPr/>
        <p:txBody>
          <a:bodyPr/>
          <a:lstStyle/>
          <a:p>
            <a:r>
              <a:rPr lang="en-US" noProof="0" dirty="0"/>
              <a:t>Costing estimation</a:t>
            </a:r>
          </a:p>
        </p:txBody>
      </p:sp>
      <p:sp>
        <p:nvSpPr>
          <p:cNvPr id="9" name="Text Placeholder 8">
            <a:extLst>
              <a:ext uri="{FF2B5EF4-FFF2-40B4-BE49-F238E27FC236}">
                <a16:creationId xmlns:a16="http://schemas.microsoft.com/office/drawing/2014/main" id="{AFA73FCE-1920-7D25-D824-14818F946303}"/>
              </a:ext>
            </a:extLst>
          </p:cNvPr>
          <p:cNvSpPr>
            <a:spLocks noGrp="1"/>
          </p:cNvSpPr>
          <p:nvPr>
            <p:ph type="body" sz="quarter" idx="14"/>
          </p:nvPr>
        </p:nvSpPr>
        <p:spPr/>
        <p:txBody>
          <a:bodyPr/>
          <a:lstStyle/>
          <a:p>
            <a:r>
              <a:rPr lang="en-US" noProof="0" dirty="0"/>
              <a:t>ESS site civil-works cost estimation</a:t>
            </a:r>
          </a:p>
        </p:txBody>
      </p:sp>
      <p:sp>
        <p:nvSpPr>
          <p:cNvPr id="8" name="Content Placeholder 7">
            <a:extLst>
              <a:ext uri="{FF2B5EF4-FFF2-40B4-BE49-F238E27FC236}">
                <a16:creationId xmlns:a16="http://schemas.microsoft.com/office/drawing/2014/main" id="{1009FFE5-38C7-021E-713C-9E6280232BFD}"/>
              </a:ext>
            </a:extLst>
          </p:cNvPr>
          <p:cNvSpPr>
            <a:spLocks noGrp="1"/>
          </p:cNvSpPr>
          <p:nvPr>
            <p:ph idx="1"/>
          </p:nvPr>
        </p:nvSpPr>
        <p:spPr>
          <a:xfrm>
            <a:off x="1094400" y="1415674"/>
            <a:ext cx="9365782" cy="2657979"/>
          </a:xfrm>
        </p:spPr>
        <p:txBody>
          <a:bodyPr/>
          <a:lstStyle/>
          <a:p>
            <a:pPr marL="82550" lvl="1" indent="0">
              <a:buNone/>
            </a:pPr>
            <a:r>
              <a:rPr lang="en-GB" sz="1600" b="1" dirty="0"/>
              <a:t>ESS historical unit rates used in the estimate:</a:t>
            </a:r>
            <a:endParaRPr lang="en-US" sz="1600" b="1" noProof="0" dirty="0"/>
          </a:p>
        </p:txBody>
      </p:sp>
      <p:sp>
        <p:nvSpPr>
          <p:cNvPr id="2" name="Date Placeholder 1">
            <a:extLst>
              <a:ext uri="{FF2B5EF4-FFF2-40B4-BE49-F238E27FC236}">
                <a16:creationId xmlns:a16="http://schemas.microsoft.com/office/drawing/2014/main" id="{3E35F639-DD76-AB89-CE02-1BEB59C1CD26}"/>
              </a:ext>
            </a:extLst>
          </p:cNvPr>
          <p:cNvSpPr>
            <a:spLocks noGrp="1"/>
          </p:cNvSpPr>
          <p:nvPr>
            <p:ph type="dt" sz="half" idx="10"/>
          </p:nvPr>
        </p:nvSpPr>
        <p:spPr/>
        <p:txBody>
          <a:bodyPr/>
          <a:lstStyle/>
          <a:p>
            <a:r>
              <a:rPr lang="en-US"/>
              <a:t>2025/09/23</a:t>
            </a:r>
            <a:endParaRPr lang="sv-SE" dirty="0"/>
          </a:p>
        </p:txBody>
      </p:sp>
      <p:sp>
        <p:nvSpPr>
          <p:cNvPr id="3" name="Slide Number Placeholder 2">
            <a:extLst>
              <a:ext uri="{FF2B5EF4-FFF2-40B4-BE49-F238E27FC236}">
                <a16:creationId xmlns:a16="http://schemas.microsoft.com/office/drawing/2014/main" id="{87157ADE-41C8-38FE-584B-AC3C67151AA4}"/>
              </a:ext>
            </a:extLst>
          </p:cNvPr>
          <p:cNvSpPr>
            <a:spLocks noGrp="1"/>
          </p:cNvSpPr>
          <p:nvPr>
            <p:ph type="sldNum" sz="quarter" idx="12"/>
          </p:nvPr>
        </p:nvSpPr>
        <p:spPr/>
        <p:txBody>
          <a:bodyPr/>
          <a:lstStyle/>
          <a:p>
            <a:fld id="{F7283078-D760-1647-8B80-66BA8B52336D}" type="slidenum">
              <a:rPr lang="sv-SE" smtClean="0"/>
              <a:t>12</a:t>
            </a:fld>
            <a:endParaRPr lang="sv-SE" dirty="0"/>
          </a:p>
        </p:txBody>
      </p:sp>
      <p:graphicFrame>
        <p:nvGraphicFramePr>
          <p:cNvPr id="13" name="Table 12">
            <a:extLst>
              <a:ext uri="{FF2B5EF4-FFF2-40B4-BE49-F238E27FC236}">
                <a16:creationId xmlns:a16="http://schemas.microsoft.com/office/drawing/2014/main" id="{906C8D10-6BA5-17D2-E306-50E7492D31CD}"/>
              </a:ext>
            </a:extLst>
          </p:cNvPr>
          <p:cNvGraphicFramePr>
            <a:graphicFrameLocks noGrp="1"/>
          </p:cNvGraphicFramePr>
          <p:nvPr>
            <p:extLst>
              <p:ext uri="{D42A27DB-BD31-4B8C-83A1-F6EECF244321}">
                <p14:modId xmlns:p14="http://schemas.microsoft.com/office/powerpoint/2010/main" val="319755178"/>
              </p:ext>
            </p:extLst>
          </p:nvPr>
        </p:nvGraphicFramePr>
        <p:xfrm>
          <a:off x="1103709" y="1801297"/>
          <a:ext cx="10317326" cy="2214200"/>
        </p:xfrm>
        <a:graphic>
          <a:graphicData uri="http://schemas.openxmlformats.org/drawingml/2006/table">
            <a:tbl>
              <a:tblPr firstRow="1" bandRow="1">
                <a:tableStyleId>{5C22544A-7EE6-4342-B048-85BDC9FD1C3A}</a:tableStyleId>
              </a:tblPr>
              <a:tblGrid>
                <a:gridCol w="2724220">
                  <a:extLst>
                    <a:ext uri="{9D8B030D-6E8A-4147-A177-3AD203B41FA5}">
                      <a16:colId xmlns:a16="http://schemas.microsoft.com/office/drawing/2014/main" val="3178636035"/>
                    </a:ext>
                  </a:extLst>
                </a:gridCol>
                <a:gridCol w="1900518">
                  <a:extLst>
                    <a:ext uri="{9D8B030D-6E8A-4147-A177-3AD203B41FA5}">
                      <a16:colId xmlns:a16="http://schemas.microsoft.com/office/drawing/2014/main" val="114048343"/>
                    </a:ext>
                  </a:extLst>
                </a:gridCol>
                <a:gridCol w="2537012">
                  <a:extLst>
                    <a:ext uri="{9D8B030D-6E8A-4147-A177-3AD203B41FA5}">
                      <a16:colId xmlns:a16="http://schemas.microsoft.com/office/drawing/2014/main" val="2076052796"/>
                    </a:ext>
                  </a:extLst>
                </a:gridCol>
                <a:gridCol w="3155576">
                  <a:extLst>
                    <a:ext uri="{9D8B030D-6E8A-4147-A177-3AD203B41FA5}">
                      <a16:colId xmlns:a16="http://schemas.microsoft.com/office/drawing/2014/main" val="3250471794"/>
                    </a:ext>
                  </a:extLst>
                </a:gridCol>
              </a:tblGrid>
              <a:tr h="370840">
                <a:tc>
                  <a:txBody>
                    <a:bodyPr/>
                    <a:lstStyle/>
                    <a:p>
                      <a:r>
                        <a:rPr lang="en-US" sz="1400" dirty="0"/>
                        <a:t>Structure type</a:t>
                      </a:r>
                    </a:p>
                  </a:txBody>
                  <a:tcPr anchor="ctr"/>
                </a:tc>
                <a:tc>
                  <a:txBody>
                    <a:bodyPr/>
                    <a:lstStyle/>
                    <a:p>
                      <a:r>
                        <a:rPr lang="en-GB" sz="1400" b="1" dirty="0"/>
                        <a:t>ESS historical </a:t>
                      </a:r>
                      <a:r>
                        <a:rPr lang="en-US" sz="1400" dirty="0"/>
                        <a:t>(€/m²)</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err="1"/>
                        <a:t>nuSB</a:t>
                      </a:r>
                      <a:r>
                        <a:rPr lang="en-GB" sz="1400" b="1" dirty="0"/>
                        <a:t>+ underground </a:t>
                      </a:r>
                      <a:r>
                        <a:rPr lang="en-US" sz="1400" dirty="0"/>
                        <a:t>(€/m²)</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err="1"/>
                        <a:t>nuSB</a:t>
                      </a:r>
                      <a:r>
                        <a:rPr lang="en-GB" sz="1400" b="1" dirty="0"/>
                        <a:t>+ overground </a:t>
                      </a:r>
                      <a:r>
                        <a:rPr lang="en-US" sz="1400" dirty="0"/>
                        <a:t>(€/m²)</a:t>
                      </a:r>
                    </a:p>
                  </a:txBody>
                  <a:tcPr anchor="ctr"/>
                </a:tc>
                <a:extLst>
                  <a:ext uri="{0D108BD9-81ED-4DB2-BD59-A6C34878D82A}">
                    <a16:rowId xmlns:a16="http://schemas.microsoft.com/office/drawing/2014/main" val="2059422499"/>
                  </a:ext>
                </a:extLst>
              </a:tr>
              <a:tr h="370840">
                <a:tc>
                  <a:txBody>
                    <a:bodyPr/>
                    <a:lstStyle/>
                    <a:p>
                      <a:r>
                        <a:rPr lang="en-US" sz="1400" dirty="0"/>
                        <a:t>Tunnel structures</a:t>
                      </a:r>
                    </a:p>
                  </a:txBody>
                  <a:tcPr anchor="ctr"/>
                </a:tc>
                <a:tc>
                  <a:txBody>
                    <a:bodyPr/>
                    <a:lstStyle/>
                    <a:p>
                      <a:r>
                        <a:rPr lang="en-US" sz="1400" dirty="0"/>
                        <a:t>9 800</a:t>
                      </a:r>
                    </a:p>
                  </a:txBody>
                  <a:tcPr anchor="ctr"/>
                </a:tc>
                <a:tc>
                  <a:txBody>
                    <a:bodyPr/>
                    <a:lstStyle/>
                    <a:p>
                      <a:r>
                        <a:rPr lang="en-US" sz="1400" dirty="0"/>
                        <a:t>52 000</a:t>
                      </a:r>
                    </a:p>
                  </a:txBody>
                  <a:tcPr anchor="ctr"/>
                </a:tc>
                <a:tc>
                  <a:txBody>
                    <a:bodyPr/>
                    <a:lstStyle/>
                    <a:p>
                      <a:r>
                        <a:rPr lang="en-US" sz="1400" dirty="0"/>
                        <a:t>40 000</a:t>
                      </a:r>
                    </a:p>
                  </a:txBody>
                  <a:tcPr anchor="ctr"/>
                </a:tc>
                <a:extLst>
                  <a:ext uri="{0D108BD9-81ED-4DB2-BD59-A6C34878D82A}">
                    <a16:rowId xmlns:a16="http://schemas.microsoft.com/office/drawing/2014/main" val="1550527574"/>
                  </a:ext>
                </a:extLst>
              </a:tr>
              <a:tr h="360000">
                <a:tc>
                  <a:txBody>
                    <a:bodyPr/>
                    <a:lstStyle/>
                    <a:p>
                      <a:r>
                        <a:rPr lang="en-US" sz="1400" dirty="0"/>
                        <a:t>Target buildings</a:t>
                      </a:r>
                    </a:p>
                  </a:txBody>
                  <a:tcPr anchor="ctr"/>
                </a:tc>
                <a:tc>
                  <a:txBody>
                    <a:bodyPr/>
                    <a:lstStyle/>
                    <a:p>
                      <a:r>
                        <a:rPr lang="en-US" sz="1400" dirty="0"/>
                        <a:t>12 500</a:t>
                      </a:r>
                    </a:p>
                  </a:txBody>
                  <a:tcPr anchor="ctr"/>
                </a:tc>
                <a:tc>
                  <a:txBody>
                    <a:bodyPr/>
                    <a:lstStyle/>
                    <a:p>
                      <a:r>
                        <a:rPr lang="en-US" sz="1400" dirty="0"/>
                        <a:t>47 000</a:t>
                      </a:r>
                    </a:p>
                  </a:txBody>
                  <a:tcPr anchor="ctr"/>
                </a:tc>
                <a:tc>
                  <a:txBody>
                    <a:bodyPr/>
                    <a:lstStyle/>
                    <a:p>
                      <a:r>
                        <a:rPr lang="en-US" sz="1400" dirty="0"/>
                        <a:t>36 000</a:t>
                      </a:r>
                    </a:p>
                  </a:txBody>
                  <a:tcPr anchor="ctr"/>
                </a:tc>
                <a:extLst>
                  <a:ext uri="{0D108BD9-81ED-4DB2-BD59-A6C34878D82A}">
                    <a16:rowId xmlns:a16="http://schemas.microsoft.com/office/drawing/2014/main" val="274090297"/>
                  </a:ext>
                </a:extLst>
              </a:tr>
              <a:tr h="370840">
                <a:tc>
                  <a:txBody>
                    <a:bodyPr/>
                    <a:lstStyle/>
                    <a:p>
                      <a:r>
                        <a:rPr lang="en-US" sz="1400" dirty="0"/>
                        <a:t>General buildings</a:t>
                      </a:r>
                    </a:p>
                  </a:txBody>
                  <a:tcPr anchor="ctr"/>
                </a:tc>
                <a:tc>
                  <a:txBody>
                    <a:bodyPr/>
                    <a:lstStyle/>
                    <a:p>
                      <a:r>
                        <a:rPr lang="en-US" sz="1400" dirty="0"/>
                        <a:t>10 000</a:t>
                      </a:r>
                    </a:p>
                  </a:txBody>
                  <a:tcPr anchor="ctr"/>
                </a:tc>
                <a:tc>
                  <a:txBody>
                    <a:bodyPr/>
                    <a:lstStyle/>
                    <a:p>
                      <a:r>
                        <a:rPr lang="en-US" sz="1400" dirty="0"/>
                        <a:t>N/A</a:t>
                      </a:r>
                    </a:p>
                  </a:txBody>
                  <a:tcPr anchor="ctr"/>
                </a:tc>
                <a:tc>
                  <a:txBody>
                    <a:bodyPr/>
                    <a:lstStyle/>
                    <a:p>
                      <a:r>
                        <a:rPr lang="en-US" sz="1400"/>
                        <a:t>28 800</a:t>
                      </a:r>
                      <a:endParaRPr lang="en-US" sz="1400" dirty="0"/>
                    </a:p>
                  </a:txBody>
                  <a:tcPr anchor="ctr"/>
                </a:tc>
                <a:extLst>
                  <a:ext uri="{0D108BD9-81ED-4DB2-BD59-A6C34878D82A}">
                    <a16:rowId xmlns:a16="http://schemas.microsoft.com/office/drawing/2014/main" val="3621459337"/>
                  </a:ext>
                </a:extLst>
              </a:tr>
              <a:tr h="370840">
                <a:tc>
                  <a:txBody>
                    <a:bodyPr/>
                    <a:lstStyle/>
                    <a:p>
                      <a:r>
                        <a:rPr lang="en-US" sz="1400" dirty="0"/>
                        <a:t>Utility buildings</a:t>
                      </a:r>
                    </a:p>
                  </a:txBody>
                  <a:tcPr anchor="ctr"/>
                </a:tc>
                <a:tc>
                  <a:txBody>
                    <a:bodyPr/>
                    <a:lstStyle/>
                    <a:p>
                      <a:r>
                        <a:rPr lang="en-US" sz="1400" dirty="0"/>
                        <a:t>17 000</a:t>
                      </a:r>
                    </a:p>
                  </a:txBody>
                  <a:tcPr anchor="ctr"/>
                </a:tc>
                <a:tc>
                  <a:txBody>
                    <a:bodyPr/>
                    <a:lstStyle/>
                    <a:p>
                      <a:r>
                        <a:rPr lang="en-US" sz="1400" dirty="0"/>
                        <a:t>N/A</a:t>
                      </a:r>
                    </a:p>
                  </a:txBody>
                  <a:tcPr anchor="ctr"/>
                </a:tc>
                <a:tc>
                  <a:txBody>
                    <a:bodyPr/>
                    <a:lstStyle/>
                    <a:p>
                      <a:r>
                        <a:rPr lang="en-US" sz="1400" dirty="0"/>
                        <a:t>49 000</a:t>
                      </a:r>
                    </a:p>
                  </a:txBody>
                  <a:tcPr anchor="ctr"/>
                </a:tc>
                <a:extLst>
                  <a:ext uri="{0D108BD9-81ED-4DB2-BD59-A6C34878D82A}">
                    <a16:rowId xmlns:a16="http://schemas.microsoft.com/office/drawing/2014/main" val="3176773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Electrical substation portion</a:t>
                      </a:r>
                    </a:p>
                  </a:txBody>
                  <a:tcPr anchor="ctr"/>
                </a:tc>
                <a:tc>
                  <a:txBody>
                    <a:bodyPr/>
                    <a:lstStyle/>
                    <a:p>
                      <a:r>
                        <a:rPr lang="en-US" sz="1400"/>
                        <a:t>28 300</a:t>
                      </a:r>
                      <a:endParaRPr lang="en-US" sz="1400" dirty="0"/>
                    </a:p>
                  </a:txBody>
                  <a:tcPr anchor="ctr"/>
                </a:tc>
                <a:tc>
                  <a:txBody>
                    <a:bodyPr/>
                    <a:lstStyle/>
                    <a:p>
                      <a:r>
                        <a:rPr lang="en-US" sz="1400" dirty="0"/>
                        <a:t>N/A</a:t>
                      </a:r>
                    </a:p>
                  </a:txBody>
                  <a:tcPr anchor="ctr"/>
                </a:tc>
                <a:tc>
                  <a:txBody>
                    <a:bodyPr/>
                    <a:lstStyle/>
                    <a:p>
                      <a:r>
                        <a:rPr lang="en-US" sz="1400" dirty="0"/>
                        <a:t>81 500</a:t>
                      </a:r>
                    </a:p>
                  </a:txBody>
                  <a:tcPr anchor="ctr"/>
                </a:tc>
                <a:extLst>
                  <a:ext uri="{0D108BD9-81ED-4DB2-BD59-A6C34878D82A}">
                    <a16:rowId xmlns:a16="http://schemas.microsoft.com/office/drawing/2014/main" val="2193311536"/>
                  </a:ext>
                </a:extLst>
              </a:tr>
            </a:tbl>
          </a:graphicData>
        </a:graphic>
      </p:graphicFrame>
      <p:graphicFrame>
        <p:nvGraphicFramePr>
          <p:cNvPr id="4" name="Table 3">
            <a:extLst>
              <a:ext uri="{FF2B5EF4-FFF2-40B4-BE49-F238E27FC236}">
                <a16:creationId xmlns:a16="http://schemas.microsoft.com/office/drawing/2014/main" id="{973962CA-0DE7-E0FF-795E-AC694B350A01}"/>
              </a:ext>
            </a:extLst>
          </p:cNvPr>
          <p:cNvGraphicFramePr>
            <a:graphicFrameLocks noGrp="1"/>
          </p:cNvGraphicFramePr>
          <p:nvPr>
            <p:extLst>
              <p:ext uri="{D42A27DB-BD31-4B8C-83A1-F6EECF244321}">
                <p14:modId xmlns:p14="http://schemas.microsoft.com/office/powerpoint/2010/main" val="117593256"/>
              </p:ext>
            </p:extLst>
          </p:nvPr>
        </p:nvGraphicFramePr>
        <p:xfrm>
          <a:off x="1108998" y="4436848"/>
          <a:ext cx="10338995" cy="1472520"/>
        </p:xfrm>
        <a:graphic>
          <a:graphicData uri="http://schemas.openxmlformats.org/drawingml/2006/table">
            <a:tbl>
              <a:tblPr firstRow="1" bandRow="1">
                <a:tableStyleId>{5C22544A-7EE6-4342-B048-85BDC9FD1C3A}</a:tableStyleId>
              </a:tblPr>
              <a:tblGrid>
                <a:gridCol w="3449955">
                  <a:extLst>
                    <a:ext uri="{9D8B030D-6E8A-4147-A177-3AD203B41FA5}">
                      <a16:colId xmlns:a16="http://schemas.microsoft.com/office/drawing/2014/main" val="3178636035"/>
                    </a:ext>
                  </a:extLst>
                </a:gridCol>
                <a:gridCol w="1744980">
                  <a:extLst>
                    <a:ext uri="{9D8B030D-6E8A-4147-A177-3AD203B41FA5}">
                      <a16:colId xmlns:a16="http://schemas.microsoft.com/office/drawing/2014/main" val="114048343"/>
                    </a:ext>
                  </a:extLst>
                </a:gridCol>
                <a:gridCol w="5144060">
                  <a:extLst>
                    <a:ext uri="{9D8B030D-6E8A-4147-A177-3AD203B41FA5}">
                      <a16:colId xmlns:a16="http://schemas.microsoft.com/office/drawing/2014/main" val="1499106085"/>
                    </a:ext>
                  </a:extLst>
                </a:gridCol>
              </a:tblGrid>
              <a:tr h="360000">
                <a:tc>
                  <a:txBody>
                    <a:bodyPr/>
                    <a:lstStyle/>
                    <a:p>
                      <a:r>
                        <a:rPr lang="en-US" sz="1400" dirty="0"/>
                        <a:t>Adjustment factor</a:t>
                      </a:r>
                    </a:p>
                  </a:txBody>
                  <a:tcPr anchor="ctr"/>
                </a:tc>
                <a:tc>
                  <a:txBody>
                    <a:bodyPr/>
                    <a:lstStyle/>
                    <a:p>
                      <a:r>
                        <a:rPr lang="en-GB" sz="1400" b="1" kern="1200" dirty="0">
                          <a:solidFill>
                            <a:schemeClr val="lt1"/>
                          </a:solidFill>
                          <a:effectLst/>
                          <a:latin typeface="+mn-lt"/>
                          <a:ea typeface="+mn-ea"/>
                          <a:cs typeface="+mn-cs"/>
                        </a:rPr>
                        <a:t>Value</a:t>
                      </a:r>
                      <a:endParaRPr lang="en-US" sz="1400" dirty="0"/>
                    </a:p>
                  </a:txBody>
                  <a:tcPr anchor="ctr"/>
                </a:tc>
                <a:tc>
                  <a:txBody>
                    <a:bodyPr/>
                    <a:lstStyle/>
                    <a:p>
                      <a:r>
                        <a:rPr lang="en-GB" sz="1400" b="1" kern="1200" dirty="0">
                          <a:solidFill>
                            <a:schemeClr val="lt1"/>
                          </a:solidFill>
                          <a:effectLst/>
                          <a:latin typeface="+mn-lt"/>
                          <a:ea typeface="+mn-ea"/>
                          <a:cs typeface="+mn-cs"/>
                        </a:rPr>
                        <a:t>Purpose</a:t>
                      </a:r>
                      <a:endParaRPr lang="en-US" sz="1400" dirty="0"/>
                    </a:p>
                  </a:txBody>
                  <a:tcPr anchor="ctr"/>
                </a:tc>
                <a:extLst>
                  <a:ext uri="{0D108BD9-81ED-4DB2-BD59-A6C34878D82A}">
                    <a16:rowId xmlns:a16="http://schemas.microsoft.com/office/drawing/2014/main" val="2059422499"/>
                  </a:ext>
                </a:extLst>
              </a:tr>
              <a:tr h="370840">
                <a:tc>
                  <a:txBody>
                    <a:bodyPr/>
                    <a:lstStyle/>
                    <a:p>
                      <a:r>
                        <a:rPr lang="en-US" sz="1400" dirty="0"/>
                        <a:t>Construction method / height</a:t>
                      </a:r>
                    </a:p>
                  </a:txBody>
                  <a:tcPr anchor="ctr"/>
                </a:tc>
                <a:tc>
                  <a:txBody>
                    <a:bodyPr/>
                    <a:lstStyle/>
                    <a:p>
                      <a:r>
                        <a:rPr lang="en-US" sz="1400" dirty="0"/>
                        <a:t>× ~1.5 (tunnels)</a:t>
                      </a:r>
                    </a:p>
                  </a:txBody>
                  <a:tcPr anchor="ctr"/>
                </a:tc>
                <a:tc>
                  <a:txBody>
                    <a:bodyPr/>
                    <a:lstStyle/>
                    <a:p>
                      <a:r>
                        <a:rPr lang="en-US" sz="1400" dirty="0"/>
                        <a:t>Captures 3.5 m vs 7.5 m height &amp; method variation</a:t>
                      </a:r>
                    </a:p>
                  </a:txBody>
                  <a:tcPr anchor="ctr"/>
                </a:tc>
                <a:extLst>
                  <a:ext uri="{0D108BD9-81ED-4DB2-BD59-A6C34878D82A}">
                    <a16:rowId xmlns:a16="http://schemas.microsoft.com/office/drawing/2014/main" val="1550527574"/>
                  </a:ext>
                </a:extLst>
              </a:tr>
              <a:tr h="370840">
                <a:tc>
                  <a:txBody>
                    <a:bodyPr/>
                    <a:lstStyle/>
                    <a:p>
                      <a:r>
                        <a:rPr lang="en-US" sz="1400" dirty="0"/>
                        <a:t>Construction Cost Index (escalation)</a:t>
                      </a:r>
                    </a:p>
                  </a:txBody>
                  <a:tcPr anchor="ctr"/>
                </a:tc>
                <a:tc>
                  <a:txBody>
                    <a:bodyPr/>
                    <a:lstStyle/>
                    <a:p>
                      <a:r>
                        <a:rPr lang="en-US" sz="1400" dirty="0"/>
                        <a:t>× ~1.6</a:t>
                      </a:r>
                    </a:p>
                  </a:txBody>
                  <a:tcPr anchor="ctr"/>
                </a:tc>
                <a:tc>
                  <a:txBody>
                    <a:bodyPr/>
                    <a:lstStyle/>
                    <a:p>
                      <a:r>
                        <a:rPr lang="en-US" sz="1400" dirty="0"/>
                        <a:t>Inflation from the 2015-2021 ESS base period to present</a:t>
                      </a:r>
                    </a:p>
                  </a:txBody>
                  <a:tcPr anchor="ctr"/>
                </a:tc>
                <a:extLst>
                  <a:ext uri="{0D108BD9-81ED-4DB2-BD59-A6C34878D82A}">
                    <a16:rowId xmlns:a16="http://schemas.microsoft.com/office/drawing/2014/main" val="274090297"/>
                  </a:ext>
                </a:extLst>
              </a:tr>
              <a:tr h="370840">
                <a:tc>
                  <a:txBody>
                    <a:bodyPr/>
                    <a:lstStyle/>
                    <a:p>
                      <a:r>
                        <a:rPr lang="en-US" sz="1400" dirty="0"/>
                        <a:t>Expected accuracy / contingency</a:t>
                      </a:r>
                    </a:p>
                  </a:txBody>
                  <a:tcPr anchor="ctr"/>
                </a:tc>
                <a:tc>
                  <a:txBody>
                    <a:bodyPr/>
                    <a:lstStyle/>
                    <a:p>
                      <a:r>
                        <a:rPr lang="en-US" sz="1400" dirty="0"/>
                        <a:t>× 1.8 (× 1.9 ring)</a:t>
                      </a:r>
                    </a:p>
                  </a:txBody>
                  <a:tcPr anchor="ctr"/>
                </a:tc>
                <a:tc>
                  <a:txBody>
                    <a:bodyPr/>
                    <a:lstStyle/>
                    <a:p>
                      <a:r>
                        <a:rPr lang="en-US" sz="1400" dirty="0"/>
                        <a:t>Uncertainty allowance; +10% premium for the curved ring</a:t>
                      </a:r>
                    </a:p>
                  </a:txBody>
                  <a:tcPr anchor="ctr"/>
                </a:tc>
                <a:extLst>
                  <a:ext uri="{0D108BD9-81ED-4DB2-BD59-A6C34878D82A}">
                    <a16:rowId xmlns:a16="http://schemas.microsoft.com/office/drawing/2014/main" val="3621459337"/>
                  </a:ext>
                </a:extLst>
              </a:tr>
            </a:tbl>
          </a:graphicData>
        </a:graphic>
      </p:graphicFrame>
      <p:sp>
        <p:nvSpPr>
          <p:cNvPr id="5" name="Content Placeholder 7">
            <a:extLst>
              <a:ext uri="{FF2B5EF4-FFF2-40B4-BE49-F238E27FC236}">
                <a16:creationId xmlns:a16="http://schemas.microsoft.com/office/drawing/2014/main" id="{5422AF3A-B903-A217-F7E1-6D270910DCB5}"/>
              </a:ext>
            </a:extLst>
          </p:cNvPr>
          <p:cNvSpPr txBox="1">
            <a:spLocks/>
          </p:cNvSpPr>
          <p:nvPr/>
        </p:nvSpPr>
        <p:spPr>
          <a:xfrm>
            <a:off x="1100818" y="4057331"/>
            <a:ext cx="9365782" cy="379517"/>
          </a:xfrm>
          <a:prstGeom prst="rect">
            <a:avLst/>
          </a:prstGeom>
        </p:spPr>
        <p:txBody>
          <a:bodyPr vert="horz" lIns="0" tIns="45720" rIns="18000" bIns="45720" rtlCol="0">
            <a:noAutofit/>
          </a:bodyPr>
          <a:lstStyle>
            <a:lvl1pPr marL="101600" indent="-101600" algn="l" defTabSz="914400" rtl="0" eaLnBrk="1" latinLnBrk="0" hangingPunct="1">
              <a:lnSpc>
                <a:spcPct val="100000"/>
              </a:lnSpc>
              <a:spcBef>
                <a:spcPts val="1000"/>
              </a:spcBef>
              <a:buClr>
                <a:srgbClr val="666666"/>
              </a:buClr>
              <a:buFont typeface="Segoe UI" panose="020B0502040204020203" pitchFamily="34" charset="0"/>
              <a:buChar char=" "/>
              <a:defRPr sz="2000" kern="1200">
                <a:solidFill>
                  <a:srgbClr val="666666"/>
                </a:solidFill>
                <a:latin typeface="+mn-lt"/>
                <a:ea typeface="+mn-ea"/>
                <a:cs typeface="+mn-cs"/>
              </a:defRPr>
            </a:lvl1pPr>
            <a:lvl2pPr marL="315913" indent="-233363" algn="l" defTabSz="914400" rtl="0" eaLnBrk="1" latinLnBrk="0" hangingPunct="1">
              <a:lnSpc>
                <a:spcPct val="100000"/>
              </a:lnSpc>
              <a:spcBef>
                <a:spcPts val="1000"/>
              </a:spcBef>
              <a:buClr>
                <a:srgbClr val="666666"/>
              </a:buClr>
              <a:buFont typeface="Wingdings" panose="05000000000000000000" pitchFamily="2" charset="2"/>
              <a:buChar char=""/>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2550" lvl="1" indent="0">
              <a:buFont typeface="Wingdings" panose="05000000000000000000" pitchFamily="2" charset="2"/>
              <a:buNone/>
            </a:pPr>
            <a:r>
              <a:rPr lang="en-GB" sz="1600" b="1" dirty="0"/>
              <a:t>Adjustment factors (Total = GFA × rate × method × CCI × accuracy):</a:t>
            </a:r>
            <a:endParaRPr lang="en-US" sz="1600" b="1" dirty="0"/>
          </a:p>
        </p:txBody>
      </p:sp>
    </p:spTree>
    <p:extLst>
      <p:ext uri="{BB962C8B-B14F-4D97-AF65-F5344CB8AC3E}">
        <p14:creationId xmlns:p14="http://schemas.microsoft.com/office/powerpoint/2010/main" val="20360700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AD4F1-E7CD-B1E8-AC6C-95674EFF072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8F308A2-B234-0147-1964-A30D67C1DB32}"/>
              </a:ext>
            </a:extLst>
          </p:cNvPr>
          <p:cNvSpPr>
            <a:spLocks noGrp="1"/>
          </p:cNvSpPr>
          <p:nvPr>
            <p:ph type="title"/>
          </p:nvPr>
        </p:nvSpPr>
        <p:spPr/>
        <p:txBody>
          <a:bodyPr/>
          <a:lstStyle/>
          <a:p>
            <a:r>
              <a:rPr lang="en-US" noProof="0" dirty="0"/>
              <a:t>Costing estimation</a:t>
            </a:r>
          </a:p>
        </p:txBody>
      </p:sp>
      <p:sp>
        <p:nvSpPr>
          <p:cNvPr id="9" name="Text Placeholder 8">
            <a:extLst>
              <a:ext uri="{FF2B5EF4-FFF2-40B4-BE49-F238E27FC236}">
                <a16:creationId xmlns:a16="http://schemas.microsoft.com/office/drawing/2014/main" id="{90873008-86F5-217E-656A-7CEFDF7B7F1D}"/>
              </a:ext>
            </a:extLst>
          </p:cNvPr>
          <p:cNvSpPr>
            <a:spLocks noGrp="1"/>
          </p:cNvSpPr>
          <p:nvPr>
            <p:ph type="body" sz="quarter" idx="14"/>
          </p:nvPr>
        </p:nvSpPr>
        <p:spPr/>
        <p:txBody>
          <a:bodyPr/>
          <a:lstStyle/>
          <a:p>
            <a:r>
              <a:rPr lang="en-US" noProof="0" dirty="0"/>
              <a:t>Underground-construction adjustment</a:t>
            </a:r>
          </a:p>
        </p:txBody>
      </p:sp>
      <p:sp>
        <p:nvSpPr>
          <p:cNvPr id="8" name="Content Placeholder 7">
            <a:extLst>
              <a:ext uri="{FF2B5EF4-FFF2-40B4-BE49-F238E27FC236}">
                <a16:creationId xmlns:a16="http://schemas.microsoft.com/office/drawing/2014/main" id="{B7BF5AB1-DAE0-782E-484F-2E1F0442A63B}"/>
              </a:ext>
            </a:extLst>
          </p:cNvPr>
          <p:cNvSpPr>
            <a:spLocks noGrp="1"/>
          </p:cNvSpPr>
          <p:nvPr>
            <p:ph idx="1"/>
          </p:nvPr>
        </p:nvSpPr>
        <p:spPr/>
        <p:txBody>
          <a:bodyPr/>
          <a:lstStyle/>
          <a:p>
            <a:pPr algn="just"/>
            <a:r>
              <a:rPr lang="en-US" sz="1600" noProof="0" dirty="0"/>
              <a:t>The unit rates presented and the ESS reference structures behind them reflect above-ground construction and the shallow, approximately 6 m deep, cut-and-cover ESS LINAC tunnel.</a:t>
            </a:r>
          </a:p>
          <a:p>
            <a:pPr algn="just"/>
            <a:r>
              <a:rPr lang="en-US" sz="1600" noProof="0" dirty="0"/>
              <a:t>The </a:t>
            </a:r>
            <a:r>
              <a:rPr lang="en-US" sz="1600" noProof="0" dirty="0" err="1"/>
              <a:t>ESSnuSB</a:t>
            </a:r>
            <a:r>
              <a:rPr lang="en-US" sz="1600" noProof="0" dirty="0"/>
              <a:t>+ structures are, however, placed 10 to 40 m below grade. The additional cost and risk of construction at these depths, namely deeper excavation and earth retention, waterproofing, groundwater control and dewatering, and the related permitting conditions, are not captured by the adjustment factors presented.</a:t>
            </a:r>
          </a:p>
          <a:p>
            <a:pPr algn="just"/>
            <a:endParaRPr lang="en-US" sz="1600" b="1" noProof="0" dirty="0"/>
          </a:p>
        </p:txBody>
      </p:sp>
      <p:sp>
        <p:nvSpPr>
          <p:cNvPr id="2" name="Date Placeholder 1">
            <a:extLst>
              <a:ext uri="{FF2B5EF4-FFF2-40B4-BE49-F238E27FC236}">
                <a16:creationId xmlns:a16="http://schemas.microsoft.com/office/drawing/2014/main" id="{01B577BF-93C5-2441-A38F-CE60492E520C}"/>
              </a:ext>
            </a:extLst>
          </p:cNvPr>
          <p:cNvSpPr>
            <a:spLocks noGrp="1"/>
          </p:cNvSpPr>
          <p:nvPr>
            <p:ph type="dt" sz="half" idx="10"/>
          </p:nvPr>
        </p:nvSpPr>
        <p:spPr/>
        <p:txBody>
          <a:bodyPr/>
          <a:lstStyle/>
          <a:p>
            <a:r>
              <a:rPr lang="en-US"/>
              <a:t>2025/09/23</a:t>
            </a:r>
            <a:endParaRPr lang="sv-SE" dirty="0"/>
          </a:p>
        </p:txBody>
      </p:sp>
      <p:sp>
        <p:nvSpPr>
          <p:cNvPr id="3" name="Slide Number Placeholder 2">
            <a:extLst>
              <a:ext uri="{FF2B5EF4-FFF2-40B4-BE49-F238E27FC236}">
                <a16:creationId xmlns:a16="http://schemas.microsoft.com/office/drawing/2014/main" id="{2331F549-C6C8-7D8C-F5FB-5975D9F8182E}"/>
              </a:ext>
            </a:extLst>
          </p:cNvPr>
          <p:cNvSpPr>
            <a:spLocks noGrp="1"/>
          </p:cNvSpPr>
          <p:nvPr>
            <p:ph type="sldNum" sz="quarter" idx="12"/>
          </p:nvPr>
        </p:nvSpPr>
        <p:spPr/>
        <p:txBody>
          <a:bodyPr/>
          <a:lstStyle/>
          <a:p>
            <a:fld id="{F7283078-D760-1647-8B80-66BA8B52336D}" type="slidenum">
              <a:rPr lang="sv-SE" smtClean="0"/>
              <a:t>13</a:t>
            </a:fld>
            <a:endParaRPr lang="sv-SE" dirty="0"/>
          </a:p>
        </p:txBody>
      </p:sp>
      <p:graphicFrame>
        <p:nvGraphicFramePr>
          <p:cNvPr id="4" name="Table 3">
            <a:extLst>
              <a:ext uri="{FF2B5EF4-FFF2-40B4-BE49-F238E27FC236}">
                <a16:creationId xmlns:a16="http://schemas.microsoft.com/office/drawing/2014/main" id="{ED5D741E-1745-BD14-5E22-9E2B0D7AC974}"/>
              </a:ext>
            </a:extLst>
          </p:cNvPr>
          <p:cNvGraphicFramePr>
            <a:graphicFrameLocks noGrp="1"/>
          </p:cNvGraphicFramePr>
          <p:nvPr>
            <p:extLst>
              <p:ext uri="{D42A27DB-BD31-4B8C-83A1-F6EECF244321}">
                <p14:modId xmlns:p14="http://schemas.microsoft.com/office/powerpoint/2010/main" val="2432126158"/>
              </p:ext>
            </p:extLst>
          </p:nvPr>
        </p:nvGraphicFramePr>
        <p:xfrm>
          <a:off x="1170552" y="3334540"/>
          <a:ext cx="9308177" cy="2792640"/>
        </p:xfrm>
        <a:graphic>
          <a:graphicData uri="http://schemas.openxmlformats.org/drawingml/2006/table">
            <a:tbl>
              <a:tblPr firstRow="1" bandRow="1">
                <a:tableStyleId>{5C22544A-7EE6-4342-B048-85BDC9FD1C3A}</a:tableStyleId>
              </a:tblPr>
              <a:tblGrid>
                <a:gridCol w="908622">
                  <a:extLst>
                    <a:ext uri="{9D8B030D-6E8A-4147-A177-3AD203B41FA5}">
                      <a16:colId xmlns:a16="http://schemas.microsoft.com/office/drawing/2014/main" val="1054259270"/>
                    </a:ext>
                  </a:extLst>
                </a:gridCol>
                <a:gridCol w="3153531">
                  <a:extLst>
                    <a:ext uri="{9D8B030D-6E8A-4147-A177-3AD203B41FA5}">
                      <a16:colId xmlns:a16="http://schemas.microsoft.com/office/drawing/2014/main" val="1892288707"/>
                    </a:ext>
                  </a:extLst>
                </a:gridCol>
                <a:gridCol w="5246024">
                  <a:extLst>
                    <a:ext uri="{9D8B030D-6E8A-4147-A177-3AD203B41FA5}">
                      <a16:colId xmlns:a16="http://schemas.microsoft.com/office/drawing/2014/main" val="3135327076"/>
                    </a:ext>
                  </a:extLst>
                </a:gridCol>
              </a:tblGrid>
              <a:tr h="360000">
                <a:tc>
                  <a:txBody>
                    <a:bodyPr/>
                    <a:lstStyle/>
                    <a:p>
                      <a:pPr algn="l"/>
                      <a:r>
                        <a:rPr lang="en-US" sz="1400" dirty="0"/>
                        <a:t>Factor</a:t>
                      </a:r>
                    </a:p>
                  </a:txBody>
                  <a:tcPr anchor="ctr"/>
                </a:tc>
                <a:tc>
                  <a:txBody>
                    <a:bodyPr/>
                    <a:lstStyle/>
                    <a:p>
                      <a:pPr algn="l"/>
                      <a:r>
                        <a:rPr lang="en-US" sz="1400" dirty="0"/>
                        <a:t>Structures</a:t>
                      </a:r>
                    </a:p>
                  </a:txBody>
                  <a:tcPr anchor="ctr"/>
                </a:tc>
                <a:tc>
                  <a:txBody>
                    <a:bodyPr/>
                    <a:lstStyle/>
                    <a:p>
                      <a:pPr algn="l"/>
                      <a:r>
                        <a:rPr lang="en-US" sz="1400" dirty="0"/>
                        <a:t>Basis</a:t>
                      </a:r>
                    </a:p>
                  </a:txBody>
                  <a:tcPr anchor="ctr"/>
                </a:tc>
                <a:extLst>
                  <a:ext uri="{0D108BD9-81ED-4DB2-BD59-A6C34878D82A}">
                    <a16:rowId xmlns:a16="http://schemas.microsoft.com/office/drawing/2014/main" val="2442429545"/>
                  </a:ext>
                </a:extLst>
              </a:tr>
              <a:tr h="0">
                <a:tc>
                  <a:txBody>
                    <a:bodyPr/>
                    <a:lstStyle/>
                    <a:p>
                      <a:pPr algn="l"/>
                      <a:r>
                        <a:rPr lang="en-US" sz="1400" dirty="0"/>
                        <a:t>1.0</a:t>
                      </a:r>
                    </a:p>
                  </a:txBody>
                  <a:tcPr anchor="ctr"/>
                </a:tc>
                <a:tc>
                  <a:txBody>
                    <a:bodyPr/>
                    <a:lstStyle/>
                    <a:p>
                      <a:pPr algn="l"/>
                      <a:r>
                        <a:rPr lang="en-US" sz="1400" dirty="0"/>
                        <a:t>Facility building, auxiliary buildings, utilities building; LEMNB target line</a:t>
                      </a:r>
                    </a:p>
                  </a:txBody>
                  <a:tcPr anchor="ctr"/>
                </a:tc>
                <a:tc>
                  <a:txBody>
                    <a:bodyPr/>
                    <a:lstStyle/>
                    <a:p>
                      <a:pPr algn="l"/>
                      <a:r>
                        <a:rPr lang="en-US" sz="1400" dirty="0"/>
                        <a:t>At grade, or equivalent to the ESS LINAC tunnel reference</a:t>
                      </a:r>
                    </a:p>
                  </a:txBody>
                  <a:tcPr anchor="ctr"/>
                </a:tc>
                <a:extLst>
                  <a:ext uri="{0D108BD9-81ED-4DB2-BD59-A6C34878D82A}">
                    <a16:rowId xmlns:a16="http://schemas.microsoft.com/office/drawing/2014/main" val="1038411962"/>
                  </a:ext>
                </a:extLst>
              </a:tr>
              <a:tr h="0">
                <a:tc>
                  <a:txBody>
                    <a:bodyPr/>
                    <a:lstStyle/>
                    <a:p>
                      <a:pPr algn="l"/>
                      <a:r>
                        <a:rPr lang="en-US" sz="1400" dirty="0"/>
                        <a:t>1.2</a:t>
                      </a:r>
                    </a:p>
                  </a:txBody>
                  <a:tcPr anchor="ctr"/>
                </a:tc>
                <a:tc>
                  <a:txBody>
                    <a:bodyPr/>
                    <a:lstStyle/>
                    <a:p>
                      <a:pPr algn="l"/>
                      <a:r>
                        <a:rPr lang="en-US" sz="1400" dirty="0"/>
                        <a:t>L2R transfer line, accumulator ring, R2T &amp; switchyard tunnels</a:t>
                      </a:r>
                    </a:p>
                  </a:txBody>
                  <a:tcPr anchor="ctr"/>
                </a:tc>
                <a:tc>
                  <a:txBody>
                    <a:bodyPr/>
                    <a:lstStyle/>
                    <a:p>
                      <a:pPr algn="l"/>
                      <a:r>
                        <a:rPr lang="en-US" sz="1400" dirty="0"/>
                        <a:t>Cut-and-cover tunnels 10 to 20 m deep</a:t>
                      </a:r>
                    </a:p>
                  </a:txBody>
                  <a:tcPr anchor="ctr"/>
                </a:tc>
                <a:extLst>
                  <a:ext uri="{0D108BD9-81ED-4DB2-BD59-A6C34878D82A}">
                    <a16:rowId xmlns:a16="http://schemas.microsoft.com/office/drawing/2014/main" val="1630849363"/>
                  </a:ext>
                </a:extLst>
              </a:tr>
              <a:tr h="360000">
                <a:tc>
                  <a:txBody>
                    <a:bodyPr/>
                    <a:lstStyle/>
                    <a:p>
                      <a:pPr algn="l"/>
                      <a:r>
                        <a:rPr lang="en-US" sz="1400" dirty="0"/>
                        <a:t>1.3</a:t>
                      </a:r>
                    </a:p>
                  </a:txBody>
                  <a:tcPr anchor="ctr"/>
                </a:tc>
                <a:tc>
                  <a:txBody>
                    <a:bodyPr/>
                    <a:lstStyle/>
                    <a:p>
                      <a:pPr algn="l"/>
                      <a:r>
                        <a:rPr lang="en-US" sz="1400" dirty="0"/>
                        <a:t>LEMNB target station</a:t>
                      </a:r>
                    </a:p>
                  </a:txBody>
                  <a:tcPr anchor="ctr"/>
                </a:tc>
                <a:tc>
                  <a:txBody>
                    <a:bodyPr/>
                    <a:lstStyle/>
                    <a:p>
                      <a:pPr algn="l"/>
                      <a:r>
                        <a:rPr lang="en-US" sz="1400" dirty="0"/>
                        <a:t>Shallow underground box at LINAC level</a:t>
                      </a:r>
                    </a:p>
                  </a:txBody>
                  <a:tcPr anchor="ctr"/>
                </a:tc>
                <a:extLst>
                  <a:ext uri="{0D108BD9-81ED-4DB2-BD59-A6C34878D82A}">
                    <a16:rowId xmlns:a16="http://schemas.microsoft.com/office/drawing/2014/main" val="2626776735"/>
                  </a:ext>
                </a:extLst>
              </a:tr>
              <a:tr h="0">
                <a:tc>
                  <a:txBody>
                    <a:bodyPr/>
                    <a:lstStyle/>
                    <a:p>
                      <a:pPr algn="l"/>
                      <a:r>
                        <a:rPr lang="en-US" sz="1400" dirty="0"/>
                        <a:t>1.5</a:t>
                      </a:r>
                    </a:p>
                  </a:txBody>
                  <a:tcPr anchor="ctr"/>
                </a:tc>
                <a:tc>
                  <a:txBody>
                    <a:bodyPr/>
                    <a:lstStyle/>
                    <a:p>
                      <a:pPr algn="l"/>
                      <a:r>
                        <a:rPr lang="en-US" sz="1400" dirty="0"/>
                        <a:t>Decay tunnels (Stages II and III)</a:t>
                      </a:r>
                    </a:p>
                  </a:txBody>
                  <a:tcPr anchor="ctr"/>
                </a:tc>
                <a:tc>
                  <a:txBody>
                    <a:bodyPr/>
                    <a:lstStyle/>
                    <a:p>
                      <a:pPr algn="l"/>
                      <a:r>
                        <a:rPr lang="en-US" sz="1400" dirty="0"/>
                        <a:t>Deep structure integrated in the target-building complex, 20 to 31 m below grade</a:t>
                      </a:r>
                    </a:p>
                  </a:txBody>
                  <a:tcPr anchor="ctr"/>
                </a:tc>
                <a:extLst>
                  <a:ext uri="{0D108BD9-81ED-4DB2-BD59-A6C34878D82A}">
                    <a16:rowId xmlns:a16="http://schemas.microsoft.com/office/drawing/2014/main" val="3688829425"/>
                  </a:ext>
                </a:extLst>
              </a:tr>
              <a:tr h="0">
                <a:tc>
                  <a:txBody>
                    <a:bodyPr/>
                    <a:lstStyle/>
                    <a:p>
                      <a:pPr algn="l"/>
                      <a:r>
                        <a:rPr lang="en-US" sz="1400" dirty="0"/>
                        <a:t>2.0</a:t>
                      </a:r>
                    </a:p>
                  </a:txBody>
                  <a:tcPr anchor="ctr"/>
                </a:tc>
                <a:tc>
                  <a:txBody>
                    <a:bodyPr/>
                    <a:lstStyle/>
                    <a:p>
                      <a:pPr algn="l"/>
                      <a:r>
                        <a:rPr lang="en-US" sz="1400" dirty="0"/>
                        <a:t>Target building, near-detector building</a:t>
                      </a:r>
                    </a:p>
                  </a:txBody>
                  <a:tcPr anchor="ctr"/>
                </a:tc>
                <a:tc>
                  <a:txBody>
                    <a:bodyPr/>
                    <a:lstStyle/>
                    <a:p>
                      <a:pPr algn="l"/>
                      <a:r>
                        <a:rPr lang="en-US" sz="1400" dirty="0"/>
                        <a:t>Deep underground buildings, bottom slab 31 to 34 m below grade</a:t>
                      </a:r>
                    </a:p>
                  </a:txBody>
                  <a:tcPr anchor="ctr"/>
                </a:tc>
                <a:extLst>
                  <a:ext uri="{0D108BD9-81ED-4DB2-BD59-A6C34878D82A}">
                    <a16:rowId xmlns:a16="http://schemas.microsoft.com/office/drawing/2014/main" val="660369139"/>
                  </a:ext>
                </a:extLst>
              </a:tr>
            </a:tbl>
          </a:graphicData>
        </a:graphic>
      </p:graphicFrame>
    </p:spTree>
    <p:extLst>
      <p:ext uri="{BB962C8B-B14F-4D97-AF65-F5344CB8AC3E}">
        <p14:creationId xmlns:p14="http://schemas.microsoft.com/office/powerpoint/2010/main" val="2688909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B1AF3-BF75-EB7D-B474-80947B60557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862B5E4-6DD3-43A5-70E7-4D955A44B373}"/>
              </a:ext>
            </a:extLst>
          </p:cNvPr>
          <p:cNvSpPr>
            <a:spLocks noGrp="1"/>
          </p:cNvSpPr>
          <p:nvPr>
            <p:ph type="title"/>
          </p:nvPr>
        </p:nvSpPr>
        <p:spPr/>
        <p:txBody>
          <a:bodyPr/>
          <a:lstStyle/>
          <a:p>
            <a:r>
              <a:rPr lang="en-US" dirty="0"/>
              <a:t>Construction timeline</a:t>
            </a:r>
            <a:endParaRPr lang="en-US" noProof="0" dirty="0"/>
          </a:p>
        </p:txBody>
      </p:sp>
      <p:sp>
        <p:nvSpPr>
          <p:cNvPr id="9" name="Text Placeholder 8">
            <a:extLst>
              <a:ext uri="{FF2B5EF4-FFF2-40B4-BE49-F238E27FC236}">
                <a16:creationId xmlns:a16="http://schemas.microsoft.com/office/drawing/2014/main" id="{50BA6AA3-2761-06BA-0AAD-27BD9E4926E0}"/>
              </a:ext>
            </a:extLst>
          </p:cNvPr>
          <p:cNvSpPr>
            <a:spLocks noGrp="1"/>
          </p:cNvSpPr>
          <p:nvPr>
            <p:ph type="body" sz="quarter" idx="14"/>
          </p:nvPr>
        </p:nvSpPr>
        <p:spPr/>
        <p:txBody>
          <a:bodyPr/>
          <a:lstStyle/>
          <a:p>
            <a:r>
              <a:rPr lang="en-US" noProof="0" dirty="0"/>
              <a:t>Indicative Timeline for ESS Site-Related Activities</a:t>
            </a:r>
          </a:p>
        </p:txBody>
      </p:sp>
      <p:sp>
        <p:nvSpPr>
          <p:cNvPr id="8" name="Content Placeholder 7">
            <a:extLst>
              <a:ext uri="{FF2B5EF4-FFF2-40B4-BE49-F238E27FC236}">
                <a16:creationId xmlns:a16="http://schemas.microsoft.com/office/drawing/2014/main" id="{FEF98F7D-2B37-9968-E5E6-454E2F4391DD}"/>
              </a:ext>
            </a:extLst>
          </p:cNvPr>
          <p:cNvSpPr>
            <a:spLocks noGrp="1"/>
          </p:cNvSpPr>
          <p:nvPr>
            <p:ph idx="1"/>
          </p:nvPr>
        </p:nvSpPr>
        <p:spPr>
          <a:xfrm>
            <a:off x="1094400" y="1562400"/>
            <a:ext cx="9365782" cy="605613"/>
          </a:xfrm>
        </p:spPr>
        <p:txBody>
          <a:bodyPr/>
          <a:lstStyle/>
          <a:p>
            <a:pPr algn="just"/>
            <a:r>
              <a:rPr lang="en-US" sz="1600" noProof="0" dirty="0"/>
              <a:t>The ESS FM Group developed an indicative implementation schedule of roughly 12 years, with several phases running in parallel:</a:t>
            </a:r>
          </a:p>
          <a:p>
            <a:pPr algn="just"/>
            <a:endParaRPr lang="en-US" sz="1600" b="1" noProof="0" dirty="0"/>
          </a:p>
        </p:txBody>
      </p:sp>
      <p:sp>
        <p:nvSpPr>
          <p:cNvPr id="2" name="Date Placeholder 1">
            <a:extLst>
              <a:ext uri="{FF2B5EF4-FFF2-40B4-BE49-F238E27FC236}">
                <a16:creationId xmlns:a16="http://schemas.microsoft.com/office/drawing/2014/main" id="{BC4CC59C-BF26-F40B-6301-27569231F683}"/>
              </a:ext>
            </a:extLst>
          </p:cNvPr>
          <p:cNvSpPr>
            <a:spLocks noGrp="1"/>
          </p:cNvSpPr>
          <p:nvPr>
            <p:ph type="dt" sz="half" idx="10"/>
          </p:nvPr>
        </p:nvSpPr>
        <p:spPr/>
        <p:txBody>
          <a:bodyPr/>
          <a:lstStyle/>
          <a:p>
            <a:r>
              <a:rPr lang="en-US"/>
              <a:t>2025/09/23</a:t>
            </a:r>
            <a:endParaRPr lang="sv-SE" dirty="0"/>
          </a:p>
        </p:txBody>
      </p:sp>
      <p:sp>
        <p:nvSpPr>
          <p:cNvPr id="3" name="Slide Number Placeholder 2">
            <a:extLst>
              <a:ext uri="{FF2B5EF4-FFF2-40B4-BE49-F238E27FC236}">
                <a16:creationId xmlns:a16="http://schemas.microsoft.com/office/drawing/2014/main" id="{34C72845-AE73-7810-3AA1-64FAA770FAE5}"/>
              </a:ext>
            </a:extLst>
          </p:cNvPr>
          <p:cNvSpPr>
            <a:spLocks noGrp="1"/>
          </p:cNvSpPr>
          <p:nvPr>
            <p:ph type="sldNum" sz="quarter" idx="12"/>
          </p:nvPr>
        </p:nvSpPr>
        <p:spPr/>
        <p:txBody>
          <a:bodyPr/>
          <a:lstStyle/>
          <a:p>
            <a:fld id="{F7283078-D760-1647-8B80-66BA8B52336D}" type="slidenum">
              <a:rPr lang="sv-SE" smtClean="0"/>
              <a:t>14</a:t>
            </a:fld>
            <a:endParaRPr lang="sv-SE" dirty="0"/>
          </a:p>
        </p:txBody>
      </p:sp>
      <p:graphicFrame>
        <p:nvGraphicFramePr>
          <p:cNvPr id="12" name="Table 11">
            <a:extLst>
              <a:ext uri="{FF2B5EF4-FFF2-40B4-BE49-F238E27FC236}">
                <a16:creationId xmlns:a16="http://schemas.microsoft.com/office/drawing/2014/main" id="{32F22999-0890-ED4D-BA70-04FB244153EC}"/>
              </a:ext>
            </a:extLst>
          </p:cNvPr>
          <p:cNvGraphicFramePr>
            <a:graphicFrameLocks noGrp="1"/>
          </p:cNvGraphicFramePr>
          <p:nvPr>
            <p:extLst>
              <p:ext uri="{D42A27DB-BD31-4B8C-83A1-F6EECF244321}">
                <p14:modId xmlns:p14="http://schemas.microsoft.com/office/powerpoint/2010/main" val="76984092"/>
              </p:ext>
            </p:extLst>
          </p:nvPr>
        </p:nvGraphicFramePr>
        <p:xfrm>
          <a:off x="1195647" y="2301732"/>
          <a:ext cx="8833256" cy="3019431"/>
        </p:xfrm>
        <a:graphic>
          <a:graphicData uri="http://schemas.openxmlformats.org/drawingml/2006/table">
            <a:tbl>
              <a:tblPr firstRow="1" bandRow="1">
                <a:tableStyleId>{5C22544A-7EE6-4342-B048-85BDC9FD1C3A}</a:tableStyleId>
              </a:tblPr>
              <a:tblGrid>
                <a:gridCol w="375056">
                  <a:extLst>
                    <a:ext uri="{9D8B030D-6E8A-4147-A177-3AD203B41FA5}">
                      <a16:colId xmlns:a16="http://schemas.microsoft.com/office/drawing/2014/main" val="906215009"/>
                    </a:ext>
                  </a:extLst>
                </a:gridCol>
                <a:gridCol w="2800294">
                  <a:extLst>
                    <a:ext uri="{9D8B030D-6E8A-4147-A177-3AD203B41FA5}">
                      <a16:colId xmlns:a16="http://schemas.microsoft.com/office/drawing/2014/main" val="300768837"/>
                    </a:ext>
                  </a:extLst>
                </a:gridCol>
                <a:gridCol w="1867796">
                  <a:extLst>
                    <a:ext uri="{9D8B030D-6E8A-4147-A177-3AD203B41FA5}">
                      <a16:colId xmlns:a16="http://schemas.microsoft.com/office/drawing/2014/main" val="3756738273"/>
                    </a:ext>
                  </a:extLst>
                </a:gridCol>
                <a:gridCol w="3790110">
                  <a:extLst>
                    <a:ext uri="{9D8B030D-6E8A-4147-A177-3AD203B41FA5}">
                      <a16:colId xmlns:a16="http://schemas.microsoft.com/office/drawing/2014/main" val="1792940272"/>
                    </a:ext>
                  </a:extLst>
                </a:gridCol>
              </a:tblGrid>
              <a:tr h="360000">
                <a:tc>
                  <a:txBody>
                    <a:bodyPr/>
                    <a:lstStyle/>
                    <a:p>
                      <a:pPr algn="l" fontAlgn="b">
                        <a:buNone/>
                      </a:pPr>
                      <a:r>
                        <a:rPr lang="en-GB" sz="1600" u="none" strike="noStrike">
                          <a:effectLst/>
                        </a:rPr>
                        <a:t>#</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Phase</a:t>
                      </a:r>
                      <a:endParaRPr lang="en-US" sz="1600" b="0" i="0" u="none" strike="noStrike" dirty="0">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Indicative duration</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Notes / dependencies</a:t>
                      </a:r>
                      <a:endParaRPr lang="en-US" sz="1600" b="0" i="0" u="none" strike="noStrike">
                        <a:solidFill>
                          <a:srgbClr val="000000"/>
                        </a:solidFill>
                        <a:effectLst/>
                        <a:latin typeface="Aptos Narrow" panose="020B0004020202020204" pitchFamily="34" charset="0"/>
                      </a:endParaRPr>
                    </a:p>
                  </a:txBody>
                  <a:tcPr marL="11751" marR="11751" marT="11751" marB="0" anchor="ctr"/>
                </a:tc>
                <a:extLst>
                  <a:ext uri="{0D108BD9-81ED-4DB2-BD59-A6C34878D82A}">
                    <a16:rowId xmlns:a16="http://schemas.microsoft.com/office/drawing/2014/main" val="2324233398"/>
                  </a:ext>
                </a:extLst>
              </a:tr>
              <a:tr h="360000">
                <a:tc>
                  <a:txBody>
                    <a:bodyPr/>
                    <a:lstStyle/>
                    <a:p>
                      <a:pPr algn="l" fontAlgn="b">
                        <a:buNone/>
                      </a:pPr>
                      <a:r>
                        <a:rPr lang="en-GB" sz="1600" u="none" strike="noStrike">
                          <a:effectLst/>
                        </a:rPr>
                        <a:t>1</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Feasibility &amp; legal pre-study</a:t>
                      </a:r>
                      <a:endParaRPr lang="en-US" sz="1600" b="0" i="0" u="none" strike="noStrike" dirty="0">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2 + 2 yr</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Two-step; precedes permitting</a:t>
                      </a:r>
                      <a:endParaRPr lang="en-US" sz="1600" b="0" i="0" u="none" strike="noStrike" dirty="0">
                        <a:solidFill>
                          <a:srgbClr val="000000"/>
                        </a:solidFill>
                        <a:effectLst/>
                        <a:latin typeface="Aptos Narrow" panose="020B0004020202020204" pitchFamily="34" charset="0"/>
                      </a:endParaRPr>
                    </a:p>
                  </a:txBody>
                  <a:tcPr marL="11751" marR="11751" marT="11751" marB="0" anchor="ctr"/>
                </a:tc>
                <a:extLst>
                  <a:ext uri="{0D108BD9-81ED-4DB2-BD59-A6C34878D82A}">
                    <a16:rowId xmlns:a16="http://schemas.microsoft.com/office/drawing/2014/main" val="2720804360"/>
                  </a:ext>
                </a:extLst>
              </a:tr>
              <a:tr h="360000">
                <a:tc>
                  <a:txBody>
                    <a:bodyPr/>
                    <a:lstStyle/>
                    <a:p>
                      <a:pPr algn="l" fontAlgn="b">
                        <a:buNone/>
                      </a:pPr>
                      <a:r>
                        <a:rPr lang="en-GB" sz="1600" u="none" strike="noStrike">
                          <a:effectLst/>
                        </a:rPr>
                        <a:t>2</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Building programme</a:t>
                      </a:r>
                      <a:endParaRPr lang="en-US" sz="1600" b="0" i="0" u="none" strike="noStrike" dirty="0">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2 yr</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In parallel with phase 1</a:t>
                      </a:r>
                      <a:endParaRPr lang="en-US" sz="1600" b="0" i="0" u="none" strike="noStrike" dirty="0">
                        <a:solidFill>
                          <a:srgbClr val="000000"/>
                        </a:solidFill>
                        <a:effectLst/>
                        <a:latin typeface="Aptos Narrow" panose="020B0004020202020204" pitchFamily="34" charset="0"/>
                      </a:endParaRPr>
                    </a:p>
                  </a:txBody>
                  <a:tcPr marL="11751" marR="11751" marT="11751" marB="0" anchor="ctr"/>
                </a:tc>
                <a:extLst>
                  <a:ext uri="{0D108BD9-81ED-4DB2-BD59-A6C34878D82A}">
                    <a16:rowId xmlns:a16="http://schemas.microsoft.com/office/drawing/2014/main" val="1024214866"/>
                  </a:ext>
                </a:extLst>
              </a:tr>
              <a:tr h="360000">
                <a:tc>
                  <a:txBody>
                    <a:bodyPr/>
                    <a:lstStyle/>
                    <a:p>
                      <a:pPr algn="l" fontAlgn="b">
                        <a:buNone/>
                      </a:pPr>
                      <a:r>
                        <a:rPr lang="en-GB" sz="1600" u="none" strike="noStrike">
                          <a:effectLst/>
                        </a:rPr>
                        <a:t>3</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Permitting (environmental court)</a:t>
                      </a:r>
                      <a:endParaRPr lang="en-US" sz="1600" b="0" i="0" u="none" strike="noStrike" dirty="0">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5 yr</a:t>
                      </a:r>
                      <a:endParaRPr lang="en-US" sz="1600" b="0" i="0" u="none" strike="noStrike" dirty="0">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Parallel; gates start of construction</a:t>
                      </a:r>
                      <a:endParaRPr lang="en-US" sz="1600" b="0" i="0" u="none" strike="noStrike" dirty="0">
                        <a:solidFill>
                          <a:srgbClr val="000000"/>
                        </a:solidFill>
                        <a:effectLst/>
                        <a:latin typeface="Aptos Narrow" panose="020B0004020202020204" pitchFamily="34" charset="0"/>
                      </a:endParaRPr>
                    </a:p>
                  </a:txBody>
                  <a:tcPr marL="11751" marR="11751" marT="11751" marB="0" anchor="ctr"/>
                </a:tc>
                <a:extLst>
                  <a:ext uri="{0D108BD9-81ED-4DB2-BD59-A6C34878D82A}">
                    <a16:rowId xmlns:a16="http://schemas.microsoft.com/office/drawing/2014/main" val="3242073392"/>
                  </a:ext>
                </a:extLst>
              </a:tr>
              <a:tr h="360000">
                <a:tc>
                  <a:txBody>
                    <a:bodyPr/>
                    <a:lstStyle/>
                    <a:p>
                      <a:pPr algn="l" fontAlgn="b">
                        <a:buNone/>
                      </a:pPr>
                      <a:r>
                        <a:rPr lang="en-GB" sz="1600" u="none" strike="noStrike">
                          <a:effectLst/>
                        </a:rPr>
                        <a:t>4</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Design &amp; planning</a:t>
                      </a:r>
                      <a:endParaRPr lang="en-US" sz="1600" b="0" i="0" u="none" strike="noStrike" dirty="0">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2 + 2 yr</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Concept → detailed design</a:t>
                      </a:r>
                      <a:endParaRPr lang="en-US" sz="1600" b="0" i="0" u="none" strike="noStrike" dirty="0">
                        <a:solidFill>
                          <a:srgbClr val="000000"/>
                        </a:solidFill>
                        <a:effectLst/>
                        <a:latin typeface="Aptos Narrow" panose="020B0004020202020204" pitchFamily="34" charset="0"/>
                      </a:endParaRPr>
                    </a:p>
                  </a:txBody>
                  <a:tcPr marL="11751" marR="11751" marT="11751" marB="0" anchor="ctr"/>
                </a:tc>
                <a:extLst>
                  <a:ext uri="{0D108BD9-81ED-4DB2-BD59-A6C34878D82A}">
                    <a16:rowId xmlns:a16="http://schemas.microsoft.com/office/drawing/2014/main" val="524475029"/>
                  </a:ext>
                </a:extLst>
              </a:tr>
              <a:tr h="360000">
                <a:tc>
                  <a:txBody>
                    <a:bodyPr/>
                    <a:lstStyle/>
                    <a:p>
                      <a:pPr algn="l" fontAlgn="b">
                        <a:buNone/>
                      </a:pPr>
                      <a:r>
                        <a:rPr lang="en-GB" sz="1600" u="none" strike="noStrike">
                          <a:effectLst/>
                        </a:rPr>
                        <a:t>5</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Construction</a:t>
                      </a:r>
                      <a:endParaRPr lang="en-US" sz="1600" b="0" i="0" u="none" strike="noStrike" dirty="0">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5 yr</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Staged / parallel; Stage I &amp; II bonded</a:t>
                      </a:r>
                      <a:endParaRPr lang="en-US" sz="1600" b="0" i="0" u="none" strike="noStrike">
                        <a:solidFill>
                          <a:srgbClr val="000000"/>
                        </a:solidFill>
                        <a:effectLst/>
                        <a:latin typeface="Aptos Narrow" panose="020B0004020202020204" pitchFamily="34" charset="0"/>
                      </a:endParaRPr>
                    </a:p>
                  </a:txBody>
                  <a:tcPr marL="11751" marR="11751" marT="11751" marB="0" anchor="ctr"/>
                </a:tc>
                <a:extLst>
                  <a:ext uri="{0D108BD9-81ED-4DB2-BD59-A6C34878D82A}">
                    <a16:rowId xmlns:a16="http://schemas.microsoft.com/office/drawing/2014/main" val="1917244329"/>
                  </a:ext>
                </a:extLst>
              </a:tr>
              <a:tr h="360000">
                <a:tc>
                  <a:txBody>
                    <a:bodyPr/>
                    <a:lstStyle/>
                    <a:p>
                      <a:pPr algn="l" fontAlgn="b">
                        <a:buNone/>
                      </a:pPr>
                      <a:r>
                        <a:rPr lang="en-GB" sz="1600" u="none" strike="noStrike">
                          <a:effectLst/>
                        </a:rPr>
                        <a:t>6</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Connection to ESS LINAC</a:t>
                      </a:r>
                      <a:endParaRPr lang="en-US" sz="1600" b="0" i="0" u="none" strike="noStrike" dirty="0">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1 yr</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Starts after ‘first science at ESS’</a:t>
                      </a:r>
                      <a:endParaRPr lang="en-US" sz="1600" b="0" i="0" u="none" strike="noStrike">
                        <a:solidFill>
                          <a:srgbClr val="000000"/>
                        </a:solidFill>
                        <a:effectLst/>
                        <a:latin typeface="Aptos Narrow" panose="020B0004020202020204" pitchFamily="34" charset="0"/>
                      </a:endParaRPr>
                    </a:p>
                  </a:txBody>
                  <a:tcPr marL="11751" marR="11751" marT="11751" marB="0" anchor="ctr"/>
                </a:tc>
                <a:extLst>
                  <a:ext uri="{0D108BD9-81ED-4DB2-BD59-A6C34878D82A}">
                    <a16:rowId xmlns:a16="http://schemas.microsoft.com/office/drawing/2014/main" val="2769862894"/>
                  </a:ext>
                </a:extLst>
              </a:tr>
              <a:tr h="360000">
                <a:tc>
                  <a:txBody>
                    <a:bodyPr/>
                    <a:lstStyle/>
                    <a:p>
                      <a:pPr algn="l" fontAlgn="b">
                        <a:buNone/>
                      </a:pPr>
                      <a:r>
                        <a:rPr lang="en-GB" sz="1600" u="none" strike="noStrike">
                          <a:effectLst/>
                        </a:rPr>
                        <a:t>7</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Commissioning &amp; handover</a:t>
                      </a:r>
                      <a:endParaRPr lang="en-US" sz="1600" b="0" i="0" u="none" strike="noStrike" dirty="0">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a:effectLst/>
                        </a:rPr>
                        <a:t>2 yr</a:t>
                      </a:r>
                      <a:endParaRPr lang="en-US" sz="1600" b="0" i="0" u="none" strike="noStrike">
                        <a:solidFill>
                          <a:srgbClr val="000000"/>
                        </a:solidFill>
                        <a:effectLst/>
                        <a:latin typeface="Aptos Narrow" panose="020B0004020202020204" pitchFamily="34" charset="0"/>
                      </a:endParaRPr>
                    </a:p>
                  </a:txBody>
                  <a:tcPr marL="11751" marR="11751" marT="11751" marB="0" anchor="ctr"/>
                </a:tc>
                <a:tc>
                  <a:txBody>
                    <a:bodyPr/>
                    <a:lstStyle/>
                    <a:p>
                      <a:pPr algn="l" fontAlgn="b">
                        <a:buNone/>
                      </a:pPr>
                      <a:r>
                        <a:rPr lang="en-GB" sz="1600" u="none" strike="noStrike" dirty="0">
                          <a:effectLst/>
                        </a:rPr>
                        <a:t>Final phase</a:t>
                      </a:r>
                      <a:endParaRPr lang="en-US" sz="1600" b="0" i="0" u="none" strike="noStrike" dirty="0">
                        <a:solidFill>
                          <a:srgbClr val="000000"/>
                        </a:solidFill>
                        <a:effectLst/>
                        <a:latin typeface="Aptos Narrow" panose="020B0004020202020204" pitchFamily="34" charset="0"/>
                      </a:endParaRPr>
                    </a:p>
                  </a:txBody>
                  <a:tcPr marL="11751" marR="11751" marT="11751" marB="0" anchor="ctr"/>
                </a:tc>
                <a:extLst>
                  <a:ext uri="{0D108BD9-81ED-4DB2-BD59-A6C34878D82A}">
                    <a16:rowId xmlns:a16="http://schemas.microsoft.com/office/drawing/2014/main" val="3946033010"/>
                  </a:ext>
                </a:extLst>
              </a:tr>
            </a:tbl>
          </a:graphicData>
        </a:graphic>
      </p:graphicFrame>
      <p:sp>
        <p:nvSpPr>
          <p:cNvPr id="13" name="Content Placeholder 7">
            <a:extLst>
              <a:ext uri="{FF2B5EF4-FFF2-40B4-BE49-F238E27FC236}">
                <a16:creationId xmlns:a16="http://schemas.microsoft.com/office/drawing/2014/main" id="{238422C4-8E61-B03C-E7C1-F8D4548BE23B}"/>
              </a:ext>
            </a:extLst>
          </p:cNvPr>
          <p:cNvSpPr txBox="1">
            <a:spLocks/>
          </p:cNvSpPr>
          <p:nvPr/>
        </p:nvSpPr>
        <p:spPr>
          <a:xfrm>
            <a:off x="1144541" y="5321163"/>
            <a:ext cx="9562788" cy="1154107"/>
          </a:xfrm>
          <a:prstGeom prst="rect">
            <a:avLst/>
          </a:prstGeom>
        </p:spPr>
        <p:txBody>
          <a:bodyPr vert="horz" lIns="0" tIns="45720" rIns="18000" bIns="45720" rtlCol="0">
            <a:noAutofit/>
          </a:bodyPr>
          <a:lstStyle>
            <a:lvl1pPr marL="101600" indent="-101600" algn="l" defTabSz="914400" rtl="0" eaLnBrk="1" latinLnBrk="0" hangingPunct="1">
              <a:lnSpc>
                <a:spcPct val="100000"/>
              </a:lnSpc>
              <a:spcBef>
                <a:spcPts val="1000"/>
              </a:spcBef>
              <a:buClr>
                <a:srgbClr val="666666"/>
              </a:buClr>
              <a:buFont typeface="Segoe UI" panose="020B0502040204020203" pitchFamily="34" charset="0"/>
              <a:buChar char=" "/>
              <a:defRPr sz="2000" kern="1200">
                <a:solidFill>
                  <a:srgbClr val="666666"/>
                </a:solidFill>
                <a:latin typeface="+mn-lt"/>
                <a:ea typeface="+mn-ea"/>
                <a:cs typeface="+mn-cs"/>
              </a:defRPr>
            </a:lvl1pPr>
            <a:lvl2pPr marL="315913" indent="-233363" algn="l" defTabSz="914400" rtl="0" eaLnBrk="1" latinLnBrk="0" hangingPunct="1">
              <a:lnSpc>
                <a:spcPct val="100000"/>
              </a:lnSpc>
              <a:spcBef>
                <a:spcPts val="1000"/>
              </a:spcBef>
              <a:buClr>
                <a:srgbClr val="666666"/>
              </a:buClr>
              <a:buFont typeface="Wingdings" panose="05000000000000000000" pitchFamily="2" charset="2"/>
              <a:buChar char=""/>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b="1" dirty="0"/>
              <a:t>Continuity of ESS operations:</a:t>
            </a:r>
          </a:p>
          <a:p>
            <a:r>
              <a:rPr lang="en-GB" sz="1600" dirty="0"/>
              <a:t>Stage I and Stage II should be bonded so as not to interrupt the construction flow; the LINAC-connection window must align with the ESS schedule.</a:t>
            </a:r>
            <a:endParaRPr lang="en-US" sz="1600" dirty="0"/>
          </a:p>
        </p:txBody>
      </p:sp>
    </p:spTree>
    <p:extLst>
      <p:ext uri="{BB962C8B-B14F-4D97-AF65-F5344CB8AC3E}">
        <p14:creationId xmlns:p14="http://schemas.microsoft.com/office/powerpoint/2010/main" val="367693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tema">
  <a:themeElements>
    <a:clrScheme name="ESS 1">
      <a:dk1>
        <a:srgbClr val="000000"/>
      </a:dk1>
      <a:lt1>
        <a:srgbClr val="FFFFFF"/>
      </a:lt1>
      <a:dk2>
        <a:srgbClr val="000000"/>
      </a:dk2>
      <a:lt2>
        <a:srgbClr val="FFFFFF"/>
      </a:lt2>
      <a:accent1>
        <a:srgbClr val="0099DC"/>
      </a:accent1>
      <a:accent2>
        <a:srgbClr val="003366"/>
      </a:accent2>
      <a:accent3>
        <a:srgbClr val="99BE00"/>
      </a:accent3>
      <a:accent4>
        <a:srgbClr val="006646"/>
      </a:accent4>
      <a:accent5>
        <a:srgbClr val="FF7D00"/>
      </a:accent5>
      <a:accent6>
        <a:srgbClr val="821482"/>
      </a:accent6>
      <a:hlink>
        <a:srgbClr val="0099DC"/>
      </a:hlink>
      <a:folHlink>
        <a:srgbClr val="0099DC"/>
      </a:folHlink>
    </a:clrScheme>
    <a:fontScheme name="ESS">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solidFill>
              <a:srgbClr val="666666"/>
            </a:solidFill>
          </a:defRPr>
        </a:defPPr>
      </a:lstStyle>
    </a:txDef>
  </a:objectDefaults>
  <a:extraClrSchemeLst/>
  <a:extLst>
    <a:ext uri="{05A4C25C-085E-4340-85A3-A5531E510DB2}">
      <thm15:themeFamily xmlns:thm15="http://schemas.microsoft.com/office/thememl/2012/main" name="Presentation5" id="{C8E05FD6-4408-40A1-AAFA-F1913A6B3D38}" vid="{2ACFAA60-6D1B-4172-9AA5-52CCB5CBBC4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Office-tema</Template>
  <TotalTime>6854</TotalTime>
  <Words>2062</Words>
  <Application>Microsoft Macintosh PowerPoint</Application>
  <PresentationFormat>Widescreen</PresentationFormat>
  <Paragraphs>248</Paragraphs>
  <Slides>14</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 Narrow</vt:lpstr>
      <vt:lpstr>Arial</vt:lpstr>
      <vt:lpstr>Calibri</vt:lpstr>
      <vt:lpstr>Segoe UI</vt:lpstr>
      <vt:lpstr>Segoe UI Light</vt:lpstr>
      <vt:lpstr>Segoe UI Semibold</vt:lpstr>
      <vt:lpstr>Wingdings</vt:lpstr>
      <vt:lpstr>Office-tema</vt:lpstr>
      <vt:lpstr>WP2 Engineering &amp; Infrastructure</vt:lpstr>
      <vt:lpstr>Milestones &amp; Deliverables</vt:lpstr>
      <vt:lpstr>IAP recommendations</vt:lpstr>
      <vt:lpstr>IAP recommendations</vt:lpstr>
      <vt:lpstr>IAP recommendations</vt:lpstr>
      <vt:lpstr>IAP recommendations</vt:lpstr>
      <vt:lpstr>IAP recommendations</vt:lpstr>
      <vt:lpstr>Last year’s feedback</vt:lpstr>
      <vt:lpstr>Program’s stages</vt:lpstr>
      <vt:lpstr>Costing estimation</vt:lpstr>
      <vt:lpstr>Costing estimation</vt:lpstr>
      <vt:lpstr>Costing estimation</vt:lpstr>
      <vt:lpstr>Costing estimation</vt:lpstr>
      <vt:lpstr>Construction timeline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Gazis</dc:creator>
  <cp:lastModifiedBy>Dawid Patrzalek</cp:lastModifiedBy>
  <cp:revision>125</cp:revision>
  <cp:lastPrinted>2019-03-08T10:27:30Z</cp:lastPrinted>
  <dcterms:created xsi:type="dcterms:W3CDTF">2024-09-03T06:23:18Z</dcterms:created>
  <dcterms:modified xsi:type="dcterms:W3CDTF">2026-10-05T11:31:10Z</dcterms:modified>
</cp:coreProperties>
</file>