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73" r:id="rId3"/>
    <p:sldId id="272" r:id="rId4"/>
    <p:sldId id="262" r:id="rId5"/>
    <p:sldId id="263" r:id="rId6"/>
    <p:sldId id="321" r:id="rId7"/>
    <p:sldId id="320" r:id="rId8"/>
    <p:sldId id="322" r:id="rId9"/>
    <p:sldId id="323" r:id="rId10"/>
    <p:sldId id="324" r:id="rId11"/>
    <p:sldId id="325" r:id="rId12"/>
    <p:sldId id="326" r:id="rId13"/>
    <p:sldId id="880" r:id="rId14"/>
    <p:sldId id="881" r:id="rId15"/>
    <p:sldId id="882" r:id="rId16"/>
    <p:sldId id="885" r:id="rId17"/>
    <p:sldId id="884" r:id="rId18"/>
    <p:sldId id="879" r:id="rId19"/>
    <p:sldId id="883" r:id="rId20"/>
    <p:sldId id="886" r:id="rId21"/>
    <p:sldId id="258" r:id="rId2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0BFF"/>
    <a:srgbClr val="8D9A9D"/>
    <a:srgbClr val="FCBF87"/>
    <a:srgbClr val="F98C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84" autoAdjust="0"/>
  </p:normalViewPr>
  <p:slideViewPr>
    <p:cSldViewPr snapToGrid="0">
      <p:cViewPr varScale="1">
        <p:scale>
          <a:sx n="57" d="100"/>
          <a:sy n="57" d="100"/>
        </p:scale>
        <p:origin x="5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75831-A1CB-4EFB-B544-78F31AB0DC34}" type="datetimeFigureOut">
              <a:rPr lang="sv-SE" smtClean="0"/>
              <a:t>2026-10-05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1DA4C-CDA8-46F4-9264-EE6D8EA10D4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7511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4F67D-6D0B-4127-87AE-1F6DB1D10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AFF91C-A4DD-40A4-8FEB-D863A45E1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DE9E9-303F-48C7-8073-223691E8C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CC32B-CEEA-4823-B9CB-48BCD438B1E0}" type="datetime1">
              <a:rPr lang="sv-SE" smtClean="0"/>
              <a:t>2026-10-05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425F8-C11D-4DAD-A6AD-9A535E9EE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4C98A-9659-4270-8087-A10514E4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8923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6762A-EA81-4F7A-BA88-1067954CF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2F974-409F-49A4-B267-0140FED40C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19357-5B68-450C-A144-1D2F9AD4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C871-5C51-492B-BE4E-858AD8CF6B18}" type="datetime1">
              <a:rPr lang="sv-SE" smtClean="0"/>
              <a:t>2026-10-05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A34BF-F2B7-4542-97F3-91AAE8015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6AE67-D401-43C1-A8B7-26525A735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788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11A46-6430-440D-AC0E-E1F3858D9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F36B4-E675-4367-9972-CDDDAE5CD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25AC7-C30B-405D-ADF8-926F91131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906E2-965B-4689-8707-A02E87974731}" type="datetime1">
              <a:rPr lang="sv-SE" smtClean="0"/>
              <a:t>2026-10-05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AF8A4-2AF4-4263-AF12-7545DAAEF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F1322-6F5C-4AA5-9836-0704FB69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11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7172-024D-4C4A-B2C0-781F172D4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C6191-A25B-4B6C-863D-08B147A08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1D87B9-1AE9-40D4-BB65-3A836DC4CF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E104F-E965-4A90-A3FA-D126F362E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7ACBE-84BF-4DF9-9E3A-BBE9AB0C612D}" type="datetime1">
              <a:rPr lang="sv-SE" smtClean="0"/>
              <a:t>2026-10-05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B55C3-A558-4D7F-ABAF-CB5B9DEF6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4FCB09-24D2-4CF6-B95C-71CA01A6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7184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A02B-393E-44C8-9F30-42B6B3CAA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4843A-4DF5-4CBF-93E8-7E71D3987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857C95-4170-4ED6-82E7-E36E7A790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BBB251-BF64-4CB3-94D4-63FAB30417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71767B-319A-41E3-80D9-1B6DE1F92E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EE3B0-B34D-4FC8-823F-FED48662D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7204-B41F-4DB0-8081-67EDAB1836AC}" type="datetime1">
              <a:rPr lang="sv-SE" smtClean="0"/>
              <a:t>2026-10-05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1177AC-42F9-4983-8682-CFB053E55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CE7E59-A4A0-4A89-AB38-C241DC4D2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60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B880E-6380-414A-9167-F0F45654E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F2AFFE-AD86-42DA-88E3-97DA975D9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BAD9C-C375-46F8-B7F6-51A70EE4FDF4}" type="datetime1">
              <a:rPr lang="sv-SE" smtClean="0"/>
              <a:t>2026-10-05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4B117-236B-48E1-ACC9-52E51812B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D9CBD-974B-4BEC-896B-0BA3DC241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832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0D8DD1-3C50-4CFE-A522-9C21B5490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0D2C6-1D6A-4573-8C3B-376E48674255}" type="datetime1">
              <a:rPr lang="sv-SE" smtClean="0"/>
              <a:t>2026-10-05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9945AE-6771-4A44-AF71-25599F008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DD7AEB-7328-4406-9B25-0C29D4011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6832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A710A-1FDA-4F69-81E5-4A9803391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B338C-206A-4704-94E9-3EF3E0CB8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93E4C-D449-475A-BCB8-68668D084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CED093-795B-4368-B00D-F0F4FAC0B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10DCC-2C5D-4B72-BABF-C1A9F38EB62D}" type="datetime1">
              <a:rPr lang="sv-SE" smtClean="0"/>
              <a:t>2026-10-05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88B53-0CCF-41B6-9274-D9B97D2F0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BF160-287F-40B5-A478-572D50B90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4328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C9C2A-5F80-4069-A6D6-AEA9F6ECB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24D7BB-3F17-48FC-9065-785709013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D6658-0C58-4FDE-BD39-B9FDF7196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CC538-0611-40B9-980D-3EFBCB48F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C1732-9526-4463-8DE8-34CCD3C8777C}" type="datetime1">
              <a:rPr lang="sv-SE" smtClean="0"/>
              <a:t>2026-10-05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CA9D1E-816F-4194-AB4B-A1CD829CC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4D224-EA8F-4F82-9735-47AF43ECF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103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F8DAB-B6AB-49B4-A8FF-62B208F61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A1B91F-7191-4D0F-A145-4893FC22E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07595-1278-49E3-A50F-F7EBCDAD3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EAE-301A-4A7B-8BAF-7F91E2B592D7}" type="datetime1">
              <a:rPr lang="sv-SE" smtClean="0"/>
              <a:t>2026-10-05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DDC35-993C-4E98-84F9-8B6512D53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DD744-E7F5-4CDC-B0A8-2B9A899AC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1705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6E91F8-E187-4528-987C-EF29889D04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85EAD4-8CB1-4302-AD67-AF75052B70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27B03-7A4C-4F23-B8C6-A90C9E711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FEAAF-BA04-4B14-8007-56ED5DA3887D}" type="datetime1">
              <a:rPr lang="sv-SE" smtClean="0"/>
              <a:t>2026-10-05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16104C-6066-43E7-82CA-0EDD59324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F43D0-5387-403B-805F-FDC0134D2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864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U_white_text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D0E896C-B616-284C-8503-5E9C1C31C6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987425"/>
            <a:ext cx="8852852" cy="44513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CLICK HERE TO CHANGE HEADING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F0139FF6-A53E-FE44-979A-D0660354337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9788" y="1785938"/>
            <a:ext cx="8853487" cy="4084637"/>
          </a:xfrm>
        </p:spPr>
        <p:txBody>
          <a:bodyPr/>
          <a:lstStyle/>
          <a:p>
            <a:pPr lvl="0"/>
            <a:r>
              <a:rPr lang="sv-SE"/>
              <a:t>Click here to add text</a:t>
            </a:r>
          </a:p>
        </p:txBody>
      </p:sp>
    </p:spTree>
    <p:extLst>
      <p:ext uri="{BB962C8B-B14F-4D97-AF65-F5344CB8AC3E}">
        <p14:creationId xmlns:p14="http://schemas.microsoft.com/office/powerpoint/2010/main" val="318371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7C8492-2DC1-4ED9-A8B2-0E2039CE5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8C2CF0-9F87-4F43-AB03-3DD514364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DCDCE-8091-4DEB-A9F8-7E03EAA29E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01A42-5D56-42B4-BB75-933F0EC0E293}" type="datetime1">
              <a:rPr lang="sv-SE" smtClean="0"/>
              <a:t>2026-10-05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9CFFA-D2F0-49E3-83A4-D1D9F9D8F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M. Olvegård, September 22, 2025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AA7F4-26CA-4752-8503-7FBAF41BF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7ABFE-FD0A-4E48-9EE0-161587FFE5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1388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ssnusb.eu/DocDB/private/ShowDocument?docid=2303" TargetMode="External"/><Relationship Id="rId3" Type="http://schemas.openxmlformats.org/officeDocument/2006/relationships/hyperlink" Target="https://essnusb.eu/DocDB/private/ShowDocument?docid=1958" TargetMode="External"/><Relationship Id="rId7" Type="http://schemas.openxmlformats.org/officeDocument/2006/relationships/hyperlink" Target="https://essnusb.eu/DocDB/private/ShowDocument?docid=2271" TargetMode="External"/><Relationship Id="rId2" Type="http://schemas.openxmlformats.org/officeDocument/2006/relationships/hyperlink" Target="https://essnusb.eu/DocDB/private/ShowDocument?docid=1812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ssnusb.eu/DocDB/private/ShowDocument?docid=2222" TargetMode="External"/><Relationship Id="rId5" Type="http://schemas.openxmlformats.org/officeDocument/2006/relationships/hyperlink" Target="https://essnusb.eu/DocDB/private/ShowDocument?docid=2311" TargetMode="External"/><Relationship Id="rId4" Type="http://schemas.openxmlformats.org/officeDocument/2006/relationships/hyperlink" Target="https://essnusb.eu/DocDB/private/ShowDocument?docid=2083" TargetMode="Externa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B78CC-B37F-47E8-8C1A-B8B537E223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WP4</a:t>
            </a:r>
            <a:br>
              <a:rPr lang="sv-SE" dirty="0"/>
            </a:br>
            <a:r>
              <a:rPr lang="sv-SE" dirty="0" err="1"/>
              <a:t>Low</a:t>
            </a:r>
            <a:r>
              <a:rPr lang="sv-SE" dirty="0"/>
              <a:t> Energy nuSTORM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93DFFD-DC1C-4909-902B-A2A16011F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91504"/>
            <a:ext cx="9144000" cy="1862591"/>
          </a:xfrm>
        </p:spPr>
        <p:txBody>
          <a:bodyPr>
            <a:normAutofit fontScale="92500" lnSpcReduction="20000"/>
          </a:bodyPr>
          <a:lstStyle/>
          <a:p>
            <a:r>
              <a:rPr lang="sv-SE" dirty="0">
                <a:solidFill>
                  <a:schemeClr val="bg2">
                    <a:lumMod val="50000"/>
                  </a:schemeClr>
                </a:solidFill>
              </a:rPr>
              <a:t>Maja Olvegård</a:t>
            </a:r>
          </a:p>
          <a:p>
            <a:r>
              <a:rPr lang="sv-SE" dirty="0">
                <a:solidFill>
                  <a:schemeClr val="bg2">
                    <a:lumMod val="50000"/>
                  </a:schemeClr>
                </a:solidFill>
              </a:rPr>
              <a:t>Uppsala University</a:t>
            </a:r>
          </a:p>
          <a:p>
            <a:r>
              <a:rPr lang="sv-SE" dirty="0">
                <a:solidFill>
                  <a:schemeClr val="bg2">
                    <a:lumMod val="50000"/>
                  </a:schemeClr>
                </a:solidFill>
              </a:rPr>
              <a:t>On </a:t>
            </a:r>
            <a:r>
              <a:rPr lang="sv-SE" dirty="0" err="1">
                <a:solidFill>
                  <a:schemeClr val="bg2">
                    <a:lumMod val="50000"/>
                  </a:schemeClr>
                </a:solidFill>
              </a:rPr>
              <a:t>behalf</a:t>
            </a:r>
            <a:r>
              <a:rPr lang="sv-SE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sv-SE" dirty="0" err="1">
                <a:solidFill>
                  <a:schemeClr val="bg2">
                    <a:lumMod val="50000"/>
                  </a:schemeClr>
                </a:solidFill>
              </a:rPr>
              <a:t>of</a:t>
            </a:r>
            <a:r>
              <a:rPr lang="sv-SE" dirty="0">
                <a:solidFill>
                  <a:schemeClr val="bg2">
                    <a:lumMod val="50000"/>
                  </a:schemeClr>
                </a:solidFill>
              </a:rPr>
              <a:t> WP4</a:t>
            </a:r>
          </a:p>
          <a:p>
            <a:endParaRPr lang="sv-SE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sv-SE" dirty="0"/>
              <a:t>4th </a:t>
            </a:r>
            <a:r>
              <a:rPr lang="sv-SE" dirty="0" err="1"/>
              <a:t>Annual</a:t>
            </a:r>
            <a:r>
              <a:rPr lang="sv-SE" dirty="0"/>
              <a:t> Meeting, Vik, </a:t>
            </a:r>
            <a:r>
              <a:rPr lang="sv-SE" dirty="0" err="1"/>
              <a:t>October</a:t>
            </a:r>
            <a:r>
              <a:rPr lang="sv-SE" dirty="0"/>
              <a:t> 5, 2026</a:t>
            </a:r>
          </a:p>
          <a:p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030DD2-94DC-48B2-8AE4-B5FD6071D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961" y="5152136"/>
            <a:ext cx="2578596" cy="1368135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14081A-6D6B-4B17-B2CA-ED4D04CA9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4" y="5735637"/>
            <a:ext cx="4197035" cy="88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26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DD101F-4120-4242-8D56-E70348EB7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518" y="0"/>
            <a:ext cx="8770482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D5B44-FA17-47D7-A853-1297EE568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2</a:t>
            </a:fld>
            <a:endParaRPr lang="sv-SE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E5DFDC0C-6F1B-4A84-84EC-4DE4A57E2F22}"/>
              </a:ext>
            </a:extLst>
          </p:cNvPr>
          <p:cNvSpPr/>
          <p:nvPr/>
        </p:nvSpPr>
        <p:spPr>
          <a:xfrm>
            <a:off x="5231219" y="978195"/>
            <a:ext cx="2169041" cy="616689"/>
          </a:xfrm>
          <a:prstGeom prst="wedgeRoundRectCallout">
            <a:avLst>
              <a:gd name="adj1" fmla="val 67893"/>
              <a:gd name="adj2" fmla="val 121121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solidFill>
                  <a:schemeClr val="tx1"/>
                </a:solidFill>
              </a:rPr>
              <a:t>Linac </a:t>
            </a:r>
            <a:r>
              <a:rPr lang="sv-SE" sz="2000" dirty="0" err="1">
                <a:solidFill>
                  <a:schemeClr val="tx1"/>
                </a:solidFill>
              </a:rPr>
              <a:t>upgrade</a:t>
            </a:r>
            <a:endParaRPr lang="sv-SE" sz="2000" dirty="0">
              <a:solidFill>
                <a:schemeClr val="tx1"/>
              </a:solidFill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48DAAF25-8623-4F13-9A66-FB38D96BEB99}"/>
              </a:ext>
            </a:extLst>
          </p:cNvPr>
          <p:cNvSpPr/>
          <p:nvPr/>
        </p:nvSpPr>
        <p:spPr>
          <a:xfrm>
            <a:off x="1869559" y="2427767"/>
            <a:ext cx="2169041" cy="616689"/>
          </a:xfrm>
          <a:prstGeom prst="wedgeRoundRectCallout">
            <a:avLst>
              <a:gd name="adj1" fmla="val 67893"/>
              <a:gd name="adj2" fmla="val 121121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solidFill>
                  <a:schemeClr val="tx1"/>
                </a:solidFill>
              </a:rPr>
              <a:t>H- transfer </a:t>
            </a:r>
            <a:r>
              <a:rPr lang="sv-SE" sz="2000" dirty="0" err="1">
                <a:solidFill>
                  <a:schemeClr val="tx1"/>
                </a:solidFill>
              </a:rPr>
              <a:t>line</a:t>
            </a:r>
            <a:endParaRPr lang="sv-SE" sz="2000" dirty="0">
              <a:solidFill>
                <a:schemeClr val="tx1"/>
              </a:solidFill>
            </a:endParaRP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237DC798-FE66-4A74-A519-DA5ABC74850C}"/>
              </a:ext>
            </a:extLst>
          </p:cNvPr>
          <p:cNvSpPr/>
          <p:nvPr/>
        </p:nvSpPr>
        <p:spPr>
          <a:xfrm>
            <a:off x="905059" y="5507664"/>
            <a:ext cx="2169041" cy="616689"/>
          </a:xfrm>
          <a:prstGeom prst="wedgeRoundRectCallout">
            <a:avLst>
              <a:gd name="adj1" fmla="val 76717"/>
              <a:gd name="adj2" fmla="val -23707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 err="1">
                <a:solidFill>
                  <a:schemeClr val="tx1"/>
                </a:solidFill>
              </a:rPr>
              <a:t>Accumulator</a:t>
            </a:r>
            <a:r>
              <a:rPr lang="sv-SE" sz="2000" dirty="0">
                <a:solidFill>
                  <a:schemeClr val="tx1"/>
                </a:solidFill>
              </a:rPr>
              <a:t> ring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7D49D67F-B534-4553-B1A1-C502A8ADC3C0}"/>
              </a:ext>
            </a:extLst>
          </p:cNvPr>
          <p:cNvSpPr/>
          <p:nvPr/>
        </p:nvSpPr>
        <p:spPr>
          <a:xfrm>
            <a:off x="7685961" y="5922223"/>
            <a:ext cx="2169041" cy="616689"/>
          </a:xfrm>
          <a:prstGeom prst="wedgeRoundRectCallout">
            <a:avLst>
              <a:gd name="adj1" fmla="val -139460"/>
              <a:gd name="adj2" fmla="val -115087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solidFill>
                  <a:schemeClr val="tx1"/>
                </a:solidFill>
              </a:rPr>
              <a:t>Proton transfer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B243FC9-03D4-4546-9391-8DB3DB80785B}"/>
              </a:ext>
            </a:extLst>
          </p:cNvPr>
          <p:cNvSpPr/>
          <p:nvPr/>
        </p:nvSpPr>
        <p:spPr>
          <a:xfrm>
            <a:off x="8475921" y="3839033"/>
            <a:ext cx="2169041" cy="616689"/>
          </a:xfrm>
          <a:prstGeom prst="wedgeRoundRectCallout">
            <a:avLst>
              <a:gd name="adj1" fmla="val -86029"/>
              <a:gd name="adj2" fmla="val -13363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 err="1">
                <a:solidFill>
                  <a:schemeClr val="tx1"/>
                </a:solidFill>
              </a:rPr>
              <a:t>Muon</a:t>
            </a:r>
            <a:r>
              <a:rPr lang="sv-SE" sz="2000" dirty="0">
                <a:solidFill>
                  <a:schemeClr val="tx1"/>
                </a:solidFill>
              </a:rPr>
              <a:t> </a:t>
            </a:r>
            <a:r>
              <a:rPr lang="sv-SE" sz="2000" dirty="0" err="1">
                <a:solidFill>
                  <a:schemeClr val="tx1"/>
                </a:solidFill>
              </a:rPr>
              <a:t>storage</a:t>
            </a:r>
            <a:r>
              <a:rPr lang="sv-SE" sz="2000" dirty="0">
                <a:solidFill>
                  <a:schemeClr val="tx1"/>
                </a:solidFill>
              </a:rPr>
              <a:t> ring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E59A3B23-9E1B-45F1-99AB-B4A3CD9AD86C}"/>
              </a:ext>
            </a:extLst>
          </p:cNvPr>
          <p:cNvSpPr/>
          <p:nvPr/>
        </p:nvSpPr>
        <p:spPr>
          <a:xfrm>
            <a:off x="7806759" y="4880628"/>
            <a:ext cx="2169041" cy="616689"/>
          </a:xfrm>
          <a:prstGeom prst="wedgeRoundRectCallout">
            <a:avLst>
              <a:gd name="adj1" fmla="val -102206"/>
              <a:gd name="adj2" fmla="val -85776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>
                <a:solidFill>
                  <a:schemeClr val="tx1"/>
                </a:solidFill>
              </a:rPr>
              <a:t>Pion transfer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74DB7E1-433E-4F8B-A23B-926A23EABFD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WP4</a:t>
            </a: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64FEFD26-1F81-4036-86D9-8B40A736937F}"/>
              </a:ext>
            </a:extLst>
          </p:cNvPr>
          <p:cNvSpPr/>
          <p:nvPr/>
        </p:nvSpPr>
        <p:spPr>
          <a:xfrm>
            <a:off x="2490044" y="1286539"/>
            <a:ext cx="2169041" cy="616689"/>
          </a:xfrm>
          <a:prstGeom prst="wedgeRoundRectCallout">
            <a:avLst>
              <a:gd name="adj1" fmla="val 81945"/>
              <a:gd name="adj2" fmla="val 246449"/>
              <a:gd name="adj3" fmla="val 1666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 err="1">
                <a:solidFill>
                  <a:schemeClr val="bg1"/>
                </a:solidFill>
              </a:rPr>
              <a:t>Advice</a:t>
            </a:r>
            <a:r>
              <a:rPr lang="sv-SE" sz="2000" dirty="0">
                <a:solidFill>
                  <a:schemeClr val="bg1"/>
                </a:solidFill>
              </a:rPr>
              <a:t> to WP6</a:t>
            </a:r>
          </a:p>
        </p:txBody>
      </p:sp>
    </p:spTree>
    <p:extLst>
      <p:ext uri="{BB962C8B-B14F-4D97-AF65-F5344CB8AC3E}">
        <p14:creationId xmlns:p14="http://schemas.microsoft.com/office/powerpoint/2010/main" val="13953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36499A3-37C6-435E-B683-FD87ADE63FD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Human Resources and </a:t>
            </a:r>
            <a:r>
              <a:rPr lang="sv-SE" dirty="0" err="1"/>
              <a:t>Recruitment</a:t>
            </a:r>
            <a:endParaRPr lang="sv-S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4BDA6BF-5DF6-4783-A4F3-9DA5D6B25105}"/>
              </a:ext>
            </a:extLst>
          </p:cNvPr>
          <p:cNvSpPr txBox="1">
            <a:spLocks/>
          </p:cNvSpPr>
          <p:nvPr/>
        </p:nvSpPr>
        <p:spPr>
          <a:xfrm>
            <a:off x="841741" y="4243495"/>
            <a:ext cx="4993002" cy="566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800" b="1" dirty="0" err="1">
                <a:latin typeface="+mn-lt"/>
              </a:rPr>
              <a:t>Other</a:t>
            </a:r>
            <a:r>
              <a:rPr lang="sv-SE" sz="2800" b="1" dirty="0">
                <a:latin typeface="+mn-lt"/>
              </a:rPr>
              <a:t> human </a:t>
            </a:r>
            <a:r>
              <a:rPr lang="sv-SE" sz="2800" b="1" dirty="0" err="1">
                <a:latin typeface="+mn-lt"/>
              </a:rPr>
              <a:t>resources</a:t>
            </a:r>
            <a:endParaRPr lang="sv-SE" sz="2800" b="1" dirty="0">
              <a:latin typeface="+mn-lt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F45A738-3010-499C-B02B-BF18214A7410}"/>
              </a:ext>
            </a:extLst>
          </p:cNvPr>
          <p:cNvSpPr txBox="1">
            <a:spLocks/>
          </p:cNvSpPr>
          <p:nvPr/>
        </p:nvSpPr>
        <p:spPr>
          <a:xfrm>
            <a:off x="841742" y="4816928"/>
            <a:ext cx="5254258" cy="1874505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200" dirty="0"/>
              <a:t>UU:	Ting Wing Choi, Maja Olvegård, …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200" dirty="0"/>
              <a:t>ESS: 	Natalia Milas, </a:t>
            </a:r>
            <a:r>
              <a:rPr lang="sv-SE" sz="2200" dirty="0" err="1"/>
              <a:t>other</a:t>
            </a:r>
            <a:r>
              <a:rPr lang="sv-SE" sz="2200" dirty="0"/>
              <a:t> ESS specialists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200" dirty="0"/>
              <a:t>CERN: 	Ilias Efthymiopoulos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24714DB-7E7F-4EE9-BD80-722F9BE1559B}"/>
              </a:ext>
            </a:extLst>
          </p:cNvPr>
          <p:cNvSpPr txBox="1">
            <a:spLocks/>
          </p:cNvSpPr>
          <p:nvPr/>
        </p:nvSpPr>
        <p:spPr>
          <a:xfrm>
            <a:off x="6209414" y="4809834"/>
            <a:ext cx="5151465" cy="1874505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200" dirty="0"/>
              <a:t>ESSB:	Juan Luis Muñoz</a:t>
            </a:r>
          </a:p>
          <a:p>
            <a:pPr marL="0" indent="0">
              <a:buNone/>
            </a:pPr>
            <a:r>
              <a:rPr lang="sv-SE" sz="2200" dirty="0"/>
              <a:t>IPHC: 	Elian Bouquerel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2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9A354B-0260-47D4-89C4-BDEAC86C6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524" y="365125"/>
            <a:ext cx="1590166" cy="843700"/>
          </a:xfrm>
          <a:prstGeom prst="rect">
            <a:avLst/>
          </a:prstGeom>
          <a:ln>
            <a:noFill/>
          </a:ln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772A7E08-1D10-44CE-BDF2-45BFDC249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3</a:t>
            </a:fld>
            <a:endParaRPr lang="sv-SE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B1E8A50-4AB9-4BFA-9457-EFC838A8B6DF}"/>
              </a:ext>
            </a:extLst>
          </p:cNvPr>
          <p:cNvSpPr txBox="1">
            <a:spLocks/>
          </p:cNvSpPr>
          <p:nvPr/>
        </p:nvSpPr>
        <p:spPr>
          <a:xfrm>
            <a:off x="838200" y="1590805"/>
            <a:ext cx="9039447" cy="3018864"/>
          </a:xfrm>
          <a:prstGeom prst="rect">
            <a:avLst/>
          </a:prstGeom>
        </p:spPr>
        <p:txBody>
          <a:bodyPr numCol="1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dirty="0" err="1"/>
              <a:t>Postdocs</a:t>
            </a:r>
            <a:endParaRPr lang="sv-SE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v-SE" sz="2000" dirty="0"/>
              <a:t>Onur Gilanliogullari </a:t>
            </a:r>
            <a:r>
              <a:rPr lang="sv-SE" sz="2000" dirty="0" err="1"/>
              <a:t>started</a:t>
            </a:r>
            <a:r>
              <a:rPr lang="sv-SE" sz="2000" dirty="0"/>
              <a:t> </a:t>
            </a:r>
            <a:r>
              <a:rPr lang="sv-SE" sz="2000" dirty="0">
                <a:solidFill>
                  <a:schemeClr val="accent2"/>
                </a:solidFill>
              </a:rPr>
              <a:t>April 2026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v-SE" sz="2000" dirty="0"/>
              <a:t>Max Topp-Mugglestone </a:t>
            </a:r>
            <a:r>
              <a:rPr lang="sv-SE" sz="2000" dirty="0" err="1"/>
              <a:t>started</a:t>
            </a:r>
            <a:r>
              <a:rPr lang="sv-SE" sz="2000" dirty="0"/>
              <a:t> </a:t>
            </a:r>
            <a:r>
              <a:rPr lang="sv-SE" sz="2000" dirty="0">
                <a:solidFill>
                  <a:schemeClr val="accent6">
                    <a:lumMod val="75000"/>
                  </a:schemeClr>
                </a:solidFill>
              </a:rPr>
              <a:t>Jan. 2024, </a:t>
            </a:r>
            <a:r>
              <a:rPr lang="sv-SE" sz="2000" dirty="0" err="1">
                <a:solidFill>
                  <a:schemeClr val="accent6">
                    <a:lumMod val="75000"/>
                  </a:schemeClr>
                </a:solidFill>
              </a:rPr>
              <a:t>finished</a:t>
            </a:r>
            <a:r>
              <a:rPr lang="sv-SE" sz="2000" dirty="0">
                <a:solidFill>
                  <a:schemeClr val="accent6">
                    <a:lumMod val="75000"/>
                  </a:schemeClr>
                </a:solidFill>
              </a:rPr>
              <a:t> Dec 2026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v-SE" sz="2000" dirty="0"/>
              <a:t>Elham Salehi, </a:t>
            </a:r>
            <a:r>
              <a:rPr lang="sv-SE" sz="2000" dirty="0" err="1"/>
              <a:t>started</a:t>
            </a:r>
            <a:r>
              <a:rPr lang="sv-SE" sz="2000" dirty="0"/>
              <a:t> </a:t>
            </a:r>
            <a:r>
              <a:rPr lang="sv-SE" sz="2000" dirty="0">
                <a:solidFill>
                  <a:srgbClr val="FC9204"/>
                </a:solidFill>
              </a:rPr>
              <a:t>December 2024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v-SE" sz="2000" dirty="0"/>
              <a:t>Wietse Van Goethem, </a:t>
            </a:r>
            <a:r>
              <a:rPr lang="sv-SE" sz="2000" dirty="0" err="1"/>
              <a:t>started</a:t>
            </a:r>
            <a:r>
              <a:rPr lang="sv-SE" sz="2000" dirty="0"/>
              <a:t> </a:t>
            </a:r>
            <a:r>
              <a:rPr lang="sv-SE" sz="2000" dirty="0">
                <a:solidFill>
                  <a:srgbClr val="FC9204"/>
                </a:solidFill>
              </a:rPr>
              <a:t>November 2024, </a:t>
            </a:r>
            <a:r>
              <a:rPr lang="sv-SE" sz="2000" dirty="0" err="1">
                <a:solidFill>
                  <a:srgbClr val="C00000"/>
                </a:solidFill>
              </a:rPr>
              <a:t>left</a:t>
            </a:r>
            <a:r>
              <a:rPr lang="sv-SE" sz="2000" dirty="0">
                <a:solidFill>
                  <a:srgbClr val="C00000"/>
                </a:solidFill>
              </a:rPr>
              <a:t> May 2025</a:t>
            </a:r>
            <a:r>
              <a:rPr lang="sv-SE" dirty="0">
                <a:solidFill>
                  <a:srgbClr val="FC9204"/>
                </a:solidFill>
              </a:rPr>
              <a:t>	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v-SE" sz="2000" dirty="0">
                <a:solidFill>
                  <a:schemeClr val="accent1"/>
                </a:solidFill>
              </a:rPr>
              <a:t>Anatoliy Opanasenko, </a:t>
            </a:r>
            <a:r>
              <a:rPr lang="sv-SE" sz="2000" dirty="0" err="1">
                <a:solidFill>
                  <a:schemeClr val="accent1"/>
                </a:solidFill>
              </a:rPr>
              <a:t>started</a:t>
            </a:r>
            <a:r>
              <a:rPr lang="sv-SE" sz="2000" dirty="0">
                <a:solidFill>
                  <a:schemeClr val="accent1"/>
                </a:solidFill>
              </a:rPr>
              <a:t> May 2025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D2C3F1C-A20B-5476-7ACB-A2141E5EB29D}"/>
              </a:ext>
            </a:extLst>
          </p:cNvPr>
          <p:cNvSpPr/>
          <p:nvPr/>
        </p:nvSpPr>
        <p:spPr>
          <a:xfrm>
            <a:off x="375684" y="2884539"/>
            <a:ext cx="308344" cy="226331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F40CE8F-1DC8-3009-9BA0-0179CE5F9C6C}"/>
              </a:ext>
            </a:extLst>
          </p:cNvPr>
          <p:cNvSpPr/>
          <p:nvPr/>
        </p:nvSpPr>
        <p:spPr>
          <a:xfrm>
            <a:off x="375684" y="2130055"/>
            <a:ext cx="308344" cy="226331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C0CBAFA9-BC56-3BD1-1A53-711999345E71}"/>
              </a:ext>
            </a:extLst>
          </p:cNvPr>
          <p:cNvSpPr/>
          <p:nvPr/>
        </p:nvSpPr>
        <p:spPr>
          <a:xfrm>
            <a:off x="375684" y="3757764"/>
            <a:ext cx="308344" cy="226331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0923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E95AC3B2-A098-428C-9467-12C9AA9DA9F1}"/>
              </a:ext>
            </a:extLst>
          </p:cNvPr>
          <p:cNvSpPr txBox="1"/>
          <p:nvPr/>
        </p:nvSpPr>
        <p:spPr>
          <a:xfrm>
            <a:off x="339093" y="2351665"/>
            <a:ext cx="50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Wingdings" panose="05000000000000000000" pitchFamily="2" charset="2"/>
                <a:sym typeface="Wingdings" panose="05000000000000000000" pitchFamily="2" charset="2"/>
              </a:rPr>
              <a:t></a:t>
            </a:r>
            <a:endParaRPr lang="sv-SE" sz="2800" dirty="0">
              <a:latin typeface="Wingdings" panose="05000000000000000000" pitchFamily="2" charset="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D8A569F-67DA-47BA-AB32-4845CF61863A}"/>
              </a:ext>
            </a:extLst>
          </p:cNvPr>
          <p:cNvSpPr txBox="1"/>
          <p:nvPr/>
        </p:nvSpPr>
        <p:spPr>
          <a:xfrm>
            <a:off x="339093" y="2002872"/>
            <a:ext cx="50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Wingdings" panose="05000000000000000000" pitchFamily="2" charset="2"/>
                <a:sym typeface="Wingdings" panose="05000000000000000000" pitchFamily="2" charset="2"/>
              </a:rPr>
              <a:t></a:t>
            </a:r>
            <a:endParaRPr lang="sv-SE" sz="2800" dirty="0">
              <a:latin typeface="Wingdings" panose="05000000000000000000" pitchFamily="2" charset="2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1855A55-1C04-4858-8151-02D6B64CFC84}"/>
              </a:ext>
            </a:extLst>
          </p:cNvPr>
          <p:cNvSpPr txBox="1">
            <a:spLocks/>
          </p:cNvSpPr>
          <p:nvPr/>
        </p:nvSpPr>
        <p:spPr>
          <a:xfrm>
            <a:off x="827999" y="1741273"/>
            <a:ext cx="9804555" cy="267036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sz="2000" b="1" dirty="0"/>
              <a:t>MS 4.1	(month 18)   Evaluation of the LEnuSTORM requirements and parameter range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1" dirty="0"/>
              <a:t>D4.1:	(month 24)   Review of the LEnuSTORM operation scheme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1" dirty="0"/>
              <a:t>MS 4.2</a:t>
            </a:r>
            <a:r>
              <a:rPr lang="en-US" sz="2000" dirty="0"/>
              <a:t> </a:t>
            </a:r>
            <a:r>
              <a:rPr lang="en-US" sz="2000" b="1" dirty="0"/>
              <a:t>	(month 30)   Preliminary racetrack ring lattice design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1" dirty="0"/>
              <a:t>MS 4.3 	(month 33)   First estimate of the neutrino flux from LEnuSTORM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	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1" dirty="0"/>
              <a:t>D4.2:    	(month 38)   Racetrack ring design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1" dirty="0"/>
              <a:t>MS 4.4 	(month 42)   Updated design of the linac, accumulator ring and transfer lines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000" b="1" dirty="0"/>
              <a:t>D4.3: 	(month 44)   Design of the capture, transport and injection system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1BB391-8182-435C-910B-9DCAA519C903}"/>
              </a:ext>
            </a:extLst>
          </p:cNvPr>
          <p:cNvSpPr/>
          <p:nvPr/>
        </p:nvSpPr>
        <p:spPr>
          <a:xfrm>
            <a:off x="1056000" y="5609403"/>
            <a:ext cx="2520100" cy="1791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266AEE-F3DE-4E26-B55E-ECBD41504812}"/>
              </a:ext>
            </a:extLst>
          </p:cNvPr>
          <p:cNvSpPr/>
          <p:nvPr/>
        </p:nvSpPr>
        <p:spPr>
          <a:xfrm>
            <a:off x="3576100" y="5609403"/>
            <a:ext cx="2520100" cy="179109"/>
          </a:xfrm>
          <a:prstGeom prst="rect">
            <a:avLst/>
          </a:prstGeom>
          <a:solidFill>
            <a:srgbClr val="FBE4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CB2B33-3821-49F9-8C99-609E568CFA6D}"/>
              </a:ext>
            </a:extLst>
          </p:cNvPr>
          <p:cNvSpPr/>
          <p:nvPr/>
        </p:nvSpPr>
        <p:spPr>
          <a:xfrm>
            <a:off x="6096199" y="5609403"/>
            <a:ext cx="2520100" cy="179109"/>
          </a:xfrm>
          <a:prstGeom prst="rect">
            <a:avLst/>
          </a:prstGeom>
          <a:solidFill>
            <a:srgbClr val="F98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BA98CC-FB09-4947-836C-248727C361C7}"/>
              </a:ext>
            </a:extLst>
          </p:cNvPr>
          <p:cNvSpPr/>
          <p:nvPr/>
        </p:nvSpPr>
        <p:spPr>
          <a:xfrm>
            <a:off x="8615900" y="5609403"/>
            <a:ext cx="2520100" cy="17910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9DA15-06CA-4B3C-AA89-6102CF165017}"/>
              </a:ext>
            </a:extLst>
          </p:cNvPr>
          <p:cNvSpPr txBox="1"/>
          <p:nvPr/>
        </p:nvSpPr>
        <p:spPr>
          <a:xfrm>
            <a:off x="501696" y="5912871"/>
            <a:ext cx="108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Jan. 2023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0F3C82-5CAB-47D6-9A60-B2BC65EFEDC9}"/>
              </a:ext>
            </a:extLst>
          </p:cNvPr>
          <p:cNvSpPr txBox="1"/>
          <p:nvPr/>
        </p:nvSpPr>
        <p:spPr>
          <a:xfrm>
            <a:off x="10549959" y="5912872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/>
              <a:t>Dec. 2026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ECBC26E-44DA-4391-B960-DE24C369E349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4836150" y="5309104"/>
            <a:ext cx="0" cy="300299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8429C9D-8442-4A66-9012-98E43244CBD5}"/>
              </a:ext>
            </a:extLst>
          </p:cNvPr>
          <p:cNvCxnSpPr>
            <a:cxnSpLocks/>
          </p:cNvCxnSpPr>
          <p:nvPr/>
        </p:nvCxnSpPr>
        <p:spPr>
          <a:xfrm>
            <a:off x="6087888" y="5391019"/>
            <a:ext cx="0" cy="211682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A9E8408-1298-4289-BE63-B1246F77A7C7}"/>
              </a:ext>
            </a:extLst>
          </p:cNvPr>
          <p:cNvCxnSpPr>
            <a:cxnSpLocks/>
          </p:cNvCxnSpPr>
          <p:nvPr/>
        </p:nvCxnSpPr>
        <p:spPr>
          <a:xfrm flipH="1">
            <a:off x="7974420" y="5370033"/>
            <a:ext cx="151" cy="21600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A2AD83F-6DC5-4553-B6BC-4ED6D11A0AA2}"/>
              </a:ext>
            </a:extLst>
          </p:cNvPr>
          <p:cNvCxnSpPr>
            <a:cxnSpLocks/>
          </p:cNvCxnSpPr>
          <p:nvPr/>
        </p:nvCxnSpPr>
        <p:spPr>
          <a:xfrm>
            <a:off x="9120702" y="5243738"/>
            <a:ext cx="0" cy="352921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CAAEC37-6FE1-40D6-A883-D8B6E9F0478B}"/>
              </a:ext>
            </a:extLst>
          </p:cNvPr>
          <p:cNvCxnSpPr>
            <a:cxnSpLocks/>
          </p:cNvCxnSpPr>
          <p:nvPr/>
        </p:nvCxnSpPr>
        <p:spPr>
          <a:xfrm>
            <a:off x="9899640" y="5376839"/>
            <a:ext cx="0" cy="21168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79C4DBF-9D5A-4FB8-A1AF-FF0668293340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10391720" y="5061260"/>
            <a:ext cx="0" cy="535399"/>
          </a:xfrm>
          <a:prstGeom prst="straightConnector1">
            <a:avLst/>
          </a:prstGeom>
          <a:ln w="38100">
            <a:solidFill>
              <a:schemeClr val="tx1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91BE79A-5453-44AD-8568-710A9C88AF75}"/>
              </a:ext>
            </a:extLst>
          </p:cNvPr>
          <p:cNvCxnSpPr>
            <a:cxnSpLocks/>
          </p:cNvCxnSpPr>
          <p:nvPr/>
        </p:nvCxnSpPr>
        <p:spPr>
          <a:xfrm>
            <a:off x="7279699" y="5391019"/>
            <a:ext cx="0" cy="211682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5538D64-53B6-464C-8A83-B4F02278B6CC}"/>
              </a:ext>
            </a:extLst>
          </p:cNvPr>
          <p:cNvSpPr txBox="1"/>
          <p:nvPr/>
        </p:nvSpPr>
        <p:spPr>
          <a:xfrm>
            <a:off x="4421582" y="4937746"/>
            <a:ext cx="93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>
                    <a:lumMod val="50000"/>
                  </a:schemeClr>
                </a:solidFill>
              </a:rPr>
              <a:t>MS4.1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C13327-E647-4E27-83F1-4392D5D777BE}"/>
              </a:ext>
            </a:extLst>
          </p:cNvPr>
          <p:cNvSpPr txBox="1"/>
          <p:nvPr/>
        </p:nvSpPr>
        <p:spPr>
          <a:xfrm>
            <a:off x="6745122" y="5039451"/>
            <a:ext cx="891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>
                    <a:lumMod val="50000"/>
                  </a:schemeClr>
                </a:solidFill>
              </a:rPr>
              <a:t>MS4.2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DE233F-5D46-4409-95E8-0390E5533376}"/>
              </a:ext>
            </a:extLst>
          </p:cNvPr>
          <p:cNvSpPr txBox="1"/>
          <p:nvPr/>
        </p:nvSpPr>
        <p:spPr>
          <a:xfrm>
            <a:off x="7639030" y="5038642"/>
            <a:ext cx="898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>
                    <a:lumMod val="50000"/>
                  </a:schemeClr>
                </a:solidFill>
              </a:rPr>
              <a:t>MS4.3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9ACE36-E460-4EA5-A7F0-36BE0C63A6C7}"/>
              </a:ext>
            </a:extLst>
          </p:cNvPr>
          <p:cNvSpPr txBox="1"/>
          <p:nvPr/>
        </p:nvSpPr>
        <p:spPr>
          <a:xfrm>
            <a:off x="9506334" y="5059071"/>
            <a:ext cx="789930" cy="380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bg1">
                    <a:lumMod val="50000"/>
                  </a:schemeClr>
                </a:solidFill>
              </a:rPr>
              <a:t>MS4.4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6F4337-8A1A-4D64-B7B6-2E6E73A3FB13}"/>
              </a:ext>
            </a:extLst>
          </p:cNvPr>
          <p:cNvSpPr txBox="1"/>
          <p:nvPr/>
        </p:nvSpPr>
        <p:spPr>
          <a:xfrm>
            <a:off x="5749862" y="5059072"/>
            <a:ext cx="669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D4.1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4D9DFD-F021-40AA-B755-2C8C9B66608E}"/>
              </a:ext>
            </a:extLst>
          </p:cNvPr>
          <p:cNvSpPr txBox="1"/>
          <p:nvPr/>
        </p:nvSpPr>
        <p:spPr>
          <a:xfrm>
            <a:off x="8754739" y="4861662"/>
            <a:ext cx="669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D4.2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55225F-307A-451A-B5E5-9E11F87CE03B}"/>
              </a:ext>
            </a:extLst>
          </p:cNvPr>
          <p:cNvSpPr txBox="1"/>
          <p:nvPr/>
        </p:nvSpPr>
        <p:spPr>
          <a:xfrm>
            <a:off x="10057151" y="4691928"/>
            <a:ext cx="669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/>
              <a:t>D4.3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764641D9-42BE-432F-BF46-EE57A553270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err="1"/>
              <a:t>Milestones</a:t>
            </a:r>
            <a:r>
              <a:rPr lang="sv-SE" dirty="0"/>
              <a:t> and </a:t>
            </a:r>
            <a:r>
              <a:rPr lang="sv-SE" dirty="0" err="1"/>
              <a:t>Deliverables</a:t>
            </a:r>
            <a:endParaRPr lang="sv-SE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6BEEA24-5BC8-4D79-8088-461F08C86592}"/>
              </a:ext>
            </a:extLst>
          </p:cNvPr>
          <p:cNvCxnSpPr/>
          <p:nvPr/>
        </p:nvCxnSpPr>
        <p:spPr>
          <a:xfrm>
            <a:off x="7925053" y="4784651"/>
            <a:ext cx="0" cy="1003861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peech Bubble: Rectangle with Corners Rounded 35">
            <a:extLst>
              <a:ext uri="{FF2B5EF4-FFF2-40B4-BE49-F238E27FC236}">
                <a16:creationId xmlns:a16="http://schemas.microsoft.com/office/drawing/2014/main" id="{19F338CD-138C-491E-9439-58669E6CC778}"/>
              </a:ext>
            </a:extLst>
          </p:cNvPr>
          <p:cNvSpPr/>
          <p:nvPr/>
        </p:nvSpPr>
        <p:spPr>
          <a:xfrm>
            <a:off x="9855041" y="3960850"/>
            <a:ext cx="2120094" cy="570961"/>
          </a:xfrm>
          <a:prstGeom prst="wedgeRoundRectCallout">
            <a:avLst>
              <a:gd name="adj1" fmla="val 11121"/>
              <a:gd name="adj2" fmla="val 36635"/>
              <a:gd name="adj3" fmla="val 16667"/>
            </a:avLst>
          </a:prstGeom>
          <a:solidFill>
            <a:schemeClr val="accent5"/>
          </a:solidFill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b="1" dirty="0" err="1">
                <a:solidFill>
                  <a:schemeClr val="bg1"/>
                </a:solidFill>
              </a:rPr>
              <a:t>We</a:t>
            </a:r>
            <a:r>
              <a:rPr lang="sv-SE" sz="2000" b="1" dirty="0">
                <a:solidFill>
                  <a:schemeClr val="bg1"/>
                </a:solidFill>
              </a:rPr>
              <a:t> </a:t>
            </a:r>
            <a:r>
              <a:rPr lang="sv-SE" sz="2000" b="1" dirty="0" err="1">
                <a:solidFill>
                  <a:schemeClr val="bg1"/>
                </a:solidFill>
              </a:rPr>
              <a:t>are</a:t>
            </a:r>
            <a:r>
              <a:rPr lang="sv-SE" sz="2000" b="1" dirty="0">
                <a:solidFill>
                  <a:schemeClr val="bg1"/>
                </a:solidFill>
              </a:rPr>
              <a:t> </a:t>
            </a:r>
            <a:r>
              <a:rPr lang="sv-SE" sz="2000" b="1" dirty="0" err="1">
                <a:solidFill>
                  <a:schemeClr val="bg1"/>
                </a:solidFill>
              </a:rPr>
              <a:t>here</a:t>
            </a:r>
            <a:r>
              <a:rPr lang="sv-SE" sz="2000" b="1" dirty="0">
                <a:solidFill>
                  <a:schemeClr val="bg1"/>
                </a:solidFill>
              </a:rPr>
              <a:t>!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270E1484-EFCE-4B2C-AB77-D85FADA68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891" y="365125"/>
            <a:ext cx="1590166" cy="843700"/>
          </a:xfrm>
          <a:prstGeom prst="rect">
            <a:avLst/>
          </a:prstGeom>
          <a:ln>
            <a:noFill/>
          </a:ln>
        </p:spPr>
      </p:pic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65EF5E91-7161-4AFA-91A0-80586FADC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4</a:t>
            </a:fld>
            <a:endParaRPr lang="sv-SE" dirty="0"/>
          </a:p>
        </p:txBody>
      </p:sp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D45968D0-0B24-43F1-82F6-820EA13B6115}"/>
              </a:ext>
            </a:extLst>
          </p:cNvPr>
          <p:cNvSpPr/>
          <p:nvPr/>
        </p:nvSpPr>
        <p:spPr>
          <a:xfrm>
            <a:off x="1276912" y="4521083"/>
            <a:ext cx="2770875" cy="591219"/>
          </a:xfrm>
          <a:prstGeom prst="wedgeRoundRectCallout">
            <a:avLst>
              <a:gd name="adj1" fmla="val -68639"/>
              <a:gd name="adj2" fmla="val -127316"/>
              <a:gd name="adj3" fmla="val 16667"/>
            </a:avLst>
          </a:prstGeom>
          <a:solidFill>
            <a:srgbClr val="C00000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 err="1">
                <a:solidFill>
                  <a:schemeClr val="bg1"/>
                </a:solidFill>
              </a:rPr>
              <a:t>Delivered</a:t>
            </a:r>
            <a:r>
              <a:rPr lang="sv-SE" b="1" dirty="0">
                <a:solidFill>
                  <a:schemeClr val="bg1"/>
                </a:solidFill>
              </a:rPr>
              <a:t> Sep.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CBD32-F35E-4AAD-8222-D7258076ECCA}"/>
              </a:ext>
            </a:extLst>
          </p:cNvPr>
          <p:cNvSpPr txBox="1"/>
          <p:nvPr/>
        </p:nvSpPr>
        <p:spPr>
          <a:xfrm>
            <a:off x="337457" y="1654090"/>
            <a:ext cx="50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Wingdings" panose="05000000000000000000" pitchFamily="2" charset="2"/>
                <a:sym typeface="Wingdings" panose="05000000000000000000" pitchFamily="2" charset="2"/>
              </a:rPr>
              <a:t></a:t>
            </a:r>
            <a:endParaRPr lang="sv-SE" sz="2800" dirty="0">
              <a:latin typeface="Wingdings" panose="05000000000000000000" pitchFamily="2" charset="2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C93AFB5-634D-4C0D-BBB0-88ACE03D036B}"/>
              </a:ext>
            </a:extLst>
          </p:cNvPr>
          <p:cNvSpPr txBox="1"/>
          <p:nvPr/>
        </p:nvSpPr>
        <p:spPr>
          <a:xfrm>
            <a:off x="337453" y="2002433"/>
            <a:ext cx="50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Wingdings" panose="05000000000000000000" pitchFamily="2" charset="2"/>
                <a:sym typeface="Wingdings" panose="05000000000000000000" pitchFamily="2" charset="2"/>
              </a:rPr>
              <a:t></a:t>
            </a:r>
            <a:endParaRPr lang="sv-SE" sz="2800" dirty="0">
              <a:latin typeface="Wingdings" panose="05000000000000000000" pitchFamily="2" charset="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9EB97FD-2425-4D37-861C-D277250B66E9}"/>
              </a:ext>
            </a:extLst>
          </p:cNvPr>
          <p:cNvSpPr txBox="1"/>
          <p:nvPr/>
        </p:nvSpPr>
        <p:spPr>
          <a:xfrm>
            <a:off x="337453" y="2345212"/>
            <a:ext cx="50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Wingdings" panose="05000000000000000000" pitchFamily="2" charset="2"/>
                <a:sym typeface="Wingdings" panose="05000000000000000000" pitchFamily="2" charset="2"/>
              </a:rPr>
              <a:t></a:t>
            </a:r>
            <a:endParaRPr lang="sv-SE" sz="2800" dirty="0">
              <a:latin typeface="Wingdings" panose="05000000000000000000" pitchFamily="2" charset="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5AC65F-D0DD-BF5F-C83A-C6488EF31AF5}"/>
              </a:ext>
            </a:extLst>
          </p:cNvPr>
          <p:cNvSpPr txBox="1"/>
          <p:nvPr/>
        </p:nvSpPr>
        <p:spPr>
          <a:xfrm>
            <a:off x="339093" y="2693802"/>
            <a:ext cx="50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Wingdings" panose="05000000000000000000" pitchFamily="2" charset="2"/>
                <a:sym typeface="Wingdings" panose="05000000000000000000" pitchFamily="2" charset="2"/>
              </a:rPr>
              <a:t></a:t>
            </a:r>
            <a:endParaRPr lang="sv-SE" sz="2800" dirty="0">
              <a:latin typeface="Wingdings" panose="05000000000000000000" pitchFamily="2" charset="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5861380-A9D0-AD90-ECAD-694C748441DD}"/>
              </a:ext>
            </a:extLst>
          </p:cNvPr>
          <p:cNvSpPr txBox="1"/>
          <p:nvPr/>
        </p:nvSpPr>
        <p:spPr>
          <a:xfrm>
            <a:off x="339093" y="3048779"/>
            <a:ext cx="50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Wingdings" panose="05000000000000000000" pitchFamily="2" charset="2"/>
                <a:sym typeface="Wingdings" panose="05000000000000000000" pitchFamily="2" charset="2"/>
              </a:rPr>
              <a:t></a:t>
            </a:r>
            <a:endParaRPr lang="sv-SE" sz="2800" dirty="0">
              <a:latin typeface="Wingdings" panose="05000000000000000000" pitchFamily="2" charset="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7A3FC1-E928-0418-AF83-835D42B3A124}"/>
              </a:ext>
            </a:extLst>
          </p:cNvPr>
          <p:cNvSpPr txBox="1"/>
          <p:nvPr/>
        </p:nvSpPr>
        <p:spPr>
          <a:xfrm>
            <a:off x="339093" y="3394914"/>
            <a:ext cx="50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Wingdings" panose="05000000000000000000" pitchFamily="2" charset="2"/>
                <a:sym typeface="Wingdings" panose="05000000000000000000" pitchFamily="2" charset="2"/>
              </a:rPr>
              <a:t></a:t>
            </a:r>
            <a:endParaRPr lang="sv-SE" sz="2800" dirty="0">
              <a:latin typeface="Wingdings" panose="05000000000000000000" pitchFamily="2" charset="2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8630E4C-CDEB-95A0-A0D6-06F7BCA886AD}"/>
              </a:ext>
            </a:extLst>
          </p:cNvPr>
          <p:cNvSpPr txBox="1"/>
          <p:nvPr/>
        </p:nvSpPr>
        <p:spPr>
          <a:xfrm>
            <a:off x="339093" y="3745893"/>
            <a:ext cx="50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>
                <a:latin typeface="Wingdings" panose="05000000000000000000" pitchFamily="2" charset="2"/>
                <a:sym typeface="Wingdings" panose="05000000000000000000" pitchFamily="2" charset="2"/>
              </a:rPr>
              <a:t></a:t>
            </a:r>
            <a:endParaRPr lang="sv-SE" sz="2800" dirty="0">
              <a:latin typeface="Wingdings" panose="05000000000000000000" pitchFamily="2" charset="2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80AE05B-5FB8-461F-0499-409C9EE8BBFE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10629176" y="4531811"/>
            <a:ext cx="285912" cy="1042230"/>
          </a:xfrm>
          <a:prstGeom prst="straightConnector1">
            <a:avLst/>
          </a:prstGeom>
          <a:ln w="38100">
            <a:solidFill>
              <a:schemeClr val="accent5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0455420-2405-0D90-C7B2-FA124F76DA51}"/>
              </a:ext>
            </a:extLst>
          </p:cNvPr>
          <p:cNvCxnSpPr>
            <a:cxnSpLocks/>
          </p:cNvCxnSpPr>
          <p:nvPr/>
        </p:nvCxnSpPr>
        <p:spPr>
          <a:xfrm flipH="1">
            <a:off x="191388" y="2766414"/>
            <a:ext cx="11066338" cy="2995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287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B58BF-A14B-4E78-B457-4E3A2F637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92718"/>
            <a:ext cx="10515600" cy="4780761"/>
          </a:xfrm>
        </p:spPr>
        <p:txBody>
          <a:bodyPr>
            <a:normAutofit/>
          </a:bodyPr>
          <a:lstStyle/>
          <a:p>
            <a:r>
              <a:rPr lang="sv-SE" sz="2700" dirty="0" err="1"/>
              <a:t>Milestone</a:t>
            </a:r>
            <a:r>
              <a:rPr lang="sv-SE" sz="2700" dirty="0"/>
              <a:t>   4.1 = MS6</a:t>
            </a:r>
            <a:br>
              <a:rPr lang="sv-SE" sz="2400" dirty="0"/>
            </a:br>
            <a:r>
              <a:rPr lang="sv-SE" sz="1600" dirty="0">
                <a:hlinkClick r:id="rId2"/>
              </a:rPr>
              <a:t>https://essnusb.eu/DocDB/private/ShowDocument?docid=1812</a:t>
            </a:r>
            <a:br>
              <a:rPr lang="sv-SE" sz="1600" dirty="0"/>
            </a:br>
            <a:r>
              <a:rPr lang="sv-SE" sz="2700" dirty="0" err="1"/>
              <a:t>Deliverable</a:t>
            </a:r>
            <a:r>
              <a:rPr lang="sv-SE" sz="2700" dirty="0"/>
              <a:t> 4.1 = D 4.1</a:t>
            </a:r>
            <a:br>
              <a:rPr lang="sv-SE" sz="2700" dirty="0"/>
            </a:br>
            <a:r>
              <a:rPr lang="sv-SE" sz="1600" dirty="0">
                <a:hlinkClick r:id="rId3"/>
              </a:rPr>
              <a:t>https://essnusb.eu/DocDB/private/ShowDocument?docid=1958</a:t>
            </a:r>
            <a:r>
              <a:rPr lang="sv-SE" sz="1600" dirty="0"/>
              <a:t> </a:t>
            </a:r>
            <a:br>
              <a:rPr lang="sv-SE" dirty="0"/>
            </a:br>
            <a:r>
              <a:rPr lang="sv-SE" sz="2700" dirty="0" err="1"/>
              <a:t>Milestone</a:t>
            </a:r>
            <a:r>
              <a:rPr lang="sv-SE" sz="2700" dirty="0"/>
              <a:t>   4.2 = MS17</a:t>
            </a:r>
            <a:br>
              <a:rPr lang="sv-SE" sz="2700" dirty="0"/>
            </a:br>
            <a:r>
              <a:rPr lang="sv-SE" sz="1600" dirty="0">
                <a:hlinkClick r:id="rId4"/>
              </a:rPr>
              <a:t>https://essnusb.eu/DocDB/private/ShowDocument?docid=2083</a:t>
            </a:r>
            <a:r>
              <a:rPr lang="sv-SE" sz="1600" dirty="0"/>
              <a:t> </a:t>
            </a:r>
            <a:br>
              <a:rPr lang="sv-SE" sz="1600" dirty="0"/>
            </a:br>
            <a:r>
              <a:rPr lang="sv-SE" sz="2700" dirty="0" err="1"/>
              <a:t>Milestone</a:t>
            </a:r>
            <a:r>
              <a:rPr lang="sv-SE" sz="2700" dirty="0"/>
              <a:t>   4.3 = MS21</a:t>
            </a:r>
            <a:br>
              <a:rPr lang="sv-SE" sz="2700" dirty="0"/>
            </a:br>
            <a:r>
              <a:rPr lang="sv-SE" sz="1600" dirty="0"/>
              <a:t>(For </a:t>
            </a:r>
            <a:r>
              <a:rPr lang="sv-SE" sz="1600" dirty="0" err="1"/>
              <a:t>internal</a:t>
            </a:r>
            <a:r>
              <a:rPr lang="sv-SE" sz="1600" dirty="0"/>
              <a:t> </a:t>
            </a:r>
            <a:r>
              <a:rPr lang="sv-SE" sz="1600" dirty="0" err="1"/>
              <a:t>review</a:t>
            </a:r>
            <a:r>
              <a:rPr lang="sv-SE" sz="1600" dirty="0"/>
              <a:t>, </a:t>
            </a:r>
            <a:r>
              <a:rPr lang="sv-SE" sz="1600" dirty="0" err="1"/>
              <a:t>but</a:t>
            </a:r>
            <a:r>
              <a:rPr lang="sv-SE" sz="1600" dirty="0"/>
              <a:t> </a:t>
            </a:r>
            <a:r>
              <a:rPr lang="sv-SE" sz="1600" dirty="0" err="1"/>
              <a:t>report</a:t>
            </a:r>
            <a:r>
              <a:rPr lang="sv-SE" sz="1600" dirty="0"/>
              <a:t> </a:t>
            </a:r>
            <a:r>
              <a:rPr lang="sv-SE" sz="1600" dirty="0" err="1"/>
              <a:t>available</a:t>
            </a:r>
            <a:r>
              <a:rPr lang="sv-SE" sz="1600" dirty="0">
                <a:sym typeface="Wingdings" panose="05000000000000000000" pitchFamily="2" charset="2"/>
              </a:rPr>
              <a:t>)</a:t>
            </a:r>
            <a:r>
              <a:rPr lang="sv-SE" sz="1600" dirty="0">
                <a:highlight>
                  <a:srgbClr val="FFFF00"/>
                </a:highlight>
              </a:rPr>
              <a:t> </a:t>
            </a:r>
            <a:br>
              <a:rPr lang="sv-SE" sz="1600" dirty="0">
                <a:highlight>
                  <a:srgbClr val="FFFF00"/>
                </a:highlight>
              </a:rPr>
            </a:br>
            <a:r>
              <a:rPr lang="sv-SE" sz="1600" dirty="0">
                <a:hlinkClick r:id="rId5"/>
              </a:rPr>
              <a:t>https://essnusb.eu/DocDB/private/ShowDocument?docid=2311</a:t>
            </a:r>
            <a:r>
              <a:rPr lang="sv-SE" sz="1600" dirty="0"/>
              <a:t> </a:t>
            </a:r>
            <a:br>
              <a:rPr lang="sv-SE" sz="1600" dirty="0"/>
            </a:br>
            <a:r>
              <a:rPr lang="sv-SE" sz="2700" dirty="0" err="1"/>
              <a:t>Deliverable</a:t>
            </a:r>
            <a:r>
              <a:rPr lang="sv-SE" sz="2700" dirty="0"/>
              <a:t> 4.2 = D 4.2</a:t>
            </a:r>
            <a:br>
              <a:rPr lang="sv-SE" sz="2700" dirty="0"/>
            </a:br>
            <a:r>
              <a:rPr lang="sv-SE" sz="1600" dirty="0">
                <a:hlinkClick r:id="rId6"/>
              </a:rPr>
              <a:t>https://essnusb.eu/DocDB/private/ShowDocument?docid=2222</a:t>
            </a:r>
            <a:r>
              <a:rPr lang="sv-SE" sz="1600" dirty="0"/>
              <a:t> </a:t>
            </a:r>
            <a:br>
              <a:rPr lang="sv-SE" sz="1600" dirty="0"/>
            </a:br>
            <a:r>
              <a:rPr lang="sv-SE" sz="2700" dirty="0" err="1"/>
              <a:t>Milestone</a:t>
            </a:r>
            <a:r>
              <a:rPr lang="sv-SE" sz="2700" dirty="0"/>
              <a:t>   4.4 = MS26</a:t>
            </a:r>
            <a:br>
              <a:rPr lang="sv-SE" sz="2700" dirty="0"/>
            </a:br>
            <a:r>
              <a:rPr lang="sv-SE" sz="1600" dirty="0">
                <a:hlinkClick r:id="rId7"/>
              </a:rPr>
              <a:t>https://essnusb.eu/DocDB/private/ShowDocument?docid=2271</a:t>
            </a:r>
            <a:br>
              <a:rPr lang="sv-SE" sz="1600" dirty="0"/>
            </a:br>
            <a:r>
              <a:rPr lang="sv-SE" sz="2700" dirty="0" err="1"/>
              <a:t>Deliverable</a:t>
            </a:r>
            <a:r>
              <a:rPr lang="sv-SE" sz="2700" dirty="0"/>
              <a:t>  4.3 = D 4.3</a:t>
            </a:r>
            <a:br>
              <a:rPr lang="sv-SE" sz="2700" dirty="0"/>
            </a:br>
            <a:r>
              <a:rPr lang="sv-SE" sz="1600" dirty="0">
                <a:hlinkClick r:id="rId8"/>
              </a:rPr>
              <a:t>https://essnusb.eu/DocDB/private/ShowDocument?docid=2303</a:t>
            </a:r>
            <a:r>
              <a:rPr lang="sv-SE" sz="1600" dirty="0"/>
              <a:t> </a:t>
            </a:r>
            <a:br>
              <a:rPr lang="sv-SE" sz="1600" dirty="0"/>
            </a:br>
            <a:endParaRPr lang="sv-SE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14D330-AF12-47C2-B07C-AF81034ADDC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576" t="11318" r="33808" b="6545"/>
          <a:stretch/>
        </p:blipFill>
        <p:spPr>
          <a:xfrm>
            <a:off x="7453423" y="569995"/>
            <a:ext cx="3976577" cy="5632950"/>
          </a:xfrm>
          <a:prstGeom prst="rect">
            <a:avLst/>
          </a:prstGeom>
          <a:effectLst>
            <a:outerShdw blurRad="63500" sx="102000" sy="102000" algn="ctr" rotWithShape="0">
              <a:schemeClr val="bg2">
                <a:lumMod val="90000"/>
                <a:alpha val="40000"/>
              </a:schemeClr>
            </a:outerShdw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3EFA0-F1D9-460C-ADAF-0844141C4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9355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6E74B-06B0-F3EA-1BB5-150A573AD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IAP </a:t>
            </a:r>
            <a:r>
              <a:rPr lang="sv-SE" dirty="0" err="1"/>
              <a:t>report</a:t>
            </a:r>
            <a:r>
              <a:rPr lang="sv-SE" dirty="0"/>
              <a:t>: </a:t>
            </a:r>
            <a:r>
              <a:rPr lang="sv-SE" dirty="0" err="1"/>
              <a:t>Racetrack</a:t>
            </a:r>
            <a:r>
              <a:rPr lang="sv-SE" dirty="0"/>
              <a:t> 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43612-B90E-B183-F691-BCF790D0C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Small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turns</a:t>
            </a:r>
            <a:endParaRPr lang="sv-SE" dirty="0"/>
          </a:p>
          <a:p>
            <a:r>
              <a:rPr lang="sv-SE" dirty="0"/>
              <a:t>Large </a:t>
            </a:r>
            <a:r>
              <a:rPr lang="sv-SE" dirty="0" err="1"/>
              <a:t>beam</a:t>
            </a:r>
            <a:r>
              <a:rPr lang="sv-SE" dirty="0"/>
              <a:t>, </a:t>
            </a:r>
            <a:r>
              <a:rPr lang="sv-SE" dirty="0" err="1"/>
              <a:t>large</a:t>
            </a:r>
            <a:r>
              <a:rPr lang="sv-SE" dirty="0"/>
              <a:t> </a:t>
            </a:r>
            <a:r>
              <a:rPr lang="sv-SE" dirty="0" err="1"/>
              <a:t>energy</a:t>
            </a:r>
            <a:r>
              <a:rPr lang="sv-SE" dirty="0"/>
              <a:t> spread</a:t>
            </a:r>
          </a:p>
          <a:p>
            <a:r>
              <a:rPr lang="sv-SE" dirty="0" err="1"/>
              <a:t>Compact</a:t>
            </a:r>
            <a:r>
              <a:rPr lang="sv-SE" dirty="0"/>
              <a:t> </a:t>
            </a:r>
            <a:r>
              <a:rPr lang="sv-SE" dirty="0" err="1"/>
              <a:t>arcs</a:t>
            </a:r>
            <a:r>
              <a:rPr lang="sv-SE" dirty="0"/>
              <a:t>, tight </a:t>
            </a:r>
            <a:r>
              <a:rPr lang="sv-SE" dirty="0" err="1"/>
              <a:t>focusing</a:t>
            </a:r>
            <a:r>
              <a:rPr lang="sv-SE" dirty="0"/>
              <a:t> in the straights</a:t>
            </a:r>
          </a:p>
          <a:p>
            <a:pPr lvl="1"/>
            <a:r>
              <a:rPr lang="sv-SE" dirty="0" err="1"/>
              <a:t>High</a:t>
            </a:r>
            <a:r>
              <a:rPr lang="sv-SE" dirty="0"/>
              <a:t> </a:t>
            </a:r>
            <a:r>
              <a:rPr lang="sv-SE" dirty="0" err="1"/>
              <a:t>chromaticity</a:t>
            </a:r>
            <a:endParaRPr lang="sv-SE" dirty="0"/>
          </a:p>
          <a:p>
            <a:pPr lvl="1"/>
            <a:r>
              <a:rPr lang="sv-SE" dirty="0"/>
              <a:t>Non-</a:t>
            </a:r>
            <a:r>
              <a:rPr lang="sv-SE" dirty="0" err="1"/>
              <a:t>linear</a:t>
            </a:r>
            <a:r>
              <a:rPr lang="sv-SE" dirty="0"/>
              <a:t> </a:t>
            </a:r>
            <a:r>
              <a:rPr lang="sv-SE" dirty="0" err="1"/>
              <a:t>effects</a:t>
            </a:r>
            <a:r>
              <a:rPr lang="sv-SE" dirty="0"/>
              <a:t> extra prominent?</a:t>
            </a:r>
          </a:p>
          <a:p>
            <a:endParaRPr lang="sv-SE" dirty="0"/>
          </a:p>
          <a:p>
            <a:r>
              <a:rPr lang="sv-SE" dirty="0" err="1"/>
              <a:t>Recommendation</a:t>
            </a:r>
            <a:r>
              <a:rPr lang="sv-SE" dirty="0"/>
              <a:t>: Different design approach </a:t>
            </a:r>
            <a:r>
              <a:rPr lang="sv-SE" dirty="0" err="1"/>
              <a:t>than</a:t>
            </a:r>
            <a:r>
              <a:rPr lang="sv-SE" dirty="0"/>
              <a:t> </a:t>
            </a:r>
            <a:r>
              <a:rPr lang="sv-SE" dirty="0" err="1"/>
              <a:t>usual</a:t>
            </a:r>
            <a:endParaRPr lang="sv-SE" dirty="0"/>
          </a:p>
          <a:p>
            <a:pPr lvl="1"/>
            <a:r>
              <a:rPr lang="sv-SE" dirty="0" err="1"/>
              <a:t>Tracking</a:t>
            </a:r>
            <a:r>
              <a:rPr lang="sv-SE" dirty="0"/>
              <a:t> for 100 </a:t>
            </a:r>
            <a:r>
              <a:rPr lang="sv-SE" dirty="0" err="1"/>
              <a:t>turns</a:t>
            </a:r>
            <a:endParaRPr lang="sv-SE" dirty="0"/>
          </a:p>
          <a:p>
            <a:pPr lvl="1"/>
            <a:r>
              <a:rPr lang="sv-SE" dirty="0"/>
              <a:t>Study </a:t>
            </a:r>
            <a:r>
              <a:rPr lang="sv-SE" dirty="0" err="1"/>
              <a:t>dynamics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lost</a:t>
            </a:r>
            <a:r>
              <a:rPr lang="sv-SE" dirty="0"/>
              <a:t> </a:t>
            </a:r>
            <a:r>
              <a:rPr lang="sv-SE" dirty="0" err="1"/>
              <a:t>particles</a:t>
            </a:r>
            <a:r>
              <a:rPr lang="sv-SE" dirty="0"/>
              <a:t> to </a:t>
            </a:r>
            <a:r>
              <a:rPr lang="sv-SE" dirty="0" err="1"/>
              <a:t>identify</a:t>
            </a:r>
            <a:r>
              <a:rPr lang="sv-SE" dirty="0"/>
              <a:t> cause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089289-7D7D-0659-8738-2A9124E7B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9154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BDBD8-1020-E932-D714-E28A05B81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IAP </a:t>
            </a:r>
            <a:r>
              <a:rPr lang="sv-SE" dirty="0" err="1"/>
              <a:t>report</a:t>
            </a:r>
            <a:r>
              <a:rPr lang="sv-SE" dirty="0"/>
              <a:t>: </a:t>
            </a:r>
            <a:r>
              <a:rPr lang="sv-SE" dirty="0" err="1"/>
              <a:t>Racetrack</a:t>
            </a:r>
            <a:r>
              <a:rPr lang="sv-SE" dirty="0"/>
              <a:t> ring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720025-0F80-EA72-0A2E-67807E94F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7</a:t>
            </a:fld>
            <a:endParaRPr lang="sv-S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0968EF-6150-9EC8-A9F8-57C01CF00DC4}"/>
              </a:ext>
            </a:extLst>
          </p:cNvPr>
          <p:cNvGrpSpPr/>
          <p:nvPr/>
        </p:nvGrpSpPr>
        <p:grpSpPr>
          <a:xfrm>
            <a:off x="359120" y="1478311"/>
            <a:ext cx="5235423" cy="2835176"/>
            <a:chOff x="114111" y="26892874"/>
            <a:chExt cx="12963431" cy="701054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BF55CFC-1B86-A71F-5657-8590A1CC1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11" y="26892874"/>
              <a:ext cx="12963431" cy="701054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1E46301-A906-0266-610F-B8781F0AC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1416" y="29306019"/>
              <a:ext cx="5825004" cy="126944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D1568B-5AB0-F4F9-D4CE-47B802662DEB}"/>
                </a:ext>
              </a:extLst>
            </p:cNvPr>
            <p:cNvSpPr txBox="1"/>
            <p:nvPr/>
          </p:nvSpPr>
          <p:spPr>
            <a:xfrm>
              <a:off x="1532986" y="32260707"/>
              <a:ext cx="5430850" cy="936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E" dirty="0"/>
                <a:t>2-fold symmetry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A5768F-9554-0592-C212-5225E8837F27}"/>
                </a:ext>
              </a:extLst>
            </p:cNvPr>
            <p:cNvSpPr txBox="1"/>
            <p:nvPr/>
          </p:nvSpPr>
          <p:spPr>
            <a:xfrm>
              <a:off x="11360654" y="27565664"/>
              <a:ext cx="1716888" cy="989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/>
                <a:t>27m</a:t>
              </a:r>
              <a:endParaRPr lang="en-SE" sz="20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EF3BF6-A2CB-C672-F50C-51D4729DAD87}"/>
              </a:ext>
            </a:extLst>
          </p:cNvPr>
          <p:cNvSpPr txBox="1"/>
          <p:nvPr/>
        </p:nvSpPr>
        <p:spPr>
          <a:xfrm>
            <a:off x="1600599" y="1565732"/>
            <a:ext cx="183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E" dirty="0"/>
              <a:t>81 m full straight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0C2587-889D-3706-79C6-C48C6014A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510" y="1478310"/>
            <a:ext cx="5670349" cy="283517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6953B4E9-74BD-0504-E0A4-2665D7297D0D}"/>
              </a:ext>
            </a:extLst>
          </p:cNvPr>
          <p:cNvSpPr txBox="1">
            <a:spLocks/>
          </p:cNvSpPr>
          <p:nvPr/>
        </p:nvSpPr>
        <p:spPr>
          <a:xfrm>
            <a:off x="591219" y="4321344"/>
            <a:ext cx="9620286" cy="6736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2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SE" dirty="0"/>
              <a:t>A design with 0.7 m </a:t>
            </a:r>
            <a:r>
              <a:rPr lang="sv-SE" dirty="0"/>
              <a:t>d</a:t>
            </a:r>
            <a:r>
              <a:rPr lang="en-SE" dirty="0"/>
              <a:t>ipoles reach 50 % muon survial rate with 9mmrad in 40 turns.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 err="1"/>
              <a:t>More</a:t>
            </a:r>
            <a:r>
              <a:rPr lang="sv-SE" dirty="0"/>
              <a:t> s</a:t>
            </a:r>
            <a:r>
              <a:rPr lang="en-SE" dirty="0"/>
              <a:t>table against fringe field and magnets error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D3E1054-032B-B387-9D17-47A4222CC869}"/>
              </a:ext>
            </a:extLst>
          </p:cNvPr>
          <p:cNvSpPr txBox="1"/>
          <p:nvPr/>
        </p:nvSpPr>
        <p:spPr>
          <a:xfrm>
            <a:off x="610759" y="5117426"/>
            <a:ext cx="89317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</a:t>
            </a:r>
            <a:r>
              <a:rPr lang="en-SE" dirty="0"/>
              <a:t>eply to IAP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E" dirty="0"/>
              <a:t>Strong non-linearity and fringe field effect is reduced by increasing the length of dipole</a:t>
            </a:r>
            <a:r>
              <a:rPr lang="sv-SE" dirty="0"/>
              <a:t>s</a:t>
            </a:r>
            <a:endParaRPr lang="en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E" dirty="0"/>
              <a:t>resonance excitation is largely avoided by choosing the working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After the </a:t>
            </a:r>
            <a:r>
              <a:rPr lang="en-SE" dirty="0"/>
              <a:t>dipole </a:t>
            </a:r>
            <a:r>
              <a:rPr lang="sv-SE" dirty="0" err="1"/>
              <a:t>length</a:t>
            </a:r>
            <a:r>
              <a:rPr lang="sv-SE" dirty="0"/>
              <a:t> </a:t>
            </a:r>
            <a:r>
              <a:rPr lang="sv-SE" dirty="0" err="1"/>
              <a:t>increase</a:t>
            </a:r>
            <a:r>
              <a:rPr lang="sv-SE" dirty="0"/>
              <a:t>,  </a:t>
            </a:r>
            <a:r>
              <a:rPr lang="en-GB" dirty="0"/>
              <a:t>most particle losses due to aperture only</a:t>
            </a:r>
            <a:endParaRPr lang="en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9BEE2B3-48D8-AB94-99CF-DA832F8B60EF}"/>
              </a:ext>
            </a:extLst>
          </p:cNvPr>
          <p:cNvSpPr txBox="1">
            <a:spLocks/>
          </p:cNvSpPr>
          <p:nvPr/>
        </p:nvSpPr>
        <p:spPr>
          <a:xfrm>
            <a:off x="4166196" y="3717249"/>
            <a:ext cx="1555943" cy="363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b="1" dirty="0"/>
              <a:t>216 m ring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BDD3C5-DE73-D58B-CCE7-C2371A165F7E}"/>
              </a:ext>
            </a:extLst>
          </p:cNvPr>
          <p:cNvSpPr/>
          <p:nvPr/>
        </p:nvSpPr>
        <p:spPr>
          <a:xfrm>
            <a:off x="9165021" y="5842908"/>
            <a:ext cx="1860942" cy="4748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</a:rPr>
              <a:t>Ting Wing Choi</a:t>
            </a:r>
          </a:p>
        </p:txBody>
      </p:sp>
    </p:spTree>
    <p:extLst>
      <p:ext uri="{BB962C8B-B14F-4D97-AF65-F5344CB8AC3E}">
        <p14:creationId xmlns:p14="http://schemas.microsoft.com/office/powerpoint/2010/main" val="4003222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34552-4140-5E48-6F61-DA3DCB6A7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IAP </a:t>
            </a:r>
            <a:r>
              <a:rPr lang="sv-SE" dirty="0" err="1"/>
              <a:t>Report</a:t>
            </a:r>
            <a:r>
              <a:rPr lang="sv-SE" dirty="0"/>
              <a:t>: Proton </a:t>
            </a:r>
            <a:r>
              <a:rPr lang="sv-SE" dirty="0" err="1"/>
              <a:t>injection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67A69-3FA2-7A62-866D-0E3AFAAC4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Recommendation</a:t>
            </a:r>
            <a:r>
              <a:rPr lang="sv-SE" dirty="0"/>
              <a:t>: </a:t>
            </a:r>
            <a:r>
              <a:rPr lang="sv-SE" dirty="0" err="1"/>
              <a:t>Identify</a:t>
            </a:r>
            <a:r>
              <a:rPr lang="sv-SE" dirty="0"/>
              <a:t> </a:t>
            </a:r>
            <a:r>
              <a:rPr lang="sv-SE" dirty="0" err="1"/>
              <a:t>emittance</a:t>
            </a:r>
            <a:r>
              <a:rPr lang="sv-SE" dirty="0"/>
              <a:t> and maximum </a:t>
            </a:r>
            <a:r>
              <a:rPr lang="sv-SE" dirty="0" err="1"/>
              <a:t>beam</a:t>
            </a:r>
            <a:r>
              <a:rPr lang="sv-SE" dirty="0"/>
              <a:t> charge </a:t>
            </a:r>
            <a:r>
              <a:rPr lang="sv-SE" dirty="0" err="1"/>
              <a:t>achievable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space charge.</a:t>
            </a:r>
          </a:p>
          <a:p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95857F-6A04-8CA4-7BDC-C76D8583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9588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7C258-33D0-5E7E-4842-0B4839A83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4111F-7F62-80E9-D27D-529CC29FC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IAP </a:t>
            </a:r>
            <a:r>
              <a:rPr lang="sv-SE" dirty="0" err="1"/>
              <a:t>Report</a:t>
            </a:r>
            <a:r>
              <a:rPr lang="sv-SE" dirty="0"/>
              <a:t>: Proton </a:t>
            </a:r>
            <a:r>
              <a:rPr lang="sv-SE" dirty="0" err="1"/>
              <a:t>injection</a:t>
            </a:r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E7441-0FA8-6D4F-EDA1-BB8DB8677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9</a:t>
            </a:fld>
            <a:endParaRPr lang="sv-S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2B16E69-9959-C45A-EA8B-B333BF337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74" y="2411266"/>
            <a:ext cx="4015681" cy="3540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F3BB69-055E-153C-8CFB-AAE309A30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354" y="2880134"/>
            <a:ext cx="4023246" cy="32739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F45106-7120-3C15-3592-7D1A221B1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8647" y="1313617"/>
            <a:ext cx="2615138" cy="1612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B0EB0B-B7F3-5B03-AD95-7EC4246F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3633" y="2996100"/>
            <a:ext cx="2465166" cy="1612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E5EFF3-C7E7-4E8E-55F1-C46693B7B7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8164" y="4608300"/>
            <a:ext cx="2463920" cy="1611385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22836295-825D-FD98-AE70-60F1D01B58EC}"/>
              </a:ext>
            </a:extLst>
          </p:cNvPr>
          <p:cNvSpPr>
            <a:spLocks noChangeAspect="1"/>
          </p:cNvSpPr>
          <p:nvPr/>
        </p:nvSpPr>
        <p:spPr>
          <a:xfrm>
            <a:off x="804530" y="1690688"/>
            <a:ext cx="540000" cy="540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2000" b="1" dirty="0"/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477C550-3D03-45EC-8C9D-74E9087CE431}"/>
              </a:ext>
            </a:extLst>
          </p:cNvPr>
          <p:cNvSpPr>
            <a:spLocks noChangeAspect="1"/>
          </p:cNvSpPr>
          <p:nvPr/>
        </p:nvSpPr>
        <p:spPr>
          <a:xfrm>
            <a:off x="4871400" y="1579717"/>
            <a:ext cx="540000" cy="540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2000" b="1" dirty="0"/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00A1E-F5EB-4339-5D20-017E047C781F}"/>
              </a:ext>
            </a:extLst>
          </p:cNvPr>
          <p:cNvSpPr/>
          <p:nvPr/>
        </p:nvSpPr>
        <p:spPr>
          <a:xfrm>
            <a:off x="531383" y="6176963"/>
            <a:ext cx="1438941" cy="4748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</a:rPr>
              <a:t>Elham Salehi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31AF45-F6BA-6F2F-4C0C-C631020B5202}"/>
              </a:ext>
            </a:extLst>
          </p:cNvPr>
          <p:cNvSpPr txBox="1"/>
          <p:nvPr/>
        </p:nvSpPr>
        <p:spPr>
          <a:xfrm>
            <a:off x="1578874" y="1652396"/>
            <a:ext cx="2615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Reduce</a:t>
            </a:r>
            <a:r>
              <a:rPr lang="sv-SE" dirty="0"/>
              <a:t> </a:t>
            </a:r>
            <a:r>
              <a:rPr lang="sv-SE" dirty="0" err="1"/>
              <a:t>pulse</a:t>
            </a:r>
            <a:r>
              <a:rPr lang="sv-SE" dirty="0"/>
              <a:t> </a:t>
            </a:r>
            <a:r>
              <a:rPr lang="sv-SE" dirty="0" err="1"/>
              <a:t>length</a:t>
            </a:r>
            <a:endParaRPr lang="sv-SE" dirty="0"/>
          </a:p>
          <a:p>
            <a:r>
              <a:rPr lang="sv-SE" dirty="0" err="1"/>
              <a:t>Increase</a:t>
            </a:r>
            <a:r>
              <a:rPr lang="sv-SE" dirty="0"/>
              <a:t> </a:t>
            </a:r>
            <a:r>
              <a:rPr lang="sv-SE" dirty="0" err="1"/>
              <a:t>current</a:t>
            </a:r>
            <a:endParaRPr lang="sv-SE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DE80EB-D395-3B85-F356-6274C75F30F4}"/>
              </a:ext>
            </a:extLst>
          </p:cNvPr>
          <p:cNvSpPr txBox="1"/>
          <p:nvPr/>
        </p:nvSpPr>
        <p:spPr>
          <a:xfrm>
            <a:off x="5612074" y="1526551"/>
            <a:ext cx="2615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Consider</a:t>
            </a:r>
            <a:r>
              <a:rPr lang="sv-SE" dirty="0"/>
              <a:t> </a:t>
            </a:r>
            <a:r>
              <a:rPr lang="sv-SE" dirty="0" err="1"/>
              <a:t>tune</a:t>
            </a:r>
            <a:r>
              <a:rPr lang="sv-SE" dirty="0"/>
              <a:t> and </a:t>
            </a:r>
            <a:r>
              <a:rPr lang="sv-SE" dirty="0" err="1"/>
              <a:t>high</a:t>
            </a:r>
            <a:r>
              <a:rPr lang="sv-SE" dirty="0"/>
              <a:t> order </a:t>
            </a:r>
            <a:r>
              <a:rPr lang="sv-SE" dirty="0" err="1"/>
              <a:t>tune</a:t>
            </a:r>
            <a:r>
              <a:rPr lang="sv-SE" dirty="0"/>
              <a:t> </a:t>
            </a:r>
            <a:r>
              <a:rPr lang="sv-SE" dirty="0" err="1"/>
              <a:t>shifts</a:t>
            </a:r>
            <a:endParaRPr lang="sv-SE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4FE211D-696B-9EE3-9D8F-E030BD9E7514}"/>
              </a:ext>
            </a:extLst>
          </p:cNvPr>
          <p:cNvSpPr>
            <a:spLocks noChangeAspect="1"/>
          </p:cNvSpPr>
          <p:nvPr/>
        </p:nvSpPr>
        <p:spPr>
          <a:xfrm>
            <a:off x="4871400" y="2238276"/>
            <a:ext cx="540000" cy="540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2000" b="1" dirty="0"/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46088D-4FA7-1C6D-F77F-AC803D68F379}"/>
              </a:ext>
            </a:extLst>
          </p:cNvPr>
          <p:cNvSpPr txBox="1"/>
          <p:nvPr/>
        </p:nvSpPr>
        <p:spPr>
          <a:xfrm>
            <a:off x="5612074" y="2191824"/>
            <a:ext cx="2615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 err="1"/>
              <a:t>Find</a:t>
            </a:r>
            <a:r>
              <a:rPr lang="sv-SE" dirty="0"/>
              <a:t> </a:t>
            </a:r>
            <a:r>
              <a:rPr lang="sv-SE" dirty="0" err="1"/>
              <a:t>closed-orbit</a:t>
            </a:r>
            <a:r>
              <a:rPr lang="sv-SE" dirty="0"/>
              <a:t> part for loss-</a:t>
            </a:r>
            <a:r>
              <a:rPr lang="sv-SE" dirty="0" err="1"/>
              <a:t>free</a:t>
            </a:r>
            <a:r>
              <a:rPr lang="sv-SE" dirty="0"/>
              <a:t> </a:t>
            </a:r>
            <a:r>
              <a:rPr lang="sv-SE" dirty="0" err="1"/>
              <a:t>injection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3350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2F25F-51C6-3708-09FA-B37951011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Liouvillean</a:t>
            </a:r>
            <a:r>
              <a:rPr lang="sv-SE" dirty="0"/>
              <a:t> </a:t>
            </a:r>
            <a:r>
              <a:rPr lang="sv-SE" dirty="0" err="1"/>
              <a:t>injection</a:t>
            </a:r>
            <a:r>
              <a:rPr lang="sv-SE" dirty="0"/>
              <a:t>, </a:t>
            </a:r>
            <a:r>
              <a:rPr lang="sv-SE" sz="3200" dirty="0"/>
              <a:t>w. space charge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65456-1FA8-1787-4D5C-1214E2503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45" y="1825625"/>
            <a:ext cx="8082516" cy="4351338"/>
          </a:xfrm>
        </p:spPr>
        <p:txBody>
          <a:bodyPr/>
          <a:lstStyle/>
          <a:p>
            <a:pPr lvl="1"/>
            <a:r>
              <a:rPr lang="sv-SE" dirty="0" err="1"/>
              <a:t>PyORBIT</a:t>
            </a:r>
            <a:r>
              <a:rPr lang="sv-SE" dirty="0"/>
              <a:t> simulations </a:t>
            </a:r>
            <a:r>
              <a:rPr lang="sv-SE" dirty="0" err="1"/>
              <a:t>of</a:t>
            </a:r>
            <a:r>
              <a:rPr lang="sv-SE" dirty="0"/>
              <a:t> the </a:t>
            </a:r>
            <a:r>
              <a:rPr lang="sv-SE" dirty="0" err="1"/>
              <a:t>injection</a:t>
            </a:r>
            <a:r>
              <a:rPr lang="sv-SE" dirty="0"/>
              <a:t>, </a:t>
            </a:r>
            <a:r>
              <a:rPr lang="sv-SE" dirty="0" err="1"/>
              <a:t>with</a:t>
            </a:r>
            <a:r>
              <a:rPr lang="sv-SE" dirty="0"/>
              <a:t> space charge.</a:t>
            </a:r>
          </a:p>
          <a:p>
            <a:pPr lvl="2"/>
            <a:r>
              <a:rPr lang="sv-SE" dirty="0"/>
              <a:t>465 </a:t>
            </a:r>
            <a:r>
              <a:rPr lang="sv-SE" dirty="0" err="1"/>
              <a:t>turns</a:t>
            </a:r>
            <a:endParaRPr lang="sv-SE" dirty="0"/>
          </a:p>
          <a:p>
            <a:pPr lvl="2"/>
            <a:r>
              <a:rPr lang="sv-SE" dirty="0"/>
              <a:t>2.23e14 </a:t>
            </a:r>
            <a:r>
              <a:rPr lang="sv-SE" dirty="0" err="1"/>
              <a:t>particles</a:t>
            </a:r>
            <a:endParaRPr lang="sv-SE" dirty="0"/>
          </a:p>
          <a:p>
            <a:pPr lvl="2"/>
            <a:r>
              <a:rPr lang="sv-SE" dirty="0"/>
              <a:t>Final </a:t>
            </a:r>
            <a:r>
              <a:rPr lang="sv-SE" dirty="0" err="1"/>
              <a:t>emittance</a:t>
            </a:r>
            <a:r>
              <a:rPr lang="sv-SE" dirty="0"/>
              <a:t> = 210 x (</a:t>
            </a:r>
            <a:r>
              <a:rPr lang="sv-SE" dirty="0" err="1"/>
              <a:t>injected</a:t>
            </a:r>
            <a:r>
              <a:rPr lang="sv-SE" dirty="0"/>
              <a:t> </a:t>
            </a:r>
            <a:r>
              <a:rPr lang="sv-SE" dirty="0" err="1"/>
              <a:t>emittance</a:t>
            </a:r>
            <a:r>
              <a:rPr lang="sv-SE" dirty="0"/>
              <a:t>)</a:t>
            </a:r>
          </a:p>
          <a:p>
            <a:pPr lvl="2"/>
            <a:r>
              <a:rPr lang="sv-SE" dirty="0"/>
              <a:t>Loss-</a:t>
            </a:r>
            <a:r>
              <a:rPr lang="sv-SE" dirty="0" err="1"/>
              <a:t>free</a:t>
            </a:r>
            <a:r>
              <a:rPr lang="sv-SE" dirty="0"/>
              <a:t> </a:t>
            </a:r>
            <a:r>
              <a:rPr lang="sv-SE" dirty="0" err="1"/>
              <a:t>injection</a:t>
            </a:r>
            <a:r>
              <a:rPr lang="sv-SE" dirty="0"/>
              <a:t> </a:t>
            </a:r>
            <a:r>
              <a:rPr lang="sv-SE" dirty="0" err="1"/>
              <a:t>achieved</a:t>
            </a:r>
            <a:r>
              <a:rPr lang="sv-SE" dirty="0"/>
              <a:t>!</a:t>
            </a:r>
          </a:p>
          <a:p>
            <a:pPr marL="457200" lvl="1" indent="0">
              <a:buNone/>
            </a:pPr>
            <a:endParaRPr lang="sv-SE" dirty="0"/>
          </a:p>
          <a:p>
            <a:pPr marL="457200" lvl="1" indent="0">
              <a:buNone/>
            </a:pPr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36693A-2ABA-A656-4F3E-28D744D47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10</a:t>
            </a:fld>
            <a:endParaRPr lang="sv-SE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8FD9AB1-9EF2-75E6-532A-A14FF3AA92D7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A03ACA-3C76-1D40-8FE7-80DF417F088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24056F-EE38-1F98-77F9-E8A88E491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575" y="142739"/>
            <a:ext cx="3362842" cy="23198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9E4322-0A4D-6033-7B2E-B5B535B89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8368" y="4591595"/>
            <a:ext cx="3529256" cy="22664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6D4FB5-0343-0C10-1AF6-98F3824DC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575" y="2367167"/>
            <a:ext cx="3362842" cy="231989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F448678-380D-7752-7E9D-A67531877D62}"/>
              </a:ext>
            </a:extLst>
          </p:cNvPr>
          <p:cNvSpPr>
            <a:spLocks noChangeAspect="1"/>
          </p:cNvSpPr>
          <p:nvPr/>
        </p:nvSpPr>
        <p:spPr>
          <a:xfrm>
            <a:off x="680979" y="1758927"/>
            <a:ext cx="540000" cy="5400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sz="2000" b="1" dirty="0"/>
              <a:t>3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43D8F8-6A1C-8B6A-335A-B2A0A7ED25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572" y="3814192"/>
            <a:ext cx="7772400" cy="256345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F175350-BBE6-D870-1623-F1367D2F0AE0}"/>
              </a:ext>
            </a:extLst>
          </p:cNvPr>
          <p:cNvSpPr/>
          <p:nvPr/>
        </p:nvSpPr>
        <p:spPr>
          <a:xfrm>
            <a:off x="531383" y="6176963"/>
            <a:ext cx="1438941" cy="4748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</a:rPr>
              <a:t>Elham Salehi</a:t>
            </a:r>
          </a:p>
        </p:txBody>
      </p:sp>
    </p:spTree>
    <p:extLst>
      <p:ext uri="{BB962C8B-B14F-4D97-AF65-F5344CB8AC3E}">
        <p14:creationId xmlns:p14="http://schemas.microsoft.com/office/powerpoint/2010/main" val="1879059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413AC-05C5-CFFE-CC2E-4CDEF9842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IAP </a:t>
            </a:r>
            <a:r>
              <a:rPr lang="sv-SE" dirty="0" err="1"/>
              <a:t>Report</a:t>
            </a:r>
            <a:r>
              <a:rPr lang="sv-SE" dirty="0"/>
              <a:t>: Laser </a:t>
            </a:r>
            <a:r>
              <a:rPr lang="sv-SE" dirty="0" err="1"/>
              <a:t>stripping</a:t>
            </a:r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E602A-BA88-1E51-7FF4-2F17909D9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11</a:t>
            </a:fld>
            <a:endParaRPr lang="sv-SE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03F6E09-1E9F-710B-8E8D-58B57AE1E765}"/>
              </a:ext>
            </a:extLst>
          </p:cNvPr>
          <p:cNvGrpSpPr/>
          <p:nvPr/>
        </p:nvGrpSpPr>
        <p:grpSpPr>
          <a:xfrm>
            <a:off x="641051" y="1634697"/>
            <a:ext cx="5050911" cy="4542266"/>
            <a:chOff x="1085677" y="566875"/>
            <a:chExt cx="7695909" cy="613319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6368EFC-7765-F344-8C56-D08BFBEEF371}"/>
                </a:ext>
              </a:extLst>
            </p:cNvPr>
            <p:cNvGrpSpPr/>
            <p:nvPr/>
          </p:nvGrpSpPr>
          <p:grpSpPr>
            <a:xfrm>
              <a:off x="1085677" y="566875"/>
              <a:ext cx="7695909" cy="5702630"/>
              <a:chOff x="2263288" y="532521"/>
              <a:chExt cx="7695909" cy="5702630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2A272008-A4DF-F7F2-6F32-33D71D14A363}"/>
                  </a:ext>
                </a:extLst>
              </p:cNvPr>
              <p:cNvGrpSpPr/>
              <p:nvPr/>
            </p:nvGrpSpPr>
            <p:grpSpPr>
              <a:xfrm>
                <a:off x="2725541" y="1253842"/>
                <a:ext cx="6624956" cy="801819"/>
                <a:chOff x="2561921" y="1037740"/>
                <a:chExt cx="6624956" cy="801819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A7C4C6CF-D652-B334-9093-6405005B81D4}"/>
                    </a:ext>
                  </a:extLst>
                </p:cNvPr>
                <p:cNvSpPr/>
                <p:nvPr/>
              </p:nvSpPr>
              <p:spPr>
                <a:xfrm>
                  <a:off x="3582167" y="1301084"/>
                  <a:ext cx="174598" cy="514505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60D52D60-C092-025A-3550-6E606D19D558}"/>
                    </a:ext>
                  </a:extLst>
                </p:cNvPr>
                <p:cNvSpPr/>
                <p:nvPr/>
              </p:nvSpPr>
              <p:spPr>
                <a:xfrm>
                  <a:off x="5132973" y="1037740"/>
                  <a:ext cx="159326" cy="556443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CB7755E4-6F98-06D5-79E2-F69F085DC1FE}"/>
                    </a:ext>
                  </a:extLst>
                </p:cNvPr>
                <p:cNvSpPr/>
                <p:nvPr/>
              </p:nvSpPr>
              <p:spPr>
                <a:xfrm>
                  <a:off x="6713699" y="1037740"/>
                  <a:ext cx="129209" cy="534657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C151BD9C-7255-CEED-AC8F-3CDB93C74956}"/>
                    </a:ext>
                  </a:extLst>
                </p:cNvPr>
                <p:cNvSpPr/>
                <p:nvPr/>
              </p:nvSpPr>
              <p:spPr>
                <a:xfrm>
                  <a:off x="8253909" y="1325054"/>
                  <a:ext cx="174598" cy="514505"/>
                </a:xfrm>
                <a:prstGeom prst="rect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4F5A7859-0CDA-132F-476D-4484523B656A}"/>
                    </a:ext>
                  </a:extLst>
                </p:cNvPr>
                <p:cNvSpPr/>
                <p:nvPr/>
              </p:nvSpPr>
              <p:spPr>
                <a:xfrm>
                  <a:off x="2786512" y="1302638"/>
                  <a:ext cx="60486" cy="514505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A0B11955-D1BB-BE17-9224-142CE37D3488}"/>
                    </a:ext>
                  </a:extLst>
                </p:cNvPr>
                <p:cNvSpPr/>
                <p:nvPr/>
              </p:nvSpPr>
              <p:spPr>
                <a:xfrm>
                  <a:off x="2561921" y="1302900"/>
                  <a:ext cx="60486" cy="514505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9A5C1C60-BF48-4533-8692-63FAD4C20467}"/>
                    </a:ext>
                  </a:extLst>
                </p:cNvPr>
                <p:cNvSpPr/>
                <p:nvPr/>
              </p:nvSpPr>
              <p:spPr>
                <a:xfrm>
                  <a:off x="9126391" y="1298812"/>
                  <a:ext cx="60486" cy="514505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C4016EC9-4DAD-3860-A047-053231A6DDFA}"/>
                    </a:ext>
                  </a:extLst>
                </p:cNvPr>
                <p:cNvSpPr/>
                <p:nvPr/>
              </p:nvSpPr>
              <p:spPr>
                <a:xfrm>
                  <a:off x="8754298" y="1292483"/>
                  <a:ext cx="60486" cy="514505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</p:grp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C0B484A3-969C-9B6A-CD73-BD36E86C14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5919" y="1824763"/>
                <a:ext cx="144447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46024E-1A11-1A0B-A64A-62CA9212082A}"/>
                  </a:ext>
                </a:extLst>
              </p:cNvPr>
              <p:cNvSpPr txBox="1"/>
              <p:nvPr/>
            </p:nvSpPr>
            <p:spPr>
              <a:xfrm>
                <a:off x="5704469" y="1816892"/>
                <a:ext cx="1217832" cy="467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000" dirty="0"/>
                  <a:t>0.87 m</a:t>
                </a:r>
              </a:p>
            </p:txBody>
          </p:sp>
          <p:sp>
            <p:nvSpPr>
              <p:cNvPr id="29" name="Trapezoid 28">
                <a:extLst>
                  <a:ext uri="{FF2B5EF4-FFF2-40B4-BE49-F238E27FC236}">
                    <a16:creationId xmlns:a16="http://schemas.microsoft.com/office/drawing/2014/main" id="{D1E2D959-12E0-C07C-3585-218BE9CC18A2}"/>
                  </a:ext>
                </a:extLst>
              </p:cNvPr>
              <p:cNvSpPr/>
              <p:nvPr/>
            </p:nvSpPr>
            <p:spPr>
              <a:xfrm rot="1778075">
                <a:off x="6192425" y="1009506"/>
                <a:ext cx="45719" cy="852468"/>
              </a:xfrm>
              <a:prstGeom prst="trapezoid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817ADE53-2C3A-EBFE-D848-4C539BB199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96593" y="1511740"/>
                <a:ext cx="1580726" cy="1089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6B9508E-8F0D-5CE2-56B9-871DBBA1792F}"/>
                  </a:ext>
                </a:extLst>
              </p:cNvPr>
              <p:cNvGrpSpPr/>
              <p:nvPr/>
            </p:nvGrpSpPr>
            <p:grpSpPr>
              <a:xfrm>
                <a:off x="5560906" y="1260464"/>
                <a:ext cx="159334" cy="458806"/>
                <a:chOff x="4333781" y="1758997"/>
                <a:chExt cx="129215" cy="458806"/>
              </a:xfrm>
            </p:grpSpPr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6DE4C96B-490C-BE93-9149-DB325DC45A51}"/>
                    </a:ext>
                  </a:extLst>
                </p:cNvPr>
                <p:cNvSpPr/>
                <p:nvPr/>
              </p:nvSpPr>
              <p:spPr>
                <a:xfrm>
                  <a:off x="4333787" y="1758997"/>
                  <a:ext cx="129209" cy="16603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ABE06860-58AC-E85B-BF99-2C870E4A4BC4}"/>
                    </a:ext>
                  </a:extLst>
                </p:cNvPr>
                <p:cNvSpPr/>
                <p:nvPr/>
              </p:nvSpPr>
              <p:spPr>
                <a:xfrm>
                  <a:off x="4333781" y="2061128"/>
                  <a:ext cx="129209" cy="156675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04E9FE5-2497-BFD0-3F79-8A021525F3C0}"/>
                  </a:ext>
                </a:extLst>
              </p:cNvPr>
              <p:cNvGrpSpPr/>
              <p:nvPr/>
            </p:nvGrpSpPr>
            <p:grpSpPr>
              <a:xfrm flipV="1">
                <a:off x="6612233" y="1269821"/>
                <a:ext cx="165352" cy="458806"/>
                <a:chOff x="4699545" y="1776920"/>
                <a:chExt cx="129214" cy="458806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4629FF9D-000F-0EDF-87ED-2AE83303B1DB}"/>
                    </a:ext>
                  </a:extLst>
                </p:cNvPr>
                <p:cNvSpPr/>
                <p:nvPr/>
              </p:nvSpPr>
              <p:spPr>
                <a:xfrm>
                  <a:off x="4699550" y="1776920"/>
                  <a:ext cx="129209" cy="166032"/>
                </a:xfrm>
                <a:prstGeom prst="rect">
                  <a:avLst/>
                </a:prstGeom>
                <a:solidFill>
                  <a:srgbClr val="00B0F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C61AC08C-0F4A-849F-44EA-06138A1FE834}"/>
                    </a:ext>
                  </a:extLst>
                </p:cNvPr>
                <p:cNvSpPr/>
                <p:nvPr/>
              </p:nvSpPr>
              <p:spPr>
                <a:xfrm>
                  <a:off x="4699545" y="2079051"/>
                  <a:ext cx="129209" cy="156675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00"/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FB0BD02-EA97-4D9C-5225-230F2A34BB04}"/>
                  </a:ext>
                </a:extLst>
              </p:cNvPr>
              <p:cNvSpPr txBox="1"/>
              <p:nvPr/>
            </p:nvSpPr>
            <p:spPr>
              <a:xfrm>
                <a:off x="3877865" y="532521"/>
                <a:ext cx="4924973" cy="584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400" b="1" dirty="0">
                    <a:solidFill>
                      <a:srgbClr val="A20000"/>
                    </a:solidFill>
                    <a:latin typeface="Gill Alt One MT" panose="020B0502020104020203" pitchFamily="34" charset="0"/>
                  </a:rPr>
                  <a:t>ESS</a:t>
                </a:r>
                <a:r>
                  <a:rPr lang="en-GB" sz="1400" b="1" dirty="0">
                    <a:solidFill>
                      <a:srgbClr val="A20000"/>
                    </a:solidFill>
                    <a:latin typeface="Gill Alt One MT" panose="020B0502020104020203" pitchFamily="34" charset="0"/>
                    <a:sym typeface="Symbol" panose="05050102010706020507" pitchFamily="18" charset="2"/>
                  </a:rPr>
                  <a:t></a:t>
                </a:r>
                <a:r>
                  <a:rPr lang="en-GB" sz="1400" b="1" dirty="0">
                    <a:solidFill>
                      <a:srgbClr val="A20000"/>
                    </a:solidFill>
                    <a:latin typeface="Gill Alt One MT" panose="020B0502020104020203" pitchFamily="34" charset="0"/>
                  </a:rPr>
                  <a:t>SB+ accumulator chicane </a:t>
                </a:r>
                <a:endParaRPr lang="en-GB" sz="1400" b="1" dirty="0">
                  <a:solidFill>
                    <a:srgbClr val="A20000"/>
                  </a:solidFill>
                </a:endParaRP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0A5601CF-9145-0BE1-4D41-4959A9B895D3}"/>
                  </a:ext>
                </a:extLst>
              </p:cNvPr>
              <p:cNvGrpSpPr/>
              <p:nvPr/>
            </p:nvGrpSpPr>
            <p:grpSpPr>
              <a:xfrm>
                <a:off x="2263288" y="1245642"/>
                <a:ext cx="7363067" cy="4989509"/>
                <a:chOff x="2448545" y="717292"/>
                <a:chExt cx="6796662" cy="4989509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F4629E43-1EB9-026C-3841-702D9CFA661B}"/>
                    </a:ext>
                  </a:extLst>
                </p:cNvPr>
                <p:cNvGrpSpPr/>
                <p:nvPr/>
              </p:nvGrpSpPr>
              <p:grpSpPr>
                <a:xfrm>
                  <a:off x="2448545" y="717292"/>
                  <a:ext cx="6796662" cy="4989509"/>
                  <a:chOff x="2110100" y="717292"/>
                  <a:chExt cx="7401648" cy="5644065"/>
                </a:xfrm>
              </p:grpSpPr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36B399BE-2FA2-5389-3F94-FAF32C1C7626}"/>
                      </a:ext>
                    </a:extLst>
                  </p:cNvPr>
                  <p:cNvSpPr/>
                  <p:nvPr/>
                </p:nvSpPr>
                <p:spPr>
                  <a:xfrm>
                    <a:off x="5385066" y="717292"/>
                    <a:ext cx="1341214" cy="592722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000"/>
                  </a:p>
                </p:txBody>
              </p:sp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49367ECC-921C-F891-3191-933AD5A14B95}"/>
                      </a:ext>
                    </a:extLst>
                  </p:cNvPr>
                  <p:cNvSpPr/>
                  <p:nvPr/>
                </p:nvSpPr>
                <p:spPr>
                  <a:xfrm>
                    <a:off x="2635285" y="2010714"/>
                    <a:ext cx="6578984" cy="4350643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000"/>
                  </a:p>
                </p:txBody>
              </p:sp>
              <p:cxnSp>
                <p:nvCxnSpPr>
                  <p:cNvPr id="44" name="Straight Arrow Connector 43">
                    <a:extLst>
                      <a:ext uri="{FF2B5EF4-FFF2-40B4-BE49-F238E27FC236}">
                        <a16:creationId xmlns:a16="http://schemas.microsoft.com/office/drawing/2014/main" id="{5985BF8B-FC4A-3FB7-C418-2974E4D270F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635285" y="1342575"/>
                    <a:ext cx="2856995" cy="655818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prstDash val="lgDash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BE8ADD09-3489-3BC6-D891-7194692F54D8}"/>
                      </a:ext>
                    </a:extLst>
                  </p:cNvPr>
                  <p:cNvGrpSpPr/>
                  <p:nvPr/>
                </p:nvGrpSpPr>
                <p:grpSpPr>
                  <a:xfrm>
                    <a:off x="2110100" y="2039740"/>
                    <a:ext cx="7401648" cy="4279775"/>
                    <a:chOff x="2110100" y="2039740"/>
                    <a:chExt cx="7449958" cy="4352921"/>
                  </a:xfrm>
                </p:grpSpPr>
                <p:pic>
                  <p:nvPicPr>
                    <p:cNvPr id="46" name="Picture 45">
                      <a:extLst>
                        <a:ext uri="{FF2B5EF4-FFF2-40B4-BE49-F238E27FC236}">
                          <a16:creationId xmlns:a16="http://schemas.microsoft.com/office/drawing/2014/main" id="{68890651-F424-E09B-6EE7-8B2344DD00D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/>
                    <a:stretch>
                      <a:fillRect/>
                    </a:stretch>
                  </p:blipFill>
                  <p:spPr>
                    <a:xfrm>
                      <a:off x="2110100" y="2039740"/>
                      <a:ext cx="7449958" cy="4352921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47" name="Group 46">
                      <a:extLst>
                        <a:ext uri="{FF2B5EF4-FFF2-40B4-BE49-F238E27FC236}">
                          <a16:creationId xmlns:a16="http://schemas.microsoft.com/office/drawing/2014/main" id="{3E11A961-5EBC-D3EB-EBFC-BE6D0244BF3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52631" y="3139426"/>
                      <a:ext cx="5449957" cy="223631"/>
                      <a:chOff x="3160643" y="2946952"/>
                      <a:chExt cx="5449957" cy="223631"/>
                    </a:xfrm>
                  </p:grpSpPr>
                  <p:sp>
                    <p:nvSpPr>
                      <p:cNvPr id="48" name="Rectangle 47">
                        <a:extLst>
                          <a:ext uri="{FF2B5EF4-FFF2-40B4-BE49-F238E27FC236}">
                            <a16:creationId xmlns:a16="http://schemas.microsoft.com/office/drawing/2014/main" id="{8E8B4CAD-4360-AB02-D85C-E28732194BB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60643" y="3021496"/>
                        <a:ext cx="684296" cy="149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 sz="1000"/>
                      </a:p>
                    </p:txBody>
                  </p:sp>
                  <p:sp>
                    <p:nvSpPr>
                      <p:cNvPr id="49" name="Rectangle 48">
                        <a:extLst>
                          <a:ext uri="{FF2B5EF4-FFF2-40B4-BE49-F238E27FC236}">
                            <a16:creationId xmlns:a16="http://schemas.microsoft.com/office/drawing/2014/main" id="{5293BE58-94DC-8A52-ECF8-9E3A216B42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926304" y="2946952"/>
                        <a:ext cx="684296" cy="22363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B" sz="1000"/>
                      </a:p>
                    </p:txBody>
                  </p:sp>
                </p:grpSp>
              </p:grpSp>
            </p:grpSp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CE09B366-4901-8DE5-409D-E26817E630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82941" y="1226091"/>
                  <a:ext cx="2351795" cy="623729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prstDash val="lg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645A29EC-B28E-5722-CB5A-C59DC8AE884E}"/>
                  </a:ext>
                </a:extLst>
              </p:cNvPr>
              <p:cNvCxnSpPr>
                <a:cxnSpLocks/>
                <a:endCxn id="54" idx="3"/>
              </p:cNvCxnSpPr>
              <p:nvPr/>
            </p:nvCxnSpPr>
            <p:spPr>
              <a:xfrm flipV="1">
                <a:off x="2464905" y="1774439"/>
                <a:ext cx="1455480" cy="711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7EFAC323-19E2-5EE1-AE71-F646CC64C8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42190" y="1532068"/>
                <a:ext cx="1467582" cy="25327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95C8E705-080B-DFC5-2BA1-A8827A682A56}"/>
                  </a:ext>
                </a:extLst>
              </p:cNvPr>
              <p:cNvCxnSpPr>
                <a:cxnSpLocks/>
                <a:stCxn id="56" idx="3"/>
                <a:endCxn id="57" idx="1"/>
              </p:cNvCxnSpPr>
              <p:nvPr/>
            </p:nvCxnSpPr>
            <p:spPr>
              <a:xfrm>
                <a:off x="7006528" y="1521170"/>
                <a:ext cx="1411002" cy="27723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5782519F-83CC-E5AA-E0C3-334F91344FC3}"/>
                  </a:ext>
                </a:extLst>
              </p:cNvPr>
              <p:cNvCxnSpPr>
                <a:cxnSpLocks/>
                <a:stCxn id="57" idx="1"/>
              </p:cNvCxnSpPr>
              <p:nvPr/>
            </p:nvCxnSpPr>
            <p:spPr>
              <a:xfrm>
                <a:off x="8417530" y="1798409"/>
                <a:ext cx="1541667" cy="606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EE68095-02C0-6347-C14C-30B7EBF92542}"/>
                  </a:ext>
                </a:extLst>
              </p:cNvPr>
              <p:cNvCxnSpPr>
                <a:cxnSpLocks/>
                <a:stCxn id="55" idx="1"/>
                <a:endCxn id="56" idx="3"/>
              </p:cNvCxnSpPr>
              <p:nvPr/>
            </p:nvCxnSpPr>
            <p:spPr>
              <a:xfrm flipV="1">
                <a:off x="5296593" y="1521171"/>
                <a:ext cx="1709935" cy="1089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34802EF-73BA-16D0-FBE7-E44CC3098E17}"/>
                </a:ext>
              </a:extLst>
            </p:cNvPr>
            <p:cNvCxnSpPr>
              <a:cxnSpLocks/>
            </p:cNvCxnSpPr>
            <p:nvPr/>
          </p:nvCxnSpPr>
          <p:spPr>
            <a:xfrm>
              <a:off x="2047193" y="5646824"/>
              <a:ext cx="1007041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CB439F-89B1-2796-5A8F-17DE2E50A937}"/>
                </a:ext>
              </a:extLst>
            </p:cNvPr>
            <p:cNvCxnSpPr>
              <a:cxnSpLocks/>
            </p:cNvCxnSpPr>
            <p:nvPr/>
          </p:nvCxnSpPr>
          <p:spPr>
            <a:xfrm>
              <a:off x="2042803" y="4661432"/>
              <a:ext cx="0" cy="1097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254B5AF-ED0B-0F21-FDD0-2BE17B00CB5E}"/>
                </a:ext>
              </a:extLst>
            </p:cNvPr>
            <p:cNvCxnSpPr>
              <a:cxnSpLocks/>
            </p:cNvCxnSpPr>
            <p:nvPr/>
          </p:nvCxnSpPr>
          <p:spPr>
            <a:xfrm>
              <a:off x="3054234" y="3724275"/>
              <a:ext cx="0" cy="20053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9CE5F69-03EA-5FF9-3F93-96C3FF38E46C}"/>
                </a:ext>
              </a:extLst>
            </p:cNvPr>
            <p:cNvSpPr txBox="1"/>
            <p:nvPr/>
          </p:nvSpPr>
          <p:spPr>
            <a:xfrm>
              <a:off x="2032278" y="5206271"/>
              <a:ext cx="1110310" cy="467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/>
                <a:t>0.14 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55109C-6909-5CBD-9D4D-C31DA901351C}"/>
                </a:ext>
              </a:extLst>
            </p:cNvPr>
            <p:cNvSpPr txBox="1"/>
            <p:nvPr/>
          </p:nvSpPr>
          <p:spPr>
            <a:xfrm>
              <a:off x="2128703" y="2926547"/>
              <a:ext cx="878944" cy="467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/>
                <a:t>0.6 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0FFC3B-8A9B-FBAD-7B61-B374DCCA2BC0}"/>
                </a:ext>
              </a:extLst>
            </p:cNvPr>
            <p:cNvSpPr txBox="1"/>
            <p:nvPr/>
          </p:nvSpPr>
          <p:spPr>
            <a:xfrm>
              <a:off x="6772033" y="2900550"/>
              <a:ext cx="920057" cy="467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/>
                <a:t>0.6 T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864A3A6-BDA2-1B93-73C0-FAF837A6C262}"/>
                </a:ext>
              </a:extLst>
            </p:cNvPr>
            <p:cNvCxnSpPr>
              <a:cxnSpLocks/>
            </p:cNvCxnSpPr>
            <p:nvPr/>
          </p:nvCxnSpPr>
          <p:spPr>
            <a:xfrm>
              <a:off x="6660619" y="4616231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D7D95C5-6456-2830-DB9C-36848A5504FD}"/>
                </a:ext>
              </a:extLst>
            </p:cNvPr>
            <p:cNvCxnSpPr>
              <a:cxnSpLocks/>
            </p:cNvCxnSpPr>
            <p:nvPr/>
          </p:nvCxnSpPr>
          <p:spPr>
            <a:xfrm>
              <a:off x="7692090" y="4645792"/>
              <a:ext cx="0" cy="10838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7223D4-D578-8F9C-D906-8397F20607A4}"/>
                </a:ext>
              </a:extLst>
            </p:cNvPr>
            <p:cNvSpPr txBox="1"/>
            <p:nvPr/>
          </p:nvSpPr>
          <p:spPr>
            <a:xfrm>
              <a:off x="6682535" y="5204599"/>
              <a:ext cx="1198883" cy="467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/>
                <a:t>0.14 m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494B879-F6B9-B1B4-D005-CA1AFF558E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54847" y="5652543"/>
              <a:ext cx="1041200" cy="393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BDFC14B-5A21-C3F4-1DD7-5169961B20EB}"/>
                </a:ext>
              </a:extLst>
            </p:cNvPr>
            <p:cNvCxnSpPr>
              <a:cxnSpLocks/>
            </p:cNvCxnSpPr>
            <p:nvPr/>
          </p:nvCxnSpPr>
          <p:spPr>
            <a:xfrm>
              <a:off x="1608708" y="6269505"/>
              <a:ext cx="654469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1EFA72A-2EFF-BE92-69EB-F81BE7123524}"/>
                </a:ext>
              </a:extLst>
            </p:cNvPr>
            <p:cNvCxnSpPr>
              <a:cxnSpLocks/>
            </p:cNvCxnSpPr>
            <p:nvPr/>
          </p:nvCxnSpPr>
          <p:spPr>
            <a:xfrm>
              <a:off x="1608416" y="5615553"/>
              <a:ext cx="0" cy="653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AE0ECF8-8590-6F56-9E76-BA2E90BE121E}"/>
                </a:ext>
              </a:extLst>
            </p:cNvPr>
            <p:cNvCxnSpPr>
              <a:cxnSpLocks/>
            </p:cNvCxnSpPr>
            <p:nvPr/>
          </p:nvCxnSpPr>
          <p:spPr>
            <a:xfrm>
              <a:off x="1608416" y="5655186"/>
              <a:ext cx="44491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2A1CFD-96A1-8797-221E-53A7D5B0935A}"/>
                </a:ext>
              </a:extLst>
            </p:cNvPr>
            <p:cNvSpPr txBox="1"/>
            <p:nvPr/>
          </p:nvSpPr>
          <p:spPr>
            <a:xfrm>
              <a:off x="1460139" y="5719394"/>
              <a:ext cx="1109787" cy="467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/>
                <a:t>0.06 m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BCFACD0-D54C-375C-764A-4966E1054CBD}"/>
                </a:ext>
              </a:extLst>
            </p:cNvPr>
            <p:cNvCxnSpPr>
              <a:cxnSpLocks/>
            </p:cNvCxnSpPr>
            <p:nvPr/>
          </p:nvCxnSpPr>
          <p:spPr>
            <a:xfrm>
              <a:off x="8142643" y="5589894"/>
              <a:ext cx="0" cy="653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3EE75BD-4B63-AD48-4A98-FDD5E87B539E}"/>
                </a:ext>
              </a:extLst>
            </p:cNvPr>
            <p:cNvCxnSpPr>
              <a:cxnSpLocks/>
            </p:cNvCxnSpPr>
            <p:nvPr/>
          </p:nvCxnSpPr>
          <p:spPr>
            <a:xfrm>
              <a:off x="7708487" y="5654511"/>
              <a:ext cx="44491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6B39AFB-75CA-DBF2-F2E3-B04148C30B7E}"/>
                </a:ext>
              </a:extLst>
            </p:cNvPr>
            <p:cNvSpPr txBox="1"/>
            <p:nvPr/>
          </p:nvSpPr>
          <p:spPr>
            <a:xfrm>
              <a:off x="4040488" y="6232517"/>
              <a:ext cx="1122253" cy="467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/>
                <a:t>0.87 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F32AF5E-3F47-9D1A-938D-69505C1F3C51}"/>
                </a:ext>
              </a:extLst>
            </p:cNvPr>
            <p:cNvSpPr txBox="1"/>
            <p:nvPr/>
          </p:nvSpPr>
          <p:spPr>
            <a:xfrm>
              <a:off x="7217598" y="5743499"/>
              <a:ext cx="1152411" cy="467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/>
                <a:t>0.06 m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A0E04CB-FAC6-031F-CFC1-9AF0CFA3C6AE}"/>
              </a:ext>
            </a:extLst>
          </p:cNvPr>
          <p:cNvGrpSpPr>
            <a:grpSpLocks noChangeAspect="1"/>
          </p:cNvGrpSpPr>
          <p:nvPr/>
        </p:nvGrpSpPr>
        <p:grpSpPr>
          <a:xfrm>
            <a:off x="6708602" y="3640602"/>
            <a:ext cx="4221082" cy="2331326"/>
            <a:chOff x="6672154" y="1428766"/>
            <a:chExt cx="3252634" cy="1352645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E1DAF31-25B9-B356-11A3-A3BEABE2A7B0}"/>
                </a:ext>
              </a:extLst>
            </p:cNvPr>
            <p:cNvSpPr/>
            <p:nvPr/>
          </p:nvSpPr>
          <p:spPr>
            <a:xfrm rot="18579052">
              <a:off x="8181005" y="2196217"/>
              <a:ext cx="1052083" cy="118306"/>
            </a:xfrm>
            <a:prstGeom prst="rect">
              <a:avLst/>
            </a:prstGeom>
            <a:pattFill prst="dkVert">
              <a:fgClr>
                <a:srgbClr val="00B0F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/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F8D6353E-715D-4F57-237E-ADEF8BE34790}"/>
                </a:ext>
              </a:extLst>
            </p:cNvPr>
            <p:cNvGrpSpPr/>
            <p:nvPr/>
          </p:nvGrpSpPr>
          <p:grpSpPr>
            <a:xfrm>
              <a:off x="6672154" y="1428766"/>
              <a:ext cx="3252634" cy="1316789"/>
              <a:chOff x="345136" y="656491"/>
              <a:chExt cx="10667537" cy="4138342"/>
            </a:xfrm>
          </p:grpSpPr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85F85E84-5D32-8BB2-7EC3-5B4FA993C078}"/>
                  </a:ext>
                </a:extLst>
              </p:cNvPr>
              <p:cNvSpPr txBox="1"/>
              <p:nvPr/>
            </p:nvSpPr>
            <p:spPr>
              <a:xfrm>
                <a:off x="7471598" y="2562931"/>
                <a:ext cx="1014630" cy="588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000" dirty="0">
                    <a:latin typeface="Symbol" panose="05050102010706020507" pitchFamily="18" charset="2"/>
                    <a:sym typeface="Symbol" panose="05050102010706020507" pitchFamily="18" charset="2"/>
                  </a:rPr>
                  <a:t></a:t>
                </a:r>
                <a:r>
                  <a:rPr lang="en-GB" sz="1000" baseline="-25000" dirty="0">
                    <a:latin typeface="Symbol" panose="05050102010706020507" pitchFamily="18" charset="2"/>
                  </a:rPr>
                  <a:t>0</a:t>
                </a:r>
                <a:endParaRPr lang="en-GB" sz="1000" dirty="0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2226124C-AB7A-1010-EE6C-B2A857153CCD}"/>
                  </a:ext>
                </a:extLst>
              </p:cNvPr>
              <p:cNvSpPr/>
              <p:nvPr/>
            </p:nvSpPr>
            <p:spPr>
              <a:xfrm rot="990472">
                <a:off x="8804481" y="1126982"/>
                <a:ext cx="441049" cy="1099900"/>
              </a:xfrm>
              <a:prstGeom prst="rect">
                <a:avLst/>
              </a:prstGeom>
              <a:solidFill>
                <a:srgbClr val="00B050">
                  <a:alpha val="2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/>
              </a:p>
            </p:txBody>
          </p:sp>
          <p:sp>
            <p:nvSpPr>
              <p:cNvPr id="97" name="Arc 96">
                <a:extLst>
                  <a:ext uri="{FF2B5EF4-FFF2-40B4-BE49-F238E27FC236}">
                    <a16:creationId xmlns:a16="http://schemas.microsoft.com/office/drawing/2014/main" id="{C77B7FD2-E0FF-18D7-37D3-7821EA4AEA34}"/>
                  </a:ext>
                </a:extLst>
              </p:cNvPr>
              <p:cNvSpPr/>
              <p:nvPr/>
            </p:nvSpPr>
            <p:spPr>
              <a:xfrm>
                <a:off x="7924230" y="3026488"/>
                <a:ext cx="485472" cy="485482"/>
              </a:xfrm>
              <a:prstGeom prst="arc">
                <a:avLst>
                  <a:gd name="adj1" fmla="val 16807244"/>
                  <a:gd name="adj2" fmla="val 21552430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00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E02E066A-AED7-BBCD-336F-86E437DEE012}"/>
                  </a:ext>
                </a:extLst>
              </p:cNvPr>
              <p:cNvSpPr txBox="1"/>
              <p:nvPr/>
            </p:nvSpPr>
            <p:spPr>
              <a:xfrm>
                <a:off x="8293731" y="2562207"/>
                <a:ext cx="1168483" cy="7738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>
                    <a:latin typeface="Symbol" panose="05050102010706020507" pitchFamily="18" charset="2"/>
                  </a:rPr>
                  <a:t>a</a:t>
                </a:r>
                <a:r>
                  <a:rPr lang="en-GB" sz="1000" baseline="-25000" dirty="0">
                    <a:latin typeface="Symbol" panose="05050102010706020507" pitchFamily="18" charset="2"/>
                  </a:rPr>
                  <a:t>0</a:t>
                </a:r>
              </a:p>
            </p:txBody>
          </p: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541744B6-23C3-25C9-4966-26FB5CD2FCF0}"/>
                  </a:ext>
                </a:extLst>
              </p:cNvPr>
              <p:cNvCxnSpPr>
                <a:cxnSpLocks/>
                <a:endCxn id="111" idx="8"/>
              </p:cNvCxnSpPr>
              <p:nvPr/>
            </p:nvCxnSpPr>
            <p:spPr>
              <a:xfrm flipH="1" flipV="1">
                <a:off x="419747" y="3239771"/>
                <a:ext cx="8922889" cy="1766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21337028-3C7B-C568-1728-E02FE5FE83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772779" y="1625038"/>
                <a:ext cx="3411105" cy="774405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Arc 100">
                <a:extLst>
                  <a:ext uri="{FF2B5EF4-FFF2-40B4-BE49-F238E27FC236}">
                    <a16:creationId xmlns:a16="http://schemas.microsoft.com/office/drawing/2014/main" id="{59ED8A85-4237-54EC-A6CD-3D635FC86803}"/>
                  </a:ext>
                </a:extLst>
              </p:cNvPr>
              <p:cNvSpPr/>
              <p:nvPr/>
            </p:nvSpPr>
            <p:spPr>
              <a:xfrm rot="21278387">
                <a:off x="7228627" y="2893763"/>
                <a:ext cx="619867" cy="776005"/>
              </a:xfrm>
              <a:prstGeom prst="arc">
                <a:avLst>
                  <a:gd name="adj1" fmla="val 17323363"/>
                  <a:gd name="adj2" fmla="val 21599172"/>
                </a:avLst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100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DB3C5E55-FF6F-19C8-52E6-002C2CDC3541}"/>
                  </a:ext>
                </a:extLst>
              </p:cNvPr>
              <p:cNvCxnSpPr>
                <a:cxnSpLocks/>
                <a:endCxn id="111" idx="0"/>
              </p:cNvCxnSpPr>
              <p:nvPr/>
            </p:nvCxnSpPr>
            <p:spPr>
              <a:xfrm flipH="1">
                <a:off x="5383879" y="4376519"/>
                <a:ext cx="3615580" cy="154279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3246932A-FD17-D933-C2DE-21727237BB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11655" y="2012240"/>
                <a:ext cx="3708" cy="1265994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24CE3B0E-66A5-7297-1A71-346E213665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62355" y="3789246"/>
                <a:ext cx="1407855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CBDFD5D1-4E79-30DA-FE38-55CF713E3D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47641" y="3281727"/>
                <a:ext cx="22571" cy="61317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A0975CEC-DA15-6A4E-885E-9D9FA702A4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4916" y="3265062"/>
                <a:ext cx="14037" cy="56023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2E6FA3EA-65D4-854E-BC2B-3DD98C22A27B}"/>
                  </a:ext>
                </a:extLst>
              </p:cNvPr>
              <p:cNvSpPr txBox="1"/>
              <p:nvPr/>
            </p:nvSpPr>
            <p:spPr>
              <a:xfrm>
                <a:off x="7141771" y="3232546"/>
                <a:ext cx="1183175" cy="773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000" dirty="0" err="1">
                    <a:latin typeface="Symbol" panose="05050102010706020507" pitchFamily="18" charset="2"/>
                  </a:rPr>
                  <a:t>D</a:t>
                </a:r>
                <a:r>
                  <a:rPr lang="en-GB" sz="1000" dirty="0" err="1"/>
                  <a:t>z</a:t>
                </a:r>
                <a:endParaRPr lang="en-GB" sz="1000" dirty="0"/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F09B2FE4-0418-CA29-0B52-B27448E0EC46}"/>
                  </a:ext>
                </a:extLst>
              </p:cNvPr>
              <p:cNvSpPr txBox="1"/>
              <p:nvPr/>
            </p:nvSpPr>
            <p:spPr>
              <a:xfrm>
                <a:off x="8478328" y="656491"/>
                <a:ext cx="1581318" cy="588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/>
                  <a:t>Laser</a:t>
                </a:r>
              </a:p>
            </p:txBody>
          </p:sp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57CE042A-0480-2DCC-4D5F-9D1958143ED1}"/>
                  </a:ext>
                </a:extLst>
              </p:cNvPr>
              <p:cNvSpPr/>
              <p:nvPr/>
            </p:nvSpPr>
            <p:spPr>
              <a:xfrm>
                <a:off x="345136" y="1367316"/>
                <a:ext cx="6305827" cy="3427517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74312A5D-D8CA-6F98-0C19-28E77E8C8190}"/>
                  </a:ext>
                </a:extLst>
              </p:cNvPr>
              <p:cNvSpPr/>
              <p:nvPr/>
            </p:nvSpPr>
            <p:spPr>
              <a:xfrm>
                <a:off x="2939078" y="1567574"/>
                <a:ext cx="3844313" cy="1657074"/>
              </a:xfrm>
              <a:custGeom>
                <a:avLst/>
                <a:gdLst>
                  <a:gd name="csX0" fmla="*/ 4728411 w 4728411"/>
                  <a:gd name="csY0" fmla="*/ 64689 h 1652858"/>
                  <a:gd name="csX1" fmla="*/ 4102769 w 4728411"/>
                  <a:gd name="csY1" fmla="*/ 4531 h 1652858"/>
                  <a:gd name="csX2" fmla="*/ 3465095 w 4728411"/>
                  <a:gd name="csY2" fmla="*/ 172973 h 1652858"/>
                  <a:gd name="csX3" fmla="*/ 2322095 w 4728411"/>
                  <a:gd name="csY3" fmla="*/ 882837 h 1652858"/>
                  <a:gd name="csX4" fmla="*/ 1431758 w 4728411"/>
                  <a:gd name="csY4" fmla="*/ 1376131 h 1652858"/>
                  <a:gd name="csX5" fmla="*/ 757990 w 4728411"/>
                  <a:gd name="csY5" fmla="*/ 1592700 h 1652858"/>
                  <a:gd name="csX6" fmla="*/ 0 w 4728411"/>
                  <a:gd name="csY6" fmla="*/ 1652858 h 1652858"/>
                  <a:gd name="csX7" fmla="*/ 0 w 4728411"/>
                  <a:gd name="csY7" fmla="*/ 1652858 h 16528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728411" h="1652858">
                    <a:moveTo>
                      <a:pt x="4728411" y="64689"/>
                    </a:moveTo>
                    <a:cubicBezTo>
                      <a:pt x="4520866" y="25586"/>
                      <a:pt x="4313322" y="-13516"/>
                      <a:pt x="4102769" y="4531"/>
                    </a:cubicBezTo>
                    <a:cubicBezTo>
                      <a:pt x="3892216" y="22578"/>
                      <a:pt x="3761874" y="26589"/>
                      <a:pt x="3465095" y="172973"/>
                    </a:cubicBezTo>
                    <a:cubicBezTo>
                      <a:pt x="3168316" y="319357"/>
                      <a:pt x="2660984" y="682311"/>
                      <a:pt x="2322095" y="882837"/>
                    </a:cubicBezTo>
                    <a:cubicBezTo>
                      <a:pt x="1983206" y="1083363"/>
                      <a:pt x="1692442" y="1257821"/>
                      <a:pt x="1431758" y="1376131"/>
                    </a:cubicBezTo>
                    <a:cubicBezTo>
                      <a:pt x="1171074" y="1494441"/>
                      <a:pt x="996616" y="1546579"/>
                      <a:pt x="757990" y="1592700"/>
                    </a:cubicBezTo>
                    <a:cubicBezTo>
                      <a:pt x="519364" y="1638821"/>
                      <a:pt x="0" y="1652858"/>
                      <a:pt x="0" y="1652858"/>
                    </a:cubicBezTo>
                    <a:lnTo>
                      <a:pt x="0" y="1652858"/>
                    </a:lnTo>
                  </a:path>
                </a:pathLst>
              </a:cu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87A1B228-15D1-258B-085F-C3775493129C}"/>
                  </a:ext>
                </a:extLst>
              </p:cNvPr>
              <p:cNvSpPr/>
              <p:nvPr/>
            </p:nvSpPr>
            <p:spPr>
              <a:xfrm>
                <a:off x="419747" y="3239771"/>
                <a:ext cx="4964133" cy="1292596"/>
              </a:xfrm>
              <a:custGeom>
                <a:avLst/>
                <a:gdLst>
                  <a:gd name="csX0" fmla="*/ 4439653 w 4439653"/>
                  <a:gd name="csY0" fmla="*/ 1491915 h 1493728"/>
                  <a:gd name="csX1" fmla="*/ 3970421 w 4439653"/>
                  <a:gd name="csY1" fmla="*/ 1467852 h 1493728"/>
                  <a:gd name="csX2" fmla="*/ 3477126 w 4439653"/>
                  <a:gd name="csY2" fmla="*/ 1311442 h 1493728"/>
                  <a:gd name="csX3" fmla="*/ 2683042 w 4439653"/>
                  <a:gd name="csY3" fmla="*/ 854242 h 1493728"/>
                  <a:gd name="csX4" fmla="*/ 1973179 w 4439653"/>
                  <a:gd name="csY4" fmla="*/ 457200 h 1493728"/>
                  <a:gd name="csX5" fmla="*/ 1431758 w 4439653"/>
                  <a:gd name="csY5" fmla="*/ 216568 h 1493728"/>
                  <a:gd name="csX6" fmla="*/ 1070811 w 4439653"/>
                  <a:gd name="csY6" fmla="*/ 96252 h 1493728"/>
                  <a:gd name="csX7" fmla="*/ 517358 w 4439653"/>
                  <a:gd name="csY7" fmla="*/ 24063 h 1493728"/>
                  <a:gd name="csX8" fmla="*/ 0 w 4439653"/>
                  <a:gd name="csY8" fmla="*/ 0 h 14937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439653" h="1493728">
                    <a:moveTo>
                      <a:pt x="4439653" y="1491915"/>
                    </a:moveTo>
                    <a:cubicBezTo>
                      <a:pt x="4285247" y="1494923"/>
                      <a:pt x="4130842" y="1497931"/>
                      <a:pt x="3970421" y="1467852"/>
                    </a:cubicBezTo>
                    <a:cubicBezTo>
                      <a:pt x="3810000" y="1437773"/>
                      <a:pt x="3691689" y="1413710"/>
                      <a:pt x="3477126" y="1311442"/>
                    </a:cubicBezTo>
                    <a:cubicBezTo>
                      <a:pt x="3262563" y="1209174"/>
                      <a:pt x="2683042" y="854242"/>
                      <a:pt x="2683042" y="854242"/>
                    </a:cubicBezTo>
                    <a:cubicBezTo>
                      <a:pt x="2432384" y="711868"/>
                      <a:pt x="2181726" y="563479"/>
                      <a:pt x="1973179" y="457200"/>
                    </a:cubicBezTo>
                    <a:cubicBezTo>
                      <a:pt x="1764632" y="350921"/>
                      <a:pt x="1582153" y="276726"/>
                      <a:pt x="1431758" y="216568"/>
                    </a:cubicBezTo>
                    <a:cubicBezTo>
                      <a:pt x="1281363" y="156410"/>
                      <a:pt x="1223211" y="128336"/>
                      <a:pt x="1070811" y="96252"/>
                    </a:cubicBezTo>
                    <a:cubicBezTo>
                      <a:pt x="918411" y="64168"/>
                      <a:pt x="695826" y="40105"/>
                      <a:pt x="517358" y="24063"/>
                    </a:cubicBezTo>
                    <a:cubicBezTo>
                      <a:pt x="338890" y="8021"/>
                      <a:pt x="169445" y="4010"/>
                      <a:pt x="0" y="0"/>
                    </a:cubicBezTo>
                  </a:path>
                </a:pathLst>
              </a:cu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EFE8B80A-2D1E-8282-48F6-2A5BD767982F}"/>
                  </a:ext>
                </a:extLst>
              </p:cNvPr>
              <p:cNvSpPr txBox="1"/>
              <p:nvPr/>
            </p:nvSpPr>
            <p:spPr>
              <a:xfrm>
                <a:off x="1572392" y="1251823"/>
                <a:ext cx="3998845" cy="773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/>
                  <a:t>Dispersion  lattice 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3" name="TextBox 112">
                    <a:extLst>
                      <a:ext uri="{FF2B5EF4-FFF2-40B4-BE49-F238E27FC236}">
                        <a16:creationId xmlns:a16="http://schemas.microsoft.com/office/drawing/2014/main" id="{A441B5A4-421B-A1F5-4CB9-E227FC0A3ACD}"/>
                      </a:ext>
                    </a:extLst>
                  </p:cNvPr>
                  <p:cNvSpPr txBox="1"/>
                  <p:nvPr/>
                </p:nvSpPr>
                <p:spPr>
                  <a:xfrm>
                    <a:off x="1180433" y="2045029"/>
                    <a:ext cx="385980" cy="77381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𝑥</m:t>
                          </m:r>
                        </m:oMath>
                      </m:oMathPara>
                    </a14:m>
                    <a:endParaRPr lang="en-US" sz="1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BDD9952E-0918-EA83-A683-CA9718281D7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80433" y="2045029"/>
                    <a:ext cx="385980" cy="77381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3684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231067A9-D51E-0AA7-20B4-B4F00F6FE499}"/>
                  </a:ext>
                </a:extLst>
              </p:cNvPr>
              <p:cNvSpPr txBox="1"/>
              <p:nvPr/>
            </p:nvSpPr>
            <p:spPr>
              <a:xfrm>
                <a:off x="2368959" y="3074714"/>
                <a:ext cx="1166874" cy="7738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000" dirty="0" err="1">
                    <a:latin typeface="Symbol" panose="05050102010706020507" pitchFamily="18" charset="2"/>
                  </a:rPr>
                  <a:t>D</a:t>
                </a:r>
                <a:r>
                  <a:rPr lang="en-GB" sz="1000" dirty="0" err="1"/>
                  <a:t>z</a:t>
                </a:r>
                <a:endParaRPr lang="en-GB" sz="1000" dirty="0"/>
              </a:p>
            </p:txBody>
          </p: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E8937D4B-8F88-8EC6-0C0B-655C9FEF235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610147" y="2012933"/>
                <a:ext cx="14367" cy="122137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9BD6599A-2BFF-704A-1385-E14CDAC4E1FE}"/>
                  </a:ext>
                </a:extLst>
              </p:cNvPr>
              <p:cNvSpPr/>
              <p:nvPr/>
            </p:nvSpPr>
            <p:spPr>
              <a:xfrm>
                <a:off x="384477" y="3076284"/>
                <a:ext cx="2567079" cy="316196"/>
              </a:xfrm>
              <a:prstGeom prst="ellipse">
                <a:avLst/>
              </a:prstGeom>
              <a:pattFill prst="dkVert">
                <a:fgClr>
                  <a:srgbClr val="00B0F0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7" name="TextBox 116">
                    <a:extLst>
                      <a:ext uri="{FF2B5EF4-FFF2-40B4-BE49-F238E27FC236}">
                        <a16:creationId xmlns:a16="http://schemas.microsoft.com/office/drawing/2014/main" id="{9B23F54B-69FB-F93F-7BCA-8A70DC3DB0F3}"/>
                      </a:ext>
                    </a:extLst>
                  </p:cNvPr>
                  <p:cNvSpPr txBox="1"/>
                  <p:nvPr/>
                </p:nvSpPr>
                <p:spPr>
                  <a:xfrm>
                    <a:off x="8320249" y="2313938"/>
                    <a:ext cx="2692424" cy="77381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GB" sz="1000" i="0" dirty="0" smtClean="0">
                            <a:latin typeface="Symbol" panose="05050102010706020507" pitchFamily="18" charset="2"/>
                          </a:rPr>
                          <m:t>D</m:t>
                        </m:r>
                        <m:r>
                          <m:rPr>
                            <m:nor/>
                          </m:rPr>
                          <a:rPr lang="en-GB" sz="1000" i="0" dirty="0" smtClean="0"/>
                          <m:t>x </m:t>
                        </m:r>
                      </m:oMath>
                    </a14:m>
                    <a:r>
                      <a:rPr lang="en-GB" sz="1000" dirty="0">
                        <a:latin typeface="Symbol" panose="05050102010706020507" pitchFamily="18" charset="2"/>
                      </a:rPr>
                      <a:t>=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GB" sz="1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sz="1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GB" sz="1000" i="1">
                            <a:solidFill>
                              <a:srgbClr val="202122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  <m:sSub>
                          <m:sSubPr>
                            <m:ctrlPr>
                              <a:rPr lang="en-GB" sz="1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GB" sz="1000" i="1">
                                <a:solidFill>
                                  <a:srgbClr val="202122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oMath>
                    </a14:m>
                    <a:endParaRPr lang="en-GB" sz="1000" dirty="0"/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A647C6C2-C00E-57E7-2D4F-42011728F3A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20249" y="2313938"/>
                    <a:ext cx="2692424" cy="773813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52750EED-D492-B085-50D1-9E4FB53790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3140" y="2656438"/>
                <a:ext cx="2473250" cy="108426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id="{7B2672A0-1E8D-DFA7-AF1E-D1DBAB5307EF}"/>
                      </a:ext>
                    </a:extLst>
                  </p:cNvPr>
                  <p:cNvSpPr txBox="1"/>
                  <p:nvPr/>
                </p:nvSpPr>
                <p:spPr>
                  <a:xfrm>
                    <a:off x="1878335" y="2028366"/>
                    <a:ext cx="881793" cy="77381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GB" sz="1000" i="1">
                              <a:solidFill>
                                <a:srgbClr val="202122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GB" sz="1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sz="1000" i="1">
                                  <a:solidFill>
                                    <a:srgbClr val="20212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oMath>
                      </m:oMathPara>
                    </a14:m>
                    <a:endParaRPr sz="1000" dirty="0"/>
                  </a:p>
                </p:txBody>
              </p:sp>
            </mc:Choice>
            <mc:Fallback xmlns="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AAFF93A7-8B07-64C6-2F85-7471ED1C371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78335" y="2028366"/>
                    <a:ext cx="881793" cy="77381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1363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749BBAB-25A6-759A-F8F2-01FD3BE0E5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61945" y="1590045"/>
              <a:ext cx="451044" cy="1114553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CE11DA7-D9B9-C498-1DEE-95D98B5CA2A4}"/>
                  </a:ext>
                </a:extLst>
              </p:cNvPr>
              <p:cNvSpPr txBox="1"/>
              <p:nvPr/>
            </p:nvSpPr>
            <p:spPr>
              <a:xfrm>
                <a:off x="6096000" y="1627827"/>
                <a:ext cx="574396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v-SE" dirty="0"/>
                  <a:t>”</a:t>
                </a:r>
                <a:r>
                  <a:rPr lang="sv-SE" dirty="0" err="1"/>
                  <a:t>Crab-crossing</a:t>
                </a:r>
                <a:r>
                  <a:rPr lang="sv-SE" dirty="0"/>
                  <a:t>” </a:t>
                </a:r>
                <a:r>
                  <a:rPr lang="sv-SE" dirty="0" err="1"/>
                  <a:t>reduces</a:t>
                </a:r>
                <a:r>
                  <a:rPr lang="sv-SE" dirty="0"/>
                  <a:t> </a:t>
                </a:r>
                <a:r>
                  <a:rPr lang="sv-SE" dirty="0" err="1"/>
                  <a:t>issue</a:t>
                </a:r>
                <a:r>
                  <a:rPr lang="sv-SE" dirty="0"/>
                  <a:t> </a:t>
                </a:r>
                <a:r>
                  <a:rPr lang="sv-SE" dirty="0" err="1"/>
                  <a:t>of</a:t>
                </a:r>
                <a:r>
                  <a:rPr lang="sv-SE" dirty="0"/>
                  <a:t> long </a:t>
                </a:r>
                <a:r>
                  <a:rPr lang="sv-SE" dirty="0" err="1"/>
                  <a:t>bunch</a:t>
                </a:r>
                <a:endParaRPr lang="sv-S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v-SE" dirty="0"/>
                  <a:t>Dispersion and D’ </a:t>
                </a:r>
                <a:r>
                  <a:rPr lang="sv-SE" dirty="0" err="1"/>
                  <a:t>reduces</a:t>
                </a:r>
                <a:r>
                  <a:rPr lang="sv-SE" dirty="0"/>
                  <a:t> </a:t>
                </a:r>
                <a:r>
                  <a:rPr lang="sv-SE" dirty="0" err="1"/>
                  <a:t>issue</a:t>
                </a:r>
                <a:r>
                  <a:rPr lang="sv-SE" dirty="0"/>
                  <a:t> </a:t>
                </a:r>
                <a:r>
                  <a:rPr lang="sv-SE" dirty="0" err="1"/>
                  <a:t>of</a:t>
                </a:r>
                <a:r>
                  <a:rPr lang="sv-SE" dirty="0"/>
                  <a:t> </a:t>
                </a:r>
                <a:r>
                  <a:rPr lang="sv-SE" dirty="0" err="1"/>
                  <a:t>large</a:t>
                </a:r>
                <a:r>
                  <a:rPr lang="sv-SE" dirty="0"/>
                  <a:t> </a:t>
                </a:r>
                <a:r>
                  <a:rPr lang="sv-SE" dirty="0" err="1"/>
                  <a:t>energy</a:t>
                </a:r>
                <a:r>
                  <a:rPr lang="sv-SE" dirty="0"/>
                  <a:t> spread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sv-SE" b="0" i="1" smtClean="0">
                        <a:latin typeface="Cambria Math" panose="02040503050406030204" pitchFamily="18" charset="0"/>
                      </a:rPr>
                      <m:t>=8.6 </m:t>
                    </m:r>
                    <m:r>
                      <m:rPr>
                        <m:sty m:val="p"/>
                      </m:rPr>
                      <a:rPr lang="sv-SE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sv-SE" dirty="0"/>
                  <a:t> 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sv-SE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sv-SE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sv-SE" b="0" i="1" smtClean="0">
                        <a:latin typeface="Cambria Math" panose="02040503050406030204" pitchFamily="18" charset="0"/>
                      </a:rPr>
                      <m:t>=−1.5 </m:t>
                    </m:r>
                  </m:oMath>
                </a14:m>
                <a:endParaRPr lang="sv-SE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v-SE" dirty="0" err="1"/>
                  <a:t>Need</a:t>
                </a:r>
                <a:r>
                  <a:rPr lang="sv-SE" dirty="0"/>
                  <a:t> to </a:t>
                </a:r>
                <a:r>
                  <a:rPr lang="sv-SE" dirty="0" err="1"/>
                  <a:t>modify</a:t>
                </a:r>
                <a:r>
                  <a:rPr lang="sv-SE" dirty="0"/>
                  <a:t> transfer </a:t>
                </a:r>
                <a:r>
                  <a:rPr lang="sv-SE" dirty="0" err="1"/>
                  <a:t>line</a:t>
                </a:r>
                <a:r>
                  <a:rPr lang="sv-SE" dirty="0"/>
                  <a:t> to match </a:t>
                </a:r>
                <a:r>
                  <a:rPr lang="sv-SE" dirty="0" err="1"/>
                  <a:t>beam</a:t>
                </a:r>
                <a:r>
                  <a:rPr lang="sv-SE" dirty="0"/>
                  <a:t> parameters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v-SE" dirty="0"/>
                  <a:t>Dispersion </a:t>
                </a:r>
                <a:r>
                  <a:rPr lang="sv-SE" dirty="0" err="1"/>
                  <a:t>matching</a:t>
                </a:r>
                <a:r>
                  <a:rPr lang="sv-SE" dirty="0"/>
                  <a:t> in ring </a:t>
                </a:r>
                <a:r>
                  <a:rPr lang="sv-SE" dirty="0" err="1"/>
                  <a:t>probably</a:t>
                </a:r>
                <a:r>
                  <a:rPr lang="sv-SE" dirty="0"/>
                  <a:t> not </a:t>
                </a:r>
                <a:r>
                  <a:rPr lang="sv-SE" dirty="0" err="1"/>
                  <a:t>needed</a:t>
                </a:r>
                <a:r>
                  <a:rPr lang="sv-SE" dirty="0"/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v-SE" dirty="0"/>
                  <a:t>pyORBIT3 simulations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v-SE" dirty="0"/>
                  <a:t>Looks </a:t>
                </a:r>
                <a:r>
                  <a:rPr lang="sv-SE" dirty="0" err="1"/>
                  <a:t>feasible</a:t>
                </a:r>
                <a:r>
                  <a:rPr lang="sv-SE" dirty="0"/>
                  <a:t>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sv-SE" dirty="0"/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ECE11DA7-D9B9-C498-1DEE-95D98B5CA2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627827"/>
                <a:ext cx="5743962" cy="2308324"/>
              </a:xfrm>
              <a:prstGeom prst="rect">
                <a:avLst/>
              </a:prstGeom>
              <a:blipFill>
                <a:blip r:embed="rId6"/>
                <a:stretch>
                  <a:fillRect l="-637" t="-131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" name="Rectangle 122">
            <a:extLst>
              <a:ext uri="{FF2B5EF4-FFF2-40B4-BE49-F238E27FC236}">
                <a16:creationId xmlns:a16="http://schemas.microsoft.com/office/drawing/2014/main" id="{D79A350D-ABC3-7A59-B86E-E617976E242E}"/>
              </a:ext>
            </a:extLst>
          </p:cNvPr>
          <p:cNvSpPr/>
          <p:nvPr/>
        </p:nvSpPr>
        <p:spPr>
          <a:xfrm>
            <a:off x="464287" y="6018028"/>
            <a:ext cx="2384956" cy="4748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</a:rPr>
              <a:t>Anatoliy Opanasenko</a:t>
            </a:r>
          </a:p>
        </p:txBody>
      </p:sp>
    </p:spTree>
    <p:extLst>
      <p:ext uri="{BB962C8B-B14F-4D97-AF65-F5344CB8AC3E}">
        <p14:creationId xmlns:p14="http://schemas.microsoft.com/office/powerpoint/2010/main" val="3619137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B56CF-D859-C56D-6DE1-82AA55E59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IAP </a:t>
            </a:r>
            <a:r>
              <a:rPr lang="sv-SE" dirty="0" err="1"/>
              <a:t>Report</a:t>
            </a:r>
            <a:r>
              <a:rPr lang="sv-SE" dirty="0"/>
              <a:t>: </a:t>
            </a:r>
            <a:r>
              <a:rPr lang="sv-SE" dirty="0" err="1"/>
              <a:t>Accumulator</a:t>
            </a:r>
            <a:r>
              <a:rPr lang="sv-SE" dirty="0"/>
              <a:t> 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F2D98-2343-C4D8-A85D-996E087FE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85750" indent="-285750"/>
            <a:r>
              <a:rPr lang="en-US" dirty="0"/>
              <a:t>Nominal dynamic-aperture scans over 600 and 2048 turns show that the physical pipe limits acceptance. All sampled painted-target launches survive with SC off/on.</a:t>
            </a:r>
          </a:p>
          <a:p>
            <a:pPr marL="285750" indent="-285750"/>
            <a:r>
              <a:rPr lang="en-US" dirty="0"/>
              <a:t>Two-family </a:t>
            </a:r>
            <a:r>
              <a:rPr lang="en-US" dirty="0" err="1"/>
              <a:t>sextupoles</a:t>
            </a:r>
            <a:r>
              <a:rPr lang="en-US" dirty="0"/>
              <a:t> suppress linear chromaticity and tune spread, but peak horizontal chromatic beta beating increases from 1.6% to 11.2%.</a:t>
            </a:r>
          </a:p>
          <a:p>
            <a:pPr marL="285750" indent="-285750"/>
            <a:r>
              <a:rPr lang="en-US" dirty="0"/>
              <a:t>Completed 600-turn injection and painting simulations with reconstructed barrier RF and self-consistent space-charge and extraction survives.</a:t>
            </a:r>
          </a:p>
          <a:p>
            <a:pPr marL="285750" indent="-285750"/>
            <a:r>
              <a:rPr lang="en-US" dirty="0"/>
              <a:t>An illustrative transverse-wake comparison produces less than 0.33% additional rms-emittance change over 600 turns. Coherent amplification also appears without the wake, so the simulations do not establish an impedance-driven instability.</a:t>
            </a:r>
          </a:p>
          <a:p>
            <a:pPr marL="285750" indent="-285750"/>
            <a:r>
              <a:rPr lang="en-US" dirty="0"/>
              <a:t>Dispersion-matching for Laser assisted stripping was deemed not necessary due to small number of f turns filamentation of the mismatch well within acceptance.</a:t>
            </a:r>
          </a:p>
          <a:p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C46D66-3D5C-2A72-9B13-39A86665B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12</a:t>
            </a:fld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C54DA7-3D3D-DB2D-19C9-B22AE68F5FEB}"/>
              </a:ext>
            </a:extLst>
          </p:cNvPr>
          <p:cNvSpPr/>
          <p:nvPr/>
        </p:nvSpPr>
        <p:spPr>
          <a:xfrm>
            <a:off x="464287" y="6018028"/>
            <a:ext cx="2115879" cy="4748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</a:rPr>
              <a:t>Onur Gilanliogullari</a:t>
            </a:r>
          </a:p>
        </p:txBody>
      </p:sp>
    </p:spTree>
    <p:extLst>
      <p:ext uri="{BB962C8B-B14F-4D97-AF65-F5344CB8AC3E}">
        <p14:creationId xmlns:p14="http://schemas.microsoft.com/office/powerpoint/2010/main" val="3506148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FFB01-8E0A-5888-7CC9-383A319AD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20A86-5108-B498-A4EB-72EA4FABB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IAP </a:t>
            </a:r>
            <a:r>
              <a:rPr lang="sv-SE" sz="4000" dirty="0" err="1"/>
              <a:t>Report</a:t>
            </a:r>
            <a:r>
              <a:rPr lang="sv-SE" sz="4000" dirty="0"/>
              <a:t>: 10% extra H+ or H- for LEMNB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70DE7-0BBB-421A-CC4E-94CCD96668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Double </a:t>
            </a:r>
            <a:r>
              <a:rPr lang="sv-SE" dirty="0" err="1"/>
              <a:t>pulse</a:t>
            </a:r>
            <a:r>
              <a:rPr lang="sv-SE" dirty="0"/>
              <a:t> </a:t>
            </a:r>
            <a:r>
              <a:rPr lang="sv-SE" dirty="0" err="1"/>
              <a:t>frequency</a:t>
            </a:r>
            <a:r>
              <a:rPr lang="sv-SE" dirty="0"/>
              <a:t> </a:t>
            </a:r>
            <a:r>
              <a:rPr lang="sv-SE" dirty="0" err="1"/>
              <a:t>needed</a:t>
            </a:r>
            <a:endParaRPr lang="sv-SE" dirty="0"/>
          </a:p>
          <a:p>
            <a:pPr lvl="1"/>
            <a:r>
              <a:rPr lang="sv-SE" dirty="0" err="1"/>
              <a:t>Can</a:t>
            </a:r>
            <a:r>
              <a:rPr lang="sv-SE" dirty="0"/>
              <a:t> the proton source </a:t>
            </a:r>
            <a:r>
              <a:rPr lang="sv-SE" dirty="0" err="1"/>
              <a:t>handle</a:t>
            </a:r>
            <a:r>
              <a:rPr lang="sv-SE" dirty="0"/>
              <a:t> it?</a:t>
            </a:r>
          </a:p>
          <a:p>
            <a:r>
              <a:rPr lang="sv-SE" dirty="0" err="1"/>
              <a:t>Increase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RF and </a:t>
            </a:r>
            <a:r>
              <a:rPr lang="sv-SE" dirty="0" err="1"/>
              <a:t>cryogenic</a:t>
            </a:r>
            <a:r>
              <a:rPr lang="sv-SE" dirty="0"/>
              <a:t> </a:t>
            </a:r>
            <a:r>
              <a:rPr lang="sv-SE" dirty="0" err="1"/>
              <a:t>duty</a:t>
            </a:r>
            <a:r>
              <a:rPr lang="sv-SE" dirty="0"/>
              <a:t> </a:t>
            </a:r>
            <a:r>
              <a:rPr lang="sv-SE" dirty="0" err="1"/>
              <a:t>cycles</a:t>
            </a:r>
            <a:r>
              <a:rPr lang="sv-SE" dirty="0"/>
              <a:t> </a:t>
            </a:r>
            <a:r>
              <a:rPr lang="sv-SE" dirty="0" err="1"/>
              <a:t>will</a:t>
            </a:r>
            <a:r>
              <a:rPr lang="sv-SE" dirty="0"/>
              <a:t> </a:t>
            </a:r>
            <a:r>
              <a:rPr lang="sv-SE" dirty="0" err="1"/>
              <a:t>increase</a:t>
            </a:r>
            <a:r>
              <a:rPr lang="sv-SE" dirty="0"/>
              <a:t> </a:t>
            </a:r>
            <a:r>
              <a:rPr lang="sv-SE" dirty="0" err="1"/>
              <a:t>along</a:t>
            </a:r>
            <a:r>
              <a:rPr lang="sv-SE" dirty="0"/>
              <a:t> </a:t>
            </a:r>
            <a:r>
              <a:rPr lang="sv-SE" dirty="0" err="1"/>
              <a:t>side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additional</a:t>
            </a:r>
            <a:r>
              <a:rPr lang="sv-SE" dirty="0"/>
              <a:t> </a:t>
            </a:r>
            <a:r>
              <a:rPr lang="sv-SE" dirty="0" err="1"/>
              <a:t>beam</a:t>
            </a:r>
            <a:r>
              <a:rPr lang="sv-SE" dirty="0"/>
              <a:t> </a:t>
            </a:r>
            <a:r>
              <a:rPr lang="sv-SE" dirty="0" err="1"/>
              <a:t>power</a:t>
            </a:r>
            <a:r>
              <a:rPr lang="sv-SE" dirty="0"/>
              <a:t>.</a:t>
            </a:r>
          </a:p>
          <a:p>
            <a:pPr lvl="1"/>
            <a:r>
              <a:rPr lang="sv-SE" dirty="0" err="1"/>
              <a:t>Additional</a:t>
            </a:r>
            <a:r>
              <a:rPr lang="sv-SE" dirty="0"/>
              <a:t> </a:t>
            </a:r>
            <a:r>
              <a:rPr lang="sv-SE" dirty="0" err="1"/>
              <a:t>beam</a:t>
            </a:r>
            <a:r>
              <a:rPr lang="sv-SE" dirty="0"/>
              <a:t> is never ”transparent” </a:t>
            </a:r>
            <a:r>
              <a:rPr lang="sv-SE" dirty="0" err="1"/>
              <a:t>but</a:t>
            </a:r>
            <a:r>
              <a:rPr lang="sv-SE" dirty="0"/>
              <a:t> </a:t>
            </a:r>
            <a:r>
              <a:rPr lang="sv-SE" dirty="0" err="1"/>
              <a:t>low</a:t>
            </a:r>
            <a:r>
              <a:rPr lang="sv-SE" dirty="0"/>
              <a:t> </a:t>
            </a:r>
            <a:r>
              <a:rPr lang="sv-SE" dirty="0" err="1"/>
              <a:t>power</a:t>
            </a:r>
            <a:r>
              <a:rPr lang="sv-SE" dirty="0"/>
              <a:t> </a:t>
            </a:r>
            <a:r>
              <a:rPr lang="sv-SE" dirty="0" err="1"/>
              <a:t>may</a:t>
            </a:r>
            <a:r>
              <a:rPr lang="sv-SE" dirty="0"/>
              <a:t> </a:t>
            </a:r>
            <a:r>
              <a:rPr lang="sv-SE" dirty="0" err="1"/>
              <a:t>have</a:t>
            </a:r>
            <a:r>
              <a:rPr lang="sv-SE" dirty="0"/>
              <a:t> nominal </a:t>
            </a:r>
            <a:r>
              <a:rPr lang="sv-SE" dirty="0" err="1"/>
              <a:t>detrimental</a:t>
            </a:r>
            <a:r>
              <a:rPr lang="sv-SE" dirty="0"/>
              <a:t> </a:t>
            </a:r>
            <a:r>
              <a:rPr lang="sv-SE" dirty="0" err="1"/>
              <a:t>effect</a:t>
            </a:r>
            <a:r>
              <a:rPr lang="sv-SE" dirty="0"/>
              <a:t> to ESS nominal operation.</a:t>
            </a:r>
          </a:p>
          <a:p>
            <a:r>
              <a:rPr lang="sv-SE" dirty="0" err="1"/>
              <a:t>Low</a:t>
            </a:r>
            <a:r>
              <a:rPr lang="sv-SE" dirty="0"/>
              <a:t> </a:t>
            </a:r>
            <a:r>
              <a:rPr lang="sv-SE" dirty="0" err="1"/>
              <a:t>power</a:t>
            </a:r>
            <a:r>
              <a:rPr lang="sv-SE" dirty="0"/>
              <a:t> </a:t>
            </a:r>
            <a:r>
              <a:rPr lang="sv-SE" dirty="0" err="1"/>
              <a:t>beam</a:t>
            </a:r>
            <a:r>
              <a:rPr lang="sv-SE" dirty="0"/>
              <a:t> irrelevant to long </a:t>
            </a:r>
            <a:r>
              <a:rPr lang="sv-SE" dirty="0" err="1"/>
              <a:t>baseline</a:t>
            </a:r>
            <a:r>
              <a:rPr lang="sv-SE" dirty="0"/>
              <a:t> experiment.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03297F-5FE5-348B-AF93-28385DC02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13</a:t>
            </a:fld>
            <a:endParaRPr lang="sv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61DB79-4DC9-DB34-F178-2D16BF97B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891" y="294005"/>
            <a:ext cx="1590166" cy="8437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2516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D001C-081C-C5D6-2415-940753785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IAP </a:t>
            </a:r>
            <a:r>
              <a:rPr lang="sv-SE" dirty="0" err="1"/>
              <a:t>Report</a:t>
            </a:r>
            <a:r>
              <a:rPr lang="sv-SE" dirty="0"/>
              <a:t>: Sustainability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722B0-EF79-0E3A-27ED-C9B4DC47B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Can</a:t>
            </a:r>
            <a:r>
              <a:rPr lang="sv-SE" dirty="0"/>
              <a:t> </a:t>
            </a:r>
            <a:r>
              <a:rPr lang="sv-SE" dirty="0" err="1"/>
              <a:t>we</a:t>
            </a:r>
            <a:r>
              <a:rPr lang="sv-SE" dirty="0"/>
              <a:t> do </a:t>
            </a:r>
            <a:r>
              <a:rPr lang="sv-SE" dirty="0" err="1"/>
              <a:t>without</a:t>
            </a:r>
            <a:r>
              <a:rPr lang="sv-SE" dirty="0"/>
              <a:t> a </a:t>
            </a:r>
            <a:r>
              <a:rPr lang="sv-SE" dirty="0" err="1"/>
              <a:t>large</a:t>
            </a:r>
            <a:r>
              <a:rPr lang="sv-SE" dirty="0"/>
              <a:t> </a:t>
            </a:r>
            <a:r>
              <a:rPr lang="sv-SE" dirty="0" err="1"/>
              <a:t>aperture</a:t>
            </a:r>
            <a:r>
              <a:rPr lang="sv-SE" dirty="0"/>
              <a:t> </a:t>
            </a:r>
            <a:r>
              <a:rPr lang="sv-SE" dirty="0" err="1"/>
              <a:t>accumulator</a:t>
            </a:r>
            <a:r>
              <a:rPr lang="sv-SE" dirty="0"/>
              <a:t> ring?</a:t>
            </a:r>
          </a:p>
          <a:p>
            <a:pPr lvl="1"/>
            <a:r>
              <a:rPr lang="sv-SE" dirty="0"/>
              <a:t>Current </a:t>
            </a:r>
            <a:r>
              <a:rPr lang="sv-SE" dirty="0" err="1"/>
              <a:t>aperture</a:t>
            </a:r>
            <a:r>
              <a:rPr lang="sv-SE" dirty="0"/>
              <a:t> </a:t>
            </a:r>
            <a:r>
              <a:rPr lang="sv-SE" dirty="0" err="1"/>
              <a:t>defined</a:t>
            </a:r>
            <a:r>
              <a:rPr lang="sv-SE" dirty="0"/>
              <a:t> by </a:t>
            </a:r>
            <a:r>
              <a:rPr lang="sv-SE" dirty="0" err="1"/>
              <a:t>peak</a:t>
            </a:r>
            <a:r>
              <a:rPr lang="sv-SE" dirty="0"/>
              <a:t> </a:t>
            </a:r>
            <a:r>
              <a:rPr lang="sv-SE" dirty="0" err="1"/>
              <a:t>temperature</a:t>
            </a:r>
            <a:r>
              <a:rPr lang="sv-SE" dirty="0"/>
              <a:t> in </a:t>
            </a:r>
            <a:r>
              <a:rPr lang="sv-SE" dirty="0" err="1"/>
              <a:t>stripper</a:t>
            </a:r>
            <a:r>
              <a:rPr lang="sv-SE" dirty="0"/>
              <a:t> </a:t>
            </a:r>
            <a:r>
              <a:rPr lang="sv-SE" dirty="0" err="1"/>
              <a:t>foil</a:t>
            </a:r>
            <a:endParaRPr lang="sv-SE" dirty="0"/>
          </a:p>
          <a:p>
            <a:pPr lvl="2"/>
            <a:r>
              <a:rPr lang="sv-SE" dirty="0" err="1"/>
              <a:t>Smaller</a:t>
            </a:r>
            <a:r>
              <a:rPr lang="sv-SE" dirty="0"/>
              <a:t> </a:t>
            </a:r>
            <a:r>
              <a:rPr lang="sv-SE" dirty="0" err="1"/>
              <a:t>emittance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laser </a:t>
            </a:r>
            <a:r>
              <a:rPr lang="sv-SE" dirty="0" err="1"/>
              <a:t>stripping</a:t>
            </a:r>
            <a:r>
              <a:rPr lang="sv-SE" dirty="0"/>
              <a:t>?</a:t>
            </a:r>
          </a:p>
          <a:p>
            <a:pPr lvl="2"/>
            <a:r>
              <a:rPr lang="sv-SE" dirty="0" err="1"/>
              <a:t>Much</a:t>
            </a:r>
            <a:r>
              <a:rPr lang="sv-SE" dirty="0"/>
              <a:t> </a:t>
            </a:r>
            <a:r>
              <a:rPr lang="sv-SE" b="1" dirty="0" err="1"/>
              <a:t>larger</a:t>
            </a:r>
            <a:r>
              <a:rPr lang="sv-SE" b="1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direct</a:t>
            </a:r>
            <a:r>
              <a:rPr lang="sv-SE" dirty="0"/>
              <a:t> proton </a:t>
            </a:r>
            <a:r>
              <a:rPr lang="sv-SE" dirty="0" err="1"/>
              <a:t>injection</a:t>
            </a:r>
            <a:endParaRPr lang="sv-SE" dirty="0"/>
          </a:p>
          <a:p>
            <a:pPr lvl="3"/>
            <a:r>
              <a:rPr lang="sv-SE" dirty="0"/>
              <a:t>Balance </a:t>
            </a:r>
            <a:r>
              <a:rPr lang="sv-SE" dirty="0" err="1"/>
              <a:t>linac</a:t>
            </a:r>
            <a:r>
              <a:rPr lang="sv-SE" dirty="0"/>
              <a:t> </a:t>
            </a:r>
            <a:r>
              <a:rPr lang="sv-SE" dirty="0" err="1"/>
              <a:t>complexity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ring operation</a:t>
            </a:r>
          </a:p>
          <a:p>
            <a:pPr lvl="2"/>
            <a:endParaRPr lang="sv-SE" dirty="0"/>
          </a:p>
          <a:p>
            <a:pPr lvl="1"/>
            <a:r>
              <a:rPr lang="sv-SE" dirty="0"/>
              <a:t>Permanent magnets?</a:t>
            </a:r>
          </a:p>
          <a:p>
            <a:pPr lvl="2"/>
            <a:r>
              <a:rPr lang="sv-SE" dirty="0" err="1"/>
              <a:t>Possible</a:t>
            </a:r>
            <a:r>
              <a:rPr lang="sv-SE" dirty="0"/>
              <a:t> </a:t>
            </a:r>
            <a:r>
              <a:rPr lang="sv-SE" dirty="0" err="1"/>
              <a:t>way</a:t>
            </a:r>
            <a:r>
              <a:rPr lang="sv-SE" dirty="0"/>
              <a:t> to </a:t>
            </a:r>
            <a:r>
              <a:rPr lang="sv-SE" dirty="0" err="1"/>
              <a:t>reduce</a:t>
            </a:r>
            <a:r>
              <a:rPr lang="sv-SE" dirty="0"/>
              <a:t> </a:t>
            </a:r>
            <a:r>
              <a:rPr lang="sv-SE" dirty="0" err="1"/>
              <a:t>power</a:t>
            </a:r>
            <a:r>
              <a:rPr lang="sv-SE" dirty="0"/>
              <a:t> </a:t>
            </a:r>
            <a:r>
              <a:rPr lang="sv-SE" dirty="0" err="1"/>
              <a:t>consumption</a:t>
            </a:r>
            <a:endParaRPr lang="sv-SE" dirty="0"/>
          </a:p>
          <a:p>
            <a:pPr lvl="2"/>
            <a:r>
              <a:rPr lang="sv-SE" dirty="0"/>
              <a:t>Risk: </a:t>
            </a:r>
            <a:r>
              <a:rPr lang="sv-SE" dirty="0" err="1"/>
              <a:t>magnetization</a:t>
            </a:r>
            <a:r>
              <a:rPr lang="sv-SE" dirty="0"/>
              <a:t> </a:t>
            </a:r>
            <a:r>
              <a:rPr lang="sv-SE" dirty="0" err="1"/>
              <a:t>losses</a:t>
            </a:r>
            <a:r>
              <a:rPr lang="sv-SE" dirty="0"/>
              <a:t> from </a:t>
            </a:r>
            <a:r>
              <a:rPr lang="sv-SE" dirty="0" err="1"/>
              <a:t>radiation</a:t>
            </a:r>
            <a:endParaRPr lang="sv-SE" dirty="0"/>
          </a:p>
          <a:p>
            <a:pPr lvl="3"/>
            <a:r>
              <a:rPr lang="sv-SE" dirty="0" err="1"/>
              <a:t>Beam</a:t>
            </a:r>
            <a:r>
              <a:rPr lang="sv-SE" dirty="0"/>
              <a:t> loss </a:t>
            </a:r>
            <a:r>
              <a:rPr lang="sv-SE" dirty="0" err="1"/>
              <a:t>control</a:t>
            </a:r>
            <a:r>
              <a:rPr lang="sv-SE" dirty="0"/>
              <a:t> </a:t>
            </a:r>
            <a:r>
              <a:rPr lang="sv-SE" dirty="0" err="1"/>
              <a:t>very</a:t>
            </a:r>
            <a:r>
              <a:rPr lang="sv-SE" dirty="0"/>
              <a:t> </a:t>
            </a:r>
            <a:r>
              <a:rPr lang="sv-SE" dirty="0" err="1"/>
              <a:t>important</a:t>
            </a:r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541B2E-25CD-77DC-22FD-46DCEC901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14</a:t>
            </a:fld>
            <a:endParaRPr lang="sv-S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01D776-83F1-1064-008B-48CDE8C2C166}"/>
              </a:ext>
            </a:extLst>
          </p:cNvPr>
          <p:cNvSpPr/>
          <p:nvPr/>
        </p:nvSpPr>
        <p:spPr>
          <a:xfrm>
            <a:off x="6889899" y="4001294"/>
            <a:ext cx="4837814" cy="13716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2400" dirty="0"/>
              <a:t>Master </a:t>
            </a:r>
            <a:r>
              <a:rPr lang="sv-SE" sz="2400" dirty="0" err="1"/>
              <a:t>project</a:t>
            </a:r>
            <a:r>
              <a:rPr lang="sv-SE" sz="2400" dirty="0"/>
              <a:t> spring 2026 </a:t>
            </a:r>
          </a:p>
          <a:p>
            <a:r>
              <a:rPr lang="sv-SE" sz="2400" dirty="0"/>
              <a:t>Ring design </a:t>
            </a:r>
            <a:r>
              <a:rPr lang="sv-SE" sz="2400" dirty="0" err="1"/>
              <a:t>with</a:t>
            </a:r>
            <a:r>
              <a:rPr lang="sv-SE" sz="2400" dirty="0"/>
              <a:t> permanent magnets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037117-F535-68BB-4A28-B4CAA6F4DEDB}"/>
              </a:ext>
            </a:extLst>
          </p:cNvPr>
          <p:cNvSpPr/>
          <p:nvPr/>
        </p:nvSpPr>
        <p:spPr>
          <a:xfrm>
            <a:off x="464287" y="5741934"/>
            <a:ext cx="2115879" cy="7509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</a:rPr>
              <a:t>Onur Gilanliogullari</a:t>
            </a:r>
          </a:p>
          <a:p>
            <a:r>
              <a:rPr lang="sv-SE" dirty="0">
                <a:solidFill>
                  <a:schemeClr val="tx1"/>
                </a:solidFill>
              </a:rPr>
              <a:t>Maja Olvegård</a:t>
            </a:r>
          </a:p>
        </p:txBody>
      </p:sp>
    </p:spTree>
    <p:extLst>
      <p:ext uri="{BB962C8B-B14F-4D97-AF65-F5344CB8AC3E}">
        <p14:creationId xmlns:p14="http://schemas.microsoft.com/office/powerpoint/2010/main" val="903842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1418-3AA6-FA6D-6166-EAD995CD2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IAP </a:t>
            </a:r>
            <a:r>
              <a:rPr lang="sv-SE" dirty="0" err="1"/>
              <a:t>Report</a:t>
            </a:r>
            <a:r>
              <a:rPr lang="sv-SE" dirty="0"/>
              <a:t>: Pion transfer and </a:t>
            </a:r>
            <a:r>
              <a:rPr lang="sv-SE" dirty="0" err="1"/>
              <a:t>injection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1F1AB-B460-BE8C-B2FE-F175DE67D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072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v-SE" sz="2400" dirty="0" err="1"/>
              <a:t>Baseline</a:t>
            </a:r>
            <a:r>
              <a:rPr lang="sv-SE" sz="2400" dirty="0"/>
              <a:t> </a:t>
            </a:r>
            <a:r>
              <a:rPr lang="sv-SE" sz="2400" dirty="0" err="1"/>
              <a:t>now</a:t>
            </a:r>
            <a:r>
              <a:rPr lang="sv-SE" sz="2400" dirty="0"/>
              <a:t> 1050 GeV pions to 600 MeV </a:t>
            </a:r>
            <a:r>
              <a:rPr lang="sv-SE" sz="2400" dirty="0" err="1"/>
              <a:t>muons</a:t>
            </a:r>
            <a:r>
              <a:rPr lang="sv-SE" sz="2400" dirty="0"/>
              <a:t> – design w. </a:t>
            </a:r>
            <a:r>
              <a:rPr lang="sv-SE" sz="2400" dirty="0" err="1"/>
              <a:t>stochastic</a:t>
            </a:r>
            <a:r>
              <a:rPr lang="sv-SE" sz="2400" dirty="0"/>
              <a:t> </a:t>
            </a:r>
            <a:r>
              <a:rPr lang="sv-SE" sz="2400" dirty="0" err="1"/>
              <a:t>injection</a:t>
            </a:r>
            <a:endParaRPr lang="sv-SE" sz="24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v-SE" sz="2400" dirty="0"/>
              <a:t>C</a:t>
            </a:r>
            <a:r>
              <a:rPr lang="en-CH" sz="2400" dirty="0"/>
              <a:t>hallenge</a:t>
            </a:r>
            <a:r>
              <a:rPr lang="sv-SE" sz="2400" dirty="0"/>
              <a:t> to fit </a:t>
            </a:r>
            <a:r>
              <a:rPr lang="sv-SE" sz="2400" dirty="0" err="1"/>
              <a:t>septum</a:t>
            </a:r>
            <a:r>
              <a:rPr lang="sv-SE" sz="2400" dirty="0"/>
              <a:t> and </a:t>
            </a:r>
            <a:r>
              <a:rPr lang="sv-SE" sz="2400" dirty="0" err="1"/>
              <a:t>arc</a:t>
            </a:r>
            <a:r>
              <a:rPr lang="sv-SE" sz="2400" dirty="0"/>
              <a:t> </a:t>
            </a:r>
            <a:r>
              <a:rPr lang="sv-SE" sz="2400" dirty="0" err="1"/>
              <a:t>quadrupoles</a:t>
            </a:r>
            <a:r>
              <a:rPr lang="sv-SE" sz="2400" dirty="0"/>
              <a:t> -&gt; magnet design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33EAD7-D2F7-1D02-EDFB-6449C669A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15</a:t>
            </a:fld>
            <a:endParaRPr lang="sv-SE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A2C46DC-4F22-88ED-501C-DB76E75CA2C7}"/>
              </a:ext>
            </a:extLst>
          </p:cNvPr>
          <p:cNvGrpSpPr/>
          <p:nvPr/>
        </p:nvGrpSpPr>
        <p:grpSpPr>
          <a:xfrm>
            <a:off x="597132" y="2863590"/>
            <a:ext cx="5793464" cy="3901210"/>
            <a:chOff x="662577" y="2564904"/>
            <a:chExt cx="5793464" cy="390121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A085D6-D91A-C80D-D8F0-B9B13F74C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2577" y="2564904"/>
              <a:ext cx="5793464" cy="3901210"/>
            </a:xfrm>
            <a:prstGeom prst="rect">
              <a:avLst/>
            </a:prstGeom>
          </p:spPr>
        </p:pic>
        <p:sp>
          <p:nvSpPr>
            <p:cNvPr id="8" name="TextBox 54">
              <a:extLst>
                <a:ext uri="{FF2B5EF4-FFF2-40B4-BE49-F238E27FC236}">
                  <a16:creationId xmlns:a16="http://schemas.microsoft.com/office/drawing/2014/main" id="{6051D3E4-CCFE-05E4-D93F-B44215C9CBF9}"/>
                </a:ext>
              </a:extLst>
            </p:cNvPr>
            <p:cNvSpPr txBox="1"/>
            <p:nvPr/>
          </p:nvSpPr>
          <p:spPr>
            <a:xfrm rot="10800000" flipV="1">
              <a:off x="3791744" y="3280508"/>
              <a:ext cx="638919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US" sz="800" dirty="0">
                  <a:cs typeface="Arial" panose="020B0604020202020204" pitchFamily="34" charset="0"/>
                </a:rPr>
                <a:t>injection septum</a:t>
              </a:r>
            </a:p>
          </p:txBody>
        </p:sp>
        <p:cxnSp>
          <p:nvCxnSpPr>
            <p:cNvPr id="9" name="Straight Arrow Connector 41">
              <a:extLst>
                <a:ext uri="{FF2B5EF4-FFF2-40B4-BE49-F238E27FC236}">
                  <a16:creationId xmlns:a16="http://schemas.microsoft.com/office/drawing/2014/main" id="{7CEC197D-D3F3-A454-348F-05F1F11772A9}"/>
                </a:ext>
              </a:extLst>
            </p:cNvPr>
            <p:cNvCxnSpPr>
              <a:cxnSpLocks/>
              <a:stCxn id="8" idx="2"/>
            </p:cNvCxnSpPr>
            <p:nvPr/>
          </p:nvCxnSpPr>
          <p:spPr>
            <a:xfrm flipH="1">
              <a:off x="3970466" y="3599432"/>
              <a:ext cx="140737" cy="365822"/>
            </a:xfrm>
            <a:prstGeom prst="straightConnector1">
              <a:avLst/>
            </a:prstGeom>
            <a:ln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54">
              <a:extLst>
                <a:ext uri="{FF2B5EF4-FFF2-40B4-BE49-F238E27FC236}">
                  <a16:creationId xmlns:a16="http://schemas.microsoft.com/office/drawing/2014/main" id="{7CB98A34-E79B-35CB-F531-57E68BEA793E}"/>
                </a:ext>
              </a:extLst>
            </p:cNvPr>
            <p:cNvSpPr txBox="1"/>
            <p:nvPr/>
          </p:nvSpPr>
          <p:spPr>
            <a:xfrm rot="10800000" flipV="1">
              <a:off x="3203108" y="3251257"/>
              <a:ext cx="534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cs typeface="Arial" panose="020B0604020202020204" pitchFamily="34" charset="0"/>
                </a:rPr>
                <a:t>T2R line </a:t>
              </a:r>
            </a:p>
            <a:p>
              <a:pPr algn="ctr"/>
              <a:r>
                <a:rPr lang="en-US" sz="8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end marker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104F1C4-AEC5-EC72-4525-2049732EAE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3968" y="4110231"/>
              <a:ext cx="52397" cy="6776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41">
              <a:extLst>
                <a:ext uri="{FF2B5EF4-FFF2-40B4-BE49-F238E27FC236}">
                  <a16:creationId xmlns:a16="http://schemas.microsoft.com/office/drawing/2014/main" id="{F4969860-4055-5A7F-D372-8B9A55255913}"/>
                </a:ext>
              </a:extLst>
            </p:cNvPr>
            <p:cNvCxnSpPr>
              <a:cxnSpLocks/>
              <a:stCxn id="10" idx="2"/>
            </p:cNvCxnSpPr>
            <p:nvPr/>
          </p:nvCxnSpPr>
          <p:spPr>
            <a:xfrm>
              <a:off x="3470365" y="3836032"/>
              <a:ext cx="343692" cy="248748"/>
            </a:xfrm>
            <a:prstGeom prst="straightConnector1">
              <a:avLst/>
            </a:prstGeom>
            <a:ln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54">
              <a:extLst>
                <a:ext uri="{FF2B5EF4-FFF2-40B4-BE49-F238E27FC236}">
                  <a16:creationId xmlns:a16="http://schemas.microsoft.com/office/drawing/2014/main" id="{EB6774B2-9EBE-A02A-126B-5F6E9174FB71}"/>
                </a:ext>
              </a:extLst>
            </p:cNvPr>
            <p:cNvSpPr txBox="1"/>
            <p:nvPr/>
          </p:nvSpPr>
          <p:spPr>
            <a:xfrm rot="11988290" flipV="1">
              <a:off x="2008700" y="3454959"/>
              <a:ext cx="666717" cy="216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T2R pion line</a:t>
              </a:r>
            </a:p>
          </p:txBody>
        </p:sp>
        <p:sp>
          <p:nvSpPr>
            <p:cNvPr id="14" name="TextBox 54">
              <a:extLst>
                <a:ext uri="{FF2B5EF4-FFF2-40B4-BE49-F238E27FC236}">
                  <a16:creationId xmlns:a16="http://schemas.microsoft.com/office/drawing/2014/main" id="{6906B2FD-9619-5034-A469-A3A41835367C}"/>
                </a:ext>
              </a:extLst>
            </p:cNvPr>
            <p:cNvSpPr txBox="1"/>
            <p:nvPr/>
          </p:nvSpPr>
          <p:spPr>
            <a:xfrm rot="10416482" flipV="1">
              <a:off x="5312406" y="3130949"/>
              <a:ext cx="11256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cs typeface="Arial" panose="020B0604020202020204" pitchFamily="34" charset="0"/>
                </a:rPr>
                <a:t>production straight</a:t>
              </a:r>
            </a:p>
          </p:txBody>
        </p:sp>
        <p:sp>
          <p:nvSpPr>
            <p:cNvPr id="15" name="TextBox 54">
              <a:extLst>
                <a:ext uri="{FF2B5EF4-FFF2-40B4-BE49-F238E27FC236}">
                  <a16:creationId xmlns:a16="http://schemas.microsoft.com/office/drawing/2014/main" id="{A9CCC2D3-12BB-2973-BEC5-3575322911FD}"/>
                </a:ext>
              </a:extLst>
            </p:cNvPr>
            <p:cNvSpPr txBox="1"/>
            <p:nvPr/>
          </p:nvSpPr>
          <p:spPr>
            <a:xfrm rot="10800000" flipV="1">
              <a:off x="4518927" y="3236940"/>
              <a:ext cx="832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cs typeface="Arial" panose="020B0604020202020204" pitchFamily="34" charset="0"/>
                </a:rPr>
                <a:t>pion trajectory</a:t>
              </a:r>
            </a:p>
          </p:txBody>
        </p:sp>
        <p:cxnSp>
          <p:nvCxnSpPr>
            <p:cNvPr id="16" name="Straight Arrow Connector 41">
              <a:extLst>
                <a:ext uri="{FF2B5EF4-FFF2-40B4-BE49-F238E27FC236}">
                  <a16:creationId xmlns:a16="http://schemas.microsoft.com/office/drawing/2014/main" id="{54B33A77-7D6D-2769-439C-FE649CABC5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67351" y="3439976"/>
              <a:ext cx="259651" cy="433734"/>
            </a:xfrm>
            <a:prstGeom prst="straightConnector1">
              <a:avLst/>
            </a:prstGeom>
            <a:ln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12A2255-F3F9-FA5D-18B9-4EB32F8EA330}"/>
                </a:ext>
              </a:extLst>
            </p:cNvPr>
            <p:cNvSpPr/>
            <p:nvPr/>
          </p:nvSpPr>
          <p:spPr>
            <a:xfrm rot="19492492">
              <a:off x="3493485" y="4617131"/>
              <a:ext cx="1708969" cy="50360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2132958"/>
                </a:avLst>
              </a:prstTxWarp>
              <a:spAutoFit/>
            </a:bodyPr>
            <a:lstStyle/>
            <a:p>
              <a:pPr algn="ctr"/>
              <a:r>
                <a:rPr lang="en-GB" sz="1400" b="1" dirty="0" err="1">
                  <a:ln w="0"/>
                  <a:solidFill>
                    <a:srgbClr val="0070C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nuSTORM</a:t>
              </a:r>
              <a:r>
                <a:rPr lang="en-GB" sz="1400" b="1" dirty="0">
                  <a:ln w="0"/>
                  <a:solidFill>
                    <a:srgbClr val="0070C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ring</a:t>
              </a:r>
              <a:endParaRPr lang="en-GB" sz="14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464EA189-E70D-C2A7-0A5D-E7D8E5BB1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949" y="3169663"/>
            <a:ext cx="4963204" cy="3289064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2E56CED-37B4-56F4-D6F4-6BE8F0F09D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413169"/>
              </p:ext>
            </p:extLst>
          </p:nvPr>
        </p:nvGraphicFramePr>
        <p:xfrm>
          <a:off x="7400012" y="2931332"/>
          <a:ext cx="4464496" cy="100811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363557">
                  <a:extLst>
                    <a:ext uri="{9D8B030D-6E8A-4147-A177-3AD203B41FA5}">
                      <a16:colId xmlns:a16="http://schemas.microsoft.com/office/drawing/2014/main" val="4168148250"/>
                    </a:ext>
                  </a:extLst>
                </a:gridCol>
                <a:gridCol w="962930">
                  <a:extLst>
                    <a:ext uri="{9D8B030D-6E8A-4147-A177-3AD203B41FA5}">
                      <a16:colId xmlns:a16="http://schemas.microsoft.com/office/drawing/2014/main" val="1583870348"/>
                    </a:ext>
                  </a:extLst>
                </a:gridCol>
                <a:gridCol w="1138009">
                  <a:extLst>
                    <a:ext uri="{9D8B030D-6E8A-4147-A177-3AD203B41FA5}">
                      <a16:colId xmlns:a16="http://schemas.microsoft.com/office/drawing/2014/main" val="26476266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b="1" dirty="0">
                          <a:effectLst/>
                        </a:rPr>
                        <a:t>configuration</a:t>
                      </a:r>
                      <a:endParaRPr lang="en-CH" sz="975" b="1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b="1" dirty="0">
                          <a:effectLst/>
                        </a:rPr>
                        <a:t>baseline</a:t>
                      </a:r>
                      <a:endParaRPr lang="en-CH" sz="975" b="1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b="1" dirty="0">
                          <a:effectLst/>
                        </a:rPr>
                        <a:t>with sextupoles</a:t>
                      </a:r>
                      <a:endParaRPr lang="en-CH" sz="975" b="1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877444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dirty="0">
                          <a:effectLst/>
                        </a:rPr>
                        <a:t>b (enlarged apertures, δ = 0)</a:t>
                      </a:r>
                      <a:endParaRPr lang="en-CH" sz="975" b="0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dirty="0">
                          <a:effectLst/>
                        </a:rPr>
                        <a:t>84.5 %</a:t>
                      </a:r>
                      <a:endParaRPr lang="en-CH" sz="975" b="0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>
                          <a:effectLst/>
                        </a:rPr>
                        <a:t>58.1 %</a:t>
                      </a:r>
                      <a:endParaRPr lang="en-CH" sz="975" b="0" i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04193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>
                          <a:effectLst/>
                        </a:rPr>
                        <a:t>c (enlarged apertures, δ rms 0.10)</a:t>
                      </a:r>
                      <a:endParaRPr lang="en-CH" sz="975" b="0" i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dirty="0">
                          <a:effectLst/>
                        </a:rPr>
                        <a:t>37.4 %</a:t>
                      </a:r>
                      <a:endParaRPr lang="en-CH" sz="975" b="0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dirty="0">
                          <a:effectLst/>
                        </a:rPr>
                        <a:t>31.1 %</a:t>
                      </a:r>
                      <a:endParaRPr lang="en-CH" sz="975" b="0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966675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>
                          <a:effectLst/>
                        </a:rPr>
                        <a:t>d (B_pole ≤ 1.9 T, δ rms 0.10)</a:t>
                      </a:r>
                      <a:endParaRPr lang="en-CH" sz="975" b="0" i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>
                          <a:effectLst/>
                        </a:rPr>
                        <a:t>16.3 %</a:t>
                      </a:r>
                      <a:endParaRPr lang="en-CH" sz="975" b="0" i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dirty="0">
                          <a:effectLst/>
                        </a:rPr>
                        <a:t>10.2 %</a:t>
                      </a:r>
                      <a:endParaRPr lang="en-CH" sz="975" b="0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046300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F3429388-9893-05BC-D0EE-1FD9071901E2}"/>
              </a:ext>
            </a:extLst>
          </p:cNvPr>
          <p:cNvSpPr txBox="1"/>
          <p:nvPr/>
        </p:nvSpPr>
        <p:spPr>
          <a:xfrm>
            <a:off x="7272670" y="2537303"/>
            <a:ext cx="4591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Transmission </a:t>
            </a:r>
            <a:r>
              <a:rPr lang="sv-SE" dirty="0" err="1">
                <a:solidFill>
                  <a:srgbClr val="FF0000"/>
                </a:solidFill>
              </a:rPr>
              <a:t>drops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with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 err="1">
                <a:solidFill>
                  <a:srgbClr val="FF0000"/>
                </a:solidFill>
              </a:rPr>
              <a:t>sextupoles</a:t>
            </a:r>
            <a:r>
              <a:rPr lang="sv-SE" dirty="0">
                <a:solidFill>
                  <a:srgbClr val="FF0000"/>
                </a:solidFill>
              </a:rPr>
              <a:t> in pion </a:t>
            </a:r>
            <a:r>
              <a:rPr lang="sv-SE" dirty="0" err="1">
                <a:solidFill>
                  <a:srgbClr val="FF0000"/>
                </a:solidFill>
              </a:rPr>
              <a:t>line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2429D9-5374-7DF4-E841-79A2498E6482}"/>
              </a:ext>
            </a:extLst>
          </p:cNvPr>
          <p:cNvSpPr/>
          <p:nvPr/>
        </p:nvSpPr>
        <p:spPr>
          <a:xfrm>
            <a:off x="7530108" y="6018855"/>
            <a:ext cx="2452092" cy="6303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</a:rPr>
              <a:t>I. </a:t>
            </a:r>
            <a:r>
              <a:rPr lang="sv-SE" dirty="0" err="1">
                <a:solidFill>
                  <a:schemeClr val="tx1"/>
                </a:solidFill>
              </a:rPr>
              <a:t>Eftymiopoulos</a:t>
            </a:r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M. Topp-Mugglestone</a:t>
            </a:r>
          </a:p>
        </p:txBody>
      </p:sp>
    </p:spTree>
    <p:extLst>
      <p:ext uri="{BB962C8B-B14F-4D97-AF65-F5344CB8AC3E}">
        <p14:creationId xmlns:p14="http://schemas.microsoft.com/office/powerpoint/2010/main" val="148246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2ABF9-3D00-BB0F-3706-4BC3924C1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Other </a:t>
            </a:r>
            <a:r>
              <a:rPr lang="sv-SE" dirty="0" err="1"/>
              <a:t>highlights</a:t>
            </a:r>
            <a:r>
              <a:rPr lang="sv-SE" dirty="0"/>
              <a:t>: Drift </a:t>
            </a:r>
            <a:r>
              <a:rPr lang="sv-SE" dirty="0" err="1"/>
              <a:t>Tube</a:t>
            </a:r>
            <a:r>
              <a:rPr lang="sv-SE" dirty="0"/>
              <a:t> </a:t>
            </a:r>
            <a:r>
              <a:rPr lang="sv-SE" dirty="0" err="1"/>
              <a:t>Linac</a:t>
            </a:r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0652F-E450-E76C-E498-DF81A48E1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16</a:t>
            </a:fld>
            <a:endParaRPr lang="sv-SE"/>
          </a:p>
        </p:txBody>
      </p:sp>
      <p:sp>
        <p:nvSpPr>
          <p:cNvPr id="6" name="2 6">
            <a:extLst>
              <a:ext uri="{FF2B5EF4-FFF2-40B4-BE49-F238E27FC236}">
                <a16:creationId xmlns:a16="http://schemas.microsoft.com/office/drawing/2014/main" id="{73E65531-1D0E-0468-B385-EDFA4D622AEC}"/>
              </a:ext>
            </a:extLst>
          </p:cNvPr>
          <p:cNvSpPr/>
          <p:nvPr/>
        </p:nvSpPr>
        <p:spPr>
          <a:xfrm>
            <a:off x="5750760" y="2825040"/>
            <a:ext cx="47160" cy="22428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3760" tIns="45000" rIns="2376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9 6">
            <a:extLst>
              <a:ext uri="{FF2B5EF4-FFF2-40B4-BE49-F238E27FC236}">
                <a16:creationId xmlns:a16="http://schemas.microsoft.com/office/drawing/2014/main" id="{E69D43F2-B976-2372-08CB-B23995DE3E74}"/>
              </a:ext>
            </a:extLst>
          </p:cNvPr>
          <p:cNvSpPr/>
          <p:nvPr/>
        </p:nvSpPr>
        <p:spPr>
          <a:xfrm>
            <a:off x="9508800" y="3253440"/>
            <a:ext cx="108360" cy="22428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4360" tIns="45000" rIns="5436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1 6">
            <a:extLst>
              <a:ext uri="{FF2B5EF4-FFF2-40B4-BE49-F238E27FC236}">
                <a16:creationId xmlns:a16="http://schemas.microsoft.com/office/drawing/2014/main" id="{A06638FB-6D62-4DAC-6AA5-E9291E913DF7}"/>
              </a:ext>
            </a:extLst>
          </p:cNvPr>
          <p:cNvSpPr/>
          <p:nvPr/>
        </p:nvSpPr>
        <p:spPr>
          <a:xfrm>
            <a:off x="3192960" y="3919800"/>
            <a:ext cx="62280" cy="22428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1320" tIns="45000" rIns="3132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14">
            <a:extLst>
              <a:ext uri="{FF2B5EF4-FFF2-40B4-BE49-F238E27FC236}">
                <a16:creationId xmlns:a16="http://schemas.microsoft.com/office/drawing/2014/main" id="{5887D975-9BA5-098C-9468-97987AFBD3AF}"/>
              </a:ext>
            </a:extLst>
          </p:cNvPr>
          <p:cNvSpPr/>
          <p:nvPr/>
        </p:nvSpPr>
        <p:spPr>
          <a:xfrm>
            <a:off x="4638058" y="4427633"/>
            <a:ext cx="6789349" cy="1901766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 dirty="0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ESS DTL analysis (ongoing). Using similar design (LINAC4) up to now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 dirty="0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Drift tubes + tank thermal expansion at 10% already studied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 dirty="0">
                <a:solidFill>
                  <a:srgbClr val="000000"/>
                </a:solidFill>
                <a:effectLst/>
                <a:uFillTx/>
                <a:latin typeface="IBM Plex Sans"/>
                <a:ea typeface="DejaVu Sans"/>
              </a:rPr>
              <a:t>Current on-going activity: analysis of post-coupler thermal deformation (1 segment / 1 tank).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80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>
              <a:lnSpc>
                <a:spcPct val="94000"/>
              </a:lnSpc>
              <a:spcBef>
                <a:spcPts val="1400"/>
              </a:spcBef>
              <a:tabLst>
                <a:tab pos="0" algn="l"/>
              </a:tabLst>
            </a:pP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007AD0-E149-3E6A-373B-16B036B26BA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64593" y="1981020"/>
            <a:ext cx="2734920" cy="2050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738C07-0ABB-ED6A-B50D-F9B915A75E6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727237" y="2001307"/>
            <a:ext cx="3420000" cy="2078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78FE0B9-24D8-1D15-46D3-51D7946C4D9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64593" y="4342559"/>
            <a:ext cx="3408480" cy="198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D6F70C7-84E6-6C50-42A4-26F24F7B27B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7374961" y="1897320"/>
            <a:ext cx="3960000" cy="2304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CE2483-0C05-E5A4-E3C5-64DAB985C0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891" y="294005"/>
            <a:ext cx="1590166" cy="843700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3C4743C-E3CA-770A-2A7A-1A95BB6AD60C}"/>
              </a:ext>
            </a:extLst>
          </p:cNvPr>
          <p:cNvSpPr/>
          <p:nvPr/>
        </p:nvSpPr>
        <p:spPr>
          <a:xfrm>
            <a:off x="9648178" y="1348951"/>
            <a:ext cx="2115879" cy="412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Juan Luis Muñoz</a:t>
            </a:r>
          </a:p>
        </p:txBody>
      </p:sp>
    </p:spTree>
    <p:extLst>
      <p:ext uri="{BB962C8B-B14F-4D97-AF65-F5344CB8AC3E}">
        <p14:creationId xmlns:p14="http://schemas.microsoft.com/office/powerpoint/2010/main" val="2569651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80949-37AD-217D-E986-08974F120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Other </a:t>
            </a:r>
            <a:r>
              <a:rPr lang="sv-SE" dirty="0" err="1"/>
              <a:t>highlights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0BD94-0572-32F5-79DB-62CC08618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2851"/>
            <a:ext cx="10515600" cy="4351338"/>
          </a:xfrm>
        </p:spPr>
        <p:txBody>
          <a:bodyPr>
            <a:normAutofit/>
          </a:bodyPr>
          <a:lstStyle/>
          <a:p>
            <a:r>
              <a:rPr lang="sv-SE" sz="2400" dirty="0"/>
              <a:t>Ring to </a:t>
            </a:r>
            <a:r>
              <a:rPr lang="sv-SE" sz="2400" dirty="0" err="1"/>
              <a:t>target</a:t>
            </a:r>
            <a:r>
              <a:rPr lang="sv-SE" sz="2400" dirty="0"/>
              <a:t> transfer </a:t>
            </a:r>
            <a:r>
              <a:rPr lang="sv-SE" sz="2400" dirty="0" err="1"/>
              <a:t>adapted</a:t>
            </a:r>
            <a:r>
              <a:rPr lang="sv-SE" sz="2400" dirty="0"/>
              <a:t> for the </a:t>
            </a:r>
            <a:r>
              <a:rPr lang="sv-SE" sz="2400" dirty="0" err="1"/>
              <a:t>single-target</a:t>
            </a:r>
            <a:r>
              <a:rPr lang="sv-SE" sz="2400" dirty="0"/>
              <a:t> </a:t>
            </a:r>
            <a:r>
              <a:rPr lang="sv-SE" sz="2400" dirty="0" err="1"/>
              <a:t>configuration</a:t>
            </a:r>
            <a:r>
              <a:rPr lang="sv-SE" sz="2400" dirty="0"/>
              <a:t> in </a:t>
            </a:r>
            <a:r>
              <a:rPr lang="sv-SE" sz="2400" dirty="0" err="1"/>
              <a:t>LEnuSTORM</a:t>
            </a:r>
            <a:endParaRPr lang="sv-SE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5FEFC9-91FA-AFA1-2AA3-D8210294A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17</a:t>
            </a:fld>
            <a:endParaRPr lang="sv-SE"/>
          </a:p>
        </p:txBody>
      </p:sp>
      <p:pic>
        <p:nvPicPr>
          <p:cNvPr id="6" name="Image 9">
            <a:extLst>
              <a:ext uri="{FF2B5EF4-FFF2-40B4-BE49-F238E27FC236}">
                <a16:creationId xmlns:a16="http://schemas.microsoft.com/office/drawing/2014/main" id="{694744D2-FC2A-DEE3-6AF2-9F1597B21C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048" y="2040258"/>
            <a:ext cx="3652299" cy="3106866"/>
          </a:xfrm>
          <a:prstGeom prst="rect">
            <a:avLst/>
          </a:prstGeom>
        </p:spPr>
      </p:pic>
      <p:pic>
        <p:nvPicPr>
          <p:cNvPr id="7" name="Image 11">
            <a:extLst>
              <a:ext uri="{FF2B5EF4-FFF2-40B4-BE49-F238E27FC236}">
                <a16:creationId xmlns:a16="http://schemas.microsoft.com/office/drawing/2014/main" id="{8C55116A-B0AA-C38B-D2EF-FBABFDCB66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009" r="-1101" b="47559"/>
          <a:stretch/>
        </p:blipFill>
        <p:spPr>
          <a:xfrm>
            <a:off x="6700963" y="2174536"/>
            <a:ext cx="2944904" cy="1043536"/>
          </a:xfrm>
          <a:prstGeom prst="rect">
            <a:avLst/>
          </a:prstGeom>
        </p:spPr>
      </p:pic>
      <p:pic>
        <p:nvPicPr>
          <p:cNvPr id="8" name="Image 13">
            <a:extLst>
              <a:ext uri="{FF2B5EF4-FFF2-40B4-BE49-F238E27FC236}">
                <a16:creationId xmlns:a16="http://schemas.microsoft.com/office/drawing/2014/main" id="{9628E49B-5562-5D03-F968-278A9C30BF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347" y="3126117"/>
            <a:ext cx="896520" cy="1968567"/>
          </a:xfrm>
          <a:prstGeom prst="rect">
            <a:avLst/>
          </a:prstGeom>
        </p:spPr>
      </p:pic>
      <p:pic>
        <p:nvPicPr>
          <p:cNvPr id="9" name="Image 18">
            <a:extLst>
              <a:ext uri="{FF2B5EF4-FFF2-40B4-BE49-F238E27FC236}">
                <a16:creationId xmlns:a16="http://schemas.microsoft.com/office/drawing/2014/main" id="{1CBDD14D-8511-6DC2-1379-2356C879FC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5"/>
          <a:stretch/>
        </p:blipFill>
        <p:spPr>
          <a:xfrm>
            <a:off x="924773" y="2050782"/>
            <a:ext cx="3412308" cy="3178774"/>
          </a:xfrm>
          <a:prstGeom prst="rect">
            <a:avLst/>
          </a:prstGeom>
        </p:spPr>
      </p:pic>
      <p:pic>
        <p:nvPicPr>
          <p:cNvPr id="10" name="Image 21">
            <a:extLst>
              <a:ext uri="{FF2B5EF4-FFF2-40B4-BE49-F238E27FC236}">
                <a16:creationId xmlns:a16="http://schemas.microsoft.com/office/drawing/2014/main" id="{590A7533-621F-1B85-B3B7-405373974D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52" r="-642"/>
          <a:stretch/>
        </p:blipFill>
        <p:spPr>
          <a:xfrm>
            <a:off x="2148158" y="2174536"/>
            <a:ext cx="2920730" cy="1026950"/>
          </a:xfrm>
          <a:prstGeom prst="rect">
            <a:avLst/>
          </a:prstGeom>
        </p:spPr>
      </p:pic>
      <p:sp>
        <p:nvSpPr>
          <p:cNvPr id="11" name="ZoneTexte 22">
            <a:extLst>
              <a:ext uri="{FF2B5EF4-FFF2-40B4-BE49-F238E27FC236}">
                <a16:creationId xmlns:a16="http://schemas.microsoft.com/office/drawing/2014/main" id="{50CEA65E-E419-0E10-A96A-9898425A9DE2}"/>
              </a:ext>
            </a:extLst>
          </p:cNvPr>
          <p:cNvSpPr txBox="1"/>
          <p:nvPr/>
        </p:nvSpPr>
        <p:spPr>
          <a:xfrm rot="559548">
            <a:off x="1263503" y="4164620"/>
            <a:ext cx="132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9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neutrino direction</a:t>
            </a:r>
            <a:endParaRPr lang="fr-FR" sz="9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Connecteur droit 23">
            <a:extLst>
              <a:ext uri="{FF2B5EF4-FFF2-40B4-BE49-F238E27FC236}">
                <a16:creationId xmlns:a16="http://schemas.microsoft.com/office/drawing/2014/main" id="{29AC7725-0738-44B9-B8FE-FB4D2672B55F}"/>
              </a:ext>
            </a:extLst>
          </p:cNvPr>
          <p:cNvCxnSpPr>
            <a:cxnSpLocks/>
          </p:cNvCxnSpPr>
          <p:nvPr/>
        </p:nvCxnSpPr>
        <p:spPr>
          <a:xfrm flipH="1" flipV="1">
            <a:off x="1108911" y="4295721"/>
            <a:ext cx="3193498" cy="43421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25">
            <a:extLst>
              <a:ext uri="{FF2B5EF4-FFF2-40B4-BE49-F238E27FC236}">
                <a16:creationId xmlns:a16="http://schemas.microsoft.com/office/drawing/2014/main" id="{B354453B-9656-E0F7-CC1F-4D12A849E39A}"/>
              </a:ext>
            </a:extLst>
          </p:cNvPr>
          <p:cNvCxnSpPr>
            <a:cxnSpLocks/>
          </p:cNvCxnSpPr>
          <p:nvPr/>
        </p:nvCxnSpPr>
        <p:spPr>
          <a:xfrm flipH="1" flipV="1">
            <a:off x="5426226" y="3518475"/>
            <a:ext cx="3277119" cy="121146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26">
            <a:extLst>
              <a:ext uri="{FF2B5EF4-FFF2-40B4-BE49-F238E27FC236}">
                <a16:creationId xmlns:a16="http://schemas.microsoft.com/office/drawing/2014/main" id="{F1EFCD22-2E2E-7D86-77C4-221AC5AD4AB8}"/>
              </a:ext>
            </a:extLst>
          </p:cNvPr>
          <p:cNvSpPr txBox="1"/>
          <p:nvPr/>
        </p:nvSpPr>
        <p:spPr>
          <a:xfrm rot="1265216">
            <a:off x="5470346" y="3582853"/>
            <a:ext cx="17119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9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neutrino direction</a:t>
            </a:r>
            <a:endParaRPr lang="fr-FR" sz="9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 12">
            <a:extLst>
              <a:ext uri="{FF2B5EF4-FFF2-40B4-BE49-F238E27FC236}">
                <a16:creationId xmlns:a16="http://schemas.microsoft.com/office/drawing/2014/main" id="{596E4FFD-4DB7-77A9-9558-81C71D6CC4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668" y="3178557"/>
            <a:ext cx="796540" cy="1968567"/>
          </a:xfrm>
          <a:prstGeom prst="rect">
            <a:avLst/>
          </a:prstGeom>
        </p:spPr>
      </p:pic>
      <p:sp>
        <p:nvSpPr>
          <p:cNvPr id="16" name="ZoneTexte 16">
            <a:extLst>
              <a:ext uri="{FF2B5EF4-FFF2-40B4-BE49-F238E27FC236}">
                <a16:creationId xmlns:a16="http://schemas.microsoft.com/office/drawing/2014/main" id="{793C0CFC-1EA9-F34E-8921-11B9A08A86CF}"/>
              </a:ext>
            </a:extLst>
          </p:cNvPr>
          <p:cNvSpPr txBox="1"/>
          <p:nvPr/>
        </p:nvSpPr>
        <p:spPr>
          <a:xfrm>
            <a:off x="1058313" y="2057102"/>
            <a:ext cx="497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>
                <a:latin typeface="Bookman Old Style" panose="02050604050505020204" pitchFamily="18" charset="0"/>
              </a:rPr>
              <a:t>Ring</a:t>
            </a:r>
            <a:endParaRPr lang="fr-FR" sz="1100" dirty="0">
              <a:latin typeface="Bookman Old Style" panose="02050604050505020204" pitchFamily="18" charset="0"/>
            </a:endParaRPr>
          </a:p>
        </p:txBody>
      </p:sp>
      <p:sp>
        <p:nvSpPr>
          <p:cNvPr id="17" name="ZoneTexte 41">
            <a:extLst>
              <a:ext uri="{FF2B5EF4-FFF2-40B4-BE49-F238E27FC236}">
                <a16:creationId xmlns:a16="http://schemas.microsoft.com/office/drawing/2014/main" id="{F647DAF0-E3D8-285A-D330-2AD155797318}"/>
              </a:ext>
            </a:extLst>
          </p:cNvPr>
          <p:cNvSpPr txBox="1"/>
          <p:nvPr/>
        </p:nvSpPr>
        <p:spPr>
          <a:xfrm>
            <a:off x="2646241" y="3449114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b="1" i="1" dirty="0">
                <a:latin typeface="Bookman Old Style" panose="02050604050505020204" pitchFamily="18" charset="0"/>
              </a:rPr>
              <a:t>Vertical plane</a:t>
            </a:r>
            <a:endParaRPr lang="fr-FR" sz="1200" b="1" i="1" dirty="0">
              <a:latin typeface="Bookman Old Style" panose="02050604050505020204" pitchFamily="18" charset="0"/>
            </a:endParaRPr>
          </a:p>
        </p:txBody>
      </p:sp>
      <p:sp>
        <p:nvSpPr>
          <p:cNvPr id="18" name="ZoneTexte 42">
            <a:extLst>
              <a:ext uri="{FF2B5EF4-FFF2-40B4-BE49-F238E27FC236}">
                <a16:creationId xmlns:a16="http://schemas.microsoft.com/office/drawing/2014/main" id="{F752D556-867A-164D-051D-948A5935BA8E}"/>
              </a:ext>
            </a:extLst>
          </p:cNvPr>
          <p:cNvSpPr txBox="1"/>
          <p:nvPr/>
        </p:nvSpPr>
        <p:spPr>
          <a:xfrm>
            <a:off x="7001754" y="3441075"/>
            <a:ext cx="15552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b="1" i="1" dirty="0">
                <a:latin typeface="Bookman Old Style" panose="02050604050505020204" pitchFamily="18" charset="0"/>
              </a:rPr>
              <a:t>Horizontal plane</a:t>
            </a:r>
            <a:endParaRPr lang="fr-FR" sz="1200" b="1" i="1" dirty="0">
              <a:latin typeface="Bookman Old Style" panose="02050604050505020204" pitchFamily="18" charset="0"/>
            </a:endParaRPr>
          </a:p>
        </p:txBody>
      </p:sp>
      <p:sp>
        <p:nvSpPr>
          <p:cNvPr id="19" name="ZoneTexte 17">
            <a:extLst>
              <a:ext uri="{FF2B5EF4-FFF2-40B4-BE49-F238E27FC236}">
                <a16:creationId xmlns:a16="http://schemas.microsoft.com/office/drawing/2014/main" id="{BF6724AF-83EC-7E43-06B6-FF8AE90A74FE}"/>
              </a:ext>
            </a:extLst>
          </p:cNvPr>
          <p:cNvSpPr txBox="1"/>
          <p:nvPr/>
        </p:nvSpPr>
        <p:spPr>
          <a:xfrm>
            <a:off x="3784111" y="4230308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>
                <a:latin typeface="Bookman Old Style" panose="02050604050505020204" pitchFamily="18" charset="0"/>
              </a:rPr>
              <a:t>Target</a:t>
            </a:r>
            <a:endParaRPr lang="fr-FR" sz="1100" dirty="0">
              <a:latin typeface="Bookman Old Style" panose="02050604050505020204" pitchFamily="18" charset="0"/>
            </a:endParaRPr>
          </a:p>
        </p:txBody>
      </p:sp>
      <p:sp>
        <p:nvSpPr>
          <p:cNvPr id="20" name="ZoneTexte 43">
            <a:extLst>
              <a:ext uri="{FF2B5EF4-FFF2-40B4-BE49-F238E27FC236}">
                <a16:creationId xmlns:a16="http://schemas.microsoft.com/office/drawing/2014/main" id="{3562F471-E091-973F-6989-E3D944625F33}"/>
              </a:ext>
            </a:extLst>
          </p:cNvPr>
          <p:cNvSpPr txBox="1"/>
          <p:nvPr/>
        </p:nvSpPr>
        <p:spPr>
          <a:xfrm>
            <a:off x="8156824" y="4162840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>
                <a:latin typeface="Bookman Old Style" panose="02050604050505020204" pitchFamily="18" charset="0"/>
              </a:rPr>
              <a:t>Target</a:t>
            </a:r>
            <a:endParaRPr lang="fr-FR" sz="1100" dirty="0">
              <a:latin typeface="Bookman Old Style" panose="02050604050505020204" pitchFamily="18" charset="0"/>
            </a:endParaRPr>
          </a:p>
        </p:txBody>
      </p:sp>
      <p:sp>
        <p:nvSpPr>
          <p:cNvPr id="21" name="ZoneTexte 44">
            <a:extLst>
              <a:ext uri="{FF2B5EF4-FFF2-40B4-BE49-F238E27FC236}">
                <a16:creationId xmlns:a16="http://schemas.microsoft.com/office/drawing/2014/main" id="{7D1518A8-2F04-DEE2-AD81-3A260F2370AE}"/>
              </a:ext>
            </a:extLst>
          </p:cNvPr>
          <p:cNvSpPr txBox="1"/>
          <p:nvPr/>
        </p:nvSpPr>
        <p:spPr>
          <a:xfrm>
            <a:off x="5290416" y="2060130"/>
            <a:ext cx="497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>
                <a:latin typeface="Bookman Old Style" panose="02050604050505020204" pitchFamily="18" charset="0"/>
              </a:rPr>
              <a:t>Ring</a:t>
            </a:r>
            <a:endParaRPr lang="fr-FR" sz="1100" dirty="0">
              <a:latin typeface="Bookman Old Style" panose="020506040505050202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1A2C239-6672-E59F-5BDB-663E180A96AC}"/>
              </a:ext>
            </a:extLst>
          </p:cNvPr>
          <p:cNvSpPr/>
          <p:nvPr/>
        </p:nvSpPr>
        <p:spPr>
          <a:xfrm>
            <a:off x="1058314" y="5399980"/>
            <a:ext cx="5140468" cy="12665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b="1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Optics</a:t>
            </a:r>
            <a:r>
              <a:rPr lang="fr-FR" sz="1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Design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-Input from realistic beam (painting distribution)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-Matching at septum: (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D, D′)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Lattice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8 horizontal + 4 vertical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dipoles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 m); &lt; 40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quadrupoles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-Total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115 m </a:t>
            </a:r>
          </a:p>
          <a:p>
            <a:pPr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-Beam size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evolution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062FE3-9A10-D625-5EF6-F5B16322A428}"/>
              </a:ext>
            </a:extLst>
          </p:cNvPr>
          <p:cNvSpPr/>
          <p:nvPr/>
        </p:nvSpPr>
        <p:spPr>
          <a:xfrm>
            <a:off x="6355171" y="5406169"/>
            <a:ext cx="4672187" cy="1266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Beam Dynamics Performance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-Smooth 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-functions → no strong focusing peaks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dispersion → partial suppression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downstream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-Large acceptance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along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line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Envelope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fully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contained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apertures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-Efficient transport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minimal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losses</a:t>
            </a:r>
            <a:r>
              <a:rPr lang="fr-FR" sz="1200" baseline="300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[2]</a:t>
            </a:r>
            <a:endParaRPr lang="fr-FR" sz="1200" baseline="300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9221B5-D9E7-5863-EE55-9640C4FC7E1B}"/>
              </a:ext>
            </a:extLst>
          </p:cNvPr>
          <p:cNvSpPr/>
          <p:nvPr/>
        </p:nvSpPr>
        <p:spPr>
          <a:xfrm>
            <a:off x="7001754" y="840568"/>
            <a:ext cx="2115879" cy="412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Elian Bouquerel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0EE8FF8B-0301-8F70-4DC8-926C7EF88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3891" y="294005"/>
            <a:ext cx="1590166" cy="8437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5527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4EDE64-F08A-0157-ABEE-62E0D4AA0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36200"/>
            <a:ext cx="7772400" cy="8583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75255E-74C9-927B-3E6D-991ABE59C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72" y="1582833"/>
            <a:ext cx="4080413" cy="18692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49E989-2AEA-359A-6AA7-C4AE340B29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219" y="3794104"/>
            <a:ext cx="3714319" cy="24921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335FFB-B402-472A-ABB0-8CEC979F8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2940" y="1272059"/>
            <a:ext cx="3654887" cy="5293285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5B6CBE4-6DB7-4360-FD42-38B22E4F2002}"/>
              </a:ext>
            </a:extLst>
          </p:cNvPr>
          <p:cNvSpPr/>
          <p:nvPr/>
        </p:nvSpPr>
        <p:spPr>
          <a:xfrm>
            <a:off x="4834499" y="1710600"/>
            <a:ext cx="2363743" cy="884659"/>
          </a:xfrm>
          <a:prstGeom prst="wedgeRoundRectCallout">
            <a:avLst>
              <a:gd name="adj1" fmla="val -76747"/>
              <a:gd name="adj2" fmla="val 1215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>
                <a:solidFill>
                  <a:schemeClr val="tx1"/>
                </a:solidFill>
              </a:rPr>
              <a:t>Analytical</a:t>
            </a:r>
            <a:r>
              <a:rPr lang="sv-SE" dirty="0">
                <a:solidFill>
                  <a:schemeClr val="tx1"/>
                </a:solidFill>
              </a:rPr>
              <a:t> expression </a:t>
            </a:r>
            <a:r>
              <a:rPr lang="sv-SE" dirty="0" err="1">
                <a:solidFill>
                  <a:schemeClr val="tx1"/>
                </a:solidFill>
              </a:rPr>
              <a:t>of</a:t>
            </a:r>
            <a:r>
              <a:rPr lang="sv-SE" dirty="0">
                <a:solidFill>
                  <a:schemeClr val="tx1"/>
                </a:solidFill>
              </a:rPr>
              <a:t> neutrino flux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D41EC6B-A90E-2DD3-3144-06E8744DC078}"/>
              </a:ext>
            </a:extLst>
          </p:cNvPr>
          <p:cNvSpPr/>
          <p:nvPr/>
        </p:nvSpPr>
        <p:spPr>
          <a:xfrm>
            <a:off x="4834499" y="4464939"/>
            <a:ext cx="3151402" cy="682461"/>
          </a:xfrm>
          <a:prstGeom prst="wedgeRoundRectCallout">
            <a:avLst>
              <a:gd name="adj1" fmla="val -76747"/>
              <a:gd name="adj2" fmla="val 1215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Fast </a:t>
            </a:r>
            <a:r>
              <a:rPr lang="sv-SE" dirty="0" err="1">
                <a:solidFill>
                  <a:schemeClr val="tx1"/>
                </a:solidFill>
              </a:rPr>
              <a:t>optimization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of</a:t>
            </a:r>
            <a:r>
              <a:rPr lang="sv-SE" dirty="0">
                <a:solidFill>
                  <a:schemeClr val="tx1"/>
                </a:solidFill>
              </a:rPr>
              <a:t> </a:t>
            </a:r>
            <a:r>
              <a:rPr lang="sv-SE" dirty="0" err="1">
                <a:solidFill>
                  <a:schemeClr val="tx1"/>
                </a:solidFill>
              </a:rPr>
              <a:t>nuSTORM</a:t>
            </a: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3C02E978-68D2-DF08-6913-D66F9006AE22}"/>
              </a:ext>
            </a:extLst>
          </p:cNvPr>
          <p:cNvSpPr/>
          <p:nvPr/>
        </p:nvSpPr>
        <p:spPr>
          <a:xfrm>
            <a:off x="4834499" y="2961968"/>
            <a:ext cx="2923953" cy="858397"/>
          </a:xfrm>
          <a:prstGeom prst="wedgeRoundRectCallout">
            <a:avLst>
              <a:gd name="adj1" fmla="val 68708"/>
              <a:gd name="adj2" fmla="val 2701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/>
                </a:solidFill>
              </a:rPr>
              <a:t>P</a:t>
            </a:r>
            <a:r>
              <a:rPr lang="en-SE" dirty="0">
                <a:solidFill>
                  <a:schemeClr val="tx1"/>
                </a:solidFill>
              </a:rPr>
              <a:t>rediction </a:t>
            </a:r>
            <a:r>
              <a:rPr lang="sv-SE" dirty="0" err="1">
                <a:solidFill>
                  <a:schemeClr val="tx1"/>
                </a:solidFill>
              </a:rPr>
              <a:t>of</a:t>
            </a:r>
            <a:r>
              <a:rPr lang="sv-SE" dirty="0">
                <a:solidFill>
                  <a:schemeClr val="tx1"/>
                </a:solidFill>
              </a:rPr>
              <a:t>  n</a:t>
            </a:r>
            <a:r>
              <a:rPr lang="en-SE" dirty="0">
                <a:solidFill>
                  <a:schemeClr val="tx1"/>
                </a:solidFill>
              </a:rPr>
              <a:t>eutrino flux  </a:t>
            </a:r>
            <a:r>
              <a:rPr lang="sv-SE" dirty="0">
                <a:solidFill>
                  <a:schemeClr val="tx1"/>
                </a:solidFill>
              </a:rPr>
              <a:t>and </a:t>
            </a:r>
            <a:r>
              <a:rPr lang="en-SE" dirty="0">
                <a:solidFill>
                  <a:schemeClr val="tx1"/>
                </a:solidFill>
              </a:rPr>
              <a:t>energy spectrum</a:t>
            </a: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081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89F8C-968E-6EC8-4B13-54639E6D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5354C-B207-F258-EDF8-DA18B2A96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Start to end simulations</a:t>
            </a:r>
          </a:p>
          <a:p>
            <a:pPr lvl="1"/>
            <a:r>
              <a:rPr lang="sv-SE" dirty="0"/>
              <a:t>Pions from the horn  to neutrinos from </a:t>
            </a:r>
            <a:r>
              <a:rPr lang="sv-SE" dirty="0" err="1"/>
              <a:t>LEnuSTORM</a:t>
            </a:r>
            <a:endParaRPr lang="sv-SE" dirty="0"/>
          </a:p>
          <a:p>
            <a:r>
              <a:rPr lang="sv-SE" dirty="0" err="1"/>
              <a:t>Modifications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transfer </a:t>
            </a:r>
            <a:r>
              <a:rPr lang="sv-SE" dirty="0" err="1"/>
              <a:t>line</a:t>
            </a:r>
            <a:r>
              <a:rPr lang="sv-SE" dirty="0"/>
              <a:t> and </a:t>
            </a:r>
            <a:r>
              <a:rPr lang="sv-SE" dirty="0" err="1"/>
              <a:t>accumulator</a:t>
            </a:r>
            <a:r>
              <a:rPr lang="sv-SE" dirty="0"/>
              <a:t> to </a:t>
            </a:r>
            <a:r>
              <a:rPr lang="sv-SE" dirty="0" err="1"/>
              <a:t>accommodate</a:t>
            </a:r>
            <a:endParaRPr lang="sv-SE" dirty="0"/>
          </a:p>
          <a:p>
            <a:pPr lvl="1"/>
            <a:r>
              <a:rPr lang="sv-SE" dirty="0"/>
              <a:t>Proton </a:t>
            </a:r>
            <a:r>
              <a:rPr lang="sv-SE" dirty="0" err="1"/>
              <a:t>injection</a:t>
            </a:r>
            <a:endParaRPr lang="sv-SE" dirty="0"/>
          </a:p>
          <a:p>
            <a:pPr lvl="1"/>
            <a:r>
              <a:rPr lang="sv-SE" dirty="0"/>
              <a:t>Laser </a:t>
            </a:r>
            <a:r>
              <a:rPr lang="sv-SE" dirty="0" err="1"/>
              <a:t>stripping</a:t>
            </a:r>
            <a:endParaRPr lang="sv-SE" dirty="0"/>
          </a:p>
          <a:p>
            <a:endParaRPr lang="sv-SE" dirty="0"/>
          </a:p>
          <a:p>
            <a:r>
              <a:rPr lang="sv-SE" dirty="0" err="1"/>
              <a:t>Costing</a:t>
            </a:r>
            <a:endParaRPr lang="sv-SE" dirty="0"/>
          </a:p>
          <a:p>
            <a:r>
              <a:rPr lang="sv-SE" dirty="0" err="1"/>
              <a:t>Conceptual</a:t>
            </a:r>
            <a:r>
              <a:rPr lang="sv-SE" dirty="0"/>
              <a:t> Design </a:t>
            </a:r>
            <a:r>
              <a:rPr lang="sv-SE" dirty="0" err="1"/>
              <a:t>Report</a:t>
            </a:r>
            <a:endParaRPr lang="sv-SE" dirty="0"/>
          </a:p>
          <a:p>
            <a:r>
              <a:rPr lang="sv-SE" dirty="0"/>
              <a:t>Looking to the </a:t>
            </a:r>
            <a:r>
              <a:rPr lang="sv-SE" dirty="0" err="1"/>
              <a:t>future</a:t>
            </a:r>
            <a:r>
              <a:rPr lang="sv-SE" dirty="0"/>
              <a:t>: </a:t>
            </a:r>
            <a:r>
              <a:rPr lang="sv-SE" dirty="0" err="1"/>
              <a:t>synergies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ESS, </a:t>
            </a:r>
            <a:r>
              <a:rPr lang="sv-SE" dirty="0" err="1"/>
              <a:t>Muon</a:t>
            </a:r>
            <a:r>
              <a:rPr lang="sv-SE" dirty="0"/>
              <a:t> </a:t>
            </a:r>
            <a:r>
              <a:rPr lang="sv-SE" dirty="0" err="1"/>
              <a:t>Collider</a:t>
            </a:r>
            <a:endParaRPr lang="sv-S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0C294B-06AE-DA9F-C2A7-443099EC0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3507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E31C4-7EA7-898B-3E05-28956DC43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4000" dirty="0"/>
              <a:t>WP3 + WP4 session </a:t>
            </a:r>
            <a:r>
              <a:rPr lang="sv-SE" sz="4000" dirty="0" err="1"/>
              <a:t>Tuesday</a:t>
            </a:r>
            <a:r>
              <a:rPr lang="sv-SE" sz="4000" dirty="0"/>
              <a:t> 6/10, </a:t>
            </a:r>
            <a:r>
              <a:rPr lang="sv-SE" sz="4000" dirty="0" err="1"/>
              <a:t>Anna’s</a:t>
            </a:r>
            <a:r>
              <a:rPr lang="sv-SE" sz="4000" dirty="0"/>
              <a:t> </a:t>
            </a:r>
            <a:r>
              <a:rPr lang="sv-SE" sz="4000" dirty="0" err="1"/>
              <a:t>room</a:t>
            </a:r>
            <a:endParaRPr lang="sv-SE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F4D79-A8E1-B242-4C2A-FD511E8E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20</a:t>
            </a:fld>
            <a:endParaRPr lang="sv-S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5F17FC-EE30-7484-A748-6E9805365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994" y="1386731"/>
            <a:ext cx="9269119" cy="533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48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667A8-41A7-441B-AE50-EE42F77FF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D25D1-847A-49B6-8B3A-C5B712311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411047" cy="435133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4.1: Coordination of the accelerator work package (UU, ESS)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4.2: Design an extraction line from the ring-to-target transfer line and a transfer line up to the special target station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4.3: Conceptual design of the racetrack ring for LEnuSTORM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dirty="0"/>
              <a:t>4.4: Study the compatibility of LEnuSTORM and ESSνSB and modify the original design accordingly.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FC8A5-1555-4CFF-88E0-E1A9EE5A8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7ABFE-FD0A-4E48-9EE0-161587FFE59B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4477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11752</TotalTime>
  <Words>1432</Words>
  <Application>Microsoft Office PowerPoint</Application>
  <PresentationFormat>Widescreen</PresentationFormat>
  <Paragraphs>245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-apple-system</vt:lpstr>
      <vt:lpstr>Arial</vt:lpstr>
      <vt:lpstr>Bookman Old Style</vt:lpstr>
      <vt:lpstr>Calibri</vt:lpstr>
      <vt:lpstr>Calibri Light</vt:lpstr>
      <vt:lpstr>Cambria Math</vt:lpstr>
      <vt:lpstr>Gill Alt One MT</vt:lpstr>
      <vt:lpstr>IBM Plex Sans</vt:lpstr>
      <vt:lpstr>Symbol</vt:lpstr>
      <vt:lpstr>Wingdings</vt:lpstr>
      <vt:lpstr>Office Theme</vt:lpstr>
      <vt:lpstr>WP4 Low Energy nuSTORM</vt:lpstr>
      <vt:lpstr>PowerPoint Presentation</vt:lpstr>
      <vt:lpstr>PowerPoint Presentation</vt:lpstr>
      <vt:lpstr>PowerPoint Presentation</vt:lpstr>
      <vt:lpstr>Milestone   4.1 = MS6 https://essnusb.eu/DocDB/private/ShowDocument?docid=1812 Deliverable 4.1 = D 4.1 https://essnusb.eu/DocDB/private/ShowDocument?docid=1958  Milestone   4.2 = MS17 https://essnusb.eu/DocDB/private/ShowDocument?docid=2083  Milestone   4.3 = MS21 (For internal review, but report available)  https://essnusb.eu/DocDB/private/ShowDocument?docid=2311  Deliverable 4.2 = D 4.2 https://essnusb.eu/DocDB/private/ShowDocument?docid=2222  Milestone   4.4 = MS26 https://essnusb.eu/DocDB/private/ShowDocument?docid=2271 Deliverable  4.3 = D 4.3 https://essnusb.eu/DocDB/private/ShowDocument?docid=2303  </vt:lpstr>
      <vt:lpstr>IAP report: Racetrack ring</vt:lpstr>
      <vt:lpstr>IAP report: Racetrack ring</vt:lpstr>
      <vt:lpstr>IAP Report: Proton injection</vt:lpstr>
      <vt:lpstr>IAP Report: Proton injection</vt:lpstr>
      <vt:lpstr>Liouvillean injection, w. space charge</vt:lpstr>
      <vt:lpstr>IAP Report: Laser stripping</vt:lpstr>
      <vt:lpstr>IAP Report: Accumulator ring</vt:lpstr>
      <vt:lpstr>IAP Report: 10% extra H+ or H- for LEMNB</vt:lpstr>
      <vt:lpstr>IAP Report: Sustainability</vt:lpstr>
      <vt:lpstr>IAP Report: Pion transfer and injection</vt:lpstr>
      <vt:lpstr>Other highlights: Drift Tube Linac</vt:lpstr>
      <vt:lpstr>Other highlights</vt:lpstr>
      <vt:lpstr>PowerPoint Presentation</vt:lpstr>
      <vt:lpstr>Outlook</vt:lpstr>
      <vt:lpstr>WP3 + WP4 session Tuesday 6/10, Anna’s room</vt:lpstr>
      <vt:lpstr>Tasks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WP4 Low Energy nuSTORM</dc:title>
  <dc:creator>Maja Olvegård</dc:creator>
  <cp:lastModifiedBy>Maja Olvegård</cp:lastModifiedBy>
  <cp:revision>255</cp:revision>
  <dcterms:created xsi:type="dcterms:W3CDTF">2024-09-21T17:30:19Z</dcterms:created>
  <dcterms:modified xsi:type="dcterms:W3CDTF">2026-10-05T20:11:42Z</dcterms:modified>
</cp:coreProperties>
</file>