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886" r:id="rId3"/>
    <p:sldId id="889" r:id="rId4"/>
    <p:sldId id="890" r:id="rId5"/>
    <p:sldId id="891" r:id="rId6"/>
    <p:sldId id="892" r:id="rId7"/>
    <p:sldId id="894" r:id="rId8"/>
    <p:sldId id="893" r:id="rId9"/>
    <p:sldId id="895" r:id="rId10"/>
    <p:sldId id="897" r:id="rId11"/>
    <p:sldId id="896" r:id="rId12"/>
    <p:sldId id="898" r:id="rId13"/>
    <p:sldId id="899" r:id="rId14"/>
    <p:sldId id="900" r:id="rId15"/>
    <p:sldId id="901" r:id="rId16"/>
    <p:sldId id="902" r:id="rId17"/>
    <p:sldId id="903" r:id="rId18"/>
    <p:sldId id="888" r:id="rId19"/>
    <p:sldId id="887" r:id="rId20"/>
    <p:sldId id="883" r:id="rId21"/>
    <p:sldId id="904" r:id="rId22"/>
    <p:sldId id="258" r:id="rId2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BFF"/>
    <a:srgbClr val="8D9A9D"/>
    <a:srgbClr val="FCBF87"/>
    <a:srgbClr val="F98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84" autoAdjust="0"/>
  </p:normalViewPr>
  <p:slideViewPr>
    <p:cSldViewPr snapToGrid="0">
      <p:cViewPr>
        <p:scale>
          <a:sx n="60" d="100"/>
          <a:sy n="60" d="100"/>
        </p:scale>
        <p:origin x="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75831-A1CB-4EFB-B544-78F31AB0DC34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1DA4C-CDA8-46F4-9264-EE6D8EA10D4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7511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F67D-6D0B-4127-87AE-1F6DB1D10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FF91C-A4DD-40A4-8FEB-D863A45E1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DE9E9-303F-48C7-8073-223691E8C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C32B-CEEA-4823-B9CB-48BCD438B1E0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425F8-C11D-4DAD-A6AD-9A535E9E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4C98A-9659-4270-8087-A10514E4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92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762A-EA81-4F7A-BA88-1067954C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F974-409F-49A4-B267-0140FED40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19357-5B68-450C-A144-1D2F9AD4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C871-5C51-492B-BE4E-858AD8CF6B18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34BF-F2B7-4542-97F3-91AAE80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6AE67-D401-43C1-A8B7-26525A73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78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11A46-6430-440D-AC0E-E1F3858D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F36B4-E675-4367-9972-CDDDAE5C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25AC7-C30B-405D-ADF8-926F91131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06E2-965B-4689-8707-A02E87974731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F8A4-2AF4-4263-AF12-7545DAAE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F1322-6F5C-4AA5-9836-0704FB69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11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7172-024D-4C4A-B2C0-781F172D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6191-A25B-4B6C-863D-08B147A08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D87B9-1AE9-40D4-BB65-3A836DC4C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E104F-E965-4A90-A3FA-D126F362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ACBE-84BF-4DF9-9E3A-BBE9AB0C612D}" type="datetime1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B55C3-A558-4D7F-ABAF-CB5B9DEF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FCB09-24D2-4CF6-B95C-71CA01A6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718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A02B-393E-44C8-9F30-42B6B3CA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4843A-4DF5-4CBF-93E8-7E71D3987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57C95-4170-4ED6-82E7-E36E7A79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BB251-BF64-4CB3-94D4-63FAB3041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1767B-319A-41E3-80D9-1B6DE1F92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EE3B0-B34D-4FC8-823F-FED48662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7204-B41F-4DB0-8081-67EDAB1836AC}" type="datetime1">
              <a:rPr lang="sv-SE" smtClean="0"/>
              <a:t>2026-10-07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177AC-42F9-4983-8682-CFB053E55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E7E59-A4A0-4A89-AB38-C241DC4D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60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880E-6380-414A-9167-F0F45654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2AFFE-AD86-42DA-88E3-97DA975D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AD9C-C375-46F8-B7F6-51A70EE4FDF4}" type="datetime1">
              <a:rPr lang="sv-SE" smtClean="0"/>
              <a:t>2026-10-07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4B117-236B-48E1-ACC9-52E51812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D9CBD-974B-4BEC-896B-0BA3DC24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32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0D8DD1-3C50-4CFE-A522-9C21B5490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D2C6-1D6A-4573-8C3B-376E48674255}" type="datetime1">
              <a:rPr lang="sv-SE" smtClean="0"/>
              <a:t>2026-10-07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945AE-6771-4A44-AF71-25599F008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7AEB-7328-4406-9B25-0C29D401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683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710A-1FDA-4F69-81E5-4A9803391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B338C-206A-4704-94E9-3EF3E0CB8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93E4C-D449-475A-BCB8-68668D084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ED093-795B-4368-B00D-F0F4FAC0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DCC-2C5D-4B72-BABF-C1A9F38EB62D}" type="datetime1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88B53-0CCF-41B6-9274-D9B97D2F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BF160-287F-40B5-A478-572D50B9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432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9C2A-5F80-4069-A6D6-AEA9F6ECB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24D7BB-3F17-48FC-9065-785709013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6658-0C58-4FDE-BD39-B9FDF7196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CC538-0611-40B9-980D-3EFBCB48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1732-9526-4463-8DE8-34CCD3C8777C}" type="datetime1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A9D1E-816F-4194-AB4B-A1CD829C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4D224-EA8F-4F82-9735-47AF43ECF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10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8DAB-B6AB-49B4-A8FF-62B208F61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1B91F-7191-4D0F-A145-4893FC22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07595-1278-49E3-A50F-F7EBCDAD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EAE-301A-4A7B-8BAF-7F91E2B592D7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DDC35-993C-4E98-84F9-8B6512D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DD744-E7F5-4CDC-B0A8-2B9A899A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170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E91F8-E187-4528-987C-EF29889D0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5EAD4-8CB1-4302-AD67-AF75052B7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27B03-7A4C-4F23-B8C6-A90C9E711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FEAAF-BA04-4B14-8007-56ED5DA3887D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6104C-6066-43E7-82CA-0EDD5932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F43D0-5387-403B-805F-FDC0134D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8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C8492-2DC1-4ED9-A8B2-0E2039CE5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C2CF0-9F87-4F43-AB03-3DD514364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DCDCE-8091-4DEB-A9F8-7E03EAA29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1A42-5D56-42B4-BB75-933F0EC0E293}" type="datetime1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9CFFA-D2F0-49E3-83A4-D1D9F9D8F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AA7F4-26CA-4752-8503-7FBAF41BF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138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78CC-B37F-47E8-8C1A-B8B537E223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4000" dirty="0" err="1"/>
              <a:t>Low</a:t>
            </a:r>
            <a:r>
              <a:rPr lang="sv-SE" sz="4000" dirty="0"/>
              <a:t> Energy </a:t>
            </a:r>
            <a:r>
              <a:rPr lang="sv-SE" sz="4000" dirty="0" err="1"/>
              <a:t>nuSTORM</a:t>
            </a:r>
            <a:br>
              <a:rPr lang="sv-SE" sz="4000" dirty="0"/>
            </a:br>
            <a:br>
              <a:rPr lang="sv-SE" sz="4000" dirty="0"/>
            </a:br>
            <a:r>
              <a:rPr lang="sv-SE" dirty="0"/>
              <a:t>WP4 </a:t>
            </a:r>
            <a:r>
              <a:rPr lang="sv-SE" dirty="0" err="1"/>
              <a:t>Summary</a:t>
            </a:r>
            <a:endParaRPr lang="sv-SE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3DFFD-DC1C-4909-902B-A2A16011F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1504"/>
            <a:ext cx="9144000" cy="1862591"/>
          </a:xfrm>
        </p:spPr>
        <p:txBody>
          <a:bodyPr>
            <a:normAutofit fontScale="92500" lnSpcReduction="20000"/>
          </a:bodyPr>
          <a:lstStyle/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Maja Olvegård</a:t>
            </a:r>
          </a:p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Uppsala University</a:t>
            </a:r>
          </a:p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On </a:t>
            </a:r>
            <a:r>
              <a:rPr lang="sv-SE" dirty="0" err="1">
                <a:solidFill>
                  <a:schemeClr val="bg2">
                    <a:lumMod val="50000"/>
                  </a:schemeClr>
                </a:solidFill>
              </a:rPr>
              <a:t>behalf</a:t>
            </a:r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v-SE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 WP4</a:t>
            </a:r>
          </a:p>
          <a:p>
            <a:endParaRPr lang="sv-SE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sv-SE" dirty="0"/>
              <a:t>4th </a:t>
            </a:r>
            <a:r>
              <a:rPr lang="sv-SE" dirty="0" err="1"/>
              <a:t>Annual</a:t>
            </a:r>
            <a:r>
              <a:rPr lang="sv-SE" dirty="0"/>
              <a:t> Meeting, Vik, </a:t>
            </a:r>
            <a:r>
              <a:rPr lang="sv-SE" dirty="0" err="1"/>
              <a:t>October</a:t>
            </a:r>
            <a:r>
              <a:rPr lang="sv-SE" dirty="0"/>
              <a:t> 8, 2026</a:t>
            </a:r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30DD2-94DC-48B2-8AE4-B5FD6071D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61" y="5152136"/>
            <a:ext cx="2578596" cy="1368135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14081A-6D6B-4B17-B2CA-ED4D04CA9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4" y="5735637"/>
            <a:ext cx="4197035" cy="88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26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31C4-7EA7-898B-3E05-28956DC43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WP3 + WP4 session </a:t>
            </a:r>
            <a:r>
              <a:rPr lang="sv-SE" sz="4000" dirty="0" err="1"/>
              <a:t>Tuesday</a:t>
            </a:r>
            <a:r>
              <a:rPr lang="sv-SE" sz="4000" dirty="0"/>
              <a:t> 6/10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F4D79-A8E1-B242-4C2A-FD511E8E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</a:t>
            </a:fld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5F17FC-EE30-7484-A748-6E9805365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994" y="1386731"/>
            <a:ext cx="9269119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8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46D1-5AB9-2667-9676-398DFAC1D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ESS </a:t>
            </a:r>
            <a:r>
              <a:rPr lang="sv-SE" dirty="0" err="1"/>
              <a:t>Linac</a:t>
            </a:r>
            <a:r>
              <a:rPr lang="sv-SE" dirty="0"/>
              <a:t> </a:t>
            </a:r>
            <a:r>
              <a:rPr lang="sv-SE" dirty="0" err="1"/>
              <a:t>soon</a:t>
            </a:r>
            <a:endParaRPr lang="sv-S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F613C2-C836-31F7-DFB6-F9541E77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3</a:t>
            </a:fld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17323C-ADF6-CAAE-CB7B-61ADC1110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58" y="1443313"/>
            <a:ext cx="11484000" cy="159276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96F3B49-2F08-639D-A589-E6318A2CAF5B}"/>
              </a:ext>
            </a:extLst>
          </p:cNvPr>
          <p:cNvSpPr/>
          <p:nvPr/>
        </p:nvSpPr>
        <p:spPr>
          <a:xfrm>
            <a:off x="7325733" y="2434854"/>
            <a:ext cx="723114" cy="584791"/>
          </a:xfrm>
          <a:custGeom>
            <a:avLst/>
            <a:gdLst>
              <a:gd name="csX0" fmla="*/ 10732 w 723114"/>
              <a:gd name="csY0" fmla="*/ 520996 h 584791"/>
              <a:gd name="csX1" fmla="*/ 10732 w 723114"/>
              <a:gd name="csY1" fmla="*/ 520996 h 584791"/>
              <a:gd name="csX2" fmla="*/ 21365 w 723114"/>
              <a:gd name="csY2" fmla="*/ 255182 h 584791"/>
              <a:gd name="csX3" fmla="*/ 42630 w 723114"/>
              <a:gd name="csY3" fmla="*/ 223284 h 584791"/>
              <a:gd name="csX4" fmla="*/ 212751 w 723114"/>
              <a:gd name="csY4" fmla="*/ 255182 h 584791"/>
              <a:gd name="csX5" fmla="*/ 350974 w 723114"/>
              <a:gd name="csY5" fmla="*/ 212652 h 584791"/>
              <a:gd name="csX6" fmla="*/ 393504 w 723114"/>
              <a:gd name="csY6" fmla="*/ 191387 h 584791"/>
              <a:gd name="csX7" fmla="*/ 467932 w 723114"/>
              <a:gd name="csY7" fmla="*/ 138224 h 584791"/>
              <a:gd name="csX8" fmla="*/ 510462 w 723114"/>
              <a:gd name="csY8" fmla="*/ 116959 h 584791"/>
              <a:gd name="csX9" fmla="*/ 531727 w 723114"/>
              <a:gd name="csY9" fmla="*/ 74428 h 584791"/>
              <a:gd name="csX10" fmla="*/ 563625 w 723114"/>
              <a:gd name="csY10" fmla="*/ 42531 h 584791"/>
              <a:gd name="csX11" fmla="*/ 595523 w 723114"/>
              <a:gd name="csY11" fmla="*/ 0 h 584791"/>
              <a:gd name="csX12" fmla="*/ 627420 w 723114"/>
              <a:gd name="csY12" fmla="*/ 21266 h 584791"/>
              <a:gd name="csX13" fmla="*/ 638053 w 723114"/>
              <a:gd name="csY13" fmla="*/ 53163 h 584791"/>
              <a:gd name="csX14" fmla="*/ 659318 w 723114"/>
              <a:gd name="csY14" fmla="*/ 127591 h 584791"/>
              <a:gd name="csX15" fmla="*/ 691216 w 723114"/>
              <a:gd name="csY15" fmla="*/ 191387 h 584791"/>
              <a:gd name="csX16" fmla="*/ 723114 w 723114"/>
              <a:gd name="csY16" fmla="*/ 265814 h 584791"/>
              <a:gd name="csX17" fmla="*/ 712481 w 723114"/>
              <a:gd name="csY17" fmla="*/ 457200 h 584791"/>
              <a:gd name="csX18" fmla="*/ 680583 w 723114"/>
              <a:gd name="csY18" fmla="*/ 478466 h 584791"/>
              <a:gd name="csX19" fmla="*/ 659318 w 723114"/>
              <a:gd name="csY19" fmla="*/ 510363 h 584791"/>
              <a:gd name="csX20" fmla="*/ 616788 w 723114"/>
              <a:gd name="csY20" fmla="*/ 542261 h 584791"/>
              <a:gd name="csX21" fmla="*/ 372239 w 723114"/>
              <a:gd name="csY21" fmla="*/ 574159 h 584791"/>
              <a:gd name="csX22" fmla="*/ 297811 w 723114"/>
              <a:gd name="csY22" fmla="*/ 584791 h 584791"/>
              <a:gd name="csX23" fmla="*/ 106425 w 723114"/>
              <a:gd name="csY23" fmla="*/ 563526 h 584791"/>
              <a:gd name="csX24" fmla="*/ 31997 w 723114"/>
              <a:gd name="csY24" fmla="*/ 531628 h 584791"/>
              <a:gd name="csX25" fmla="*/ 10732 w 723114"/>
              <a:gd name="csY25" fmla="*/ 520996 h 584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23114" h="584791">
                <a:moveTo>
                  <a:pt x="10732" y="520996"/>
                </a:moveTo>
                <a:lnTo>
                  <a:pt x="10732" y="520996"/>
                </a:lnTo>
                <a:cubicBezTo>
                  <a:pt x="1604" y="393204"/>
                  <a:pt x="-12246" y="372820"/>
                  <a:pt x="21365" y="255182"/>
                </a:cubicBezTo>
                <a:cubicBezTo>
                  <a:pt x="24876" y="242895"/>
                  <a:pt x="35542" y="233917"/>
                  <a:pt x="42630" y="223284"/>
                </a:cubicBezTo>
                <a:cubicBezTo>
                  <a:pt x="99337" y="233917"/>
                  <a:pt x="155240" y="250581"/>
                  <a:pt x="212751" y="255182"/>
                </a:cubicBezTo>
                <a:cubicBezTo>
                  <a:pt x="317242" y="263541"/>
                  <a:pt x="287636" y="252238"/>
                  <a:pt x="350974" y="212652"/>
                </a:cubicBezTo>
                <a:cubicBezTo>
                  <a:pt x="364415" y="204252"/>
                  <a:pt x="379742" y="199251"/>
                  <a:pt x="393504" y="191387"/>
                </a:cubicBezTo>
                <a:cubicBezTo>
                  <a:pt x="445979" y="161401"/>
                  <a:pt x="407090" y="176250"/>
                  <a:pt x="467932" y="138224"/>
                </a:cubicBezTo>
                <a:cubicBezTo>
                  <a:pt x="481373" y="129824"/>
                  <a:pt x="496285" y="124047"/>
                  <a:pt x="510462" y="116959"/>
                </a:cubicBezTo>
                <a:cubicBezTo>
                  <a:pt x="517550" y="102782"/>
                  <a:pt x="522514" y="87326"/>
                  <a:pt x="531727" y="74428"/>
                </a:cubicBezTo>
                <a:cubicBezTo>
                  <a:pt x="540467" y="62192"/>
                  <a:pt x="553839" y="53948"/>
                  <a:pt x="563625" y="42531"/>
                </a:cubicBezTo>
                <a:cubicBezTo>
                  <a:pt x="575158" y="29076"/>
                  <a:pt x="584890" y="14177"/>
                  <a:pt x="595523" y="0"/>
                </a:cubicBezTo>
                <a:cubicBezTo>
                  <a:pt x="606155" y="7089"/>
                  <a:pt x="619437" y="11287"/>
                  <a:pt x="627420" y="21266"/>
                </a:cubicBezTo>
                <a:cubicBezTo>
                  <a:pt x="634421" y="30018"/>
                  <a:pt x="634974" y="42387"/>
                  <a:pt x="638053" y="53163"/>
                </a:cubicBezTo>
                <a:cubicBezTo>
                  <a:pt x="644810" y="76812"/>
                  <a:pt x="649122" y="104650"/>
                  <a:pt x="659318" y="127591"/>
                </a:cubicBezTo>
                <a:cubicBezTo>
                  <a:pt x="668974" y="149317"/>
                  <a:pt x="681253" y="169800"/>
                  <a:pt x="691216" y="191387"/>
                </a:cubicBezTo>
                <a:cubicBezTo>
                  <a:pt x="702527" y="215894"/>
                  <a:pt x="712481" y="241005"/>
                  <a:pt x="723114" y="265814"/>
                </a:cubicBezTo>
                <a:cubicBezTo>
                  <a:pt x="719570" y="329609"/>
                  <a:pt x="725012" y="394547"/>
                  <a:pt x="712481" y="457200"/>
                </a:cubicBezTo>
                <a:cubicBezTo>
                  <a:pt x="709975" y="469731"/>
                  <a:pt x="689619" y="469430"/>
                  <a:pt x="680583" y="478466"/>
                </a:cubicBezTo>
                <a:cubicBezTo>
                  <a:pt x="671547" y="487502"/>
                  <a:pt x="668354" y="501327"/>
                  <a:pt x="659318" y="510363"/>
                </a:cubicBezTo>
                <a:cubicBezTo>
                  <a:pt x="646787" y="522894"/>
                  <a:pt x="632638" y="534336"/>
                  <a:pt x="616788" y="542261"/>
                </a:cubicBezTo>
                <a:cubicBezTo>
                  <a:pt x="541467" y="579922"/>
                  <a:pt x="452231" y="569453"/>
                  <a:pt x="372239" y="574159"/>
                </a:cubicBezTo>
                <a:cubicBezTo>
                  <a:pt x="347430" y="577703"/>
                  <a:pt x="322872" y="584791"/>
                  <a:pt x="297811" y="584791"/>
                </a:cubicBezTo>
                <a:cubicBezTo>
                  <a:pt x="239993" y="584791"/>
                  <a:pt x="166409" y="578522"/>
                  <a:pt x="106425" y="563526"/>
                </a:cubicBezTo>
                <a:cubicBezTo>
                  <a:pt x="66520" y="553550"/>
                  <a:pt x="74609" y="549891"/>
                  <a:pt x="31997" y="531628"/>
                </a:cubicBezTo>
                <a:cubicBezTo>
                  <a:pt x="21696" y="527213"/>
                  <a:pt x="14276" y="522768"/>
                  <a:pt x="10732" y="520996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9A597E9-866E-2594-CF8F-A3681EC1B304}"/>
              </a:ext>
            </a:extLst>
          </p:cNvPr>
          <p:cNvSpPr/>
          <p:nvPr/>
        </p:nvSpPr>
        <p:spPr>
          <a:xfrm rot="10800000">
            <a:off x="6719776" y="2726344"/>
            <a:ext cx="170121" cy="25514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6BA2E-E2B7-B7EB-5EC3-888EA3D99F7A}"/>
              </a:ext>
            </a:extLst>
          </p:cNvPr>
          <p:cNvSpPr txBox="1"/>
          <p:nvPr/>
        </p:nvSpPr>
        <p:spPr>
          <a:xfrm>
            <a:off x="6342322" y="2985400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1.3 GeV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DF5B8609-1D99-06C2-642B-9FEFD2DA00D2}"/>
              </a:ext>
            </a:extLst>
          </p:cNvPr>
          <p:cNvSpPr/>
          <p:nvPr/>
        </p:nvSpPr>
        <p:spPr>
          <a:xfrm rot="16200000">
            <a:off x="7582318" y="2804602"/>
            <a:ext cx="369332" cy="723113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F150E6-E31F-EEB6-07E1-4FEF0EA401F7}"/>
              </a:ext>
            </a:extLst>
          </p:cNvPr>
          <p:cNvSpPr txBox="1"/>
          <p:nvPr/>
        </p:nvSpPr>
        <p:spPr>
          <a:xfrm>
            <a:off x="8258927" y="2981492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3.0 MW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C0B63B4C-1BB3-4E7D-1CDD-9B0CAD1DF366}"/>
              </a:ext>
            </a:extLst>
          </p:cNvPr>
          <p:cNvSpPr/>
          <p:nvPr/>
        </p:nvSpPr>
        <p:spPr>
          <a:xfrm rot="10800000">
            <a:off x="7877368" y="2730252"/>
            <a:ext cx="170121" cy="25514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760242-B43C-FE97-5719-7BCC017FFD97}"/>
              </a:ext>
            </a:extLst>
          </p:cNvPr>
          <p:cNvSpPr txBox="1"/>
          <p:nvPr/>
        </p:nvSpPr>
        <p:spPr>
          <a:xfrm>
            <a:off x="7586280" y="2988176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2.0 GeV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D0B4E61-0462-81C6-0992-D33AEE52D707}"/>
              </a:ext>
            </a:extLst>
          </p:cNvPr>
          <p:cNvSpPr/>
          <p:nvPr/>
        </p:nvSpPr>
        <p:spPr>
          <a:xfrm rot="16200000">
            <a:off x="8739910" y="2808510"/>
            <a:ext cx="369332" cy="723113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22E678-8C24-8C1C-91A1-19B3199D58B9}"/>
              </a:ext>
            </a:extLst>
          </p:cNvPr>
          <p:cNvSpPr txBox="1"/>
          <p:nvPr/>
        </p:nvSpPr>
        <p:spPr>
          <a:xfrm>
            <a:off x="9416519" y="2985400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5.0 MW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3557D3-2977-B17C-1B47-FE45E5493FA8}"/>
              </a:ext>
            </a:extLst>
          </p:cNvPr>
          <p:cNvSpPr txBox="1"/>
          <p:nvPr/>
        </p:nvSpPr>
        <p:spPr>
          <a:xfrm>
            <a:off x="8308843" y="1116081"/>
            <a:ext cx="258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RF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sources</a:t>
            </a:r>
            <a:r>
              <a:rPr lang="sv-SE" dirty="0"/>
              <a:t> </a:t>
            </a:r>
            <a:r>
              <a:rPr lang="sv-SE" dirty="0" err="1"/>
              <a:t>missing</a:t>
            </a:r>
            <a:endParaRPr lang="sv-SE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5901AEA-5412-AE60-37EA-35A4EE9D9C4B}"/>
              </a:ext>
            </a:extLst>
          </p:cNvPr>
          <p:cNvCxnSpPr>
            <a:stCxn id="20" idx="1"/>
          </p:cNvCxnSpPr>
          <p:nvPr/>
        </p:nvCxnSpPr>
        <p:spPr>
          <a:xfrm flipH="1">
            <a:off x="7687290" y="1300747"/>
            <a:ext cx="621553" cy="698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30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/>
      <p:bldP spid="17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FD484-452E-3981-6914-0FDF48E9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FC80EF-4C70-82ED-ACB9-5EF28BFA7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58" y="1200802"/>
            <a:ext cx="11484000" cy="2069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5FA532-351A-9B25-1926-D0EC629A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ESS </a:t>
            </a:r>
            <a:r>
              <a:rPr lang="sv-SE" dirty="0" err="1"/>
              <a:t>Linac</a:t>
            </a:r>
            <a:r>
              <a:rPr lang="sv-SE" dirty="0"/>
              <a:t> </a:t>
            </a:r>
            <a:r>
              <a:rPr lang="sv-SE" dirty="0" err="1"/>
              <a:t>upgrades</a:t>
            </a:r>
            <a:endParaRPr lang="sv-S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2017AA-EFBA-BF0E-01F3-5B2F961E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4</a:t>
            </a:fld>
            <a:endParaRPr lang="sv-SE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547E256-02A9-AA06-54DC-B7358417DFF0}"/>
              </a:ext>
            </a:extLst>
          </p:cNvPr>
          <p:cNvSpPr/>
          <p:nvPr/>
        </p:nvSpPr>
        <p:spPr>
          <a:xfrm>
            <a:off x="7325733" y="2434854"/>
            <a:ext cx="723114" cy="584791"/>
          </a:xfrm>
          <a:custGeom>
            <a:avLst/>
            <a:gdLst>
              <a:gd name="csX0" fmla="*/ 10732 w 723114"/>
              <a:gd name="csY0" fmla="*/ 520996 h 584791"/>
              <a:gd name="csX1" fmla="*/ 10732 w 723114"/>
              <a:gd name="csY1" fmla="*/ 520996 h 584791"/>
              <a:gd name="csX2" fmla="*/ 21365 w 723114"/>
              <a:gd name="csY2" fmla="*/ 255182 h 584791"/>
              <a:gd name="csX3" fmla="*/ 42630 w 723114"/>
              <a:gd name="csY3" fmla="*/ 223284 h 584791"/>
              <a:gd name="csX4" fmla="*/ 212751 w 723114"/>
              <a:gd name="csY4" fmla="*/ 255182 h 584791"/>
              <a:gd name="csX5" fmla="*/ 350974 w 723114"/>
              <a:gd name="csY5" fmla="*/ 212652 h 584791"/>
              <a:gd name="csX6" fmla="*/ 393504 w 723114"/>
              <a:gd name="csY6" fmla="*/ 191387 h 584791"/>
              <a:gd name="csX7" fmla="*/ 467932 w 723114"/>
              <a:gd name="csY7" fmla="*/ 138224 h 584791"/>
              <a:gd name="csX8" fmla="*/ 510462 w 723114"/>
              <a:gd name="csY8" fmla="*/ 116959 h 584791"/>
              <a:gd name="csX9" fmla="*/ 531727 w 723114"/>
              <a:gd name="csY9" fmla="*/ 74428 h 584791"/>
              <a:gd name="csX10" fmla="*/ 563625 w 723114"/>
              <a:gd name="csY10" fmla="*/ 42531 h 584791"/>
              <a:gd name="csX11" fmla="*/ 595523 w 723114"/>
              <a:gd name="csY11" fmla="*/ 0 h 584791"/>
              <a:gd name="csX12" fmla="*/ 627420 w 723114"/>
              <a:gd name="csY12" fmla="*/ 21266 h 584791"/>
              <a:gd name="csX13" fmla="*/ 638053 w 723114"/>
              <a:gd name="csY13" fmla="*/ 53163 h 584791"/>
              <a:gd name="csX14" fmla="*/ 659318 w 723114"/>
              <a:gd name="csY14" fmla="*/ 127591 h 584791"/>
              <a:gd name="csX15" fmla="*/ 691216 w 723114"/>
              <a:gd name="csY15" fmla="*/ 191387 h 584791"/>
              <a:gd name="csX16" fmla="*/ 723114 w 723114"/>
              <a:gd name="csY16" fmla="*/ 265814 h 584791"/>
              <a:gd name="csX17" fmla="*/ 712481 w 723114"/>
              <a:gd name="csY17" fmla="*/ 457200 h 584791"/>
              <a:gd name="csX18" fmla="*/ 680583 w 723114"/>
              <a:gd name="csY18" fmla="*/ 478466 h 584791"/>
              <a:gd name="csX19" fmla="*/ 659318 w 723114"/>
              <a:gd name="csY19" fmla="*/ 510363 h 584791"/>
              <a:gd name="csX20" fmla="*/ 616788 w 723114"/>
              <a:gd name="csY20" fmla="*/ 542261 h 584791"/>
              <a:gd name="csX21" fmla="*/ 372239 w 723114"/>
              <a:gd name="csY21" fmla="*/ 574159 h 584791"/>
              <a:gd name="csX22" fmla="*/ 297811 w 723114"/>
              <a:gd name="csY22" fmla="*/ 584791 h 584791"/>
              <a:gd name="csX23" fmla="*/ 106425 w 723114"/>
              <a:gd name="csY23" fmla="*/ 563526 h 584791"/>
              <a:gd name="csX24" fmla="*/ 31997 w 723114"/>
              <a:gd name="csY24" fmla="*/ 531628 h 584791"/>
              <a:gd name="csX25" fmla="*/ 10732 w 723114"/>
              <a:gd name="csY25" fmla="*/ 520996 h 584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23114" h="584791">
                <a:moveTo>
                  <a:pt x="10732" y="520996"/>
                </a:moveTo>
                <a:lnTo>
                  <a:pt x="10732" y="520996"/>
                </a:lnTo>
                <a:cubicBezTo>
                  <a:pt x="1604" y="393204"/>
                  <a:pt x="-12246" y="372820"/>
                  <a:pt x="21365" y="255182"/>
                </a:cubicBezTo>
                <a:cubicBezTo>
                  <a:pt x="24876" y="242895"/>
                  <a:pt x="35542" y="233917"/>
                  <a:pt x="42630" y="223284"/>
                </a:cubicBezTo>
                <a:cubicBezTo>
                  <a:pt x="99337" y="233917"/>
                  <a:pt x="155240" y="250581"/>
                  <a:pt x="212751" y="255182"/>
                </a:cubicBezTo>
                <a:cubicBezTo>
                  <a:pt x="317242" y="263541"/>
                  <a:pt x="287636" y="252238"/>
                  <a:pt x="350974" y="212652"/>
                </a:cubicBezTo>
                <a:cubicBezTo>
                  <a:pt x="364415" y="204252"/>
                  <a:pt x="379742" y="199251"/>
                  <a:pt x="393504" y="191387"/>
                </a:cubicBezTo>
                <a:cubicBezTo>
                  <a:pt x="445979" y="161401"/>
                  <a:pt x="407090" y="176250"/>
                  <a:pt x="467932" y="138224"/>
                </a:cubicBezTo>
                <a:cubicBezTo>
                  <a:pt x="481373" y="129824"/>
                  <a:pt x="496285" y="124047"/>
                  <a:pt x="510462" y="116959"/>
                </a:cubicBezTo>
                <a:cubicBezTo>
                  <a:pt x="517550" y="102782"/>
                  <a:pt x="522514" y="87326"/>
                  <a:pt x="531727" y="74428"/>
                </a:cubicBezTo>
                <a:cubicBezTo>
                  <a:pt x="540467" y="62192"/>
                  <a:pt x="553839" y="53948"/>
                  <a:pt x="563625" y="42531"/>
                </a:cubicBezTo>
                <a:cubicBezTo>
                  <a:pt x="575158" y="29076"/>
                  <a:pt x="584890" y="14177"/>
                  <a:pt x="595523" y="0"/>
                </a:cubicBezTo>
                <a:cubicBezTo>
                  <a:pt x="606155" y="7089"/>
                  <a:pt x="619437" y="11287"/>
                  <a:pt x="627420" y="21266"/>
                </a:cubicBezTo>
                <a:cubicBezTo>
                  <a:pt x="634421" y="30018"/>
                  <a:pt x="634974" y="42387"/>
                  <a:pt x="638053" y="53163"/>
                </a:cubicBezTo>
                <a:cubicBezTo>
                  <a:pt x="644810" y="76812"/>
                  <a:pt x="649122" y="104650"/>
                  <a:pt x="659318" y="127591"/>
                </a:cubicBezTo>
                <a:cubicBezTo>
                  <a:pt x="668974" y="149317"/>
                  <a:pt x="681253" y="169800"/>
                  <a:pt x="691216" y="191387"/>
                </a:cubicBezTo>
                <a:cubicBezTo>
                  <a:pt x="702527" y="215894"/>
                  <a:pt x="712481" y="241005"/>
                  <a:pt x="723114" y="265814"/>
                </a:cubicBezTo>
                <a:cubicBezTo>
                  <a:pt x="719570" y="329609"/>
                  <a:pt x="725012" y="394547"/>
                  <a:pt x="712481" y="457200"/>
                </a:cubicBezTo>
                <a:cubicBezTo>
                  <a:pt x="709975" y="469731"/>
                  <a:pt x="689619" y="469430"/>
                  <a:pt x="680583" y="478466"/>
                </a:cubicBezTo>
                <a:cubicBezTo>
                  <a:pt x="671547" y="487502"/>
                  <a:pt x="668354" y="501327"/>
                  <a:pt x="659318" y="510363"/>
                </a:cubicBezTo>
                <a:cubicBezTo>
                  <a:pt x="646787" y="522894"/>
                  <a:pt x="632638" y="534336"/>
                  <a:pt x="616788" y="542261"/>
                </a:cubicBezTo>
                <a:cubicBezTo>
                  <a:pt x="541467" y="579922"/>
                  <a:pt x="452231" y="569453"/>
                  <a:pt x="372239" y="574159"/>
                </a:cubicBezTo>
                <a:cubicBezTo>
                  <a:pt x="347430" y="577703"/>
                  <a:pt x="322872" y="584791"/>
                  <a:pt x="297811" y="584791"/>
                </a:cubicBezTo>
                <a:cubicBezTo>
                  <a:pt x="239993" y="584791"/>
                  <a:pt x="166409" y="578522"/>
                  <a:pt x="106425" y="563526"/>
                </a:cubicBezTo>
                <a:cubicBezTo>
                  <a:pt x="66520" y="553550"/>
                  <a:pt x="74609" y="549891"/>
                  <a:pt x="31997" y="531628"/>
                </a:cubicBezTo>
                <a:cubicBezTo>
                  <a:pt x="21696" y="527213"/>
                  <a:pt x="14276" y="522768"/>
                  <a:pt x="10732" y="520996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4549D23-6F77-4F57-7AEA-A8014E603C0C}"/>
              </a:ext>
            </a:extLst>
          </p:cNvPr>
          <p:cNvSpPr/>
          <p:nvPr/>
        </p:nvSpPr>
        <p:spPr>
          <a:xfrm rot="10800000">
            <a:off x="6719776" y="2726344"/>
            <a:ext cx="170121" cy="25514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00F46F5-C645-64F0-42D3-A03BCD86D4DC}"/>
              </a:ext>
            </a:extLst>
          </p:cNvPr>
          <p:cNvSpPr/>
          <p:nvPr/>
        </p:nvSpPr>
        <p:spPr>
          <a:xfrm rot="16200000">
            <a:off x="9207865" y="2752036"/>
            <a:ext cx="369332" cy="723113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62F974-F782-C5F8-35B6-47CF9D967AD1}"/>
              </a:ext>
            </a:extLst>
          </p:cNvPr>
          <p:cNvSpPr txBox="1"/>
          <p:nvPr/>
        </p:nvSpPr>
        <p:spPr>
          <a:xfrm>
            <a:off x="9884474" y="2928926"/>
            <a:ext cx="106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5 MW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468F28-2F80-69F5-D3EE-358C048D02AE}"/>
              </a:ext>
            </a:extLst>
          </p:cNvPr>
          <p:cNvSpPr txBox="1"/>
          <p:nvPr/>
        </p:nvSpPr>
        <p:spPr>
          <a:xfrm>
            <a:off x="838200" y="3493144"/>
            <a:ext cx="5145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source and LEBT</a:t>
            </a:r>
          </a:p>
          <a:p>
            <a:r>
              <a:rPr lang="en-GB" dirty="0"/>
              <a:t>New RFQ, modified design </a:t>
            </a:r>
          </a:p>
          <a:p>
            <a:r>
              <a:rPr lang="en-GB" dirty="0"/>
              <a:t>New DTL Skid (cooling)</a:t>
            </a:r>
          </a:p>
          <a:p>
            <a:r>
              <a:rPr lang="en-GB" dirty="0"/>
              <a:t>New pulsed magnets and vacuum chamber for MEBT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3661F5-139F-DE4E-5F09-1CFFCA4E7D9D}"/>
              </a:ext>
            </a:extLst>
          </p:cNvPr>
          <p:cNvSpPr txBox="1"/>
          <p:nvPr/>
        </p:nvSpPr>
        <p:spPr>
          <a:xfrm>
            <a:off x="6343191" y="3446456"/>
            <a:ext cx="52000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couplers for the superconducting cavities</a:t>
            </a:r>
          </a:p>
          <a:p>
            <a:r>
              <a:rPr lang="en-GB" dirty="0"/>
              <a:t>New Modulators and Klystrons/Tetrodes</a:t>
            </a:r>
          </a:p>
          <a:p>
            <a:r>
              <a:rPr lang="en-GB" dirty="0"/>
              <a:t>8 new cryomodules in the HEBT + extended </a:t>
            </a:r>
            <a:r>
              <a:rPr lang="en-GB" dirty="0" err="1"/>
              <a:t>cryo</a:t>
            </a:r>
            <a:r>
              <a:rPr lang="en-GB" dirty="0"/>
              <a:t> lines</a:t>
            </a:r>
          </a:p>
          <a:p>
            <a:r>
              <a:rPr lang="en-GB" dirty="0"/>
              <a:t>New kicker dipole to extract beam</a:t>
            </a:r>
          </a:p>
          <a:p>
            <a:r>
              <a:rPr lang="en-GB" dirty="0"/>
              <a:t>New diagnostics for beam commissioning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CA02E97-6F3F-B170-2C31-B1BE92C91632}"/>
              </a:ext>
            </a:extLst>
          </p:cNvPr>
          <p:cNvPicPr/>
          <p:nvPr/>
        </p:nvPicPr>
        <p:blipFill>
          <a:blip r:embed="rId3"/>
          <a:srcRect l="20645" t="13054" r="28362" b="7982"/>
          <a:stretch>
            <a:fillRect/>
          </a:stretch>
        </p:blipFill>
        <p:spPr>
          <a:xfrm>
            <a:off x="838200" y="4776490"/>
            <a:ext cx="2024133" cy="17614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4E23E68-8AF2-A7F8-0292-F00886C1EE3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221363" y="4838246"/>
            <a:ext cx="1882265" cy="168902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C4AF2DE-343E-7527-D768-80DEAF1D5EBD}"/>
              </a:ext>
            </a:extLst>
          </p:cNvPr>
          <p:cNvSpPr/>
          <p:nvPr/>
        </p:nvSpPr>
        <p:spPr>
          <a:xfrm>
            <a:off x="5289548" y="6125049"/>
            <a:ext cx="2115879" cy="412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Juan Luis Muñoz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D4A387-4CCD-040B-0F2C-FA9E7373FBC2}"/>
              </a:ext>
            </a:extLst>
          </p:cNvPr>
          <p:cNvSpPr/>
          <p:nvPr/>
        </p:nvSpPr>
        <p:spPr>
          <a:xfrm>
            <a:off x="9732723" y="808084"/>
            <a:ext cx="2115879" cy="412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Natalia Milas</a:t>
            </a:r>
          </a:p>
        </p:txBody>
      </p:sp>
    </p:spTree>
    <p:extLst>
      <p:ext uri="{BB962C8B-B14F-4D97-AF65-F5344CB8AC3E}">
        <p14:creationId xmlns:p14="http://schemas.microsoft.com/office/powerpoint/2010/main" val="70338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D94FF-162F-3931-C61E-8F896F243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Linac</a:t>
            </a:r>
            <a:r>
              <a:rPr lang="sv-SE" dirty="0"/>
              <a:t>-to-ring transfer </a:t>
            </a:r>
            <a:r>
              <a:rPr lang="sv-SE" dirty="0" err="1"/>
              <a:t>line</a:t>
            </a:r>
            <a:r>
              <a:rPr lang="sv-SE" dirty="0"/>
              <a:t>, L2R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4FE66-DCF6-2BAB-55A2-BAADF0B3A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New </a:t>
            </a:r>
            <a:r>
              <a:rPr lang="sv-SE" dirty="0" err="1"/>
              <a:t>simplified</a:t>
            </a:r>
            <a:r>
              <a:rPr lang="sv-SE" dirty="0"/>
              <a:t> design </a:t>
            </a:r>
            <a:r>
              <a:rPr lang="sv-SE" dirty="0" err="1"/>
              <a:t>exists</a:t>
            </a:r>
            <a:endParaRPr lang="sv-SE" dirty="0"/>
          </a:p>
          <a:p>
            <a:r>
              <a:rPr lang="sv-SE" dirty="0" err="1"/>
              <a:t>Modifications</a:t>
            </a:r>
            <a:r>
              <a:rPr lang="sv-SE" dirty="0"/>
              <a:t> under </a:t>
            </a:r>
            <a:r>
              <a:rPr lang="sv-SE" dirty="0" err="1"/>
              <a:t>study</a:t>
            </a:r>
            <a:r>
              <a:rPr lang="sv-SE" dirty="0"/>
              <a:t>:</a:t>
            </a:r>
          </a:p>
          <a:p>
            <a:pPr lvl="1"/>
            <a:r>
              <a:rPr lang="sv-SE" dirty="0"/>
              <a:t>Control </a:t>
            </a:r>
            <a:r>
              <a:rPr lang="sv-SE" dirty="0" err="1"/>
              <a:t>of</a:t>
            </a:r>
            <a:r>
              <a:rPr lang="sv-SE" dirty="0"/>
              <a:t> longitudinal </a:t>
            </a:r>
            <a:r>
              <a:rPr lang="sv-SE" dirty="0" err="1"/>
              <a:t>beam</a:t>
            </a:r>
            <a:r>
              <a:rPr lang="sv-SE" dirty="0"/>
              <a:t> parameters for laser </a:t>
            </a:r>
            <a:r>
              <a:rPr lang="sv-SE" dirty="0" err="1"/>
              <a:t>stripping</a:t>
            </a:r>
            <a:endParaRPr lang="sv-SE" dirty="0"/>
          </a:p>
          <a:p>
            <a:pPr lvl="2"/>
            <a:r>
              <a:rPr lang="sv-SE" dirty="0" err="1"/>
              <a:t>Bunch</a:t>
            </a:r>
            <a:r>
              <a:rPr lang="sv-SE" dirty="0"/>
              <a:t> </a:t>
            </a:r>
            <a:r>
              <a:rPr lang="sv-SE" dirty="0" err="1"/>
              <a:t>length</a:t>
            </a:r>
            <a:endParaRPr lang="sv-SE" dirty="0"/>
          </a:p>
          <a:p>
            <a:pPr lvl="2"/>
            <a:r>
              <a:rPr lang="sv-SE" dirty="0"/>
              <a:t>Energy spread</a:t>
            </a:r>
          </a:p>
          <a:p>
            <a:pPr lvl="2"/>
            <a:r>
              <a:rPr lang="sv-SE" dirty="0"/>
              <a:t>Energy </a:t>
            </a:r>
            <a:r>
              <a:rPr lang="sv-SE" dirty="0" err="1"/>
              <a:t>chirp</a:t>
            </a:r>
            <a:endParaRPr lang="sv-SE" dirty="0"/>
          </a:p>
          <a:p>
            <a:r>
              <a:rPr lang="sv-SE" dirty="0" err="1"/>
              <a:t>Modifications</a:t>
            </a:r>
            <a:r>
              <a:rPr lang="sv-SE" dirty="0"/>
              <a:t> to be </a:t>
            </a:r>
            <a:r>
              <a:rPr lang="sv-SE" dirty="0" err="1"/>
              <a:t>investigated</a:t>
            </a:r>
            <a:endParaRPr lang="sv-SE" dirty="0"/>
          </a:p>
          <a:p>
            <a:pPr lvl="1"/>
            <a:r>
              <a:rPr lang="sv-SE" dirty="0" err="1"/>
              <a:t>Remove</a:t>
            </a:r>
            <a:r>
              <a:rPr lang="sv-SE" dirty="0"/>
              <a:t> </a:t>
            </a:r>
            <a:r>
              <a:rPr lang="sv-SE" dirty="0" err="1"/>
              <a:t>vertical</a:t>
            </a:r>
            <a:r>
              <a:rPr lang="sv-SE" dirty="0"/>
              <a:t> </a:t>
            </a:r>
            <a:r>
              <a:rPr lang="sv-SE" dirty="0" err="1"/>
              <a:t>drop</a:t>
            </a:r>
            <a:r>
              <a:rPr lang="sv-SE" dirty="0"/>
              <a:t> to </a:t>
            </a:r>
            <a:r>
              <a:rPr lang="sv-SE" dirty="0" err="1"/>
              <a:t>accumulator</a:t>
            </a:r>
            <a:r>
              <a:rPr lang="sv-SE" dirty="0"/>
              <a:t> ring</a:t>
            </a:r>
          </a:p>
          <a:p>
            <a:pPr lvl="1"/>
            <a:r>
              <a:rPr lang="sv-SE" dirty="0" err="1"/>
              <a:t>Reduce</a:t>
            </a:r>
            <a:r>
              <a:rPr lang="sv-SE" dirty="0"/>
              <a:t> </a:t>
            </a:r>
            <a:r>
              <a:rPr lang="sv-SE" dirty="0" err="1"/>
              <a:t>length</a:t>
            </a:r>
            <a:endParaRPr lang="sv-SE" dirty="0"/>
          </a:p>
          <a:p>
            <a:endParaRPr lang="sv-S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2BC7CA-B404-B1E1-FE4B-30EEC681E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5</a:t>
            </a:fld>
            <a:endParaRPr lang="sv-S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D60F2E1-4652-5627-0D92-56D73C29027B}"/>
              </a:ext>
            </a:extLst>
          </p:cNvPr>
          <p:cNvSpPr/>
          <p:nvPr/>
        </p:nvSpPr>
        <p:spPr>
          <a:xfrm>
            <a:off x="3732027" y="3216348"/>
            <a:ext cx="1052623" cy="2764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F5C2535-58E9-890C-85D0-E75875B7E422}"/>
              </a:ext>
            </a:extLst>
          </p:cNvPr>
          <p:cNvSpPr/>
          <p:nvPr/>
        </p:nvSpPr>
        <p:spPr>
          <a:xfrm>
            <a:off x="4375376" y="3353888"/>
            <a:ext cx="1786270" cy="457201"/>
          </a:xfrm>
          <a:custGeom>
            <a:avLst/>
            <a:gdLst>
              <a:gd name="csX0" fmla="*/ 0 w 1786270"/>
              <a:gd name="csY0" fmla="*/ 457201 h 457201"/>
              <a:gd name="csX1" fmla="*/ 610146 w 1786270"/>
              <a:gd name="csY1" fmla="*/ 341840 h 457201"/>
              <a:gd name="csX2" fmla="*/ 925033 w 1786270"/>
              <a:gd name="csY2" fmla="*/ 1 h 457201"/>
              <a:gd name="csX3" fmla="*/ 1224496 w 1786270"/>
              <a:gd name="csY3" fmla="*/ 338334 h 457201"/>
              <a:gd name="csX4" fmla="*/ 1786270 w 1786270"/>
              <a:gd name="csY4" fmla="*/ 404038 h 457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86270" h="457201">
                <a:moveTo>
                  <a:pt x="0" y="457201"/>
                </a:moveTo>
                <a:cubicBezTo>
                  <a:pt x="67340" y="411127"/>
                  <a:pt x="455974" y="418040"/>
                  <a:pt x="610146" y="341840"/>
                </a:cubicBezTo>
                <a:cubicBezTo>
                  <a:pt x="764318" y="265640"/>
                  <a:pt x="822641" y="585"/>
                  <a:pt x="925033" y="1"/>
                </a:cubicBezTo>
                <a:cubicBezTo>
                  <a:pt x="1027425" y="-583"/>
                  <a:pt x="1080957" y="270995"/>
                  <a:pt x="1224496" y="338334"/>
                </a:cubicBezTo>
                <a:cubicBezTo>
                  <a:pt x="1368036" y="405674"/>
                  <a:pt x="1720703" y="359736"/>
                  <a:pt x="1786270" y="40403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48DDB3-0477-188E-84E5-BC66FFE9DEA7}"/>
              </a:ext>
            </a:extLst>
          </p:cNvPr>
          <p:cNvSpPr/>
          <p:nvPr/>
        </p:nvSpPr>
        <p:spPr>
          <a:xfrm>
            <a:off x="6484370" y="3863070"/>
            <a:ext cx="1052623" cy="276447"/>
          </a:xfrm>
          <a:prstGeom prst="ellipse">
            <a:avLst/>
          </a:prstGeom>
          <a:gradFill>
            <a:gsLst>
              <a:gs pos="0">
                <a:srgbClr val="C00000"/>
              </a:gs>
              <a:gs pos="19000">
                <a:schemeClr val="accent2"/>
              </a:gs>
              <a:gs pos="39000">
                <a:schemeClr val="accent4"/>
              </a:gs>
              <a:gs pos="60000">
                <a:schemeClr val="accent6"/>
              </a:gs>
              <a:gs pos="100000">
                <a:srgbClr val="7030A0"/>
              </a:gs>
              <a:gs pos="82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DD997A-9BE8-40CD-0C85-7FA7AEA4BC41}"/>
              </a:ext>
            </a:extLst>
          </p:cNvPr>
          <p:cNvSpPr/>
          <p:nvPr/>
        </p:nvSpPr>
        <p:spPr>
          <a:xfrm>
            <a:off x="9478723" y="622246"/>
            <a:ext cx="2115879" cy="811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Natalia Milas</a:t>
            </a:r>
          </a:p>
          <a:p>
            <a:pPr algn="ctr"/>
            <a:r>
              <a:rPr lang="sv-SE" dirty="0">
                <a:solidFill>
                  <a:schemeClr val="tx1"/>
                </a:solidFill>
              </a:rPr>
              <a:t>Onur Gilanliogullari</a:t>
            </a:r>
          </a:p>
        </p:txBody>
      </p:sp>
    </p:spTree>
    <p:extLst>
      <p:ext uri="{BB962C8B-B14F-4D97-AF65-F5344CB8AC3E}">
        <p14:creationId xmlns:p14="http://schemas.microsoft.com/office/powerpoint/2010/main" val="160196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AE4251A-842D-CF50-91D8-576200E13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641" y="2855624"/>
            <a:ext cx="7024264" cy="36832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107E1B7-3238-AB83-C15F-1432C8B4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Accumulator</a:t>
            </a:r>
            <a:r>
              <a:rPr lang="sv-SE" dirty="0"/>
              <a:t> ring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AB3C2-6520-AC91-0B12-EC137CB9F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Quadrupole</a:t>
            </a:r>
            <a:r>
              <a:rPr lang="sv-SE" dirty="0"/>
              <a:t> </a:t>
            </a:r>
            <a:r>
              <a:rPr lang="sv-SE" dirty="0" err="1"/>
              <a:t>misalignment</a:t>
            </a:r>
            <a:r>
              <a:rPr lang="sv-SE" dirty="0"/>
              <a:t>, gradient </a:t>
            </a:r>
            <a:r>
              <a:rPr lang="sv-SE" dirty="0" err="1"/>
              <a:t>error</a:t>
            </a:r>
            <a:r>
              <a:rPr lang="sv-SE" dirty="0"/>
              <a:t> and roll</a:t>
            </a:r>
          </a:p>
          <a:p>
            <a:pPr lvl="1"/>
            <a:r>
              <a:rPr lang="sv-SE" dirty="0" err="1"/>
              <a:t>Dipole</a:t>
            </a:r>
            <a:r>
              <a:rPr lang="sv-SE" dirty="0"/>
              <a:t> </a:t>
            </a:r>
            <a:r>
              <a:rPr lang="sv-SE" dirty="0" err="1"/>
              <a:t>correctors</a:t>
            </a:r>
            <a:r>
              <a:rPr lang="sv-SE" dirty="0"/>
              <a:t> + </a:t>
            </a:r>
            <a:r>
              <a:rPr lang="sv-SE" dirty="0" err="1"/>
              <a:t>skew</a:t>
            </a:r>
            <a:r>
              <a:rPr lang="sv-SE" dirty="0"/>
              <a:t> </a:t>
            </a:r>
            <a:r>
              <a:rPr lang="sv-SE" dirty="0" err="1"/>
              <a:t>quadrupoles</a:t>
            </a:r>
            <a:r>
              <a:rPr lang="sv-SE" dirty="0"/>
              <a:t> to </a:t>
            </a:r>
            <a:r>
              <a:rPr lang="sv-SE" dirty="0" err="1"/>
              <a:t>correct</a:t>
            </a:r>
            <a:r>
              <a:rPr lang="sv-SE" dirty="0"/>
              <a:t> </a:t>
            </a:r>
            <a:r>
              <a:rPr lang="sv-SE" dirty="0" err="1"/>
              <a:t>errors</a:t>
            </a:r>
            <a:endParaRPr lang="sv-SE" dirty="0"/>
          </a:p>
          <a:p>
            <a:r>
              <a:rPr lang="sv-SE" dirty="0" err="1"/>
              <a:t>Sextupoles</a:t>
            </a:r>
            <a:r>
              <a:rPr lang="sv-SE" dirty="0"/>
              <a:t> to </a:t>
            </a:r>
            <a:r>
              <a:rPr lang="sv-SE" dirty="0" err="1"/>
              <a:t>reduce</a:t>
            </a:r>
            <a:r>
              <a:rPr lang="sv-SE" dirty="0"/>
              <a:t> </a:t>
            </a:r>
            <a:r>
              <a:rPr lang="sv-SE" dirty="0" err="1"/>
              <a:t>chromaticity</a:t>
            </a:r>
            <a:r>
              <a:rPr lang="sv-SE" dirty="0"/>
              <a:t> </a:t>
            </a:r>
          </a:p>
          <a:p>
            <a:pPr lvl="1"/>
            <a:r>
              <a:rPr lang="sv-SE" dirty="0" err="1"/>
              <a:t>Dynamic</a:t>
            </a:r>
            <a:r>
              <a:rPr lang="sv-SE" dirty="0"/>
              <a:t> </a:t>
            </a:r>
            <a:r>
              <a:rPr lang="sv-SE" dirty="0" err="1"/>
              <a:t>aperture</a:t>
            </a:r>
            <a:endParaRPr lang="sv-SE" dirty="0"/>
          </a:p>
          <a:p>
            <a:pPr lvl="1"/>
            <a:r>
              <a:rPr lang="sv-SE" dirty="0"/>
              <a:t>Beta </a:t>
            </a:r>
            <a:r>
              <a:rPr lang="sv-SE" dirty="0" err="1"/>
              <a:t>beating</a:t>
            </a:r>
            <a:r>
              <a:rPr lang="sv-SE" dirty="0"/>
              <a:t> </a:t>
            </a:r>
            <a:r>
              <a:rPr lang="sv-SE" dirty="0" err="1"/>
              <a:t>increases</a:t>
            </a:r>
            <a:endParaRPr lang="sv-SE" dirty="0"/>
          </a:p>
          <a:p>
            <a:pPr lvl="1"/>
            <a:r>
              <a:rPr lang="sv-SE" dirty="0"/>
              <a:t>W. </a:t>
            </a:r>
            <a:r>
              <a:rPr lang="sv-SE" dirty="0" err="1"/>
              <a:t>sextupoles</a:t>
            </a:r>
            <a:r>
              <a:rPr lang="sv-SE" dirty="0"/>
              <a:t>: 10% loss</a:t>
            </a:r>
          </a:p>
          <a:p>
            <a:pPr lvl="1"/>
            <a:r>
              <a:rPr lang="sv-SE" dirty="0"/>
              <a:t>W/o </a:t>
            </a:r>
            <a:r>
              <a:rPr lang="sv-SE" dirty="0" err="1"/>
              <a:t>sextupoles</a:t>
            </a:r>
            <a:r>
              <a:rPr lang="sv-SE" dirty="0"/>
              <a:t>: </a:t>
            </a:r>
            <a:r>
              <a:rPr lang="sv-SE" dirty="0">
                <a:solidFill>
                  <a:srgbClr val="FF0000"/>
                </a:solidFill>
              </a:rPr>
              <a:t>4% loss</a:t>
            </a:r>
          </a:p>
          <a:p>
            <a:endParaRPr lang="sv-S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410AC8-FCA6-9358-1AF7-777A982C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6</a:t>
            </a:fld>
            <a:endParaRPr lang="sv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CC01DF-BABE-2696-9584-0CD6D39BFB14}"/>
              </a:ext>
            </a:extLst>
          </p:cNvPr>
          <p:cNvSpPr/>
          <p:nvPr/>
        </p:nvSpPr>
        <p:spPr>
          <a:xfrm>
            <a:off x="9440623" y="786579"/>
            <a:ext cx="2115879" cy="482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Onur Gilanliogullari</a:t>
            </a:r>
          </a:p>
        </p:txBody>
      </p:sp>
    </p:spTree>
    <p:extLst>
      <p:ext uri="{BB962C8B-B14F-4D97-AF65-F5344CB8AC3E}">
        <p14:creationId xmlns:p14="http://schemas.microsoft.com/office/powerpoint/2010/main" val="89561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12D6CD-4585-D0A8-B97B-DBD36DD6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48"/>
          <a:stretch>
            <a:fillRect/>
          </a:stretch>
        </p:blipFill>
        <p:spPr>
          <a:xfrm>
            <a:off x="1930400" y="2620320"/>
            <a:ext cx="7928474" cy="3556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543762-B1C9-C5AB-2F31-4397EDE9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Accumulator</a:t>
            </a:r>
            <a:r>
              <a:rPr lang="sv-SE" dirty="0"/>
              <a:t>: alternative </a:t>
            </a:r>
            <a:r>
              <a:rPr lang="sv-SE" dirty="0" err="1"/>
              <a:t>optics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24E4B-D3A3-7B7C-1415-1CE7395A4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sv-SE" dirty="0" err="1"/>
              <a:t>Fully</a:t>
            </a:r>
            <a:r>
              <a:rPr lang="sv-SE" dirty="0"/>
              <a:t> </a:t>
            </a:r>
            <a:r>
              <a:rPr lang="sv-SE" dirty="0" err="1"/>
              <a:t>coupled</a:t>
            </a:r>
            <a:r>
              <a:rPr lang="sv-SE" dirty="0"/>
              <a:t> </a:t>
            </a:r>
            <a:r>
              <a:rPr lang="sv-SE" dirty="0" err="1"/>
              <a:t>beam</a:t>
            </a:r>
            <a:r>
              <a:rPr lang="sv-SE" dirty="0"/>
              <a:t>   -   </a:t>
            </a:r>
            <a:r>
              <a:rPr lang="sv-SE" dirty="0" err="1"/>
              <a:t>Eigenmodes</a:t>
            </a:r>
            <a:r>
              <a:rPr lang="sv-SE" dirty="0"/>
              <a:t>   -   Minimal space charge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55883-A633-1C56-4D9A-E04BA6C08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7</a:t>
            </a:fld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48DC7D-39B3-2CA7-9A6A-72D4165E3F28}"/>
              </a:ext>
            </a:extLst>
          </p:cNvPr>
          <p:cNvSpPr/>
          <p:nvPr/>
        </p:nvSpPr>
        <p:spPr>
          <a:xfrm>
            <a:off x="9440623" y="786579"/>
            <a:ext cx="2115879" cy="482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Onur Gilanliogullari</a:t>
            </a:r>
          </a:p>
        </p:txBody>
      </p:sp>
    </p:spTree>
    <p:extLst>
      <p:ext uri="{BB962C8B-B14F-4D97-AF65-F5344CB8AC3E}">
        <p14:creationId xmlns:p14="http://schemas.microsoft.com/office/powerpoint/2010/main" val="369021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B69D-656A-C5E9-9C81-1842BA0AD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Injection</a:t>
            </a:r>
            <a:r>
              <a:rPr lang="sv-SE" dirty="0"/>
              <a:t>: Laser </a:t>
            </a:r>
            <a:r>
              <a:rPr lang="sv-SE" dirty="0" err="1"/>
              <a:t>stripping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C8187-8D0A-CB64-4CBE-D8A8A294C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22575"/>
          </a:xfrm>
        </p:spPr>
        <p:txBody>
          <a:bodyPr/>
          <a:lstStyle/>
          <a:p>
            <a:r>
              <a:rPr lang="sv-SE" dirty="0"/>
              <a:t>Dispersion </a:t>
            </a:r>
            <a:r>
              <a:rPr lang="sv-SE" dirty="0" err="1"/>
              <a:t>correlates</a:t>
            </a:r>
            <a:r>
              <a:rPr lang="sv-SE" dirty="0"/>
              <a:t> </a:t>
            </a:r>
            <a:r>
              <a:rPr lang="sv-SE" dirty="0" err="1"/>
              <a:t>particle</a:t>
            </a:r>
            <a:r>
              <a:rPr lang="sv-SE" dirty="0"/>
              <a:t> </a:t>
            </a:r>
            <a:r>
              <a:rPr lang="sv-SE" dirty="0" err="1"/>
              <a:t>energy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crossing</a:t>
            </a:r>
            <a:r>
              <a:rPr lang="sv-SE" dirty="0"/>
              <a:t> </a:t>
            </a:r>
            <a:r>
              <a:rPr lang="sv-SE" dirty="0" err="1"/>
              <a:t>angle</a:t>
            </a:r>
            <a:r>
              <a:rPr lang="sv-SE" dirty="0"/>
              <a:t> – </a:t>
            </a:r>
            <a:r>
              <a:rPr lang="sv-SE" dirty="0" err="1"/>
              <a:t>maximize</a:t>
            </a:r>
            <a:r>
              <a:rPr lang="sv-SE" dirty="0"/>
              <a:t> excitation </a:t>
            </a:r>
            <a:r>
              <a:rPr lang="sv-SE" dirty="0" err="1"/>
              <a:t>probability</a:t>
            </a:r>
            <a:endParaRPr lang="sv-SE" dirty="0"/>
          </a:p>
          <a:p>
            <a:pPr lvl="1"/>
            <a:r>
              <a:rPr lang="sv-SE" dirty="0"/>
              <a:t>Limits </a:t>
            </a:r>
            <a:r>
              <a:rPr lang="sv-SE" dirty="0" err="1"/>
              <a:t>necessary</a:t>
            </a:r>
            <a:r>
              <a:rPr lang="sv-SE" dirty="0"/>
              <a:t> laser </a:t>
            </a:r>
            <a:r>
              <a:rPr lang="sv-SE" dirty="0" err="1"/>
              <a:t>peak</a:t>
            </a:r>
            <a:r>
              <a:rPr lang="sv-SE" dirty="0"/>
              <a:t> </a:t>
            </a:r>
            <a:r>
              <a:rPr lang="sv-SE" dirty="0" err="1"/>
              <a:t>power</a:t>
            </a:r>
            <a:endParaRPr lang="sv-SE" dirty="0"/>
          </a:p>
          <a:p>
            <a:r>
              <a:rPr lang="sv-SE" dirty="0"/>
              <a:t>Energy </a:t>
            </a:r>
            <a:r>
              <a:rPr lang="sv-SE" dirty="0" err="1"/>
              <a:t>chirp</a:t>
            </a:r>
            <a:r>
              <a:rPr lang="sv-SE" dirty="0"/>
              <a:t> and </a:t>
            </a:r>
            <a:r>
              <a:rPr lang="sv-SE" dirty="0" err="1"/>
              <a:t>crab-crossing</a:t>
            </a:r>
            <a:r>
              <a:rPr lang="sv-SE" dirty="0"/>
              <a:t> </a:t>
            </a:r>
            <a:r>
              <a:rPr lang="sv-SE" dirty="0" err="1"/>
              <a:t>scheme</a:t>
            </a:r>
            <a:r>
              <a:rPr lang="sv-SE" dirty="0"/>
              <a:t> </a:t>
            </a:r>
            <a:r>
              <a:rPr lang="sv-SE" dirty="0" err="1"/>
              <a:t>reduces</a:t>
            </a:r>
            <a:r>
              <a:rPr lang="sv-SE" dirty="0"/>
              <a:t> </a:t>
            </a:r>
            <a:r>
              <a:rPr lang="sv-SE" dirty="0" err="1"/>
              <a:t>interaction</a:t>
            </a:r>
            <a:r>
              <a:rPr lang="sv-SE" dirty="0"/>
              <a:t> </a:t>
            </a:r>
            <a:r>
              <a:rPr lang="sv-SE" dirty="0" err="1"/>
              <a:t>time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laser </a:t>
            </a:r>
            <a:r>
              <a:rPr lang="sv-SE" dirty="0" err="1"/>
              <a:t>pulse</a:t>
            </a:r>
            <a:endParaRPr lang="sv-SE" dirty="0"/>
          </a:p>
          <a:p>
            <a:pPr lvl="1"/>
            <a:r>
              <a:rPr lang="sv-SE" dirty="0"/>
              <a:t>Limits </a:t>
            </a:r>
            <a:r>
              <a:rPr lang="sv-SE" dirty="0" err="1"/>
              <a:t>necessary</a:t>
            </a:r>
            <a:r>
              <a:rPr lang="sv-SE" dirty="0"/>
              <a:t> laser total </a:t>
            </a:r>
            <a:r>
              <a:rPr lang="sv-SE" dirty="0" err="1"/>
              <a:t>energy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7FFB0-1B82-65A7-A8C2-F9980AA8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8</a:t>
            </a:fld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15B68-2A0A-590A-5C91-91ABA258D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013824"/>
            <a:ext cx="5683347" cy="26197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F6C837-2909-D057-EC9D-F50B81E4A5E2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Anatoliy Opanasenko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EDA8F9-1E53-BD98-696C-D8C8F3F1D4C3}"/>
              </a:ext>
            </a:extLst>
          </p:cNvPr>
          <p:cNvSpPr txBox="1">
            <a:spLocks/>
          </p:cNvSpPr>
          <p:nvPr/>
        </p:nvSpPr>
        <p:spPr>
          <a:xfrm>
            <a:off x="838200" y="4470399"/>
            <a:ext cx="10515600" cy="170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/>
              <a:t>Chirp</a:t>
            </a:r>
            <a:r>
              <a:rPr lang="sv-SE" dirty="0"/>
              <a:t> and Dispersion </a:t>
            </a:r>
            <a:r>
              <a:rPr lang="sv-SE" dirty="0" err="1"/>
              <a:t>generated</a:t>
            </a:r>
            <a:r>
              <a:rPr lang="sv-SE" dirty="0"/>
              <a:t> in L2R</a:t>
            </a:r>
          </a:p>
          <a:p>
            <a:pPr lvl="1"/>
            <a:r>
              <a:rPr lang="sv-SE" dirty="0" err="1"/>
              <a:t>Matching</a:t>
            </a:r>
            <a:r>
              <a:rPr lang="sv-SE" dirty="0"/>
              <a:t> in ring </a:t>
            </a:r>
            <a:r>
              <a:rPr lang="sv-SE" dirty="0" err="1"/>
              <a:t>probably</a:t>
            </a:r>
            <a:r>
              <a:rPr lang="sv-SE" dirty="0"/>
              <a:t> not </a:t>
            </a:r>
            <a:r>
              <a:rPr lang="sv-SE" dirty="0" err="1"/>
              <a:t>needed</a:t>
            </a:r>
            <a:endParaRPr lang="sv-SE" dirty="0"/>
          </a:p>
          <a:p>
            <a:endParaRPr lang="sv-SE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51E9892-4555-ABD4-ECC6-F68AC9F39D1D}"/>
              </a:ext>
            </a:extLst>
          </p:cNvPr>
          <p:cNvSpPr/>
          <p:nvPr/>
        </p:nvSpPr>
        <p:spPr>
          <a:xfrm>
            <a:off x="838200" y="5470914"/>
            <a:ext cx="4242391" cy="10679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Collaboration </a:t>
            </a:r>
            <a:r>
              <a:rPr lang="sv-SE" sz="2400" dirty="0" err="1">
                <a:solidFill>
                  <a:schemeClr val="tx1"/>
                </a:solidFill>
              </a:rPr>
              <a:t>with</a:t>
            </a:r>
            <a:r>
              <a:rPr lang="sv-SE" sz="2400" dirty="0">
                <a:solidFill>
                  <a:schemeClr val="tx1"/>
                </a:solidFill>
              </a:rPr>
              <a:t> </a:t>
            </a:r>
            <a:r>
              <a:rPr lang="sv-SE" sz="2400" dirty="0" err="1">
                <a:solidFill>
                  <a:schemeClr val="tx1"/>
                </a:solidFill>
              </a:rPr>
              <a:t>MuCol</a:t>
            </a:r>
            <a:endParaRPr lang="sv-SE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schemeClr val="tx1"/>
                </a:solidFill>
              </a:rPr>
              <a:t>Discuss</a:t>
            </a:r>
            <a:r>
              <a:rPr lang="sv-SE" sz="2400" dirty="0">
                <a:solidFill>
                  <a:schemeClr val="tx1"/>
                </a:solidFill>
              </a:rPr>
              <a:t> </a:t>
            </a:r>
            <a:r>
              <a:rPr lang="sv-SE" sz="2400" dirty="0" err="1">
                <a:solidFill>
                  <a:schemeClr val="tx1"/>
                </a:solidFill>
              </a:rPr>
              <a:t>with</a:t>
            </a:r>
            <a:r>
              <a:rPr lang="sv-SE" sz="2400" dirty="0">
                <a:solidFill>
                  <a:schemeClr val="tx1"/>
                </a:solidFill>
              </a:rPr>
              <a:t> JPARC and SNS</a:t>
            </a:r>
          </a:p>
        </p:txBody>
      </p:sp>
    </p:spTree>
    <p:extLst>
      <p:ext uri="{BB962C8B-B14F-4D97-AF65-F5344CB8AC3E}">
        <p14:creationId xmlns:p14="http://schemas.microsoft.com/office/powerpoint/2010/main" val="423744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A2D5D-C425-D830-E969-2AC11D590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75400" cy="1325563"/>
          </a:xfrm>
        </p:spPr>
        <p:txBody>
          <a:bodyPr/>
          <a:lstStyle/>
          <a:p>
            <a:r>
              <a:rPr lang="sv-SE" dirty="0" err="1"/>
              <a:t>Injection</a:t>
            </a:r>
            <a:r>
              <a:rPr lang="sv-SE" dirty="0"/>
              <a:t>: Proton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76F56-2FA1-8E29-EDA2-1D39656B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17758" y="6356350"/>
            <a:ext cx="1736042" cy="275025"/>
          </a:xfrm>
        </p:spPr>
        <p:txBody>
          <a:bodyPr/>
          <a:lstStyle/>
          <a:p>
            <a:fld id="{87C7ABFE-FD0A-4E48-9EE0-161587FFE59B}" type="slidenum">
              <a:rPr lang="sv-SE" smtClean="0"/>
              <a:t>9</a:t>
            </a:fld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A8D2D-DA3B-D8C0-DD2F-B068B5005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74208"/>
            <a:ext cx="4886829" cy="4254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632957-5246-F85C-435C-CD1E148F9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508" y="1848206"/>
            <a:ext cx="5399852" cy="43318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6E00C0-273E-1A8E-2F5A-253F763BCC77}"/>
              </a:ext>
            </a:extLst>
          </p:cNvPr>
          <p:cNvSpPr txBox="1"/>
          <p:nvPr/>
        </p:nvSpPr>
        <p:spPr>
          <a:xfrm rot="16200000">
            <a:off x="5728414" y="3829475"/>
            <a:ext cx="14771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y (m)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9F1B51-1B00-EC3B-7FAC-90FC25261BBF}"/>
              </a:ext>
            </a:extLst>
          </p:cNvPr>
          <p:cNvSpPr txBox="1"/>
          <p:nvPr/>
        </p:nvSpPr>
        <p:spPr>
          <a:xfrm>
            <a:off x="8181146" y="5943713"/>
            <a:ext cx="13877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x (m)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432D80-824B-A943-BD79-89060D08E446}"/>
              </a:ext>
            </a:extLst>
          </p:cNvPr>
          <p:cNvSpPr txBox="1"/>
          <p:nvPr/>
        </p:nvSpPr>
        <p:spPr>
          <a:xfrm>
            <a:off x="7747000" y="4291035"/>
            <a:ext cx="2057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sz="2400" dirty="0"/>
              <a:t>18 cm x 18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20">
                <a:extLst>
                  <a:ext uri="{FF2B5EF4-FFF2-40B4-BE49-F238E27FC236}">
                    <a16:creationId xmlns:a16="http://schemas.microsoft.com/office/drawing/2014/main" id="{BF3A5A25-0C34-3D95-E916-072466B805E4}"/>
                  </a:ext>
                </a:extLst>
              </p:cNvPr>
              <p:cNvSpPr txBox="1"/>
              <p:nvPr/>
            </p:nvSpPr>
            <p:spPr>
              <a:xfrm>
                <a:off x="7410255" y="2434639"/>
                <a:ext cx="956609" cy="521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lang="en-US" sz="1800" dirty="0">
                  <a:solidFill>
                    <a:schemeClr val="accent5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20">
                <a:extLst>
                  <a:ext uri="{FF2B5EF4-FFF2-40B4-BE49-F238E27FC236}">
                    <a16:creationId xmlns:a16="http://schemas.microsoft.com/office/drawing/2014/main" id="{BF3A5A25-0C34-3D95-E916-072466B80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255" y="2434639"/>
                <a:ext cx="956609" cy="5212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116877C4-ED05-6B75-F526-86891D81C990}"/>
              </a:ext>
            </a:extLst>
          </p:cNvPr>
          <p:cNvSpPr txBox="1"/>
          <p:nvPr/>
        </p:nvSpPr>
        <p:spPr>
          <a:xfrm rot="2066452">
            <a:off x="8351763" y="2395978"/>
            <a:ext cx="153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Septum</a:t>
            </a:r>
            <a:r>
              <a:rPr lang="sv-SE" dirty="0"/>
              <a:t> </a:t>
            </a:r>
            <a:r>
              <a:rPr lang="sv-SE" dirty="0" err="1"/>
              <a:t>blade</a:t>
            </a:r>
            <a:endParaRPr lang="sv-S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049510-24A9-8D79-9773-5E733D85AA30}"/>
              </a:ext>
            </a:extLst>
          </p:cNvPr>
          <p:cNvSpPr txBox="1"/>
          <p:nvPr/>
        </p:nvSpPr>
        <p:spPr>
          <a:xfrm>
            <a:off x="4470399" y="6128379"/>
            <a:ext cx="274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0B0BFF"/>
                </a:solidFill>
              </a:rPr>
              <a:t>Min </a:t>
            </a:r>
            <a:r>
              <a:rPr lang="sv-SE" dirty="0" err="1">
                <a:solidFill>
                  <a:srgbClr val="0B0BFF"/>
                </a:solidFill>
              </a:rPr>
              <a:t>distance</a:t>
            </a:r>
            <a:r>
              <a:rPr lang="sv-SE" dirty="0">
                <a:solidFill>
                  <a:srgbClr val="0B0BFF"/>
                </a:solidFill>
              </a:rPr>
              <a:t> to </a:t>
            </a:r>
            <a:r>
              <a:rPr lang="sv-SE" dirty="0" err="1">
                <a:solidFill>
                  <a:srgbClr val="0B0BFF"/>
                </a:solidFill>
              </a:rPr>
              <a:t>septum</a:t>
            </a:r>
            <a:endParaRPr lang="sv-SE" dirty="0">
              <a:solidFill>
                <a:srgbClr val="0B0BFF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F501C5-BE79-F7A9-B046-279C1A4772CC}"/>
              </a:ext>
            </a:extLst>
          </p:cNvPr>
          <p:cNvCxnSpPr>
            <a:cxnSpLocks/>
          </p:cNvCxnSpPr>
          <p:nvPr/>
        </p:nvCxnSpPr>
        <p:spPr>
          <a:xfrm flipH="1" flipV="1">
            <a:off x="4195000" y="5753100"/>
            <a:ext cx="292100" cy="559945"/>
          </a:xfrm>
          <a:prstGeom prst="straightConnector1">
            <a:avLst/>
          </a:prstGeom>
          <a:ln w="25400">
            <a:solidFill>
              <a:srgbClr val="0B0B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08971D9-51AD-1A8D-2B75-11ACEEAA3AC3}"/>
                  </a:ext>
                </a:extLst>
              </p:cNvPr>
              <p:cNvSpPr txBox="1"/>
              <p:nvPr/>
            </p:nvSpPr>
            <p:spPr>
              <a:xfrm>
                <a:off x="7410255" y="3081390"/>
                <a:ext cx="195848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≈600 </m:t>
                      </m:r>
                      <m:r>
                        <m:rPr>
                          <m:sty m:val="p"/>
                        </m:rPr>
                        <a:rPr lang="sv-SE" b="0" i="0" smtClean="0"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sv-SE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v-SE" b="0" i="0" smtClean="0">
                          <a:latin typeface="Cambria Math" panose="02040503050406030204" pitchFamily="18" charset="0"/>
                        </a:rPr>
                        <m:t>mrad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08971D9-51AD-1A8D-2B75-11ACEEAA3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255" y="3081390"/>
                <a:ext cx="1958485" cy="276999"/>
              </a:xfrm>
              <a:prstGeom prst="rect">
                <a:avLst/>
              </a:prstGeom>
              <a:blipFill>
                <a:blip r:embed="rId5"/>
                <a:stretch>
                  <a:fillRect l="-1246" r="-2804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A259B459-FF95-1391-1A5A-63349C7362C6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Elham Salehi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5D70B9-947A-66DA-7D73-46E7996BA7B7}"/>
              </a:ext>
            </a:extLst>
          </p:cNvPr>
          <p:cNvSpPr txBox="1"/>
          <p:nvPr/>
        </p:nvSpPr>
        <p:spPr>
          <a:xfrm>
            <a:off x="9617758" y="2065307"/>
            <a:ext cx="113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465 </a:t>
            </a:r>
            <a:r>
              <a:rPr lang="sv-SE" dirty="0" err="1"/>
              <a:t>turns</a:t>
            </a:r>
            <a:endParaRPr lang="sv-SE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E062E10-C7D2-18FD-D143-47C7DA0B4EA3}"/>
              </a:ext>
            </a:extLst>
          </p:cNvPr>
          <p:cNvSpPr txBox="1"/>
          <p:nvPr/>
        </p:nvSpPr>
        <p:spPr>
          <a:xfrm>
            <a:off x="3417454" y="1995018"/>
            <a:ext cx="1905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b="1" dirty="0"/>
              <a:t>—</a:t>
            </a:r>
            <a:r>
              <a:rPr lang="sv-SE" dirty="0"/>
              <a:t> </a:t>
            </a:r>
            <a:r>
              <a:rPr lang="sv-SE" dirty="0" err="1"/>
              <a:t>Orbit</a:t>
            </a:r>
            <a:r>
              <a:rPr lang="sv-SE" dirty="0"/>
              <a:t> route</a:t>
            </a:r>
          </a:p>
          <a:p>
            <a:r>
              <a:rPr lang="sv-SE" b="1" dirty="0">
                <a:solidFill>
                  <a:srgbClr val="FF0000"/>
                </a:solidFill>
              </a:rPr>
              <a:t>—</a:t>
            </a:r>
            <a:r>
              <a:rPr lang="sv-SE" dirty="0">
                <a:solidFill>
                  <a:srgbClr val="FF0000"/>
                </a:solidFill>
              </a:rPr>
              <a:t> β </a:t>
            </a:r>
            <a:r>
              <a:rPr lang="sv-SE" dirty="0" err="1">
                <a:solidFill>
                  <a:srgbClr val="FF0000"/>
                </a:solidFill>
              </a:rPr>
              <a:t>of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inj</a:t>
            </a:r>
            <a:r>
              <a:rPr lang="sv-SE" dirty="0">
                <a:solidFill>
                  <a:srgbClr val="FF0000"/>
                </a:solidFill>
              </a:rPr>
              <a:t>. </a:t>
            </a:r>
            <a:r>
              <a:rPr lang="sv-SE" dirty="0" err="1">
                <a:solidFill>
                  <a:srgbClr val="FF0000"/>
                </a:solidFill>
              </a:rPr>
              <a:t>beam</a:t>
            </a:r>
            <a:r>
              <a:rPr lang="sv-SE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439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B3C7-C0AA-2C94-A8FA-0243C3CEF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F40A-7728-5CC0-C806-D50E9F5A2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75400" cy="1325563"/>
          </a:xfrm>
        </p:spPr>
        <p:txBody>
          <a:bodyPr/>
          <a:lstStyle/>
          <a:p>
            <a:r>
              <a:rPr lang="sv-SE" dirty="0" err="1"/>
              <a:t>Injection</a:t>
            </a:r>
            <a:r>
              <a:rPr lang="sv-SE" dirty="0"/>
              <a:t>: Proton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BA25C-FFF9-4480-2B05-2A8871AA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10</a:t>
            </a:fld>
            <a:endParaRPr lang="sv-S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DAE71C-8D1D-9A0F-8CCF-FFD180735D3C}"/>
              </a:ext>
            </a:extLst>
          </p:cNvPr>
          <p:cNvGrpSpPr/>
          <p:nvPr/>
        </p:nvGrpSpPr>
        <p:grpSpPr>
          <a:xfrm>
            <a:off x="905431" y="1762949"/>
            <a:ext cx="5583930" cy="1171252"/>
            <a:chOff x="2597216" y="1873269"/>
            <a:chExt cx="5583930" cy="117125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DEAAE07-2015-2E60-105D-98F2CFF4CD35}"/>
                </a:ext>
              </a:extLst>
            </p:cNvPr>
            <p:cNvSpPr/>
            <p:nvPr/>
          </p:nvSpPr>
          <p:spPr>
            <a:xfrm>
              <a:off x="2597216" y="1873269"/>
              <a:ext cx="1504922" cy="11712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>
                  <a:solidFill>
                    <a:schemeClr val="tx1"/>
                  </a:solidFill>
                </a:rPr>
                <a:t>465 </a:t>
              </a:r>
              <a:r>
                <a:rPr lang="sv-SE" sz="2400" dirty="0" err="1">
                  <a:solidFill>
                    <a:schemeClr val="tx1"/>
                  </a:solidFill>
                </a:rPr>
                <a:t>turns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633BAA8-B460-71A2-8DF4-AA39F1D9CC26}"/>
                </a:ext>
              </a:extLst>
            </p:cNvPr>
            <p:cNvGrpSpPr/>
            <p:nvPr/>
          </p:nvGrpSpPr>
          <p:grpSpPr>
            <a:xfrm>
              <a:off x="4102138" y="1873269"/>
              <a:ext cx="4079008" cy="1171252"/>
              <a:chOff x="7020792" y="897395"/>
              <a:chExt cx="4079008" cy="1171252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0459FCA-7E09-01CF-E0D9-AA0E49E8657F}"/>
                  </a:ext>
                </a:extLst>
              </p:cNvPr>
              <p:cNvSpPr/>
              <p:nvPr/>
            </p:nvSpPr>
            <p:spPr>
              <a:xfrm>
                <a:off x="7020792" y="897395"/>
                <a:ext cx="4079008" cy="117125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5E83F5A-AA94-B60E-12D2-7050A3A40610}"/>
                      </a:ext>
                    </a:extLst>
                  </p:cNvPr>
                  <p:cNvSpPr txBox="1"/>
                  <p:nvPr/>
                </p:nvSpPr>
                <p:spPr>
                  <a:xfrm>
                    <a:off x="7222107" y="1040631"/>
                    <a:ext cx="19584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≈600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mm</m:t>
                          </m:r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mrad</m:t>
                          </m:r>
                        </m:oMath>
                      </m:oMathPara>
                    </a14:m>
                    <a:endParaRPr lang="sv-SE" dirty="0"/>
                  </a:p>
                </p:txBody>
              </p:sp>
            </mc:Choice>
            <mc:Fallback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5E83F5A-AA94-B60E-12D2-7050A3A406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22107" y="1040631"/>
                    <a:ext cx="1958485" cy="27699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242" r="-2484" b="-11111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sv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47D452C-265F-031C-41B5-C0635F333085}"/>
                      </a:ext>
                    </a:extLst>
                  </p:cNvPr>
                  <p:cNvSpPr txBox="1"/>
                  <p:nvPr/>
                </p:nvSpPr>
                <p:spPr>
                  <a:xfrm>
                    <a:off x="7436060" y="1387448"/>
                    <a:ext cx="3430426" cy="2769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≈10×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emittance</m:t>
                          </m:r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foil</m:t>
                          </m:r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stripping</m:t>
                          </m:r>
                        </m:oMath>
                      </m:oMathPara>
                    </a14:m>
                    <a:endParaRPr lang="sv-SE" dirty="0"/>
                  </a:p>
                </p:txBody>
              </p:sp>
            </mc:Choice>
            <mc:Fallback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47D452C-265F-031C-41B5-C0635F3330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36060" y="1387448"/>
                    <a:ext cx="3430426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2135" b="-3333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sv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12DC0BF-D593-FFF4-8086-C6BA8960D0AD}"/>
                      </a:ext>
                    </a:extLst>
                  </p:cNvPr>
                  <p:cNvSpPr txBox="1"/>
                  <p:nvPr/>
                </p:nvSpPr>
                <p:spPr>
                  <a:xfrm>
                    <a:off x="7489931" y="1663728"/>
                    <a:ext cx="2571538" cy="30963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⟹ </m:t>
                          </m:r>
                          <m:rad>
                            <m:radPr>
                              <m:degHide m:val="on"/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≈3×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beam</m:t>
                          </m:r>
                          <m:r>
                            <a:rPr lang="sv-S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sv-SE" b="0" i="0" smtClean="0">
                              <a:latin typeface="Cambria Math" panose="02040503050406030204" pitchFamily="18" charset="0"/>
                            </a:rPr>
                            <m:t>size</m:t>
                          </m:r>
                        </m:oMath>
                      </m:oMathPara>
                    </a14:m>
                    <a:endParaRPr lang="sv-SE" dirty="0"/>
                  </a:p>
                </p:txBody>
              </p:sp>
            </mc:Choice>
            <mc:Fallback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12DC0BF-D593-FFF4-8086-C6BA8960D0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9931" y="1663728"/>
                    <a:ext cx="2571538" cy="30963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948" b="-784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sv-S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F39D9E2-F102-2B9B-E44C-F7B6BCE6483C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Elham Salehi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C469D4-81A9-2875-04B1-6902A43F51C8}"/>
              </a:ext>
            </a:extLst>
          </p:cNvPr>
          <p:cNvGrpSpPr/>
          <p:nvPr/>
        </p:nvGrpSpPr>
        <p:grpSpPr>
          <a:xfrm>
            <a:off x="913128" y="3178130"/>
            <a:ext cx="5583930" cy="1171252"/>
            <a:chOff x="2597216" y="3232255"/>
            <a:chExt cx="5583930" cy="117125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7E5F037-129B-9394-9530-26C0F1FB8A9F}"/>
                </a:ext>
              </a:extLst>
            </p:cNvPr>
            <p:cNvSpPr/>
            <p:nvPr/>
          </p:nvSpPr>
          <p:spPr>
            <a:xfrm>
              <a:off x="4102138" y="3232255"/>
              <a:ext cx="4079008" cy="117125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3B308E1-476B-B938-1689-3824E105D904}"/>
                    </a:ext>
                  </a:extLst>
                </p:cNvPr>
                <p:cNvSpPr txBox="1"/>
                <p:nvPr/>
              </p:nvSpPr>
              <p:spPr>
                <a:xfrm>
                  <a:off x="4303453" y="3375491"/>
                  <a:ext cx="1958485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≈240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mm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mrad</m:t>
                        </m:r>
                      </m:oMath>
                    </m:oMathPara>
                  </a14:m>
                  <a:endParaRPr lang="sv-SE" dirty="0"/>
                </a:p>
              </p:txBody>
            </p:sp>
          </mc:Choice>
          <mc:Fallback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3B308E1-476B-B938-1689-3824E105D9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3453" y="3375491"/>
                  <a:ext cx="1958485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246" r="-2804" b="-1111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53E3DBD-F32C-3DAF-2D36-1823D1116B2C}"/>
                    </a:ext>
                  </a:extLst>
                </p:cNvPr>
                <p:cNvSpPr txBox="1"/>
                <p:nvPr/>
              </p:nvSpPr>
              <p:spPr>
                <a:xfrm>
                  <a:off x="4517406" y="3722308"/>
                  <a:ext cx="3302186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≈4×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emittance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w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.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foil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stripping</m:t>
                        </m:r>
                      </m:oMath>
                    </m:oMathPara>
                  </a14:m>
                  <a:endParaRPr lang="sv-SE" dirty="0"/>
                </a:p>
              </p:txBody>
            </p:sp>
          </mc:Choice>
          <mc:Fallback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53E3DBD-F32C-3DAF-2D36-1823D1116B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7406" y="3722308"/>
                  <a:ext cx="3302186" cy="276999"/>
                </a:xfrm>
                <a:prstGeom prst="rect">
                  <a:avLst/>
                </a:prstGeom>
                <a:blipFill>
                  <a:blip r:embed="rId6"/>
                  <a:stretch>
                    <a:fillRect r="-2218" b="-33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9CD44BC-FC44-90E6-BD0C-F2955DE945E9}"/>
                    </a:ext>
                  </a:extLst>
                </p:cNvPr>
                <p:cNvSpPr txBox="1"/>
                <p:nvPr/>
              </p:nvSpPr>
              <p:spPr>
                <a:xfrm>
                  <a:off x="4571277" y="3998588"/>
                  <a:ext cx="2392578" cy="30861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⟹ </m:t>
                        </m:r>
                        <m:rad>
                          <m:radPr>
                            <m:degHide m:val="on"/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ra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=2×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beam</m:t>
                        </m:r>
                        <m:r>
                          <a:rPr lang="sv-SE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size</m:t>
                        </m:r>
                      </m:oMath>
                    </m:oMathPara>
                  </a14:m>
                  <a:endParaRPr lang="sv-SE" dirty="0"/>
                </a:p>
              </p:txBody>
            </p:sp>
          </mc:Choice>
          <mc:Fallback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9CD44BC-FC44-90E6-BD0C-F2955DE945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1277" y="3998588"/>
                  <a:ext cx="2392578" cy="308611"/>
                </a:xfrm>
                <a:prstGeom prst="rect">
                  <a:avLst/>
                </a:prstGeom>
                <a:blipFill>
                  <a:blip r:embed="rId7"/>
                  <a:stretch>
                    <a:fillRect l="-1276" r="-2041" b="-784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DFFC9DE-BB32-0EB0-2CCC-B97E0F6BAF86}"/>
                </a:ext>
              </a:extLst>
            </p:cNvPr>
            <p:cNvSpPr/>
            <p:nvPr/>
          </p:nvSpPr>
          <p:spPr>
            <a:xfrm>
              <a:off x="2597216" y="3232255"/>
              <a:ext cx="1504922" cy="11712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400" dirty="0">
                  <a:solidFill>
                    <a:schemeClr val="tx1"/>
                  </a:solidFill>
                </a:rPr>
                <a:t>233 </a:t>
              </a:r>
              <a:r>
                <a:rPr lang="sv-SE" sz="2400" dirty="0" err="1">
                  <a:solidFill>
                    <a:schemeClr val="tx1"/>
                  </a:solidFill>
                </a:rPr>
                <a:t>turns</a:t>
              </a:r>
              <a:endParaRPr lang="sv-SE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B6D602-0FDD-380B-0A96-A4A5A6A0DAB1}"/>
              </a:ext>
            </a:extLst>
          </p:cNvPr>
          <p:cNvGrpSpPr/>
          <p:nvPr/>
        </p:nvGrpSpPr>
        <p:grpSpPr>
          <a:xfrm>
            <a:off x="913645" y="4625662"/>
            <a:ext cx="7072423" cy="1467479"/>
            <a:chOff x="1913860" y="4586225"/>
            <a:chExt cx="7072423" cy="146747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DC27B59-7590-F3E8-C84C-8445FDFD6A57}"/>
                </a:ext>
              </a:extLst>
            </p:cNvPr>
            <p:cNvSpPr/>
            <p:nvPr/>
          </p:nvSpPr>
          <p:spPr>
            <a:xfrm>
              <a:off x="1913860" y="4586225"/>
              <a:ext cx="7072423" cy="146747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313D4E-3F66-10A4-7E32-A1F93BAE53D6}"/>
                </a:ext>
              </a:extLst>
            </p:cNvPr>
            <p:cNvCxnSpPr>
              <a:cxnSpLocks/>
            </p:cNvCxnSpPr>
            <p:nvPr/>
          </p:nvCxnSpPr>
          <p:spPr>
            <a:xfrm>
              <a:off x="2338570" y="5753100"/>
              <a:ext cx="251898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C37160A-9519-1832-18F6-E51B50FA1E0C}"/>
                </a:ext>
              </a:extLst>
            </p:cNvPr>
            <p:cNvSpPr/>
            <p:nvPr/>
          </p:nvSpPr>
          <p:spPr>
            <a:xfrm>
              <a:off x="2579870" y="5143500"/>
              <a:ext cx="363321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5C34554-336B-2540-A55D-0927DD3178A2}"/>
                </a:ext>
              </a:extLst>
            </p:cNvPr>
            <p:cNvSpPr/>
            <p:nvPr/>
          </p:nvSpPr>
          <p:spPr>
            <a:xfrm>
              <a:off x="3099416" y="5143500"/>
              <a:ext cx="363321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D104A4B-1EA3-ED02-2991-55420BC3FABB}"/>
                </a:ext>
              </a:extLst>
            </p:cNvPr>
            <p:cNvSpPr/>
            <p:nvPr/>
          </p:nvSpPr>
          <p:spPr>
            <a:xfrm>
              <a:off x="3618962" y="5143500"/>
              <a:ext cx="363321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C0C3534-45F6-5E46-3287-54C4B2196B20}"/>
                </a:ext>
              </a:extLst>
            </p:cNvPr>
            <p:cNvSpPr/>
            <p:nvPr/>
          </p:nvSpPr>
          <p:spPr>
            <a:xfrm>
              <a:off x="4115784" y="5145113"/>
              <a:ext cx="363321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60E077-B4C5-DCBE-01A2-7CFAAD48C74B}"/>
                </a:ext>
              </a:extLst>
            </p:cNvPr>
            <p:cNvCxnSpPr>
              <a:cxnSpLocks/>
            </p:cNvCxnSpPr>
            <p:nvPr/>
          </p:nvCxnSpPr>
          <p:spPr>
            <a:xfrm>
              <a:off x="5797734" y="5753100"/>
              <a:ext cx="29154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EA5E4B3-099B-B28A-7F76-231C281D10F7}"/>
                </a:ext>
              </a:extLst>
            </p:cNvPr>
            <p:cNvSpPr/>
            <p:nvPr/>
          </p:nvSpPr>
          <p:spPr>
            <a:xfrm>
              <a:off x="6039034" y="5143500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BFC8F3F-9D0D-7D41-904A-26411916CD37}"/>
                </a:ext>
              </a:extLst>
            </p:cNvPr>
            <p:cNvSpPr/>
            <p:nvPr/>
          </p:nvSpPr>
          <p:spPr>
            <a:xfrm>
              <a:off x="6351863" y="5143500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5B1517D-616A-2F3B-6DA1-27E7736C1A6E}"/>
                </a:ext>
              </a:extLst>
            </p:cNvPr>
            <p:cNvSpPr/>
            <p:nvPr/>
          </p:nvSpPr>
          <p:spPr>
            <a:xfrm>
              <a:off x="6662421" y="5141898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D4434E7-54F4-449E-7576-15D553AE946F}"/>
                </a:ext>
              </a:extLst>
            </p:cNvPr>
            <p:cNvSpPr/>
            <p:nvPr/>
          </p:nvSpPr>
          <p:spPr>
            <a:xfrm>
              <a:off x="6972333" y="5141893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146C7A4-C083-F0C0-1AB1-C74EA58F37BC}"/>
                </a:ext>
              </a:extLst>
            </p:cNvPr>
            <p:cNvSpPr/>
            <p:nvPr/>
          </p:nvSpPr>
          <p:spPr>
            <a:xfrm>
              <a:off x="7284539" y="5141893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B04ED40-8113-FC83-7A27-97230E03DD9F}"/>
                </a:ext>
              </a:extLst>
            </p:cNvPr>
            <p:cNvSpPr/>
            <p:nvPr/>
          </p:nvSpPr>
          <p:spPr>
            <a:xfrm>
              <a:off x="7597368" y="5141893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600243C-A9F5-A357-AF4F-AA518C6BAC3B}"/>
                </a:ext>
              </a:extLst>
            </p:cNvPr>
            <p:cNvSpPr/>
            <p:nvPr/>
          </p:nvSpPr>
          <p:spPr>
            <a:xfrm>
              <a:off x="7907926" y="5140291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D40CABE-CEF7-017A-3448-BB03E5928FA1}"/>
                </a:ext>
              </a:extLst>
            </p:cNvPr>
            <p:cNvSpPr/>
            <p:nvPr/>
          </p:nvSpPr>
          <p:spPr>
            <a:xfrm>
              <a:off x="8217838" y="5140286"/>
              <a:ext cx="180000" cy="60959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8" name="Arrow: Right 77">
              <a:extLst>
                <a:ext uri="{FF2B5EF4-FFF2-40B4-BE49-F238E27FC236}">
                  <a16:creationId xmlns:a16="http://schemas.microsoft.com/office/drawing/2014/main" id="{FF82B816-296D-9BC0-472C-F0C3FB935D7D}"/>
                </a:ext>
              </a:extLst>
            </p:cNvPr>
            <p:cNvSpPr/>
            <p:nvPr/>
          </p:nvSpPr>
          <p:spPr>
            <a:xfrm>
              <a:off x="5079926" y="5283790"/>
              <a:ext cx="584735" cy="302699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964FBA2-8BCB-4002-38FD-4A1FFADA3E6C}"/>
                </a:ext>
              </a:extLst>
            </p:cNvPr>
            <p:cNvSpPr txBox="1"/>
            <p:nvPr/>
          </p:nvSpPr>
          <p:spPr>
            <a:xfrm>
              <a:off x="3074557" y="4701008"/>
              <a:ext cx="10412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2.86 </a:t>
              </a:r>
              <a:r>
                <a:rPr lang="sv-SE" dirty="0" err="1"/>
                <a:t>ms</a:t>
              </a:r>
              <a:endParaRPr lang="sv-SE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5409924-3F71-C18E-798E-74612C00D889}"/>
                </a:ext>
              </a:extLst>
            </p:cNvPr>
            <p:cNvSpPr txBox="1"/>
            <p:nvPr/>
          </p:nvSpPr>
          <p:spPr>
            <a:xfrm>
              <a:off x="6256320" y="4693802"/>
              <a:ext cx="19615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2.86 </a:t>
              </a:r>
              <a:r>
                <a:rPr lang="sv-SE" dirty="0" err="1"/>
                <a:t>ms</a:t>
              </a:r>
              <a:r>
                <a:rPr lang="sv-SE" dirty="0"/>
                <a:t> + 0.4 </a:t>
              </a:r>
              <a:r>
                <a:rPr lang="sv-SE" dirty="0" err="1"/>
                <a:t>ms</a:t>
              </a:r>
              <a:endParaRPr lang="sv-SE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F6402B-2074-6D59-C514-22D7908C50E2}"/>
              </a:ext>
            </a:extLst>
          </p:cNvPr>
          <p:cNvSpPr txBox="1"/>
          <p:nvPr/>
        </p:nvSpPr>
        <p:spPr>
          <a:xfrm>
            <a:off x="905431" y="6093141"/>
            <a:ext cx="257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Pulsing</a:t>
            </a:r>
            <a:r>
              <a:rPr lang="sv-SE" dirty="0"/>
              <a:t> </a:t>
            </a:r>
            <a:r>
              <a:rPr lang="sv-SE" dirty="0" err="1"/>
              <a:t>scheme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4599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75F69-2895-CEE4-83E3-94F654F0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Proton </a:t>
            </a:r>
            <a:r>
              <a:rPr lang="sv-SE" dirty="0" err="1"/>
              <a:t>injection</a:t>
            </a:r>
            <a:r>
              <a:rPr lang="sv-SE" dirty="0"/>
              <a:t>: an </a:t>
            </a:r>
            <a:r>
              <a:rPr lang="sv-SE" dirty="0" err="1"/>
              <a:t>opportunity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9FEBC-C8E4-4A92-0D01-1F96AF1C4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err="1"/>
              <a:t>Reduced</a:t>
            </a:r>
            <a:r>
              <a:rPr lang="sv-SE" dirty="0"/>
              <a:t> </a:t>
            </a:r>
            <a:r>
              <a:rPr lang="sv-SE" dirty="0" err="1"/>
              <a:t>complexity</a:t>
            </a:r>
            <a:r>
              <a:rPr lang="sv-SE" dirty="0"/>
              <a:t> in </a:t>
            </a:r>
            <a:r>
              <a:rPr lang="sv-SE" dirty="0" err="1"/>
              <a:t>linac</a:t>
            </a:r>
            <a:r>
              <a:rPr lang="sv-SE" dirty="0"/>
              <a:t> and transfer </a:t>
            </a:r>
            <a:r>
              <a:rPr lang="sv-SE" dirty="0" err="1"/>
              <a:t>line</a:t>
            </a:r>
            <a:r>
              <a:rPr lang="sv-SE" dirty="0"/>
              <a:t> (L2R)</a:t>
            </a:r>
          </a:p>
          <a:p>
            <a:pPr lvl="1"/>
            <a:r>
              <a:rPr lang="sv-SE" dirty="0" err="1"/>
              <a:t>Reduced</a:t>
            </a:r>
            <a:r>
              <a:rPr lang="sv-SE" dirty="0"/>
              <a:t> risk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losses</a:t>
            </a:r>
            <a:r>
              <a:rPr lang="sv-SE" dirty="0"/>
              <a:t> </a:t>
            </a:r>
            <a:r>
              <a:rPr lang="sv-SE" dirty="0" err="1"/>
              <a:t>since</a:t>
            </a:r>
            <a:r>
              <a:rPr lang="sv-SE" dirty="0"/>
              <a:t> no </a:t>
            </a:r>
            <a:r>
              <a:rPr lang="sv-SE" dirty="0" err="1"/>
              <a:t>stripping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H-</a:t>
            </a:r>
          </a:p>
          <a:p>
            <a:pPr lvl="1"/>
            <a:r>
              <a:rPr lang="sv-SE" dirty="0"/>
              <a:t>No H- source	</a:t>
            </a:r>
          </a:p>
          <a:p>
            <a:pPr lvl="1"/>
            <a:endParaRPr lang="sv-SE" dirty="0"/>
          </a:p>
          <a:p>
            <a:r>
              <a:rPr lang="sv-SE" dirty="0"/>
              <a:t>Very </a:t>
            </a:r>
            <a:r>
              <a:rPr lang="sv-SE" dirty="0" err="1"/>
              <a:t>larger</a:t>
            </a:r>
            <a:r>
              <a:rPr lang="sv-SE" dirty="0"/>
              <a:t> </a:t>
            </a:r>
            <a:r>
              <a:rPr lang="sv-SE" dirty="0" err="1"/>
              <a:t>apertures</a:t>
            </a:r>
            <a:endParaRPr lang="sv-SE" dirty="0"/>
          </a:p>
          <a:p>
            <a:pPr lvl="1"/>
            <a:r>
              <a:rPr lang="sv-SE" dirty="0"/>
              <a:t>Ring </a:t>
            </a:r>
          </a:p>
          <a:p>
            <a:pPr lvl="2"/>
            <a:r>
              <a:rPr lang="sv-SE" dirty="0" err="1"/>
              <a:t>Extraction</a:t>
            </a:r>
            <a:r>
              <a:rPr lang="sv-SE" dirty="0"/>
              <a:t> </a:t>
            </a:r>
            <a:r>
              <a:rPr lang="sv-SE" dirty="0" err="1"/>
              <a:t>kickers</a:t>
            </a:r>
            <a:r>
              <a:rPr lang="sv-SE" dirty="0"/>
              <a:t> and </a:t>
            </a:r>
            <a:r>
              <a:rPr lang="sv-SE" dirty="0" err="1"/>
              <a:t>septum</a:t>
            </a:r>
            <a:endParaRPr lang="sv-SE" dirty="0"/>
          </a:p>
          <a:p>
            <a:pPr lvl="1"/>
            <a:r>
              <a:rPr lang="sv-SE" dirty="0"/>
              <a:t>Ring-to-</a:t>
            </a:r>
            <a:r>
              <a:rPr lang="sv-SE" dirty="0" err="1"/>
              <a:t>target</a:t>
            </a:r>
            <a:r>
              <a:rPr lang="sv-SE" dirty="0"/>
              <a:t> transfer and switchyard	</a:t>
            </a:r>
          </a:p>
          <a:p>
            <a:pPr lvl="1"/>
            <a:endParaRPr lang="sv-SE" dirty="0"/>
          </a:p>
          <a:p>
            <a:r>
              <a:rPr lang="sv-SE" dirty="0" err="1"/>
              <a:t>Beam</a:t>
            </a:r>
            <a:r>
              <a:rPr lang="sv-SE" dirty="0"/>
              <a:t> on </a:t>
            </a:r>
            <a:r>
              <a:rPr lang="sv-SE" dirty="0" err="1"/>
              <a:t>target</a:t>
            </a:r>
            <a:endParaRPr lang="sv-SE" dirty="0"/>
          </a:p>
          <a:p>
            <a:pPr lvl="1"/>
            <a:r>
              <a:rPr lang="sv-SE" dirty="0" err="1"/>
              <a:t>Squeeze</a:t>
            </a:r>
            <a:r>
              <a:rPr lang="sv-SE" dirty="0"/>
              <a:t> (</a:t>
            </a:r>
            <a:r>
              <a:rPr lang="sv-SE" dirty="0" err="1"/>
              <a:t>square</a:t>
            </a:r>
            <a:r>
              <a:rPr lang="sv-SE" dirty="0"/>
              <a:t>) </a:t>
            </a:r>
            <a:r>
              <a:rPr lang="sv-SE" dirty="0" err="1"/>
              <a:t>beam</a:t>
            </a:r>
            <a:r>
              <a:rPr lang="sv-SE" dirty="0"/>
              <a:t> to 3 cm diameter</a:t>
            </a:r>
          </a:p>
          <a:p>
            <a:pPr lvl="1"/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A27CA-C92D-4C89-0E64-49FAACD3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11</a:t>
            </a:fld>
            <a:endParaRPr lang="sv-S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749379-F994-6954-27CA-6268A3C30187}"/>
              </a:ext>
            </a:extLst>
          </p:cNvPr>
          <p:cNvSpPr/>
          <p:nvPr/>
        </p:nvSpPr>
        <p:spPr>
          <a:xfrm>
            <a:off x="7208874" y="3429000"/>
            <a:ext cx="4242391" cy="1866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schemeClr val="tx1"/>
                </a:solidFill>
              </a:rPr>
              <a:t>Verify</a:t>
            </a:r>
            <a:r>
              <a:rPr lang="sv-SE" sz="2400" dirty="0">
                <a:solidFill>
                  <a:schemeClr val="tx1"/>
                </a:solidFill>
              </a:rPr>
              <a:t> </a:t>
            </a:r>
            <a:r>
              <a:rPr lang="sv-SE" sz="2400" dirty="0" err="1">
                <a:solidFill>
                  <a:schemeClr val="tx1"/>
                </a:solidFill>
              </a:rPr>
              <a:t>through</a:t>
            </a:r>
            <a:r>
              <a:rPr lang="sv-SE" sz="2400" dirty="0">
                <a:solidFill>
                  <a:schemeClr val="tx1"/>
                </a:solidFill>
              </a:rPr>
              <a:t> experiments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err="1">
                <a:solidFill>
                  <a:schemeClr val="tx1"/>
                </a:solidFill>
              </a:rPr>
              <a:t>Possible</a:t>
            </a:r>
            <a:r>
              <a:rPr lang="sv-SE" sz="2400" dirty="0">
                <a:solidFill>
                  <a:schemeClr val="tx1"/>
                </a:solidFill>
              </a:rPr>
              <a:t> </a:t>
            </a:r>
            <a:r>
              <a:rPr lang="sv-SE" sz="2400" dirty="0" err="1">
                <a:solidFill>
                  <a:schemeClr val="tx1"/>
                </a:solidFill>
              </a:rPr>
              <a:t>collaboration</a:t>
            </a:r>
            <a:r>
              <a:rPr lang="sv-SE" sz="2400" dirty="0">
                <a:solidFill>
                  <a:schemeClr val="tx1"/>
                </a:solidFill>
              </a:rPr>
              <a:t> </a:t>
            </a:r>
            <a:r>
              <a:rPr lang="sv-SE" sz="2400" dirty="0" err="1">
                <a:solidFill>
                  <a:schemeClr val="tx1"/>
                </a:solidFill>
              </a:rPr>
              <a:t>with</a:t>
            </a:r>
            <a:r>
              <a:rPr lang="sv-SE" sz="2400" dirty="0">
                <a:solidFill>
                  <a:schemeClr val="tx1"/>
                </a:solidFill>
              </a:rPr>
              <a:t> HIAF in China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5BD12D-DCEF-0714-310E-F372E76C21DD}"/>
              </a:ext>
            </a:extLst>
          </p:cNvPr>
          <p:cNvSpPr/>
          <p:nvPr/>
        </p:nvSpPr>
        <p:spPr>
          <a:xfrm>
            <a:off x="9207501" y="786579"/>
            <a:ext cx="2349002" cy="7764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Elham Salehi</a:t>
            </a:r>
          </a:p>
          <a:p>
            <a:pPr algn="ctr"/>
            <a:r>
              <a:rPr lang="sv-SE" dirty="0">
                <a:solidFill>
                  <a:schemeClr val="tx1"/>
                </a:solidFill>
              </a:rPr>
              <a:t>Natalia Milas</a:t>
            </a:r>
          </a:p>
        </p:txBody>
      </p:sp>
    </p:spTree>
    <p:extLst>
      <p:ext uri="{BB962C8B-B14F-4D97-AF65-F5344CB8AC3E}">
        <p14:creationId xmlns:p14="http://schemas.microsoft.com/office/powerpoint/2010/main" val="18562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3870-301D-4AC3-1E4E-881FEBECE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Ring-to-</a:t>
            </a:r>
            <a:r>
              <a:rPr lang="sv-SE" dirty="0" err="1"/>
              <a:t>target</a:t>
            </a:r>
            <a:r>
              <a:rPr lang="sv-SE" dirty="0"/>
              <a:t>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7ABF9-B33F-F487-9DC1-C8E23320A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Design </a:t>
            </a:r>
            <a:r>
              <a:rPr lang="sv-SE" dirty="0" err="1"/>
              <a:t>exists</a:t>
            </a:r>
            <a:r>
              <a:rPr lang="sv-SE" dirty="0"/>
              <a:t> for long </a:t>
            </a:r>
            <a:r>
              <a:rPr lang="sv-SE" dirty="0" err="1"/>
              <a:t>baseline</a:t>
            </a:r>
            <a:r>
              <a:rPr lang="sv-SE" dirty="0"/>
              <a:t> and </a:t>
            </a:r>
            <a:r>
              <a:rPr lang="sv-SE" dirty="0" err="1"/>
              <a:t>LEnuSTORM</a:t>
            </a:r>
            <a:endParaRPr lang="sv-SE" dirty="0"/>
          </a:p>
          <a:p>
            <a:r>
              <a:rPr lang="sv-SE" dirty="0"/>
              <a:t>New design </a:t>
            </a:r>
            <a:r>
              <a:rPr lang="sv-SE" dirty="0" err="1"/>
              <a:t>required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vertical</a:t>
            </a:r>
            <a:r>
              <a:rPr lang="sv-SE" dirty="0"/>
              <a:t> positions </a:t>
            </a:r>
            <a:r>
              <a:rPr lang="sv-SE" dirty="0" err="1"/>
              <a:t>changed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89197-0326-2F83-E983-E08AEE03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12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1C279D-DFCB-A312-96EE-FB0D8C8A7682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Elian Bouquerel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3216C9-B211-358B-7771-12B63D9C71D6}"/>
              </a:ext>
            </a:extLst>
          </p:cNvPr>
          <p:cNvSpPr/>
          <p:nvPr/>
        </p:nvSpPr>
        <p:spPr>
          <a:xfrm rot="904644">
            <a:off x="1998923" y="4409104"/>
            <a:ext cx="1605517" cy="1584251"/>
          </a:xfrm>
          <a:prstGeom prst="roundRect">
            <a:avLst>
              <a:gd name="adj" fmla="val 24050"/>
            </a:avLst>
          </a:prstGeom>
          <a:ln w="508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CFEB00-3203-E031-4DDE-ABD7BE68C109}"/>
              </a:ext>
            </a:extLst>
          </p:cNvPr>
          <p:cNvCxnSpPr>
            <a:endCxn id="7" idx="1"/>
          </p:cNvCxnSpPr>
          <p:nvPr/>
        </p:nvCxnSpPr>
        <p:spPr>
          <a:xfrm rot="904644">
            <a:off x="1868344" y="4179350"/>
            <a:ext cx="265814" cy="79212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CA5B95-3E39-DEC7-3A48-6F1611764960}"/>
              </a:ext>
            </a:extLst>
          </p:cNvPr>
          <p:cNvCxnSpPr>
            <a:cxnSpLocks/>
            <a:endCxn id="7" idx="3"/>
          </p:cNvCxnSpPr>
          <p:nvPr/>
        </p:nvCxnSpPr>
        <p:spPr>
          <a:xfrm rot="904644" flipH="1">
            <a:off x="3661426" y="4770622"/>
            <a:ext cx="265814" cy="685801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794B23F-4F83-E3B2-D231-5D22733B1BB4}"/>
              </a:ext>
            </a:extLst>
          </p:cNvPr>
          <p:cNvSpPr/>
          <p:nvPr/>
        </p:nvSpPr>
        <p:spPr>
          <a:xfrm>
            <a:off x="6986398" y="3529271"/>
            <a:ext cx="1605517" cy="1584251"/>
          </a:xfrm>
          <a:prstGeom prst="roundRect">
            <a:avLst>
              <a:gd name="adj" fmla="val 24050"/>
            </a:avLst>
          </a:prstGeom>
          <a:ln w="508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CFB66C-6BEA-3AE6-B6E5-AFD8980F8FC0}"/>
              </a:ext>
            </a:extLst>
          </p:cNvPr>
          <p:cNvCxnSpPr>
            <a:endCxn id="15" idx="1"/>
          </p:cNvCxnSpPr>
          <p:nvPr/>
        </p:nvCxnSpPr>
        <p:spPr>
          <a:xfrm>
            <a:off x="6720584" y="3529271"/>
            <a:ext cx="265814" cy="792126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33009E-9F64-5D7E-27FE-123423D89D11}"/>
              </a:ext>
            </a:extLst>
          </p:cNvPr>
          <p:cNvCxnSpPr>
            <a:cxnSpLocks/>
          </p:cNvCxnSpPr>
          <p:nvPr/>
        </p:nvCxnSpPr>
        <p:spPr>
          <a:xfrm flipH="1" flipV="1">
            <a:off x="7789157" y="5122418"/>
            <a:ext cx="514871" cy="143417"/>
          </a:xfrm>
          <a:prstGeom prst="line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06AD5F-62D6-FC0E-D1E3-02FA2BFBD22F}"/>
              </a:ext>
            </a:extLst>
          </p:cNvPr>
          <p:cNvCxnSpPr/>
          <p:nvPr/>
        </p:nvCxnSpPr>
        <p:spPr>
          <a:xfrm>
            <a:off x="744282" y="5791337"/>
            <a:ext cx="1063255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EE5ED2F-257F-7F41-937C-6C2FB837C69B}"/>
              </a:ext>
            </a:extLst>
          </p:cNvPr>
          <p:cNvSpPr/>
          <p:nvPr/>
        </p:nvSpPr>
        <p:spPr>
          <a:xfrm>
            <a:off x="8282763" y="4667693"/>
            <a:ext cx="786809" cy="649353"/>
          </a:xfrm>
          <a:custGeom>
            <a:avLst/>
            <a:gdLst>
              <a:gd name="csX0" fmla="*/ 0 w 786809"/>
              <a:gd name="csY0" fmla="*/ 584791 h 649353"/>
              <a:gd name="csX1" fmla="*/ 531628 w 786809"/>
              <a:gd name="csY1" fmla="*/ 595423 h 649353"/>
              <a:gd name="csX2" fmla="*/ 786809 w 786809"/>
              <a:gd name="csY2" fmla="*/ 0 h 6493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86809" h="649353">
                <a:moveTo>
                  <a:pt x="0" y="584791"/>
                </a:moveTo>
                <a:cubicBezTo>
                  <a:pt x="200246" y="638839"/>
                  <a:pt x="400493" y="692888"/>
                  <a:pt x="531628" y="595423"/>
                </a:cubicBezTo>
                <a:cubicBezTo>
                  <a:pt x="662763" y="497958"/>
                  <a:pt x="724786" y="248979"/>
                  <a:pt x="786809" y="0"/>
                </a:cubicBezTo>
              </a:path>
            </a:pathLst>
          </a:custGeom>
          <a:noFill/>
          <a:ln w="50800">
            <a:solidFill>
              <a:schemeClr val="tx1">
                <a:lumMod val="50000"/>
                <a:lumOff val="50000"/>
              </a:schemeClr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33910B-B315-7D04-BA50-EA3A89B04359}"/>
              </a:ext>
            </a:extLst>
          </p:cNvPr>
          <p:cNvSpPr txBox="1"/>
          <p:nvPr/>
        </p:nvSpPr>
        <p:spPr>
          <a:xfrm>
            <a:off x="10292316" y="5317046"/>
            <a:ext cx="1435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ESS site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0F6029-F747-5583-9397-C7A904A73081}"/>
              </a:ext>
            </a:extLst>
          </p:cNvPr>
          <p:cNvSpPr txBox="1"/>
          <p:nvPr/>
        </p:nvSpPr>
        <p:spPr>
          <a:xfrm>
            <a:off x="10306487" y="5873488"/>
            <a:ext cx="1435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Not ESS site</a:t>
            </a:r>
          </a:p>
        </p:txBody>
      </p:sp>
      <p:sp>
        <p:nvSpPr>
          <p:cNvPr id="28" name="Arrow: Curved Right 27">
            <a:extLst>
              <a:ext uri="{FF2B5EF4-FFF2-40B4-BE49-F238E27FC236}">
                <a16:creationId xmlns:a16="http://schemas.microsoft.com/office/drawing/2014/main" id="{2CAD45EE-4947-71AE-3AEA-EE5B420BA936}"/>
              </a:ext>
            </a:extLst>
          </p:cNvPr>
          <p:cNvSpPr/>
          <p:nvPr/>
        </p:nvSpPr>
        <p:spPr>
          <a:xfrm>
            <a:off x="7491445" y="3963658"/>
            <a:ext cx="455428" cy="715475"/>
          </a:xfrm>
          <a:prstGeom prst="curvedRightArrow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3">
            <a:extLst>
              <a:ext uri="{FF2B5EF4-FFF2-40B4-BE49-F238E27FC236}">
                <a16:creationId xmlns:a16="http://schemas.microsoft.com/office/drawing/2014/main" id="{97252363-A093-9620-96B6-5CFF388974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34"/>
          <a:stretch>
            <a:fillRect/>
          </a:stretch>
        </p:blipFill>
        <p:spPr>
          <a:xfrm>
            <a:off x="7578888" y="2934736"/>
            <a:ext cx="3976533" cy="3604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0CAC3-26AD-33E7-4E32-9639F8AA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Pion transfer and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F61FA-11EE-70A9-2DBE-B5DB38015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70378"/>
          </a:xfrm>
        </p:spPr>
        <p:txBody>
          <a:bodyPr/>
          <a:lstStyle/>
          <a:p>
            <a:r>
              <a:rPr lang="sv-SE" dirty="0" err="1"/>
              <a:t>Stochastic</a:t>
            </a:r>
            <a:r>
              <a:rPr lang="sv-SE" dirty="0"/>
              <a:t> </a:t>
            </a:r>
            <a:r>
              <a:rPr lang="sv-SE" dirty="0" err="1"/>
              <a:t>injection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1050 MeV pions -&gt; 600 MeV </a:t>
            </a:r>
            <a:r>
              <a:rPr lang="sv-SE" dirty="0" err="1"/>
              <a:t>muons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59A57-16BB-9F0C-54EA-7C17C57B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13</a:t>
            </a:fld>
            <a:endParaRPr lang="sv-SE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26C8C33-72A6-94EF-A3DC-89C0A369D095}"/>
              </a:ext>
            </a:extLst>
          </p:cNvPr>
          <p:cNvGrpSpPr/>
          <p:nvPr/>
        </p:nvGrpSpPr>
        <p:grpSpPr>
          <a:xfrm>
            <a:off x="763771" y="2382962"/>
            <a:ext cx="6487677" cy="2492915"/>
            <a:chOff x="763772" y="2382962"/>
            <a:chExt cx="5760000" cy="20920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693380-7CCE-694F-664B-247CD1F78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772" y="2382962"/>
              <a:ext cx="5760000" cy="209207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A33185E-01AE-B0F0-056F-B2E85C3858A8}"/>
                </a:ext>
              </a:extLst>
            </p:cNvPr>
            <p:cNvSpPr txBox="1"/>
            <p:nvPr/>
          </p:nvSpPr>
          <p:spPr>
            <a:xfrm>
              <a:off x="1626781" y="3551274"/>
              <a:ext cx="2328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/>
                <a:t>16% transmission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73D131-894E-3357-A226-C21BFD703FD5}"/>
                </a:ext>
              </a:extLst>
            </p:cNvPr>
            <p:cNvSpPr txBox="1"/>
            <p:nvPr/>
          </p:nvSpPr>
          <p:spPr>
            <a:xfrm>
              <a:off x="4021232" y="3540641"/>
              <a:ext cx="18957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 err="1"/>
                <a:t>Arc</a:t>
              </a:r>
              <a:r>
                <a:rPr lang="sv-SE" dirty="0"/>
                <a:t> </a:t>
              </a:r>
              <a:r>
                <a:rPr lang="sv-SE" dirty="0" err="1"/>
                <a:t>quadrupole</a:t>
              </a:r>
              <a:endParaRPr lang="sv-SE" dirty="0"/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A10742A7-6CE2-7633-7D12-0B86BB88242E}"/>
                </a:ext>
              </a:extLst>
            </p:cNvPr>
            <p:cNvSpPr/>
            <p:nvPr/>
          </p:nvSpPr>
          <p:spPr>
            <a:xfrm>
              <a:off x="5633483" y="3643607"/>
              <a:ext cx="333154" cy="184666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DCC8CE9-36AB-679D-1E7B-23E8B0CCF45E}"/>
              </a:ext>
            </a:extLst>
          </p:cNvPr>
          <p:cNvSpPr txBox="1">
            <a:spLocks/>
          </p:cNvSpPr>
          <p:nvPr/>
        </p:nvSpPr>
        <p:spPr>
          <a:xfrm>
            <a:off x="841738" y="4875877"/>
            <a:ext cx="6239546" cy="14534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/>
              <a:t>Nonlinear</a:t>
            </a:r>
            <a:r>
              <a:rPr lang="sv-SE" dirty="0"/>
              <a:t> elements </a:t>
            </a:r>
            <a:r>
              <a:rPr lang="sv-SE" dirty="0" err="1"/>
              <a:t>reduce</a:t>
            </a:r>
            <a:r>
              <a:rPr lang="sv-SE" dirty="0"/>
              <a:t> transmission</a:t>
            </a:r>
          </a:p>
          <a:p>
            <a:r>
              <a:rPr lang="el-GR" dirty="0"/>
              <a:t>7.2·10</a:t>
            </a:r>
            <a:r>
              <a:rPr lang="el-GR" baseline="30000" dirty="0"/>
              <a:t>-5</a:t>
            </a:r>
            <a:r>
              <a:rPr lang="el-GR" dirty="0"/>
              <a:t> </a:t>
            </a:r>
            <a:r>
              <a:rPr lang="sv-SE" dirty="0"/>
              <a:t>pions at the start </a:t>
            </a:r>
            <a:r>
              <a:rPr lang="sv-SE" dirty="0" err="1"/>
              <a:t>of</a:t>
            </a:r>
            <a:r>
              <a:rPr lang="sv-SE" dirty="0"/>
              <a:t> the straight </a:t>
            </a:r>
            <a:r>
              <a:rPr lang="sv-SE" dirty="0" err="1"/>
              <a:t>section</a:t>
            </a:r>
            <a:r>
              <a:rPr lang="sv-SE" dirty="0"/>
              <a:t>, per protons on </a:t>
            </a:r>
            <a:r>
              <a:rPr lang="sv-SE" dirty="0" err="1"/>
              <a:t>target</a:t>
            </a:r>
            <a:endParaRPr lang="sv-SE" dirty="0"/>
          </a:p>
          <a:p>
            <a:endParaRPr lang="sv-S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E40AD1-1EE9-8175-CEAF-644F1CFD066C}"/>
              </a:ext>
            </a:extLst>
          </p:cNvPr>
          <p:cNvSpPr/>
          <p:nvPr/>
        </p:nvSpPr>
        <p:spPr>
          <a:xfrm>
            <a:off x="7983278" y="2443725"/>
            <a:ext cx="3244704" cy="520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Pion distribution from the horn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A168C8-6B8E-B3F0-D18B-65B33D23D208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Ilias Efthymiopoulos</a:t>
            </a:r>
          </a:p>
        </p:txBody>
      </p:sp>
    </p:spTree>
    <p:extLst>
      <p:ext uri="{BB962C8B-B14F-4D97-AF65-F5344CB8AC3E}">
        <p14:creationId xmlns:p14="http://schemas.microsoft.com/office/powerpoint/2010/main" val="439910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C567302-9112-7228-0A19-09B0A56E291C}"/>
              </a:ext>
            </a:extLst>
          </p:cNvPr>
          <p:cNvGrpSpPr/>
          <p:nvPr/>
        </p:nvGrpSpPr>
        <p:grpSpPr>
          <a:xfrm>
            <a:off x="5121060" y="3456023"/>
            <a:ext cx="6627917" cy="3082889"/>
            <a:chOff x="114111" y="26892874"/>
            <a:chExt cx="12963431" cy="70105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9E3BCD-CF7C-08D1-00AF-89BDDBDEF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11" y="26892874"/>
              <a:ext cx="12963431" cy="7010549"/>
            </a:xfrm>
            <a:prstGeom prst="rect">
              <a:avLst/>
            </a:prstGeom>
          </p:spPr>
        </p:pic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3B0F4D78-FE03-E15D-D8EF-597B287B6896}"/>
                </a:ext>
              </a:extLst>
            </p:cNvPr>
            <p:cNvSpPr txBox="1"/>
            <p:nvPr/>
          </p:nvSpPr>
          <p:spPr>
            <a:xfrm>
              <a:off x="1532986" y="32260707"/>
              <a:ext cx="5430850" cy="93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SE" dirty="0"/>
                <a:t>2-fold symmetry</a:t>
              </a: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C271D1E0-226F-B068-D770-CFA6D68EFD83}"/>
                </a:ext>
              </a:extLst>
            </p:cNvPr>
            <p:cNvSpPr txBox="1"/>
            <p:nvPr/>
          </p:nvSpPr>
          <p:spPr>
            <a:xfrm>
              <a:off x="11360654" y="27565663"/>
              <a:ext cx="1716888" cy="98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/>
                <a:t>27m</a:t>
              </a:r>
              <a:endParaRPr lang="en-SE" sz="20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86E98F-DD68-B4DD-4286-B872AF3FD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LEnuSTORM</a:t>
            </a:r>
            <a:r>
              <a:rPr lang="sv-SE" dirty="0"/>
              <a:t> </a:t>
            </a:r>
            <a:r>
              <a:rPr lang="sv-SE" dirty="0" err="1"/>
              <a:t>racetrack</a:t>
            </a:r>
            <a:r>
              <a:rPr lang="sv-SE" dirty="0"/>
              <a:t> 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A74C8-3A58-F905-8AD9-203A6FE1C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E" dirty="0"/>
              <a:t>FODO cells</a:t>
            </a:r>
            <a:endParaRPr lang="en-GB" dirty="0"/>
          </a:p>
          <a:p>
            <a:r>
              <a:rPr lang="en-GB" dirty="0"/>
              <a:t>Stochastic i</a:t>
            </a:r>
            <a:r>
              <a:rPr lang="en-SE" dirty="0"/>
              <a:t>njection </a:t>
            </a:r>
            <a:r>
              <a:rPr lang="sv-SE" dirty="0"/>
              <a:t>at ”</a:t>
            </a:r>
            <a:r>
              <a:rPr lang="sv-SE" dirty="0" err="1"/>
              <a:t>missing</a:t>
            </a:r>
            <a:r>
              <a:rPr lang="sv-SE" dirty="0"/>
              <a:t> </a:t>
            </a:r>
            <a:r>
              <a:rPr lang="sv-SE" dirty="0" err="1"/>
              <a:t>bend</a:t>
            </a:r>
            <a:r>
              <a:rPr lang="sv-SE" dirty="0"/>
              <a:t>”</a:t>
            </a:r>
            <a:endParaRPr lang="en-SE" dirty="0"/>
          </a:p>
          <a:p>
            <a:r>
              <a:rPr lang="en-SE" dirty="0"/>
              <a:t>8.9 mmrad</a:t>
            </a:r>
            <a:r>
              <a:rPr lang="sv-SE" dirty="0"/>
              <a:t> </a:t>
            </a:r>
            <a:r>
              <a:rPr lang="en-SE" dirty="0"/>
              <a:t>linear transverse acceptance</a:t>
            </a:r>
          </a:p>
          <a:p>
            <a:r>
              <a:rPr lang="en-SE" dirty="0"/>
              <a:t>classical magnets</a:t>
            </a:r>
            <a:r>
              <a:rPr lang="sv-SE" dirty="0"/>
              <a:t>: </a:t>
            </a:r>
            <a:r>
              <a:rPr lang="en-SE" dirty="0"/>
              <a:t> B &lt; 2 T</a:t>
            </a:r>
          </a:p>
          <a:p>
            <a:endParaRPr lang="en-SE" dirty="0"/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EEFF1-A5D8-C64D-8939-5F83C529F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14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D1574-6833-0C96-D714-0B83352D2D57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Ting Wing Choi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AD3D30-B2F2-79BF-CEC7-F6B3A9AC9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00" y="4250747"/>
            <a:ext cx="4853430" cy="22283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1DEB9CB-0A6A-DF56-797B-68A3E79A5046}"/>
              </a:ext>
            </a:extLst>
          </p:cNvPr>
          <p:cNvSpPr txBox="1"/>
          <p:nvPr/>
        </p:nvSpPr>
        <p:spPr>
          <a:xfrm>
            <a:off x="6096000" y="4688958"/>
            <a:ext cx="400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81 m straight </a:t>
            </a:r>
            <a:r>
              <a:rPr lang="sv-SE" dirty="0" err="1"/>
              <a:t>section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92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4E74F-5426-EC50-F0FA-C2831307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62E1-8186-635E-DA91-0F048A96C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LEnuSTORM</a:t>
            </a:r>
            <a:r>
              <a:rPr lang="sv-SE" dirty="0"/>
              <a:t> </a:t>
            </a:r>
            <a:r>
              <a:rPr lang="sv-SE" dirty="0" err="1"/>
              <a:t>racetrack</a:t>
            </a:r>
            <a:r>
              <a:rPr lang="sv-SE" dirty="0"/>
              <a:t> ring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E1E211-6BEC-DDFC-96F9-BCED5D70E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503" y="1811817"/>
            <a:ext cx="37834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99% </a:t>
            </a:r>
            <a:r>
              <a:rPr lang="sv-SE" sz="2400" dirty="0" err="1"/>
              <a:t>survival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on-momentum </a:t>
            </a:r>
            <a:r>
              <a:rPr lang="sv-SE" sz="2400" dirty="0" err="1"/>
              <a:t>particles</a:t>
            </a:r>
            <a:r>
              <a:rPr lang="sv-SE" sz="2400" dirty="0"/>
              <a:t>, </a:t>
            </a:r>
            <a:r>
              <a:rPr lang="sv-SE" sz="2400" dirty="0" err="1"/>
              <a:t>realistic</a:t>
            </a:r>
            <a:r>
              <a:rPr lang="sv-SE" sz="2400" dirty="0"/>
              <a:t> </a:t>
            </a:r>
            <a:r>
              <a:rPr lang="sv-SE" sz="2400" dirty="0" err="1"/>
              <a:t>transverse</a:t>
            </a:r>
            <a:r>
              <a:rPr lang="sv-SE" sz="2400" dirty="0"/>
              <a:t>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737E8-48AB-05FF-8B2C-0F6463F3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15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4474CD-60B4-8821-E864-43E145B6D18B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Ting Wing Choi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72EDEB-3053-40A1-B5DB-1E687578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58" y="3161528"/>
            <a:ext cx="3764612" cy="3015435"/>
          </a:xfrm>
          <a:prstGeom prst="rect">
            <a:avLst/>
          </a:prstGeom>
        </p:spPr>
      </p:pic>
      <p:sp>
        <p:nvSpPr>
          <p:cNvPr id="23" name="Content Placeholder 14">
            <a:extLst>
              <a:ext uri="{FF2B5EF4-FFF2-40B4-BE49-F238E27FC236}">
                <a16:creationId xmlns:a16="http://schemas.microsoft.com/office/drawing/2014/main" id="{CB3CF48D-ED1D-3E45-7AF5-AFD32E176459}"/>
              </a:ext>
            </a:extLst>
          </p:cNvPr>
          <p:cNvSpPr txBox="1">
            <a:spLocks/>
          </p:cNvSpPr>
          <p:nvPr/>
        </p:nvSpPr>
        <p:spPr>
          <a:xfrm>
            <a:off x="5627766" y="2187574"/>
            <a:ext cx="57610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dirty="0"/>
              <a:t>≈80% </a:t>
            </a:r>
            <a:r>
              <a:rPr lang="sv-SE" sz="2400" dirty="0" err="1"/>
              <a:t>survival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off-momentum </a:t>
            </a:r>
            <a:r>
              <a:rPr lang="sv-SE" sz="2400" dirty="0" err="1"/>
              <a:t>particles</a:t>
            </a:r>
            <a:r>
              <a:rPr lang="sv-SE" sz="2400" dirty="0"/>
              <a:t>, </a:t>
            </a:r>
            <a:r>
              <a:rPr lang="sv-SE" sz="2400" dirty="0" err="1"/>
              <a:t>pencil</a:t>
            </a:r>
            <a:r>
              <a:rPr lang="sv-SE" sz="2400" dirty="0"/>
              <a:t> </a:t>
            </a:r>
            <a:r>
              <a:rPr lang="sv-SE" sz="2400" dirty="0" err="1"/>
              <a:t>beam</a:t>
            </a:r>
            <a:endParaRPr lang="sv-SE" sz="24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F82E4DD-FE95-5406-A561-C3945643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422" y="3114858"/>
            <a:ext cx="5761075" cy="295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7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89C81-F80F-E600-8DDA-C4A88C5CC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F2F01-2291-44A5-CD69-8A310B04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LEnuSTORM</a:t>
            </a:r>
            <a:r>
              <a:rPr lang="sv-SE" dirty="0"/>
              <a:t> </a:t>
            </a:r>
            <a:r>
              <a:rPr lang="sv-SE" dirty="0" err="1"/>
              <a:t>racetrack</a:t>
            </a:r>
            <a:r>
              <a:rPr lang="sv-SE" dirty="0"/>
              <a:t> 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1307B-6FBF-C4B2-2E17-3C96176F7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16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F6BE6B-857B-2781-08D4-AC97B4C6DB9E}"/>
              </a:ext>
            </a:extLst>
          </p:cNvPr>
          <p:cNvSpPr/>
          <p:nvPr/>
        </p:nvSpPr>
        <p:spPr>
          <a:xfrm>
            <a:off x="9207501" y="786579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Ting Wing Choi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8D1999-FBE9-9327-ED7E-2D0CC363C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589" y="2182433"/>
            <a:ext cx="7533640" cy="36821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BD4AB3-8356-F93F-48F0-31582144A444}"/>
                  </a:ext>
                </a:extLst>
              </p:cNvPr>
              <p:cNvSpPr txBox="1"/>
              <p:nvPr/>
            </p:nvSpPr>
            <p:spPr>
              <a:xfrm>
                <a:off x="838200" y="1564379"/>
                <a:ext cx="9643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/>
                  <a:t>Realistic </a:t>
                </a:r>
                <a:r>
                  <a:rPr lang="sv-SE" dirty="0" err="1"/>
                  <a:t>transverse</a:t>
                </a:r>
                <a:r>
                  <a:rPr lang="sv-SE" dirty="0"/>
                  <a:t> distribution + </a:t>
                </a:r>
                <a:r>
                  <a:rPr lang="sv-SE" dirty="0" err="1"/>
                  <a:t>large</a:t>
                </a:r>
                <a:r>
                  <a:rPr lang="sv-SE" dirty="0"/>
                  <a:t> uniform </a:t>
                </a:r>
                <a:r>
                  <a:rPr lang="sv-SE" dirty="0" err="1"/>
                  <a:t>energy</a:t>
                </a:r>
                <a:r>
                  <a:rPr lang="sv-SE" dirty="0"/>
                  <a:t> spread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±10% </m:t>
                    </m:r>
                  </m:oMath>
                </a14:m>
                <a:endParaRPr lang="sv-SE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BD4AB3-8356-F93F-48F0-31582144A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64379"/>
                <a:ext cx="9643730" cy="369332"/>
              </a:xfrm>
              <a:prstGeom prst="rect">
                <a:avLst/>
              </a:prstGeom>
              <a:blipFill>
                <a:blip r:embed="rId3"/>
                <a:stretch>
                  <a:fillRect l="-569" t="-10000" b="-2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24D1D62-0A7B-D6BF-50A8-F7624E62BE80}"/>
              </a:ext>
            </a:extLst>
          </p:cNvPr>
          <p:cNvSpPr txBox="1"/>
          <p:nvPr/>
        </p:nvSpPr>
        <p:spPr>
          <a:xfrm>
            <a:off x="4774019" y="6018322"/>
            <a:ext cx="3455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Losses</a:t>
            </a:r>
            <a:r>
              <a:rPr lang="sv-SE" dirty="0"/>
              <a:t> </a:t>
            </a:r>
            <a:r>
              <a:rPr lang="sv-SE" dirty="0" err="1"/>
              <a:t>due</a:t>
            </a:r>
            <a:r>
              <a:rPr lang="sv-SE" dirty="0"/>
              <a:t> to non-</a:t>
            </a:r>
            <a:r>
              <a:rPr lang="sv-SE" dirty="0" err="1"/>
              <a:t>linearities</a:t>
            </a:r>
            <a:endParaRPr lang="sv-SE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D57A39-45A1-C48F-BD99-013E0E654794}"/>
              </a:ext>
            </a:extLst>
          </p:cNvPr>
          <p:cNvCxnSpPr/>
          <p:nvPr/>
        </p:nvCxnSpPr>
        <p:spPr>
          <a:xfrm flipH="1" flipV="1">
            <a:off x="4774019" y="5188688"/>
            <a:ext cx="340241" cy="829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F51ECA-C1ED-3B4F-197D-E8C0BAAA15AF}"/>
              </a:ext>
            </a:extLst>
          </p:cNvPr>
          <p:cNvCxnSpPr>
            <a:cxnSpLocks/>
          </p:cNvCxnSpPr>
          <p:nvPr/>
        </p:nvCxnSpPr>
        <p:spPr>
          <a:xfrm flipH="1" flipV="1">
            <a:off x="5263116" y="4819356"/>
            <a:ext cx="95693" cy="1198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B8103FB-834E-7E09-6AA8-576267E275E1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6400800" y="4635795"/>
            <a:ext cx="101010" cy="1382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69E8DB-134E-B953-27FF-CC114EE24C47}"/>
              </a:ext>
            </a:extLst>
          </p:cNvPr>
          <p:cNvCxnSpPr>
            <a:cxnSpLocks/>
          </p:cNvCxnSpPr>
          <p:nvPr/>
        </p:nvCxnSpPr>
        <p:spPr>
          <a:xfrm flipV="1">
            <a:off x="7543801" y="5326400"/>
            <a:ext cx="876535" cy="691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11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683C-FE6E-A20E-FA9B-7751F0CB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LEnuSTORM</a:t>
            </a:r>
            <a:r>
              <a:rPr lang="sv-SE" dirty="0"/>
              <a:t> neutrino flux and </a:t>
            </a:r>
            <a:r>
              <a:rPr lang="sv-SE" dirty="0" err="1"/>
              <a:t>spectrum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827F7-EB17-7148-4518-32D440DF5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17</a:t>
            </a:fld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3942C-CAD2-2E48-EF70-35B3A2DBBA7F}"/>
              </a:ext>
            </a:extLst>
          </p:cNvPr>
          <p:cNvSpPr/>
          <p:nvPr/>
        </p:nvSpPr>
        <p:spPr>
          <a:xfrm>
            <a:off x="9547743" y="230188"/>
            <a:ext cx="2349002" cy="470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Ting Wing Choi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027BC9-6393-DA1F-50DE-D1086CF47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835"/>
          <a:stretch>
            <a:fillRect/>
          </a:stretch>
        </p:blipFill>
        <p:spPr>
          <a:xfrm>
            <a:off x="838200" y="2313390"/>
            <a:ext cx="4964646" cy="32474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F35D23-D2F6-C9EE-01AE-FEB836DF14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948" b="2929"/>
          <a:stretch>
            <a:fillRect/>
          </a:stretch>
        </p:blipFill>
        <p:spPr>
          <a:xfrm>
            <a:off x="5931653" y="2378534"/>
            <a:ext cx="5081905" cy="32474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38D850-7F99-AFB5-88C6-17F97ABA8EFC}"/>
                  </a:ext>
                </a:extLst>
              </p:cNvPr>
              <p:cNvSpPr txBox="1"/>
              <p:nvPr/>
            </p:nvSpPr>
            <p:spPr>
              <a:xfrm>
                <a:off x="3320523" y="1793726"/>
                <a:ext cx="59189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v-SE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4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sv-SE" sz="4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sv-SE" sz="4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38D850-7F99-AFB5-88C6-17F97ABA8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523" y="1793726"/>
                <a:ext cx="591893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C0C41F-5D92-BE00-6E5D-5C4ED680E2DF}"/>
                  </a:ext>
                </a:extLst>
              </p:cNvPr>
              <p:cNvSpPr txBox="1"/>
              <p:nvPr/>
            </p:nvSpPr>
            <p:spPr>
              <a:xfrm>
                <a:off x="8472605" y="1786757"/>
                <a:ext cx="608949" cy="6650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v-SE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v-SE" sz="4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sv-SE" sz="4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sv-SE" sz="4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C0C41F-5D92-BE00-6E5D-5C4ED680E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605" y="1786757"/>
                <a:ext cx="608949" cy="665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429EA7-39B2-2101-113C-D0927ED242ED}"/>
                  </a:ext>
                </a:extLst>
              </p:cNvPr>
              <p:cNvSpPr txBox="1"/>
              <p:nvPr/>
            </p:nvSpPr>
            <p:spPr>
              <a:xfrm>
                <a:off x="3349890" y="5890066"/>
                <a:ext cx="5509438" cy="380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3×</m:t>
                    </m:r>
                    <m:sSup>
                      <m:sSup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sv-SE" dirty="0"/>
                  <a:t> neutrinos </a:t>
                </a:r>
                <a:r>
                  <a:rPr lang="sv-SE" dirty="0" err="1"/>
                  <a:t>of</a:t>
                </a:r>
                <a:r>
                  <a:rPr lang="sv-SE" dirty="0"/>
                  <a:t> </a:t>
                </a:r>
                <a:r>
                  <a:rPr lang="sv-SE" dirty="0" err="1"/>
                  <a:t>each</a:t>
                </a:r>
                <a:r>
                  <a:rPr lang="sv-SE" dirty="0"/>
                  <a:t> </a:t>
                </a:r>
                <a:r>
                  <a:rPr lang="sv-SE" dirty="0" err="1"/>
                  <a:t>flavor</a:t>
                </a:r>
                <a:r>
                  <a:rPr lang="sv-SE" dirty="0"/>
                  <a:t> per proton on </a:t>
                </a:r>
                <a:r>
                  <a:rPr lang="sv-SE" dirty="0" err="1"/>
                  <a:t>target</a:t>
                </a:r>
                <a:endParaRPr lang="sv-SE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429EA7-39B2-2101-113C-D0927ED24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890" y="5890066"/>
                <a:ext cx="5509438" cy="380852"/>
              </a:xfrm>
              <a:prstGeom prst="rect">
                <a:avLst/>
              </a:prstGeom>
              <a:blipFill>
                <a:blip r:embed="rId5"/>
                <a:stretch>
                  <a:fillRect t="-7937" b="-2063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342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C911-3708-640C-A053-EB28E1E6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Costing</a:t>
            </a:r>
            <a:r>
              <a:rPr lang="sv-SE" dirty="0"/>
              <a:t> the plus in </a:t>
            </a:r>
            <a:r>
              <a:rPr lang="sv-SE" dirty="0" err="1"/>
              <a:t>ESSnuSBplus</a:t>
            </a:r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E7C50-DB97-BA40-BA70-5A3125E31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 err="1"/>
              <a:t>Linac</a:t>
            </a:r>
            <a:r>
              <a:rPr lang="sv-SE" dirty="0"/>
              <a:t> </a:t>
            </a:r>
            <a:r>
              <a:rPr lang="sv-SE" dirty="0" err="1"/>
              <a:t>was</a:t>
            </a:r>
            <a:r>
              <a:rPr lang="sv-SE" dirty="0"/>
              <a:t> </a:t>
            </a:r>
            <a:r>
              <a:rPr lang="sv-SE" dirty="0" err="1"/>
              <a:t>covered</a:t>
            </a:r>
            <a:r>
              <a:rPr lang="sv-SE" dirty="0"/>
              <a:t> in </a:t>
            </a:r>
            <a:r>
              <a:rPr lang="sv-SE" dirty="0" err="1"/>
              <a:t>ESSnuSB</a:t>
            </a:r>
            <a:endParaRPr lang="sv-SE" dirty="0"/>
          </a:p>
          <a:p>
            <a:pPr lvl="1"/>
            <a:r>
              <a:rPr lang="sv-SE" dirty="0" err="1"/>
              <a:t>Adjust</a:t>
            </a:r>
            <a:r>
              <a:rPr lang="sv-SE" dirty="0"/>
              <a:t> </a:t>
            </a:r>
            <a:r>
              <a:rPr lang="sv-SE" dirty="0" err="1"/>
              <a:t>numbers</a:t>
            </a:r>
            <a:r>
              <a:rPr lang="sv-SE" dirty="0"/>
              <a:t> </a:t>
            </a:r>
            <a:r>
              <a:rPr lang="sv-SE" dirty="0" err="1"/>
              <a:t>where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new information</a:t>
            </a:r>
          </a:p>
          <a:p>
            <a:r>
              <a:rPr lang="sv-SE" dirty="0"/>
              <a:t>Transfer </a:t>
            </a:r>
            <a:r>
              <a:rPr lang="sv-SE" dirty="0" err="1"/>
              <a:t>line</a:t>
            </a:r>
            <a:endParaRPr lang="sv-SE" dirty="0"/>
          </a:p>
          <a:p>
            <a:pPr lvl="1"/>
            <a:r>
              <a:rPr lang="sv-SE" dirty="0"/>
              <a:t>Changes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beamlines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placed</a:t>
            </a:r>
            <a:r>
              <a:rPr lang="sv-SE" dirty="0"/>
              <a:t> on </a:t>
            </a:r>
            <a:r>
              <a:rPr lang="sv-SE" dirty="0" err="1"/>
              <a:t>ground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 </a:t>
            </a:r>
          </a:p>
          <a:p>
            <a:pPr lvl="1"/>
            <a:r>
              <a:rPr lang="sv-SE" dirty="0"/>
              <a:t>Changes </a:t>
            </a:r>
            <a:r>
              <a:rPr lang="sv-SE" dirty="0" err="1"/>
              <a:t>required</a:t>
            </a:r>
            <a:r>
              <a:rPr lang="sv-SE" dirty="0"/>
              <a:t> for laser </a:t>
            </a:r>
            <a:r>
              <a:rPr lang="sv-SE" dirty="0" err="1"/>
              <a:t>stripping</a:t>
            </a:r>
            <a:endParaRPr lang="sv-SE" dirty="0"/>
          </a:p>
          <a:p>
            <a:r>
              <a:rPr lang="sv-SE" dirty="0" err="1"/>
              <a:t>Accumulator</a:t>
            </a:r>
            <a:r>
              <a:rPr lang="sv-SE" dirty="0"/>
              <a:t> ring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foil-stripping</a:t>
            </a:r>
            <a:r>
              <a:rPr lang="sv-SE" dirty="0"/>
              <a:t> </a:t>
            </a:r>
            <a:r>
              <a:rPr lang="sv-SE" dirty="0" err="1"/>
              <a:t>covered</a:t>
            </a:r>
            <a:r>
              <a:rPr lang="sv-SE" dirty="0"/>
              <a:t> in </a:t>
            </a:r>
            <a:r>
              <a:rPr lang="sv-SE" dirty="0" err="1"/>
              <a:t>ESSnuSB</a:t>
            </a:r>
            <a:endParaRPr lang="sv-SE" dirty="0"/>
          </a:p>
          <a:p>
            <a:pPr lvl="1"/>
            <a:r>
              <a:rPr lang="sv-SE" dirty="0"/>
              <a:t>Laser </a:t>
            </a:r>
            <a:r>
              <a:rPr lang="sv-SE" dirty="0" err="1"/>
              <a:t>stripping</a:t>
            </a:r>
            <a:r>
              <a:rPr lang="sv-SE" dirty="0"/>
              <a:t> system</a:t>
            </a:r>
          </a:p>
          <a:p>
            <a:pPr lvl="1"/>
            <a:r>
              <a:rPr lang="sv-SE" dirty="0" err="1"/>
              <a:t>Liouvillean</a:t>
            </a:r>
            <a:r>
              <a:rPr lang="sv-SE" dirty="0"/>
              <a:t> (proton) </a:t>
            </a:r>
            <a:r>
              <a:rPr lang="sv-SE" dirty="0" err="1"/>
              <a:t>injection</a:t>
            </a:r>
            <a:r>
              <a:rPr lang="sv-SE" dirty="0"/>
              <a:t> -&gt; new ring?</a:t>
            </a:r>
          </a:p>
          <a:p>
            <a:r>
              <a:rPr lang="sv-SE" dirty="0"/>
              <a:t>Transfer </a:t>
            </a:r>
            <a:r>
              <a:rPr lang="sv-SE" dirty="0" err="1"/>
              <a:t>line</a:t>
            </a:r>
            <a:r>
              <a:rPr lang="sv-SE" dirty="0"/>
              <a:t> </a:t>
            </a:r>
            <a:r>
              <a:rPr lang="sv-SE" dirty="0" err="1"/>
              <a:t>withut</a:t>
            </a:r>
            <a:r>
              <a:rPr lang="sv-SE" dirty="0"/>
              <a:t> switchyard</a:t>
            </a:r>
          </a:p>
          <a:p>
            <a:r>
              <a:rPr lang="sv-SE" dirty="0"/>
              <a:t>Pion transfer and </a:t>
            </a:r>
            <a:r>
              <a:rPr lang="sv-SE" dirty="0" err="1"/>
              <a:t>injection</a:t>
            </a:r>
            <a:endParaRPr lang="sv-SE" dirty="0"/>
          </a:p>
          <a:p>
            <a:r>
              <a:rPr lang="sv-SE" dirty="0" err="1"/>
              <a:t>Racetrack</a:t>
            </a:r>
            <a:r>
              <a:rPr lang="sv-SE" dirty="0"/>
              <a:t> ring</a:t>
            </a:r>
          </a:p>
          <a:p>
            <a:pPr lvl="1"/>
            <a:endParaRPr lang="sv-S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62E979-DBD0-D1C5-43B3-800413C0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7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FC50-1D66-E2E9-B06E-FEC3375A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CDR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26833A-6AA0-B1F7-59B9-FEB8C913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19</a:t>
            </a:fld>
            <a:endParaRPr lang="sv-SE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8EFF54C-F450-724C-FF4A-2F19444B13D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err="1"/>
              <a:t>Linac</a:t>
            </a:r>
            <a:r>
              <a:rPr lang="sv-SE" dirty="0"/>
              <a:t>: RFQ and DTL </a:t>
            </a:r>
            <a:r>
              <a:rPr lang="sv-SE" dirty="0" err="1"/>
              <a:t>study</a:t>
            </a:r>
            <a:endParaRPr lang="sv-SE" dirty="0"/>
          </a:p>
          <a:p>
            <a:r>
              <a:rPr lang="sv-SE" dirty="0"/>
              <a:t>Transfer </a:t>
            </a:r>
            <a:r>
              <a:rPr lang="sv-SE" dirty="0" err="1"/>
              <a:t>line</a:t>
            </a:r>
            <a:endParaRPr lang="sv-SE" dirty="0"/>
          </a:p>
          <a:p>
            <a:pPr lvl="1"/>
            <a:r>
              <a:rPr lang="sv-SE" dirty="0"/>
              <a:t>Changes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beamlines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placed</a:t>
            </a:r>
            <a:r>
              <a:rPr lang="sv-SE" dirty="0"/>
              <a:t> on </a:t>
            </a:r>
            <a:r>
              <a:rPr lang="sv-SE" dirty="0" err="1"/>
              <a:t>ground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 </a:t>
            </a:r>
          </a:p>
          <a:p>
            <a:pPr lvl="1"/>
            <a:r>
              <a:rPr lang="sv-SE" dirty="0"/>
              <a:t>Changes </a:t>
            </a:r>
            <a:r>
              <a:rPr lang="sv-SE" dirty="0" err="1"/>
              <a:t>required</a:t>
            </a:r>
            <a:r>
              <a:rPr lang="sv-SE" dirty="0"/>
              <a:t> for laser </a:t>
            </a:r>
            <a:r>
              <a:rPr lang="sv-SE" dirty="0" err="1"/>
              <a:t>stripping</a:t>
            </a:r>
            <a:endParaRPr lang="sv-SE" dirty="0"/>
          </a:p>
          <a:p>
            <a:r>
              <a:rPr lang="sv-SE" dirty="0" err="1"/>
              <a:t>Accumulator</a:t>
            </a:r>
            <a:endParaRPr lang="sv-SE" dirty="0"/>
          </a:p>
          <a:p>
            <a:pPr lvl="1"/>
            <a:r>
              <a:rPr lang="sv-SE" dirty="0" err="1"/>
              <a:t>Corrections</a:t>
            </a:r>
            <a:r>
              <a:rPr lang="sv-SE" dirty="0"/>
              <a:t>, </a:t>
            </a:r>
            <a:r>
              <a:rPr lang="sv-SE" dirty="0" err="1"/>
              <a:t>dynamic</a:t>
            </a:r>
            <a:r>
              <a:rPr lang="sv-SE" dirty="0"/>
              <a:t> </a:t>
            </a:r>
            <a:r>
              <a:rPr lang="sv-SE" dirty="0" err="1"/>
              <a:t>aperture</a:t>
            </a:r>
            <a:r>
              <a:rPr lang="sv-SE" dirty="0"/>
              <a:t>, etc.</a:t>
            </a:r>
          </a:p>
          <a:p>
            <a:pPr lvl="1"/>
            <a:r>
              <a:rPr lang="sv-SE" dirty="0"/>
              <a:t>Laser </a:t>
            </a:r>
            <a:r>
              <a:rPr lang="sv-SE" dirty="0" err="1"/>
              <a:t>stripping</a:t>
            </a:r>
            <a:endParaRPr lang="sv-SE" dirty="0"/>
          </a:p>
          <a:p>
            <a:pPr lvl="1"/>
            <a:r>
              <a:rPr lang="sv-SE" dirty="0" err="1"/>
              <a:t>Liouvillean</a:t>
            </a:r>
            <a:r>
              <a:rPr lang="sv-SE" dirty="0"/>
              <a:t> (proton) </a:t>
            </a:r>
            <a:r>
              <a:rPr lang="sv-SE" dirty="0" err="1"/>
              <a:t>injection</a:t>
            </a:r>
            <a:endParaRPr lang="sv-SE" dirty="0"/>
          </a:p>
          <a:p>
            <a:pPr lvl="2"/>
            <a:r>
              <a:rPr lang="sv-SE" dirty="0" err="1"/>
              <a:t>Consequences</a:t>
            </a:r>
            <a:r>
              <a:rPr lang="sv-SE" dirty="0"/>
              <a:t> for ring design</a:t>
            </a:r>
          </a:p>
          <a:p>
            <a:r>
              <a:rPr lang="sv-SE" dirty="0"/>
              <a:t>Transfer </a:t>
            </a:r>
            <a:r>
              <a:rPr lang="sv-SE" dirty="0" err="1"/>
              <a:t>line</a:t>
            </a:r>
            <a:r>
              <a:rPr lang="sv-SE" dirty="0"/>
              <a:t> </a:t>
            </a:r>
            <a:r>
              <a:rPr lang="sv-SE" dirty="0" err="1"/>
              <a:t>withut</a:t>
            </a:r>
            <a:r>
              <a:rPr lang="sv-SE" dirty="0"/>
              <a:t> switchyard</a:t>
            </a:r>
          </a:p>
          <a:p>
            <a:r>
              <a:rPr lang="sv-SE" dirty="0"/>
              <a:t>Pion transfer and </a:t>
            </a:r>
            <a:r>
              <a:rPr lang="sv-SE" dirty="0" err="1"/>
              <a:t>injection</a:t>
            </a:r>
            <a:endParaRPr lang="sv-SE" dirty="0"/>
          </a:p>
          <a:p>
            <a:r>
              <a:rPr lang="sv-SE" dirty="0" err="1"/>
              <a:t>Racetrack</a:t>
            </a:r>
            <a:r>
              <a:rPr lang="sv-SE" dirty="0"/>
              <a:t> ring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718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9F8C-968E-6EC8-4B13-54639E6D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354C-B207-F258-EDF8-DA18B2A96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Start to end simulations</a:t>
            </a:r>
          </a:p>
          <a:p>
            <a:pPr lvl="1"/>
            <a:r>
              <a:rPr lang="sv-SE" dirty="0"/>
              <a:t>Pions from the horn  to neutrinos from </a:t>
            </a:r>
            <a:r>
              <a:rPr lang="sv-SE" dirty="0" err="1"/>
              <a:t>LEnuSTORM</a:t>
            </a:r>
            <a:endParaRPr lang="sv-SE" dirty="0"/>
          </a:p>
          <a:p>
            <a:r>
              <a:rPr lang="sv-SE" dirty="0" err="1"/>
              <a:t>Modifications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transfer </a:t>
            </a:r>
            <a:r>
              <a:rPr lang="sv-SE" dirty="0" err="1"/>
              <a:t>line</a:t>
            </a:r>
            <a:r>
              <a:rPr lang="sv-SE" dirty="0"/>
              <a:t> and </a:t>
            </a:r>
            <a:r>
              <a:rPr lang="sv-SE" dirty="0" err="1"/>
              <a:t>accumulator</a:t>
            </a:r>
            <a:r>
              <a:rPr lang="sv-SE" dirty="0"/>
              <a:t> to </a:t>
            </a:r>
            <a:r>
              <a:rPr lang="sv-SE" dirty="0" err="1"/>
              <a:t>accommodate</a:t>
            </a:r>
            <a:endParaRPr lang="sv-SE" dirty="0"/>
          </a:p>
          <a:p>
            <a:pPr lvl="1"/>
            <a:r>
              <a:rPr lang="sv-SE" dirty="0"/>
              <a:t>Proton </a:t>
            </a:r>
            <a:r>
              <a:rPr lang="sv-SE" dirty="0" err="1"/>
              <a:t>injection</a:t>
            </a:r>
            <a:endParaRPr lang="sv-SE" dirty="0"/>
          </a:p>
          <a:p>
            <a:pPr lvl="1"/>
            <a:r>
              <a:rPr lang="sv-SE" dirty="0"/>
              <a:t>Laser </a:t>
            </a:r>
            <a:r>
              <a:rPr lang="sv-SE" dirty="0" err="1"/>
              <a:t>stripping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Costing</a:t>
            </a:r>
            <a:endParaRPr lang="sv-SE" dirty="0"/>
          </a:p>
          <a:p>
            <a:r>
              <a:rPr lang="sv-SE" dirty="0" err="1"/>
              <a:t>Conceptual</a:t>
            </a:r>
            <a:r>
              <a:rPr lang="sv-SE" dirty="0"/>
              <a:t> Design </a:t>
            </a:r>
            <a:r>
              <a:rPr lang="sv-SE" dirty="0" err="1"/>
              <a:t>Report</a:t>
            </a:r>
            <a:endParaRPr lang="sv-SE" dirty="0"/>
          </a:p>
          <a:p>
            <a:r>
              <a:rPr lang="sv-SE" dirty="0"/>
              <a:t>Looking to the </a:t>
            </a:r>
            <a:r>
              <a:rPr lang="sv-SE" dirty="0" err="1"/>
              <a:t>future</a:t>
            </a:r>
            <a:r>
              <a:rPr lang="sv-SE" dirty="0"/>
              <a:t>: </a:t>
            </a:r>
            <a:r>
              <a:rPr lang="sv-SE" dirty="0" err="1"/>
              <a:t>synergies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ESS, </a:t>
            </a:r>
            <a:r>
              <a:rPr lang="sv-SE" dirty="0" err="1"/>
              <a:t>Muon</a:t>
            </a:r>
            <a:r>
              <a:rPr lang="sv-SE" dirty="0"/>
              <a:t> </a:t>
            </a:r>
            <a:r>
              <a:rPr lang="sv-SE" dirty="0" err="1"/>
              <a:t>Collider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C294B-06AE-DA9F-C2A7-443099EC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507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64B2D-9ECE-2822-F207-C632626E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21</a:t>
            </a:fld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E0A14-9437-D6DF-7CEF-F1BE8578B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171" y="320229"/>
            <a:ext cx="1510187" cy="1775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971800-1581-3971-C7BF-CEE7D24A3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007" y="320229"/>
            <a:ext cx="1739759" cy="1749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0009C7-DB4D-5781-B318-B65DCE688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805" y="599952"/>
            <a:ext cx="1343359" cy="1364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CD5E0D-EF9F-5445-4871-1608EADC5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240" y="2360297"/>
            <a:ext cx="1725482" cy="1775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40F1E0-B8AA-E7D7-3EF4-28FBDF230B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666" t="11731" r="5813" b="19161"/>
          <a:stretch>
            <a:fillRect/>
          </a:stretch>
        </p:blipFill>
        <p:spPr>
          <a:xfrm>
            <a:off x="7866452" y="4757234"/>
            <a:ext cx="1756632" cy="16654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BF3ACD-A619-98FB-BA62-284E5FE8D2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2417" y="4628713"/>
            <a:ext cx="1957200" cy="16595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58331F-FB87-E3BA-39B6-E4805A519F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981" y="4549444"/>
            <a:ext cx="2204488" cy="20858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2AEC11-50F8-996B-F2E4-A6CE21AD6B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5007" y="2349929"/>
            <a:ext cx="2188600" cy="20858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B5F77D-1927-3968-35DC-D3794941B4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4354" y="2421369"/>
            <a:ext cx="2030967" cy="17499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2E9204-B5DC-B5AC-E16C-9AA43EDC9F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8239" y="2583931"/>
            <a:ext cx="1659986" cy="13111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48C9BB-53EB-7983-C6C1-9C388F3E66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66452" y="222736"/>
            <a:ext cx="1971308" cy="19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08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67A8-41A7-441B-AE50-EE42F77F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D25D1-847A-49B6-8B3A-C5B712311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11047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4.1: Coordination of the accelerator work package (UU, ESS)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4.2: Design an extraction line from the ring-to-target transfer line and a transfer line up to the special target station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4.3: Conceptual design of the racetrack ring for LEnuSTORM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4.4: Study the compatibility of LEnuSTORM and ESSνSB and modify the original design accordingly.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FC8A5-1555-4CFF-88E0-E1A9EE5A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4477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13124</TotalTime>
  <Words>846</Words>
  <Application>Microsoft Office PowerPoint</Application>
  <PresentationFormat>Widescreen</PresentationFormat>
  <Paragraphs>198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Office Theme</vt:lpstr>
      <vt:lpstr>Low Energy nuSTORM  WP4 Summary</vt:lpstr>
      <vt:lpstr>WP3 + WP4 session Tuesday 6/10</vt:lpstr>
      <vt:lpstr>ESS Linac soon</vt:lpstr>
      <vt:lpstr>ESS Linac upgrades</vt:lpstr>
      <vt:lpstr>Linac-to-ring transfer line, L2R</vt:lpstr>
      <vt:lpstr>Accumulator ring</vt:lpstr>
      <vt:lpstr>Accumulator: alternative optics</vt:lpstr>
      <vt:lpstr>Injection: Laser stripping</vt:lpstr>
      <vt:lpstr>Injection: Proton injection</vt:lpstr>
      <vt:lpstr>Injection: Proton injection</vt:lpstr>
      <vt:lpstr>Proton injection: an opportunity</vt:lpstr>
      <vt:lpstr>Ring-to-target transfer</vt:lpstr>
      <vt:lpstr>Pion transfer and injection</vt:lpstr>
      <vt:lpstr>LEnuSTORM racetrack ring</vt:lpstr>
      <vt:lpstr>LEnuSTORM racetrack ring</vt:lpstr>
      <vt:lpstr>LEnuSTORM racetrack ring</vt:lpstr>
      <vt:lpstr>LEnuSTORM neutrino flux and spectrum</vt:lpstr>
      <vt:lpstr>Costing the plus in ESSnuSBplus</vt:lpstr>
      <vt:lpstr>CDR</vt:lpstr>
      <vt:lpstr>Outlook</vt:lpstr>
      <vt:lpstr>PowerPoint Presentation</vt:lpstr>
      <vt:lpstr>Tasks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WP4 Low Energy nuSTORM</dc:title>
  <dc:creator>Maja Olvegård</dc:creator>
  <cp:lastModifiedBy>Maja Olvegård</cp:lastModifiedBy>
  <cp:revision>306</cp:revision>
  <dcterms:created xsi:type="dcterms:W3CDTF">2024-09-21T17:30:19Z</dcterms:created>
  <dcterms:modified xsi:type="dcterms:W3CDTF">2026-10-08T08:00:12Z</dcterms:modified>
</cp:coreProperties>
</file>