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1"/>
  </p:notesMasterIdLst>
  <p:sldIdLst>
    <p:sldId id="256" r:id="rId2"/>
    <p:sldId id="272" r:id="rId3"/>
    <p:sldId id="301" r:id="rId4"/>
    <p:sldId id="299" r:id="rId5"/>
    <p:sldId id="273" r:id="rId6"/>
    <p:sldId id="302" r:id="rId7"/>
    <p:sldId id="289" r:id="rId8"/>
    <p:sldId id="308" r:id="rId9"/>
    <p:sldId id="278" r:id="rId10"/>
    <p:sldId id="277" r:id="rId11"/>
    <p:sldId id="304" r:id="rId12"/>
    <p:sldId id="307" r:id="rId13"/>
    <p:sldId id="309" r:id="rId14"/>
    <p:sldId id="311" r:id="rId15"/>
    <p:sldId id="312" r:id="rId16"/>
    <p:sldId id="316" r:id="rId17"/>
    <p:sldId id="313" r:id="rId18"/>
    <p:sldId id="306" r:id="rId19"/>
    <p:sldId id="317" r:id="rId20"/>
    <p:sldId id="318" r:id="rId21"/>
    <p:sldId id="320" r:id="rId22"/>
    <p:sldId id="321" r:id="rId23"/>
    <p:sldId id="322" r:id="rId24"/>
    <p:sldId id="323" r:id="rId25"/>
    <p:sldId id="324" r:id="rId26"/>
    <p:sldId id="326" r:id="rId27"/>
    <p:sldId id="327" r:id="rId28"/>
    <p:sldId id="325" r:id="rId29"/>
    <p:sldId id="31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3268" autoAdjust="0"/>
  </p:normalViewPr>
  <p:slideViewPr>
    <p:cSldViewPr snapToGrid="0">
      <p:cViewPr varScale="1">
        <p:scale>
          <a:sx n="55" d="100"/>
          <a:sy n="55" d="100"/>
        </p:scale>
        <p:origin x="174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9E184-CD8C-4568-A7FB-531FF189B2A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81504-B5AC-4270-B899-D2A87ED54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681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Hello</a:t>
            </a:r>
            <a:r>
              <a:rPr lang="en-US" baseline="0" dirty="0" smtClean="0"/>
              <a:t> everybody,</a:t>
            </a:r>
          </a:p>
          <a:p>
            <a:endParaRPr lang="en-US" baseline="0" dirty="0" smtClean="0"/>
          </a:p>
          <a:p>
            <a:r>
              <a:rPr lang="en-US" baseline="0" dirty="0" smtClean="0"/>
              <a:t>My name is </a:t>
            </a:r>
            <a:r>
              <a:rPr lang="en-US" baseline="0" dirty="0" err="1" smtClean="0"/>
              <a:t>Georgi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Petkov</a:t>
            </a:r>
            <a:r>
              <a:rPr lang="en-US" baseline="0" dirty="0" smtClean="0"/>
              <a:t>.</a:t>
            </a:r>
            <a:br>
              <a:rPr lang="en-US" baseline="0" dirty="0" smtClean="0"/>
            </a:br>
            <a:r>
              <a:rPr lang="en-US" baseline="0" dirty="0" smtClean="0"/>
              <a:t>Today I will present in a short overview what has been achieved in the </a:t>
            </a:r>
            <a:r>
              <a:rPr lang="en-US" baseline="0" dirty="0" err="1" smtClean="0"/>
              <a:t>essnusb</a:t>
            </a:r>
            <a:r>
              <a:rPr lang="en-US" baseline="0" dirty="0" smtClean="0"/>
              <a:t> framework in the second stage of development.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410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The content of the presentation</a:t>
            </a:r>
          </a:p>
          <a:p>
            <a:pPr marL="228600" indent="-228600">
              <a:buAutoNum type="arabicPeriod"/>
            </a:pPr>
            <a:r>
              <a:rPr lang="en-US" dirty="0" smtClean="0"/>
              <a:t>Quick overview</a:t>
            </a:r>
            <a:r>
              <a:rPr lang="en-US" baseline="0" dirty="0" smtClean="0"/>
              <a:t> of the previous framework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Than we will go in a quick overview of what has been added to </a:t>
            </a:r>
            <a:r>
              <a:rPr lang="en-US" baseline="0" dirty="0" err="1" smtClean="0"/>
              <a:t>essnusb</a:t>
            </a:r>
            <a:r>
              <a:rPr lang="en-US" baseline="0" dirty="0" smtClean="0"/>
              <a:t> v2 of the 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98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Initial framework was developed</a:t>
            </a:r>
            <a:r>
              <a:rPr lang="en-US" baseline="0" dirty="0" smtClean="0"/>
              <a:t> under </a:t>
            </a:r>
            <a:r>
              <a:rPr lang="en-US" baseline="0" dirty="0" err="1" smtClean="0"/>
              <a:t>linux</a:t>
            </a:r>
            <a:r>
              <a:rPr lang="en-US" baseline="0" dirty="0" smtClean="0"/>
              <a:t> mint 19.2. Mainly for the </a:t>
            </a:r>
            <a:r>
              <a:rPr lang="en-US" baseline="0" dirty="0" err="1" smtClean="0"/>
              <a:t>simulaton</a:t>
            </a:r>
            <a:r>
              <a:rPr lang="en-US" baseline="0" dirty="0" smtClean="0"/>
              <a:t> of the FGD (fine granular detector) detector.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As such the main third party libraries which were used were – </a:t>
            </a:r>
            <a:r>
              <a:rPr lang="en-US" baseline="0" dirty="0" err="1" smtClean="0"/>
              <a:t>FairSoft</a:t>
            </a:r>
            <a:r>
              <a:rPr lang="en-US" baseline="0" dirty="0" smtClean="0"/>
              <a:t>/</a:t>
            </a:r>
            <a:r>
              <a:rPr lang="en-US" baseline="0" dirty="0" err="1" smtClean="0"/>
              <a:t>FairRoot</a:t>
            </a:r>
            <a:r>
              <a:rPr lang="en-US" baseline="0" dirty="0" smtClean="0"/>
              <a:t> (utility framework to bridge </a:t>
            </a:r>
            <a:r>
              <a:rPr lang="en-US" baseline="0" dirty="0" err="1" smtClean="0"/>
              <a:t>cern</a:t>
            </a:r>
            <a:r>
              <a:rPr lang="en-US" baseline="0" dirty="0" smtClean="0"/>
              <a:t> root and geant4 geometry and simulation) , </a:t>
            </a:r>
            <a:r>
              <a:rPr lang="en-US" baseline="0" dirty="0" err="1" smtClean="0"/>
              <a:t>cern</a:t>
            </a:r>
            <a:r>
              <a:rPr lang="en-US" baseline="0" dirty="0" smtClean="0"/>
              <a:t> root, genie (for neutrino event generation), geant4 (for particle track simulation), </a:t>
            </a:r>
            <a:r>
              <a:rPr lang="en-US" baseline="0" dirty="0" err="1" smtClean="0"/>
              <a:t>genft</a:t>
            </a:r>
            <a:r>
              <a:rPr lang="en-US" baseline="0" dirty="0" smtClean="0"/>
              <a:t> (for particle track fitting)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Previous version of the software is still</a:t>
            </a:r>
            <a:r>
              <a:rPr lang="en-US" baseline="0" dirty="0" smtClean="0"/>
              <a:t> available on </a:t>
            </a:r>
            <a:r>
              <a:rPr lang="en-US" baseline="0" dirty="0" err="1" smtClean="0"/>
              <a:t>github</a:t>
            </a:r>
            <a:r>
              <a:rPr lang="en-US" baseline="0" dirty="0" smtClean="0"/>
              <a:t>, with build </a:t>
            </a:r>
            <a:r>
              <a:rPr lang="en-US" baseline="0" dirty="0" err="1" smtClean="0"/>
              <a:t>instructons</a:t>
            </a:r>
            <a:r>
              <a:rPr lang="en-US" baseline="0" dirty="0" smtClean="0"/>
              <a:t>.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But it no longer maintained – it is there for legacy purposes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022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For the</a:t>
            </a:r>
            <a:r>
              <a:rPr lang="en-US" baseline="0" dirty="0" smtClean="0"/>
              <a:t> new version we choose to remove </a:t>
            </a:r>
            <a:r>
              <a:rPr lang="en-US" baseline="0" dirty="0" err="1" smtClean="0"/>
              <a:t>FairSoft</a:t>
            </a:r>
            <a:r>
              <a:rPr lang="en-US" baseline="0" dirty="0" smtClean="0"/>
              <a:t>/</a:t>
            </a:r>
            <a:r>
              <a:rPr lang="en-US" baseline="0" dirty="0" err="1" smtClean="0"/>
              <a:t>FairRoot</a:t>
            </a:r>
            <a:r>
              <a:rPr lang="en-US" baseline="0" dirty="0" smtClean="0"/>
              <a:t> – because they were quite heavy in terms of build time, runtime and unnecessary added complexity since they only provided a bridge between the geometry and the simulation itself. Also upgrading to newer versions of the other 3 main packages was difficult – due to version conflicts.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We decided to keep the core of the simulation engine – </a:t>
            </a:r>
            <a:r>
              <a:rPr lang="en-US" baseline="0" dirty="0" err="1" smtClean="0"/>
              <a:t>cern</a:t>
            </a:r>
            <a:r>
              <a:rPr lang="en-US" baseline="0" dirty="0" smtClean="0"/>
              <a:t> root (for scripts and geometry), geant4 (</a:t>
            </a:r>
            <a:r>
              <a:rPr lang="en-US" baseline="0" dirty="0" err="1" smtClean="0"/>
              <a:t>simulaton</a:t>
            </a:r>
            <a:r>
              <a:rPr lang="en-US" baseline="0" dirty="0" smtClean="0"/>
              <a:t>), </a:t>
            </a:r>
            <a:r>
              <a:rPr lang="en-US" baseline="0" dirty="0" err="1" smtClean="0"/>
              <a:t>genfit</a:t>
            </a:r>
            <a:r>
              <a:rPr lang="en-US" baseline="0" dirty="0" smtClean="0"/>
              <a:t> etc.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But to write the adapter part ourselves – thus we could also control more finely the simulation parameters.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The initial geometry to the framework was only FGD detector.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94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Utilities are</a:t>
            </a:r>
            <a:r>
              <a:rPr lang="en-US" baseline="0" dirty="0" smtClean="0"/>
              <a:t> added to the </a:t>
            </a:r>
            <a:r>
              <a:rPr lang="en-US" baseline="0" dirty="0" err="1" smtClean="0"/>
              <a:t>essnusb</a:t>
            </a:r>
            <a:r>
              <a:rPr lang="en-US" baseline="0" dirty="0" smtClean="0"/>
              <a:t> v2 to easy its usage and help for faster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40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One of the difficulties for</a:t>
            </a:r>
            <a:r>
              <a:rPr lang="en-US" baseline="0" dirty="0" smtClean="0"/>
              <a:t> using the framework was the long, and error prone, process of building the framework itself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A script was added to automate the process as much as possible. Thus simplifying at least the build steps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Also support was added to be able to build on Linux mint 22.1 and Ubuntu (the Ubuntu script also utilizes the stage for </a:t>
            </a:r>
            <a:r>
              <a:rPr lang="en-US" baseline="0" dirty="0" err="1" smtClean="0"/>
              <a:t>docker</a:t>
            </a:r>
            <a:r>
              <a:rPr lang="en-US" baseline="0" dirty="0" smtClean="0"/>
              <a:t> support)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The build itself takes ~5 to 8h (depending on the hardware used)</a:t>
            </a:r>
            <a:endParaRPr lang="en-US" dirty="0" smtClean="0"/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98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Except for</a:t>
            </a:r>
            <a:r>
              <a:rPr lang="en-US" baseline="0" dirty="0" smtClean="0"/>
              <a:t> the simulation part, we wanted to add utilities that will make more expressing the usage of the framework – that is, the ability to be able to see what you have simulated.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baseline="0" dirty="0" smtClean="0"/>
              <a:t>Support was added for various </a:t>
            </a:r>
            <a:r>
              <a:rPr lang="en-US" baseline="0" dirty="0" err="1" smtClean="0"/>
              <a:t>cern</a:t>
            </a:r>
            <a:r>
              <a:rPr lang="en-US" baseline="0" dirty="0" smtClean="0"/>
              <a:t> root and geant4 visualizers - </a:t>
            </a:r>
            <a:r>
              <a:rPr lang="en-US" dirty="0" smtClean="0"/>
              <a:t>ROOT_EVE (</a:t>
            </a:r>
            <a:r>
              <a:rPr lang="en-US" dirty="0" err="1" smtClean="0"/>
              <a:t>cern</a:t>
            </a:r>
            <a:r>
              <a:rPr lang="en-US" baseline="0" dirty="0" smtClean="0"/>
              <a:t> root - </a:t>
            </a:r>
            <a:r>
              <a:rPr lang="en-US" dirty="0" smtClean="0"/>
              <a:t>the initial and default one used), ROOT_OGL (</a:t>
            </a:r>
            <a:r>
              <a:rPr lang="en-US" dirty="0" err="1" smtClean="0"/>
              <a:t>cern</a:t>
            </a:r>
            <a:r>
              <a:rPr lang="en-US" baseline="0" dirty="0" smtClean="0"/>
              <a:t> root - </a:t>
            </a:r>
            <a:r>
              <a:rPr lang="en-US" dirty="0" smtClean="0"/>
              <a:t>added), GEANT4 (added)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smtClean="0"/>
              <a:t>Some Geant4 visualizations use external third party</a:t>
            </a:r>
            <a:r>
              <a:rPr lang="en-US" baseline="0" dirty="0" smtClean="0"/>
              <a:t> libraries </a:t>
            </a:r>
            <a:endParaRPr lang="en-US" dirty="0" smtClean="0"/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93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Since</a:t>
            </a:r>
            <a:r>
              <a:rPr lang="en-US" baseline="0" dirty="0" smtClean="0"/>
              <a:t> some are Geant4 visualization tools are quite big, we decided to move them as </a:t>
            </a:r>
            <a:r>
              <a:rPr lang="en-US" baseline="0" dirty="0" err="1" smtClean="0"/>
              <a:t>addons</a:t>
            </a:r>
            <a:r>
              <a:rPr lang="en-US" baseline="0" dirty="0" smtClean="0"/>
              <a:t> to the framework itself and the user to decide whether he/she wants them.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For simplicity, the </a:t>
            </a:r>
            <a:r>
              <a:rPr lang="en-US" baseline="0" dirty="0" err="1" smtClean="0"/>
              <a:t>addons</a:t>
            </a:r>
            <a:r>
              <a:rPr lang="en-US" baseline="0" dirty="0" smtClean="0"/>
              <a:t> were added as scripts – so they just need to be executed.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The current </a:t>
            </a:r>
            <a:r>
              <a:rPr lang="en-US" baseline="0" dirty="0" err="1" smtClean="0"/>
              <a:t>addons</a:t>
            </a:r>
            <a:r>
              <a:rPr lang="en-US" baseline="0" dirty="0" smtClean="0"/>
              <a:t> are for visualizations – </a:t>
            </a:r>
            <a:r>
              <a:rPr lang="en-US" baseline="0" dirty="0" err="1" smtClean="0"/>
              <a:t>HepRapp</a:t>
            </a:r>
            <a:r>
              <a:rPr lang="en-US" baseline="0" dirty="0" smtClean="0"/>
              <a:t> (geant4), </a:t>
            </a:r>
            <a:r>
              <a:rPr lang="en-US" baseline="0" dirty="0" err="1" smtClean="0"/>
              <a:t>OpenInventor</a:t>
            </a:r>
            <a:r>
              <a:rPr lang="en-US" baseline="0" dirty="0" smtClean="0"/>
              <a:t> (geant4), etc.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There is also a simplified </a:t>
            </a:r>
            <a:r>
              <a:rPr lang="en-US" baseline="0" dirty="0" err="1" smtClean="0"/>
              <a:t>gdmlviewer</a:t>
            </a:r>
            <a:r>
              <a:rPr lang="en-US" baseline="0" dirty="0" smtClean="0"/>
              <a:t> – the </a:t>
            </a:r>
            <a:r>
              <a:rPr lang="en-US" baseline="0" dirty="0" err="1" smtClean="0"/>
              <a:t>essnusb</a:t>
            </a:r>
            <a:r>
              <a:rPr lang="en-US" baseline="0" dirty="0" smtClean="0"/>
              <a:t> framework also adds the possibility to export the constructed geometry as Geant4 or </a:t>
            </a:r>
            <a:r>
              <a:rPr lang="en-US" baseline="0" dirty="0" err="1" smtClean="0"/>
              <a:t>Cern</a:t>
            </a:r>
            <a:r>
              <a:rPr lang="en-US" baseline="0" dirty="0" smtClean="0"/>
              <a:t> root geometry, which then only the geometry can be visualized using the </a:t>
            </a:r>
            <a:r>
              <a:rPr lang="en-US" baseline="0" dirty="0" err="1" smtClean="0"/>
              <a:t>gdmlview</a:t>
            </a:r>
            <a:r>
              <a:rPr lang="en-US" baseline="0" dirty="0" smtClean="0"/>
              <a:t> or the Framework offline visualizer.</a:t>
            </a:r>
          </a:p>
          <a:p>
            <a:pPr marL="228600" indent="-228600">
              <a:buAutoNum type="arabicPeriod"/>
            </a:pP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Of course </a:t>
            </a:r>
            <a:r>
              <a:rPr lang="en-US" baseline="0" dirty="0" err="1" smtClean="0"/>
              <a:t>addons</a:t>
            </a:r>
            <a:r>
              <a:rPr lang="en-US" baseline="0" dirty="0" smtClean="0"/>
              <a:t>, can be made not just for visualization. But these are the currently added ones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67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Geometries were added for: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Viking detector (based on the geometry that</a:t>
            </a:r>
            <a:r>
              <a:rPr lang="en-US" baseline="0" dirty="0" smtClean="0"/>
              <a:t> was send) - </a:t>
            </a:r>
            <a:r>
              <a:rPr lang="en-US" baseline="0" dirty="0" err="1" smtClean="0"/>
              <a:t>EmulsionDetector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WCSim</a:t>
            </a:r>
            <a:r>
              <a:rPr lang="en-US" baseline="0" dirty="0" smtClean="0"/>
              <a:t> (based on the geometry of the </a:t>
            </a:r>
            <a:r>
              <a:rPr lang="en-US" baseline="0" dirty="0" err="1" smtClean="0"/>
              <a:t>WCSim</a:t>
            </a:r>
            <a:r>
              <a:rPr lang="en-US" baseline="0" dirty="0" smtClean="0"/>
              <a:t> framework itself)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Simple </a:t>
            </a:r>
            <a:r>
              <a:rPr lang="en-US" baseline="0" dirty="0" err="1" smtClean="0"/>
              <a:t>NDCherenkov</a:t>
            </a:r>
            <a:r>
              <a:rPr lang="en-US" baseline="0" dirty="0" smtClean="0"/>
              <a:t> (Sphere with only water and traces of other substances) 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LemmonD</a:t>
            </a:r>
            <a:r>
              <a:rPr lang="en-US" baseline="0" dirty="0" smtClean="0"/>
              <a:t> detector</a:t>
            </a:r>
          </a:p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812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each geometry</a:t>
            </a:r>
            <a:r>
              <a:rPr lang="en-US" baseline="0" dirty="0" smtClean="0"/>
              <a:t>, initial script were added to run a simulation.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Based on the simulation itself – the user decides how to process the simulation data extracted.</a:t>
            </a:r>
          </a:p>
          <a:p>
            <a:pPr marL="0" indent="0">
              <a:buFontTx/>
              <a:buNone/>
            </a:pPr>
            <a:r>
              <a:rPr lang="en-US" baseline="0" dirty="0" err="1" smtClean="0"/>
              <a:t>Cern</a:t>
            </a:r>
            <a:r>
              <a:rPr lang="en-US" baseline="0" dirty="0" smtClean="0"/>
              <a:t> root macro scripts are supported which can easy the processing and subsequent steps.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The </a:t>
            </a:r>
            <a:r>
              <a:rPr lang="en-US" baseline="0" dirty="0" err="1" smtClean="0"/>
              <a:t>essnusb</a:t>
            </a:r>
            <a:r>
              <a:rPr lang="en-US" baseline="0" dirty="0" smtClean="0"/>
              <a:t> has </a:t>
            </a:r>
            <a:r>
              <a:rPr lang="en-US" baseline="0" dirty="0" err="1" smtClean="0"/>
              <a:t>genfit</a:t>
            </a:r>
            <a:r>
              <a:rPr lang="en-US" baseline="0" dirty="0" smtClean="0"/>
              <a:t> for track fitting using Monte </a:t>
            </a:r>
            <a:r>
              <a:rPr lang="en-US" baseline="0" dirty="0" err="1" smtClean="0"/>
              <a:t>carlo</a:t>
            </a:r>
            <a:r>
              <a:rPr lang="en-US" baseline="0" dirty="0" smtClean="0"/>
              <a:t> data.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Also TMVA – the </a:t>
            </a:r>
            <a:r>
              <a:rPr lang="en-US" baseline="0" dirty="0" err="1" smtClean="0"/>
              <a:t>cern</a:t>
            </a:r>
            <a:r>
              <a:rPr lang="en-US" baseline="0" dirty="0" smtClean="0"/>
              <a:t> root machine learning framework is supported, for data analysis.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Any other third party tool has to be added manually, simulation data has to be converted to the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Input format of the third party library.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86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</a:t>
            </a:r>
            <a:r>
              <a:rPr lang="en-US" baseline="0" dirty="0" smtClean="0"/>
              <a:t> support is added to simulate composition geometries.</a:t>
            </a:r>
            <a:br>
              <a:rPr lang="en-US" baseline="0" dirty="0" smtClean="0"/>
            </a:br>
            <a:r>
              <a:rPr lang="en-US" baseline="0" dirty="0" smtClean="0"/>
              <a:t>E.g. add </a:t>
            </a:r>
            <a:r>
              <a:rPr lang="en-US" baseline="0" dirty="0" err="1" smtClean="0"/>
              <a:t>fgd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WCSim</a:t>
            </a:r>
            <a:r>
              <a:rPr lang="en-US" baseline="0" dirty="0" smtClean="0"/>
              <a:t> in one simulation – using the geometries already constructed from individual simulations.</a:t>
            </a:r>
          </a:p>
          <a:p>
            <a:r>
              <a:rPr lang="en-US" baseline="0" dirty="0" smtClean="0"/>
              <a:t>Events can be generated into the first, second, third etc. detector or only in of them – based on simulation requirements.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02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Support got Ubuntu</a:t>
            </a:r>
            <a:r>
              <a:rPr lang="en-US" baseline="0" dirty="0" smtClean="0"/>
              <a:t> build was also added.</a:t>
            </a:r>
            <a:br>
              <a:rPr lang="en-US" baseline="0" dirty="0" smtClean="0"/>
            </a:br>
            <a:r>
              <a:rPr lang="en-US" baseline="0" dirty="0" smtClean="0"/>
              <a:t>The steps are more or less the same as for Linux Mint, but to increase the compatibility to be able to used across multiple Oss</a:t>
            </a:r>
          </a:p>
          <a:p>
            <a:r>
              <a:rPr lang="en-US" baseline="0" dirty="0" smtClean="0"/>
              <a:t>Ubuntu was also added.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44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To address issues with compiler versions, OS versions etc. framework to be moved to </a:t>
            </a:r>
            <a:r>
              <a:rPr lang="en-US" dirty="0" err="1" smtClean="0"/>
              <a:t>docker</a:t>
            </a:r>
            <a:r>
              <a:rPr lang="en-US" dirty="0" smtClean="0"/>
              <a:t> image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6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baseline="0" dirty="0" smtClean="0"/>
              <a:t> separate </a:t>
            </a:r>
            <a:r>
              <a:rPr lang="en-US" baseline="0" dirty="0" err="1" smtClean="0"/>
              <a:t>github</a:t>
            </a:r>
            <a:r>
              <a:rPr lang="en-US" baseline="0" dirty="0" smtClean="0"/>
              <a:t> repository was added to support only </a:t>
            </a:r>
            <a:r>
              <a:rPr lang="en-US" baseline="0" dirty="0" err="1" smtClean="0"/>
              <a:t>docker</a:t>
            </a:r>
            <a:r>
              <a:rPr lang="en-US" baseline="0" dirty="0" smtClean="0"/>
              <a:t> image construction and</a:t>
            </a:r>
          </a:p>
          <a:p>
            <a:r>
              <a:rPr lang="en-US" baseline="0" dirty="0" smtClean="0"/>
              <a:t>Installation, environment setup.</a:t>
            </a:r>
          </a:p>
          <a:p>
            <a:r>
              <a:rPr lang="en-US" baseline="0" dirty="0" smtClean="0"/>
              <a:t>Again, scripts are added to easy get up and running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233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image is build and uploaded</a:t>
            </a:r>
            <a:r>
              <a:rPr lang="en-US" baseline="0" dirty="0" smtClean="0"/>
              <a:t> to the </a:t>
            </a:r>
            <a:r>
              <a:rPr lang="en-US" baseline="0" dirty="0" err="1" smtClean="0"/>
              <a:t>docker</a:t>
            </a:r>
            <a:r>
              <a:rPr lang="en-US" baseline="0" dirty="0" smtClean="0"/>
              <a:t> hub repository and is publicly available.</a:t>
            </a:r>
          </a:p>
          <a:p>
            <a:r>
              <a:rPr lang="en-US" baseline="0" dirty="0" smtClean="0"/>
              <a:t>But the running utility scripts are in the </a:t>
            </a:r>
            <a:r>
              <a:rPr lang="en-US" baseline="0" dirty="0" err="1" smtClean="0"/>
              <a:t>github</a:t>
            </a:r>
            <a:r>
              <a:rPr lang="en-US" baseline="0" dirty="0" smtClean="0"/>
              <a:t> repository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9789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script setups: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Downloads the </a:t>
            </a:r>
            <a:r>
              <a:rPr lang="en-US" baseline="0" dirty="0" err="1" smtClean="0"/>
              <a:t>docker</a:t>
            </a:r>
            <a:r>
              <a:rPr lang="en-US" baseline="0" dirty="0" smtClean="0"/>
              <a:t> image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Installs vs code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Install vs code plugins (for </a:t>
            </a:r>
            <a:r>
              <a:rPr lang="en-US" baseline="0" dirty="0" err="1" smtClean="0"/>
              <a:t>docker</a:t>
            </a:r>
            <a:r>
              <a:rPr lang="en-US" baseline="0" dirty="0" smtClean="0"/>
              <a:t> support)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95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Once the</a:t>
            </a:r>
            <a:r>
              <a:rPr lang="en-US" baseline="0" dirty="0" smtClean="0"/>
              <a:t> script finishes, everything is ready to run.</a:t>
            </a:r>
            <a:br>
              <a:rPr lang="en-US" baseline="0" dirty="0" smtClean="0"/>
            </a:br>
            <a:r>
              <a:rPr lang="en-US" baseline="0" dirty="0" smtClean="0"/>
              <a:t>The environment is ready to run the simulations with all </a:t>
            </a:r>
            <a:r>
              <a:rPr lang="en-US" baseline="0" dirty="0" err="1" smtClean="0"/>
              <a:t>environtment</a:t>
            </a:r>
            <a:r>
              <a:rPr lang="en-US" baseline="0" dirty="0" smtClean="0"/>
              <a:t> variable setup and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framework is build.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Here is an example of the </a:t>
            </a:r>
            <a:r>
              <a:rPr lang="en-US" baseline="0" dirty="0" err="1" smtClean="0"/>
              <a:t>docker</a:t>
            </a:r>
            <a:r>
              <a:rPr lang="en-US" baseline="0" dirty="0" smtClean="0"/>
              <a:t> instance running to make a simulation for the </a:t>
            </a:r>
            <a:r>
              <a:rPr lang="en-US" baseline="0" dirty="0" err="1" smtClean="0"/>
              <a:t>lemmonD</a:t>
            </a:r>
            <a:r>
              <a:rPr lang="en-US" baseline="0" dirty="0" smtClean="0"/>
              <a:t> detector.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107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the result of</a:t>
            </a:r>
            <a:r>
              <a:rPr lang="en-US" baseline="0" dirty="0" smtClean="0"/>
              <a:t> the simulation.</a:t>
            </a:r>
            <a:br>
              <a:rPr lang="en-US" baseline="0" dirty="0" smtClean="0"/>
            </a:br>
            <a:r>
              <a:rPr lang="en-US" baseline="0" dirty="0" smtClean="0"/>
              <a:t>Here an output data file is shown, which can be downloaded from the </a:t>
            </a:r>
            <a:r>
              <a:rPr lang="en-US" baseline="0" dirty="0" err="1" smtClean="0"/>
              <a:t>docker</a:t>
            </a:r>
            <a:r>
              <a:rPr lang="en-US" baseline="0" dirty="0" smtClean="0"/>
              <a:t> instance and can be used locally.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1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</a:t>
            </a:r>
            <a:r>
              <a:rPr lang="en-US" baseline="0" dirty="0" smtClean="0"/>
              <a:t> thing to note – GUI support was also added to the </a:t>
            </a:r>
            <a:r>
              <a:rPr lang="en-US" baseline="0" dirty="0" err="1" smtClean="0"/>
              <a:t>docker</a:t>
            </a:r>
            <a:r>
              <a:rPr lang="en-US" baseline="0" dirty="0" smtClean="0"/>
              <a:t> instances.</a:t>
            </a:r>
            <a:br>
              <a:rPr lang="en-US" baseline="0" dirty="0" smtClean="0"/>
            </a:br>
            <a:r>
              <a:rPr lang="en-US" baseline="0" dirty="0" smtClean="0"/>
              <a:t>Meaning that you can use the visualization tools, and the result will be shown in a window.</a:t>
            </a:r>
          </a:p>
          <a:p>
            <a:r>
              <a:rPr lang="en-US" baseline="0" dirty="0" smtClean="0"/>
              <a:t/>
            </a:r>
            <a:br>
              <a:rPr lang="en-US" baseline="0" dirty="0" smtClean="0"/>
            </a:br>
            <a:r>
              <a:rPr lang="en-US" baseline="0" dirty="0" smtClean="0"/>
              <a:t>Here is an example of the </a:t>
            </a:r>
            <a:r>
              <a:rPr lang="en-US" baseline="0" dirty="0" err="1" smtClean="0"/>
              <a:t>WCSim</a:t>
            </a:r>
            <a:r>
              <a:rPr lang="en-US" baseline="0" dirty="0" smtClean="0"/>
              <a:t> detector running in a </a:t>
            </a:r>
            <a:r>
              <a:rPr lang="en-US" baseline="0" dirty="0" err="1" smtClean="0"/>
              <a:t>docker</a:t>
            </a:r>
            <a:r>
              <a:rPr lang="en-US" baseline="0" dirty="0" smtClean="0"/>
              <a:t> inside a virtual machine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0682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041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5668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this presentations I have shown what has been implemented to the stage 2 part of the </a:t>
            </a:r>
            <a:r>
              <a:rPr lang="en-US" baseline="0" dirty="0" err="1" smtClean="0"/>
              <a:t>essnusb</a:t>
            </a:r>
            <a:r>
              <a:rPr lang="en-US" baseline="0" dirty="0" smtClean="0"/>
              <a:t> project for the framework itself.</a:t>
            </a:r>
          </a:p>
          <a:p>
            <a:r>
              <a:rPr lang="en-US" baseline="0" dirty="0" smtClean="0"/>
              <a:t>Since there are no more requirements, or requests to additions the framework will be left it this condition.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Everything is added to public repositories and is freely available.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Thank you for your attention.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81504-B5AC-4270-B899-D2A87ED541C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78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rigel0586/ESSnuSB-sof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rigel0586/essnusb_v3_fw/tree/main_22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Essnusb</a:t>
            </a:r>
            <a:r>
              <a:rPr lang="en-US" dirty="0" smtClean="0"/>
              <a:t> Framework 6.10.2026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Georgi</a:t>
            </a:r>
            <a:r>
              <a:rPr lang="en-US" dirty="0" smtClean="0"/>
              <a:t> </a:t>
            </a:r>
            <a:r>
              <a:rPr lang="en-US" dirty="0" err="1" smtClean="0"/>
              <a:t>Petkov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12" y="0"/>
            <a:ext cx="2298002" cy="12556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12" y="4163779"/>
            <a:ext cx="2535941" cy="238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9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36915"/>
            <a:ext cx="8596668" cy="1320800"/>
          </a:xfrm>
        </p:spPr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Stage 1 - Migration </a:t>
            </a:r>
            <a:r>
              <a:rPr lang="en-US" dirty="0" err="1" smtClean="0"/>
              <a:t>essnusb</a:t>
            </a:r>
            <a:r>
              <a:rPr lang="en-US" dirty="0" smtClean="0"/>
              <a:t> v2</a:t>
            </a:r>
          </a:p>
          <a:p>
            <a:r>
              <a:rPr lang="en-US" dirty="0" smtClean="0"/>
              <a:t>Stage 2 – Adding utilities</a:t>
            </a:r>
          </a:p>
          <a:p>
            <a:r>
              <a:rPr lang="en-US" dirty="0" smtClean="0"/>
              <a:t>Stage 3 – Adding more geometry detectors</a:t>
            </a:r>
          </a:p>
          <a:p>
            <a:r>
              <a:rPr lang="en-US" dirty="0" smtClean="0"/>
              <a:t>Stage 4 – Add support for Ubuntu</a:t>
            </a:r>
          </a:p>
          <a:p>
            <a:r>
              <a:rPr lang="en-US" dirty="0" smtClean="0"/>
              <a:t>Stage 5 – Add </a:t>
            </a:r>
            <a:r>
              <a:rPr lang="en-US" dirty="0" err="1"/>
              <a:t>d</a:t>
            </a:r>
            <a:r>
              <a:rPr lang="en-US" dirty="0" err="1" smtClean="0"/>
              <a:t>ocker</a:t>
            </a:r>
            <a:r>
              <a:rPr lang="en-US" dirty="0" smtClean="0"/>
              <a:t> support</a:t>
            </a:r>
          </a:p>
          <a:p>
            <a:r>
              <a:rPr lang="en-US" dirty="0" smtClean="0"/>
              <a:t>Summary</a:t>
            </a:r>
          </a:p>
          <a:p>
            <a:r>
              <a:rPr lang="en-US" dirty="0" smtClean="0"/>
              <a:t>Final words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61" y="0"/>
            <a:ext cx="2298002" cy="125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1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Stage 1 – Migration to </a:t>
            </a:r>
            <a:r>
              <a:rPr lang="en-US" dirty="0" err="1" smtClean="0"/>
              <a:t>essnusb</a:t>
            </a:r>
            <a:r>
              <a:rPr lang="en-US" dirty="0" smtClean="0"/>
              <a:t> v2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19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 to </a:t>
            </a:r>
            <a:r>
              <a:rPr lang="en-US" dirty="0" err="1" smtClean="0"/>
              <a:t>Essnusb</a:t>
            </a:r>
            <a:r>
              <a:rPr lang="en-US" dirty="0" smtClean="0"/>
              <a:t> v2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r>
              <a:rPr lang="en-US" dirty="0" smtClean="0"/>
              <a:t>Previous version of the simulation software still is reachable on </a:t>
            </a:r>
            <a:r>
              <a:rPr lang="en-US" dirty="0" err="1" smtClean="0"/>
              <a:t>github</a:t>
            </a:r>
            <a:r>
              <a:rPr lang="en-US" dirty="0"/>
              <a:t> -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github.com/rigel0586/ESSnuSB-soft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53" y="2995749"/>
            <a:ext cx="6244464" cy="28784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7525" y="3666309"/>
            <a:ext cx="4993880" cy="298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43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Upgrade to Linux </a:t>
            </a:r>
            <a:r>
              <a:rPr lang="en-US" dirty="0"/>
              <a:t>Mint 22.1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r>
              <a:rPr lang="en-US" dirty="0" smtClean="0"/>
              <a:t>A branch is created that can build the entire framework on Linux Mint </a:t>
            </a:r>
            <a:r>
              <a:rPr lang="en-US" dirty="0"/>
              <a:t>22.1 -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github.com/rigel0586/essnusb_v3_fw/tree/main_221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34" y="3141025"/>
            <a:ext cx="5297941" cy="364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3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Stage 2 – Adding utilities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46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Framework utilities - </a:t>
            </a:r>
            <a:r>
              <a:rPr lang="en-US" dirty="0" smtClean="0"/>
              <a:t> automate the build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18" y="1930400"/>
            <a:ext cx="10206038" cy="464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12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Framework utilities - </a:t>
            </a:r>
            <a:r>
              <a:rPr lang="en-US" dirty="0" smtClean="0"/>
              <a:t> </a:t>
            </a:r>
            <a:r>
              <a:rPr lang="en-US" dirty="0" err="1" smtClean="0"/>
              <a:t>Cern</a:t>
            </a:r>
            <a:r>
              <a:rPr lang="en-US" dirty="0" smtClean="0"/>
              <a:t> </a:t>
            </a:r>
            <a:r>
              <a:rPr lang="en-US" dirty="0"/>
              <a:t>Root visualization of events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29006" y="2377440"/>
            <a:ext cx="34806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dirty="0" smtClean="0"/>
              <a:t>After running the simulation</a:t>
            </a:r>
          </a:p>
          <a:p>
            <a:pPr algn="just"/>
            <a:r>
              <a:rPr lang="en-US" dirty="0" smtClean="0"/>
              <a:t>track data is exported and then</a:t>
            </a:r>
          </a:p>
          <a:p>
            <a:pPr algn="just"/>
            <a:r>
              <a:rPr lang="en-US" dirty="0" smtClean="0"/>
              <a:t>for each event the tracks can</a:t>
            </a:r>
          </a:p>
          <a:p>
            <a:pPr algn="just"/>
            <a:r>
              <a:rPr lang="en-US" dirty="0" smtClean="0"/>
              <a:t>be visualized.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2194560"/>
            <a:ext cx="7152604" cy="40092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7334" y="1745734"/>
            <a:ext cx="5554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They can be turned on/off for better visualization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295400" y="2022733"/>
            <a:ext cx="22860" cy="9947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55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Framework utilities - </a:t>
            </a:r>
            <a:r>
              <a:rPr lang="en-US" dirty="0" err="1"/>
              <a:t>WCSim</a:t>
            </a:r>
            <a:r>
              <a:rPr lang="en-US" dirty="0"/>
              <a:t> geometry </a:t>
            </a:r>
            <a:r>
              <a:rPr lang="en-US" dirty="0" smtClean="0"/>
              <a:t>visualization with </a:t>
            </a:r>
            <a:r>
              <a:rPr lang="en-US" dirty="0" err="1" smtClean="0"/>
              <a:t>Cern</a:t>
            </a:r>
            <a:r>
              <a:rPr lang="en-US" dirty="0" smtClean="0"/>
              <a:t> root OGL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930400"/>
            <a:ext cx="4884090" cy="44114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1424" y="1930400"/>
            <a:ext cx="4793067" cy="432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0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Framework utilities - </a:t>
            </a:r>
            <a:r>
              <a:rPr lang="en-US" dirty="0" smtClean="0"/>
              <a:t>Geometry visualization with Geant4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WCSim</a:t>
            </a:r>
            <a:r>
              <a:rPr lang="en-US" dirty="0" smtClean="0"/>
              <a:t> is created as a geant4 geometry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595154"/>
            <a:ext cx="5917764" cy="414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70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196" y="841230"/>
            <a:ext cx="3781425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3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10295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Framework utilities - V</a:t>
            </a:r>
            <a:r>
              <a:rPr lang="en-US" dirty="0" smtClean="0"/>
              <a:t>isualization of exported geometry files with Geant4 or CERN ROOT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72086"/>
            <a:ext cx="8596668" cy="3880773"/>
          </a:xfrm>
        </p:spPr>
        <p:txBody>
          <a:bodyPr/>
          <a:lstStyle/>
          <a:p>
            <a:pPr algn="just"/>
            <a:r>
              <a:rPr lang="en-US" dirty="0" smtClean="0"/>
              <a:t>When a simulation is made, the geometry is exported in a </a:t>
            </a:r>
            <a:r>
              <a:rPr lang="en-US" dirty="0" err="1" smtClean="0"/>
              <a:t>gdml</a:t>
            </a:r>
            <a:r>
              <a:rPr lang="en-US" dirty="0" smtClean="0"/>
              <a:t> and root file formats. This can be used to display the geometry if needed. Or any other </a:t>
            </a:r>
            <a:r>
              <a:rPr lang="en-US" dirty="0" err="1" smtClean="0"/>
              <a:t>geometrty</a:t>
            </a:r>
            <a:r>
              <a:rPr lang="en-US" dirty="0" smtClean="0"/>
              <a:t> created by third party apps who have exported the geometry to </a:t>
            </a:r>
            <a:r>
              <a:rPr lang="en-US" dirty="0" err="1" smtClean="0"/>
              <a:t>gdml</a:t>
            </a:r>
            <a:r>
              <a:rPr lang="en-US" dirty="0" smtClean="0"/>
              <a:t> or root file formats.</a:t>
            </a:r>
          </a:p>
          <a:p>
            <a:pPr algn="just"/>
            <a:endParaRPr lang="en-US" dirty="0"/>
          </a:p>
          <a:p>
            <a:pPr algn="just"/>
            <a:r>
              <a:rPr lang="en-US" dirty="0" err="1" smtClean="0"/>
              <a:t>E.g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218" y="3549693"/>
            <a:ext cx="796290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02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Stage 3 – Adding more detector geometries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4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04176" y="505097"/>
            <a:ext cx="3510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Added geometries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246" y="1717530"/>
            <a:ext cx="541020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84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04176" y="505097"/>
            <a:ext cx="3510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Added geometries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76" y="1347787"/>
            <a:ext cx="915352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830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51" y="1271451"/>
            <a:ext cx="8770897" cy="54579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6551" y="592183"/>
            <a:ext cx="58865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Multiple geometries simulation</a:t>
            </a:r>
          </a:p>
        </p:txBody>
      </p:sp>
    </p:spTree>
    <p:extLst>
      <p:ext uri="{BB962C8B-B14F-4D97-AF65-F5344CB8AC3E}">
        <p14:creationId xmlns:p14="http://schemas.microsoft.com/office/powerpoint/2010/main" val="616441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Stage 4 – Add support for Ubuntu 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35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" y="381000"/>
            <a:ext cx="1124902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96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Stage 5 – Add </a:t>
            </a:r>
            <a:r>
              <a:rPr lang="en-US" dirty="0" err="1" smtClean="0"/>
              <a:t>docker</a:t>
            </a:r>
            <a:r>
              <a:rPr lang="en-US" dirty="0" smtClean="0"/>
              <a:t> 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2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6551" y="592183"/>
            <a:ext cx="47259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Docker </a:t>
            </a:r>
            <a:r>
              <a:rPr lang="en-US" sz="3200" dirty="0" err="1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github</a:t>
            </a:r>
            <a:r>
              <a:rPr lang="en-US" sz="3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repository</a:t>
            </a:r>
            <a:endParaRPr lang="en-US" sz="3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551" y="1407727"/>
            <a:ext cx="9377376" cy="532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374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6551" y="592183"/>
            <a:ext cx="4238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Docker hub repository</a:t>
            </a:r>
            <a:endParaRPr lang="en-US" sz="3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41" y="1176958"/>
            <a:ext cx="9256568" cy="514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42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97" y="554182"/>
            <a:ext cx="10058400" cy="577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2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62" y="512619"/>
            <a:ext cx="10058400" cy="580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7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39" y="526473"/>
            <a:ext cx="10058400" cy="583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9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19" y="720437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3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36915"/>
            <a:ext cx="8596668" cy="132080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450339" cy="44895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 Stage 1 :</a:t>
            </a:r>
          </a:p>
          <a:p>
            <a:r>
              <a:rPr lang="en-US" dirty="0" smtClean="0"/>
              <a:t>Framework was migrated to Linux mint 22.1 from Linux mint 19.2. </a:t>
            </a:r>
          </a:p>
          <a:p>
            <a:r>
              <a:rPr lang="en-US" dirty="0" err="1" smtClean="0"/>
              <a:t>FairSoft</a:t>
            </a:r>
            <a:r>
              <a:rPr lang="en-US" dirty="0" smtClean="0"/>
              <a:t>/</a:t>
            </a:r>
            <a:r>
              <a:rPr lang="en-US" dirty="0" err="1" smtClean="0"/>
              <a:t>FairRoot</a:t>
            </a:r>
            <a:r>
              <a:rPr lang="en-US" dirty="0" smtClean="0"/>
              <a:t> has been removed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Stage 2 – Adding utilities</a:t>
            </a:r>
          </a:p>
          <a:p>
            <a:r>
              <a:rPr lang="en-US" dirty="0" smtClean="0"/>
              <a:t>Visualization utilities</a:t>
            </a:r>
          </a:p>
          <a:p>
            <a:r>
              <a:rPr lang="en-US" dirty="0" smtClean="0"/>
              <a:t>Build scripts</a:t>
            </a:r>
          </a:p>
          <a:p>
            <a:r>
              <a:rPr lang="en-US" dirty="0" err="1" smtClean="0"/>
              <a:t>Addons</a:t>
            </a:r>
            <a:r>
              <a:rPr lang="en-US" dirty="0" smtClean="0"/>
              <a:t> for third party usage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61" y="0"/>
            <a:ext cx="2298002" cy="125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6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36915"/>
            <a:ext cx="8596668" cy="132080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450339" cy="44895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3. Stage 3 </a:t>
            </a:r>
            <a:endParaRPr lang="en-US" dirty="0"/>
          </a:p>
          <a:p>
            <a:r>
              <a:rPr lang="en-US" dirty="0" err="1" smtClean="0"/>
              <a:t>WCSIm</a:t>
            </a:r>
            <a:r>
              <a:rPr lang="en-US" dirty="0" smtClean="0"/>
              <a:t> geometry</a:t>
            </a:r>
          </a:p>
          <a:p>
            <a:r>
              <a:rPr lang="en-US" dirty="0" err="1" smtClean="0"/>
              <a:t>EmulsionDetector</a:t>
            </a:r>
            <a:r>
              <a:rPr lang="en-US" dirty="0" smtClean="0"/>
              <a:t> geometry</a:t>
            </a:r>
          </a:p>
          <a:p>
            <a:r>
              <a:rPr lang="en-US" dirty="0" err="1" smtClean="0"/>
              <a:t>LemmonD</a:t>
            </a:r>
            <a:r>
              <a:rPr lang="en-US" dirty="0" smtClean="0"/>
              <a:t> geometry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4. Stage 4 </a:t>
            </a:r>
          </a:p>
          <a:p>
            <a:r>
              <a:rPr lang="en-US" dirty="0"/>
              <a:t>S</a:t>
            </a:r>
            <a:r>
              <a:rPr lang="en-US" dirty="0" smtClean="0"/>
              <a:t>upport for Ubuntu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5. Stage 5 </a:t>
            </a:r>
            <a:endParaRPr lang="en-US" dirty="0"/>
          </a:p>
          <a:p>
            <a:r>
              <a:rPr lang="en-US" dirty="0" smtClean="0"/>
              <a:t>Docker image build </a:t>
            </a:r>
          </a:p>
          <a:p>
            <a:r>
              <a:rPr lang="en-US" dirty="0" smtClean="0"/>
              <a:t>Docker instance running on Ubuntu + Docker GUI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61" y="0"/>
            <a:ext cx="2298002" cy="125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35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Final words on the </a:t>
            </a:r>
            <a:r>
              <a:rPr lang="en-US" dirty="0" err="1" smtClean="0"/>
              <a:t>essnusb</a:t>
            </a:r>
            <a:r>
              <a:rPr lang="en-US" dirty="0" smtClean="0"/>
              <a:t> framework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36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018" y="1672318"/>
            <a:ext cx="506730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20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534</TotalTime>
  <Words>1268</Words>
  <Application>Microsoft Office PowerPoint</Application>
  <PresentationFormat>Widescreen</PresentationFormat>
  <Paragraphs>152</Paragraphs>
  <Slides>29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Trebuchet MS</vt:lpstr>
      <vt:lpstr>Wingdings 3</vt:lpstr>
      <vt:lpstr>Facet</vt:lpstr>
      <vt:lpstr>Essnusb Framework 6.10.2026</vt:lpstr>
      <vt:lpstr>Content</vt:lpstr>
      <vt:lpstr>Stage 1 – Migration to essnusb v2</vt:lpstr>
      <vt:lpstr>Migration to Essnusb v2</vt:lpstr>
      <vt:lpstr>Upgrade to Linux Mint 22.1</vt:lpstr>
      <vt:lpstr>Stage 2 – Adding utilities</vt:lpstr>
      <vt:lpstr>Framework utilities -  automate the build</vt:lpstr>
      <vt:lpstr>Framework utilities -  Cern Root visualization of events</vt:lpstr>
      <vt:lpstr>Framework utilities - WCSim geometry visualization with Cern root OGL</vt:lpstr>
      <vt:lpstr>Framework utilities - Geometry visualization with Geant4</vt:lpstr>
      <vt:lpstr>PowerPoint Presentation</vt:lpstr>
      <vt:lpstr>Framework utilities - Visualization of exported geometry files with Geant4 or CERN ROOT</vt:lpstr>
      <vt:lpstr>Stage 3 – Adding more detector geometries</vt:lpstr>
      <vt:lpstr>PowerPoint Presentation</vt:lpstr>
      <vt:lpstr>PowerPoint Presentation</vt:lpstr>
      <vt:lpstr>PowerPoint Presentation</vt:lpstr>
      <vt:lpstr>Stage 4 – Add support for Ubuntu OS</vt:lpstr>
      <vt:lpstr>PowerPoint Presentation</vt:lpstr>
      <vt:lpstr>Stage 5 – Add docker support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Summary</vt:lpstr>
      <vt:lpstr>Final words on the essnusb framework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 introduction</dc:title>
  <dc:creator>Rigel</dc:creator>
  <cp:lastModifiedBy>Rigel</cp:lastModifiedBy>
  <cp:revision>328</cp:revision>
  <dcterms:created xsi:type="dcterms:W3CDTF">2023-05-22T08:02:30Z</dcterms:created>
  <dcterms:modified xsi:type="dcterms:W3CDTF">2026-10-08T18:30:27Z</dcterms:modified>
</cp:coreProperties>
</file>