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8EB9"/>
    <a:srgbClr val="A6CDE4"/>
    <a:srgbClr val="5C5C5C"/>
    <a:srgbClr val="E52E17"/>
    <a:srgbClr val="3333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p:restoredTop sz="94643"/>
  </p:normalViewPr>
  <p:slideViewPr>
    <p:cSldViewPr snapToGrid="0">
      <p:cViewPr>
        <p:scale>
          <a:sx n="130" d="100"/>
          <a:sy n="130" d="100"/>
        </p:scale>
        <p:origin x="1048"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C84836-1C20-DA4D-B7EF-E742C2FC6590}" type="datetimeFigureOut">
              <a:rPr lang="en-GR" smtClean="0"/>
              <a:t>5/10/26</a:t>
            </a:fld>
            <a:endParaRPr lang="en-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AFE98-4BDC-864C-A2DE-EE760BF1D830}" type="slidenum">
              <a:rPr lang="en-GR" smtClean="0"/>
              <a:t>‹#›</a:t>
            </a:fld>
            <a:endParaRPr lang="en-GR"/>
          </a:p>
        </p:txBody>
      </p:sp>
    </p:spTree>
    <p:extLst>
      <p:ext uri="{BB962C8B-B14F-4D97-AF65-F5344CB8AC3E}">
        <p14:creationId xmlns:p14="http://schemas.microsoft.com/office/powerpoint/2010/main" val="3463945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a:p>
        </p:txBody>
      </p:sp>
      <p:sp>
        <p:nvSpPr>
          <p:cNvPr id="4" name="Slide Number Placeholder 3"/>
          <p:cNvSpPr>
            <a:spLocks noGrp="1"/>
          </p:cNvSpPr>
          <p:nvPr>
            <p:ph type="sldNum" sz="quarter" idx="5"/>
          </p:nvPr>
        </p:nvSpPr>
        <p:spPr/>
        <p:txBody>
          <a:bodyPr/>
          <a:lstStyle/>
          <a:p>
            <a:fld id="{D9BAFE98-4BDC-864C-A2DE-EE760BF1D830}" type="slidenum">
              <a:rPr lang="en-GR" smtClean="0"/>
              <a:t>29</a:t>
            </a:fld>
            <a:endParaRPr lang="en-GR"/>
          </a:p>
        </p:txBody>
      </p:sp>
    </p:spTree>
    <p:extLst>
      <p:ext uri="{BB962C8B-B14F-4D97-AF65-F5344CB8AC3E}">
        <p14:creationId xmlns:p14="http://schemas.microsoft.com/office/powerpoint/2010/main" val="1855843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A422CE2-837A-A14F-85AC-60FD81926845}" type="datetime1">
              <a:rPr lang="en-US" smtClean="0"/>
              <a:t>10/5/26</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3555880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E50B4EA-91FC-5442-A4FB-40D87F3D505B}" type="datetime1">
              <a:rPr lang="en-US" smtClean="0"/>
              <a:t>10/5/26</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4214903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75A23C2-319D-4246-B51B-A1C996EDD05E}" type="datetime1">
              <a:rPr lang="en-US" smtClean="0"/>
              <a:t>10/5/26</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1191069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9F39158-5380-0040-BBEA-4414367556CE}" type="datetime1">
              <a:rPr lang="en-US" smtClean="0"/>
              <a:t>10/5/26</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2426592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2B46975-549C-C646-B696-EAA9DC9B8A50}" type="datetime1">
              <a:rPr lang="en-US" smtClean="0"/>
              <a:t>10/5/26</a:t>
            </a:fld>
            <a:endParaRPr lang="en-GR"/>
          </a:p>
        </p:txBody>
      </p:sp>
      <p:sp>
        <p:nvSpPr>
          <p:cNvPr id="8" name="Footer Placeholder 7"/>
          <p:cNvSpPr>
            <a:spLocks noGrp="1"/>
          </p:cNvSpPr>
          <p:nvPr>
            <p:ph type="ftr" sz="quarter" idx="11"/>
          </p:nvPr>
        </p:nvSpPr>
        <p:spPr/>
        <p:txBody>
          <a:bodyPr/>
          <a:lstStyle/>
          <a:p>
            <a:endParaRPr lang="en-GR"/>
          </a:p>
        </p:txBody>
      </p:sp>
      <p:sp>
        <p:nvSpPr>
          <p:cNvPr id="9" name="Slide Number Placeholder 8"/>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4162929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119F869-672E-C543-821C-50E92A9A3A9A}" type="datetime1">
              <a:rPr lang="en-US" smtClean="0"/>
              <a:t>10/5/26</a:t>
            </a:fld>
            <a:endParaRPr lang="en-GR"/>
          </a:p>
        </p:txBody>
      </p:sp>
      <p:sp>
        <p:nvSpPr>
          <p:cNvPr id="4" name="Footer Placeholder 3"/>
          <p:cNvSpPr>
            <a:spLocks noGrp="1"/>
          </p:cNvSpPr>
          <p:nvPr>
            <p:ph type="ftr" sz="quarter" idx="11"/>
          </p:nvPr>
        </p:nvSpPr>
        <p:spPr/>
        <p:txBody>
          <a:bodyPr/>
          <a:lstStyle/>
          <a:p>
            <a:endParaRPr lang="en-GR"/>
          </a:p>
        </p:txBody>
      </p:sp>
      <p:sp>
        <p:nvSpPr>
          <p:cNvPr id="5" name="Slide Number Placeholder 4"/>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2256595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6D076-001B-4147-B399-086D595980D6}" type="datetime1">
              <a:rPr lang="en-US" smtClean="0"/>
              <a:t>10/5/26</a:t>
            </a:fld>
            <a:endParaRPr lang="en-GR"/>
          </a:p>
        </p:txBody>
      </p:sp>
      <p:sp>
        <p:nvSpPr>
          <p:cNvPr id="3" name="Footer Placeholder 2"/>
          <p:cNvSpPr>
            <a:spLocks noGrp="1"/>
          </p:cNvSpPr>
          <p:nvPr>
            <p:ph type="ftr" sz="quarter" idx="11"/>
          </p:nvPr>
        </p:nvSpPr>
        <p:spPr/>
        <p:txBody>
          <a:bodyPr/>
          <a:lstStyle/>
          <a:p>
            <a:endParaRPr lang="en-GR"/>
          </a:p>
        </p:txBody>
      </p:sp>
      <p:sp>
        <p:nvSpPr>
          <p:cNvPr id="4" name="Slide Number Placeholder 3"/>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16297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16B5146-8C5C-EB49-BAE9-0772DDE7B869}" type="datetime1">
              <a:rPr lang="en-US" smtClean="0"/>
              <a:t>10/5/26</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199678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7B6D9CC-3C78-4346-945D-F35694B7A90F}" type="datetime1">
              <a:rPr lang="en-US" smtClean="0"/>
              <a:t>10/5/26</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835985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1310913-AD2A-1049-8A86-E9F4B0BE7402}" type="datetime1">
              <a:rPr lang="en-US" smtClean="0"/>
              <a:t>10/5/26</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2712023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EF265F8-41BC-F347-9DAB-18D9767D24E1}" type="datetime1">
              <a:rPr lang="en-US" smtClean="0"/>
              <a:t>10/5/26</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9C246AE4-CBAC-7944-8D8C-67B9A18B7093}" type="slidenum">
              <a:rPr lang="en-GR" smtClean="0"/>
              <a:t>‹#›</a:t>
            </a:fld>
            <a:endParaRPr lang="en-GR"/>
          </a:p>
        </p:txBody>
      </p:sp>
    </p:spTree>
    <p:extLst>
      <p:ext uri="{BB962C8B-B14F-4D97-AF65-F5344CB8AC3E}">
        <p14:creationId xmlns:p14="http://schemas.microsoft.com/office/powerpoint/2010/main" val="3291448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950BFB-7F5A-1B42-B5D3-2E604F3D908F}" type="datetime1">
              <a:rPr lang="en-US" smtClean="0"/>
              <a:t>10/5/26</a:t>
            </a:fld>
            <a:endParaRPr lang="en-G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246AE4-CBAC-7944-8D8C-67B9A18B7093}" type="slidenum">
              <a:rPr lang="en-GR" smtClean="0"/>
              <a:t>‹#›</a:t>
            </a:fld>
            <a:endParaRPr lang="en-GR"/>
          </a:p>
        </p:txBody>
      </p:sp>
    </p:spTree>
    <p:extLst>
      <p:ext uri="{BB962C8B-B14F-4D97-AF65-F5344CB8AC3E}">
        <p14:creationId xmlns:p14="http://schemas.microsoft.com/office/powerpoint/2010/main" val="1502639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emf"/><Relationship Id="rId5" Type="http://schemas.openxmlformats.org/officeDocument/2006/relationships/image" Target="../media/image49.png"/><Relationship Id="rId4" Type="http://schemas.openxmlformats.org/officeDocument/2006/relationships/image" Target="../media/image48.emf"/></Relationships>
</file>

<file path=ppt/slides/_rels/slide1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wmf"/><Relationship Id="rId4" Type="http://schemas.openxmlformats.org/officeDocument/2006/relationships/image" Target="../media/image55.wmf"/></Relationships>
</file>

<file path=ppt/slides/_rels/slide15.xml.rels><?xml version="1.0" encoding="UTF-8" standalone="yes"?>
<Relationships xmlns="http://schemas.openxmlformats.org/package/2006/relationships"><Relationship Id="rId3" Type="http://schemas.openxmlformats.org/officeDocument/2006/relationships/image" Target="../media/image59.wmf"/><Relationship Id="rId7" Type="http://schemas.openxmlformats.org/officeDocument/2006/relationships/image" Target="../media/image63.wmf"/><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wmf"/><Relationship Id="rId4"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1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emf"/><Relationship Id="rId4" Type="http://schemas.openxmlformats.org/officeDocument/2006/relationships/image" Target="../media/image72.emf"/></Relationships>
</file>

<file path=ppt/slides/_rels/slide2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 Id="rId9" Type="http://schemas.openxmlformats.org/officeDocument/2006/relationships/image" Target="../media/image82.png"/></Relationships>
</file>

<file path=ppt/slides/_rels/slide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2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 Id="rId9" Type="http://schemas.openxmlformats.org/officeDocument/2006/relationships/image" Target="../media/image94.png"/></Relationships>
</file>

<file path=ppt/slides/_rels/slide23.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24.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2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110.png"/></Relationships>
</file>

<file path=ppt/slides/_rels/slide2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image" Target="../media/image113.png"/></Relationships>
</file>

<file path=ppt/slides/_rels/slide2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16.png"/><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29.xml.rels><?xml version="1.0" encoding="UTF-8" standalone="yes"?>
<Relationships xmlns="http://schemas.openxmlformats.org/package/2006/relationships"><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4.emf"/><Relationship Id="rId5" Type="http://schemas.openxmlformats.org/officeDocument/2006/relationships/image" Target="../media/image123.png"/><Relationship Id="rId4" Type="http://schemas.openxmlformats.org/officeDocument/2006/relationships/image" Target="../media/image122.emf"/></Relationships>
</file>

<file path=ppt/slides/_rels/slide30.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png"/><Relationship Id="rId1" Type="http://schemas.openxmlformats.org/officeDocument/2006/relationships/slideLayout" Target="../slideLayouts/slideLayout7.xml"/><Relationship Id="rId6" Type="http://schemas.openxmlformats.org/officeDocument/2006/relationships/image" Target="../media/image130.wmf"/><Relationship Id="rId5" Type="http://schemas.openxmlformats.org/officeDocument/2006/relationships/image" Target="../media/image129.png"/><Relationship Id="rId4" Type="http://schemas.openxmlformats.org/officeDocument/2006/relationships/image" Target="../media/image128.png"/></Relationships>
</file>

<file path=ppt/slides/_rels/slide3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7.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3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 Id="rId5" Type="http://schemas.openxmlformats.org/officeDocument/2006/relationships/image" Target="../media/image140.png"/><Relationship Id="rId4" Type="http://schemas.openxmlformats.org/officeDocument/2006/relationships/image" Target="../media/image139.png"/></Relationships>
</file>

<file path=ppt/slides/_rels/slide3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7.xml"/><Relationship Id="rId5" Type="http://schemas.openxmlformats.org/officeDocument/2006/relationships/image" Target="../media/image144.png"/><Relationship Id="rId4" Type="http://schemas.openxmlformats.org/officeDocument/2006/relationships/image" Target="../media/image143.png"/></Relationships>
</file>

<file path=ppt/slides/_rels/slide3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xml"/><Relationship Id="rId5" Type="http://schemas.openxmlformats.org/officeDocument/2006/relationships/image" Target="../media/image150.png"/><Relationship Id="rId4" Type="http://schemas.openxmlformats.org/officeDocument/2006/relationships/image" Target="../media/image149.png"/></Relationships>
</file>

<file path=ppt/slides/_rels/slide36.xml.rels><?xml version="1.0" encoding="UTF-8" standalone="yes"?>
<Relationships xmlns="http://schemas.openxmlformats.org/package/2006/relationships"><Relationship Id="rId3" Type="http://schemas.openxmlformats.org/officeDocument/2006/relationships/image" Target="../media/image152.wmf"/><Relationship Id="rId2" Type="http://schemas.openxmlformats.org/officeDocument/2006/relationships/image" Target="../media/image151.png"/><Relationship Id="rId1" Type="http://schemas.openxmlformats.org/officeDocument/2006/relationships/slideLayout" Target="../slideLayouts/slideLayout7.xml"/><Relationship Id="rId5" Type="http://schemas.openxmlformats.org/officeDocument/2006/relationships/image" Target="../media/image154.png"/><Relationship Id="rId4" Type="http://schemas.openxmlformats.org/officeDocument/2006/relationships/image" Target="../media/image153.png"/></Relationships>
</file>

<file path=ppt/slides/_rels/slide37.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6.png"/><Relationship Id="rId7" Type="http://schemas.openxmlformats.org/officeDocument/2006/relationships/image" Target="../media/image160.png"/><Relationship Id="rId2" Type="http://schemas.openxmlformats.org/officeDocument/2006/relationships/image" Target="../media/image155.png"/><Relationship Id="rId1" Type="http://schemas.openxmlformats.org/officeDocument/2006/relationships/slideLayout" Target="../slideLayouts/slideLayout7.xml"/><Relationship Id="rId6" Type="http://schemas.openxmlformats.org/officeDocument/2006/relationships/image" Target="../media/image159.png"/><Relationship Id="rId11" Type="http://schemas.openxmlformats.org/officeDocument/2006/relationships/image" Target="../media/image164.png"/><Relationship Id="rId5" Type="http://schemas.openxmlformats.org/officeDocument/2006/relationships/image" Target="../media/image158.png"/><Relationship Id="rId10" Type="http://schemas.openxmlformats.org/officeDocument/2006/relationships/image" Target="../media/image163.png"/><Relationship Id="rId4" Type="http://schemas.openxmlformats.org/officeDocument/2006/relationships/image" Target="../media/image157.png"/><Relationship Id="rId9" Type="http://schemas.openxmlformats.org/officeDocument/2006/relationships/image" Target="../media/image162.png"/></Relationships>
</file>

<file path=ppt/slides/_rels/slide38.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173.png"/><Relationship Id="rId3" Type="http://schemas.openxmlformats.org/officeDocument/2006/relationships/image" Target="../media/image168.png"/><Relationship Id="rId7" Type="http://schemas.openxmlformats.org/officeDocument/2006/relationships/image" Target="../media/image172.png"/><Relationship Id="rId2" Type="http://schemas.openxmlformats.org/officeDocument/2006/relationships/image" Target="../media/image167.png"/><Relationship Id="rId1" Type="http://schemas.openxmlformats.org/officeDocument/2006/relationships/slideLayout" Target="../slideLayouts/slideLayout7.xml"/><Relationship Id="rId6" Type="http://schemas.openxmlformats.org/officeDocument/2006/relationships/image" Target="../media/image171.png"/><Relationship Id="rId5" Type="http://schemas.openxmlformats.org/officeDocument/2006/relationships/image" Target="../media/image170.png"/><Relationship Id="rId10" Type="http://schemas.openxmlformats.org/officeDocument/2006/relationships/image" Target="../media/image175.png"/><Relationship Id="rId4" Type="http://schemas.openxmlformats.org/officeDocument/2006/relationships/image" Target="../media/image169.png"/><Relationship Id="rId9" Type="http://schemas.openxmlformats.org/officeDocument/2006/relationships/image" Target="../media/image174.png"/></Relationships>
</file>

<file path=ppt/slides/_rels/slide40.xml.rels><?xml version="1.0" encoding="UTF-8" standalone="yes"?>
<Relationships xmlns="http://schemas.openxmlformats.org/package/2006/relationships"><Relationship Id="rId8" Type="http://schemas.openxmlformats.org/officeDocument/2006/relationships/image" Target="../media/image181.png"/><Relationship Id="rId3" Type="http://schemas.openxmlformats.org/officeDocument/2006/relationships/image" Target="../media/image168.png"/><Relationship Id="rId7" Type="http://schemas.openxmlformats.org/officeDocument/2006/relationships/image" Target="../media/image180.png"/><Relationship Id="rId2" Type="http://schemas.openxmlformats.org/officeDocument/2006/relationships/image" Target="../media/image176.png"/><Relationship Id="rId1" Type="http://schemas.openxmlformats.org/officeDocument/2006/relationships/slideLayout" Target="../slideLayouts/slideLayout7.xml"/><Relationship Id="rId6" Type="http://schemas.openxmlformats.org/officeDocument/2006/relationships/image" Target="../media/image179.png"/><Relationship Id="rId5" Type="http://schemas.openxmlformats.org/officeDocument/2006/relationships/image" Target="../media/image178.png"/><Relationship Id="rId10" Type="http://schemas.openxmlformats.org/officeDocument/2006/relationships/image" Target="../media/image183.png"/><Relationship Id="rId4" Type="http://schemas.openxmlformats.org/officeDocument/2006/relationships/image" Target="../media/image177.png"/><Relationship Id="rId9" Type="http://schemas.openxmlformats.org/officeDocument/2006/relationships/image" Target="../media/image182.png"/></Relationships>
</file>

<file path=ppt/slides/_rels/slide41.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E1800D-3140-87AD-F13F-5176713262D9}"/>
              </a:ext>
            </a:extLst>
          </p:cNvPr>
          <p:cNvSpPr>
            <a:spLocks noGrp="1"/>
          </p:cNvSpPr>
          <p:nvPr>
            <p:ph type="sldNum" sz="quarter" idx="12"/>
          </p:nvPr>
        </p:nvSpPr>
        <p:spPr/>
        <p:txBody>
          <a:bodyPr/>
          <a:lstStyle/>
          <a:p>
            <a:fld id="{9C246AE4-CBAC-7944-8D8C-67B9A18B7093}" type="slidenum">
              <a:rPr lang="en-GR" smtClean="0"/>
              <a:t>1</a:t>
            </a:fld>
            <a:endParaRPr lang="en-GR"/>
          </a:p>
        </p:txBody>
      </p:sp>
      <p:pic>
        <p:nvPicPr>
          <p:cNvPr id="5" name="Picture 4">
            <a:extLst>
              <a:ext uri="{FF2B5EF4-FFF2-40B4-BE49-F238E27FC236}">
                <a16:creationId xmlns:a16="http://schemas.microsoft.com/office/drawing/2014/main" id="{5D200A4F-7E63-ABD0-E39A-B5EF918CEBDC}"/>
              </a:ext>
            </a:extLst>
          </p:cNvPr>
          <p:cNvPicPr>
            <a:picLocks noChangeAspect="1"/>
          </p:cNvPicPr>
          <p:nvPr/>
        </p:nvPicPr>
        <p:blipFill>
          <a:blip r:embed="rId2"/>
          <a:stretch>
            <a:fillRect/>
          </a:stretch>
        </p:blipFill>
        <p:spPr>
          <a:xfrm>
            <a:off x="0" y="0"/>
            <a:ext cx="9131575" cy="1898753"/>
          </a:xfrm>
          <a:prstGeom prst="rect">
            <a:avLst/>
          </a:prstGeom>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07851A30-2C75-4F8D-B9DA-29EC9F3E5A4F}"/>
                  </a:ext>
                </a:extLst>
              </p:cNvPr>
              <p:cNvSpPr txBox="1"/>
              <p:nvPr/>
            </p:nvSpPr>
            <p:spPr>
              <a:xfrm>
                <a:off x="0" y="1995948"/>
                <a:ext cx="9119150" cy="1321772"/>
              </a:xfrm>
              <a:prstGeom prst="rect">
                <a:avLst/>
              </a:prstGeom>
              <a:noFill/>
            </p:spPr>
            <p:txBody>
              <a:bodyPr wrap="square" rtlCol="0">
                <a:spAutoFit/>
              </a:bodyPr>
              <a:lstStyle/>
              <a:p>
                <a:pPr algn="ctr"/>
                <a:r>
                  <a:rPr lang="en-GR" sz="3200" b="1" dirty="0">
                    <a:solidFill>
                      <a:schemeClr val="tx2">
                        <a:lumMod val="90000"/>
                        <a:lumOff val="10000"/>
                      </a:schemeClr>
                    </a:solidFill>
                    <a:latin typeface="Times New Roman" panose="02020603050405020304" pitchFamily="18" charset="0"/>
                    <a:cs typeface="Times New Roman" panose="02020603050405020304" pitchFamily="18" charset="0"/>
                  </a:rPr>
                  <a:t>Tools &amp; Methods </a:t>
                </a:r>
              </a:p>
              <a:p>
                <a:pPr algn="ctr"/>
                <a:r>
                  <a:rPr lang="en-GR" sz="3200" b="1" dirty="0">
                    <a:solidFill>
                      <a:schemeClr val="tx2">
                        <a:lumMod val="90000"/>
                        <a:lumOff val="10000"/>
                      </a:schemeClr>
                    </a:solidFill>
                    <a:latin typeface="Times New Roman" panose="02020603050405020304" pitchFamily="18" charset="0"/>
                    <a:cs typeface="Times New Roman" panose="02020603050405020304" pitchFamily="18" charset="0"/>
                  </a:rPr>
                  <a:t>for Measuring </a:t>
                </a:r>
                <a14:m>
                  <m:oMath xmlns:m="http://schemas.openxmlformats.org/officeDocument/2006/math">
                    <m:sSubSup>
                      <m:sSubSupPr>
                        <m:ctrlPr>
                          <a:rPr lang="el-GR" sz="3200" b="1" i="1" smtClean="0">
                            <a:solidFill>
                              <a:schemeClr val="tx2">
                                <a:lumMod val="90000"/>
                                <a:lumOff val="10000"/>
                              </a:schemeClr>
                            </a:solidFill>
                            <a:latin typeface="Cambria Math" panose="02040503050406030204" pitchFamily="18" charset="0"/>
                          </a:rPr>
                        </m:ctrlPr>
                      </m:sSubSupPr>
                      <m:e>
                        <m:r>
                          <a:rPr lang="el-GR" sz="3200" b="1" i="1" smtClean="0">
                            <a:solidFill>
                              <a:schemeClr val="tx2">
                                <a:lumMod val="90000"/>
                                <a:lumOff val="10000"/>
                              </a:schemeClr>
                            </a:solidFill>
                            <a:latin typeface="Cambria Math" panose="02040503050406030204" pitchFamily="18" charset="0"/>
                          </a:rPr>
                          <m:t>𝝈</m:t>
                        </m:r>
                      </m:e>
                      <m:sub>
                        <m:sSub>
                          <m:sSubPr>
                            <m:ctrlPr>
                              <a:rPr lang="el-GR" sz="3200" b="1" i="1" smtClean="0">
                                <a:solidFill>
                                  <a:schemeClr val="tx2">
                                    <a:lumMod val="90000"/>
                                    <a:lumOff val="10000"/>
                                  </a:schemeClr>
                                </a:solidFill>
                                <a:latin typeface="Cambria Math" panose="02040503050406030204" pitchFamily="18" charset="0"/>
                              </a:rPr>
                            </m:ctrlPr>
                          </m:sSubPr>
                          <m:e>
                            <m:acc>
                              <m:accPr>
                                <m:chr m:val="̅"/>
                                <m:ctrlPr>
                                  <a:rPr lang="el-GR" sz="3200" b="1" i="1" smtClean="0">
                                    <a:solidFill>
                                      <a:schemeClr val="tx2">
                                        <a:lumMod val="90000"/>
                                        <a:lumOff val="10000"/>
                                      </a:schemeClr>
                                    </a:solidFill>
                                    <a:latin typeface="Cambria Math" panose="02040503050406030204" pitchFamily="18" charset="0"/>
                                  </a:rPr>
                                </m:ctrlPr>
                              </m:accPr>
                              <m:e>
                                <m:r>
                                  <a:rPr lang="el-GR" sz="3200" b="1" i="1" smtClean="0">
                                    <a:solidFill>
                                      <a:schemeClr val="tx2">
                                        <a:lumMod val="90000"/>
                                        <a:lumOff val="10000"/>
                                      </a:schemeClr>
                                    </a:solidFill>
                                    <a:latin typeface="Cambria Math" panose="02040503050406030204" pitchFamily="18" charset="0"/>
                                  </a:rPr>
                                  <m:t>𝝂</m:t>
                                </m:r>
                              </m:e>
                            </m:acc>
                          </m:e>
                          <m:sub>
                            <m:r>
                              <a:rPr lang="el-GR" sz="3200" b="1" i="1" smtClean="0">
                                <a:solidFill>
                                  <a:schemeClr val="tx2">
                                    <a:lumMod val="90000"/>
                                    <a:lumOff val="10000"/>
                                  </a:schemeClr>
                                </a:solidFill>
                                <a:latin typeface="Cambria Math" panose="02040503050406030204" pitchFamily="18" charset="0"/>
                              </a:rPr>
                              <m:t>𝝁</m:t>
                            </m:r>
                          </m:sub>
                        </m:sSub>
                        <m:r>
                          <a:rPr lang="en-US" sz="3200" b="1" i="1" smtClean="0">
                            <a:solidFill>
                              <a:schemeClr val="tx2">
                                <a:lumMod val="90000"/>
                                <a:lumOff val="10000"/>
                              </a:schemeClr>
                            </a:solidFill>
                            <a:latin typeface="Cambria Math" panose="02040503050406030204" pitchFamily="18" charset="0"/>
                          </a:rPr>
                          <m:t>−</m:t>
                        </m:r>
                        <m:sSub>
                          <m:sSubPr>
                            <m:ctrlPr>
                              <a:rPr lang="en-US" sz="3200" b="1" i="1" smtClean="0">
                                <a:solidFill>
                                  <a:schemeClr val="tx2">
                                    <a:lumMod val="90000"/>
                                    <a:lumOff val="10000"/>
                                  </a:schemeClr>
                                </a:solidFill>
                                <a:latin typeface="Cambria Math" panose="02040503050406030204" pitchFamily="18" charset="0"/>
                              </a:rPr>
                            </m:ctrlPr>
                          </m:sSubPr>
                          <m:e>
                            <m:r>
                              <a:rPr lang="en-US" sz="3200" b="1" i="1" smtClean="0">
                                <a:solidFill>
                                  <a:schemeClr val="tx2">
                                    <a:lumMod val="90000"/>
                                    <a:lumOff val="10000"/>
                                  </a:schemeClr>
                                </a:solidFill>
                                <a:latin typeface="Cambria Math" panose="02040503050406030204" pitchFamily="18" charset="0"/>
                              </a:rPr>
                              <m:t>𝑯</m:t>
                            </m:r>
                          </m:e>
                          <m:sub>
                            <m:r>
                              <a:rPr lang="en-US" sz="3200" b="1" i="1" smtClean="0">
                                <a:solidFill>
                                  <a:schemeClr val="tx2">
                                    <a:lumMod val="90000"/>
                                    <a:lumOff val="10000"/>
                                  </a:schemeClr>
                                </a:solidFill>
                                <a:latin typeface="Cambria Math" panose="02040503050406030204" pitchFamily="18" charset="0"/>
                              </a:rPr>
                              <m:t>𝟐</m:t>
                            </m:r>
                          </m:sub>
                        </m:sSub>
                        <m:r>
                          <a:rPr lang="en-US" sz="3200" b="1" i="1" smtClean="0">
                            <a:solidFill>
                              <a:schemeClr val="tx2">
                                <a:lumMod val="90000"/>
                                <a:lumOff val="10000"/>
                              </a:schemeClr>
                            </a:solidFill>
                            <a:latin typeface="Cambria Math" panose="02040503050406030204" pitchFamily="18" charset="0"/>
                          </a:rPr>
                          <m:t>𝑶</m:t>
                        </m:r>
                      </m:sub>
                      <m:sup>
                        <m:r>
                          <a:rPr lang="en-US" sz="3200" b="1" i="1" smtClean="0">
                            <a:solidFill>
                              <a:schemeClr val="tx2">
                                <a:lumMod val="90000"/>
                                <a:lumOff val="10000"/>
                              </a:schemeClr>
                            </a:solidFill>
                            <a:latin typeface="Cambria Math" panose="02040503050406030204" pitchFamily="18" charset="0"/>
                          </a:rPr>
                          <m:t>𝑪𝑪</m:t>
                        </m:r>
                      </m:sup>
                    </m:sSubSup>
                    <m:d>
                      <m:dPr>
                        <m:ctrlPr>
                          <a:rPr lang="en-US" sz="3200" b="1" i="1" smtClean="0">
                            <a:solidFill>
                              <a:schemeClr val="tx2">
                                <a:lumMod val="90000"/>
                                <a:lumOff val="10000"/>
                              </a:schemeClr>
                            </a:solidFill>
                            <a:latin typeface="Cambria Math" panose="02040503050406030204" pitchFamily="18" charset="0"/>
                          </a:rPr>
                        </m:ctrlPr>
                      </m:dPr>
                      <m:e>
                        <m:sSub>
                          <m:sSubPr>
                            <m:ctrlPr>
                              <a:rPr lang="en-US" sz="3200" b="1" i="1" smtClean="0">
                                <a:solidFill>
                                  <a:schemeClr val="tx2">
                                    <a:lumMod val="90000"/>
                                    <a:lumOff val="10000"/>
                                  </a:schemeClr>
                                </a:solidFill>
                                <a:latin typeface="Cambria Math" panose="02040503050406030204" pitchFamily="18" charset="0"/>
                              </a:rPr>
                            </m:ctrlPr>
                          </m:sSubPr>
                          <m:e>
                            <m:r>
                              <a:rPr lang="en-US" sz="3200" b="1" i="1" smtClean="0">
                                <a:solidFill>
                                  <a:schemeClr val="tx2">
                                    <a:lumMod val="90000"/>
                                    <a:lumOff val="10000"/>
                                  </a:schemeClr>
                                </a:solidFill>
                                <a:latin typeface="Cambria Math" panose="02040503050406030204" pitchFamily="18" charset="0"/>
                              </a:rPr>
                              <m:t>𝑬</m:t>
                            </m:r>
                          </m:e>
                          <m:sub>
                            <m:sSub>
                              <m:sSubPr>
                                <m:ctrlPr>
                                  <a:rPr lang="el-GR" sz="3200" b="1" i="1" smtClean="0">
                                    <a:solidFill>
                                      <a:schemeClr val="tx2">
                                        <a:lumMod val="90000"/>
                                        <a:lumOff val="10000"/>
                                      </a:schemeClr>
                                    </a:solidFill>
                                    <a:latin typeface="Cambria Math" panose="02040503050406030204" pitchFamily="18" charset="0"/>
                                  </a:rPr>
                                </m:ctrlPr>
                              </m:sSubPr>
                              <m:e>
                                <m:acc>
                                  <m:accPr>
                                    <m:chr m:val="̅"/>
                                    <m:ctrlPr>
                                      <a:rPr lang="el-GR" sz="3200" b="1" i="1" smtClean="0">
                                        <a:solidFill>
                                          <a:schemeClr val="tx2">
                                            <a:lumMod val="90000"/>
                                            <a:lumOff val="10000"/>
                                          </a:schemeClr>
                                        </a:solidFill>
                                        <a:latin typeface="Cambria Math" panose="02040503050406030204" pitchFamily="18" charset="0"/>
                                      </a:rPr>
                                    </m:ctrlPr>
                                  </m:accPr>
                                  <m:e>
                                    <m:r>
                                      <a:rPr lang="el-GR" sz="3200" b="1" i="1" smtClean="0">
                                        <a:solidFill>
                                          <a:schemeClr val="tx2">
                                            <a:lumMod val="90000"/>
                                            <a:lumOff val="10000"/>
                                          </a:schemeClr>
                                        </a:solidFill>
                                        <a:latin typeface="Cambria Math" panose="02040503050406030204" pitchFamily="18" charset="0"/>
                                      </a:rPr>
                                      <m:t>𝝂</m:t>
                                    </m:r>
                                  </m:e>
                                </m:acc>
                              </m:e>
                              <m:sub>
                                <m:r>
                                  <a:rPr lang="el-GR" sz="3200" b="1" i="1" smtClean="0">
                                    <a:solidFill>
                                      <a:schemeClr val="tx2">
                                        <a:lumMod val="90000"/>
                                        <a:lumOff val="10000"/>
                                      </a:schemeClr>
                                    </a:solidFill>
                                    <a:latin typeface="Cambria Math" panose="02040503050406030204" pitchFamily="18" charset="0"/>
                                  </a:rPr>
                                  <m:t>𝝁</m:t>
                                </m:r>
                              </m:sub>
                            </m:sSub>
                          </m:sub>
                        </m:sSub>
                      </m:e>
                    </m:d>
                  </m:oMath>
                </a14:m>
                <a:r>
                  <a:rPr lang="en-GR" sz="3200" b="1" dirty="0">
                    <a:solidFill>
                      <a:schemeClr val="tx2">
                        <a:lumMod val="90000"/>
                        <a:lumOff val="10000"/>
                      </a:schemeClr>
                    </a:solidFill>
                    <a:latin typeface="Times New Roman" panose="02020603050405020304" pitchFamily="18" charset="0"/>
                    <a:cs typeface="Times New Roman" panose="02020603050405020304" pitchFamily="18" charset="0"/>
                  </a:rPr>
                  <a:t> with LEMMOND </a:t>
                </a:r>
              </a:p>
            </p:txBody>
          </p:sp>
        </mc:Choice>
        <mc:Fallback>
          <p:sp>
            <p:nvSpPr>
              <p:cNvPr id="6" name="TextBox 5">
                <a:extLst>
                  <a:ext uri="{FF2B5EF4-FFF2-40B4-BE49-F238E27FC236}">
                    <a16:creationId xmlns:a16="http://schemas.microsoft.com/office/drawing/2014/main" id="{07851A30-2C75-4F8D-B9DA-29EC9F3E5A4F}"/>
                  </a:ext>
                </a:extLst>
              </p:cNvPr>
              <p:cNvSpPr txBox="1">
                <a:spLocks noRot="1" noChangeAspect="1" noMove="1" noResize="1" noEditPoints="1" noAdjustHandles="1" noChangeArrowheads="1" noChangeShapeType="1" noTextEdit="1"/>
              </p:cNvSpPr>
              <p:nvPr/>
            </p:nvSpPr>
            <p:spPr>
              <a:xfrm>
                <a:off x="0" y="1995948"/>
                <a:ext cx="9119150" cy="1321772"/>
              </a:xfrm>
              <a:prstGeom prst="rect">
                <a:avLst/>
              </a:prstGeom>
              <a:blipFill>
                <a:blip r:embed="rId3"/>
                <a:stretch>
                  <a:fillRect t="-4717" b="-3774"/>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FCFABCD-AFB3-FD24-8E8F-84E7E5A15FAB}"/>
                  </a:ext>
                </a:extLst>
              </p:cNvPr>
              <p:cNvSpPr txBox="1"/>
              <p:nvPr/>
            </p:nvSpPr>
            <p:spPr>
              <a:xfrm>
                <a:off x="1170037" y="3946535"/>
                <a:ext cx="6990735" cy="1656094"/>
              </a:xfrm>
              <a:prstGeom prst="rect">
                <a:avLst/>
              </a:prstGeom>
              <a:noFill/>
            </p:spPr>
            <p:txBody>
              <a:bodyPr wrap="square" rtlCol="0">
                <a:spAutoFit/>
              </a:bodyPr>
              <a:lstStyle/>
              <a:p>
                <a:pPr marL="285750" indent="-285750">
                  <a:buFont typeface="Wingdings" pitchFamily="2" charset="2"/>
                  <a:buChar char="v"/>
                </a:pPr>
                <a:r>
                  <a:rPr lang="en-GR" sz="2000" b="1" dirty="0">
                    <a:solidFill>
                      <a:schemeClr val="accent2">
                        <a:lumMod val="50000"/>
                      </a:schemeClr>
                    </a:solidFill>
                    <a:latin typeface="Times New Roman" panose="02020603050405020304" pitchFamily="18" charset="0"/>
                    <a:cs typeface="Times New Roman" panose="02020603050405020304" pitchFamily="18" charset="0"/>
                  </a:rPr>
                  <a:t>Reconstruction &amp; Classification Algorithms</a:t>
                </a:r>
              </a:p>
              <a:p>
                <a:pPr marL="285750" indent="-285750">
                  <a:buFont typeface="Wingdings" pitchFamily="2" charset="2"/>
                  <a:buChar char="v"/>
                </a:pPr>
                <a:r>
                  <a:rPr lang="en-GB" sz="2000" b="1" dirty="0">
                    <a:solidFill>
                      <a:schemeClr val="accent2">
                        <a:lumMod val="50000"/>
                      </a:schemeClr>
                    </a:solidFill>
                    <a:latin typeface="Times New Roman" panose="02020603050405020304" pitchFamily="18" charset="0"/>
                    <a:cs typeface="Times New Roman" panose="02020603050405020304" pitchFamily="18" charset="0"/>
                  </a:rPr>
                  <a:t>Cross Section vs Energy Estimation – Statistical Accuracy</a:t>
                </a:r>
              </a:p>
              <a:p>
                <a:pPr marL="285750" indent="-285750">
                  <a:buFont typeface="Wingdings" pitchFamily="2" charset="2"/>
                  <a:buChar char="v"/>
                </a:pPr>
                <a:r>
                  <a:rPr lang="en-GB" sz="2000" b="1" dirty="0">
                    <a:solidFill>
                      <a:schemeClr val="accent2">
                        <a:lumMod val="50000"/>
                      </a:schemeClr>
                    </a:solidFill>
                    <a:latin typeface="Times New Roman" panose="02020603050405020304" pitchFamily="18" charset="0"/>
                    <a:cs typeface="Times New Roman" panose="02020603050405020304" pitchFamily="18" charset="0"/>
                  </a:rPr>
                  <a:t>Systematic Errors &amp; Model Hypothesis Testing</a:t>
                </a:r>
              </a:p>
              <a:p>
                <a:pPr marL="285750" indent="-285750">
                  <a:buFont typeface="Wingdings" pitchFamily="2" charset="2"/>
                  <a:buChar char="v"/>
                </a:pPr>
                <a:r>
                  <a:rPr lang="en-GB" sz="2000" b="1" dirty="0">
                    <a:solidFill>
                      <a:schemeClr val="accent2">
                        <a:lumMod val="50000"/>
                      </a:schemeClr>
                    </a:solidFill>
                    <a:latin typeface="Times New Roman" panose="02020603050405020304" pitchFamily="18" charset="0"/>
                    <a:cs typeface="Times New Roman" panose="02020603050405020304" pitchFamily="18" charset="0"/>
                  </a:rPr>
                  <a:t>Differential Cross Sections</a:t>
                </a:r>
              </a:p>
              <a:p>
                <a:pPr marL="285750" indent="-285750">
                  <a:buFont typeface="Wingdings" pitchFamily="2" charset="2"/>
                  <a:buChar char="v"/>
                </a:pPr>
                <a:r>
                  <a:rPr lang="en-GB" sz="2000" b="1" dirty="0">
                    <a:solidFill>
                      <a:schemeClr val="accent2">
                        <a:lumMod val="50000"/>
                      </a:schemeClr>
                    </a:solidFill>
                    <a:latin typeface="Times New Roman" panose="02020603050405020304" pitchFamily="18" charset="0"/>
                    <a:cs typeface="Times New Roman" panose="02020603050405020304" pitchFamily="18" charset="0"/>
                  </a:rPr>
                  <a:t>Estimation of the Interacting - </a:t>
                </a:r>
                <a14:m>
                  <m:oMath xmlns:m="http://schemas.openxmlformats.org/officeDocument/2006/math">
                    <m:sSub>
                      <m:sSubPr>
                        <m:ctrlPr>
                          <a:rPr lang="en-US" sz="2000" b="1" i="1" smtClean="0">
                            <a:solidFill>
                              <a:schemeClr val="accent2">
                                <a:lumMod val="50000"/>
                              </a:schemeClr>
                            </a:solidFill>
                            <a:latin typeface="Cambria Math" panose="02040503050406030204" pitchFamily="18" charset="0"/>
                          </a:rPr>
                        </m:ctrlPr>
                      </m:sSubPr>
                      <m:e>
                        <m:acc>
                          <m:accPr>
                            <m:chr m:val="̅"/>
                            <m:ctrlPr>
                              <a:rPr lang="en-US" sz="2000" b="1" i="1" smtClean="0">
                                <a:solidFill>
                                  <a:schemeClr val="accent2">
                                    <a:lumMod val="50000"/>
                                  </a:schemeClr>
                                </a:solidFill>
                                <a:latin typeface="Cambria Math" panose="02040503050406030204" pitchFamily="18" charset="0"/>
                              </a:rPr>
                            </m:ctrlPr>
                          </m:accPr>
                          <m:e>
                            <m:r>
                              <a:rPr lang="en-US" sz="2000" b="1" i="1" smtClean="0">
                                <a:solidFill>
                                  <a:schemeClr val="accent2">
                                    <a:lumMod val="50000"/>
                                  </a:schemeClr>
                                </a:solidFill>
                                <a:latin typeface="Cambria Math" panose="02040503050406030204" pitchFamily="18" charset="0"/>
                              </a:rPr>
                              <m:t> </m:t>
                            </m:r>
                            <m:r>
                              <a:rPr lang="el-GR" sz="2000" b="1" i="1" smtClean="0">
                                <a:solidFill>
                                  <a:schemeClr val="accent2">
                                    <a:lumMod val="50000"/>
                                  </a:schemeClr>
                                </a:solidFill>
                                <a:latin typeface="Cambria Math" panose="02040503050406030204" pitchFamily="18" charset="0"/>
                              </a:rPr>
                              <m:t>𝝂</m:t>
                            </m:r>
                          </m:e>
                        </m:acc>
                      </m:e>
                      <m:sub>
                        <m:r>
                          <a:rPr lang="el-GR" sz="2000" b="1" i="1" smtClean="0">
                            <a:solidFill>
                              <a:schemeClr val="accent2">
                                <a:lumMod val="50000"/>
                              </a:schemeClr>
                            </a:solidFill>
                            <a:latin typeface="Cambria Math" panose="02040503050406030204" pitchFamily="18" charset="0"/>
                          </a:rPr>
                          <m:t>𝝁</m:t>
                        </m:r>
                      </m:sub>
                    </m:sSub>
                  </m:oMath>
                </a14:m>
                <a:r>
                  <a:rPr lang="en-GR" sz="2000" b="1" dirty="0">
                    <a:solidFill>
                      <a:schemeClr val="accent2">
                        <a:lumMod val="50000"/>
                      </a:schemeClr>
                    </a:solidFill>
                    <a:latin typeface="Times New Roman" panose="02020603050405020304" pitchFamily="18" charset="0"/>
                    <a:cs typeface="Times New Roman" panose="02020603050405020304" pitchFamily="18" charset="0"/>
                  </a:rPr>
                  <a:t> Energy Spectrum</a:t>
                </a:r>
              </a:p>
            </p:txBody>
          </p:sp>
        </mc:Choice>
        <mc:Fallback>
          <p:sp>
            <p:nvSpPr>
              <p:cNvPr id="7" name="TextBox 6">
                <a:extLst>
                  <a:ext uri="{FF2B5EF4-FFF2-40B4-BE49-F238E27FC236}">
                    <a16:creationId xmlns:a16="http://schemas.microsoft.com/office/drawing/2014/main" id="{6FCFABCD-AFB3-FD24-8E8F-84E7E5A15FAB}"/>
                  </a:ext>
                </a:extLst>
              </p:cNvPr>
              <p:cNvSpPr txBox="1">
                <a:spLocks noRot="1" noChangeAspect="1" noMove="1" noResize="1" noEditPoints="1" noAdjustHandles="1" noChangeArrowheads="1" noChangeShapeType="1" noTextEdit="1"/>
              </p:cNvSpPr>
              <p:nvPr/>
            </p:nvSpPr>
            <p:spPr>
              <a:xfrm>
                <a:off x="1170037" y="3946535"/>
                <a:ext cx="6990735" cy="1656094"/>
              </a:xfrm>
              <a:prstGeom prst="rect">
                <a:avLst/>
              </a:prstGeom>
              <a:blipFill>
                <a:blip r:embed="rId4"/>
                <a:stretch>
                  <a:fillRect l="-726" t="-1515" b="-3788"/>
                </a:stretch>
              </a:blipFill>
            </p:spPr>
            <p:txBody>
              <a:bodyPr/>
              <a:lstStyle/>
              <a:p>
                <a:r>
                  <a:rPr lang="en-GR">
                    <a:noFill/>
                  </a:rPr>
                  <a:t> </a:t>
                </a:r>
              </a:p>
            </p:txBody>
          </p:sp>
        </mc:Fallback>
      </mc:AlternateContent>
      <p:sp>
        <p:nvSpPr>
          <p:cNvPr id="9" name="TextBox 8">
            <a:extLst>
              <a:ext uri="{FF2B5EF4-FFF2-40B4-BE49-F238E27FC236}">
                <a16:creationId xmlns:a16="http://schemas.microsoft.com/office/drawing/2014/main" id="{AD65772D-C6CB-3C52-D84E-0E0F4D7C280A}"/>
              </a:ext>
            </a:extLst>
          </p:cNvPr>
          <p:cNvSpPr txBox="1"/>
          <p:nvPr/>
        </p:nvSpPr>
        <p:spPr>
          <a:xfrm>
            <a:off x="285135" y="3355615"/>
            <a:ext cx="8932337" cy="369332"/>
          </a:xfrm>
          <a:prstGeom prst="rect">
            <a:avLst/>
          </a:prstGeom>
          <a:noFill/>
        </p:spPr>
        <p:txBody>
          <a:bodyPr wrap="square">
            <a:spAutoFit/>
          </a:bodyPr>
          <a:lstStyle/>
          <a:p>
            <a:pPr marL="0" marR="0" algn="ctr">
              <a:buNone/>
            </a:pPr>
            <a:r>
              <a:rPr lang="en-GR" sz="1800" b="1" dirty="0">
                <a:solidFill>
                  <a:schemeClr val="tx2">
                    <a:lumMod val="75000"/>
                    <a:lumOff val="25000"/>
                  </a:schemeClr>
                </a:solidFill>
                <a:effectLst/>
                <a:latin typeface="Times New Roman" panose="02020603050405020304" pitchFamily="18" charset="0"/>
                <a:cs typeface="Times New Roman" panose="02020603050405020304" pitchFamily="18" charset="0"/>
              </a:rPr>
              <a:t>Ioannis Karakoulias, George Fanourakis, Dimos Sampsonidis &amp; Spyros Tzamarias</a:t>
            </a:r>
            <a:endParaRPr lang="en-GR" sz="750" b="1" dirty="0">
              <a:solidFill>
                <a:schemeClr val="tx2">
                  <a:lumMod val="75000"/>
                  <a:lumOff val="25000"/>
                </a:schemeClr>
              </a:solidFill>
              <a:effectLst/>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A4919090-7BE9-BEA8-A104-2297F244B9A0}"/>
              </a:ext>
            </a:extLst>
          </p:cNvPr>
          <p:cNvPicPr>
            <a:picLocks noChangeAspect="1"/>
          </p:cNvPicPr>
          <p:nvPr/>
        </p:nvPicPr>
        <p:blipFill>
          <a:blip r:embed="rId5"/>
          <a:stretch>
            <a:fillRect/>
          </a:stretch>
        </p:blipFill>
        <p:spPr>
          <a:xfrm>
            <a:off x="-1" y="6184490"/>
            <a:ext cx="9228485" cy="612245"/>
          </a:xfrm>
          <a:prstGeom prst="rect">
            <a:avLst/>
          </a:prstGeom>
        </p:spPr>
      </p:pic>
    </p:spTree>
    <p:extLst>
      <p:ext uri="{BB962C8B-B14F-4D97-AF65-F5344CB8AC3E}">
        <p14:creationId xmlns:p14="http://schemas.microsoft.com/office/powerpoint/2010/main" val="938822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EC3483-2B99-2C39-DA7D-D3CD3D7A5BDA}"/>
              </a:ext>
            </a:extLst>
          </p:cNvPr>
          <p:cNvSpPr>
            <a:spLocks noGrp="1"/>
          </p:cNvSpPr>
          <p:nvPr>
            <p:ph type="sldNum" sz="quarter" idx="12"/>
          </p:nvPr>
        </p:nvSpPr>
        <p:spPr/>
        <p:txBody>
          <a:bodyPr/>
          <a:lstStyle/>
          <a:p>
            <a:fld id="{9C246AE4-CBAC-7944-8D8C-67B9A18B7093}" type="slidenum">
              <a:rPr lang="en-GR" smtClean="0"/>
              <a:t>2</a:t>
            </a:fld>
            <a:endParaRPr lang="en-GR"/>
          </a:p>
        </p:txBody>
      </p:sp>
      <p:pic>
        <p:nvPicPr>
          <p:cNvPr id="7" name="Picture 6">
            <a:extLst>
              <a:ext uri="{FF2B5EF4-FFF2-40B4-BE49-F238E27FC236}">
                <a16:creationId xmlns:a16="http://schemas.microsoft.com/office/drawing/2014/main" id="{73118A28-BE46-5F8A-5022-B67FFF6A894B}"/>
              </a:ext>
            </a:extLst>
          </p:cNvPr>
          <p:cNvPicPr>
            <a:picLocks noChangeAspect="1"/>
          </p:cNvPicPr>
          <p:nvPr/>
        </p:nvPicPr>
        <p:blipFill>
          <a:blip r:embed="rId2"/>
          <a:stretch>
            <a:fillRect/>
          </a:stretch>
        </p:blipFill>
        <p:spPr>
          <a:xfrm>
            <a:off x="333792" y="2082883"/>
            <a:ext cx="3857366" cy="2910348"/>
          </a:xfrm>
          <a:prstGeom prst="rect">
            <a:avLst/>
          </a:prstGeom>
          <a:effectLst>
            <a:innerShdw blurRad="114300">
              <a:prstClr val="black"/>
            </a:innerShdw>
          </a:effectLst>
        </p:spPr>
      </p:pic>
      <p:sp>
        <p:nvSpPr>
          <p:cNvPr id="8" name="TextBox 7">
            <a:extLst>
              <a:ext uri="{FF2B5EF4-FFF2-40B4-BE49-F238E27FC236}">
                <a16:creationId xmlns:a16="http://schemas.microsoft.com/office/drawing/2014/main" id="{CAFD22E5-F54B-4861-6C26-4EF0BD83CD85}"/>
              </a:ext>
            </a:extLst>
          </p:cNvPr>
          <p:cNvSpPr txBox="1"/>
          <p:nvPr/>
        </p:nvSpPr>
        <p:spPr>
          <a:xfrm>
            <a:off x="0" y="0"/>
            <a:ext cx="9144000" cy="461665"/>
          </a:xfrm>
          <a:prstGeom prst="rect">
            <a:avLst/>
          </a:prstGeom>
          <a:solidFill>
            <a:srgbClr val="3333BA"/>
          </a:solidFill>
        </p:spPr>
        <p:txBody>
          <a:bodyPr wrap="square" rtlCol="0">
            <a:spAutoFit/>
          </a:bodyPr>
          <a:lstStyle/>
          <a:p>
            <a:pPr algn="ctr"/>
            <a:r>
              <a:rPr lang="en-GR" sz="2400" b="1">
                <a:solidFill>
                  <a:schemeClr val="bg1"/>
                </a:solidFill>
                <a:latin typeface="Times New Roman" panose="02020603050405020304" pitchFamily="18" charset="0"/>
                <a:cs typeface="Times New Roman" panose="02020603050405020304" pitchFamily="18" charset="0"/>
              </a:rPr>
              <a:t>MILOS - 2025</a:t>
            </a:r>
          </a:p>
        </p:txBody>
      </p:sp>
      <p:sp>
        <p:nvSpPr>
          <p:cNvPr id="9" name="TextBox 8">
            <a:extLst>
              <a:ext uri="{FF2B5EF4-FFF2-40B4-BE49-F238E27FC236}">
                <a16:creationId xmlns:a16="http://schemas.microsoft.com/office/drawing/2014/main" id="{9A9653D0-3A10-711B-1DA0-6BC42BF8C4ED}"/>
              </a:ext>
            </a:extLst>
          </p:cNvPr>
          <p:cNvSpPr txBox="1"/>
          <p:nvPr/>
        </p:nvSpPr>
        <p:spPr>
          <a:xfrm>
            <a:off x="4405689" y="696139"/>
            <a:ext cx="4581832" cy="2031325"/>
          </a:xfrm>
          <a:prstGeom prst="rect">
            <a:avLst/>
          </a:prstGeom>
          <a:noFill/>
        </p:spPr>
        <p:txBody>
          <a:bodyPr wrap="square" rtlCol="0">
            <a:spAutoFit/>
          </a:bodyPr>
          <a:lstStyle/>
          <a:p>
            <a:r>
              <a:rPr lang="en-GR" b="1">
                <a:latin typeface="Times New Roman" panose="02020603050405020304" pitchFamily="18" charset="0"/>
                <a:cs typeface="Times New Roman" panose="02020603050405020304" pitchFamily="18" charset="0"/>
              </a:rPr>
              <a:t>Detailed Geant4-based simulation</a:t>
            </a:r>
          </a:p>
          <a:p>
            <a:pPr algn="just"/>
            <a:r>
              <a:rPr lang="en-GB" dirty="0">
                <a:latin typeface="Times New Roman" panose="02020603050405020304" pitchFamily="18" charset="0"/>
                <a:cs typeface="Times New Roman" panose="02020603050405020304" pitchFamily="18" charset="0"/>
              </a:rPr>
              <a:t>I</a:t>
            </a:r>
            <a:r>
              <a:rPr lang="en-GR">
                <a:latin typeface="Times New Roman" panose="02020603050405020304" pitchFamily="18" charset="0"/>
                <a:cs typeface="Times New Roman" panose="02020603050405020304" pitchFamily="18" charset="0"/>
              </a:rPr>
              <a:t>ncluding water properties </a:t>
            </a:r>
            <a:r>
              <a:rPr lang="en-GR" b="1">
                <a:latin typeface="Times New Roman" panose="02020603050405020304" pitchFamily="18" charset="0"/>
                <a:cs typeface="Times New Roman" panose="02020603050405020304" pitchFamily="18" charset="0"/>
              </a:rPr>
              <a:t>(</a:t>
            </a:r>
            <a:r>
              <a:rPr lang="en-GR">
                <a:latin typeface="Times New Roman" panose="02020603050405020304" pitchFamily="18" charset="0"/>
                <a:cs typeface="Times New Roman" panose="02020603050405020304" pitchFamily="18" charset="0"/>
              </a:rPr>
              <a:t>Absorption, Rayleigh &amp; Mie Scattering, Dispersion) and PMT signal formation (amplitude/charge distribution, time jitter etc)</a:t>
            </a:r>
          </a:p>
          <a:p>
            <a:pPr algn="just"/>
            <a:r>
              <a:rPr lang="en-GR" b="1">
                <a:solidFill>
                  <a:srgbClr val="C00000"/>
                </a:solidFill>
                <a:latin typeface="Times New Roman" panose="02020603050405020304" pitchFamily="18" charset="0"/>
                <a:cs typeface="Times New Roman" panose="02020603050405020304" pitchFamily="18" charset="0"/>
              </a:rPr>
              <a:t>NO electr. </a:t>
            </a:r>
            <a:r>
              <a:rPr lang="en-GB" b="1" dirty="0">
                <a:solidFill>
                  <a:srgbClr val="C00000"/>
                </a:solidFill>
                <a:latin typeface="Times New Roman" panose="02020603050405020304" pitchFamily="18" charset="0"/>
                <a:cs typeface="Times New Roman" panose="02020603050405020304" pitchFamily="18" charset="0"/>
              </a:rPr>
              <a:t>n</a:t>
            </a:r>
            <a:r>
              <a:rPr lang="en-GR" b="1">
                <a:solidFill>
                  <a:srgbClr val="C00000"/>
                </a:solidFill>
                <a:latin typeface="Times New Roman" panose="02020603050405020304" pitchFamily="18" charset="0"/>
                <a:cs typeface="Times New Roman" panose="02020603050405020304" pitchFamily="18" charset="0"/>
              </a:rPr>
              <a:t>oise, NO abient light</a:t>
            </a:r>
          </a:p>
          <a:p>
            <a:endParaRPr lang="en-GR"/>
          </a:p>
        </p:txBody>
      </p:sp>
      <p:sp>
        <p:nvSpPr>
          <p:cNvPr id="11" name="TextBox 10">
            <a:extLst>
              <a:ext uri="{FF2B5EF4-FFF2-40B4-BE49-F238E27FC236}">
                <a16:creationId xmlns:a16="http://schemas.microsoft.com/office/drawing/2014/main" id="{6DF4D554-28D2-860E-F648-2BB17D294024}"/>
              </a:ext>
            </a:extLst>
          </p:cNvPr>
          <p:cNvSpPr txBox="1"/>
          <p:nvPr/>
        </p:nvSpPr>
        <p:spPr>
          <a:xfrm>
            <a:off x="-69330" y="5156764"/>
            <a:ext cx="5265175" cy="646331"/>
          </a:xfrm>
          <a:prstGeom prst="rect">
            <a:avLst/>
          </a:prstGeom>
          <a:noFill/>
        </p:spPr>
        <p:txBody>
          <a:bodyPr wrap="square">
            <a:spAutoFit/>
          </a:bodyPr>
          <a:lstStyle/>
          <a:p>
            <a:pPr marL="0" marR="0" algn="ctr">
              <a:buNone/>
            </a:pPr>
            <a:r>
              <a:rPr lang="en-GR" sz="1800" b="1">
                <a:solidFill>
                  <a:srgbClr val="3333BA"/>
                </a:solidFill>
                <a:effectLst/>
                <a:latin typeface="Times New Roman" panose="02020603050405020304" pitchFamily="18" charset="0"/>
                <a:cs typeface="Times New Roman" panose="02020603050405020304" pitchFamily="18" charset="0"/>
              </a:rPr>
              <a:t>A water tank of 10m length and 5m diameter</a:t>
            </a:r>
            <a:endParaRPr lang="en-GR" b="1">
              <a:solidFill>
                <a:srgbClr val="3333BA"/>
              </a:solidFill>
              <a:latin typeface="Times New Roman" panose="02020603050405020304" pitchFamily="18" charset="0"/>
              <a:cs typeface="Times New Roman" panose="02020603050405020304" pitchFamily="18" charset="0"/>
            </a:endParaRPr>
          </a:p>
          <a:p>
            <a:pPr marL="0" marR="0" algn="ctr">
              <a:buNone/>
            </a:pPr>
            <a:r>
              <a:rPr lang="en-GR" b="1">
                <a:solidFill>
                  <a:srgbClr val="3333BA"/>
                </a:solidFill>
                <a:latin typeface="Times New Roman" panose="02020603050405020304" pitchFamily="18" charset="0"/>
                <a:cs typeface="Times New Roman" panose="02020603050405020304" pitchFamily="18" charset="0"/>
              </a:rPr>
              <a:t>25% Coverage using 3’’ PMT’s</a:t>
            </a:r>
          </a:p>
        </p:txBody>
      </p:sp>
      <p:pic>
        <p:nvPicPr>
          <p:cNvPr id="15" name="Picture 14">
            <a:extLst>
              <a:ext uri="{FF2B5EF4-FFF2-40B4-BE49-F238E27FC236}">
                <a16:creationId xmlns:a16="http://schemas.microsoft.com/office/drawing/2014/main" id="{7B5E32F8-69D6-9A69-4244-5E3FA924613A}"/>
              </a:ext>
            </a:extLst>
          </p:cNvPr>
          <p:cNvPicPr>
            <a:picLocks noChangeAspect="1"/>
          </p:cNvPicPr>
          <p:nvPr/>
        </p:nvPicPr>
        <p:blipFill>
          <a:blip r:embed="rId3"/>
          <a:stretch>
            <a:fillRect/>
          </a:stretch>
        </p:blipFill>
        <p:spPr>
          <a:xfrm>
            <a:off x="5195845" y="2390389"/>
            <a:ext cx="3001520" cy="4026039"/>
          </a:xfrm>
          <a:prstGeom prst="rect">
            <a:avLst/>
          </a:prstGeom>
        </p:spPr>
      </p:pic>
    </p:spTree>
    <p:extLst>
      <p:ext uri="{BB962C8B-B14F-4D97-AF65-F5344CB8AC3E}">
        <p14:creationId xmlns:p14="http://schemas.microsoft.com/office/powerpoint/2010/main" val="2791395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B0F265-BA1C-94FA-BB09-53220B2AB280}"/>
              </a:ext>
            </a:extLst>
          </p:cNvPr>
          <p:cNvSpPr>
            <a:spLocks noGrp="1"/>
          </p:cNvSpPr>
          <p:nvPr>
            <p:ph type="sldNum" sz="quarter" idx="12"/>
          </p:nvPr>
        </p:nvSpPr>
        <p:spPr/>
        <p:txBody>
          <a:bodyPr/>
          <a:lstStyle/>
          <a:p>
            <a:fld id="{9C246AE4-CBAC-7944-8D8C-67B9A18B7093}" type="slidenum">
              <a:rPr lang="en-GR" smtClean="0"/>
              <a:t>3</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1A086D9-9864-CE30-AC07-1D26692DB718}"/>
                  </a:ext>
                </a:extLst>
              </p:cNvPr>
              <p:cNvSpPr txBox="1"/>
              <p:nvPr/>
            </p:nvSpPr>
            <p:spPr>
              <a:xfrm>
                <a:off x="0" y="0"/>
                <a:ext cx="9144000" cy="1200329"/>
              </a:xfrm>
              <a:prstGeom prst="rect">
                <a:avLst/>
              </a:prstGeom>
              <a:solidFill>
                <a:srgbClr val="3333BA"/>
              </a:solidFill>
            </p:spPr>
            <p:txBody>
              <a:bodyPr wrap="square" rtlCol="0">
                <a:spAutoFit/>
              </a:bodyPr>
              <a:lstStyle/>
              <a:p>
                <a:pPr algn="ctr"/>
                <a:r>
                  <a:rPr lang="en-GR" sz="2400" b="1" dirty="0">
                    <a:solidFill>
                      <a:schemeClr val="bg1"/>
                    </a:solidFill>
                    <a:latin typeface="Times New Roman" panose="02020603050405020304" pitchFamily="18" charset="0"/>
                    <a:cs typeface="Times New Roman" panose="02020603050405020304" pitchFamily="18" charset="0"/>
                  </a:rPr>
                  <a:t>MILOS – 2025</a:t>
                </a:r>
              </a:p>
              <a:p>
                <a:pPr algn="ctr"/>
                <a:r>
                  <a:rPr lang="en-GR" sz="2400" b="1" dirty="0">
                    <a:solidFill>
                      <a:schemeClr val="bg1"/>
                    </a:solidFill>
                    <a:latin typeface="Times New Roman" panose="02020603050405020304" pitchFamily="18" charset="0"/>
                    <a:cs typeface="Times New Roman" panose="02020603050405020304" pitchFamily="18" charset="0"/>
                  </a:rPr>
                  <a:t>GCN Reconstruction of Charge Lepton Track</a:t>
                </a:r>
              </a:p>
              <a:p>
                <a:pPr algn="ctr"/>
                <a14:m>
                  <m:oMath xmlns:m="http://schemas.openxmlformats.org/officeDocument/2006/math">
                    <m:sSub>
                      <m:sSubPr>
                        <m:ctrlPr>
                          <a:rPr lang="en-US" sz="2400" b="1" i="1" smtClean="0">
                            <a:solidFill>
                              <a:schemeClr val="bg1"/>
                            </a:solidFill>
                            <a:latin typeface="Cambria Math" panose="02040503050406030204" pitchFamily="18" charset="0"/>
                            <a:cs typeface="Times New Roman" panose="02020603050405020304" pitchFamily="18" charset="0"/>
                          </a:rPr>
                        </m:ctrlPr>
                      </m:sSubPr>
                      <m:e>
                        <m:r>
                          <a:rPr lang="en-US" sz="2400" b="1" i="1" smtClean="0">
                            <a:solidFill>
                              <a:schemeClr val="bg1"/>
                            </a:solidFill>
                            <a:latin typeface="Cambria Math" panose="02040503050406030204" pitchFamily="18" charset="0"/>
                            <a:cs typeface="Times New Roman" panose="02020603050405020304" pitchFamily="18" charset="0"/>
                          </a:rPr>
                          <m:t>𝒙</m:t>
                        </m:r>
                      </m:e>
                      <m:sub>
                        <m:r>
                          <a:rPr lang="en-US" sz="2400" b="1" i="1" smtClean="0">
                            <a:solidFill>
                              <a:schemeClr val="bg1"/>
                            </a:solidFill>
                            <a:latin typeface="Cambria Math" panose="02040503050406030204" pitchFamily="18" charset="0"/>
                            <a:cs typeface="Times New Roman" panose="02020603050405020304" pitchFamily="18" charset="0"/>
                          </a:rPr>
                          <m:t>𝑽</m:t>
                        </m:r>
                      </m:sub>
                    </m:sSub>
                    <m:r>
                      <a:rPr lang="en-US" sz="2400" b="1" i="1" smtClean="0">
                        <a:solidFill>
                          <a:schemeClr val="bg1"/>
                        </a:solidFill>
                        <a:latin typeface="Cambria Math" panose="02040503050406030204" pitchFamily="18" charset="0"/>
                        <a:cs typeface="Times New Roman" panose="02020603050405020304" pitchFamily="18" charset="0"/>
                      </a:rPr>
                      <m:t>, </m:t>
                    </m:r>
                    <m:sSub>
                      <m:sSubPr>
                        <m:ctrlPr>
                          <a:rPr lang="en-US" sz="2400" b="1" i="1" smtClean="0">
                            <a:solidFill>
                              <a:schemeClr val="bg1"/>
                            </a:solidFill>
                            <a:latin typeface="Cambria Math" panose="02040503050406030204" pitchFamily="18" charset="0"/>
                            <a:cs typeface="Times New Roman" panose="02020603050405020304" pitchFamily="18" charset="0"/>
                          </a:rPr>
                        </m:ctrlPr>
                      </m:sSubPr>
                      <m:e>
                        <m:r>
                          <a:rPr lang="en-US" sz="2400" b="1" i="1" smtClean="0">
                            <a:solidFill>
                              <a:schemeClr val="bg1"/>
                            </a:solidFill>
                            <a:latin typeface="Cambria Math" panose="02040503050406030204" pitchFamily="18" charset="0"/>
                            <a:cs typeface="Times New Roman" panose="02020603050405020304" pitchFamily="18" charset="0"/>
                          </a:rPr>
                          <m:t>𝒚</m:t>
                        </m:r>
                      </m:e>
                      <m:sub>
                        <m:r>
                          <a:rPr lang="en-US" sz="2400" b="1" i="1">
                            <a:solidFill>
                              <a:schemeClr val="bg1"/>
                            </a:solidFill>
                            <a:latin typeface="Cambria Math" panose="02040503050406030204" pitchFamily="18" charset="0"/>
                            <a:cs typeface="Times New Roman" panose="02020603050405020304" pitchFamily="18" charset="0"/>
                          </a:rPr>
                          <m:t>𝑽</m:t>
                        </m:r>
                      </m:sub>
                    </m:sSub>
                  </m:oMath>
                </a14:m>
                <a:r>
                  <a:rPr lang="en-GR" sz="2400" b="1"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400" b="1" i="1" smtClean="0">
                            <a:solidFill>
                              <a:schemeClr val="bg1"/>
                            </a:solidFill>
                            <a:latin typeface="Cambria Math" panose="02040503050406030204" pitchFamily="18" charset="0"/>
                            <a:cs typeface="Times New Roman" panose="02020603050405020304" pitchFamily="18" charset="0"/>
                          </a:rPr>
                        </m:ctrlPr>
                      </m:sSubPr>
                      <m:e>
                        <m:r>
                          <a:rPr lang="en-US" sz="2400" b="1" i="1" smtClean="0">
                            <a:solidFill>
                              <a:schemeClr val="bg1"/>
                            </a:solidFill>
                            <a:latin typeface="Cambria Math" panose="02040503050406030204" pitchFamily="18" charset="0"/>
                            <a:cs typeface="Times New Roman" panose="02020603050405020304" pitchFamily="18" charset="0"/>
                          </a:rPr>
                          <m:t>𝒛</m:t>
                        </m:r>
                      </m:e>
                      <m:sub>
                        <m:r>
                          <a:rPr lang="en-US" sz="2400" b="1" i="1">
                            <a:solidFill>
                              <a:schemeClr val="bg1"/>
                            </a:solidFill>
                            <a:latin typeface="Cambria Math" panose="02040503050406030204" pitchFamily="18" charset="0"/>
                            <a:cs typeface="Times New Roman" panose="02020603050405020304" pitchFamily="18" charset="0"/>
                          </a:rPr>
                          <m:t>𝑽</m:t>
                        </m:r>
                      </m:sub>
                    </m:sSub>
                    <m:r>
                      <a:rPr lang="en-US" sz="2400" b="1" i="1" smtClean="0">
                        <a:solidFill>
                          <a:schemeClr val="bg1"/>
                        </a:solidFill>
                        <a:latin typeface="Cambria Math" panose="02040503050406030204" pitchFamily="18" charset="0"/>
                        <a:cs typeface="Times New Roman" panose="02020603050405020304" pitchFamily="18" charset="0"/>
                      </a:rPr>
                      <m:t>,</m:t>
                    </m:r>
                    <m:sSub>
                      <m:sSubPr>
                        <m:ctrlPr>
                          <a:rPr lang="en-US" sz="2400" b="1" i="1" smtClean="0">
                            <a:solidFill>
                              <a:schemeClr val="bg1"/>
                            </a:solidFill>
                            <a:latin typeface="Cambria Math" panose="02040503050406030204" pitchFamily="18" charset="0"/>
                            <a:cs typeface="Times New Roman" panose="02020603050405020304" pitchFamily="18" charset="0"/>
                          </a:rPr>
                        </m:ctrlPr>
                      </m:sSubPr>
                      <m:e>
                        <m:r>
                          <a:rPr lang="en-US" sz="2400" b="1" i="1" smtClean="0">
                            <a:solidFill>
                              <a:schemeClr val="bg1"/>
                            </a:solidFill>
                            <a:latin typeface="Cambria Math" panose="02040503050406030204" pitchFamily="18" charset="0"/>
                            <a:cs typeface="Times New Roman" panose="02020603050405020304" pitchFamily="18" charset="0"/>
                          </a:rPr>
                          <m:t>𝒕</m:t>
                        </m:r>
                      </m:e>
                      <m:sub>
                        <m:r>
                          <a:rPr lang="en-US" sz="2400" b="1" i="1" smtClean="0">
                            <a:solidFill>
                              <a:schemeClr val="bg1"/>
                            </a:solidFill>
                            <a:latin typeface="Cambria Math" panose="02040503050406030204" pitchFamily="18" charset="0"/>
                            <a:cs typeface="Times New Roman" panose="02020603050405020304" pitchFamily="18" charset="0"/>
                          </a:rPr>
                          <m:t>𝒔𝒕</m:t>
                        </m:r>
                      </m:sub>
                    </m:sSub>
                    <m:r>
                      <a:rPr lang="en-US" sz="2400" b="1" i="1" smtClean="0">
                        <a:solidFill>
                          <a:schemeClr val="bg1"/>
                        </a:solidFill>
                        <a:latin typeface="Cambria Math" panose="02040503050406030204" pitchFamily="18" charset="0"/>
                        <a:cs typeface="Times New Roman" panose="02020603050405020304" pitchFamily="18" charset="0"/>
                      </a:rPr>
                      <m:t>, </m:t>
                    </m:r>
                    <m:r>
                      <a:rPr lang="el-GR" sz="2400" b="1" i="1" smtClean="0">
                        <a:solidFill>
                          <a:schemeClr val="bg1"/>
                        </a:solidFill>
                        <a:latin typeface="Cambria Math" panose="02040503050406030204" pitchFamily="18" charset="0"/>
                        <a:cs typeface="Times New Roman" panose="02020603050405020304" pitchFamily="18" charset="0"/>
                      </a:rPr>
                      <m:t>𝜽</m:t>
                    </m:r>
                    <m:r>
                      <a:rPr lang="el-GR" sz="2400" b="1" i="1" smtClean="0">
                        <a:solidFill>
                          <a:schemeClr val="bg1"/>
                        </a:solidFill>
                        <a:latin typeface="Cambria Math" panose="02040503050406030204" pitchFamily="18" charset="0"/>
                        <a:cs typeface="Times New Roman" panose="02020603050405020304" pitchFamily="18" charset="0"/>
                      </a:rPr>
                      <m:t>, </m:t>
                    </m:r>
                    <m:r>
                      <a:rPr lang="el-GR" sz="2400" b="1" i="1" smtClean="0">
                        <a:solidFill>
                          <a:schemeClr val="bg1"/>
                        </a:solidFill>
                        <a:latin typeface="Cambria Math" panose="02040503050406030204" pitchFamily="18" charset="0"/>
                        <a:cs typeface="Times New Roman" panose="02020603050405020304" pitchFamily="18" charset="0"/>
                      </a:rPr>
                      <m:t>𝝋</m:t>
                    </m:r>
                    <m:r>
                      <a:rPr lang="el-GR" sz="2400" b="1" i="1" smtClean="0">
                        <a:solidFill>
                          <a:schemeClr val="bg1"/>
                        </a:solidFill>
                        <a:latin typeface="Cambria Math" panose="02040503050406030204" pitchFamily="18" charset="0"/>
                        <a:cs typeface="Times New Roman" panose="02020603050405020304" pitchFamily="18" charset="0"/>
                      </a:rPr>
                      <m:t>, </m:t>
                    </m:r>
                    <m:d>
                      <m:dPr>
                        <m:begChr m:val="|"/>
                        <m:endChr m:val="|"/>
                        <m:ctrlPr>
                          <a:rPr lang="en-GR" sz="2400" b="1" i="1" smtClean="0">
                            <a:solidFill>
                              <a:schemeClr val="bg1"/>
                            </a:solidFill>
                            <a:latin typeface="Cambria Math" panose="02040503050406030204" pitchFamily="18" charset="0"/>
                            <a:cs typeface="Times New Roman" panose="02020603050405020304" pitchFamily="18" charset="0"/>
                          </a:rPr>
                        </m:ctrlPr>
                      </m:dPr>
                      <m:e>
                        <m:acc>
                          <m:accPr>
                            <m:chr m:val="⃗"/>
                            <m:ctrlPr>
                              <a:rPr lang="en-US" sz="2400" b="1" i="1" smtClean="0">
                                <a:solidFill>
                                  <a:schemeClr val="bg1"/>
                                </a:solidFill>
                                <a:latin typeface="Cambria Math" panose="02040503050406030204" pitchFamily="18" charset="0"/>
                                <a:cs typeface="Times New Roman" panose="02020603050405020304" pitchFamily="18" charset="0"/>
                              </a:rPr>
                            </m:ctrlPr>
                          </m:accPr>
                          <m:e>
                            <m:r>
                              <a:rPr lang="en-US" sz="2400" b="1" i="1" smtClean="0">
                                <a:solidFill>
                                  <a:schemeClr val="bg1"/>
                                </a:solidFill>
                                <a:latin typeface="Cambria Math" panose="02040503050406030204" pitchFamily="18" charset="0"/>
                                <a:cs typeface="Times New Roman" panose="02020603050405020304" pitchFamily="18" charset="0"/>
                              </a:rPr>
                              <m:t>𝒑</m:t>
                            </m:r>
                          </m:e>
                        </m:acc>
                      </m:e>
                    </m:d>
                  </m:oMath>
                </a14:m>
                <a:endParaRPr lang="en-GR" sz="2400" b="1" dirty="0">
                  <a:solidFill>
                    <a:schemeClr val="bg1"/>
                  </a:solidFill>
                  <a:latin typeface="Times New Roman" panose="02020603050405020304" pitchFamily="18"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61A086D9-9864-CE30-AC07-1D26692DB718}"/>
                  </a:ext>
                </a:extLst>
              </p:cNvPr>
              <p:cNvSpPr txBox="1">
                <a:spLocks noRot="1" noChangeAspect="1" noMove="1" noResize="1" noEditPoints="1" noAdjustHandles="1" noChangeArrowheads="1" noChangeShapeType="1" noTextEdit="1"/>
              </p:cNvSpPr>
              <p:nvPr/>
            </p:nvSpPr>
            <p:spPr>
              <a:xfrm>
                <a:off x="0" y="0"/>
                <a:ext cx="9144000" cy="1200329"/>
              </a:xfrm>
              <a:prstGeom prst="rect">
                <a:avLst/>
              </a:prstGeom>
              <a:blipFill>
                <a:blip r:embed="rId2"/>
                <a:stretch>
                  <a:fillRect t="-4211" b="-11579"/>
                </a:stretch>
              </a:blipFill>
            </p:spPr>
            <p:txBody>
              <a:bodyPr/>
              <a:lstStyle/>
              <a:p>
                <a:r>
                  <a:rPr lang="en-GR">
                    <a:noFill/>
                  </a:rPr>
                  <a:t> </a:t>
                </a:r>
              </a:p>
            </p:txBody>
          </p:sp>
        </mc:Fallback>
      </mc:AlternateContent>
      <p:pic>
        <p:nvPicPr>
          <p:cNvPr id="5" name="Picture 4">
            <a:extLst>
              <a:ext uri="{FF2B5EF4-FFF2-40B4-BE49-F238E27FC236}">
                <a16:creationId xmlns:a16="http://schemas.microsoft.com/office/drawing/2014/main" id="{3345B155-0DFC-1E5B-CB67-4DF5A2096B37}"/>
              </a:ext>
            </a:extLst>
          </p:cNvPr>
          <p:cNvPicPr>
            <a:picLocks noChangeAspect="1"/>
          </p:cNvPicPr>
          <p:nvPr/>
        </p:nvPicPr>
        <p:blipFill>
          <a:blip r:embed="rId3"/>
          <a:stretch>
            <a:fillRect/>
          </a:stretch>
        </p:blipFill>
        <p:spPr>
          <a:xfrm>
            <a:off x="0" y="2231921"/>
            <a:ext cx="3500789" cy="2635047"/>
          </a:xfrm>
          <a:prstGeom prst="rect">
            <a:avLst/>
          </a:prstGeom>
        </p:spPr>
      </p:pic>
      <p:pic>
        <p:nvPicPr>
          <p:cNvPr id="7" name="Picture 6">
            <a:extLst>
              <a:ext uri="{FF2B5EF4-FFF2-40B4-BE49-F238E27FC236}">
                <a16:creationId xmlns:a16="http://schemas.microsoft.com/office/drawing/2014/main" id="{1EE2E18F-5AA7-74B0-3320-84D1152933D5}"/>
              </a:ext>
            </a:extLst>
          </p:cNvPr>
          <p:cNvPicPr>
            <a:picLocks noChangeAspect="1"/>
          </p:cNvPicPr>
          <p:nvPr/>
        </p:nvPicPr>
        <p:blipFill>
          <a:blip r:embed="rId4"/>
          <a:stretch>
            <a:fillRect/>
          </a:stretch>
        </p:blipFill>
        <p:spPr>
          <a:xfrm>
            <a:off x="3720948" y="1741639"/>
            <a:ext cx="5423052" cy="4070557"/>
          </a:xfrm>
          <a:prstGeom prst="rect">
            <a:avLst/>
          </a:prstGeom>
        </p:spPr>
      </p:pic>
      <p:grpSp>
        <p:nvGrpSpPr>
          <p:cNvPr id="10" name="Group 9">
            <a:extLst>
              <a:ext uri="{FF2B5EF4-FFF2-40B4-BE49-F238E27FC236}">
                <a16:creationId xmlns:a16="http://schemas.microsoft.com/office/drawing/2014/main" id="{F8C8913F-251D-84C5-7715-569EBED0DFDD}"/>
              </a:ext>
            </a:extLst>
          </p:cNvPr>
          <p:cNvGrpSpPr/>
          <p:nvPr/>
        </p:nvGrpSpPr>
        <p:grpSpPr>
          <a:xfrm>
            <a:off x="3814916" y="2812026"/>
            <a:ext cx="2753032" cy="2428568"/>
            <a:chOff x="3814916" y="2812026"/>
            <a:chExt cx="2753032" cy="2428568"/>
          </a:xfrm>
        </p:grpSpPr>
        <p:sp>
          <p:nvSpPr>
            <p:cNvPr id="8" name="Rectangle 7">
              <a:extLst>
                <a:ext uri="{FF2B5EF4-FFF2-40B4-BE49-F238E27FC236}">
                  <a16:creationId xmlns:a16="http://schemas.microsoft.com/office/drawing/2014/main" id="{7A1D76D0-A458-BEBD-0A53-79D2575AAC62}"/>
                </a:ext>
              </a:extLst>
            </p:cNvPr>
            <p:cNvSpPr/>
            <p:nvPr/>
          </p:nvSpPr>
          <p:spPr>
            <a:xfrm>
              <a:off x="3814916" y="2812026"/>
              <a:ext cx="2094271" cy="1602658"/>
            </a:xfrm>
            <a:prstGeom prst="rect">
              <a:avLst/>
            </a:prstGeom>
            <a:noFill/>
            <a:ln w="38100">
              <a:solidFill>
                <a:srgbClr val="3333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9" name="Rectangle 8">
              <a:extLst>
                <a:ext uri="{FF2B5EF4-FFF2-40B4-BE49-F238E27FC236}">
                  <a16:creationId xmlns:a16="http://schemas.microsoft.com/office/drawing/2014/main" id="{B5DA6F5F-63B0-83AF-3033-126F0CF1F36C}"/>
                </a:ext>
              </a:extLst>
            </p:cNvPr>
            <p:cNvSpPr/>
            <p:nvPr/>
          </p:nvSpPr>
          <p:spPr>
            <a:xfrm>
              <a:off x="3908884" y="4640825"/>
              <a:ext cx="2659064" cy="599769"/>
            </a:xfrm>
            <a:prstGeom prst="rect">
              <a:avLst/>
            </a:prstGeom>
            <a:noFill/>
            <a:ln w="38100">
              <a:solidFill>
                <a:srgbClr val="3333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grpSp>
    </p:spTree>
    <p:extLst>
      <p:ext uri="{BB962C8B-B14F-4D97-AF65-F5344CB8AC3E}">
        <p14:creationId xmlns:p14="http://schemas.microsoft.com/office/powerpoint/2010/main" val="253417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74FCCA-9970-9C48-0158-0C63D690164A}"/>
              </a:ext>
            </a:extLst>
          </p:cNvPr>
          <p:cNvSpPr>
            <a:spLocks noGrp="1"/>
          </p:cNvSpPr>
          <p:nvPr>
            <p:ph type="sldNum" sz="quarter" idx="12"/>
          </p:nvPr>
        </p:nvSpPr>
        <p:spPr/>
        <p:txBody>
          <a:bodyPr/>
          <a:lstStyle/>
          <a:p>
            <a:fld id="{9C246AE4-CBAC-7944-8D8C-67B9A18B7093}" type="slidenum">
              <a:rPr lang="en-GR" smtClean="0"/>
              <a:t>4</a:t>
            </a:fld>
            <a:endParaRPr lang="en-GR"/>
          </a:p>
        </p:txBody>
      </p:sp>
      <p:sp>
        <p:nvSpPr>
          <p:cNvPr id="3" name="TextBox 2">
            <a:extLst>
              <a:ext uri="{FF2B5EF4-FFF2-40B4-BE49-F238E27FC236}">
                <a16:creationId xmlns:a16="http://schemas.microsoft.com/office/drawing/2014/main" id="{78275835-6499-01E8-CA4F-434342BF8E9F}"/>
              </a:ext>
            </a:extLst>
          </p:cNvPr>
          <p:cNvSpPr txBox="1"/>
          <p:nvPr/>
        </p:nvSpPr>
        <p:spPr>
          <a:xfrm>
            <a:off x="0" y="0"/>
            <a:ext cx="9144000" cy="1200329"/>
          </a:xfrm>
          <a:prstGeom prst="rect">
            <a:avLst/>
          </a:prstGeom>
          <a:solidFill>
            <a:srgbClr val="3333BA"/>
          </a:solidFill>
        </p:spPr>
        <p:txBody>
          <a:bodyPr wrap="square" rtlCol="0">
            <a:spAutoFit/>
          </a:bodyPr>
          <a:lstStyle/>
          <a:p>
            <a:pPr algn="ctr"/>
            <a:r>
              <a:rPr lang="en-GR" sz="2400" b="1">
                <a:solidFill>
                  <a:schemeClr val="bg1"/>
                </a:solidFill>
                <a:latin typeface="Times New Roman" panose="02020603050405020304" pitchFamily="18" charset="0"/>
                <a:cs typeface="Times New Roman" panose="02020603050405020304" pitchFamily="18" charset="0"/>
              </a:rPr>
              <a:t>MILOS – 2025</a:t>
            </a:r>
          </a:p>
          <a:p>
            <a:pPr algn="ctr"/>
            <a:r>
              <a:rPr lang="en-GR" sz="2400" b="1">
                <a:solidFill>
                  <a:schemeClr val="bg1"/>
                </a:solidFill>
                <a:latin typeface="Times New Roman" panose="02020603050405020304" pitchFamily="18" charset="0"/>
                <a:cs typeface="Times New Roman" panose="02020603050405020304" pitchFamily="18" charset="0"/>
              </a:rPr>
              <a:t>GNN Reconstruction of Charge Lepton Track</a:t>
            </a:r>
          </a:p>
          <a:p>
            <a:pPr algn="ctr"/>
            <a:r>
              <a:rPr lang="en-GR" sz="2400" b="1">
                <a:solidFill>
                  <a:schemeClr val="bg1"/>
                </a:solidFill>
                <a:latin typeface="Times New Roman" panose="02020603050405020304" pitchFamily="18" charset="0"/>
                <a:cs typeface="Times New Roman" panose="02020603050405020304" pitchFamily="18" charset="0"/>
              </a:rPr>
              <a:t>Resolution</a:t>
            </a:r>
          </a:p>
        </p:txBody>
      </p:sp>
      <p:grpSp>
        <p:nvGrpSpPr>
          <p:cNvPr id="12" name="Group 11">
            <a:extLst>
              <a:ext uri="{FF2B5EF4-FFF2-40B4-BE49-F238E27FC236}">
                <a16:creationId xmlns:a16="http://schemas.microsoft.com/office/drawing/2014/main" id="{0BA58B07-FC03-52C5-49AB-3CC371D3D8D4}"/>
              </a:ext>
            </a:extLst>
          </p:cNvPr>
          <p:cNvGrpSpPr/>
          <p:nvPr/>
        </p:nvGrpSpPr>
        <p:grpSpPr>
          <a:xfrm>
            <a:off x="10326" y="1674278"/>
            <a:ext cx="8962987" cy="1815371"/>
            <a:chOff x="0" y="1378565"/>
            <a:chExt cx="8962987" cy="1815371"/>
          </a:xfrm>
        </p:grpSpPr>
        <p:pic>
          <p:nvPicPr>
            <p:cNvPr id="4" name="Picture 3">
              <a:extLst>
                <a:ext uri="{FF2B5EF4-FFF2-40B4-BE49-F238E27FC236}">
                  <a16:creationId xmlns:a16="http://schemas.microsoft.com/office/drawing/2014/main" id="{A6371662-4C8D-FC0B-B456-94CDCDC0E7A3}"/>
                </a:ext>
              </a:extLst>
            </p:cNvPr>
            <p:cNvPicPr>
              <a:picLocks noChangeAspect="1"/>
            </p:cNvPicPr>
            <p:nvPr/>
          </p:nvPicPr>
          <p:blipFill>
            <a:blip r:embed="rId2"/>
            <a:stretch>
              <a:fillRect/>
            </a:stretch>
          </p:blipFill>
          <p:spPr>
            <a:xfrm>
              <a:off x="0" y="1378565"/>
              <a:ext cx="2249420" cy="1671444"/>
            </a:xfrm>
            <a:prstGeom prst="rect">
              <a:avLst/>
            </a:prstGeom>
          </p:spPr>
        </p:pic>
        <p:pic>
          <p:nvPicPr>
            <p:cNvPr id="5" name="Picture 4">
              <a:extLst>
                <a:ext uri="{FF2B5EF4-FFF2-40B4-BE49-F238E27FC236}">
                  <a16:creationId xmlns:a16="http://schemas.microsoft.com/office/drawing/2014/main" id="{E81B65A1-E10D-35FE-0C27-7D6D5A0CBA65}"/>
                </a:ext>
              </a:extLst>
            </p:cNvPr>
            <p:cNvPicPr>
              <a:picLocks noChangeAspect="1"/>
            </p:cNvPicPr>
            <p:nvPr/>
          </p:nvPicPr>
          <p:blipFill>
            <a:blip r:embed="rId3"/>
            <a:stretch>
              <a:fillRect/>
            </a:stretch>
          </p:blipFill>
          <p:spPr>
            <a:xfrm>
              <a:off x="2127306" y="1378565"/>
              <a:ext cx="2364514" cy="1698829"/>
            </a:xfrm>
            <a:prstGeom prst="rect">
              <a:avLst/>
            </a:prstGeom>
          </p:spPr>
        </p:pic>
        <p:pic>
          <p:nvPicPr>
            <p:cNvPr id="6" name="Picture 5">
              <a:extLst>
                <a:ext uri="{FF2B5EF4-FFF2-40B4-BE49-F238E27FC236}">
                  <a16:creationId xmlns:a16="http://schemas.microsoft.com/office/drawing/2014/main" id="{6310EEA3-A99C-63FC-A0A7-DD9FB028A233}"/>
                </a:ext>
              </a:extLst>
            </p:cNvPr>
            <p:cNvPicPr>
              <a:picLocks noChangeAspect="1"/>
            </p:cNvPicPr>
            <p:nvPr/>
          </p:nvPicPr>
          <p:blipFill>
            <a:blip r:embed="rId4"/>
            <a:stretch>
              <a:fillRect/>
            </a:stretch>
          </p:blipFill>
          <p:spPr>
            <a:xfrm>
              <a:off x="6528341" y="1409586"/>
              <a:ext cx="2434646" cy="1784350"/>
            </a:xfrm>
            <a:prstGeom prst="rect">
              <a:avLst/>
            </a:prstGeom>
          </p:spPr>
        </p:pic>
        <p:pic>
          <p:nvPicPr>
            <p:cNvPr id="7" name="Picture 6">
              <a:extLst>
                <a:ext uri="{FF2B5EF4-FFF2-40B4-BE49-F238E27FC236}">
                  <a16:creationId xmlns:a16="http://schemas.microsoft.com/office/drawing/2014/main" id="{0954709A-C508-4B36-F0B8-C86BE88F5AE0}"/>
                </a:ext>
              </a:extLst>
            </p:cNvPr>
            <p:cNvPicPr>
              <a:picLocks noChangeAspect="1"/>
            </p:cNvPicPr>
            <p:nvPr/>
          </p:nvPicPr>
          <p:blipFill>
            <a:blip r:embed="rId5"/>
            <a:stretch>
              <a:fillRect/>
            </a:stretch>
          </p:blipFill>
          <p:spPr>
            <a:xfrm>
              <a:off x="4376726" y="1409586"/>
              <a:ext cx="2249420" cy="1722308"/>
            </a:xfrm>
            <a:prstGeom prst="rect">
              <a:avLst/>
            </a:prstGeom>
          </p:spPr>
        </p:pic>
      </p:grpSp>
      <p:grpSp>
        <p:nvGrpSpPr>
          <p:cNvPr id="13" name="Group 12">
            <a:extLst>
              <a:ext uri="{FF2B5EF4-FFF2-40B4-BE49-F238E27FC236}">
                <a16:creationId xmlns:a16="http://schemas.microsoft.com/office/drawing/2014/main" id="{208F79E3-9667-88F3-A368-2948C41D874E}"/>
              </a:ext>
            </a:extLst>
          </p:cNvPr>
          <p:cNvGrpSpPr/>
          <p:nvPr/>
        </p:nvGrpSpPr>
        <p:grpSpPr>
          <a:xfrm>
            <a:off x="0" y="3912072"/>
            <a:ext cx="9116735" cy="1918897"/>
            <a:chOff x="0" y="3778307"/>
            <a:chExt cx="9116735" cy="1918897"/>
          </a:xfrm>
        </p:grpSpPr>
        <p:pic>
          <p:nvPicPr>
            <p:cNvPr id="8" name="Picture 7">
              <a:extLst>
                <a:ext uri="{FF2B5EF4-FFF2-40B4-BE49-F238E27FC236}">
                  <a16:creationId xmlns:a16="http://schemas.microsoft.com/office/drawing/2014/main" id="{58E9889E-6900-E33B-212E-81524B3971A0}"/>
                </a:ext>
              </a:extLst>
            </p:cNvPr>
            <p:cNvPicPr>
              <a:picLocks noChangeAspect="1"/>
            </p:cNvPicPr>
            <p:nvPr/>
          </p:nvPicPr>
          <p:blipFill>
            <a:blip r:embed="rId6"/>
            <a:stretch>
              <a:fillRect/>
            </a:stretch>
          </p:blipFill>
          <p:spPr>
            <a:xfrm>
              <a:off x="0" y="3780608"/>
              <a:ext cx="2235557" cy="1671444"/>
            </a:xfrm>
            <a:prstGeom prst="rect">
              <a:avLst/>
            </a:prstGeom>
          </p:spPr>
        </p:pic>
        <p:pic>
          <p:nvPicPr>
            <p:cNvPr id="9" name="Picture 8">
              <a:extLst>
                <a:ext uri="{FF2B5EF4-FFF2-40B4-BE49-F238E27FC236}">
                  <a16:creationId xmlns:a16="http://schemas.microsoft.com/office/drawing/2014/main" id="{CFE3989C-F98D-73AA-AAB7-79BD78BD627F}"/>
                </a:ext>
              </a:extLst>
            </p:cNvPr>
            <p:cNvPicPr>
              <a:picLocks noChangeAspect="1"/>
            </p:cNvPicPr>
            <p:nvPr/>
          </p:nvPicPr>
          <p:blipFill>
            <a:blip r:embed="rId7"/>
            <a:stretch>
              <a:fillRect/>
            </a:stretch>
          </p:blipFill>
          <p:spPr>
            <a:xfrm>
              <a:off x="2127306" y="3778307"/>
              <a:ext cx="2364514" cy="1767861"/>
            </a:xfrm>
            <a:prstGeom prst="rect">
              <a:avLst/>
            </a:prstGeom>
          </p:spPr>
        </p:pic>
        <p:pic>
          <p:nvPicPr>
            <p:cNvPr id="10" name="Picture 9">
              <a:extLst>
                <a:ext uri="{FF2B5EF4-FFF2-40B4-BE49-F238E27FC236}">
                  <a16:creationId xmlns:a16="http://schemas.microsoft.com/office/drawing/2014/main" id="{6146FC89-35CA-203F-877C-DB78283E7D4F}"/>
                </a:ext>
              </a:extLst>
            </p:cNvPr>
            <p:cNvPicPr>
              <a:picLocks noChangeAspect="1"/>
            </p:cNvPicPr>
            <p:nvPr/>
          </p:nvPicPr>
          <p:blipFill>
            <a:blip r:embed="rId8"/>
            <a:stretch>
              <a:fillRect/>
            </a:stretch>
          </p:blipFill>
          <p:spPr>
            <a:xfrm>
              <a:off x="4371226" y="3829833"/>
              <a:ext cx="2434646" cy="1785031"/>
            </a:xfrm>
            <a:prstGeom prst="rect">
              <a:avLst/>
            </a:prstGeom>
          </p:spPr>
        </p:pic>
        <p:pic>
          <p:nvPicPr>
            <p:cNvPr id="11" name="Picture 10">
              <a:extLst>
                <a:ext uri="{FF2B5EF4-FFF2-40B4-BE49-F238E27FC236}">
                  <a16:creationId xmlns:a16="http://schemas.microsoft.com/office/drawing/2014/main" id="{766E34F0-52E1-9305-C6D9-DD666412D09E}"/>
                </a:ext>
              </a:extLst>
            </p:cNvPr>
            <p:cNvPicPr>
              <a:picLocks noChangeAspect="1"/>
            </p:cNvPicPr>
            <p:nvPr/>
          </p:nvPicPr>
          <p:blipFill>
            <a:blip r:embed="rId9"/>
            <a:stretch>
              <a:fillRect/>
            </a:stretch>
          </p:blipFill>
          <p:spPr>
            <a:xfrm>
              <a:off x="6619126" y="3829833"/>
              <a:ext cx="2497609" cy="1867371"/>
            </a:xfrm>
            <a:prstGeom prst="rect">
              <a:avLst/>
            </a:prstGeom>
          </p:spPr>
        </p:pic>
      </p:grpSp>
    </p:spTree>
    <p:extLst>
      <p:ext uri="{BB962C8B-B14F-4D97-AF65-F5344CB8AC3E}">
        <p14:creationId xmlns:p14="http://schemas.microsoft.com/office/powerpoint/2010/main" val="4067690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807553-FC55-3E5D-C93A-610EB8047B3A}"/>
              </a:ext>
            </a:extLst>
          </p:cNvPr>
          <p:cNvSpPr>
            <a:spLocks noGrp="1"/>
          </p:cNvSpPr>
          <p:nvPr>
            <p:ph type="sldNum" sz="quarter" idx="12"/>
          </p:nvPr>
        </p:nvSpPr>
        <p:spPr/>
        <p:txBody>
          <a:bodyPr/>
          <a:lstStyle/>
          <a:p>
            <a:fld id="{9C246AE4-CBAC-7944-8D8C-67B9A18B7093}" type="slidenum">
              <a:rPr lang="en-GR" smtClean="0"/>
              <a:t>5</a:t>
            </a:fld>
            <a:endParaRPr lang="en-GR"/>
          </a:p>
        </p:txBody>
      </p:sp>
      <p:pic>
        <p:nvPicPr>
          <p:cNvPr id="4" name="Picture 3">
            <a:extLst>
              <a:ext uri="{FF2B5EF4-FFF2-40B4-BE49-F238E27FC236}">
                <a16:creationId xmlns:a16="http://schemas.microsoft.com/office/drawing/2014/main" id="{6A7171F6-66AC-B095-1209-777967574EC0}"/>
              </a:ext>
            </a:extLst>
          </p:cNvPr>
          <p:cNvPicPr>
            <a:picLocks noChangeAspect="1"/>
          </p:cNvPicPr>
          <p:nvPr/>
        </p:nvPicPr>
        <p:blipFill>
          <a:blip r:embed="rId2"/>
          <a:srcRect l="865" r="1836"/>
          <a:stretch>
            <a:fillRect/>
          </a:stretch>
        </p:blipFill>
        <p:spPr>
          <a:xfrm>
            <a:off x="2222092" y="953901"/>
            <a:ext cx="4090218" cy="2123811"/>
          </a:xfrm>
          <a:prstGeom prst="rect">
            <a:avLst/>
          </a:prstGeom>
          <a:effectLst>
            <a:innerShdw blurRad="114300">
              <a:prstClr val="black"/>
            </a:innerShdw>
          </a:effectLst>
        </p:spPr>
      </p:pic>
      <p:sp>
        <p:nvSpPr>
          <p:cNvPr id="5" name="TextBox 4">
            <a:extLst>
              <a:ext uri="{FF2B5EF4-FFF2-40B4-BE49-F238E27FC236}">
                <a16:creationId xmlns:a16="http://schemas.microsoft.com/office/drawing/2014/main" id="{9C0E36E8-FFE3-E2CB-A800-A5603AB942FC}"/>
              </a:ext>
            </a:extLst>
          </p:cNvPr>
          <p:cNvSpPr txBox="1"/>
          <p:nvPr/>
        </p:nvSpPr>
        <p:spPr>
          <a:xfrm>
            <a:off x="0" y="0"/>
            <a:ext cx="9144000" cy="830997"/>
          </a:xfrm>
          <a:prstGeom prst="rect">
            <a:avLst/>
          </a:prstGeom>
          <a:solidFill>
            <a:srgbClr val="3333BA"/>
          </a:solidFill>
        </p:spPr>
        <p:txBody>
          <a:bodyPr wrap="square" rtlCol="0">
            <a:spAutoFit/>
          </a:bodyPr>
          <a:lstStyle/>
          <a:p>
            <a:pPr algn="ctr"/>
            <a:r>
              <a:rPr lang="en-GR" sz="2400" b="1">
                <a:solidFill>
                  <a:schemeClr val="bg1"/>
                </a:solidFill>
                <a:latin typeface="Times New Roman" panose="02020603050405020304" pitchFamily="18" charset="0"/>
                <a:cs typeface="Times New Roman" panose="02020603050405020304" pitchFamily="18" charset="0"/>
              </a:rPr>
              <a:t>Tools &amp; Methods</a:t>
            </a:r>
          </a:p>
          <a:p>
            <a:pPr algn="ctr"/>
            <a:r>
              <a:rPr lang="en-GB" sz="2400" b="1" dirty="0">
                <a:solidFill>
                  <a:schemeClr val="bg1"/>
                </a:solidFill>
                <a:latin typeface="Times New Roman" panose="02020603050405020304" pitchFamily="18" charset="0"/>
                <a:cs typeface="Times New Roman" panose="02020603050405020304" pitchFamily="18" charset="0"/>
              </a:rPr>
              <a:t>f</a:t>
            </a:r>
            <a:r>
              <a:rPr lang="en-GR" sz="2400" b="1">
                <a:solidFill>
                  <a:schemeClr val="bg1"/>
                </a:solidFill>
                <a:latin typeface="Times New Roman" panose="02020603050405020304" pitchFamily="18" charset="0"/>
                <a:cs typeface="Times New Roman" panose="02020603050405020304" pitchFamily="18" charset="0"/>
              </a:rPr>
              <a:t>or measu</a:t>
            </a:r>
            <a:r>
              <a:rPr lang="en-US" sz="2400" b="1" dirty="0">
                <a:solidFill>
                  <a:schemeClr val="bg1"/>
                </a:solidFill>
                <a:latin typeface="Times New Roman" panose="02020603050405020304" pitchFamily="18" charset="0"/>
                <a:cs typeface="Times New Roman" panose="02020603050405020304" pitchFamily="18" charset="0"/>
              </a:rPr>
              <a:t>ring </a:t>
            </a:r>
            <a:r>
              <a:rPr lang="el-GR" sz="2400" b="1" dirty="0">
                <a:solidFill>
                  <a:schemeClr val="bg1"/>
                </a:solidFill>
                <a:latin typeface="Times New Roman" panose="02020603050405020304" pitchFamily="18" charset="0"/>
                <a:cs typeface="Times New Roman" panose="02020603050405020304" pitchFamily="18" charset="0"/>
              </a:rPr>
              <a:t>ν-</a:t>
            </a:r>
            <a:r>
              <a:rPr lang="en-GR" sz="2400" b="1">
                <a:solidFill>
                  <a:schemeClr val="bg1"/>
                </a:solidFill>
                <a:latin typeface="Times New Roman" panose="02020603050405020304" pitchFamily="18" charset="0"/>
                <a:cs typeface="Times New Roman" panose="02020603050405020304" pitchFamily="18" charset="0"/>
              </a:rPr>
              <a:t>xsections with LEMMOND</a:t>
            </a:r>
          </a:p>
        </p:txBody>
      </p:sp>
      <p:sp>
        <p:nvSpPr>
          <p:cNvPr id="6" name="Text Box 2">
            <a:extLst>
              <a:ext uri="{FF2B5EF4-FFF2-40B4-BE49-F238E27FC236}">
                <a16:creationId xmlns:a16="http://schemas.microsoft.com/office/drawing/2014/main" id="{773F4C29-7EF5-4163-4A1B-CEFF29525E12}"/>
              </a:ext>
            </a:extLst>
          </p:cNvPr>
          <p:cNvSpPr txBox="1">
            <a:spLocks noChangeArrowheads="1"/>
          </p:cNvSpPr>
          <p:nvPr/>
        </p:nvSpPr>
        <p:spPr bwMode="auto">
          <a:xfrm>
            <a:off x="98322" y="4656266"/>
            <a:ext cx="8190271" cy="141023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indent="457200">
              <a:lnSpc>
                <a:spcPct val="115000"/>
              </a:lnSpc>
              <a:buNone/>
            </a:pPr>
            <a:r>
              <a:rPr lang="en-GB" sz="1100" dirty="0">
                <a:effectLst/>
                <a:latin typeface="Calibri" panose="020F0502020204030204" pitchFamily="34" charset="0"/>
                <a:ea typeface="Calibri" panose="020F0502020204030204" pitchFamily="34" charset="0"/>
                <a:cs typeface="Arial" panose="020B0604020202020204" pitchFamily="34" charset="0"/>
              </a:rPr>
              <a:t>      </a:t>
            </a:r>
            <a:endParaRPr lang="en-GR" sz="1100">
              <a:effectLst/>
              <a:latin typeface="Calibri" panose="020F0502020204030204" pitchFamily="34" charset="0"/>
              <a:ea typeface="Calibri" panose="020F0502020204030204" pitchFamily="34" charset="0"/>
              <a:cs typeface="Arial" panose="020B0604020202020204" pitchFamily="34" charset="0"/>
            </a:endParaRPr>
          </a:p>
          <a:p>
            <a:pPr marL="59055" indent="-285750">
              <a:lnSpc>
                <a:spcPct val="115000"/>
              </a:lnSpc>
              <a:buFont typeface="Arial" panose="020B0604020202020204" pitchFamily="34" charset="0"/>
              <a:buChar char="•"/>
              <a:tabLst>
                <a:tab pos="457200" algn="l"/>
              </a:tabLst>
            </a:pPr>
            <a:r>
              <a:rPr lang="en-GB"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Total Detector Volume (TDV): </a:t>
            </a:r>
            <a:r>
              <a:rPr lang="en-GB" sz="1400" b="1" dirty="0">
                <a:effectLst/>
                <a:latin typeface="Times New Roman" panose="02020603050405020304" pitchFamily="18" charset="0"/>
                <a:ea typeface="Calibri" panose="020F0502020204030204" pitchFamily="34" charset="0"/>
                <a:cs typeface="Times New Roman" panose="02020603050405020304" pitchFamily="18" charset="0"/>
              </a:rPr>
              <a:t>10.4 m length and 2.7m radius</a:t>
            </a:r>
            <a:endParaRPr lang="en-GR" sz="1400" b="1">
              <a:effectLst/>
              <a:latin typeface="Times New Roman" panose="02020603050405020304" pitchFamily="18" charset="0"/>
              <a:ea typeface="Calibri" panose="020F0502020204030204" pitchFamily="34" charset="0"/>
              <a:cs typeface="Times New Roman" panose="02020603050405020304" pitchFamily="18" charset="0"/>
            </a:endParaRPr>
          </a:p>
          <a:p>
            <a:pPr marL="59055" indent="-285750">
              <a:lnSpc>
                <a:spcPct val="115000"/>
              </a:lnSpc>
              <a:buFont typeface="Arial" panose="020B0604020202020204" pitchFamily="34" charset="0"/>
              <a:buChar char="•"/>
              <a:tabLst>
                <a:tab pos="457200" algn="l"/>
              </a:tabLst>
            </a:pPr>
            <a:r>
              <a:rPr lang="en-GB"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Effective Detector Volume (EDV): </a:t>
            </a:r>
            <a:r>
              <a:rPr lang="en-GB" sz="1400" b="1" dirty="0">
                <a:effectLst/>
                <a:latin typeface="Times New Roman" panose="02020603050405020304" pitchFamily="18" charset="0"/>
                <a:ea typeface="Calibri" panose="020F0502020204030204" pitchFamily="34" charset="0"/>
                <a:cs typeface="Times New Roman" panose="02020603050405020304" pitchFamily="18" charset="0"/>
              </a:rPr>
              <a:t>10 m length and 2.5 m radius</a:t>
            </a:r>
            <a:endParaRPr lang="en-GR" sz="1400" b="1">
              <a:effectLst/>
              <a:latin typeface="Times New Roman" panose="02020603050405020304" pitchFamily="18" charset="0"/>
              <a:ea typeface="Calibri" panose="020F0502020204030204" pitchFamily="34" charset="0"/>
              <a:cs typeface="Times New Roman" panose="02020603050405020304" pitchFamily="18" charset="0"/>
            </a:endParaRPr>
          </a:p>
          <a:p>
            <a:pPr marL="59055" indent="-285750">
              <a:lnSpc>
                <a:spcPct val="115000"/>
              </a:lnSpc>
              <a:buFont typeface="Arial" panose="020B0604020202020204" pitchFamily="34" charset="0"/>
              <a:buChar char="•"/>
              <a:tabLst>
                <a:tab pos="457200" algn="l"/>
              </a:tabLst>
            </a:pPr>
            <a:r>
              <a:rPr lang="en-GB"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Accepted Interactions</a:t>
            </a:r>
            <a:r>
              <a:rPr lang="en-GB" sz="1400" b="1" dirty="0">
                <a:effectLst/>
                <a:latin typeface="Times New Roman" panose="02020603050405020304" pitchFamily="18" charset="0"/>
                <a:ea typeface="Calibri" panose="020F0502020204030204" pitchFamily="34" charset="0"/>
                <a:cs typeface="Times New Roman" panose="02020603050405020304" pitchFamily="18" charset="0"/>
              </a:rPr>
              <a:t>: the reconstructed interaction vertex inside the EVD</a:t>
            </a:r>
            <a:endParaRPr lang="en-GR" sz="1400" b="1">
              <a:latin typeface="Times New Roman" panose="02020603050405020304" pitchFamily="18" charset="0"/>
              <a:ea typeface="Calibri" panose="020F0502020204030204" pitchFamily="34" charset="0"/>
              <a:cs typeface="Times New Roman" panose="02020603050405020304" pitchFamily="18" charset="0"/>
            </a:endParaRPr>
          </a:p>
          <a:p>
            <a:pPr marL="59055" indent="-285750">
              <a:lnSpc>
                <a:spcPct val="115000"/>
              </a:lnSpc>
              <a:buFont typeface="Arial" panose="020B0604020202020204" pitchFamily="34" charset="0"/>
              <a:buChar char="•"/>
              <a:tabLst>
                <a:tab pos="457200" algn="l"/>
              </a:tabLst>
            </a:pPr>
            <a:r>
              <a:rPr lang="en-GB"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Fully Contained </a:t>
            </a:r>
            <a:r>
              <a:rPr lang="en-GB" sz="1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Tracks</a:t>
            </a:r>
            <a:r>
              <a:rPr lang="en-GB" sz="1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(FCT):</a:t>
            </a:r>
            <a:r>
              <a:rPr lang="en-GB" sz="1400" b="1" dirty="0">
                <a:effectLst/>
                <a:latin typeface="Times New Roman" panose="02020603050405020304" pitchFamily="18" charset="0"/>
                <a:ea typeface="Calibri" panose="020F0502020204030204" pitchFamily="34" charset="0"/>
                <a:cs typeface="Times New Roman" panose="02020603050405020304" pitchFamily="18" charset="0"/>
              </a:rPr>
              <a:t> the whole </a:t>
            </a:r>
            <a:r>
              <a:rPr lang="en-GB" sz="1400" b="1" dirty="0">
                <a:latin typeface="Times New Roman" panose="02020603050405020304" pitchFamily="18" charset="0"/>
                <a:ea typeface="Calibri" panose="020F0502020204030204" pitchFamily="34" charset="0"/>
                <a:cs typeface="Times New Roman" panose="02020603050405020304" pitchFamily="18" charset="0"/>
              </a:rPr>
              <a:t>lepton</a:t>
            </a:r>
            <a:r>
              <a:rPr lang="en-GB" sz="1400" b="1" dirty="0">
                <a:effectLst/>
                <a:latin typeface="Times New Roman" panose="02020603050405020304" pitchFamily="18" charset="0"/>
                <a:ea typeface="Calibri" panose="020F0502020204030204" pitchFamily="34" charset="0"/>
                <a:cs typeface="Times New Roman" panose="02020603050405020304" pitchFamily="18" charset="0"/>
              </a:rPr>
              <a:t> track is inside the water volume, &gt;25 PMT’s</a:t>
            </a:r>
            <a:endParaRPr lang="en-GR" sz="1400" b="1">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AAAD1B0C-A75C-3AFF-482D-D5E52C103EDB}"/>
              </a:ext>
            </a:extLst>
          </p:cNvPr>
          <p:cNvPicPr>
            <a:picLocks noChangeAspect="1"/>
          </p:cNvPicPr>
          <p:nvPr/>
        </p:nvPicPr>
        <p:blipFill>
          <a:blip r:embed="rId3"/>
          <a:stretch>
            <a:fillRect/>
          </a:stretch>
        </p:blipFill>
        <p:spPr>
          <a:xfrm>
            <a:off x="2863915" y="3220972"/>
            <a:ext cx="2510715" cy="1292034"/>
          </a:xfrm>
          <a:prstGeom prst="rect">
            <a:avLst/>
          </a:prstGeom>
        </p:spPr>
      </p:pic>
    </p:spTree>
    <p:extLst>
      <p:ext uri="{BB962C8B-B14F-4D97-AF65-F5344CB8AC3E}">
        <p14:creationId xmlns:p14="http://schemas.microsoft.com/office/powerpoint/2010/main" val="1747161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DC8468-EE51-6ED7-732F-284983DF6260}"/>
              </a:ext>
            </a:extLst>
          </p:cNvPr>
          <p:cNvSpPr>
            <a:spLocks noGrp="1"/>
          </p:cNvSpPr>
          <p:nvPr>
            <p:ph type="sldNum" sz="quarter" idx="12"/>
          </p:nvPr>
        </p:nvSpPr>
        <p:spPr/>
        <p:txBody>
          <a:bodyPr/>
          <a:lstStyle/>
          <a:p>
            <a:fld id="{9C246AE4-CBAC-7944-8D8C-67B9A18B7093}" type="slidenum">
              <a:rPr lang="en-GR" smtClean="0"/>
              <a:t>6</a:t>
            </a:fld>
            <a:endParaRPr lang="en-GR"/>
          </a:p>
        </p:txBody>
      </p:sp>
      <p:sp>
        <p:nvSpPr>
          <p:cNvPr id="3" name="TextBox 2">
            <a:extLst>
              <a:ext uri="{FF2B5EF4-FFF2-40B4-BE49-F238E27FC236}">
                <a16:creationId xmlns:a16="http://schemas.microsoft.com/office/drawing/2014/main" id="{9FCC1517-4B69-57F6-2B4F-7158877A0757}"/>
              </a:ext>
            </a:extLst>
          </p:cNvPr>
          <p:cNvSpPr txBox="1"/>
          <p:nvPr/>
        </p:nvSpPr>
        <p:spPr>
          <a:xfrm>
            <a:off x="0" y="0"/>
            <a:ext cx="9144000" cy="830997"/>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An (slightly) Improved GCN </a:t>
            </a:r>
          </a:p>
          <a:p>
            <a:pPr algn="ctr"/>
            <a:r>
              <a:rPr lang="en-US" sz="2400" b="1" dirty="0">
                <a:solidFill>
                  <a:schemeClr val="bg1"/>
                </a:solidFill>
                <a:latin typeface="Times New Roman" panose="02020603050405020304" pitchFamily="18" charset="0"/>
                <a:cs typeface="Times New Roman" panose="02020603050405020304" pitchFamily="18" charset="0"/>
              </a:rPr>
              <a:t>for Charged Lepton reconstruction</a:t>
            </a:r>
            <a:endParaRPr lang="en-GR" sz="2400" b="1">
              <a:solidFill>
                <a:schemeClr val="bg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6FFE2CB-88BC-4684-B624-991566D1D4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7164" y="983226"/>
            <a:ext cx="5821223" cy="1978270"/>
          </a:xfrm>
          <a:prstGeom prst="rect">
            <a:avLst/>
          </a:prstGeom>
          <a:noFill/>
          <a:ln>
            <a:noFill/>
          </a:ln>
        </p:spPr>
      </p:pic>
      <p:sp>
        <p:nvSpPr>
          <p:cNvPr id="7" name="TextBox 6">
            <a:extLst>
              <a:ext uri="{FF2B5EF4-FFF2-40B4-BE49-F238E27FC236}">
                <a16:creationId xmlns:a16="http://schemas.microsoft.com/office/drawing/2014/main" id="{68C66700-7DE5-67C7-280E-2F37DEA2C10D}"/>
              </a:ext>
            </a:extLst>
          </p:cNvPr>
          <p:cNvSpPr txBox="1"/>
          <p:nvPr/>
        </p:nvSpPr>
        <p:spPr>
          <a:xfrm>
            <a:off x="0" y="3063600"/>
            <a:ext cx="9144000" cy="2862322"/>
          </a:xfrm>
          <a:prstGeom prst="rect">
            <a:avLst/>
          </a:prstGeom>
          <a:noFill/>
        </p:spPr>
        <p:txBody>
          <a:bodyPr wrap="square">
            <a:spAutoFit/>
          </a:bodyPr>
          <a:lstStyle/>
          <a:p>
            <a:pPr marL="285750" indent="-285750" algn="just">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Each node is connected with 10 other nodes (5 nodes according to their proximity in space and 5 more nodes according to their proximity in charge). The red and black lines in Fig. 3.1 (the edges) show examples of these connections. This information is finally submitted to the activation function SiLU four times</a:t>
            </a:r>
            <a:r>
              <a:rPr lang="en-GR" sz="1800" dirty="0">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information is subsequently submitted to some operators known as Aggregators such as the “Mean”, “Sum” and the “Attentional” Aggregators</a:t>
            </a:r>
            <a:r>
              <a:rPr lang="en-GR" dirty="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Subsequently, the information goes through a Multi-Layer Perceptron (MLP), which is a 3 layer (input, hidden, output) feedforward artificial neural network of fully connected neurons which utilize non-linear activation functions. Output is each variable to be determined and its logvar. Logvar is preferred since it is more stable than the variance</a:t>
            </a:r>
            <a:r>
              <a:rPr lang="en-GR"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29362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356D1C-C867-8051-2FFD-6CF93307C51A}"/>
              </a:ext>
            </a:extLst>
          </p:cNvPr>
          <p:cNvSpPr>
            <a:spLocks noGrp="1"/>
          </p:cNvSpPr>
          <p:nvPr>
            <p:ph type="sldNum" sz="quarter" idx="12"/>
          </p:nvPr>
        </p:nvSpPr>
        <p:spPr/>
        <p:txBody>
          <a:bodyPr/>
          <a:lstStyle/>
          <a:p>
            <a:fld id="{9C246AE4-CBAC-7944-8D8C-67B9A18B7093}" type="slidenum">
              <a:rPr lang="en-GR" smtClean="0"/>
              <a:t>7</a:t>
            </a:fld>
            <a:endParaRPr lang="en-GR"/>
          </a:p>
        </p:txBody>
      </p:sp>
      <p:sp>
        <p:nvSpPr>
          <p:cNvPr id="3" name="TextBox 2">
            <a:extLst>
              <a:ext uri="{FF2B5EF4-FFF2-40B4-BE49-F238E27FC236}">
                <a16:creationId xmlns:a16="http://schemas.microsoft.com/office/drawing/2014/main" id="{4059A5C0-DD21-8C4B-4CD4-E3759E48F040}"/>
              </a:ext>
            </a:extLst>
          </p:cNvPr>
          <p:cNvSpPr txBox="1"/>
          <p:nvPr/>
        </p:nvSpPr>
        <p:spPr>
          <a:xfrm>
            <a:off x="0" y="0"/>
            <a:ext cx="9144000" cy="830997"/>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Reconstruction Resolution </a:t>
            </a:r>
          </a:p>
          <a:p>
            <a:pPr algn="ctr"/>
            <a:r>
              <a:rPr lang="en-US" sz="2400" b="1" dirty="0">
                <a:solidFill>
                  <a:schemeClr val="bg1"/>
                </a:solidFill>
                <a:latin typeface="Times New Roman" panose="02020603050405020304" pitchFamily="18" charset="0"/>
                <a:cs typeface="Times New Roman" panose="02020603050405020304" pitchFamily="18" charset="0"/>
              </a:rPr>
              <a:t>for Fully Contained  </a:t>
            </a:r>
            <a:r>
              <a:rPr lang="el-GR" sz="2400" b="1" dirty="0">
                <a:solidFill>
                  <a:schemeClr val="bg1"/>
                </a:solidFill>
                <a:latin typeface="Times New Roman" panose="02020603050405020304" pitchFamily="18" charset="0"/>
                <a:cs typeface="Times New Roman" panose="02020603050405020304" pitchFamily="18" charset="0"/>
              </a:rPr>
              <a:t>μ-</a:t>
            </a:r>
            <a:r>
              <a:rPr lang="en-US" sz="2400" b="1" dirty="0">
                <a:solidFill>
                  <a:schemeClr val="bg1"/>
                </a:solidFill>
                <a:latin typeface="Times New Roman" panose="02020603050405020304" pitchFamily="18" charset="0"/>
                <a:cs typeface="Times New Roman" panose="02020603050405020304" pitchFamily="18" charset="0"/>
              </a:rPr>
              <a:t>tracks</a:t>
            </a:r>
            <a:endParaRPr lang="en-GR" sz="2400" b="1">
              <a:solidFill>
                <a:schemeClr val="bg1"/>
              </a:solidFill>
              <a:latin typeface="Times New Roman" panose="02020603050405020304" pitchFamily="18" charset="0"/>
              <a:cs typeface="Times New Roman" panose="02020603050405020304" pitchFamily="18" charset="0"/>
            </a:endParaRPr>
          </a:p>
        </p:txBody>
      </p:sp>
      <p:pic>
        <p:nvPicPr>
          <p:cNvPr id="14" name="Picture 13">
            <a:extLst>
              <a:ext uri="{FF2B5EF4-FFF2-40B4-BE49-F238E27FC236}">
                <a16:creationId xmlns:a16="http://schemas.microsoft.com/office/drawing/2014/main" id="{21279F24-B234-FC70-6364-F261E94643A4}"/>
              </a:ext>
            </a:extLst>
          </p:cNvPr>
          <p:cNvPicPr>
            <a:picLocks noChangeAspect="1"/>
          </p:cNvPicPr>
          <p:nvPr/>
        </p:nvPicPr>
        <p:blipFill>
          <a:blip r:embed="rId2"/>
          <a:stretch>
            <a:fillRect/>
          </a:stretch>
        </p:blipFill>
        <p:spPr>
          <a:xfrm>
            <a:off x="3040688" y="1079474"/>
            <a:ext cx="2777490" cy="2131722"/>
          </a:xfrm>
          <a:prstGeom prst="rect">
            <a:avLst/>
          </a:prstGeom>
        </p:spPr>
      </p:pic>
      <p:pic>
        <p:nvPicPr>
          <p:cNvPr id="15" name="Picture 14">
            <a:extLst>
              <a:ext uri="{FF2B5EF4-FFF2-40B4-BE49-F238E27FC236}">
                <a16:creationId xmlns:a16="http://schemas.microsoft.com/office/drawing/2014/main" id="{58E2579C-8A37-5C5A-E254-22896DFE158E}"/>
              </a:ext>
            </a:extLst>
          </p:cNvPr>
          <p:cNvPicPr>
            <a:picLocks noChangeAspect="1"/>
          </p:cNvPicPr>
          <p:nvPr/>
        </p:nvPicPr>
        <p:blipFill>
          <a:blip r:embed="rId3"/>
          <a:stretch>
            <a:fillRect/>
          </a:stretch>
        </p:blipFill>
        <p:spPr>
          <a:xfrm>
            <a:off x="5930084" y="3781816"/>
            <a:ext cx="2777490" cy="2090060"/>
          </a:xfrm>
          <a:prstGeom prst="rect">
            <a:avLst/>
          </a:prstGeom>
        </p:spPr>
      </p:pic>
      <p:pic>
        <p:nvPicPr>
          <p:cNvPr id="17" name="Picture 16">
            <a:extLst>
              <a:ext uri="{FF2B5EF4-FFF2-40B4-BE49-F238E27FC236}">
                <a16:creationId xmlns:a16="http://schemas.microsoft.com/office/drawing/2014/main" id="{6D246079-F737-FCCE-54AD-063DEF797D0A}"/>
              </a:ext>
            </a:extLst>
          </p:cNvPr>
          <p:cNvPicPr>
            <a:picLocks noChangeAspect="1"/>
          </p:cNvPicPr>
          <p:nvPr/>
        </p:nvPicPr>
        <p:blipFill>
          <a:blip r:embed="rId4"/>
          <a:stretch>
            <a:fillRect/>
          </a:stretch>
        </p:blipFill>
        <p:spPr>
          <a:xfrm>
            <a:off x="3040688" y="3799175"/>
            <a:ext cx="2777490" cy="2055342"/>
          </a:xfrm>
          <a:prstGeom prst="rect">
            <a:avLst/>
          </a:prstGeom>
        </p:spPr>
      </p:pic>
      <p:pic>
        <p:nvPicPr>
          <p:cNvPr id="19" name="Picture 18">
            <a:extLst>
              <a:ext uri="{FF2B5EF4-FFF2-40B4-BE49-F238E27FC236}">
                <a16:creationId xmlns:a16="http://schemas.microsoft.com/office/drawing/2014/main" id="{DD36F63D-D024-739B-B879-892E027C47BD}"/>
              </a:ext>
            </a:extLst>
          </p:cNvPr>
          <p:cNvPicPr>
            <a:picLocks noChangeAspect="1"/>
          </p:cNvPicPr>
          <p:nvPr/>
        </p:nvPicPr>
        <p:blipFill>
          <a:blip r:embed="rId5"/>
          <a:stretch>
            <a:fillRect/>
          </a:stretch>
        </p:blipFill>
        <p:spPr>
          <a:xfrm>
            <a:off x="5930084" y="1138495"/>
            <a:ext cx="2777490" cy="2013680"/>
          </a:xfrm>
          <a:prstGeom prst="rect">
            <a:avLst/>
          </a:prstGeom>
        </p:spPr>
      </p:pic>
      <p:pic>
        <p:nvPicPr>
          <p:cNvPr id="23" name="Picture 22">
            <a:extLst>
              <a:ext uri="{FF2B5EF4-FFF2-40B4-BE49-F238E27FC236}">
                <a16:creationId xmlns:a16="http://schemas.microsoft.com/office/drawing/2014/main" id="{BF5FE4D4-2F92-BFA4-1083-083B9481737A}"/>
              </a:ext>
            </a:extLst>
          </p:cNvPr>
          <p:cNvPicPr>
            <a:picLocks noChangeAspect="1"/>
          </p:cNvPicPr>
          <p:nvPr/>
        </p:nvPicPr>
        <p:blipFill>
          <a:blip r:embed="rId6"/>
          <a:stretch>
            <a:fillRect/>
          </a:stretch>
        </p:blipFill>
        <p:spPr>
          <a:xfrm>
            <a:off x="0" y="2037499"/>
            <a:ext cx="2932318" cy="1173697"/>
          </a:xfrm>
          <a:prstGeom prst="rect">
            <a:avLst/>
          </a:prstGeom>
        </p:spPr>
      </p:pic>
    </p:spTree>
    <p:extLst>
      <p:ext uri="{BB962C8B-B14F-4D97-AF65-F5344CB8AC3E}">
        <p14:creationId xmlns:p14="http://schemas.microsoft.com/office/powerpoint/2010/main" val="19406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D605DD-FA32-04FF-B433-7CDEDCD4CFB9}"/>
              </a:ext>
            </a:extLst>
          </p:cNvPr>
          <p:cNvSpPr>
            <a:spLocks noGrp="1"/>
          </p:cNvSpPr>
          <p:nvPr>
            <p:ph type="sldNum" sz="quarter" idx="12"/>
          </p:nvPr>
        </p:nvSpPr>
        <p:spPr/>
        <p:txBody>
          <a:bodyPr/>
          <a:lstStyle/>
          <a:p>
            <a:fld id="{9C246AE4-CBAC-7944-8D8C-67B9A18B7093}" type="slidenum">
              <a:rPr lang="en-GR" smtClean="0"/>
              <a:t>8</a:t>
            </a:fld>
            <a:endParaRPr lang="en-GR"/>
          </a:p>
        </p:txBody>
      </p:sp>
      <p:sp>
        <p:nvSpPr>
          <p:cNvPr id="3" name="TextBox 2">
            <a:extLst>
              <a:ext uri="{FF2B5EF4-FFF2-40B4-BE49-F238E27FC236}">
                <a16:creationId xmlns:a16="http://schemas.microsoft.com/office/drawing/2014/main" id="{548166ED-15EA-E097-00AB-02EB30A14057}"/>
              </a:ext>
            </a:extLst>
          </p:cNvPr>
          <p:cNvSpPr txBox="1"/>
          <p:nvPr/>
        </p:nvSpPr>
        <p:spPr>
          <a:xfrm>
            <a:off x="0" y="0"/>
            <a:ext cx="9144000" cy="830997"/>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Reconstruction Resolution </a:t>
            </a:r>
          </a:p>
          <a:p>
            <a:pPr algn="ctr"/>
            <a:r>
              <a:rPr lang="en-US" sz="2400" b="1" dirty="0">
                <a:solidFill>
                  <a:schemeClr val="bg1"/>
                </a:solidFill>
                <a:latin typeface="Times New Roman" panose="02020603050405020304" pitchFamily="18" charset="0"/>
                <a:cs typeface="Times New Roman" panose="02020603050405020304" pitchFamily="18" charset="0"/>
              </a:rPr>
              <a:t>for Fully Contained  e</a:t>
            </a:r>
            <a:r>
              <a:rPr lang="el-GR" sz="2400" b="1" dirty="0">
                <a:solidFill>
                  <a:schemeClr val="bg1"/>
                </a:solidFill>
                <a:latin typeface="Times New Roman" panose="02020603050405020304" pitchFamily="18" charset="0"/>
                <a:cs typeface="Times New Roman" panose="02020603050405020304" pitchFamily="18" charset="0"/>
              </a:rPr>
              <a:t>-</a:t>
            </a:r>
            <a:r>
              <a:rPr lang="en-US" sz="2400" b="1" dirty="0">
                <a:solidFill>
                  <a:schemeClr val="bg1"/>
                </a:solidFill>
                <a:latin typeface="Times New Roman" panose="02020603050405020304" pitchFamily="18" charset="0"/>
                <a:cs typeface="Times New Roman" panose="02020603050405020304" pitchFamily="18" charset="0"/>
              </a:rPr>
              <a:t>tracks </a:t>
            </a:r>
            <a:endParaRPr lang="en-GR" sz="2400" b="1">
              <a:solidFill>
                <a:schemeClr val="bg1"/>
              </a:solidFill>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9F2DA0B6-5B32-6CC0-D3B5-9F8389EFD378}"/>
              </a:ext>
            </a:extLst>
          </p:cNvPr>
          <p:cNvPicPr>
            <a:picLocks noChangeAspect="1"/>
          </p:cNvPicPr>
          <p:nvPr/>
        </p:nvPicPr>
        <p:blipFill>
          <a:blip r:embed="rId2"/>
          <a:stretch>
            <a:fillRect/>
          </a:stretch>
        </p:blipFill>
        <p:spPr>
          <a:xfrm>
            <a:off x="5945679" y="3795703"/>
            <a:ext cx="2777490" cy="2117836"/>
          </a:xfrm>
          <a:prstGeom prst="rect">
            <a:avLst/>
          </a:prstGeom>
        </p:spPr>
      </p:pic>
      <p:pic>
        <p:nvPicPr>
          <p:cNvPr id="13" name="Picture 12">
            <a:extLst>
              <a:ext uri="{FF2B5EF4-FFF2-40B4-BE49-F238E27FC236}">
                <a16:creationId xmlns:a16="http://schemas.microsoft.com/office/drawing/2014/main" id="{B14E4053-B4B6-2112-943F-B2EA7B7A2730}"/>
              </a:ext>
            </a:extLst>
          </p:cNvPr>
          <p:cNvPicPr>
            <a:picLocks noChangeAspect="1"/>
          </p:cNvPicPr>
          <p:nvPr/>
        </p:nvPicPr>
        <p:blipFill>
          <a:blip r:embed="rId3"/>
          <a:stretch>
            <a:fillRect/>
          </a:stretch>
        </p:blipFill>
        <p:spPr>
          <a:xfrm>
            <a:off x="5945679" y="1086417"/>
            <a:ext cx="2777490" cy="2117836"/>
          </a:xfrm>
          <a:prstGeom prst="rect">
            <a:avLst/>
          </a:prstGeom>
        </p:spPr>
      </p:pic>
      <p:pic>
        <p:nvPicPr>
          <p:cNvPr id="14" name="Picture 13">
            <a:extLst>
              <a:ext uri="{FF2B5EF4-FFF2-40B4-BE49-F238E27FC236}">
                <a16:creationId xmlns:a16="http://schemas.microsoft.com/office/drawing/2014/main" id="{05780CBC-E863-FAC7-8DDC-36C4917B5D83}"/>
              </a:ext>
            </a:extLst>
          </p:cNvPr>
          <p:cNvPicPr>
            <a:picLocks noChangeAspect="1"/>
          </p:cNvPicPr>
          <p:nvPr/>
        </p:nvPicPr>
        <p:blipFill>
          <a:blip r:embed="rId4"/>
          <a:stretch>
            <a:fillRect/>
          </a:stretch>
        </p:blipFill>
        <p:spPr>
          <a:xfrm>
            <a:off x="3040688" y="3795703"/>
            <a:ext cx="2777490" cy="2062286"/>
          </a:xfrm>
          <a:prstGeom prst="rect">
            <a:avLst/>
          </a:prstGeom>
        </p:spPr>
      </p:pic>
      <p:pic>
        <p:nvPicPr>
          <p:cNvPr id="15" name="Picture 14">
            <a:extLst>
              <a:ext uri="{FF2B5EF4-FFF2-40B4-BE49-F238E27FC236}">
                <a16:creationId xmlns:a16="http://schemas.microsoft.com/office/drawing/2014/main" id="{1704B3FE-33D2-20FD-2C3B-8410ED546E47}"/>
              </a:ext>
            </a:extLst>
          </p:cNvPr>
          <p:cNvPicPr>
            <a:picLocks noChangeAspect="1"/>
          </p:cNvPicPr>
          <p:nvPr/>
        </p:nvPicPr>
        <p:blipFill>
          <a:blip r:embed="rId5"/>
          <a:stretch>
            <a:fillRect/>
          </a:stretch>
        </p:blipFill>
        <p:spPr>
          <a:xfrm>
            <a:off x="3040688" y="1183630"/>
            <a:ext cx="2777490" cy="2020623"/>
          </a:xfrm>
          <a:prstGeom prst="rect">
            <a:avLst/>
          </a:prstGeom>
        </p:spPr>
      </p:pic>
      <p:pic>
        <p:nvPicPr>
          <p:cNvPr id="17" name="Picture 16">
            <a:extLst>
              <a:ext uri="{FF2B5EF4-FFF2-40B4-BE49-F238E27FC236}">
                <a16:creationId xmlns:a16="http://schemas.microsoft.com/office/drawing/2014/main" id="{792E95E6-2CDA-9499-A2C2-5FF6A6758217}"/>
              </a:ext>
            </a:extLst>
          </p:cNvPr>
          <p:cNvPicPr>
            <a:picLocks noChangeAspect="1"/>
          </p:cNvPicPr>
          <p:nvPr/>
        </p:nvPicPr>
        <p:blipFill>
          <a:blip r:embed="rId6"/>
          <a:stretch>
            <a:fillRect/>
          </a:stretch>
        </p:blipFill>
        <p:spPr>
          <a:xfrm>
            <a:off x="210801" y="2650701"/>
            <a:ext cx="2510715" cy="1292034"/>
          </a:xfrm>
          <a:prstGeom prst="rect">
            <a:avLst/>
          </a:prstGeom>
        </p:spPr>
      </p:pic>
      <p:sp>
        <p:nvSpPr>
          <p:cNvPr id="19" name="TextBox 18">
            <a:extLst>
              <a:ext uri="{FF2B5EF4-FFF2-40B4-BE49-F238E27FC236}">
                <a16:creationId xmlns:a16="http://schemas.microsoft.com/office/drawing/2014/main" id="{8C5C9EEE-58D5-463B-497D-6A01B6ECB910}"/>
              </a:ext>
            </a:extLst>
          </p:cNvPr>
          <p:cNvSpPr txBox="1"/>
          <p:nvPr/>
        </p:nvSpPr>
        <p:spPr>
          <a:xfrm>
            <a:off x="58994" y="4473677"/>
            <a:ext cx="2971862" cy="646331"/>
          </a:xfrm>
          <a:prstGeom prst="rect">
            <a:avLst/>
          </a:prstGeom>
          <a:noFill/>
        </p:spPr>
        <p:txBody>
          <a:bodyPr wrap="square" rtlCol="0">
            <a:spAutoFit/>
          </a:bodyPr>
          <a:lstStyle/>
          <a:p>
            <a:r>
              <a:rPr lang="en-US" dirty="0"/>
              <a:t>In the following…</a:t>
            </a:r>
          </a:p>
          <a:p>
            <a:r>
              <a:rPr lang="en-US" dirty="0"/>
              <a:t>              </a:t>
            </a:r>
            <a:r>
              <a:rPr lang="el-GR" dirty="0"/>
              <a:t>25% </a:t>
            </a:r>
            <a:r>
              <a:rPr lang="en-US" dirty="0"/>
              <a:t>Coverage</a:t>
            </a:r>
            <a:endParaRPr lang="en-GR"/>
          </a:p>
        </p:txBody>
      </p:sp>
    </p:spTree>
    <p:extLst>
      <p:ext uri="{BB962C8B-B14F-4D97-AF65-F5344CB8AC3E}">
        <p14:creationId xmlns:p14="http://schemas.microsoft.com/office/powerpoint/2010/main" val="191605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AC6E78-616F-F354-A78D-E2BED7894AFC}"/>
              </a:ext>
            </a:extLst>
          </p:cNvPr>
          <p:cNvSpPr>
            <a:spLocks noGrp="1"/>
          </p:cNvSpPr>
          <p:nvPr>
            <p:ph type="sldNum" sz="quarter" idx="12"/>
          </p:nvPr>
        </p:nvSpPr>
        <p:spPr/>
        <p:txBody>
          <a:bodyPr/>
          <a:lstStyle/>
          <a:p>
            <a:fld id="{9C246AE4-CBAC-7944-8D8C-67B9A18B7093}" type="slidenum">
              <a:rPr lang="en-GR" smtClean="0"/>
              <a:t>9</a:t>
            </a:fld>
            <a:endParaRPr lang="en-GR"/>
          </a:p>
        </p:txBody>
      </p:sp>
      <p:sp>
        <p:nvSpPr>
          <p:cNvPr id="3" name="TextBox 2">
            <a:extLst>
              <a:ext uri="{FF2B5EF4-FFF2-40B4-BE49-F238E27FC236}">
                <a16:creationId xmlns:a16="http://schemas.microsoft.com/office/drawing/2014/main" id="{8F61A683-C90C-DF6D-4BD7-B0869AA17F60}"/>
              </a:ext>
            </a:extLst>
          </p:cNvPr>
          <p:cNvSpPr txBox="1"/>
          <p:nvPr/>
        </p:nvSpPr>
        <p:spPr>
          <a:xfrm>
            <a:off x="0" y="0"/>
            <a:ext cx="9144000" cy="830997"/>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A GCN to Identify Fully Contained Tracks</a:t>
            </a:r>
          </a:p>
          <a:p>
            <a:pPr algn="ctr"/>
            <a:r>
              <a:rPr lang="en-US" sz="2400" b="1" dirty="0">
                <a:solidFill>
                  <a:schemeClr val="bg1"/>
                </a:solidFill>
                <a:latin typeface="Times New Roman" panose="02020603050405020304" pitchFamily="18" charset="0"/>
                <a:cs typeface="Times New Roman" panose="02020603050405020304" pitchFamily="18" charset="0"/>
              </a:rPr>
              <a:t>(inputs and architecture similar to the Reconstruction GCN)</a:t>
            </a:r>
            <a:endParaRPr lang="en-GR" sz="2400" b="1">
              <a:solidFill>
                <a:schemeClr val="bg1"/>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F7267EE-AE85-D819-F0E5-D5AA625C269E}"/>
              </a:ext>
            </a:extLst>
          </p:cNvPr>
          <p:cNvSpPr txBox="1"/>
          <p:nvPr/>
        </p:nvSpPr>
        <p:spPr>
          <a:xfrm>
            <a:off x="0" y="904568"/>
            <a:ext cx="8947355" cy="738664"/>
          </a:xfrm>
          <a:prstGeom prst="rect">
            <a:avLst/>
          </a:prstGeom>
          <a:noFill/>
        </p:spPr>
        <p:txBody>
          <a:bodyPr wrap="square" rtlCol="0">
            <a:spAutoFit/>
          </a:bodyPr>
          <a:lstStyle/>
          <a:p>
            <a:pPr marL="285750" indent="-285750">
              <a:buFont typeface="Arial" panose="020B0604020202020204" pitchFamily="34" charset="0"/>
              <a:buChar char="•"/>
            </a:pPr>
            <a:r>
              <a:rPr lang="en-GB" sz="1400" b="1" dirty="0">
                <a:latin typeface="Times New Roman" panose="02020603050405020304" pitchFamily="18" charset="0"/>
                <a:cs typeface="Times New Roman" panose="02020603050405020304" pitchFamily="18" charset="0"/>
              </a:rPr>
              <a:t>T</a:t>
            </a:r>
            <a:r>
              <a:rPr lang="en-GR" sz="1400" b="1">
                <a:latin typeface="Times New Roman" panose="02020603050405020304" pitchFamily="18" charset="0"/>
                <a:cs typeface="Times New Roman" panose="02020603050405020304" pitchFamily="18" charset="0"/>
              </a:rPr>
              <a:t>he interaction vertex inside the EDV</a:t>
            </a:r>
          </a:p>
          <a:p>
            <a:pPr marL="285750" indent="-285750">
              <a:buFont typeface="Arial" panose="020B0604020202020204" pitchFamily="34" charset="0"/>
              <a:buChar char="•"/>
            </a:pPr>
            <a:r>
              <a:rPr lang="en-GR" sz="1400" b="1">
                <a:latin typeface="Times New Roman" panose="02020603050405020304" pitchFamily="18" charset="0"/>
                <a:cs typeface="Times New Roman" panose="02020603050405020304" pitchFamily="18" charset="0"/>
              </a:rPr>
              <a:t>The last Cherenkov emission inside the EDV</a:t>
            </a:r>
          </a:p>
          <a:p>
            <a:pPr marL="285750" indent="-285750">
              <a:buFont typeface="Arial" panose="020B0604020202020204" pitchFamily="34" charset="0"/>
              <a:buChar char="•"/>
            </a:pPr>
            <a:r>
              <a:rPr lang="en-GR" sz="1400" b="1">
                <a:latin typeface="Times New Roman" panose="02020603050405020304" pitchFamily="18" charset="0"/>
                <a:cs typeface="Times New Roman" panose="02020603050405020304" pitchFamily="18" charset="0"/>
              </a:rPr>
              <a:t>&gt;25 PMTs above threshold</a:t>
            </a:r>
          </a:p>
        </p:txBody>
      </p:sp>
      <p:pic>
        <p:nvPicPr>
          <p:cNvPr id="13" name="Picture 12">
            <a:extLst>
              <a:ext uri="{FF2B5EF4-FFF2-40B4-BE49-F238E27FC236}">
                <a16:creationId xmlns:a16="http://schemas.microsoft.com/office/drawing/2014/main" id="{EDCFD4B1-9BE5-663F-11FF-415237021883}"/>
              </a:ext>
            </a:extLst>
          </p:cNvPr>
          <p:cNvPicPr>
            <a:picLocks noChangeAspect="1"/>
          </p:cNvPicPr>
          <p:nvPr/>
        </p:nvPicPr>
        <p:blipFill>
          <a:blip r:embed="rId2"/>
          <a:stretch>
            <a:fillRect/>
          </a:stretch>
        </p:blipFill>
        <p:spPr>
          <a:xfrm>
            <a:off x="0" y="2386608"/>
            <a:ext cx="4891517" cy="3790924"/>
          </a:xfrm>
          <a:prstGeom prst="rect">
            <a:avLst/>
          </a:prstGeom>
        </p:spPr>
      </p:pic>
      <p:pic>
        <p:nvPicPr>
          <p:cNvPr id="14" name="Picture 13">
            <a:extLst>
              <a:ext uri="{FF2B5EF4-FFF2-40B4-BE49-F238E27FC236}">
                <a16:creationId xmlns:a16="http://schemas.microsoft.com/office/drawing/2014/main" id="{EF87029F-E402-81A2-BD0E-DDF76FA9B872}"/>
              </a:ext>
            </a:extLst>
          </p:cNvPr>
          <p:cNvPicPr>
            <a:picLocks noChangeAspect="1"/>
          </p:cNvPicPr>
          <p:nvPr/>
        </p:nvPicPr>
        <p:blipFill>
          <a:blip r:embed="rId3"/>
          <a:stretch>
            <a:fillRect/>
          </a:stretch>
        </p:blipFill>
        <p:spPr>
          <a:xfrm>
            <a:off x="5603891" y="830997"/>
            <a:ext cx="3014557" cy="2298599"/>
          </a:xfrm>
          <a:prstGeom prst="rect">
            <a:avLst/>
          </a:prstGeom>
        </p:spPr>
      </p:pic>
      <p:pic>
        <p:nvPicPr>
          <p:cNvPr id="15" name="Picture 14">
            <a:extLst>
              <a:ext uri="{FF2B5EF4-FFF2-40B4-BE49-F238E27FC236}">
                <a16:creationId xmlns:a16="http://schemas.microsoft.com/office/drawing/2014/main" id="{2CB567C9-4B09-60E5-EAC5-0F9E245CEF41}"/>
              </a:ext>
            </a:extLst>
          </p:cNvPr>
          <p:cNvPicPr>
            <a:picLocks noChangeAspect="1"/>
          </p:cNvPicPr>
          <p:nvPr/>
        </p:nvPicPr>
        <p:blipFill>
          <a:blip r:embed="rId4"/>
          <a:stretch>
            <a:fillRect/>
          </a:stretch>
        </p:blipFill>
        <p:spPr>
          <a:xfrm>
            <a:off x="2620002" y="3606842"/>
            <a:ext cx="1951998" cy="1527438"/>
          </a:xfrm>
          <a:prstGeom prst="rect">
            <a:avLst/>
          </a:prstGeom>
        </p:spPr>
      </p:pic>
      <p:pic>
        <p:nvPicPr>
          <p:cNvPr id="19" name="Picture 18">
            <a:extLst>
              <a:ext uri="{FF2B5EF4-FFF2-40B4-BE49-F238E27FC236}">
                <a16:creationId xmlns:a16="http://schemas.microsoft.com/office/drawing/2014/main" id="{22FF281A-D84A-1B72-FE4B-B28F45C6C10F}"/>
              </a:ext>
            </a:extLst>
          </p:cNvPr>
          <p:cNvPicPr>
            <a:picLocks noChangeAspect="1"/>
          </p:cNvPicPr>
          <p:nvPr/>
        </p:nvPicPr>
        <p:blipFill>
          <a:blip r:embed="rId5"/>
          <a:stretch>
            <a:fillRect/>
          </a:stretch>
        </p:blipFill>
        <p:spPr>
          <a:xfrm>
            <a:off x="5472055" y="3337930"/>
            <a:ext cx="3146393" cy="2839602"/>
          </a:xfrm>
          <a:prstGeom prst="rect">
            <a:avLst/>
          </a:prstGeom>
        </p:spPr>
      </p:pic>
    </p:spTree>
    <p:extLst>
      <p:ext uri="{BB962C8B-B14F-4D97-AF65-F5344CB8AC3E}">
        <p14:creationId xmlns:p14="http://schemas.microsoft.com/office/powerpoint/2010/main" val="692471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5C6ED4-1F1A-E265-1883-924BEF4B6075}"/>
              </a:ext>
            </a:extLst>
          </p:cNvPr>
          <p:cNvSpPr>
            <a:spLocks noGrp="1"/>
          </p:cNvSpPr>
          <p:nvPr>
            <p:ph type="sldNum" sz="quarter" idx="12"/>
          </p:nvPr>
        </p:nvSpPr>
        <p:spPr/>
        <p:txBody>
          <a:bodyPr/>
          <a:lstStyle/>
          <a:p>
            <a:fld id="{9C246AE4-CBAC-7944-8D8C-67B9A18B7093}" type="slidenum">
              <a:rPr lang="en-GR" smtClean="0"/>
              <a:t>10</a:t>
            </a:fld>
            <a:endParaRPr lang="en-GR"/>
          </a:p>
        </p:txBody>
      </p:sp>
      <p:sp>
        <p:nvSpPr>
          <p:cNvPr id="3" name="TextBox 2">
            <a:extLst>
              <a:ext uri="{FF2B5EF4-FFF2-40B4-BE49-F238E27FC236}">
                <a16:creationId xmlns:a16="http://schemas.microsoft.com/office/drawing/2014/main" id="{9E6D0068-6622-B020-9BFB-739B577CF021}"/>
              </a:ext>
            </a:extLst>
          </p:cNvPr>
          <p:cNvSpPr txBox="1"/>
          <p:nvPr/>
        </p:nvSpPr>
        <p:spPr>
          <a:xfrm>
            <a:off x="0" y="0"/>
            <a:ext cx="9144000" cy="830997"/>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A GCN to Identify Fully Contained Tracks</a:t>
            </a:r>
          </a:p>
          <a:p>
            <a:pPr algn="ctr"/>
            <a:r>
              <a:rPr lang="en-US" sz="2400" b="1" dirty="0">
                <a:solidFill>
                  <a:schemeClr val="bg1"/>
                </a:solidFill>
                <a:latin typeface="Times New Roman" panose="02020603050405020304" pitchFamily="18" charset="0"/>
                <a:cs typeface="Times New Roman" panose="02020603050405020304" pitchFamily="18" charset="0"/>
              </a:rPr>
              <a:t>(inputs and architecture similar to the Reconstruction GCN)</a:t>
            </a:r>
            <a:endParaRPr lang="en-GR" sz="2400" b="1">
              <a:solidFill>
                <a:schemeClr val="bg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159FDDB3-D179-8168-ACA1-66AF55FB6BAB}"/>
              </a:ext>
            </a:extLst>
          </p:cNvPr>
          <p:cNvPicPr>
            <a:picLocks noChangeAspect="1"/>
          </p:cNvPicPr>
          <p:nvPr/>
        </p:nvPicPr>
        <p:blipFill>
          <a:blip r:embed="rId2"/>
          <a:stretch>
            <a:fillRect/>
          </a:stretch>
        </p:blipFill>
        <p:spPr>
          <a:xfrm>
            <a:off x="5036349" y="830997"/>
            <a:ext cx="3198575" cy="2513166"/>
          </a:xfrm>
          <a:prstGeom prst="rect">
            <a:avLst/>
          </a:prstGeom>
        </p:spPr>
      </p:pic>
      <p:pic>
        <p:nvPicPr>
          <p:cNvPr id="9" name="Picture 8">
            <a:extLst>
              <a:ext uri="{FF2B5EF4-FFF2-40B4-BE49-F238E27FC236}">
                <a16:creationId xmlns:a16="http://schemas.microsoft.com/office/drawing/2014/main" id="{A172ACD7-854D-C2DB-ECAD-6C6D40CB1AF2}"/>
              </a:ext>
            </a:extLst>
          </p:cNvPr>
          <p:cNvPicPr>
            <a:picLocks noChangeAspect="1"/>
          </p:cNvPicPr>
          <p:nvPr/>
        </p:nvPicPr>
        <p:blipFill>
          <a:blip r:embed="rId3"/>
          <a:stretch>
            <a:fillRect/>
          </a:stretch>
        </p:blipFill>
        <p:spPr>
          <a:xfrm>
            <a:off x="0" y="1750142"/>
            <a:ext cx="5181792" cy="4026993"/>
          </a:xfrm>
          <a:prstGeom prst="rect">
            <a:avLst/>
          </a:prstGeom>
        </p:spPr>
      </p:pic>
      <p:pic>
        <p:nvPicPr>
          <p:cNvPr id="7" name="Picture 6">
            <a:extLst>
              <a:ext uri="{FF2B5EF4-FFF2-40B4-BE49-F238E27FC236}">
                <a16:creationId xmlns:a16="http://schemas.microsoft.com/office/drawing/2014/main" id="{15423BBA-8E11-F6B5-C4DE-690421BF14D4}"/>
              </a:ext>
            </a:extLst>
          </p:cNvPr>
          <p:cNvPicPr>
            <a:picLocks noChangeAspect="1"/>
          </p:cNvPicPr>
          <p:nvPr/>
        </p:nvPicPr>
        <p:blipFill>
          <a:blip r:embed="rId4"/>
          <a:stretch>
            <a:fillRect/>
          </a:stretch>
        </p:blipFill>
        <p:spPr>
          <a:xfrm>
            <a:off x="2733673" y="3274141"/>
            <a:ext cx="2149255" cy="1686915"/>
          </a:xfrm>
          <a:prstGeom prst="rect">
            <a:avLst/>
          </a:prstGeom>
        </p:spPr>
      </p:pic>
      <p:pic>
        <p:nvPicPr>
          <p:cNvPr id="11" name="Picture 10">
            <a:extLst>
              <a:ext uri="{FF2B5EF4-FFF2-40B4-BE49-F238E27FC236}">
                <a16:creationId xmlns:a16="http://schemas.microsoft.com/office/drawing/2014/main" id="{0263C508-CD14-CA34-582A-972E8962AA53}"/>
              </a:ext>
            </a:extLst>
          </p:cNvPr>
          <p:cNvPicPr>
            <a:picLocks noChangeAspect="1"/>
          </p:cNvPicPr>
          <p:nvPr/>
        </p:nvPicPr>
        <p:blipFill>
          <a:blip r:embed="rId5"/>
          <a:srcRect r="15774"/>
          <a:stretch>
            <a:fillRect/>
          </a:stretch>
        </p:blipFill>
        <p:spPr>
          <a:xfrm>
            <a:off x="5565058" y="3566346"/>
            <a:ext cx="2669866" cy="2460657"/>
          </a:xfrm>
          <a:prstGeom prst="rect">
            <a:avLst/>
          </a:prstGeom>
        </p:spPr>
      </p:pic>
    </p:spTree>
    <p:extLst>
      <p:ext uri="{BB962C8B-B14F-4D97-AF65-F5344CB8AC3E}">
        <p14:creationId xmlns:p14="http://schemas.microsoft.com/office/powerpoint/2010/main" val="852446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818CDB-8BC4-E6AA-C8FB-F5BE2DA85D0C}"/>
              </a:ext>
            </a:extLst>
          </p:cNvPr>
          <p:cNvSpPr>
            <a:spLocks noGrp="1"/>
          </p:cNvSpPr>
          <p:nvPr>
            <p:ph type="sldNum" sz="quarter" idx="12"/>
          </p:nvPr>
        </p:nvSpPr>
        <p:spPr/>
        <p:txBody>
          <a:bodyPr/>
          <a:lstStyle/>
          <a:p>
            <a:fld id="{9C246AE4-CBAC-7944-8D8C-67B9A18B7093}" type="slidenum">
              <a:rPr lang="en-GR" smtClean="0"/>
              <a:t>11</a:t>
            </a:fld>
            <a:endParaRPr lang="en-GR"/>
          </a:p>
        </p:txBody>
      </p:sp>
      <p:sp>
        <p:nvSpPr>
          <p:cNvPr id="3" name="TextBox 2">
            <a:extLst>
              <a:ext uri="{FF2B5EF4-FFF2-40B4-BE49-F238E27FC236}">
                <a16:creationId xmlns:a16="http://schemas.microsoft.com/office/drawing/2014/main" id="{5B0B80B0-794A-6F58-5181-5F5743186495}"/>
              </a:ext>
            </a:extLst>
          </p:cNvPr>
          <p:cNvSpPr txBox="1"/>
          <p:nvPr/>
        </p:nvSpPr>
        <p:spPr>
          <a:xfrm>
            <a:off x="0" y="0"/>
            <a:ext cx="9144000" cy="461665"/>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A GCN for Flavor Identification with LEMMOND - I</a:t>
            </a:r>
          </a:p>
        </p:txBody>
      </p:sp>
      <p:pic>
        <p:nvPicPr>
          <p:cNvPr id="5" name="Picture 4">
            <a:extLst>
              <a:ext uri="{FF2B5EF4-FFF2-40B4-BE49-F238E27FC236}">
                <a16:creationId xmlns:a16="http://schemas.microsoft.com/office/drawing/2014/main" id="{4BBB8336-A674-B763-43B2-2167A5CCABE8}"/>
              </a:ext>
            </a:extLst>
          </p:cNvPr>
          <p:cNvPicPr>
            <a:picLocks noChangeAspect="1"/>
          </p:cNvPicPr>
          <p:nvPr/>
        </p:nvPicPr>
        <p:blipFill>
          <a:blip r:embed="rId2"/>
          <a:stretch>
            <a:fillRect/>
          </a:stretch>
        </p:blipFill>
        <p:spPr>
          <a:xfrm>
            <a:off x="2595716" y="556755"/>
            <a:ext cx="2779164" cy="2173380"/>
          </a:xfrm>
          <a:prstGeom prst="rect">
            <a:avLst/>
          </a:prstGeom>
          <a:effectLst>
            <a:innerShdw blurRad="114300">
              <a:prstClr val="black"/>
            </a:innerShdw>
          </a:effectLst>
        </p:spPr>
      </p:pic>
      <p:pic>
        <p:nvPicPr>
          <p:cNvPr id="7" name="Picture 6">
            <a:extLst>
              <a:ext uri="{FF2B5EF4-FFF2-40B4-BE49-F238E27FC236}">
                <a16:creationId xmlns:a16="http://schemas.microsoft.com/office/drawing/2014/main" id="{6A49BE68-2C39-B255-3781-3B03A561CEF2}"/>
              </a:ext>
            </a:extLst>
          </p:cNvPr>
          <p:cNvPicPr>
            <a:picLocks noChangeAspect="1"/>
          </p:cNvPicPr>
          <p:nvPr/>
        </p:nvPicPr>
        <p:blipFill>
          <a:blip r:embed="rId3"/>
          <a:stretch>
            <a:fillRect/>
          </a:stretch>
        </p:blipFill>
        <p:spPr>
          <a:xfrm>
            <a:off x="117987" y="2825225"/>
            <a:ext cx="4093087" cy="3120013"/>
          </a:xfrm>
          <a:prstGeom prst="rect">
            <a:avLst/>
          </a:prstGeom>
          <a:effectLst>
            <a:innerShdw blurRad="114300">
              <a:prstClr val="black"/>
            </a:innerShdw>
          </a:effectLst>
        </p:spPr>
      </p:pic>
      <p:pic>
        <p:nvPicPr>
          <p:cNvPr id="9" name="Picture 8">
            <a:extLst>
              <a:ext uri="{FF2B5EF4-FFF2-40B4-BE49-F238E27FC236}">
                <a16:creationId xmlns:a16="http://schemas.microsoft.com/office/drawing/2014/main" id="{B66FF190-3321-A62A-7275-2A8D651085F3}"/>
              </a:ext>
            </a:extLst>
          </p:cNvPr>
          <p:cNvPicPr>
            <a:picLocks noChangeAspect="1"/>
          </p:cNvPicPr>
          <p:nvPr/>
        </p:nvPicPr>
        <p:blipFill>
          <a:blip r:embed="rId4"/>
          <a:stretch>
            <a:fillRect/>
          </a:stretch>
        </p:blipFill>
        <p:spPr>
          <a:xfrm>
            <a:off x="4418526" y="2825225"/>
            <a:ext cx="4078848" cy="3120014"/>
          </a:xfrm>
          <a:prstGeom prst="rect">
            <a:avLst/>
          </a:prstGeom>
          <a:effectLst>
            <a:innerShdw blurRad="114300">
              <a:prstClr val="black"/>
            </a:innerShdw>
          </a:effectLst>
        </p:spPr>
      </p:pic>
      <p:pic>
        <p:nvPicPr>
          <p:cNvPr id="11" name="Picture 10">
            <a:extLst>
              <a:ext uri="{FF2B5EF4-FFF2-40B4-BE49-F238E27FC236}">
                <a16:creationId xmlns:a16="http://schemas.microsoft.com/office/drawing/2014/main" id="{34702F73-7311-7564-2029-C8889915AD7A}"/>
              </a:ext>
            </a:extLst>
          </p:cNvPr>
          <p:cNvPicPr>
            <a:picLocks noChangeAspect="1"/>
          </p:cNvPicPr>
          <p:nvPr/>
        </p:nvPicPr>
        <p:blipFill>
          <a:blip r:embed="rId5"/>
          <a:stretch>
            <a:fillRect/>
          </a:stretch>
        </p:blipFill>
        <p:spPr>
          <a:xfrm>
            <a:off x="1936534" y="3726424"/>
            <a:ext cx="1921233" cy="1461729"/>
          </a:xfrm>
          <a:prstGeom prst="rect">
            <a:avLst/>
          </a:prstGeom>
        </p:spPr>
      </p:pic>
      <p:pic>
        <p:nvPicPr>
          <p:cNvPr id="13" name="Picture 12">
            <a:extLst>
              <a:ext uri="{FF2B5EF4-FFF2-40B4-BE49-F238E27FC236}">
                <a16:creationId xmlns:a16="http://schemas.microsoft.com/office/drawing/2014/main" id="{C66FC561-4266-9C9B-A34C-F7FE0B4F1BA6}"/>
              </a:ext>
            </a:extLst>
          </p:cNvPr>
          <p:cNvPicPr>
            <a:picLocks noChangeAspect="1"/>
          </p:cNvPicPr>
          <p:nvPr/>
        </p:nvPicPr>
        <p:blipFill>
          <a:blip r:embed="rId6"/>
          <a:stretch>
            <a:fillRect/>
          </a:stretch>
        </p:blipFill>
        <p:spPr>
          <a:xfrm>
            <a:off x="6457950" y="3726424"/>
            <a:ext cx="1921233" cy="1491435"/>
          </a:xfrm>
          <a:prstGeom prst="rect">
            <a:avLst/>
          </a:prstGeom>
        </p:spPr>
      </p:pic>
    </p:spTree>
    <p:extLst>
      <p:ext uri="{BB962C8B-B14F-4D97-AF65-F5344CB8AC3E}">
        <p14:creationId xmlns:p14="http://schemas.microsoft.com/office/powerpoint/2010/main" val="687277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5974CC-8BE4-BD7E-F7C7-9EB29AD95447}"/>
              </a:ext>
            </a:extLst>
          </p:cNvPr>
          <p:cNvSpPr>
            <a:spLocks noGrp="1"/>
          </p:cNvSpPr>
          <p:nvPr>
            <p:ph type="sldNum" sz="quarter" idx="12"/>
          </p:nvPr>
        </p:nvSpPr>
        <p:spPr/>
        <p:txBody>
          <a:bodyPr/>
          <a:lstStyle/>
          <a:p>
            <a:fld id="{9C246AE4-CBAC-7944-8D8C-67B9A18B7093}" type="slidenum">
              <a:rPr lang="en-GR" smtClean="0"/>
              <a:t>12</a:t>
            </a:fld>
            <a:endParaRPr lang="en-GR"/>
          </a:p>
        </p:txBody>
      </p:sp>
      <p:sp>
        <p:nvSpPr>
          <p:cNvPr id="3" name="TextBox 2">
            <a:extLst>
              <a:ext uri="{FF2B5EF4-FFF2-40B4-BE49-F238E27FC236}">
                <a16:creationId xmlns:a16="http://schemas.microsoft.com/office/drawing/2014/main" id="{02102B8B-F69C-D904-51EE-4AD6A3E9A825}"/>
              </a:ext>
            </a:extLst>
          </p:cNvPr>
          <p:cNvSpPr txBox="1"/>
          <p:nvPr/>
        </p:nvSpPr>
        <p:spPr>
          <a:xfrm>
            <a:off x="0" y="0"/>
            <a:ext cx="9144000" cy="461665"/>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A GCN for Flavor Identification with LEMMOND - II</a:t>
            </a:r>
          </a:p>
        </p:txBody>
      </p:sp>
      <p:pic>
        <p:nvPicPr>
          <p:cNvPr id="5" name="Picture 4">
            <a:extLst>
              <a:ext uri="{FF2B5EF4-FFF2-40B4-BE49-F238E27FC236}">
                <a16:creationId xmlns:a16="http://schemas.microsoft.com/office/drawing/2014/main" id="{1E9EE868-70D1-A852-ED76-780ADAFDE3B0}"/>
              </a:ext>
            </a:extLst>
          </p:cNvPr>
          <p:cNvPicPr>
            <a:picLocks noChangeAspect="1"/>
          </p:cNvPicPr>
          <p:nvPr/>
        </p:nvPicPr>
        <p:blipFill>
          <a:blip r:embed="rId2"/>
          <a:stretch>
            <a:fillRect/>
          </a:stretch>
        </p:blipFill>
        <p:spPr>
          <a:xfrm>
            <a:off x="2566219" y="570763"/>
            <a:ext cx="2812028" cy="2635868"/>
          </a:xfrm>
          <a:prstGeom prst="rect">
            <a:avLst/>
          </a:prstGeom>
        </p:spPr>
      </p:pic>
      <p:pic>
        <p:nvPicPr>
          <p:cNvPr id="7" name="Picture 6">
            <a:extLst>
              <a:ext uri="{FF2B5EF4-FFF2-40B4-BE49-F238E27FC236}">
                <a16:creationId xmlns:a16="http://schemas.microsoft.com/office/drawing/2014/main" id="{7B198C0C-26AF-4417-7F7E-8CE652AF1D01}"/>
              </a:ext>
            </a:extLst>
          </p:cNvPr>
          <p:cNvPicPr>
            <a:picLocks noChangeAspect="1"/>
          </p:cNvPicPr>
          <p:nvPr/>
        </p:nvPicPr>
        <p:blipFill>
          <a:blip r:embed="rId3"/>
          <a:stretch>
            <a:fillRect/>
          </a:stretch>
        </p:blipFill>
        <p:spPr>
          <a:xfrm>
            <a:off x="4852422" y="3417242"/>
            <a:ext cx="3662928" cy="2869995"/>
          </a:xfrm>
          <a:prstGeom prst="rect">
            <a:avLst/>
          </a:prstGeom>
          <a:effectLst>
            <a:innerShdw blurRad="114300">
              <a:prstClr val="black"/>
            </a:innerShdw>
          </a:effectLst>
        </p:spPr>
      </p:pic>
      <p:pic>
        <p:nvPicPr>
          <p:cNvPr id="9" name="Picture 8">
            <a:extLst>
              <a:ext uri="{FF2B5EF4-FFF2-40B4-BE49-F238E27FC236}">
                <a16:creationId xmlns:a16="http://schemas.microsoft.com/office/drawing/2014/main" id="{C60FDDEE-19C1-65FC-529A-BCFE2AEF5D62}"/>
              </a:ext>
            </a:extLst>
          </p:cNvPr>
          <p:cNvPicPr>
            <a:picLocks noChangeAspect="1"/>
          </p:cNvPicPr>
          <p:nvPr/>
        </p:nvPicPr>
        <p:blipFill>
          <a:blip r:embed="rId4"/>
          <a:stretch>
            <a:fillRect/>
          </a:stretch>
        </p:blipFill>
        <p:spPr>
          <a:xfrm>
            <a:off x="573309" y="3408444"/>
            <a:ext cx="3718270" cy="2869995"/>
          </a:xfrm>
          <a:prstGeom prst="rect">
            <a:avLst/>
          </a:prstGeom>
          <a:effectLst>
            <a:innerShdw blurRad="114300">
              <a:prstClr val="black"/>
            </a:innerShdw>
          </a:effectLst>
        </p:spPr>
      </p:pic>
    </p:spTree>
    <p:extLst>
      <p:ext uri="{BB962C8B-B14F-4D97-AF65-F5344CB8AC3E}">
        <p14:creationId xmlns:p14="http://schemas.microsoft.com/office/powerpoint/2010/main" val="169094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835B9C-DB87-7587-E19A-AA0E3C066CB7}"/>
              </a:ext>
            </a:extLst>
          </p:cNvPr>
          <p:cNvSpPr>
            <a:spLocks noGrp="1"/>
          </p:cNvSpPr>
          <p:nvPr>
            <p:ph type="sldNum" sz="quarter" idx="12"/>
          </p:nvPr>
        </p:nvSpPr>
        <p:spPr/>
        <p:txBody>
          <a:bodyPr/>
          <a:lstStyle/>
          <a:p>
            <a:fld id="{9C246AE4-CBAC-7944-8D8C-67B9A18B7093}" type="slidenum">
              <a:rPr lang="en-GR" smtClean="0"/>
              <a:t>13</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9BF46246-0E64-1FCE-1FF1-6C7BB1566F5A}"/>
                  </a:ext>
                </a:extLst>
              </p:cNvPr>
              <p:cNvSpPr txBox="1"/>
              <p:nvPr/>
            </p:nvSpPr>
            <p:spPr>
              <a:xfrm>
                <a:off x="0" y="0"/>
                <a:ext cx="9144000" cy="830997"/>
              </a:xfrm>
              <a:prstGeom prst="rect">
                <a:avLst/>
              </a:prstGeom>
              <a:solidFill>
                <a:srgbClr val="3333BA"/>
              </a:solidFill>
            </p:spPr>
            <p:txBody>
              <a:bodyPr wrap="square" rtlCol="0">
                <a:spAutoFit/>
              </a:bodyPr>
              <a:lstStyle/>
              <a:p>
                <a:pPr algn="ctr"/>
                <a14:m>
                  <m:oMath xmlns:m="http://schemas.openxmlformats.org/officeDocument/2006/math">
                    <m:r>
                      <a:rPr lang="el-GR" sz="2400" b="1" i="1" smtClean="0">
                        <a:solidFill>
                          <a:schemeClr val="bg1"/>
                        </a:solidFill>
                        <a:latin typeface="Cambria Math" panose="02040503050406030204" pitchFamily="18" charset="0"/>
                        <a:cs typeface="Times New Roman" panose="02020603050405020304" pitchFamily="18" charset="0"/>
                      </a:rPr>
                      <m:t>𝝂</m:t>
                    </m:r>
                    <m:r>
                      <a:rPr lang="el-GR" sz="2400" b="1" i="1" smtClean="0">
                        <a:solidFill>
                          <a:schemeClr val="bg1"/>
                        </a:solidFill>
                        <a:latin typeface="Cambria Math" panose="02040503050406030204" pitchFamily="18" charset="0"/>
                        <a:cs typeface="Times New Roman" panose="02020603050405020304" pitchFamily="18" charset="0"/>
                      </a:rPr>
                      <m:t> &amp; </m:t>
                    </m:r>
                    <m:acc>
                      <m:accPr>
                        <m:chr m:val="̅"/>
                        <m:ctrlPr>
                          <a:rPr lang="el-GR" sz="2400" b="1" i="1" smtClean="0">
                            <a:solidFill>
                              <a:schemeClr val="bg1"/>
                            </a:solidFill>
                            <a:latin typeface="Cambria Math" panose="02040503050406030204" pitchFamily="18" charset="0"/>
                            <a:cs typeface="Times New Roman" panose="02020603050405020304" pitchFamily="18" charset="0"/>
                          </a:rPr>
                        </m:ctrlPr>
                      </m:accPr>
                      <m:e>
                        <m:r>
                          <a:rPr lang="el-GR" sz="2400" b="1" i="1" smtClean="0">
                            <a:solidFill>
                              <a:schemeClr val="bg1"/>
                            </a:solidFill>
                            <a:latin typeface="Cambria Math" panose="02040503050406030204" pitchFamily="18" charset="0"/>
                            <a:cs typeface="Times New Roman" panose="02020603050405020304" pitchFamily="18" charset="0"/>
                          </a:rPr>
                          <m:t>𝝂</m:t>
                        </m:r>
                      </m:e>
                    </m:acc>
                  </m:oMath>
                </a14:m>
                <a:r>
                  <a:rPr lang="el-GR" sz="2400" b="1" dirty="0">
                    <a:solidFill>
                      <a:schemeClr val="bg1"/>
                    </a:solidFill>
                    <a:latin typeface="Times New Roman" panose="02020603050405020304" pitchFamily="18" charset="0"/>
                    <a:cs typeface="Times New Roman" panose="02020603050405020304" pitchFamily="18" charset="0"/>
                  </a:rPr>
                  <a:t>  </a:t>
                </a:r>
                <a:r>
                  <a:rPr lang="en-US" sz="2400" b="1" dirty="0">
                    <a:solidFill>
                      <a:schemeClr val="bg1"/>
                    </a:solidFill>
                    <a:latin typeface="Times New Roman" panose="02020603050405020304" pitchFamily="18" charset="0"/>
                    <a:cs typeface="Times New Roman" panose="02020603050405020304" pitchFamily="18" charset="0"/>
                  </a:rPr>
                  <a:t>Beam Simulation</a:t>
                </a:r>
              </a:p>
              <a:p>
                <a:pPr algn="ctr"/>
                <a:r>
                  <a:rPr lang="en-US" sz="2400" b="1" dirty="0">
                    <a:solidFill>
                      <a:schemeClr val="bg1"/>
                    </a:solidFill>
                    <a:latin typeface="Times New Roman" panose="02020603050405020304" pitchFamily="18" charset="0"/>
                    <a:cs typeface="Times New Roman" panose="02020603050405020304" pitchFamily="18" charset="0"/>
                  </a:rPr>
                  <a:t>Muon antineutrinos from LEnuSTORM</a:t>
                </a:r>
                <a:r>
                  <a:rPr lang="en-GR" sz="2400">
                    <a:solidFill>
                      <a:schemeClr val="bg1"/>
                    </a:solidFill>
                    <a:latin typeface="Times New Roman" panose="02020603050405020304" pitchFamily="18" charset="0"/>
                    <a:cs typeface="Times New Roman" panose="02020603050405020304" pitchFamily="18" charset="0"/>
                  </a:rPr>
                  <a:t> </a:t>
                </a:r>
                <a:endParaRPr lang="en-US" sz="2400" b="1" dirty="0">
                  <a:solidFill>
                    <a:schemeClr val="bg1"/>
                  </a:solidFill>
                  <a:latin typeface="Times New Roman" panose="02020603050405020304" pitchFamily="18" charset="0"/>
                  <a:cs typeface="Times New Roman" panose="02020603050405020304" pitchFamily="18" charset="0"/>
                </a:endParaRPr>
              </a:p>
            </p:txBody>
          </p:sp>
        </mc:Choice>
        <mc:Fallback>
          <p:sp>
            <p:nvSpPr>
              <p:cNvPr id="3" name="TextBox 2">
                <a:extLst>
                  <a:ext uri="{FF2B5EF4-FFF2-40B4-BE49-F238E27FC236}">
                    <a16:creationId xmlns:a16="http://schemas.microsoft.com/office/drawing/2014/main" id="{9BF46246-0E64-1FCE-1FF1-6C7BB1566F5A}"/>
                  </a:ext>
                </a:extLst>
              </p:cNvPr>
              <p:cNvSpPr txBox="1">
                <a:spLocks noRot="1" noChangeAspect="1" noMove="1" noResize="1" noEditPoints="1" noAdjustHandles="1" noChangeArrowheads="1" noChangeShapeType="1" noTextEdit="1"/>
              </p:cNvSpPr>
              <p:nvPr/>
            </p:nvSpPr>
            <p:spPr>
              <a:xfrm>
                <a:off x="0" y="0"/>
                <a:ext cx="9144000" cy="830997"/>
              </a:xfrm>
              <a:prstGeom prst="rect">
                <a:avLst/>
              </a:prstGeom>
              <a:blipFill>
                <a:blip r:embed="rId2"/>
                <a:stretch>
                  <a:fillRect t="-6061" b="-16667"/>
                </a:stretch>
              </a:blipFill>
            </p:spPr>
            <p:txBody>
              <a:bodyPr/>
              <a:lstStyle/>
              <a:p>
                <a:r>
                  <a:rPr lang="en-GR">
                    <a:noFill/>
                  </a:rPr>
                  <a:t> </a:t>
                </a:r>
              </a:p>
            </p:txBody>
          </p:sp>
        </mc:Fallback>
      </mc:AlternateContent>
      <p:sp>
        <p:nvSpPr>
          <p:cNvPr id="5" name="TextBox 4">
            <a:extLst>
              <a:ext uri="{FF2B5EF4-FFF2-40B4-BE49-F238E27FC236}">
                <a16:creationId xmlns:a16="http://schemas.microsoft.com/office/drawing/2014/main" id="{05CF9826-628C-1752-E17D-9D3A4D16C446}"/>
              </a:ext>
            </a:extLst>
          </p:cNvPr>
          <p:cNvSpPr txBox="1"/>
          <p:nvPr/>
        </p:nvSpPr>
        <p:spPr>
          <a:xfrm>
            <a:off x="0" y="921499"/>
            <a:ext cx="9075174" cy="1815882"/>
          </a:xfrm>
          <a:prstGeom prst="rect">
            <a:avLst/>
          </a:prstGeom>
          <a:noFill/>
        </p:spPr>
        <p:txBody>
          <a:bodyPr wrap="square">
            <a:spAutoFit/>
          </a:bodyPr>
          <a:lstStyle/>
          <a:p>
            <a:pPr marL="285750" indent="-285750" algn="just">
              <a:buFont typeface="Arial" panose="020B0604020202020204" pitchFamily="34" charset="0"/>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We use simulated </a:t>
            </a:r>
            <a:r>
              <a:rPr lang="en-US" sz="1600" dirty="0">
                <a:latin typeface="Times New Roman" panose="02020603050405020304" pitchFamily="18" charset="0"/>
                <a:ea typeface="Calibri" panose="020F0502020204030204" pitchFamily="34" charset="0"/>
                <a:cs typeface="Times New Roman" panose="02020603050405020304" pitchFamily="18" charset="0"/>
              </a:rPr>
              <a:t>antineutrinos produced at </a:t>
            </a:r>
            <a:r>
              <a:rPr lang="en-US" sz="1600" b="1" dirty="0">
                <a:solidFill>
                  <a:schemeClr val="accent6">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LEnuSTORM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from a focused, momentum-selected beam of </a:t>
            </a:r>
            <a:r>
              <a:rPr lang="el-GR" sz="1600" dirty="0">
                <a:effectLst/>
                <a:latin typeface="Times New Roman" panose="02020603050405020304" pitchFamily="18" charset="0"/>
                <a:ea typeface="Calibri" panose="020F0502020204030204" pitchFamily="34" charset="0"/>
                <a:cs typeface="Times New Roman" panose="02020603050405020304" pitchFamily="18" charset="0"/>
              </a:rPr>
              <a:t>π</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mesons with a momentum of 1000 MeV/c, which are injected  and allowed to decay into muons. </a:t>
            </a:r>
          </a:p>
          <a:p>
            <a:pPr marL="285750" indent="-285750" algn="just">
              <a:buFont typeface="Arial" panose="020B0604020202020204" pitchFamily="34" charset="0"/>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storage ring is considered tuned to store  </a:t>
            </a:r>
            <a:r>
              <a:rPr lang="en-US"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positive muons with a momentum of 600 MeV/c. </a:t>
            </a:r>
          </a:p>
          <a:p>
            <a:pPr marL="285750" indent="-285750" algn="just">
              <a:buFont typeface="Arial" panose="020B0604020202020204" pitchFamily="34" charset="0"/>
              <a:buChar char="•"/>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Muon decays produce </a:t>
            </a:r>
            <a:r>
              <a:rPr lang="en-US"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muon antineutrinos and electron neutrinos in the energy range (200–600 MeV</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lgn="just">
              <a:buFont typeface="Arial" panose="020B0604020202020204" pitchFamily="34" charset="0"/>
              <a:buChar char="•"/>
            </a:pPr>
            <a:r>
              <a:rPr lang="en-US"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timing cut of 2 </a:t>
            </a:r>
            <a:r>
              <a:rPr lang="el-GR"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μ</a:t>
            </a:r>
            <a:r>
              <a:rPr lang="en-US"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 is applied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to reject muon neutrinos from pion decays</a:t>
            </a:r>
          </a:p>
          <a:p>
            <a:pPr marL="285750" indent="-285750" algn="just">
              <a:buFont typeface="Arial" panose="020B0604020202020204" pitchFamily="34" charset="0"/>
              <a:buChar char="•"/>
            </a:pPr>
            <a:r>
              <a:rPr lang="en-US" sz="1600" dirty="0">
                <a:latin typeface="Times New Roman" panose="02020603050405020304" pitchFamily="18" charset="0"/>
                <a:ea typeface="Calibri" panose="020F0502020204030204" pitchFamily="34" charset="0"/>
                <a:cs typeface="Times New Roman" panose="02020603050405020304" pitchFamily="18" charset="0"/>
              </a:rPr>
              <a:t>We </a:t>
            </a:r>
            <a:r>
              <a:rPr lang="en-US" sz="1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HAVE NOT considered </a:t>
            </a:r>
            <a:r>
              <a:rPr lang="en-US"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contamination from muon antineutrinos produced by muon decays in the arc sections, as well as all halo neutrinos arising from non-focused muons. </a:t>
            </a:r>
            <a:endParaRPr lang="en-GR" sz="1600" dirty="0">
              <a:latin typeface="Times New Roman" panose="02020603050405020304" pitchFamily="18" charset="0"/>
              <a:cs typeface="Times New Roman" panose="02020603050405020304" pitchFamily="18" charset="0"/>
            </a:endParaRPr>
          </a:p>
        </p:txBody>
      </p:sp>
      <p:pic>
        <p:nvPicPr>
          <p:cNvPr id="6" name="Picture 5" descr="A graph of a number of numbers&#10;&#10;Description automatically generated with medium confidence">
            <a:extLst>
              <a:ext uri="{FF2B5EF4-FFF2-40B4-BE49-F238E27FC236}">
                <a16:creationId xmlns:a16="http://schemas.microsoft.com/office/drawing/2014/main" id="{686F421A-4E07-2DC9-B7D2-270392922A52}"/>
              </a:ext>
            </a:extLst>
          </p:cNvPr>
          <p:cNvPicPr>
            <a:picLocks noChangeAspect="1"/>
          </p:cNvPicPr>
          <p:nvPr/>
        </p:nvPicPr>
        <p:blipFill>
          <a:blip r:embed="rId3"/>
          <a:stretch>
            <a:fillRect/>
          </a:stretch>
        </p:blipFill>
        <p:spPr>
          <a:xfrm>
            <a:off x="399446" y="2737381"/>
            <a:ext cx="2373252" cy="2309736"/>
          </a:xfrm>
          <a:prstGeom prst="rect">
            <a:avLst/>
          </a:prstGeom>
        </p:spPr>
      </p:pic>
      <p:sp>
        <p:nvSpPr>
          <p:cNvPr id="8" name="TextBox 7">
            <a:extLst>
              <a:ext uri="{FF2B5EF4-FFF2-40B4-BE49-F238E27FC236}">
                <a16:creationId xmlns:a16="http://schemas.microsoft.com/office/drawing/2014/main" id="{A31511FC-507A-7A35-E5BD-D556AFCC232E}"/>
              </a:ext>
            </a:extLst>
          </p:cNvPr>
          <p:cNvSpPr txBox="1"/>
          <p:nvPr/>
        </p:nvSpPr>
        <p:spPr>
          <a:xfrm>
            <a:off x="500472" y="5152104"/>
            <a:ext cx="2455607" cy="584775"/>
          </a:xfrm>
          <a:prstGeom prst="rect">
            <a:avLst/>
          </a:prstGeom>
          <a:noFill/>
        </p:spPr>
        <p:txBody>
          <a:bodyPr wrap="square">
            <a:spAutoFit/>
          </a:bodyPr>
          <a:lstStyle/>
          <a:p>
            <a:pPr algn="ctr"/>
            <a:r>
              <a:rPr lang="en-GB" sz="1600" dirty="0">
                <a:latin typeface="Times New Roman" panose="02020603050405020304" pitchFamily="18" charset="0"/>
                <a:cs typeface="Times New Roman" panose="02020603050405020304" pitchFamily="18" charset="0"/>
              </a:rPr>
              <a:t>X-Z Vertex distribution </a:t>
            </a:r>
          </a:p>
          <a:p>
            <a:pPr algn="ctr"/>
            <a:r>
              <a:rPr lang="en-GB" sz="1600" dirty="0">
                <a:latin typeface="Times New Roman" panose="02020603050405020304" pitchFamily="18" charset="0"/>
                <a:cs typeface="Times New Roman" panose="02020603050405020304" pitchFamily="18" charset="0"/>
              </a:rPr>
              <a:t>of muon antineutrinos</a:t>
            </a:r>
            <a:r>
              <a:rPr lang="en-GR" sz="1600">
                <a:latin typeface="Times New Roman" panose="02020603050405020304" pitchFamily="18" charset="0"/>
                <a:cs typeface="Times New Roman" panose="02020603050405020304" pitchFamily="18" charset="0"/>
              </a:rPr>
              <a:t> </a:t>
            </a:r>
          </a:p>
        </p:txBody>
      </p:sp>
      <p:grpSp>
        <p:nvGrpSpPr>
          <p:cNvPr id="14" name="Group 13">
            <a:extLst>
              <a:ext uri="{FF2B5EF4-FFF2-40B4-BE49-F238E27FC236}">
                <a16:creationId xmlns:a16="http://schemas.microsoft.com/office/drawing/2014/main" id="{198331A0-6278-902B-20ED-3D8E94A884A7}"/>
              </a:ext>
            </a:extLst>
          </p:cNvPr>
          <p:cNvGrpSpPr/>
          <p:nvPr/>
        </p:nvGrpSpPr>
        <p:grpSpPr>
          <a:xfrm>
            <a:off x="3172144" y="2800739"/>
            <a:ext cx="2279650" cy="3500156"/>
            <a:chOff x="3172144" y="2800739"/>
            <a:chExt cx="2279650" cy="3500156"/>
          </a:xfrm>
        </p:grpSpPr>
        <p:pic>
          <p:nvPicPr>
            <p:cNvPr id="9" name="Picture 8">
              <a:extLst>
                <a:ext uri="{FF2B5EF4-FFF2-40B4-BE49-F238E27FC236}">
                  <a16:creationId xmlns:a16="http://schemas.microsoft.com/office/drawing/2014/main" id="{159255DB-72D7-1DAA-31E1-58C169DE5FF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36106" y="2800739"/>
              <a:ext cx="1991798" cy="1525338"/>
            </a:xfrm>
            <a:prstGeom prst="rect">
              <a:avLst/>
            </a:prstGeom>
            <a:noFill/>
            <a:ln>
              <a:noFill/>
            </a:ln>
          </p:spPr>
        </p:pic>
        <p:pic>
          <p:nvPicPr>
            <p:cNvPr id="10" name="Picture 9" descr="A graph of a number of numbers&#10;&#10;Description automatically generated with medium confidence">
              <a:extLst>
                <a:ext uri="{FF2B5EF4-FFF2-40B4-BE49-F238E27FC236}">
                  <a16:creationId xmlns:a16="http://schemas.microsoft.com/office/drawing/2014/main" id="{5219EE9B-C1CB-3D63-532D-761DC8F1D211}"/>
                </a:ext>
              </a:extLst>
            </p:cNvPr>
            <p:cNvPicPr>
              <a:picLocks noChangeAspect="1"/>
            </p:cNvPicPr>
            <p:nvPr/>
          </p:nvPicPr>
          <p:blipFill>
            <a:blip r:embed="rId5"/>
            <a:stretch>
              <a:fillRect/>
            </a:stretch>
          </p:blipFill>
          <p:spPr>
            <a:xfrm>
              <a:off x="3172144" y="4426375"/>
              <a:ext cx="2279650" cy="1874520"/>
            </a:xfrm>
            <a:prstGeom prst="rect">
              <a:avLst/>
            </a:prstGeom>
          </p:spPr>
        </p:pic>
      </p:grpSp>
      <p:grpSp>
        <p:nvGrpSpPr>
          <p:cNvPr id="18" name="Group 17">
            <a:extLst>
              <a:ext uri="{FF2B5EF4-FFF2-40B4-BE49-F238E27FC236}">
                <a16:creationId xmlns:a16="http://schemas.microsoft.com/office/drawing/2014/main" id="{2E51939B-4FC5-0A88-B748-089FA06D01CD}"/>
              </a:ext>
            </a:extLst>
          </p:cNvPr>
          <p:cNvGrpSpPr/>
          <p:nvPr/>
        </p:nvGrpSpPr>
        <p:grpSpPr>
          <a:xfrm>
            <a:off x="5891312" y="2635046"/>
            <a:ext cx="2989840" cy="3721305"/>
            <a:chOff x="5851240" y="2509331"/>
            <a:chExt cx="2989840" cy="3721305"/>
          </a:xfrm>
        </p:grpSpPr>
        <p:pic>
          <p:nvPicPr>
            <p:cNvPr id="13" name="Picture 12">
              <a:extLst>
                <a:ext uri="{FF2B5EF4-FFF2-40B4-BE49-F238E27FC236}">
                  <a16:creationId xmlns:a16="http://schemas.microsoft.com/office/drawing/2014/main" id="{11A93B56-EB59-3BC0-B694-A37F6F4FFB2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51240" y="2509331"/>
              <a:ext cx="2989840" cy="1002678"/>
            </a:xfrm>
            <a:prstGeom prst="rect">
              <a:avLst/>
            </a:prstGeom>
            <a:noFill/>
            <a:ln>
              <a:noFill/>
            </a:ln>
          </p:spPr>
        </p:pic>
        <p:pic>
          <p:nvPicPr>
            <p:cNvPr id="16" name="Picture 15">
              <a:extLst>
                <a:ext uri="{FF2B5EF4-FFF2-40B4-BE49-F238E27FC236}">
                  <a16:creationId xmlns:a16="http://schemas.microsoft.com/office/drawing/2014/main" id="{E88F29E5-3962-BC1D-3640-303CE1668B29}"/>
                </a:ext>
              </a:extLst>
            </p:cNvPr>
            <p:cNvPicPr>
              <a:picLocks noChangeAspect="1"/>
            </p:cNvPicPr>
            <p:nvPr/>
          </p:nvPicPr>
          <p:blipFill>
            <a:blip r:embed="rId7"/>
            <a:stretch>
              <a:fillRect/>
            </a:stretch>
          </p:blipFill>
          <p:spPr>
            <a:xfrm>
              <a:off x="6142171" y="3583534"/>
              <a:ext cx="2090420" cy="1350645"/>
            </a:xfrm>
            <a:prstGeom prst="rect">
              <a:avLst/>
            </a:prstGeom>
          </p:spPr>
        </p:pic>
        <p:pic>
          <p:nvPicPr>
            <p:cNvPr id="17" name="Picture 16" descr="A graph with a line&#10;&#10;Description automatically generated">
              <a:extLst>
                <a:ext uri="{FF2B5EF4-FFF2-40B4-BE49-F238E27FC236}">
                  <a16:creationId xmlns:a16="http://schemas.microsoft.com/office/drawing/2014/main" id="{E8B6D146-F01B-4AD6-A3C7-FE358D92E68C}"/>
                </a:ext>
              </a:extLst>
            </p:cNvPr>
            <p:cNvPicPr>
              <a:picLocks noChangeAspect="1"/>
            </p:cNvPicPr>
            <p:nvPr/>
          </p:nvPicPr>
          <p:blipFill>
            <a:blip r:embed="rId8"/>
            <a:stretch>
              <a:fillRect/>
            </a:stretch>
          </p:blipFill>
          <p:spPr>
            <a:xfrm>
              <a:off x="5982989" y="4931426"/>
              <a:ext cx="2639695" cy="1299210"/>
            </a:xfrm>
            <a:prstGeom prst="rect">
              <a:avLst/>
            </a:prstGeom>
          </p:spPr>
        </p:pic>
      </p:grpSp>
    </p:spTree>
    <p:extLst>
      <p:ext uri="{BB962C8B-B14F-4D97-AF65-F5344CB8AC3E}">
        <p14:creationId xmlns:p14="http://schemas.microsoft.com/office/powerpoint/2010/main" val="177579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64E29C-5303-A139-EA21-19967F9C341C}"/>
              </a:ext>
            </a:extLst>
          </p:cNvPr>
          <p:cNvSpPr>
            <a:spLocks noGrp="1"/>
          </p:cNvSpPr>
          <p:nvPr>
            <p:ph type="sldNum" sz="quarter" idx="12"/>
          </p:nvPr>
        </p:nvSpPr>
        <p:spPr/>
        <p:txBody>
          <a:bodyPr/>
          <a:lstStyle/>
          <a:p>
            <a:fld id="{9C246AE4-CBAC-7944-8D8C-67B9A18B7093}" type="slidenum">
              <a:rPr lang="en-GR" smtClean="0"/>
              <a:t>14</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7F172FA6-B027-186A-98EE-2650AAA4EFD8}"/>
                  </a:ext>
                </a:extLst>
              </p:cNvPr>
              <p:cNvSpPr txBox="1"/>
              <p:nvPr/>
            </p:nvSpPr>
            <p:spPr>
              <a:xfrm>
                <a:off x="0" y="0"/>
                <a:ext cx="9144000" cy="890885"/>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LEnuSTORM</a:t>
                </a:r>
                <a:r>
                  <a:rPr lang="el-GR" sz="2400" b="1" dirty="0">
                    <a:solidFill>
                      <a:schemeClr val="bg1"/>
                    </a:solidFill>
                    <a:latin typeface="Times New Roman" panose="02020603050405020304" pitchFamily="18" charset="0"/>
                    <a:cs typeface="Times New Roman" panose="02020603050405020304" pitchFamily="18" charset="0"/>
                  </a:rPr>
                  <a:t> </a:t>
                </a:r>
                <a:r>
                  <a:rPr lang="en-US" sz="2400" b="1" dirty="0">
                    <a:solidFill>
                      <a:schemeClr val="bg1"/>
                    </a:solidFill>
                    <a:latin typeface="Times New Roman" panose="02020603050405020304" pitchFamily="18" charset="0"/>
                    <a:cs typeface="Times New Roman" panose="02020603050405020304" pitchFamily="18" charset="0"/>
                  </a:rPr>
                  <a:t>Beam Simulation</a:t>
                </a:r>
                <a:endParaRPr lang="el-GR" sz="2400" b="1" dirty="0">
                  <a:solidFill>
                    <a:schemeClr val="bg1"/>
                  </a:solidFill>
                  <a:latin typeface="Times New Roman" panose="02020603050405020304" pitchFamily="18" charset="0"/>
                  <a:cs typeface="Times New Roman" panose="02020603050405020304" pitchFamily="18" charset="0"/>
                </a:endParaRPr>
              </a:p>
              <a:p>
                <a:pPr algn="ctr"/>
                <a14:m>
                  <m:oMath xmlns:m="http://schemas.openxmlformats.org/officeDocument/2006/math">
                    <m:sSub>
                      <m:sSubPr>
                        <m:ctrlPr>
                          <a:rPr lang="el-GR" sz="2400" b="1" i="1">
                            <a:solidFill>
                              <a:schemeClr val="bg1"/>
                            </a:solidFill>
                            <a:latin typeface="Cambria Math" panose="02040503050406030204" pitchFamily="18" charset="0"/>
                            <a:cs typeface="Times New Roman" panose="02020603050405020304" pitchFamily="18" charset="0"/>
                          </a:rPr>
                        </m:ctrlPr>
                      </m:sSubPr>
                      <m:e>
                        <m:acc>
                          <m:accPr>
                            <m:chr m:val="̅"/>
                            <m:ctrlPr>
                              <a:rPr lang="el-GR" sz="2400" b="1" i="1">
                                <a:solidFill>
                                  <a:schemeClr val="bg1"/>
                                </a:solidFill>
                                <a:latin typeface="Cambria Math" panose="02040503050406030204" pitchFamily="18" charset="0"/>
                                <a:cs typeface="Times New Roman" panose="02020603050405020304" pitchFamily="18" charset="0"/>
                              </a:rPr>
                            </m:ctrlPr>
                          </m:accPr>
                          <m:e>
                            <m:r>
                              <a:rPr lang="el-GR" sz="2400" b="1" i="1">
                                <a:solidFill>
                                  <a:schemeClr val="bg1"/>
                                </a:solidFill>
                                <a:latin typeface="Cambria Math" panose="02040503050406030204" pitchFamily="18" charset="0"/>
                                <a:cs typeface="Times New Roman" panose="02020603050405020304" pitchFamily="18" charset="0"/>
                              </a:rPr>
                              <m:t>𝝂</m:t>
                            </m:r>
                          </m:e>
                        </m:acc>
                      </m:e>
                      <m:sub>
                        <m:r>
                          <a:rPr lang="el-GR" sz="2400" b="1" i="1">
                            <a:solidFill>
                              <a:schemeClr val="bg1"/>
                            </a:solidFill>
                            <a:latin typeface="Cambria Math" panose="02040503050406030204" pitchFamily="18" charset="0"/>
                            <a:cs typeface="Times New Roman" panose="02020603050405020304" pitchFamily="18" charset="0"/>
                          </a:rPr>
                          <m:t>𝝁</m:t>
                        </m:r>
                      </m:sub>
                    </m:sSub>
                  </m:oMath>
                </a14:m>
                <a:r>
                  <a:rPr lang="el-GR" sz="2400" b="1" dirty="0">
                    <a:solidFill>
                      <a:schemeClr val="bg1"/>
                    </a:solidFill>
                    <a:latin typeface="Times New Roman" panose="02020603050405020304" pitchFamily="18" charset="0"/>
                    <a:cs typeface="Times New Roman" panose="02020603050405020304" pitchFamily="18" charset="0"/>
                  </a:rPr>
                  <a:t> </a:t>
                </a:r>
                <a:r>
                  <a:rPr lang="en-US" sz="2400" b="1" dirty="0">
                    <a:solidFill>
                      <a:schemeClr val="bg1"/>
                    </a:solidFill>
                    <a:latin typeface="Times New Roman" panose="02020603050405020304" pitchFamily="18" charset="0"/>
                    <a:cs typeface="Times New Roman" panose="02020603050405020304" pitchFamily="18" charset="0"/>
                  </a:rPr>
                  <a:t>Entering the LEMMOND (50m downstream)</a:t>
                </a:r>
              </a:p>
            </p:txBody>
          </p:sp>
        </mc:Choice>
        <mc:Fallback>
          <p:sp>
            <p:nvSpPr>
              <p:cNvPr id="3" name="TextBox 2">
                <a:extLst>
                  <a:ext uri="{FF2B5EF4-FFF2-40B4-BE49-F238E27FC236}">
                    <a16:creationId xmlns:a16="http://schemas.microsoft.com/office/drawing/2014/main" id="{7F172FA6-B027-186A-98EE-2650AAA4EFD8}"/>
                  </a:ext>
                </a:extLst>
              </p:cNvPr>
              <p:cNvSpPr txBox="1">
                <a:spLocks noRot="1" noChangeAspect="1" noMove="1" noResize="1" noEditPoints="1" noAdjustHandles="1" noChangeArrowheads="1" noChangeShapeType="1" noTextEdit="1"/>
              </p:cNvSpPr>
              <p:nvPr/>
            </p:nvSpPr>
            <p:spPr>
              <a:xfrm>
                <a:off x="0" y="0"/>
                <a:ext cx="9144000" cy="890885"/>
              </a:xfrm>
              <a:prstGeom prst="rect">
                <a:avLst/>
              </a:prstGeom>
              <a:blipFill>
                <a:blip r:embed="rId2"/>
                <a:stretch>
                  <a:fillRect t="-5634" b="-8451"/>
                </a:stretch>
              </a:blipFill>
            </p:spPr>
            <p:txBody>
              <a:bodyPr/>
              <a:lstStyle/>
              <a:p>
                <a:r>
                  <a:rPr lang="en-GR">
                    <a:noFill/>
                  </a:rPr>
                  <a:t> </a:t>
                </a:r>
              </a:p>
            </p:txBody>
          </p:sp>
        </mc:Fallback>
      </mc:AlternateContent>
      <p:pic>
        <p:nvPicPr>
          <p:cNvPr id="10" name="Picture 9">
            <a:extLst>
              <a:ext uri="{FF2B5EF4-FFF2-40B4-BE49-F238E27FC236}">
                <a16:creationId xmlns:a16="http://schemas.microsoft.com/office/drawing/2014/main" id="{69E12E24-BE51-74DB-9ADE-0B37EACD4D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67627" y="873666"/>
            <a:ext cx="3599720" cy="1814875"/>
          </a:xfrm>
          <a:prstGeom prst="rect">
            <a:avLst/>
          </a:prstGeom>
          <a:noFill/>
          <a:ln>
            <a:noFill/>
          </a:ln>
        </p:spPr>
      </p:pic>
      <p:pic>
        <p:nvPicPr>
          <p:cNvPr id="12" name="Picture 11">
            <a:extLst>
              <a:ext uri="{FF2B5EF4-FFF2-40B4-BE49-F238E27FC236}">
                <a16:creationId xmlns:a16="http://schemas.microsoft.com/office/drawing/2014/main" id="{2EC82CA9-A09D-BA88-3213-BF5D09FB6F3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04" y="952023"/>
            <a:ext cx="3754536" cy="1814875"/>
          </a:xfrm>
          <a:prstGeom prst="rect">
            <a:avLst/>
          </a:prstGeom>
          <a:noFill/>
          <a:ln>
            <a:noFill/>
          </a:ln>
        </p:spPr>
      </p:pic>
      <p:pic>
        <p:nvPicPr>
          <p:cNvPr id="13" name="Picture 12">
            <a:extLst>
              <a:ext uri="{FF2B5EF4-FFF2-40B4-BE49-F238E27FC236}">
                <a16:creationId xmlns:a16="http://schemas.microsoft.com/office/drawing/2014/main" id="{0B3F7DA8-0C39-501E-86CC-B5082CD1AE4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1595" y="2927973"/>
            <a:ext cx="2944738" cy="2258188"/>
          </a:xfrm>
          <a:prstGeom prst="rect">
            <a:avLst/>
          </a:prstGeom>
          <a:noFill/>
          <a:ln>
            <a:noFill/>
          </a:ln>
        </p:spPr>
      </p:pic>
      <p:grpSp>
        <p:nvGrpSpPr>
          <p:cNvPr id="16" name="Group 15">
            <a:extLst>
              <a:ext uri="{FF2B5EF4-FFF2-40B4-BE49-F238E27FC236}">
                <a16:creationId xmlns:a16="http://schemas.microsoft.com/office/drawing/2014/main" id="{EAF26DD1-0336-7CD4-D491-28D0FD276F84}"/>
              </a:ext>
            </a:extLst>
          </p:cNvPr>
          <p:cNvGrpSpPr/>
          <p:nvPr/>
        </p:nvGrpSpPr>
        <p:grpSpPr>
          <a:xfrm>
            <a:off x="0" y="2910778"/>
            <a:ext cx="9045677" cy="3810698"/>
            <a:chOff x="0" y="2910778"/>
            <a:chExt cx="9045677" cy="3810698"/>
          </a:xfrm>
        </p:grpSpPr>
        <p:pic>
          <p:nvPicPr>
            <p:cNvPr id="14" name="Picture 13" descr="A diagram of a graph&#10;&#10;Description automatically generated with medium confidence">
              <a:extLst>
                <a:ext uri="{FF2B5EF4-FFF2-40B4-BE49-F238E27FC236}">
                  <a16:creationId xmlns:a16="http://schemas.microsoft.com/office/drawing/2014/main" id="{7BBCA08A-05CE-6427-D4E4-6C4786AF9472}"/>
                </a:ext>
              </a:extLst>
            </p:cNvPr>
            <p:cNvPicPr>
              <a:picLocks noChangeAspect="1"/>
            </p:cNvPicPr>
            <p:nvPr/>
          </p:nvPicPr>
          <p:blipFill>
            <a:blip r:embed="rId6"/>
            <a:stretch>
              <a:fillRect/>
            </a:stretch>
          </p:blipFill>
          <p:spPr>
            <a:xfrm>
              <a:off x="3864368" y="2910778"/>
              <a:ext cx="4650982" cy="3020487"/>
            </a:xfrm>
            <a:prstGeom prst="rect">
              <a:avLst/>
            </a:prstGeom>
          </p:spPr>
        </p:pic>
        <p:sp>
          <p:nvSpPr>
            <p:cNvPr id="15" name="TextBox 14">
              <a:extLst>
                <a:ext uri="{FF2B5EF4-FFF2-40B4-BE49-F238E27FC236}">
                  <a16:creationId xmlns:a16="http://schemas.microsoft.com/office/drawing/2014/main" id="{44A65087-87C2-0038-0C41-850E6A95ECA7}"/>
                </a:ext>
              </a:extLst>
            </p:cNvPr>
            <p:cNvSpPr txBox="1"/>
            <p:nvPr/>
          </p:nvSpPr>
          <p:spPr>
            <a:xfrm>
              <a:off x="0" y="6075145"/>
              <a:ext cx="9045677" cy="646331"/>
            </a:xfrm>
            <a:prstGeom prst="rect">
              <a:avLst/>
            </a:prstGeom>
            <a:noFill/>
          </p:spPr>
          <p:txBody>
            <a:bodyPr wrap="square" rtlCol="0">
              <a:spAutoFit/>
            </a:bodyPr>
            <a:lstStyle/>
            <a:p>
              <a:r>
                <a:rPr lang="en-GR" b="1">
                  <a:latin typeface="Times New Roman" panose="02020603050405020304" pitchFamily="18" charset="0"/>
                  <a:cs typeface="Times New Roman" panose="02020603050405020304" pitchFamily="18" charset="0"/>
                </a:rPr>
                <a:t>The important kinematical variable</a:t>
              </a:r>
              <a:r>
                <a:rPr lang="en-US" b="1" dirty="0">
                  <a:latin typeface="Times New Roman" panose="02020603050405020304" pitchFamily="18" charset="0"/>
                  <a:cs typeface="Times New Roman" panose="02020603050405020304" pitchFamily="18" charset="0"/>
                </a:rPr>
                <a:t>s</a:t>
              </a:r>
              <a:r>
                <a:rPr lang="en-GR" b="1">
                  <a:latin typeface="Times New Roman" panose="02020603050405020304" pitchFamily="18" charset="0"/>
                  <a:cs typeface="Times New Roman" panose="02020603050405020304" pitchFamily="18" charset="0"/>
                </a:rPr>
                <a:t> to be </a:t>
              </a:r>
              <a:r>
                <a:rPr lang="en-US" b="1" dirty="0">
                  <a:latin typeface="Times New Roman" panose="02020603050405020304" pitchFamily="18" charset="0"/>
                  <a:cs typeface="Times New Roman" panose="02020603050405020304" pitchFamily="18" charset="0"/>
                </a:rPr>
                <a:t>reconstructed</a:t>
              </a:r>
              <a:r>
                <a:rPr lang="en-GR" b="1">
                  <a:latin typeface="Times New Roman" panose="02020603050405020304" pitchFamily="18" charset="0"/>
                  <a:cs typeface="Times New Roman" panose="02020603050405020304" pitchFamily="18" charset="0"/>
                </a:rPr>
                <a:t> are: </a:t>
              </a:r>
              <a:r>
                <a:rPr lang="el-GR" b="1" dirty="0">
                  <a:latin typeface="Times New Roman" panose="02020603050405020304" pitchFamily="18" charset="0"/>
                  <a:cs typeface="Times New Roman" panose="02020603050405020304" pitchFamily="18" charset="0"/>
                </a:rPr>
                <a:t>      </a:t>
              </a:r>
            </a:p>
            <a:p>
              <a:r>
                <a:rPr lang="el-GR" b="1" dirty="0">
                  <a:solidFill>
                    <a:schemeClr val="accent6">
                      <a:lumMod val="75000"/>
                    </a:schemeClr>
                  </a:solidFill>
                  <a:latin typeface="Times New Roman" panose="02020603050405020304" pitchFamily="18" charset="0"/>
                  <a:cs typeface="Times New Roman" panose="02020603050405020304" pitchFamily="18" charset="0"/>
                </a:rPr>
                <a:t>                                                          </a:t>
              </a:r>
              <a:r>
                <a:rPr lang="en-GR" b="1">
                  <a:solidFill>
                    <a:schemeClr val="accent6">
                      <a:lumMod val="75000"/>
                    </a:schemeClr>
                  </a:solidFill>
                  <a:latin typeface="Times New Roman" panose="02020603050405020304" pitchFamily="18" charset="0"/>
                  <a:cs typeface="Times New Roman" panose="02020603050405020304" pitchFamily="18" charset="0"/>
                </a:rPr>
                <a:t>the lepton momentum </a:t>
              </a:r>
              <a:r>
                <a:rPr lang="en-GR" b="1">
                  <a:latin typeface="Times New Roman" panose="02020603050405020304" pitchFamily="18" charset="0"/>
                  <a:cs typeface="Times New Roman" panose="02020603050405020304" pitchFamily="18" charset="0"/>
                </a:rPr>
                <a:t>and </a:t>
              </a:r>
              <a:r>
                <a:rPr lang="en-GR" b="1">
                  <a:solidFill>
                    <a:srgbClr val="FF0000"/>
                  </a:solidFill>
                  <a:latin typeface="Times New Roman" panose="02020603050405020304" pitchFamily="18" charset="0"/>
                  <a:cs typeface="Times New Roman" panose="02020603050405020304" pitchFamily="18" charset="0"/>
                </a:rPr>
                <a:t>the opening angle </a:t>
              </a:r>
              <a:r>
                <a:rPr lang="el-GR" b="1" dirty="0">
                  <a:solidFill>
                    <a:srgbClr val="FF0000"/>
                  </a:solidFill>
                  <a:latin typeface="Times New Roman" panose="02020603050405020304" pitchFamily="18" charset="0"/>
                  <a:cs typeface="Times New Roman" panose="02020603050405020304" pitchFamily="18" charset="0"/>
                </a:rPr>
                <a:t>Δ</a:t>
              </a:r>
              <a:endParaRPr lang="en-GR" b="1">
                <a:solidFill>
                  <a:srgbClr val="FF0000"/>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96093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10443C-4A64-3677-A99C-173CEC947393}"/>
              </a:ext>
            </a:extLst>
          </p:cNvPr>
          <p:cNvSpPr>
            <a:spLocks noGrp="1"/>
          </p:cNvSpPr>
          <p:nvPr>
            <p:ph type="sldNum" sz="quarter" idx="12"/>
          </p:nvPr>
        </p:nvSpPr>
        <p:spPr/>
        <p:txBody>
          <a:bodyPr/>
          <a:lstStyle/>
          <a:p>
            <a:fld id="{9C246AE4-CBAC-7944-8D8C-67B9A18B7093}" type="slidenum">
              <a:rPr lang="en-GR" smtClean="0"/>
              <a:t>15</a:t>
            </a:fld>
            <a:endParaRPr lang="en-GR"/>
          </a:p>
        </p:txBody>
      </p:sp>
      <p:sp>
        <p:nvSpPr>
          <p:cNvPr id="3" name="TextBox 2">
            <a:extLst>
              <a:ext uri="{FF2B5EF4-FFF2-40B4-BE49-F238E27FC236}">
                <a16:creationId xmlns:a16="http://schemas.microsoft.com/office/drawing/2014/main" id="{CF5B0E38-77D9-BB4E-C809-4A0BFA56087C}"/>
              </a:ext>
            </a:extLst>
          </p:cNvPr>
          <p:cNvSpPr txBox="1"/>
          <p:nvPr/>
        </p:nvSpPr>
        <p:spPr>
          <a:xfrm>
            <a:off x="0" y="0"/>
            <a:ext cx="9144000" cy="461665"/>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Resolution in Reconstructing P and </a:t>
            </a:r>
            <a:r>
              <a:rPr lang="el-GR" sz="2400" b="1" dirty="0">
                <a:solidFill>
                  <a:schemeClr val="bg1"/>
                </a:solidFill>
                <a:latin typeface="Times New Roman" panose="02020603050405020304" pitchFamily="18" charset="0"/>
                <a:cs typeface="Times New Roman" panose="02020603050405020304" pitchFamily="18" charset="0"/>
              </a:rPr>
              <a:t>Δ</a:t>
            </a:r>
            <a:r>
              <a:rPr lang="en-US" sz="2400" b="1" dirty="0">
                <a:solidFill>
                  <a:schemeClr val="bg1"/>
                </a:solidFill>
                <a:latin typeface="Times New Roman" panose="020206030504050203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7211841B-CF6D-D817-2E4D-765EA19F7672}"/>
              </a:ext>
            </a:extLst>
          </p:cNvPr>
          <p:cNvPicPr>
            <a:picLocks noChangeAspect="1"/>
          </p:cNvPicPr>
          <p:nvPr/>
        </p:nvPicPr>
        <p:blipFill>
          <a:blip r:embed="rId2"/>
          <a:stretch>
            <a:fillRect/>
          </a:stretch>
        </p:blipFill>
        <p:spPr>
          <a:xfrm>
            <a:off x="29498" y="461665"/>
            <a:ext cx="3765414" cy="1583445"/>
          </a:xfrm>
          <a:prstGeom prst="rect">
            <a:avLst/>
          </a:prstGeom>
        </p:spPr>
      </p:pic>
      <p:pic>
        <p:nvPicPr>
          <p:cNvPr id="5" name="Picture 4">
            <a:extLst>
              <a:ext uri="{FF2B5EF4-FFF2-40B4-BE49-F238E27FC236}">
                <a16:creationId xmlns:a16="http://schemas.microsoft.com/office/drawing/2014/main" id="{42E4DE60-BBF0-E4EA-B594-60B6FC23E6C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79252" y="561115"/>
            <a:ext cx="5325110" cy="1483995"/>
          </a:xfrm>
          <a:prstGeom prst="rect">
            <a:avLst/>
          </a:prstGeom>
          <a:noFill/>
          <a:ln>
            <a:noFill/>
          </a:ln>
        </p:spPr>
      </p:pic>
      <p:sp>
        <p:nvSpPr>
          <p:cNvPr id="7" name="TextBox 6">
            <a:extLst>
              <a:ext uri="{FF2B5EF4-FFF2-40B4-BE49-F238E27FC236}">
                <a16:creationId xmlns:a16="http://schemas.microsoft.com/office/drawing/2014/main" id="{BB4D75B2-0285-4E4D-12BC-46DD1DC28C9E}"/>
              </a:ext>
            </a:extLst>
          </p:cNvPr>
          <p:cNvSpPr txBox="1"/>
          <p:nvPr/>
        </p:nvSpPr>
        <p:spPr>
          <a:xfrm>
            <a:off x="29498" y="2032510"/>
            <a:ext cx="8974864" cy="338554"/>
          </a:xfrm>
          <a:prstGeom prst="rect">
            <a:avLst/>
          </a:prstGeom>
          <a:noFill/>
        </p:spPr>
        <p:txBody>
          <a:bodyPr wrap="square">
            <a:spAutoFit/>
          </a:bodyPr>
          <a:lstStyle/>
          <a:p>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The resolution of reconstructing the muon momentum is </a:t>
            </a:r>
            <a:r>
              <a:rPr lang="en-GB"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1.7%, 1.6% and 1.5%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for the three shown different momentum ranges</a:t>
            </a:r>
            <a:r>
              <a:rPr lang="en-GR" sz="1200" b="1">
                <a:effectLst/>
                <a:latin typeface="Times New Roman" panose="02020603050405020304" pitchFamily="18" charset="0"/>
                <a:cs typeface="Times New Roman" panose="02020603050405020304" pitchFamily="18" charset="0"/>
              </a:rPr>
              <a:t> </a:t>
            </a:r>
            <a:endParaRPr lang="en-GR" sz="1200" b="1">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5885666A-126E-EF25-3E55-FC1FAE96FEB6}"/>
              </a:ext>
            </a:extLst>
          </p:cNvPr>
          <p:cNvPicPr>
            <a:picLocks noChangeAspect="1"/>
          </p:cNvPicPr>
          <p:nvPr/>
        </p:nvPicPr>
        <p:blipFill>
          <a:blip r:embed="rId4"/>
          <a:stretch>
            <a:fillRect/>
          </a:stretch>
        </p:blipFill>
        <p:spPr>
          <a:xfrm>
            <a:off x="0" y="2410392"/>
            <a:ext cx="3052915" cy="1722988"/>
          </a:xfrm>
          <a:prstGeom prst="rect">
            <a:avLst/>
          </a:prstGeom>
        </p:spPr>
      </p:pic>
      <p:pic>
        <p:nvPicPr>
          <p:cNvPr id="9" name="Picture 8">
            <a:extLst>
              <a:ext uri="{FF2B5EF4-FFF2-40B4-BE49-F238E27FC236}">
                <a16:creationId xmlns:a16="http://schemas.microsoft.com/office/drawing/2014/main" id="{AE27DE88-EB2B-E3C1-BA05-8A47BF3F4A3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09682" y="2459276"/>
            <a:ext cx="5694680" cy="1605280"/>
          </a:xfrm>
          <a:prstGeom prst="rect">
            <a:avLst/>
          </a:prstGeom>
          <a:noFill/>
          <a:ln>
            <a:noFill/>
          </a:ln>
        </p:spPr>
      </p:pic>
      <p:sp>
        <p:nvSpPr>
          <p:cNvPr id="10" name="TextBox 9">
            <a:extLst>
              <a:ext uri="{FF2B5EF4-FFF2-40B4-BE49-F238E27FC236}">
                <a16:creationId xmlns:a16="http://schemas.microsoft.com/office/drawing/2014/main" id="{50B48984-5939-6385-6098-921CF336F2BB}"/>
              </a:ext>
            </a:extLst>
          </p:cNvPr>
          <p:cNvSpPr txBox="1"/>
          <p:nvPr/>
        </p:nvSpPr>
        <p:spPr>
          <a:xfrm>
            <a:off x="169136" y="4035060"/>
            <a:ext cx="8974864" cy="338554"/>
          </a:xfrm>
          <a:prstGeom prst="rect">
            <a:avLst/>
          </a:prstGeom>
          <a:noFill/>
        </p:spPr>
        <p:txBody>
          <a:bodyPr wrap="square">
            <a:spAutoFit/>
          </a:bodyPr>
          <a:lstStyle/>
          <a:p>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The resolution of reconstructing the </a:t>
            </a:r>
            <a:r>
              <a:rPr lang="en-US" sz="1200" b="1" dirty="0">
                <a:latin typeface="Times New Roman" panose="02020603050405020304" pitchFamily="18" charset="0"/>
                <a:ea typeface="Calibri" panose="020F0502020204030204" pitchFamily="34" charset="0"/>
                <a:cs typeface="Times New Roman" panose="02020603050405020304" pitchFamily="18" charset="0"/>
              </a:rPr>
              <a:t>opening angle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is </a:t>
            </a:r>
            <a:r>
              <a:rPr lang="en-GB"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1.5</a:t>
            </a:r>
            <a:r>
              <a:rPr lang="en-GB" sz="1600" b="1"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GB"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1.2</a:t>
            </a:r>
            <a:r>
              <a:rPr lang="en-GB" sz="1600" b="1"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GB"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and 1</a:t>
            </a:r>
            <a:r>
              <a:rPr lang="en-GB"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en-GB" sz="1600"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n-GB"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for the three shown different momentum ranges</a:t>
            </a:r>
            <a:r>
              <a:rPr lang="en-GR" sz="1200" b="1">
                <a:effectLst/>
                <a:latin typeface="Times New Roman" panose="02020603050405020304" pitchFamily="18" charset="0"/>
                <a:cs typeface="Times New Roman" panose="02020603050405020304" pitchFamily="18" charset="0"/>
              </a:rPr>
              <a:t> </a:t>
            </a:r>
            <a:endParaRPr lang="en-GR" sz="1200" b="1">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75BFA809-8146-3113-42C2-B6B69D987CA1}"/>
              </a:ext>
            </a:extLst>
          </p:cNvPr>
          <p:cNvPicPr>
            <a:picLocks noChangeAspect="1"/>
          </p:cNvPicPr>
          <p:nvPr/>
        </p:nvPicPr>
        <p:blipFill>
          <a:blip r:embed="rId6"/>
          <a:stretch>
            <a:fillRect/>
          </a:stretch>
        </p:blipFill>
        <p:spPr>
          <a:xfrm>
            <a:off x="0" y="4555559"/>
            <a:ext cx="3097568" cy="1453007"/>
          </a:xfrm>
          <a:prstGeom prst="rect">
            <a:avLst/>
          </a:prstGeom>
        </p:spPr>
      </p:pic>
      <p:pic>
        <p:nvPicPr>
          <p:cNvPr id="12" name="Picture 11">
            <a:extLst>
              <a:ext uri="{FF2B5EF4-FFF2-40B4-BE49-F238E27FC236}">
                <a16:creationId xmlns:a16="http://schemas.microsoft.com/office/drawing/2014/main" id="{7E34CA34-496C-FB45-0626-30752FB0D95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309682" y="4570256"/>
            <a:ext cx="5356225" cy="1409065"/>
          </a:xfrm>
          <a:prstGeom prst="rect">
            <a:avLst/>
          </a:prstGeom>
          <a:noFill/>
          <a:ln>
            <a:noFill/>
          </a:ln>
        </p:spPr>
      </p:pic>
      <p:sp>
        <p:nvSpPr>
          <p:cNvPr id="13" name="TextBox 12">
            <a:extLst>
              <a:ext uri="{FF2B5EF4-FFF2-40B4-BE49-F238E27FC236}">
                <a16:creationId xmlns:a16="http://schemas.microsoft.com/office/drawing/2014/main" id="{13847BEB-2F51-7C4E-C5BF-00B3F7D4AA8A}"/>
              </a:ext>
            </a:extLst>
          </p:cNvPr>
          <p:cNvSpPr txBox="1"/>
          <p:nvPr/>
        </p:nvSpPr>
        <p:spPr>
          <a:xfrm>
            <a:off x="169136" y="5966504"/>
            <a:ext cx="8974864" cy="338554"/>
          </a:xfrm>
          <a:prstGeom prst="rect">
            <a:avLst/>
          </a:prstGeom>
          <a:noFill/>
        </p:spPr>
        <p:txBody>
          <a:bodyPr wrap="square">
            <a:spAutoFit/>
          </a:bodyPr>
          <a:lstStyle/>
          <a:p>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The resolution of reconstructing the </a:t>
            </a:r>
            <a:r>
              <a:rPr lang="en-US" sz="1200" b="1" dirty="0">
                <a:latin typeface="Times New Roman" panose="02020603050405020304" pitchFamily="18" charset="0"/>
                <a:ea typeface="Calibri" panose="020F0502020204030204" pitchFamily="34" charset="0"/>
                <a:cs typeface="Times New Roman" panose="02020603050405020304" pitchFamily="18" charset="0"/>
              </a:rPr>
              <a:t>opening angle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is </a:t>
            </a:r>
            <a:r>
              <a:rPr lang="en-GB"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1.3</a:t>
            </a:r>
            <a:r>
              <a:rPr lang="en-GB" sz="1600" b="1"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GB"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1.4</a:t>
            </a:r>
            <a:r>
              <a:rPr lang="en-GB" sz="1600" b="1"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GB"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and 1</a:t>
            </a:r>
            <a:r>
              <a:rPr lang="en-GB" sz="1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.5</a:t>
            </a:r>
            <a:r>
              <a:rPr lang="en-GB" sz="1600" b="1" baseline="30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a:t>
            </a:r>
            <a:r>
              <a:rPr lang="en-GB"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for the three shown different </a:t>
            </a:r>
            <a:r>
              <a:rPr lang="en-GB" sz="1200" b="1" dirty="0">
                <a:latin typeface="Times New Roman" panose="02020603050405020304" pitchFamily="18" charset="0"/>
                <a:ea typeface="Calibri" panose="020F0502020204030204" pitchFamily="34" charset="0"/>
                <a:cs typeface="Times New Roman" panose="02020603050405020304" pitchFamily="18" charset="0"/>
              </a:rPr>
              <a:t>opening angle </a:t>
            </a:r>
            <a:r>
              <a:rPr lang="en-GB" sz="1200" b="1" dirty="0">
                <a:effectLst/>
                <a:latin typeface="Times New Roman" panose="02020603050405020304" pitchFamily="18" charset="0"/>
                <a:ea typeface="Calibri" panose="020F0502020204030204" pitchFamily="34" charset="0"/>
                <a:cs typeface="Times New Roman" panose="02020603050405020304" pitchFamily="18" charset="0"/>
              </a:rPr>
              <a:t>ranges</a:t>
            </a:r>
            <a:r>
              <a:rPr lang="en-GR" sz="1200" b="1">
                <a:effectLst/>
                <a:latin typeface="Times New Roman" panose="02020603050405020304" pitchFamily="18" charset="0"/>
                <a:cs typeface="Times New Roman" panose="02020603050405020304" pitchFamily="18" charset="0"/>
              </a:rPr>
              <a:t> </a:t>
            </a:r>
            <a:endParaRPr lang="en-GR" sz="12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7522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8724E8-3E34-A4AC-504C-C1B79B73BF44}"/>
              </a:ext>
            </a:extLst>
          </p:cNvPr>
          <p:cNvSpPr>
            <a:spLocks noGrp="1"/>
          </p:cNvSpPr>
          <p:nvPr>
            <p:ph type="sldNum" sz="quarter" idx="12"/>
          </p:nvPr>
        </p:nvSpPr>
        <p:spPr/>
        <p:txBody>
          <a:bodyPr/>
          <a:lstStyle/>
          <a:p>
            <a:fld id="{9C246AE4-CBAC-7944-8D8C-67B9A18B7093}" type="slidenum">
              <a:rPr lang="en-GR" smtClean="0"/>
              <a:t>16</a:t>
            </a:fld>
            <a:endParaRPr lang="en-GR"/>
          </a:p>
        </p:txBody>
      </p:sp>
      <p:sp>
        <p:nvSpPr>
          <p:cNvPr id="3" name="TextBox 2">
            <a:extLst>
              <a:ext uri="{FF2B5EF4-FFF2-40B4-BE49-F238E27FC236}">
                <a16:creationId xmlns:a16="http://schemas.microsoft.com/office/drawing/2014/main" id="{607515F3-46C8-2CD8-2DFA-56B84890CCC9}"/>
              </a:ext>
            </a:extLst>
          </p:cNvPr>
          <p:cNvSpPr txBox="1"/>
          <p:nvPr/>
        </p:nvSpPr>
        <p:spPr>
          <a:xfrm>
            <a:off x="0" y="0"/>
            <a:ext cx="9144000" cy="461665"/>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Reconstruction Resolution vs Migration Matrices</a:t>
            </a:r>
          </a:p>
        </p:txBody>
      </p:sp>
      <p:sp>
        <p:nvSpPr>
          <p:cNvPr id="9" name="TextBox 8">
            <a:extLst>
              <a:ext uri="{FF2B5EF4-FFF2-40B4-BE49-F238E27FC236}">
                <a16:creationId xmlns:a16="http://schemas.microsoft.com/office/drawing/2014/main" id="{5781AD34-0171-7A29-4B1D-6D3FF1D6195B}"/>
              </a:ext>
            </a:extLst>
          </p:cNvPr>
          <p:cNvSpPr txBox="1"/>
          <p:nvPr/>
        </p:nvSpPr>
        <p:spPr>
          <a:xfrm>
            <a:off x="0" y="603015"/>
            <a:ext cx="9144000" cy="2031325"/>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Our goal is to measure differential cross sections (or inter. rates) as functions of p</a:t>
            </a:r>
            <a:r>
              <a:rPr lang="el-GR" sz="1800" baseline="-25000" dirty="0">
                <a:effectLst/>
                <a:latin typeface="Times New Roman" panose="02020603050405020304" pitchFamily="18" charset="0"/>
                <a:ea typeface="Calibri" panose="020F0502020204030204" pitchFamily="34" charset="0"/>
                <a:cs typeface="Times New Roman" panose="02020603050405020304" pitchFamily="18" charset="0"/>
              </a:rPr>
              <a:t>μ</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Δ</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Owing to the good reconstruction performance achieved for both variables, no unfolding procedure is required. </a:t>
            </a:r>
          </a:p>
          <a:p>
            <a:pPr marL="285750" indent="-285750">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Instead, events are binned directly in P</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reco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and/or </a:t>
            </a: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Δ</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reco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with bin widths chosen to be at least five times larger than the corresponding reconstruction resolutions. </a:t>
            </a:r>
          </a:p>
          <a:p>
            <a:pPr marL="285750" indent="-285750">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Under these conditions, the distributions of reconstructed quantities provide a very good approximation to the corresponding distributions in P</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true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or/and </a:t>
            </a: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Δ</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true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R" dirty="0">
              <a:latin typeface="Times New Roman" panose="02020603050405020304" pitchFamily="18" charset="0"/>
              <a:cs typeface="Times New Roman" panose="02020603050405020304" pitchFamily="18" charset="0"/>
            </a:endParaRPr>
          </a:p>
        </p:txBody>
      </p:sp>
      <p:pic>
        <p:nvPicPr>
          <p:cNvPr id="10" name="Content Placeholder 3" descr="A graph with a curve&#10;&#10;AI-generated content may be incorrect.">
            <a:extLst>
              <a:ext uri="{FF2B5EF4-FFF2-40B4-BE49-F238E27FC236}">
                <a16:creationId xmlns:a16="http://schemas.microsoft.com/office/drawing/2014/main" id="{96DDA862-0EC3-3EFC-3FA0-5CD380946742}"/>
              </a:ext>
            </a:extLst>
          </p:cNvPr>
          <p:cNvPicPr>
            <a:picLocks noChangeAspect="1"/>
          </p:cNvPicPr>
          <p:nvPr/>
        </p:nvPicPr>
        <p:blipFill>
          <a:blip r:embed="rId2"/>
          <a:stretch>
            <a:fillRect/>
          </a:stretch>
        </p:blipFill>
        <p:spPr>
          <a:xfrm>
            <a:off x="642506" y="2775690"/>
            <a:ext cx="2588895" cy="2013585"/>
          </a:xfrm>
          <a:prstGeom prst="rect">
            <a:avLst/>
          </a:prstGeom>
        </p:spPr>
      </p:pic>
      <p:pic>
        <p:nvPicPr>
          <p:cNvPr id="11" name="Picture 10" descr="A graph with a blue line&#10;&#10;AI-generated content may be incorrect.">
            <a:extLst>
              <a:ext uri="{FF2B5EF4-FFF2-40B4-BE49-F238E27FC236}">
                <a16:creationId xmlns:a16="http://schemas.microsoft.com/office/drawing/2014/main" id="{24565AB6-002A-DAE8-80D6-D19A39377DE1}"/>
              </a:ext>
            </a:extLst>
          </p:cNvPr>
          <p:cNvPicPr>
            <a:picLocks noChangeAspect="1"/>
          </p:cNvPicPr>
          <p:nvPr/>
        </p:nvPicPr>
        <p:blipFill>
          <a:blip r:embed="rId3"/>
          <a:stretch>
            <a:fillRect/>
          </a:stretch>
        </p:blipFill>
        <p:spPr>
          <a:xfrm>
            <a:off x="628650" y="4789275"/>
            <a:ext cx="2599055" cy="2021205"/>
          </a:xfrm>
          <a:prstGeom prst="rect">
            <a:avLst/>
          </a:prstGeom>
          <a:noFill/>
          <a:ln cap="flat">
            <a:noFill/>
          </a:ln>
        </p:spPr>
      </p:pic>
      <p:pic>
        <p:nvPicPr>
          <p:cNvPr id="12" name="Content Placeholder 3" descr="A graph of a graph&#10;&#10;AI-generated content may be incorrect.">
            <a:extLst>
              <a:ext uri="{FF2B5EF4-FFF2-40B4-BE49-F238E27FC236}">
                <a16:creationId xmlns:a16="http://schemas.microsoft.com/office/drawing/2014/main" id="{D1F1A342-D42C-28F6-F894-115C88CA916A}"/>
              </a:ext>
            </a:extLst>
          </p:cNvPr>
          <p:cNvPicPr>
            <a:picLocks noChangeAspect="1"/>
          </p:cNvPicPr>
          <p:nvPr/>
        </p:nvPicPr>
        <p:blipFill>
          <a:blip r:embed="rId4"/>
          <a:stretch>
            <a:fillRect/>
          </a:stretch>
        </p:blipFill>
        <p:spPr>
          <a:xfrm>
            <a:off x="3661245" y="2782230"/>
            <a:ext cx="4116847" cy="3107629"/>
          </a:xfrm>
          <a:prstGeom prst="rect">
            <a:avLst/>
          </a:prstGeom>
        </p:spPr>
      </p:pic>
    </p:spTree>
    <p:extLst>
      <p:ext uri="{BB962C8B-B14F-4D97-AF65-F5344CB8AC3E}">
        <p14:creationId xmlns:p14="http://schemas.microsoft.com/office/powerpoint/2010/main" val="3404754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11A642-2532-F8AB-0161-E026200D7873}"/>
              </a:ext>
            </a:extLst>
          </p:cNvPr>
          <p:cNvSpPr>
            <a:spLocks noGrp="1"/>
          </p:cNvSpPr>
          <p:nvPr>
            <p:ph type="sldNum" sz="quarter" idx="12"/>
          </p:nvPr>
        </p:nvSpPr>
        <p:spPr/>
        <p:txBody>
          <a:bodyPr/>
          <a:lstStyle/>
          <a:p>
            <a:fld id="{9C246AE4-CBAC-7944-8D8C-67B9A18B7093}" type="slidenum">
              <a:rPr lang="en-GR" smtClean="0"/>
              <a:t>17</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A4CC4C5C-93B8-B83A-AB1C-79EDF8DA6069}"/>
                  </a:ext>
                </a:extLst>
              </p:cNvPr>
              <p:cNvSpPr txBox="1"/>
              <p:nvPr/>
            </p:nvSpPr>
            <p:spPr>
              <a:xfrm>
                <a:off x="0" y="0"/>
                <a:ext cx="9144000" cy="491609"/>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Simulation Studies of </a:t>
                </a:r>
                <a14:m>
                  <m:oMath xmlns:m="http://schemas.openxmlformats.org/officeDocument/2006/math">
                    <m:sSub>
                      <m:sSubPr>
                        <m:ctrlPr>
                          <a:rPr lang="el-GR" sz="2400" b="1" i="1">
                            <a:solidFill>
                              <a:schemeClr val="bg1"/>
                            </a:solidFill>
                            <a:latin typeface="Cambria Math" panose="02040503050406030204" pitchFamily="18" charset="0"/>
                            <a:cs typeface="Times New Roman" panose="02020603050405020304" pitchFamily="18" charset="0"/>
                          </a:rPr>
                        </m:ctrlPr>
                      </m:sSubPr>
                      <m:e>
                        <m:acc>
                          <m:accPr>
                            <m:chr m:val="̅"/>
                            <m:ctrlPr>
                              <a:rPr lang="el-GR" sz="2400" b="1" i="1">
                                <a:solidFill>
                                  <a:schemeClr val="bg1"/>
                                </a:solidFill>
                                <a:latin typeface="Cambria Math" panose="02040503050406030204" pitchFamily="18" charset="0"/>
                                <a:cs typeface="Times New Roman" panose="02020603050405020304" pitchFamily="18" charset="0"/>
                              </a:rPr>
                            </m:ctrlPr>
                          </m:accPr>
                          <m:e>
                            <m:r>
                              <a:rPr lang="el-GR" sz="2400" b="1" i="1">
                                <a:solidFill>
                                  <a:schemeClr val="bg1"/>
                                </a:solidFill>
                                <a:latin typeface="Cambria Math" panose="02040503050406030204" pitchFamily="18" charset="0"/>
                                <a:cs typeface="Times New Roman" panose="02020603050405020304" pitchFamily="18" charset="0"/>
                              </a:rPr>
                              <m:t>𝝂</m:t>
                            </m:r>
                          </m:e>
                        </m:acc>
                      </m:e>
                      <m:sub>
                        <m:r>
                          <a:rPr lang="el-GR" sz="2400" b="1" i="1">
                            <a:solidFill>
                              <a:schemeClr val="bg1"/>
                            </a:solidFill>
                            <a:latin typeface="Cambria Math" panose="02040503050406030204" pitchFamily="18" charset="0"/>
                            <a:cs typeface="Times New Roman" panose="02020603050405020304" pitchFamily="18" charset="0"/>
                          </a:rPr>
                          <m:t>𝝁</m:t>
                        </m:r>
                      </m:sub>
                    </m:sSub>
                  </m:oMath>
                </a14:m>
                <a:r>
                  <a:rPr lang="en-US" sz="2400" b="1" dirty="0">
                    <a:solidFill>
                      <a:schemeClr val="bg1"/>
                    </a:solidFill>
                    <a:latin typeface="Times New Roman" panose="02020603050405020304" pitchFamily="18" charset="0"/>
                    <a:cs typeface="Times New Roman" panose="02020603050405020304" pitchFamily="18" charset="0"/>
                  </a:rPr>
                  <a:t> Interactions in the LEMMOND EDV </a:t>
                </a:r>
              </a:p>
            </p:txBody>
          </p:sp>
        </mc:Choice>
        <mc:Fallback>
          <p:sp>
            <p:nvSpPr>
              <p:cNvPr id="3" name="TextBox 2">
                <a:extLst>
                  <a:ext uri="{FF2B5EF4-FFF2-40B4-BE49-F238E27FC236}">
                    <a16:creationId xmlns:a16="http://schemas.microsoft.com/office/drawing/2014/main" id="{A4CC4C5C-93B8-B83A-AB1C-79EDF8DA6069}"/>
                  </a:ext>
                </a:extLst>
              </p:cNvPr>
              <p:cNvSpPr txBox="1">
                <a:spLocks noRot="1" noChangeAspect="1" noMove="1" noResize="1" noEditPoints="1" noAdjustHandles="1" noChangeArrowheads="1" noChangeShapeType="1" noTextEdit="1"/>
              </p:cNvSpPr>
              <p:nvPr/>
            </p:nvSpPr>
            <p:spPr>
              <a:xfrm>
                <a:off x="0" y="0"/>
                <a:ext cx="9144000" cy="491609"/>
              </a:xfrm>
              <a:prstGeom prst="rect">
                <a:avLst/>
              </a:prstGeom>
              <a:blipFill>
                <a:blip r:embed="rId2"/>
                <a:stretch>
                  <a:fillRect t="-10256" b="-23077"/>
                </a:stretch>
              </a:blipFill>
            </p:spPr>
            <p:txBody>
              <a:bodyPr/>
              <a:lstStyle/>
              <a:p>
                <a:r>
                  <a:rPr lang="en-GR">
                    <a:noFill/>
                  </a:rPr>
                  <a:t> </a:t>
                </a:r>
              </a:p>
            </p:txBody>
          </p:sp>
        </mc:Fallback>
      </mc:AlternateContent>
      <p:sp>
        <p:nvSpPr>
          <p:cNvPr id="5" name="TextBox 4">
            <a:extLst>
              <a:ext uri="{FF2B5EF4-FFF2-40B4-BE49-F238E27FC236}">
                <a16:creationId xmlns:a16="http://schemas.microsoft.com/office/drawing/2014/main" id="{A0DDC063-7015-C397-BC4F-6C4219D180F1}"/>
              </a:ext>
            </a:extLst>
          </p:cNvPr>
          <p:cNvSpPr txBox="1"/>
          <p:nvPr/>
        </p:nvSpPr>
        <p:spPr>
          <a:xfrm>
            <a:off x="0" y="583884"/>
            <a:ext cx="9144000" cy="2862322"/>
          </a:xfrm>
          <a:prstGeom prst="rect">
            <a:avLst/>
          </a:prstGeom>
          <a:noFill/>
        </p:spPr>
        <p:txBody>
          <a:bodyPr wrap="square">
            <a:spAutoFit/>
          </a:bodyPr>
          <a:lstStyle/>
          <a:p>
            <a:pPr marL="285750" indent="-285750" algn="just">
              <a:lnSpc>
                <a:spcPct val="100000"/>
              </a:lnSpc>
              <a:buFont typeface="Arial" panose="020B0604020202020204" pitchFamily="34" charset="0"/>
              <a:buChar char="•"/>
            </a:pPr>
            <a:r>
              <a:rPr lang="en-US" sz="1800" dirty="0">
                <a:effectLst/>
                <a:latin typeface="+mn-lt"/>
                <a:ea typeface="Calibri" panose="020F0502020204030204" pitchFamily="34" charset="0"/>
                <a:cs typeface="Arial" panose="020B0604020202020204" pitchFamily="34" charset="0"/>
              </a:rPr>
              <a:t>In the following studies, a sample of </a:t>
            </a:r>
            <a:r>
              <a:rPr lang="en-US" sz="1800" b="1" dirty="0">
                <a:solidFill>
                  <a:srgbClr val="FF0000"/>
                </a:solidFill>
                <a:effectLst/>
                <a:latin typeface="+mn-lt"/>
                <a:ea typeface="Calibri" panose="020F0502020204030204" pitchFamily="34" charset="0"/>
                <a:cs typeface="Arial" panose="020B0604020202020204" pitchFamily="34" charset="0"/>
              </a:rPr>
              <a:t>7,001,104 muon antineutrinos produced in the straight section of the LEnuSTORM</a:t>
            </a:r>
            <a:r>
              <a:rPr lang="en-US" sz="1800" dirty="0">
                <a:effectLst/>
                <a:latin typeface="+mn-lt"/>
                <a:ea typeface="Calibri" panose="020F0502020204030204" pitchFamily="34" charset="0"/>
                <a:cs typeface="Arial" panose="020B0604020202020204" pitchFamily="34" charset="0"/>
              </a:rPr>
              <a:t> storage ring was generated (Ting). </a:t>
            </a:r>
          </a:p>
          <a:p>
            <a:pPr marL="285750" indent="-285750" algn="just">
              <a:lnSpc>
                <a:spcPct val="100000"/>
              </a:lnSpc>
              <a:buFont typeface="Arial" panose="020B0604020202020204" pitchFamily="34" charset="0"/>
              <a:buChar char="•"/>
            </a:pPr>
            <a:r>
              <a:rPr lang="en-US" sz="1800" dirty="0">
                <a:effectLst/>
                <a:latin typeface="+mn-lt"/>
                <a:ea typeface="Calibri" panose="020F0502020204030204" pitchFamily="34" charset="0"/>
                <a:cs typeface="Arial" panose="020B0604020202020204" pitchFamily="34" charset="0"/>
              </a:rPr>
              <a:t>After applying a 2 </a:t>
            </a:r>
            <a:r>
              <a:rPr lang="el-GR" sz="1800" dirty="0">
                <a:effectLst/>
                <a:latin typeface="+mn-lt"/>
                <a:ea typeface="Calibri" panose="020F0502020204030204" pitchFamily="34" charset="0"/>
                <a:cs typeface="Arial" panose="020B0604020202020204" pitchFamily="34" charset="0"/>
              </a:rPr>
              <a:t>μ</a:t>
            </a:r>
            <a:r>
              <a:rPr lang="en-US" sz="1800" dirty="0">
                <a:effectLst/>
                <a:latin typeface="+mn-lt"/>
                <a:ea typeface="Calibri" panose="020F0502020204030204" pitchFamily="34" charset="0"/>
                <a:cs typeface="Arial" panose="020B0604020202020204" pitchFamily="34" charset="0"/>
              </a:rPr>
              <a:t>s timing cut to </a:t>
            </a:r>
            <a:r>
              <a:rPr lang="en-US" sz="1800" dirty="0">
                <a:solidFill>
                  <a:srgbClr val="FF0000"/>
                </a:solidFill>
                <a:effectLst/>
                <a:latin typeface="+mn-lt"/>
                <a:ea typeface="Calibri" panose="020F0502020204030204" pitchFamily="34" charset="0"/>
                <a:cs typeface="Arial" panose="020B0604020202020204" pitchFamily="34" charset="0"/>
              </a:rPr>
              <a:t>reject neutrinos originating from pion decays</a:t>
            </a:r>
            <a:r>
              <a:rPr lang="en-US" sz="1800" dirty="0">
                <a:effectLst/>
                <a:latin typeface="+mn-lt"/>
                <a:ea typeface="Calibri" panose="020F0502020204030204" pitchFamily="34" charset="0"/>
                <a:cs typeface="Arial" panose="020B0604020202020204" pitchFamily="34" charset="0"/>
              </a:rPr>
              <a:t>, the sample was reduced to </a:t>
            </a:r>
            <a:r>
              <a:rPr lang="en-US" sz="1800" b="1" dirty="0">
                <a:solidFill>
                  <a:srgbClr val="FF0000"/>
                </a:solidFill>
                <a:effectLst/>
                <a:latin typeface="+mn-lt"/>
                <a:ea typeface="Calibri" panose="020F0502020204030204" pitchFamily="34" charset="0"/>
                <a:cs typeface="Arial" panose="020B0604020202020204" pitchFamily="34" charset="0"/>
              </a:rPr>
              <a:t>1,814,986 muon antineutrinos</a:t>
            </a:r>
            <a:r>
              <a:rPr lang="en-US" sz="1800" dirty="0">
                <a:effectLst/>
                <a:latin typeface="+mn-lt"/>
                <a:ea typeface="Calibri" panose="020F0502020204030204" pitchFamily="34" charset="0"/>
                <a:cs typeface="Arial" panose="020B0604020202020204" pitchFamily="34" charset="0"/>
              </a:rPr>
              <a:t>. </a:t>
            </a:r>
          </a:p>
          <a:p>
            <a:pPr marL="285750" indent="-285750" algn="just">
              <a:lnSpc>
                <a:spcPct val="100000"/>
              </a:lnSpc>
              <a:buFont typeface="Arial" panose="020B0604020202020204" pitchFamily="34" charset="0"/>
              <a:buChar char="•"/>
            </a:pPr>
            <a:r>
              <a:rPr lang="en-US" sz="1800" dirty="0">
                <a:effectLst/>
                <a:latin typeface="+mn-lt"/>
                <a:ea typeface="Calibri" panose="020F0502020204030204" pitchFamily="34" charset="0"/>
                <a:cs typeface="Arial" panose="020B0604020202020204" pitchFamily="34" charset="0"/>
              </a:rPr>
              <a:t>Of these, </a:t>
            </a:r>
            <a:r>
              <a:rPr lang="en-US" sz="1800" b="1" dirty="0">
                <a:solidFill>
                  <a:srgbClr val="FF0000"/>
                </a:solidFill>
                <a:effectLst/>
                <a:latin typeface="+mn-lt"/>
                <a:ea typeface="Calibri" panose="020F0502020204030204" pitchFamily="34" charset="0"/>
                <a:cs typeface="Arial" panose="020B0604020202020204" pitchFamily="34" charset="0"/>
              </a:rPr>
              <a:t>100,739 entered the LEMMOND detector </a:t>
            </a:r>
            <a:r>
              <a:rPr lang="en-US" sz="1800" dirty="0">
                <a:effectLst/>
                <a:latin typeface="+mn-lt"/>
                <a:ea typeface="Calibri" panose="020F0502020204030204" pitchFamily="34" charset="0"/>
                <a:cs typeface="Arial" panose="020B0604020202020204" pitchFamily="34" charset="0"/>
              </a:rPr>
              <a:t>and were used to simulate interactions within the detector volume. </a:t>
            </a:r>
            <a:endParaRPr lang="en-GR" sz="1800" dirty="0">
              <a:effectLst/>
              <a:latin typeface="+mn-lt"/>
              <a:ea typeface="Calibri" panose="020F0502020204030204" pitchFamily="34" charset="0"/>
              <a:cs typeface="Arial" panose="020B0604020202020204" pitchFamily="34" charset="0"/>
            </a:endParaRPr>
          </a:p>
          <a:p>
            <a:pPr marL="285750" indent="-285750" algn="just">
              <a:lnSpc>
                <a:spcPct val="100000"/>
              </a:lnSpc>
              <a:buFont typeface="Arial" panose="020B0604020202020204" pitchFamily="34" charset="0"/>
              <a:buChar char="•"/>
            </a:pPr>
            <a:r>
              <a:rPr lang="en-US" sz="1800" b="1" dirty="0">
                <a:effectLst/>
                <a:latin typeface="+mn-lt"/>
                <a:ea typeface="Calibri" panose="020F0502020204030204" pitchFamily="34" charset="0"/>
                <a:cs typeface="Arial" panose="020B0604020202020204" pitchFamily="34" charset="0"/>
              </a:rPr>
              <a:t>All</a:t>
            </a:r>
            <a:r>
              <a:rPr lang="en-US" sz="1800" b="1" dirty="0">
                <a:solidFill>
                  <a:srgbClr val="FF0000"/>
                </a:solidFill>
                <a:effectLst/>
                <a:latin typeface="+mn-lt"/>
                <a:ea typeface="Calibri" panose="020F0502020204030204" pitchFamily="34" charset="0"/>
                <a:cs typeface="Arial" panose="020B0604020202020204" pitchFamily="34" charset="0"/>
              </a:rPr>
              <a:t> results </a:t>
            </a:r>
            <a:r>
              <a:rPr lang="en-US" sz="1800" dirty="0">
                <a:effectLst/>
                <a:latin typeface="+mn-lt"/>
                <a:ea typeface="Calibri" panose="020F0502020204030204" pitchFamily="34" charset="0"/>
                <a:cs typeface="Arial" panose="020B0604020202020204" pitchFamily="34" charset="0"/>
              </a:rPr>
              <a:t>presented in this work </a:t>
            </a:r>
            <a:r>
              <a:rPr lang="en-US" sz="1800" b="1" dirty="0">
                <a:solidFill>
                  <a:srgbClr val="FF0000"/>
                </a:solidFill>
                <a:effectLst/>
                <a:latin typeface="+mn-lt"/>
                <a:ea typeface="Calibri" panose="020F0502020204030204" pitchFamily="34" charset="0"/>
                <a:cs typeface="Arial" panose="020B0604020202020204" pitchFamily="34" charset="0"/>
              </a:rPr>
              <a:t>are normalized </a:t>
            </a:r>
            <a:r>
              <a:rPr lang="en-US" sz="1800" dirty="0">
                <a:effectLst/>
                <a:latin typeface="+mn-lt"/>
                <a:ea typeface="Calibri" panose="020F0502020204030204" pitchFamily="34" charset="0"/>
                <a:cs typeface="Arial" panose="020B0604020202020204" pitchFamily="34" charset="0"/>
              </a:rPr>
              <a:t>to an exposure corresponding to </a:t>
            </a:r>
            <a:r>
              <a:rPr lang="en-US" sz="1800" b="1" dirty="0">
                <a:solidFill>
                  <a:srgbClr val="FF0000"/>
                </a:solidFill>
                <a:effectLst/>
                <a:latin typeface="+mn-lt"/>
                <a:ea typeface="Calibri" panose="020F0502020204030204" pitchFamily="34" charset="0"/>
                <a:cs typeface="Arial" panose="020B0604020202020204" pitchFamily="34" charset="0"/>
              </a:rPr>
              <a:t>10</a:t>
            </a:r>
            <a:r>
              <a:rPr lang="en-US" sz="1800" b="1" baseline="30000" dirty="0">
                <a:solidFill>
                  <a:srgbClr val="FF0000"/>
                </a:solidFill>
                <a:effectLst/>
                <a:latin typeface="+mn-lt"/>
                <a:ea typeface="Calibri" panose="020F0502020204030204" pitchFamily="34" charset="0"/>
                <a:cs typeface="Arial" panose="020B0604020202020204" pitchFamily="34" charset="0"/>
              </a:rPr>
              <a:t>17</a:t>
            </a:r>
            <a:r>
              <a:rPr lang="en-US" sz="1800" b="1" dirty="0">
                <a:solidFill>
                  <a:srgbClr val="FF0000"/>
                </a:solidFill>
                <a:effectLst/>
                <a:latin typeface="+mn-lt"/>
                <a:ea typeface="Calibri" panose="020F0502020204030204" pitchFamily="34" charset="0"/>
                <a:cs typeface="Arial" panose="020B0604020202020204" pitchFamily="34" charset="0"/>
              </a:rPr>
              <a:t> (or 10</a:t>
            </a:r>
            <a:r>
              <a:rPr lang="en-US" sz="1800" b="1" baseline="30000" dirty="0">
                <a:solidFill>
                  <a:srgbClr val="FF0000"/>
                </a:solidFill>
                <a:effectLst/>
                <a:latin typeface="+mn-lt"/>
                <a:ea typeface="Calibri" panose="020F0502020204030204" pitchFamily="34" charset="0"/>
                <a:cs typeface="Arial" panose="020B0604020202020204" pitchFamily="34" charset="0"/>
              </a:rPr>
              <a:t>18</a:t>
            </a:r>
            <a:r>
              <a:rPr lang="en-US" sz="1800" b="1" dirty="0">
                <a:solidFill>
                  <a:srgbClr val="FF0000"/>
                </a:solidFill>
                <a:effectLst/>
                <a:latin typeface="+mn-lt"/>
                <a:ea typeface="Calibri" panose="020F0502020204030204" pitchFamily="34" charset="0"/>
                <a:cs typeface="Arial" panose="020B0604020202020204" pitchFamily="34" charset="0"/>
              </a:rPr>
              <a:t>) muon antineutrinos produced in the LEnuSTORM straight section</a:t>
            </a:r>
            <a:r>
              <a:rPr lang="en-US" sz="1800" dirty="0">
                <a:effectLst/>
                <a:latin typeface="+mn-lt"/>
                <a:ea typeface="Calibri" panose="020F0502020204030204" pitchFamily="34" charset="0"/>
                <a:cs typeface="Arial" panose="020B0604020202020204" pitchFamily="34" charset="0"/>
              </a:rPr>
              <a:t>. To achieve this normalization, the simulated event sample was scaled by a factor of </a:t>
            </a:r>
            <a:r>
              <a:rPr lang="en-US" sz="1800" b="1" dirty="0">
                <a:solidFill>
                  <a:srgbClr val="FF0000"/>
                </a:solidFill>
                <a:effectLst/>
                <a:latin typeface="+mn-lt"/>
                <a:ea typeface="Calibri" panose="020F0502020204030204" pitchFamily="34" charset="0"/>
                <a:cs typeface="Arial" panose="020B0604020202020204" pitchFamily="34" charset="0"/>
              </a:rPr>
              <a:t>R</a:t>
            </a:r>
            <a:r>
              <a:rPr lang="en-US" sz="1800" b="1" baseline="-25000" dirty="0">
                <a:solidFill>
                  <a:srgbClr val="FF0000"/>
                </a:solidFill>
                <a:effectLst/>
                <a:latin typeface="+mn-lt"/>
                <a:ea typeface="Calibri" panose="020F0502020204030204" pitchFamily="34" charset="0"/>
                <a:cs typeface="Arial" panose="020B0604020202020204" pitchFamily="34" charset="0"/>
              </a:rPr>
              <a:t>scale</a:t>
            </a:r>
            <a:r>
              <a:rPr lang="en-US" sz="1800" b="1" dirty="0">
                <a:solidFill>
                  <a:srgbClr val="FF0000"/>
                </a:solidFill>
                <a:effectLst/>
                <a:latin typeface="+mn-lt"/>
                <a:ea typeface="Calibri" panose="020F0502020204030204" pitchFamily="34" charset="0"/>
                <a:cs typeface="Arial" panose="020B0604020202020204" pitchFamily="34" charset="0"/>
              </a:rPr>
              <a:t>=5.51x10</a:t>
            </a:r>
            <a:r>
              <a:rPr lang="en-US" sz="1800" b="1" baseline="30000" dirty="0">
                <a:solidFill>
                  <a:srgbClr val="FF0000"/>
                </a:solidFill>
                <a:effectLst/>
                <a:latin typeface="+mn-lt"/>
                <a:ea typeface="Calibri" panose="020F0502020204030204" pitchFamily="34" charset="0"/>
                <a:cs typeface="Arial" panose="020B0604020202020204" pitchFamily="34" charset="0"/>
              </a:rPr>
              <a:t>10</a:t>
            </a:r>
            <a:r>
              <a:rPr lang="en-US" sz="1800" b="1" dirty="0">
                <a:solidFill>
                  <a:srgbClr val="FF0000"/>
                </a:solidFill>
                <a:effectLst/>
                <a:latin typeface="+mn-lt"/>
                <a:ea typeface="Calibri" panose="020F0502020204030204" pitchFamily="34" charset="0"/>
                <a:cs typeface="Arial" panose="020B0604020202020204" pitchFamily="34" charset="0"/>
              </a:rPr>
              <a:t> (of </a:t>
            </a:r>
            <a:r>
              <a:rPr lang="en-US" sz="1800" b="1" dirty="0" err="1">
                <a:solidFill>
                  <a:srgbClr val="FF0000"/>
                </a:solidFill>
                <a:effectLst/>
                <a:latin typeface="+mn-lt"/>
                <a:ea typeface="Calibri" panose="020F0502020204030204" pitchFamily="34" charset="0"/>
                <a:cs typeface="Arial" panose="020B0604020202020204" pitchFamily="34" charset="0"/>
              </a:rPr>
              <a:t>R</a:t>
            </a:r>
            <a:r>
              <a:rPr lang="en-US" sz="1800" b="1" baseline="-25000" dirty="0" err="1">
                <a:solidFill>
                  <a:srgbClr val="FF0000"/>
                </a:solidFill>
                <a:effectLst/>
                <a:latin typeface="+mn-lt"/>
                <a:ea typeface="Calibri" panose="020F0502020204030204" pitchFamily="34" charset="0"/>
                <a:cs typeface="Arial" panose="020B0604020202020204" pitchFamily="34" charset="0"/>
              </a:rPr>
              <a:t>scale</a:t>
            </a:r>
            <a:r>
              <a:rPr lang="en-US" sz="1800" b="1" dirty="0">
                <a:solidFill>
                  <a:srgbClr val="FF0000"/>
                </a:solidFill>
                <a:effectLst/>
                <a:latin typeface="+mn-lt"/>
                <a:ea typeface="Calibri" panose="020F0502020204030204" pitchFamily="34" charset="0"/>
                <a:cs typeface="Arial" panose="020B0604020202020204" pitchFamily="34" charset="0"/>
              </a:rPr>
              <a:t>=5.51x10</a:t>
            </a:r>
            <a:r>
              <a:rPr lang="en-US" sz="1800" b="1" baseline="30000" dirty="0">
                <a:solidFill>
                  <a:srgbClr val="FF0000"/>
                </a:solidFill>
                <a:effectLst/>
                <a:latin typeface="+mn-lt"/>
                <a:ea typeface="Calibri" panose="020F0502020204030204" pitchFamily="34" charset="0"/>
                <a:cs typeface="Arial" panose="020B0604020202020204" pitchFamily="34" charset="0"/>
              </a:rPr>
              <a:t>11</a:t>
            </a:r>
            <a:r>
              <a:rPr lang="en-US" sz="1800" b="1" dirty="0">
                <a:solidFill>
                  <a:srgbClr val="FF0000"/>
                </a:solidFill>
                <a:effectLst/>
                <a:latin typeface="+mn-lt"/>
                <a:ea typeface="Calibri" panose="020F0502020204030204" pitchFamily="34" charset="0"/>
                <a:cs typeface="Arial" panose="020B0604020202020204" pitchFamily="34" charset="0"/>
              </a:rPr>
              <a:t> ).</a:t>
            </a:r>
            <a:endParaRPr lang="en-GR" sz="11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CAAAAE3E-F155-C0A4-F6F2-7AB2FC37757A}"/>
              </a:ext>
            </a:extLst>
          </p:cNvPr>
          <p:cNvSpPr txBox="1"/>
          <p:nvPr/>
        </p:nvSpPr>
        <p:spPr>
          <a:xfrm>
            <a:off x="147484" y="3752332"/>
            <a:ext cx="8996516" cy="2862322"/>
          </a:xfrm>
          <a:prstGeom prst="rect">
            <a:avLst/>
          </a:prstGeom>
          <a:noFill/>
        </p:spPr>
        <p:txBody>
          <a:bodyPr wrap="square">
            <a:spAutoFit/>
          </a:bodyPr>
          <a:lstStyle/>
          <a:p>
            <a:pPr indent="-285750" algn="just">
              <a:lnSpc>
                <a:spcPct val="100000"/>
              </a:lnSpc>
              <a:buFont typeface="Arial" panose="020B0604020202020204" pitchFamily="34" charset="0"/>
              <a:buChar char="•"/>
            </a:pPr>
            <a:r>
              <a:rPr lang="en-US" sz="1800">
                <a:effectLst/>
                <a:latin typeface="+mn-lt"/>
                <a:ea typeface="Calibri" panose="020F0502020204030204" pitchFamily="34" charset="0"/>
                <a:cs typeface="Arial" panose="020B0604020202020204" pitchFamily="34" charset="0"/>
              </a:rPr>
              <a:t>Our reference interaction model is </a:t>
            </a:r>
            <a:r>
              <a:rPr lang="en-US" sz="1800">
                <a:solidFill>
                  <a:srgbClr val="C00000"/>
                </a:solidFill>
                <a:effectLst/>
                <a:latin typeface="+mn-lt"/>
                <a:ea typeface="Calibri" panose="020F0502020204030204" pitchFamily="34" charset="0"/>
                <a:cs typeface="Arial" panose="020B0604020202020204" pitchFamily="34" charset="0"/>
              </a:rPr>
              <a:t>GENIE v3.0.6 (G18_02a_00_000) </a:t>
            </a:r>
            <a:r>
              <a:rPr lang="en-US" sz="1800">
                <a:effectLst/>
                <a:latin typeface="+mn-lt"/>
                <a:ea typeface="Calibri" panose="020F0502020204030204" pitchFamily="34" charset="0"/>
                <a:cs typeface="Arial" panose="020B0604020202020204" pitchFamily="34" charset="0"/>
              </a:rPr>
              <a:t>with the Relativistic Fermi Gas (RFG) nuclear model, </a:t>
            </a:r>
            <a:r>
              <a:rPr lang="en-US" sz="1800" b="1">
                <a:solidFill>
                  <a:srgbClr val="C00000"/>
                </a:solidFill>
                <a:effectLst/>
                <a:latin typeface="+mn-lt"/>
                <a:ea typeface="Calibri" panose="020F0502020204030204" pitchFamily="34" charset="0"/>
                <a:cs typeface="Arial" panose="020B0604020202020204" pitchFamily="34" charset="0"/>
              </a:rPr>
              <a:t>hereafter referred to as G1802</a:t>
            </a:r>
            <a:r>
              <a:rPr lang="en-US" sz="1800">
                <a:effectLst/>
                <a:latin typeface="+mn-lt"/>
                <a:ea typeface="Calibri" panose="020F0502020204030204" pitchFamily="34" charset="0"/>
                <a:cs typeface="Arial" panose="020B0604020202020204" pitchFamily="34" charset="0"/>
              </a:rPr>
              <a:t>. </a:t>
            </a:r>
          </a:p>
          <a:p>
            <a:pPr indent="-285750" algn="just">
              <a:lnSpc>
                <a:spcPct val="100000"/>
              </a:lnSpc>
              <a:buFont typeface="Arial" panose="020B0604020202020204" pitchFamily="34" charset="0"/>
              <a:buChar char="•"/>
            </a:pPr>
            <a:r>
              <a:rPr lang="en-US" sz="1800">
                <a:effectLst/>
                <a:latin typeface="+mn-lt"/>
                <a:ea typeface="Calibri" panose="020F0502020204030204" pitchFamily="34" charset="0"/>
                <a:cs typeface="Arial" panose="020B0604020202020204" pitchFamily="34" charset="0"/>
              </a:rPr>
              <a:t>T</a:t>
            </a:r>
            <a:r>
              <a:rPr lang="en-US">
                <a:ea typeface="Calibri" panose="020F0502020204030204" pitchFamily="34" charset="0"/>
                <a:cs typeface="Arial" panose="020B0604020202020204" pitchFamily="34" charset="0"/>
              </a:rPr>
              <a:t>o study systematic biases, w</a:t>
            </a:r>
            <a:r>
              <a:rPr lang="en-US"/>
              <a:t>e also use GENIE v3.0.6 with the Local Fermi Gas (LFG) nuclear model </a:t>
            </a:r>
            <a:r>
              <a:rPr lang="en-US">
                <a:solidFill>
                  <a:srgbClr val="C00000"/>
                </a:solidFill>
              </a:rPr>
              <a:t>(tune G18_10a_02_11a)</a:t>
            </a:r>
            <a:r>
              <a:rPr lang="en-US"/>
              <a:t>, </a:t>
            </a:r>
            <a:r>
              <a:rPr lang="en-US" b="1">
                <a:solidFill>
                  <a:srgbClr val="C00000"/>
                </a:solidFill>
              </a:rPr>
              <a:t>hereafter referred to as G1810</a:t>
            </a:r>
            <a:r>
              <a:rPr lang="en-US"/>
              <a:t>.</a:t>
            </a:r>
            <a:r>
              <a:rPr lang="en-GR"/>
              <a:t> </a:t>
            </a:r>
          </a:p>
          <a:p>
            <a:pPr indent="-285750" algn="just">
              <a:lnSpc>
                <a:spcPct val="100000"/>
              </a:lnSpc>
              <a:buFont typeface="Arial" panose="020B0604020202020204" pitchFamily="34" charset="0"/>
              <a:buChar char="•"/>
            </a:pPr>
            <a:r>
              <a:rPr lang="en-US" sz="1800">
                <a:effectLst/>
                <a:latin typeface="+mn-lt"/>
                <a:ea typeface="Calibri" panose="020F0502020204030204" pitchFamily="34" charset="0"/>
                <a:cs typeface="Arial" panose="020B0604020202020204" pitchFamily="34" charset="0"/>
              </a:rPr>
              <a:t>The propagation of positive muons and the associated Cherenkov radiation, was simulated using GEANT4. The response of the photosensors, signal formation, and digitization were modeled in detail. </a:t>
            </a:r>
          </a:p>
          <a:p>
            <a:pPr indent="-285750" algn="just">
              <a:lnSpc>
                <a:spcPct val="100000"/>
              </a:lnSpc>
              <a:buFont typeface="Arial" panose="020B0604020202020204" pitchFamily="34" charset="0"/>
              <a:buChar char="•"/>
            </a:pPr>
            <a:r>
              <a:rPr lang="en-US" sz="1800">
                <a:effectLst/>
                <a:latin typeface="+mn-lt"/>
                <a:ea typeface="Calibri" panose="020F0502020204030204" pitchFamily="34" charset="0"/>
                <a:cs typeface="Arial" panose="020B0604020202020204" pitchFamily="34" charset="0"/>
              </a:rPr>
              <a:t>The interaction vertex and muon kinematic parameters were subsequently reconstructed using the Graph Convolutional Network (GCN) techniques described in the previous section.</a:t>
            </a:r>
            <a:endParaRPr lang="en-GR" sz="11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6069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7651ABC8-D469-E7A0-14D7-B833AEAACB21}"/>
              </a:ext>
            </a:extLst>
          </p:cNvPr>
          <p:cNvGrpSpPr/>
          <p:nvPr/>
        </p:nvGrpSpPr>
        <p:grpSpPr>
          <a:xfrm>
            <a:off x="152810" y="461665"/>
            <a:ext cx="3822398" cy="2033516"/>
            <a:chOff x="152810" y="461665"/>
            <a:chExt cx="3822398" cy="2033516"/>
          </a:xfrm>
        </p:grpSpPr>
        <p:pic>
          <p:nvPicPr>
            <p:cNvPr id="17" name="Picture 16">
              <a:extLst>
                <a:ext uri="{FF2B5EF4-FFF2-40B4-BE49-F238E27FC236}">
                  <a16:creationId xmlns:a16="http://schemas.microsoft.com/office/drawing/2014/main" id="{47AD6F94-C365-AE14-8943-A01D92FB39CE}"/>
                </a:ext>
              </a:extLst>
            </p:cNvPr>
            <p:cNvPicPr>
              <a:picLocks noChangeAspect="1"/>
            </p:cNvPicPr>
            <p:nvPr/>
          </p:nvPicPr>
          <p:blipFill>
            <a:blip r:embed="rId2"/>
            <a:stretch>
              <a:fillRect/>
            </a:stretch>
          </p:blipFill>
          <p:spPr>
            <a:xfrm>
              <a:off x="152810" y="461665"/>
              <a:ext cx="3822398" cy="2033516"/>
            </a:xfrm>
            <a:prstGeom prst="rect">
              <a:avLst/>
            </a:prstGeom>
          </p:spPr>
        </p:pic>
        <p:sp>
          <p:nvSpPr>
            <p:cNvPr id="43" name="TextBox 42">
              <a:extLst>
                <a:ext uri="{FF2B5EF4-FFF2-40B4-BE49-F238E27FC236}">
                  <a16:creationId xmlns:a16="http://schemas.microsoft.com/office/drawing/2014/main" id="{B7A3FEA1-F4FC-2290-2F48-C9ABC054B02C}"/>
                </a:ext>
              </a:extLst>
            </p:cNvPr>
            <p:cNvSpPr txBox="1"/>
            <p:nvPr/>
          </p:nvSpPr>
          <p:spPr>
            <a:xfrm>
              <a:off x="237894" y="1784554"/>
              <a:ext cx="432619" cy="369332"/>
            </a:xfrm>
            <a:prstGeom prst="rect">
              <a:avLst/>
            </a:prstGeom>
            <a:noFill/>
          </p:spPr>
          <p:txBody>
            <a:bodyPr wrap="square" rtlCol="0">
              <a:spAutoFit/>
            </a:bodyPr>
            <a:lstStyle/>
            <a:p>
              <a:r>
                <a:rPr lang="en-GR" b="1">
                  <a:solidFill>
                    <a:srgbClr val="C00000"/>
                  </a:solidFill>
                </a:rPr>
                <a:t>E</a:t>
              </a:r>
              <a:r>
                <a:rPr lang="en-GR" b="1" baseline="-25000">
                  <a:solidFill>
                    <a:srgbClr val="C00000"/>
                  </a:solidFill>
                </a:rPr>
                <a:t>k</a:t>
              </a:r>
              <a:endParaRPr lang="en-GR" b="1">
                <a:solidFill>
                  <a:srgbClr val="C00000"/>
                </a:solidFill>
              </a:endParaRPr>
            </a:p>
          </p:txBody>
        </p:sp>
      </p:grpSp>
      <p:sp>
        <p:nvSpPr>
          <p:cNvPr id="2" name="Slide Number Placeholder 1">
            <a:extLst>
              <a:ext uri="{FF2B5EF4-FFF2-40B4-BE49-F238E27FC236}">
                <a16:creationId xmlns:a16="http://schemas.microsoft.com/office/drawing/2014/main" id="{153ADE14-F8EE-6BE9-403F-1A271229FAAB}"/>
              </a:ext>
            </a:extLst>
          </p:cNvPr>
          <p:cNvSpPr>
            <a:spLocks noGrp="1"/>
          </p:cNvSpPr>
          <p:nvPr>
            <p:ph type="sldNum" sz="quarter" idx="12"/>
          </p:nvPr>
        </p:nvSpPr>
        <p:spPr/>
        <p:txBody>
          <a:bodyPr/>
          <a:lstStyle/>
          <a:p>
            <a:fld id="{9C246AE4-CBAC-7944-8D8C-67B9A18B7093}" type="slidenum">
              <a:rPr lang="en-GR" smtClean="0"/>
              <a:t>18</a:t>
            </a:fld>
            <a:endParaRPr lang="en-GR"/>
          </a:p>
        </p:txBody>
      </p:sp>
      <p:sp>
        <p:nvSpPr>
          <p:cNvPr id="3" name="TextBox 2">
            <a:extLst>
              <a:ext uri="{FF2B5EF4-FFF2-40B4-BE49-F238E27FC236}">
                <a16:creationId xmlns:a16="http://schemas.microsoft.com/office/drawing/2014/main" id="{0D9292C3-61F0-2196-DD29-B03C68715B9C}"/>
              </a:ext>
            </a:extLst>
          </p:cNvPr>
          <p:cNvSpPr txBox="1"/>
          <p:nvPr/>
        </p:nvSpPr>
        <p:spPr>
          <a:xfrm>
            <a:off x="0" y="0"/>
            <a:ext cx="9144000" cy="461665"/>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MC Integration Including Acceptance and Reconstruction Efficiency</a:t>
            </a:r>
          </a:p>
        </p:txBody>
      </p:sp>
      <p:pic>
        <p:nvPicPr>
          <p:cNvPr id="4" name="Picture 3" descr="A white paper with black text&#10;&#10;Description automatically generated">
            <a:extLst>
              <a:ext uri="{FF2B5EF4-FFF2-40B4-BE49-F238E27FC236}">
                <a16:creationId xmlns:a16="http://schemas.microsoft.com/office/drawing/2014/main" id="{33CD31F8-8666-59A2-1745-D7FF43FA2522}"/>
              </a:ext>
            </a:extLst>
          </p:cNvPr>
          <p:cNvPicPr>
            <a:picLocks noChangeAspect="1"/>
          </p:cNvPicPr>
          <p:nvPr/>
        </p:nvPicPr>
        <p:blipFill>
          <a:blip r:embed="rId3"/>
          <a:stretch>
            <a:fillRect/>
          </a:stretch>
        </p:blipFill>
        <p:spPr>
          <a:xfrm>
            <a:off x="1986838" y="3807162"/>
            <a:ext cx="3976739" cy="2589173"/>
          </a:xfrm>
          <a:prstGeom prst="rect">
            <a:avLst/>
          </a:prstGeom>
        </p:spPr>
      </p:pic>
      <p:grpSp>
        <p:nvGrpSpPr>
          <p:cNvPr id="45" name="Group 44">
            <a:extLst>
              <a:ext uri="{FF2B5EF4-FFF2-40B4-BE49-F238E27FC236}">
                <a16:creationId xmlns:a16="http://schemas.microsoft.com/office/drawing/2014/main" id="{9E69AB65-2EDA-B28D-8C45-4C188D0788F3}"/>
              </a:ext>
            </a:extLst>
          </p:cNvPr>
          <p:cNvGrpSpPr/>
          <p:nvPr/>
        </p:nvGrpSpPr>
        <p:grpSpPr>
          <a:xfrm>
            <a:off x="1386349" y="621042"/>
            <a:ext cx="7213561" cy="2208490"/>
            <a:chOff x="1386349" y="621042"/>
            <a:chExt cx="7213561" cy="2208490"/>
          </a:xfrm>
        </p:grpSpPr>
        <p:grpSp>
          <p:nvGrpSpPr>
            <p:cNvPr id="31" name="Group 30">
              <a:extLst>
                <a:ext uri="{FF2B5EF4-FFF2-40B4-BE49-F238E27FC236}">
                  <a16:creationId xmlns:a16="http://schemas.microsoft.com/office/drawing/2014/main" id="{DE15D917-F1C4-C694-A2AF-D5417F2CBBC1}"/>
                </a:ext>
              </a:extLst>
            </p:cNvPr>
            <p:cNvGrpSpPr/>
            <p:nvPr/>
          </p:nvGrpSpPr>
          <p:grpSpPr>
            <a:xfrm>
              <a:off x="1386349" y="899652"/>
              <a:ext cx="1487020" cy="884902"/>
              <a:chOff x="1386349" y="899652"/>
              <a:chExt cx="1487020" cy="884902"/>
            </a:xfrm>
          </p:grpSpPr>
          <p:sp>
            <p:nvSpPr>
              <p:cNvPr id="32" name="Explosion 1 31">
                <a:extLst>
                  <a:ext uri="{FF2B5EF4-FFF2-40B4-BE49-F238E27FC236}">
                    <a16:creationId xmlns:a16="http://schemas.microsoft.com/office/drawing/2014/main" id="{7FD5DDE0-A1F8-70A2-0FB8-BF2E81C28B8F}"/>
                  </a:ext>
                </a:extLst>
              </p:cNvPr>
              <p:cNvSpPr/>
              <p:nvPr/>
            </p:nvSpPr>
            <p:spPr>
              <a:xfrm>
                <a:off x="1666978" y="1360435"/>
                <a:ext cx="255638" cy="265471"/>
              </a:xfrm>
              <a:prstGeom prst="irregularSeal1">
                <a:avLst/>
              </a:prstGeom>
              <a:solidFill>
                <a:srgbClr val="FFFF00"/>
              </a:solidFill>
              <a:ln w="635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33" name="Explosion 1 32">
                <a:extLst>
                  <a:ext uri="{FF2B5EF4-FFF2-40B4-BE49-F238E27FC236}">
                    <a16:creationId xmlns:a16="http://schemas.microsoft.com/office/drawing/2014/main" id="{9F1E68CE-3861-E2F6-E2C7-C5C8B246911F}"/>
                  </a:ext>
                </a:extLst>
              </p:cNvPr>
              <p:cNvSpPr/>
              <p:nvPr/>
            </p:nvSpPr>
            <p:spPr>
              <a:xfrm>
                <a:off x="1386349" y="1519083"/>
                <a:ext cx="255638" cy="265471"/>
              </a:xfrm>
              <a:prstGeom prst="irregularSeal1">
                <a:avLst/>
              </a:prstGeom>
              <a:solidFill>
                <a:srgbClr val="FFFF00"/>
              </a:solidFill>
              <a:ln w="635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34" name="Explosion 1 33">
                <a:extLst>
                  <a:ext uri="{FF2B5EF4-FFF2-40B4-BE49-F238E27FC236}">
                    <a16:creationId xmlns:a16="http://schemas.microsoft.com/office/drawing/2014/main" id="{3A41F73C-38D5-F359-8C55-3EB0EABEDC7C}"/>
                  </a:ext>
                </a:extLst>
              </p:cNvPr>
              <p:cNvSpPr/>
              <p:nvPr/>
            </p:nvSpPr>
            <p:spPr>
              <a:xfrm>
                <a:off x="2206264" y="1120877"/>
                <a:ext cx="255638" cy="265471"/>
              </a:xfrm>
              <a:prstGeom prst="irregularSeal1">
                <a:avLst/>
              </a:prstGeom>
              <a:solidFill>
                <a:srgbClr val="FFFF00"/>
              </a:solidFill>
              <a:ln w="635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35" name="Explosion 1 34">
                <a:extLst>
                  <a:ext uri="{FF2B5EF4-FFF2-40B4-BE49-F238E27FC236}">
                    <a16:creationId xmlns:a16="http://schemas.microsoft.com/office/drawing/2014/main" id="{4AA508B0-6673-4034-4289-CF1408307D58}"/>
                  </a:ext>
                </a:extLst>
              </p:cNvPr>
              <p:cNvSpPr/>
              <p:nvPr/>
            </p:nvSpPr>
            <p:spPr>
              <a:xfrm>
                <a:off x="2617731" y="899652"/>
                <a:ext cx="255638" cy="265471"/>
              </a:xfrm>
              <a:prstGeom prst="irregularSeal1">
                <a:avLst/>
              </a:prstGeom>
              <a:solidFill>
                <a:srgbClr val="FFFF00"/>
              </a:solidFill>
              <a:ln w="635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cxnSp>
            <p:nvCxnSpPr>
              <p:cNvPr id="36" name="Straight Arrow Connector 35">
                <a:extLst>
                  <a:ext uri="{FF2B5EF4-FFF2-40B4-BE49-F238E27FC236}">
                    <a16:creationId xmlns:a16="http://schemas.microsoft.com/office/drawing/2014/main" id="{78A96215-7003-8E2C-C835-105DFB889240}"/>
                  </a:ext>
                </a:extLst>
              </p:cNvPr>
              <p:cNvCxnSpPr/>
              <p:nvPr/>
            </p:nvCxnSpPr>
            <p:spPr>
              <a:xfrm flipV="1">
                <a:off x="1514168" y="1253612"/>
                <a:ext cx="0" cy="398206"/>
              </a:xfrm>
              <a:prstGeom prst="straightConnector1">
                <a:avLst/>
              </a:prstGeom>
              <a:ln w="25400">
                <a:solidFill>
                  <a:srgbClr val="FFFF00"/>
                </a:solidFill>
                <a:tailEnd type="stealth"/>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FDE1CD03-1104-C5F8-3FAB-3536F160D4CD}"/>
                  </a:ext>
                </a:extLst>
              </p:cNvPr>
              <p:cNvCxnSpPr>
                <a:cxnSpLocks/>
              </p:cNvCxnSpPr>
              <p:nvPr/>
            </p:nvCxnSpPr>
            <p:spPr>
              <a:xfrm>
                <a:off x="1794797" y="1491837"/>
                <a:ext cx="411467" cy="66368"/>
              </a:xfrm>
              <a:prstGeom prst="straightConnector1">
                <a:avLst/>
              </a:prstGeom>
              <a:ln w="25400">
                <a:solidFill>
                  <a:srgbClr val="FFFF00"/>
                </a:solidFill>
                <a:tailEnd type="stealth"/>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04C45759-1B23-B440-AD54-49A65A6CA780}"/>
                  </a:ext>
                </a:extLst>
              </p:cNvPr>
              <p:cNvCxnSpPr>
                <a:cxnSpLocks/>
              </p:cNvCxnSpPr>
              <p:nvPr/>
            </p:nvCxnSpPr>
            <p:spPr>
              <a:xfrm flipH="1" flipV="1">
                <a:off x="2034513" y="953731"/>
                <a:ext cx="270074" cy="265470"/>
              </a:xfrm>
              <a:prstGeom prst="straightConnector1">
                <a:avLst/>
              </a:prstGeom>
              <a:ln w="25400">
                <a:solidFill>
                  <a:srgbClr val="FFFF00"/>
                </a:solidFill>
                <a:tailEnd type="stealth"/>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1903F9BE-6216-5BBD-E616-CAA7DC78A9DA}"/>
                  </a:ext>
                </a:extLst>
              </p:cNvPr>
              <p:cNvCxnSpPr>
                <a:cxnSpLocks/>
              </p:cNvCxnSpPr>
              <p:nvPr/>
            </p:nvCxnSpPr>
            <p:spPr>
              <a:xfrm flipH="1">
                <a:off x="2504660" y="1037302"/>
                <a:ext cx="256048" cy="319546"/>
              </a:xfrm>
              <a:prstGeom prst="straightConnector1">
                <a:avLst/>
              </a:prstGeom>
              <a:ln w="25400">
                <a:solidFill>
                  <a:srgbClr val="FFFF00"/>
                </a:solidFill>
                <a:tailEnd type="stealth"/>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mc:Choice xmlns:a14="http://schemas.microsoft.com/office/drawing/2010/main" Requires="a14">
            <p:sp>
              <p:nvSpPr>
                <p:cNvPr id="40" name="TextBox 39">
                  <a:extLst>
                    <a:ext uri="{FF2B5EF4-FFF2-40B4-BE49-F238E27FC236}">
                      <a16:creationId xmlns:a16="http://schemas.microsoft.com/office/drawing/2014/main" id="{8F2EC4C5-EE5E-044B-35DC-24AE11EABB4B}"/>
                    </a:ext>
                  </a:extLst>
                </p:cNvPr>
                <p:cNvSpPr txBox="1"/>
                <p:nvPr/>
              </p:nvSpPr>
              <p:spPr>
                <a:xfrm>
                  <a:off x="3893574" y="621042"/>
                  <a:ext cx="4706336" cy="2208490"/>
                </a:xfrm>
                <a:prstGeom prst="rect">
                  <a:avLst/>
                </a:prstGeom>
                <a:noFill/>
              </p:spPr>
              <p:txBody>
                <a:bodyPr wrap="square" rtlCol="0">
                  <a:spAutoFit/>
                </a:bodyPr>
                <a:lstStyle/>
                <a:p>
                  <a:pPr marL="285750" indent="-285750">
                    <a:buFont typeface="Arial" panose="020B0604020202020204" pitchFamily="34" charset="0"/>
                    <a:buChar char="•"/>
                  </a:pPr>
                  <a:r>
                    <a:rPr lang="en-GR" sz="1600">
                      <a:latin typeface="Times New Roman" panose="02020603050405020304" pitchFamily="18" charset="0"/>
                      <a:cs typeface="Times New Roman" panose="02020603050405020304" pitchFamily="18" charset="0"/>
                    </a:rPr>
                    <a:t>Produce N</a:t>
                  </a:r>
                  <a:r>
                    <a:rPr lang="en-GR" sz="1600" baseline="-25000">
                      <a:latin typeface="Times New Roman" panose="02020603050405020304" pitchFamily="18" charset="0"/>
                      <a:cs typeface="Times New Roman" panose="02020603050405020304" pitchFamily="18" charset="0"/>
                    </a:rPr>
                    <a:t>tries</a:t>
                  </a:r>
                  <a:r>
                    <a:rPr lang="en-GR" sz="1600">
                      <a:latin typeface="Times New Roman" panose="02020603050405020304" pitchFamily="18" charset="0"/>
                      <a:cs typeface="Times New Roman" panose="02020603050405020304" pitchFamily="18" charset="0"/>
                    </a:rPr>
                    <a:t>(k)=L</a:t>
                  </a:r>
                  <a:r>
                    <a:rPr lang="en-GR" sz="1600" baseline="-25000">
                      <a:latin typeface="Times New Roman" panose="02020603050405020304" pitchFamily="18" charset="0"/>
                      <a:cs typeface="Times New Roman" panose="02020603050405020304" pitchFamily="18" charset="0"/>
                    </a:rPr>
                    <a:t>k</a:t>
                  </a:r>
                  <a:r>
                    <a:rPr lang="en-GR" sz="1600">
                      <a:latin typeface="Times New Roman" panose="02020603050405020304" pitchFamily="18" charset="0"/>
                      <a:cs typeface="Times New Roman" panose="02020603050405020304" pitchFamily="18" charset="0"/>
                    </a:rPr>
                    <a:t>x50m</a:t>
                  </a:r>
                  <a:r>
                    <a:rPr lang="en-GR" sz="1600" baseline="30000">
                      <a:latin typeface="Times New Roman" panose="02020603050405020304" pitchFamily="18" charset="0"/>
                      <a:cs typeface="Times New Roman" panose="02020603050405020304" pitchFamily="18" charset="0"/>
                    </a:rPr>
                    <a:t>-1 </a:t>
                  </a:r>
                  <a:r>
                    <a:rPr lang="en-GR" sz="1600">
                      <a:latin typeface="Times New Roman" panose="02020603050405020304" pitchFamily="18" charset="0"/>
                      <a:cs typeface="Times New Roman" panose="02020603050405020304" pitchFamily="18" charset="0"/>
                    </a:rPr>
                    <a:t>“GENIE Interactions” and simulate (GEANT) the charged lepton propagation and detector response to Ch</a:t>
                  </a:r>
                  <a:r>
                    <a:rPr lang="en-US" sz="1600" err="1">
                      <a:latin typeface="Times New Roman" panose="02020603050405020304" pitchFamily="18" charset="0"/>
                      <a:cs typeface="Times New Roman" panose="02020603050405020304" pitchFamily="18" charset="0"/>
                    </a:rPr>
                    <a:t>erenkov</a:t>
                  </a:r>
                  <a:r>
                    <a:rPr lang="en-GR" sz="1600">
                      <a:latin typeface="Times New Roman" panose="02020603050405020304" pitchFamily="18" charset="0"/>
                      <a:cs typeface="Times New Roman" panose="02020603050405020304" pitchFamily="18" charset="0"/>
                    </a:rPr>
                    <a:t> </a:t>
                  </a:r>
                  <a:r>
                    <a:rPr lang="en-GB" sz="1600">
                      <a:latin typeface="Times New Roman" panose="02020603050405020304" pitchFamily="18" charset="0"/>
                      <a:cs typeface="Times New Roman" panose="02020603050405020304" pitchFamily="18" charset="0"/>
                    </a:rPr>
                    <a:t>L</a:t>
                  </a:r>
                  <a:r>
                    <a:rPr lang="en-GR" sz="1600">
                      <a:latin typeface="Times New Roman" panose="02020603050405020304" pitchFamily="18" charset="0"/>
                      <a:cs typeface="Times New Roman" panose="02020603050405020304" pitchFamily="18" charset="0"/>
                    </a:rPr>
                    <a:t>ight</a:t>
                  </a:r>
                </a:p>
                <a:p>
                  <a:pPr marL="285750" indent="-285750">
                    <a:buFont typeface="Arial" panose="020B0604020202020204" pitchFamily="34" charset="0"/>
                    <a:buChar char="•"/>
                  </a:pPr>
                  <a:r>
                    <a:rPr lang="en-GR" sz="1600">
                      <a:latin typeface="Times New Roman" panose="02020603050405020304" pitchFamily="18" charset="0"/>
                      <a:cs typeface="Times New Roman" panose="02020603050405020304" pitchFamily="18" charset="0"/>
                    </a:rPr>
                    <a:t>After applying the reconstruction algorithms N</a:t>
                  </a:r>
                  <a:r>
                    <a:rPr lang="en-GR" sz="1600" baseline="-25000">
                      <a:latin typeface="Times New Roman" panose="02020603050405020304" pitchFamily="18" charset="0"/>
                      <a:cs typeface="Times New Roman" panose="02020603050405020304" pitchFamily="18" charset="0"/>
                    </a:rPr>
                    <a:t>acc</a:t>
                  </a:r>
                  <a:r>
                    <a:rPr lang="en-GR" sz="1600">
                      <a:latin typeface="Times New Roman" panose="02020603050405020304" pitchFamily="18" charset="0"/>
                      <a:cs typeface="Times New Roman" panose="02020603050405020304" pitchFamily="18" charset="0"/>
                    </a:rPr>
                    <a:t>(k)  leptons have been reconstructed as Fully Contained</a:t>
                  </a:r>
                </a:p>
                <a:p>
                  <a:pPr marL="285750" indent="-285750">
                    <a:buFont typeface="Arial" panose="020B0604020202020204" pitchFamily="34" charset="0"/>
                    <a:buChar char="•"/>
                  </a:pPr>
                  <a14:m>
                    <m:oMath xmlns:m="http://schemas.openxmlformats.org/officeDocument/2006/math">
                      <m:r>
                        <a:rPr lang="en-GR" sz="1600" i="1" smtClean="0">
                          <a:latin typeface="Cambria Math" panose="02040503050406030204" pitchFamily="18" charset="0"/>
                          <a:ea typeface="Cambria Math" panose="02040503050406030204" pitchFamily="18" charset="0"/>
                          <a:cs typeface="Times New Roman" panose="02020603050405020304" pitchFamily="18" charset="0"/>
                        </a:rPr>
                        <m:t>𝜖</m:t>
                      </m:r>
                      <m:r>
                        <a:rPr lang="en-US" sz="1600"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en-GR" sz="1600" b="0" i="1" smtClean="0">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n-US" sz="16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ea typeface="Cambria Math" panose="02040503050406030204" pitchFamily="18" charset="0"/>
                                  <a:cs typeface="Times New Roman" panose="02020603050405020304" pitchFamily="18" charset="0"/>
                                </a:rPr>
                                <m:t>𝑁</m:t>
                              </m:r>
                            </m:e>
                            <m:sub>
                              <m:r>
                                <a:rPr lang="en-US" sz="1600" b="0" i="1" smtClean="0">
                                  <a:latin typeface="Cambria Math" panose="02040503050406030204" pitchFamily="18" charset="0"/>
                                  <a:ea typeface="Cambria Math" panose="02040503050406030204" pitchFamily="18" charset="0"/>
                                  <a:cs typeface="Times New Roman" panose="02020603050405020304" pitchFamily="18" charset="0"/>
                                </a:rPr>
                                <m:t>𝑎𝑐𝑐</m:t>
                              </m:r>
                            </m:sub>
                          </m:sSub>
                          <m:r>
                            <a:rPr lang="en-US" sz="16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1600" b="0" i="1" smtClean="0">
                              <a:latin typeface="Cambria Math" panose="02040503050406030204" pitchFamily="18" charset="0"/>
                              <a:ea typeface="Cambria Math" panose="02040503050406030204" pitchFamily="18" charset="0"/>
                              <a:cs typeface="Times New Roman" panose="02020603050405020304" pitchFamily="18" charset="0"/>
                            </a:rPr>
                            <m:t>𝑘</m:t>
                          </m:r>
                          <m:r>
                            <a:rPr lang="en-US" sz="1600" b="0" i="1" smtClean="0">
                              <a:latin typeface="Cambria Math" panose="02040503050406030204" pitchFamily="18" charset="0"/>
                              <a:ea typeface="Cambria Math" panose="02040503050406030204" pitchFamily="18" charset="0"/>
                              <a:cs typeface="Times New Roman" panose="02020603050405020304" pitchFamily="18" charset="0"/>
                            </a:rPr>
                            <m:t>)</m:t>
                          </m:r>
                        </m:num>
                        <m:den>
                          <m:sSub>
                            <m:sSubPr>
                              <m:ctrlPr>
                                <a:rPr lang="en-US" sz="1600" b="0" i="1" smtClean="0">
                                  <a:latin typeface="Cambria Math" panose="02040503050406030204" pitchFamily="18" charset="0"/>
                                  <a:ea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ea typeface="Cambria Math" panose="02040503050406030204" pitchFamily="18" charset="0"/>
                                  <a:cs typeface="Times New Roman" panose="02020603050405020304" pitchFamily="18" charset="0"/>
                                </a:rPr>
                                <m:t>𝑁</m:t>
                              </m:r>
                            </m:e>
                            <m:sub>
                              <m:r>
                                <a:rPr lang="en-US" sz="1600" b="0" i="1" smtClean="0">
                                  <a:latin typeface="Cambria Math" panose="02040503050406030204" pitchFamily="18" charset="0"/>
                                  <a:ea typeface="Cambria Math" panose="02040503050406030204" pitchFamily="18" charset="0"/>
                                  <a:cs typeface="Times New Roman" panose="02020603050405020304" pitchFamily="18" charset="0"/>
                                </a:rPr>
                                <m:t>𝑡𝑟𝑖𝑒𝑠</m:t>
                              </m:r>
                            </m:sub>
                          </m:sSub>
                          <m:r>
                            <a:rPr lang="en-US" sz="16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1600" b="0" i="1" smtClean="0">
                              <a:latin typeface="Cambria Math" panose="02040503050406030204" pitchFamily="18" charset="0"/>
                              <a:ea typeface="Cambria Math" panose="02040503050406030204" pitchFamily="18" charset="0"/>
                              <a:cs typeface="Times New Roman" panose="02020603050405020304" pitchFamily="18" charset="0"/>
                            </a:rPr>
                            <m:t>𝑘</m:t>
                          </m:r>
                          <m:r>
                            <a:rPr lang="en-US" sz="1600" b="0" i="1" smtClean="0">
                              <a:latin typeface="Cambria Math" panose="02040503050406030204" pitchFamily="18" charset="0"/>
                              <a:ea typeface="Cambria Math" panose="02040503050406030204" pitchFamily="18" charset="0"/>
                              <a:cs typeface="Times New Roman" panose="02020603050405020304" pitchFamily="18" charset="0"/>
                            </a:rPr>
                            <m:t>)</m:t>
                          </m:r>
                        </m:den>
                      </m:f>
                    </m:oMath>
                  </a14:m>
                  <a:r>
                    <a:rPr lang="en-GR" sz="1600">
                      <a:latin typeface="Times New Roman" panose="02020603050405020304" pitchFamily="18" charset="0"/>
                      <a:cs typeface="Times New Roman" panose="02020603050405020304" pitchFamily="18" charset="0"/>
                    </a:rPr>
                    <a:t> is the acceptance factor </a:t>
                  </a:r>
                </a:p>
              </p:txBody>
            </p:sp>
          </mc:Choice>
          <mc:Fallback>
            <p:sp>
              <p:nvSpPr>
                <p:cNvPr id="40" name="TextBox 39">
                  <a:extLst>
                    <a:ext uri="{FF2B5EF4-FFF2-40B4-BE49-F238E27FC236}">
                      <a16:creationId xmlns:a16="http://schemas.microsoft.com/office/drawing/2014/main" id="{8F2EC4C5-EE5E-044B-35DC-24AE11EABB4B}"/>
                    </a:ext>
                  </a:extLst>
                </p:cNvPr>
                <p:cNvSpPr txBox="1">
                  <a:spLocks noRot="1" noChangeAspect="1" noMove="1" noResize="1" noEditPoints="1" noAdjustHandles="1" noChangeArrowheads="1" noChangeShapeType="1" noTextEdit="1"/>
                </p:cNvSpPr>
                <p:nvPr/>
              </p:nvSpPr>
              <p:spPr>
                <a:xfrm>
                  <a:off x="3893574" y="621042"/>
                  <a:ext cx="4706336" cy="2208490"/>
                </a:xfrm>
                <a:prstGeom prst="rect">
                  <a:avLst/>
                </a:prstGeom>
                <a:blipFill>
                  <a:blip r:embed="rId4"/>
                  <a:stretch>
                    <a:fillRect l="-538" t="-571" b="-571"/>
                  </a:stretch>
                </a:blipFill>
              </p:spPr>
              <p:txBody>
                <a:bodyPr/>
                <a:lstStyle/>
                <a:p>
                  <a:r>
                    <a:rPr lang="en-GR">
                      <a:noFill/>
                    </a:rPr>
                    <a:t> </a:t>
                  </a:r>
                </a:p>
              </p:txBody>
            </p:sp>
          </mc:Fallback>
        </mc:AlternateContent>
      </p:grpSp>
      <p:grpSp>
        <p:nvGrpSpPr>
          <p:cNvPr id="46" name="Group 45">
            <a:extLst>
              <a:ext uri="{FF2B5EF4-FFF2-40B4-BE49-F238E27FC236}">
                <a16:creationId xmlns:a16="http://schemas.microsoft.com/office/drawing/2014/main" id="{2A6DE229-ABBF-79A8-EF4D-8C12C93868D4}"/>
              </a:ext>
            </a:extLst>
          </p:cNvPr>
          <p:cNvGrpSpPr/>
          <p:nvPr/>
        </p:nvGrpSpPr>
        <p:grpSpPr>
          <a:xfrm>
            <a:off x="152810" y="2711234"/>
            <a:ext cx="7565513" cy="1038540"/>
            <a:chOff x="152810" y="2711234"/>
            <a:chExt cx="7565513" cy="1038540"/>
          </a:xfrm>
        </p:grpSpPr>
        <p:pic>
          <p:nvPicPr>
            <p:cNvPr id="41" name="Picture 40" descr="A white paper with black text&#10;&#10;Description automatically generated">
              <a:extLst>
                <a:ext uri="{FF2B5EF4-FFF2-40B4-BE49-F238E27FC236}">
                  <a16:creationId xmlns:a16="http://schemas.microsoft.com/office/drawing/2014/main" id="{A600111C-7C7A-B84E-627C-E6A69EC7B38D}"/>
                </a:ext>
              </a:extLst>
            </p:cNvPr>
            <p:cNvPicPr>
              <a:picLocks noChangeAspect="1"/>
            </p:cNvPicPr>
            <p:nvPr/>
          </p:nvPicPr>
          <p:blipFill>
            <a:blip r:embed="rId3"/>
            <a:srcRect l="17690" t="59601" r="11759" b="25137"/>
            <a:stretch>
              <a:fillRect/>
            </a:stretch>
          </p:blipFill>
          <p:spPr>
            <a:xfrm>
              <a:off x="1514168" y="3038128"/>
              <a:ext cx="5052486" cy="711646"/>
            </a:xfrm>
            <a:prstGeom prst="rect">
              <a:avLst/>
            </a:prstGeom>
            <a:ln w="28575">
              <a:solidFill>
                <a:schemeClr val="accent2">
                  <a:lumMod val="50000"/>
                </a:schemeClr>
              </a:solidFill>
            </a:ln>
          </p:spPr>
        </p:pic>
        <p:sp>
          <p:nvSpPr>
            <p:cNvPr id="42" name="TextBox 41">
              <a:extLst>
                <a:ext uri="{FF2B5EF4-FFF2-40B4-BE49-F238E27FC236}">
                  <a16:creationId xmlns:a16="http://schemas.microsoft.com/office/drawing/2014/main" id="{E7F55A6D-D99E-1900-1BA9-F245FE22BC13}"/>
                </a:ext>
              </a:extLst>
            </p:cNvPr>
            <p:cNvSpPr txBox="1"/>
            <p:nvPr/>
          </p:nvSpPr>
          <p:spPr>
            <a:xfrm>
              <a:off x="152810" y="2711234"/>
              <a:ext cx="7565513" cy="369332"/>
            </a:xfrm>
            <a:prstGeom prst="rect">
              <a:avLst/>
            </a:prstGeom>
            <a:noFill/>
          </p:spPr>
          <p:txBody>
            <a:bodyPr wrap="square" rtlCol="0">
              <a:spAutoFit/>
            </a:bodyPr>
            <a:lstStyle/>
            <a:p>
              <a:r>
                <a:rPr lang="en-GR" b="1">
                  <a:solidFill>
                    <a:srgbClr val="3333BA"/>
                  </a:solidFill>
                  <a:latin typeface="Times New Roman" panose="02020603050405020304" pitchFamily="18" charset="0"/>
                  <a:cs typeface="Times New Roman" panose="02020603050405020304" pitchFamily="18" charset="0"/>
                </a:rPr>
                <a:t>Then the kth </a:t>
              </a:r>
              <a:r>
                <a:rPr lang="el-GR" b="1">
                  <a:solidFill>
                    <a:srgbClr val="3333BA"/>
                  </a:solidFill>
                  <a:latin typeface="Times New Roman" panose="02020603050405020304" pitchFamily="18" charset="0"/>
                  <a:cs typeface="Times New Roman" panose="02020603050405020304" pitchFamily="18" charset="0"/>
                </a:rPr>
                <a:t>ν</a:t>
              </a:r>
              <a:r>
                <a:rPr lang="en-US" b="1">
                  <a:solidFill>
                    <a:srgbClr val="3333BA"/>
                  </a:solidFill>
                  <a:latin typeface="Times New Roman" panose="02020603050405020304" pitchFamily="18" charset="0"/>
                  <a:cs typeface="Times New Roman" panose="02020603050405020304" pitchFamily="18" charset="0"/>
                </a:rPr>
                <a:t> participates to the MC integrations weighted by</a:t>
              </a:r>
              <a:r>
                <a:rPr lang="el-GR" b="1">
                  <a:solidFill>
                    <a:srgbClr val="3333BA"/>
                  </a:solidFill>
                  <a:latin typeface="Times New Roman" panose="02020603050405020304" pitchFamily="18" charset="0"/>
                  <a:cs typeface="Times New Roman" panose="02020603050405020304" pitchFamily="18" charset="0"/>
                </a:rPr>
                <a:t> </a:t>
              </a:r>
              <a:endParaRPr lang="en-GR" b="1">
                <a:solidFill>
                  <a:srgbClr val="3333BA"/>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89469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9DBE86-3EF2-A5B5-00B1-0B7EE6033836}"/>
              </a:ext>
            </a:extLst>
          </p:cNvPr>
          <p:cNvSpPr>
            <a:spLocks noGrp="1"/>
          </p:cNvSpPr>
          <p:nvPr>
            <p:ph type="sldNum" sz="quarter" idx="12"/>
          </p:nvPr>
        </p:nvSpPr>
        <p:spPr/>
        <p:txBody>
          <a:bodyPr/>
          <a:lstStyle/>
          <a:p>
            <a:fld id="{9C246AE4-CBAC-7944-8D8C-67B9A18B7093}" type="slidenum">
              <a:rPr lang="en-GR" smtClean="0"/>
              <a:t>19</a:t>
            </a:fld>
            <a:endParaRPr lang="en-GR"/>
          </a:p>
        </p:txBody>
      </p:sp>
      <p:sp>
        <p:nvSpPr>
          <p:cNvPr id="3" name="TextBox 2">
            <a:extLst>
              <a:ext uri="{FF2B5EF4-FFF2-40B4-BE49-F238E27FC236}">
                <a16:creationId xmlns:a16="http://schemas.microsoft.com/office/drawing/2014/main" id="{BAB01700-F327-4135-762E-ED56FCB7A6A0}"/>
              </a:ext>
            </a:extLst>
          </p:cNvPr>
          <p:cNvSpPr txBox="1"/>
          <p:nvPr/>
        </p:nvSpPr>
        <p:spPr>
          <a:xfrm>
            <a:off x="0" y="0"/>
            <a:ext cx="9144000" cy="461665"/>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Simulate  “Data Sets”</a:t>
            </a:r>
          </a:p>
        </p:txBody>
      </p:sp>
      <p:pic>
        <p:nvPicPr>
          <p:cNvPr id="4" name="Picture 3" descr="A white paper with black text&#10;&#10;Description automatically generated">
            <a:extLst>
              <a:ext uri="{FF2B5EF4-FFF2-40B4-BE49-F238E27FC236}">
                <a16:creationId xmlns:a16="http://schemas.microsoft.com/office/drawing/2014/main" id="{F1C05E71-55C1-24CA-C7D7-097DB9D0F028}"/>
              </a:ext>
            </a:extLst>
          </p:cNvPr>
          <p:cNvPicPr>
            <a:picLocks noChangeAspect="1"/>
          </p:cNvPicPr>
          <p:nvPr/>
        </p:nvPicPr>
        <p:blipFill>
          <a:blip r:embed="rId2"/>
          <a:srcRect l="17690" t="59601" r="11759" b="25137"/>
          <a:stretch>
            <a:fillRect/>
          </a:stretch>
        </p:blipFill>
        <p:spPr>
          <a:xfrm>
            <a:off x="1651820" y="853311"/>
            <a:ext cx="4601497" cy="648124"/>
          </a:xfrm>
          <a:prstGeom prst="rect">
            <a:avLst/>
          </a:prstGeom>
          <a:ln w="28575">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1FF9662D-FF77-3968-C497-33553DE0D5F6}"/>
                  </a:ext>
                </a:extLst>
              </p:cNvPr>
              <p:cNvSpPr txBox="1"/>
              <p:nvPr/>
            </p:nvSpPr>
            <p:spPr>
              <a:xfrm>
                <a:off x="0" y="461665"/>
                <a:ext cx="9144000" cy="358496"/>
              </a:xfrm>
              <a:prstGeom prst="rect">
                <a:avLst/>
              </a:prstGeom>
              <a:noFill/>
            </p:spPr>
            <p:txBody>
              <a:bodyPr wrap="square" rtlCol="0">
                <a:spAutoFit/>
              </a:bodyPr>
              <a:lstStyle/>
              <a:p>
                <a:r>
                  <a:rPr lang="en-GR" sz="1600" b="1">
                    <a:latin typeface="Times New Roman" panose="02020603050405020304" pitchFamily="18" charset="0"/>
                    <a:cs typeface="Times New Roman" panose="02020603050405020304" pitchFamily="18" charset="0"/>
                  </a:rPr>
                  <a:t>Using the whole available </a:t>
                </a:r>
                <a:r>
                  <a:rPr lang="en-US" sz="1600" b="1">
                    <a:latin typeface="Times New Roman" panose="02020603050405020304" pitchFamily="18" charset="0"/>
                    <a:cs typeface="Times New Roman" panose="02020603050405020304" pitchFamily="18" charset="0"/>
                  </a:rPr>
                  <a:t>LEnuSTORM simulated</a:t>
                </a:r>
                <a:r>
                  <a:rPr lang="el-GR" sz="1600" b="1">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1600" b="1" i="1" smtClean="0">
                            <a:latin typeface="Cambria Math" panose="02040503050406030204" pitchFamily="18" charset="0"/>
                          </a:rPr>
                        </m:ctrlPr>
                      </m:sSubPr>
                      <m:e>
                        <m:acc>
                          <m:accPr>
                            <m:chr m:val="̅"/>
                            <m:ctrlPr>
                              <a:rPr lang="el-GR" sz="1600" b="1" i="1" smtClean="0">
                                <a:latin typeface="Cambria Math" panose="02040503050406030204" pitchFamily="18" charset="0"/>
                              </a:rPr>
                            </m:ctrlPr>
                          </m:accPr>
                          <m:e>
                            <m:r>
                              <a:rPr lang="el-GR" sz="1600" b="1" i="1" smtClean="0">
                                <a:latin typeface="Cambria Math" panose="02040503050406030204" pitchFamily="18" charset="0"/>
                              </a:rPr>
                              <m:t>𝝂</m:t>
                            </m:r>
                          </m:e>
                        </m:acc>
                      </m:e>
                      <m:sub>
                        <m:r>
                          <a:rPr lang="el-GR" sz="1600" b="1" i="1" smtClean="0">
                            <a:latin typeface="Cambria Math" panose="02040503050406030204" pitchFamily="18" charset="0"/>
                          </a:rPr>
                          <m:t>𝝁</m:t>
                        </m:r>
                      </m:sub>
                    </m:sSub>
                  </m:oMath>
                </a14:m>
                <a:r>
                  <a:rPr lang="en-US" sz="1600" b="1">
                    <a:latin typeface="Times New Roman" panose="02020603050405020304" pitchFamily="18" charset="0"/>
                    <a:cs typeface="Times New Roman" panose="02020603050405020304" pitchFamily="18" charset="0"/>
                  </a:rPr>
                  <a:t>-sample properly weighted </a:t>
                </a:r>
                <a:endParaRPr lang="en-GR" sz="1600" b="1">
                  <a:latin typeface="Times New Roman" panose="02020603050405020304" pitchFamily="18" charset="0"/>
                  <a:cs typeface="Times New Roman" panose="02020603050405020304" pitchFamily="18" charset="0"/>
                </a:endParaRPr>
              </a:p>
            </p:txBody>
          </p:sp>
        </mc:Choice>
        <mc:Fallback>
          <p:sp>
            <p:nvSpPr>
              <p:cNvPr id="5" name="TextBox 4">
                <a:extLst>
                  <a:ext uri="{FF2B5EF4-FFF2-40B4-BE49-F238E27FC236}">
                    <a16:creationId xmlns:a16="http://schemas.microsoft.com/office/drawing/2014/main" id="{1FF9662D-FF77-3968-C497-33553DE0D5F6}"/>
                  </a:ext>
                </a:extLst>
              </p:cNvPr>
              <p:cNvSpPr txBox="1">
                <a:spLocks noRot="1" noChangeAspect="1" noMove="1" noResize="1" noEditPoints="1" noAdjustHandles="1" noChangeArrowheads="1" noChangeShapeType="1" noTextEdit="1"/>
              </p:cNvSpPr>
              <p:nvPr/>
            </p:nvSpPr>
            <p:spPr>
              <a:xfrm>
                <a:off x="0" y="461665"/>
                <a:ext cx="9144000" cy="358496"/>
              </a:xfrm>
              <a:prstGeom prst="rect">
                <a:avLst/>
              </a:prstGeom>
              <a:blipFill>
                <a:blip r:embed="rId3"/>
                <a:stretch>
                  <a:fillRect l="-417" t="-3448" b="-13793"/>
                </a:stretch>
              </a:blipFill>
            </p:spPr>
            <p:txBody>
              <a:bodyPr/>
              <a:lstStyle/>
              <a:p>
                <a:r>
                  <a:rPr lang="en-GR">
                    <a:noFill/>
                  </a:rPr>
                  <a:t> </a:t>
                </a:r>
              </a:p>
            </p:txBody>
          </p:sp>
        </mc:Fallback>
      </mc:AlternateContent>
      <p:pic>
        <p:nvPicPr>
          <p:cNvPr id="6" name="Picture 5">
            <a:extLst>
              <a:ext uri="{FF2B5EF4-FFF2-40B4-BE49-F238E27FC236}">
                <a16:creationId xmlns:a16="http://schemas.microsoft.com/office/drawing/2014/main" id="{52B4DDEA-7BD0-A17D-D878-4DAF97F92E1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1456" y="1580092"/>
            <a:ext cx="3446872" cy="2321559"/>
          </a:xfrm>
          <a:prstGeom prst="rect">
            <a:avLst/>
          </a:prstGeom>
          <a:noFill/>
          <a:ln>
            <a:noFill/>
          </a:ln>
        </p:spPr>
      </p:pic>
      <p:pic>
        <p:nvPicPr>
          <p:cNvPr id="7" name="Picture 6">
            <a:extLst>
              <a:ext uri="{FF2B5EF4-FFF2-40B4-BE49-F238E27FC236}">
                <a16:creationId xmlns:a16="http://schemas.microsoft.com/office/drawing/2014/main" id="{A1633780-37B9-7F52-FBF1-DEB13B3C277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27318" y="1501435"/>
            <a:ext cx="2891790" cy="2321560"/>
          </a:xfrm>
          <a:prstGeom prst="rect">
            <a:avLst/>
          </a:prstGeom>
          <a:noFill/>
          <a:ln>
            <a:noFill/>
          </a:ln>
        </p:spPr>
      </p:pic>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5B3C5CF-DCD2-2A42-79A1-4D613CA26DFF}"/>
                  </a:ext>
                </a:extLst>
              </p:cNvPr>
              <p:cNvSpPr txBox="1"/>
              <p:nvPr/>
            </p:nvSpPr>
            <p:spPr>
              <a:xfrm>
                <a:off x="83574" y="3901651"/>
                <a:ext cx="8976852" cy="831831"/>
              </a:xfrm>
              <a:prstGeom prst="rect">
                <a:avLst/>
              </a:prstGeom>
              <a:noFill/>
            </p:spPr>
            <p:txBody>
              <a:bodyPr wrap="square" rtlCol="0">
                <a:spAutoFit/>
              </a:bodyPr>
              <a:lstStyle/>
              <a:p>
                <a:pPr marL="285750" indent="-285750">
                  <a:buFont typeface="Wingdings" pitchFamily="2" charset="2"/>
                  <a:buChar char="Ø"/>
                </a:pPr>
                <a:r>
                  <a:rPr lang="en-GR" sz="1600" b="1">
                    <a:latin typeface="Times New Roman" panose="02020603050405020304" pitchFamily="18" charset="0"/>
                    <a:cs typeface="Times New Roman" panose="02020603050405020304" pitchFamily="18" charset="0"/>
                  </a:rPr>
                  <a:t>Depend explicitly on the assumed </a:t>
                </a:r>
                <a14:m>
                  <m:oMath xmlns:m="http://schemas.openxmlformats.org/officeDocument/2006/math">
                    <m:sSubSup>
                      <m:sSubSupPr>
                        <m:ctrlPr>
                          <a:rPr lang="el-GR" sz="1600" b="1" i="1" smtClean="0">
                            <a:latin typeface="Cambria Math" panose="02040503050406030204" pitchFamily="18" charset="0"/>
                          </a:rPr>
                        </m:ctrlPr>
                      </m:sSubSupPr>
                      <m:e>
                        <m:r>
                          <a:rPr lang="el-GR" sz="1600" b="1" i="1" smtClean="0">
                            <a:latin typeface="Cambria Math" panose="02040503050406030204" pitchFamily="18" charset="0"/>
                          </a:rPr>
                          <m:t>𝝈</m:t>
                        </m:r>
                      </m:e>
                      <m:sub>
                        <m:r>
                          <a:rPr lang="el-GR" sz="1600" b="1" i="1" smtClean="0">
                            <a:latin typeface="Cambria Math" panose="02040503050406030204" pitchFamily="18" charset="0"/>
                          </a:rPr>
                          <m:t>𝝂</m:t>
                        </m:r>
                      </m:sub>
                      <m:sup>
                        <m:r>
                          <a:rPr lang="en-US" sz="1600" b="1" i="1" smtClean="0">
                            <a:latin typeface="Cambria Math" panose="02040503050406030204" pitchFamily="18" charset="0"/>
                          </a:rPr>
                          <m:t>𝑪𝑪</m:t>
                        </m:r>
                      </m:sup>
                    </m:sSubSup>
                    <m:d>
                      <m:dPr>
                        <m:ctrlPr>
                          <a:rPr lang="en-GR" sz="1600" b="1" i="1" smtClean="0">
                            <a:latin typeface="Cambria Math" panose="02040503050406030204" pitchFamily="18" charset="0"/>
                          </a:rPr>
                        </m:ctrlPr>
                      </m:dPr>
                      <m:e>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𝑬</m:t>
                            </m:r>
                          </m:e>
                          <m:sub>
                            <m:r>
                              <a:rPr lang="el-GR" sz="1600" b="1" i="1" smtClean="0">
                                <a:latin typeface="Cambria Math" panose="02040503050406030204" pitchFamily="18" charset="0"/>
                              </a:rPr>
                              <m:t>𝝂</m:t>
                            </m:r>
                          </m:sub>
                        </m:sSub>
                      </m:e>
                    </m:d>
                  </m:oMath>
                </a14:m>
                <a:r>
                  <a:rPr lang="el-GR" sz="1600" b="1">
                    <a:latin typeface="Times New Roman" panose="02020603050405020304" pitchFamily="18" charset="0"/>
                    <a:cs typeface="Times New Roman" panose="02020603050405020304" pitchFamily="18" charset="0"/>
                  </a:rPr>
                  <a:t> </a:t>
                </a:r>
                <a:r>
                  <a:rPr lang="en-US" sz="1600" b="1">
                    <a:latin typeface="Times New Roman" panose="02020603050405020304" pitchFamily="18" charset="0"/>
                    <a:cs typeface="Times New Roman" panose="02020603050405020304" pitchFamily="18" charset="0"/>
                  </a:rPr>
                  <a:t>and </a:t>
                </a:r>
                <a:r>
                  <a:rPr lang="en-US" sz="1600" b="1" err="1">
                    <a:latin typeface="Times New Roman" panose="02020603050405020304" pitchFamily="18" charset="0"/>
                    <a:cs typeface="Times New Roman" panose="02020603050405020304" pitchFamily="18" charset="0"/>
                  </a:rPr>
                  <a:t>R</a:t>
                </a:r>
                <a:r>
                  <a:rPr lang="en-US" sz="1600" b="1" baseline="-25000" err="1">
                    <a:latin typeface="Times New Roman" panose="02020603050405020304" pitchFamily="18" charset="0"/>
                    <a:cs typeface="Times New Roman" panose="02020603050405020304" pitchFamily="18" charset="0"/>
                  </a:rPr>
                  <a:t>scale</a:t>
                </a:r>
                <a:endParaRPr lang="en-US" sz="1600" b="1" baseline="-2500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lang="en-US" sz="1600" b="1">
                    <a:latin typeface="Times New Roman" panose="02020603050405020304" pitchFamily="18" charset="0"/>
                    <a:cs typeface="Times New Roman" panose="02020603050405020304" pitchFamily="18" charset="0"/>
                  </a:rPr>
                  <a:t>Depend on the GENIE production model (G1802 in this case), i.e. partonic and nuclear effects correlating the observed kinematical variable – P and </a:t>
                </a:r>
                <a:r>
                  <a:rPr lang="el-GR" sz="1600" b="1">
                    <a:latin typeface="Times New Roman" panose="02020603050405020304" pitchFamily="18" charset="0"/>
                    <a:cs typeface="Times New Roman" panose="02020603050405020304" pitchFamily="18" charset="0"/>
                  </a:rPr>
                  <a:t>Δ</a:t>
                </a:r>
                <a:endParaRPr lang="en-GR" sz="1600" b="1">
                  <a:latin typeface="Times New Roman" panose="02020603050405020304" pitchFamily="18" charset="0"/>
                  <a:cs typeface="Times New Roman" panose="02020603050405020304" pitchFamily="18" charset="0"/>
                </a:endParaRPr>
              </a:p>
            </p:txBody>
          </p:sp>
        </mc:Choice>
        <mc:Fallback>
          <p:sp>
            <p:nvSpPr>
              <p:cNvPr id="8" name="TextBox 7">
                <a:extLst>
                  <a:ext uri="{FF2B5EF4-FFF2-40B4-BE49-F238E27FC236}">
                    <a16:creationId xmlns:a16="http://schemas.microsoft.com/office/drawing/2014/main" id="{35B3C5CF-DCD2-2A42-79A1-4D613CA26DFF}"/>
                  </a:ext>
                </a:extLst>
              </p:cNvPr>
              <p:cNvSpPr txBox="1">
                <a:spLocks noRot="1" noChangeAspect="1" noMove="1" noResize="1" noEditPoints="1" noAdjustHandles="1" noChangeArrowheads="1" noChangeShapeType="1" noTextEdit="1"/>
              </p:cNvSpPr>
              <p:nvPr/>
            </p:nvSpPr>
            <p:spPr>
              <a:xfrm>
                <a:off x="83574" y="3901651"/>
                <a:ext cx="8976852" cy="831831"/>
              </a:xfrm>
              <a:prstGeom prst="rect">
                <a:avLst/>
              </a:prstGeom>
              <a:blipFill>
                <a:blip r:embed="rId6"/>
                <a:stretch>
                  <a:fillRect l="-282" t="-1515" b="-9091"/>
                </a:stretch>
              </a:blipFill>
            </p:spPr>
            <p:txBody>
              <a:bodyPr/>
              <a:lstStyle/>
              <a:p>
                <a:r>
                  <a:rPr lang="en-GR">
                    <a:noFill/>
                  </a:rPr>
                  <a:t> </a:t>
                </a:r>
              </a:p>
            </p:txBody>
          </p:sp>
        </mc:Fallback>
      </mc:AlternateContent>
      <p:sp>
        <p:nvSpPr>
          <p:cNvPr id="9" name="TextBox 8">
            <a:extLst>
              <a:ext uri="{FF2B5EF4-FFF2-40B4-BE49-F238E27FC236}">
                <a16:creationId xmlns:a16="http://schemas.microsoft.com/office/drawing/2014/main" id="{6EC21C92-A787-2242-92ED-474B90F73058}"/>
              </a:ext>
            </a:extLst>
          </p:cNvPr>
          <p:cNvSpPr txBox="1"/>
          <p:nvPr/>
        </p:nvSpPr>
        <p:spPr>
          <a:xfrm>
            <a:off x="301456" y="5261198"/>
            <a:ext cx="8976852" cy="369332"/>
          </a:xfrm>
          <a:prstGeom prst="rect">
            <a:avLst/>
          </a:prstGeom>
          <a:noFill/>
        </p:spPr>
        <p:txBody>
          <a:bodyPr wrap="square" rtlCol="0">
            <a:spAutoFit/>
          </a:bodyPr>
          <a:lstStyle/>
          <a:p>
            <a:r>
              <a:rPr lang="en-US" b="1">
                <a:solidFill>
                  <a:srgbClr val="C00000"/>
                </a:solidFill>
                <a:latin typeface="Times New Roman" panose="02020603050405020304" pitchFamily="18" charset="0"/>
                <a:cs typeface="Times New Roman" panose="02020603050405020304" pitchFamily="18" charset="0"/>
              </a:rPr>
              <a:t>Simulate “Data Sets” by </a:t>
            </a:r>
            <a:r>
              <a:rPr lang="en-US" b="1" err="1">
                <a:solidFill>
                  <a:srgbClr val="C00000"/>
                </a:solidFill>
                <a:latin typeface="Times New Roman" panose="02020603050405020304" pitchFamily="18" charset="0"/>
                <a:cs typeface="Times New Roman" panose="02020603050405020304" pitchFamily="18" charset="0"/>
              </a:rPr>
              <a:t>Poissonian</a:t>
            </a:r>
            <a:r>
              <a:rPr lang="en-US" b="1">
                <a:solidFill>
                  <a:srgbClr val="C00000"/>
                </a:solidFill>
                <a:latin typeface="Times New Roman" panose="02020603050405020304" pitchFamily="18" charset="0"/>
                <a:cs typeface="Times New Roman" panose="02020603050405020304" pitchFamily="18" charset="0"/>
              </a:rPr>
              <a:t> sampling, on a bin-by-bin basis </a:t>
            </a:r>
            <a:endParaRPr lang="en-GR" b="1">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3597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433C19-5E07-EF8A-8432-50FE71E6E784}"/>
              </a:ext>
            </a:extLst>
          </p:cNvPr>
          <p:cNvSpPr>
            <a:spLocks noGrp="1"/>
          </p:cNvSpPr>
          <p:nvPr>
            <p:ph type="sldNum" sz="quarter" idx="12"/>
          </p:nvPr>
        </p:nvSpPr>
        <p:spPr/>
        <p:txBody>
          <a:bodyPr/>
          <a:lstStyle/>
          <a:p>
            <a:fld id="{9C246AE4-CBAC-7944-8D8C-67B9A18B7093}" type="slidenum">
              <a:rPr lang="en-GR" smtClean="0"/>
              <a:t>20</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7701A2A8-6287-7A06-EAA5-552B276323EA}"/>
                  </a:ext>
                </a:extLst>
              </p:cNvPr>
              <p:cNvSpPr txBox="1"/>
              <p:nvPr/>
            </p:nvSpPr>
            <p:spPr>
              <a:xfrm>
                <a:off x="0" y="0"/>
                <a:ext cx="9144000" cy="567399"/>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Estimate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r>
                              <a:rPr lang="en-US" sz="2400" b="1" i="1" smtClean="0">
                                <a:solidFill>
                                  <a:schemeClr val="bg1"/>
                                </a:solidFill>
                                <a:latin typeface="Cambria Math" panose="02040503050406030204" pitchFamily="18" charset="0"/>
                              </a:rPr>
                              <m:t>𝑶</m:t>
                            </m:r>
                          </m:sub>
                        </m:sSub>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from the available “Data-Set” - I </a:t>
                </a:r>
              </a:p>
            </p:txBody>
          </p:sp>
        </mc:Choice>
        <mc:Fallback>
          <p:sp>
            <p:nvSpPr>
              <p:cNvPr id="3" name="TextBox 2">
                <a:extLst>
                  <a:ext uri="{FF2B5EF4-FFF2-40B4-BE49-F238E27FC236}">
                    <a16:creationId xmlns:a16="http://schemas.microsoft.com/office/drawing/2014/main" id="{7701A2A8-6287-7A06-EAA5-552B276323EA}"/>
                  </a:ext>
                </a:extLst>
              </p:cNvPr>
              <p:cNvSpPr txBox="1">
                <a:spLocks noRot="1" noChangeAspect="1" noMove="1" noResize="1" noEditPoints="1" noAdjustHandles="1" noChangeArrowheads="1" noChangeShapeType="1" noTextEdit="1"/>
              </p:cNvSpPr>
              <p:nvPr/>
            </p:nvSpPr>
            <p:spPr>
              <a:xfrm>
                <a:off x="0" y="0"/>
                <a:ext cx="9144000" cy="567399"/>
              </a:xfrm>
              <a:prstGeom prst="rect">
                <a:avLst/>
              </a:prstGeom>
              <a:blipFill>
                <a:blip r:embed="rId2"/>
                <a:stretch>
                  <a:fillRect t="-4444" b="-11111"/>
                </a:stretch>
              </a:blipFill>
            </p:spPr>
            <p:txBody>
              <a:bodyPr/>
              <a:lstStyle/>
              <a:p>
                <a:r>
                  <a:rPr lang="en-GR">
                    <a:noFill/>
                  </a:rPr>
                  <a:t> </a:t>
                </a:r>
              </a:p>
            </p:txBody>
          </p:sp>
        </mc:Fallback>
      </mc:AlternateContent>
      <p:pic>
        <p:nvPicPr>
          <p:cNvPr id="4" name="Content Placeholder 3" descr="A graph showing a line graph&#10;&#10;AI-generated content may be incorrect.">
            <a:extLst>
              <a:ext uri="{FF2B5EF4-FFF2-40B4-BE49-F238E27FC236}">
                <a16:creationId xmlns:a16="http://schemas.microsoft.com/office/drawing/2014/main" id="{F148BB12-6E2F-1B42-C466-5120C12066C6}"/>
              </a:ext>
            </a:extLst>
          </p:cNvPr>
          <p:cNvPicPr>
            <a:picLocks noChangeAspect="1"/>
          </p:cNvPicPr>
          <p:nvPr/>
        </p:nvPicPr>
        <p:blipFill>
          <a:blip r:embed="rId3"/>
          <a:stretch>
            <a:fillRect/>
          </a:stretch>
        </p:blipFill>
        <p:spPr>
          <a:xfrm>
            <a:off x="396998" y="664046"/>
            <a:ext cx="2018030" cy="1577340"/>
          </a:xfrm>
          <a:prstGeom prst="rect">
            <a:avLst/>
          </a:prstGeom>
        </p:spPr>
      </p:pic>
      <p:pic>
        <p:nvPicPr>
          <p:cNvPr id="5" name="Picture 4">
            <a:extLst>
              <a:ext uri="{FF2B5EF4-FFF2-40B4-BE49-F238E27FC236}">
                <a16:creationId xmlns:a16="http://schemas.microsoft.com/office/drawing/2014/main" id="{ACA5919A-50D4-D36C-688E-52BC362A18A3}"/>
              </a:ext>
            </a:extLst>
          </p:cNvPr>
          <p:cNvPicPr>
            <a:picLocks noChangeAspect="1"/>
          </p:cNvPicPr>
          <p:nvPr/>
        </p:nvPicPr>
        <p:blipFill>
          <a:blip r:embed="rId4"/>
          <a:stretch>
            <a:fillRect/>
          </a:stretch>
        </p:blipFill>
        <p:spPr>
          <a:xfrm>
            <a:off x="4183062" y="694280"/>
            <a:ext cx="1997075" cy="1614805"/>
          </a:xfrm>
          <a:prstGeom prst="rect">
            <a:avLst/>
          </a:prstGeom>
          <a:noFill/>
          <a:ln cap="flat">
            <a:noFill/>
          </a:ln>
        </p:spPr>
      </p:pic>
      <p:pic>
        <p:nvPicPr>
          <p:cNvPr id="6" name="Content Placeholder 3" descr="A graph of a graph&#10;&#10;AI-generated content may be incorrect.">
            <a:extLst>
              <a:ext uri="{FF2B5EF4-FFF2-40B4-BE49-F238E27FC236}">
                <a16:creationId xmlns:a16="http://schemas.microsoft.com/office/drawing/2014/main" id="{D87D61B0-5C23-AEFB-E47E-1E2D26726EB9}"/>
              </a:ext>
            </a:extLst>
          </p:cNvPr>
          <p:cNvPicPr>
            <a:picLocks noChangeAspect="1"/>
          </p:cNvPicPr>
          <p:nvPr/>
        </p:nvPicPr>
        <p:blipFill>
          <a:blip r:embed="rId5"/>
          <a:stretch>
            <a:fillRect/>
          </a:stretch>
        </p:blipFill>
        <p:spPr>
          <a:xfrm>
            <a:off x="6381074" y="730413"/>
            <a:ext cx="1946910" cy="1593215"/>
          </a:xfrm>
          <a:prstGeom prst="rect">
            <a:avLst/>
          </a:prstGeom>
        </p:spPr>
      </p:pic>
      <p:sp>
        <p:nvSpPr>
          <p:cNvPr id="8" name="TextBox 7">
            <a:extLst>
              <a:ext uri="{FF2B5EF4-FFF2-40B4-BE49-F238E27FC236}">
                <a16:creationId xmlns:a16="http://schemas.microsoft.com/office/drawing/2014/main" id="{4364027F-0489-0FC5-EFF1-49648179496A}"/>
              </a:ext>
            </a:extLst>
          </p:cNvPr>
          <p:cNvSpPr txBox="1"/>
          <p:nvPr/>
        </p:nvSpPr>
        <p:spPr>
          <a:xfrm>
            <a:off x="0" y="2323628"/>
            <a:ext cx="9144000" cy="276999"/>
          </a:xfrm>
          <a:prstGeom prst="rect">
            <a:avLst/>
          </a:prstGeom>
          <a:noFill/>
        </p:spPr>
        <p:txBody>
          <a:bodyPr wrap="square">
            <a:spAutoFit/>
          </a:bodyPr>
          <a:lstStyle/>
          <a:p>
            <a:pPr algn="ctr"/>
            <a:r>
              <a:rPr lang="en-GB" sz="1200" b="1">
                <a:effectLst/>
                <a:latin typeface="Times New Roman" panose="02020603050405020304" pitchFamily="18" charset="0"/>
                <a:ea typeface="Calibri" panose="020F0502020204030204" pitchFamily="34" charset="0"/>
                <a:cs typeface="Times New Roman" panose="02020603050405020304" pitchFamily="18" charset="0"/>
              </a:rPr>
              <a:t>“Data-Sets” , 1d (left) and 2D ( right), generated by </a:t>
            </a:r>
            <a:r>
              <a:rPr lang="en-GB" sz="1200" b="1" err="1">
                <a:effectLst/>
                <a:latin typeface="Times New Roman" panose="02020603050405020304" pitchFamily="18" charset="0"/>
                <a:ea typeface="Calibri" panose="020F0502020204030204" pitchFamily="34" charset="0"/>
                <a:cs typeface="Times New Roman" panose="02020603050405020304" pitchFamily="18" charset="0"/>
              </a:rPr>
              <a:t>Poissonian</a:t>
            </a:r>
            <a:r>
              <a:rPr lang="en-GB" sz="1200" b="1">
                <a:effectLst/>
                <a:latin typeface="Times New Roman" panose="02020603050405020304" pitchFamily="18" charset="0"/>
                <a:ea typeface="Calibri" panose="020F0502020204030204" pitchFamily="34" charset="0"/>
                <a:cs typeface="Times New Roman" panose="02020603050405020304" pitchFamily="18" charset="0"/>
              </a:rPr>
              <a:t> sampling per bin of the expected number of events </a:t>
            </a:r>
            <a:r>
              <a:rPr lang="en-GB" sz="1200" b="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(G1802 model)</a:t>
            </a:r>
            <a:endParaRPr lang="en-GR" sz="1200" b="1">
              <a:solidFill>
                <a:srgbClr val="C00000"/>
              </a:solidFill>
              <a:latin typeface="Times New Roman" panose="02020603050405020304" pitchFamily="18" charset="0"/>
              <a:cs typeface="Times New Roman" panose="02020603050405020304" pitchFamily="18" charset="0"/>
            </a:endParaRPr>
          </a:p>
        </p:txBody>
      </p:sp>
      <p:grpSp>
        <p:nvGrpSpPr>
          <p:cNvPr id="16" name="Group 15">
            <a:extLst>
              <a:ext uri="{FF2B5EF4-FFF2-40B4-BE49-F238E27FC236}">
                <a16:creationId xmlns:a16="http://schemas.microsoft.com/office/drawing/2014/main" id="{65418798-091D-FB09-E2FC-F128ED57AED8}"/>
              </a:ext>
            </a:extLst>
          </p:cNvPr>
          <p:cNvGrpSpPr/>
          <p:nvPr/>
        </p:nvGrpSpPr>
        <p:grpSpPr>
          <a:xfrm>
            <a:off x="108155" y="2682869"/>
            <a:ext cx="9035845" cy="2264551"/>
            <a:chOff x="108155" y="2682869"/>
            <a:chExt cx="9035845" cy="2264551"/>
          </a:xfrm>
        </p:grpSpPr>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9FD8338A-3299-12AD-51AC-583F5C6FB07B}"/>
                    </a:ext>
                  </a:extLst>
                </p:cNvPr>
                <p:cNvSpPr txBox="1"/>
                <p:nvPr/>
              </p:nvSpPr>
              <p:spPr>
                <a:xfrm>
                  <a:off x="108155" y="2682869"/>
                  <a:ext cx="8927690" cy="748154"/>
                </a:xfrm>
                <a:prstGeom prst="rect">
                  <a:avLst/>
                </a:prstGeom>
                <a:noFill/>
              </p:spPr>
              <p:txBody>
                <a:bodyPr wrap="square">
                  <a:spAutoFit/>
                </a:bodyPr>
                <a:lstStyle/>
                <a:p>
                  <a:pPr lvl="0" algn="just">
                    <a:lnSpc>
                      <a:spcPct val="100000"/>
                    </a:lnSpc>
                    <a:spcAft>
                      <a:spcPts val="600"/>
                    </a:spcAft>
                    <a:tabLst>
                      <a:tab pos="457200" algn="l"/>
                    </a:tabLst>
                  </a:pPr>
                  <a:r>
                    <a:rPr lang="en-US" sz="180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Using the LEnuSTORM </a:t>
                  </a:r>
                  <a14:m>
                    <m:oMath xmlns:m="http://schemas.openxmlformats.org/officeDocument/2006/math">
                      <m:sSub>
                        <m:sSubPr>
                          <m:ctrlPr>
                            <a:rPr lang="el-GR" b="1" i="1">
                              <a:solidFill>
                                <a:schemeClr val="accent6">
                                  <a:lumMod val="50000"/>
                                </a:schemeClr>
                              </a:solidFill>
                              <a:latin typeface="Cambria Math" panose="02040503050406030204" pitchFamily="18" charset="0"/>
                            </a:rPr>
                          </m:ctrlPr>
                        </m:sSubPr>
                        <m:e>
                          <m:acc>
                            <m:accPr>
                              <m:chr m:val="̅"/>
                              <m:ctrlPr>
                                <a:rPr lang="el-GR" b="1" i="1">
                                  <a:solidFill>
                                    <a:schemeClr val="accent6">
                                      <a:lumMod val="50000"/>
                                    </a:schemeClr>
                                  </a:solidFill>
                                  <a:latin typeface="Cambria Math" panose="02040503050406030204" pitchFamily="18" charset="0"/>
                                </a:rPr>
                              </m:ctrlPr>
                            </m:accPr>
                            <m:e>
                              <m:r>
                                <a:rPr lang="el-GR" b="1" i="1">
                                  <a:solidFill>
                                    <a:schemeClr val="accent6">
                                      <a:lumMod val="50000"/>
                                    </a:schemeClr>
                                  </a:solidFill>
                                  <a:latin typeface="Cambria Math" panose="02040503050406030204" pitchFamily="18" charset="0"/>
                                </a:rPr>
                                <m:t>𝝂</m:t>
                              </m:r>
                            </m:e>
                          </m:acc>
                        </m:e>
                        <m:sub>
                          <m:r>
                            <a:rPr lang="el-GR" b="1" i="1">
                              <a:solidFill>
                                <a:schemeClr val="accent6">
                                  <a:lumMod val="50000"/>
                                </a:schemeClr>
                              </a:solidFill>
                              <a:latin typeface="Cambria Math" panose="02040503050406030204" pitchFamily="18" charset="0"/>
                            </a:rPr>
                            <m:t>𝝁</m:t>
                          </m:r>
                        </m:sub>
                      </m:sSub>
                      <m:r>
                        <a:rPr lang="el-GR" b="1" i="1" smtClean="0">
                          <a:solidFill>
                            <a:schemeClr val="accent6">
                              <a:lumMod val="50000"/>
                            </a:schemeClr>
                          </a:solidFill>
                          <a:latin typeface="Cambria Math" panose="02040503050406030204" pitchFamily="18" charset="0"/>
                        </a:rPr>
                        <m:t>−</m:t>
                      </m:r>
                      <m:r>
                        <a:rPr lang="el-GR" b="1" i="1">
                          <a:solidFill>
                            <a:schemeClr val="accent6">
                              <a:lumMod val="50000"/>
                            </a:schemeClr>
                          </a:solidFill>
                          <a:latin typeface="Cambria Math" panose="02040503050406030204" pitchFamily="18" charset="0"/>
                        </a:rPr>
                        <m:t> </m:t>
                      </m:r>
                    </m:oMath>
                  </a14:m>
                  <a:r>
                    <a:rPr lang="en-US" sz="180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simulated sample, </a:t>
                  </a:r>
                  <a:r>
                    <a:rPr lang="en-US">
                      <a:solidFill>
                        <a:schemeClr val="accent6">
                          <a:lumMod val="50000"/>
                        </a:schemeClr>
                      </a:solidFill>
                      <a:latin typeface="Times New Roman" panose="02020603050405020304" pitchFamily="18" charset="0"/>
                      <a:ea typeface="Calibri" panose="020F0502020204030204" pitchFamily="34" charset="0"/>
                      <a:cs typeface="Times New Roman" panose="02020603050405020304" pitchFamily="18" charset="0"/>
                    </a:rPr>
                    <a:t>the expected value of</a:t>
                  </a:r>
                  <a:r>
                    <a:rPr lang="en-US" sz="180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 any (one)multidimensional bin content, B</a:t>
                  </a:r>
                  <a:r>
                    <a:rPr lang="en-US" sz="1800" baseline="-2500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i , </a:t>
                  </a:r>
                  <a:r>
                    <a:rPr lang="en-US">
                      <a:solidFill>
                        <a:schemeClr val="accent6">
                          <a:lumMod val="50000"/>
                        </a:schemeClr>
                      </a:solidFill>
                      <a:latin typeface="Times New Roman" panose="02020603050405020304" pitchFamily="18" charset="0"/>
                      <a:ea typeface="Calibri" panose="020F0502020204030204" pitchFamily="34" charset="0"/>
                      <a:cs typeface="Times New Roman" panose="02020603050405020304" pitchFamily="18" charset="0"/>
                    </a:rPr>
                    <a:t>can be evaluated in terms of the </a:t>
                  </a:r>
                  <a14:m>
                    <m:oMath xmlns:m="http://schemas.openxmlformats.org/officeDocument/2006/math">
                      <m:sSubSup>
                        <m:sSubSupPr>
                          <m:ctrlPr>
                            <a:rPr lang="el-GR" b="1" i="1">
                              <a:solidFill>
                                <a:schemeClr val="accent6">
                                  <a:lumMod val="50000"/>
                                </a:schemeClr>
                              </a:solidFill>
                              <a:latin typeface="Cambria Math" panose="02040503050406030204" pitchFamily="18" charset="0"/>
                            </a:rPr>
                          </m:ctrlPr>
                        </m:sSubSupPr>
                        <m:e>
                          <m:r>
                            <a:rPr lang="el-GR" b="1" i="1">
                              <a:solidFill>
                                <a:schemeClr val="accent6">
                                  <a:lumMod val="50000"/>
                                </a:schemeClr>
                              </a:solidFill>
                              <a:latin typeface="Cambria Math" panose="02040503050406030204" pitchFamily="18" charset="0"/>
                            </a:rPr>
                            <m:t>𝝈</m:t>
                          </m:r>
                        </m:e>
                        <m:sub>
                          <m:sSub>
                            <m:sSubPr>
                              <m:ctrlPr>
                                <a:rPr lang="el-GR" b="1" i="1">
                                  <a:solidFill>
                                    <a:schemeClr val="accent6">
                                      <a:lumMod val="50000"/>
                                    </a:schemeClr>
                                  </a:solidFill>
                                  <a:latin typeface="Cambria Math" panose="02040503050406030204" pitchFamily="18" charset="0"/>
                                </a:rPr>
                              </m:ctrlPr>
                            </m:sSubPr>
                            <m:e>
                              <m:acc>
                                <m:accPr>
                                  <m:chr m:val="̅"/>
                                  <m:ctrlPr>
                                    <a:rPr lang="el-GR" b="1" i="1">
                                      <a:solidFill>
                                        <a:schemeClr val="accent6">
                                          <a:lumMod val="50000"/>
                                        </a:schemeClr>
                                      </a:solidFill>
                                      <a:latin typeface="Cambria Math" panose="02040503050406030204" pitchFamily="18" charset="0"/>
                                    </a:rPr>
                                  </m:ctrlPr>
                                </m:accPr>
                                <m:e>
                                  <m:r>
                                    <a:rPr lang="el-GR" b="1" i="1">
                                      <a:solidFill>
                                        <a:schemeClr val="accent6">
                                          <a:lumMod val="50000"/>
                                        </a:schemeClr>
                                      </a:solidFill>
                                      <a:latin typeface="Cambria Math" panose="02040503050406030204" pitchFamily="18" charset="0"/>
                                    </a:rPr>
                                    <m:t>𝝂</m:t>
                                  </m:r>
                                </m:e>
                              </m:acc>
                            </m:e>
                            <m:sub>
                              <m:r>
                                <a:rPr lang="el-GR" b="1" i="1">
                                  <a:solidFill>
                                    <a:schemeClr val="accent6">
                                      <a:lumMod val="50000"/>
                                    </a:schemeClr>
                                  </a:solidFill>
                                  <a:latin typeface="Cambria Math" panose="02040503050406030204" pitchFamily="18" charset="0"/>
                                </a:rPr>
                                <m:t>𝝁</m:t>
                              </m:r>
                            </m:sub>
                          </m:sSub>
                          <m:r>
                            <a:rPr lang="en-US" b="1" i="1">
                              <a:solidFill>
                                <a:schemeClr val="accent6">
                                  <a:lumMod val="50000"/>
                                </a:schemeClr>
                              </a:solidFill>
                              <a:latin typeface="Cambria Math" panose="02040503050406030204" pitchFamily="18" charset="0"/>
                            </a:rPr>
                            <m:t>−</m:t>
                          </m:r>
                          <m:sSub>
                            <m:sSubPr>
                              <m:ctrlPr>
                                <a:rPr lang="en-US" b="1" i="1">
                                  <a:solidFill>
                                    <a:schemeClr val="accent6">
                                      <a:lumMod val="50000"/>
                                    </a:schemeClr>
                                  </a:solidFill>
                                  <a:latin typeface="Cambria Math" panose="02040503050406030204" pitchFamily="18" charset="0"/>
                                </a:rPr>
                              </m:ctrlPr>
                            </m:sSubPr>
                            <m:e>
                              <m:r>
                                <a:rPr lang="en-US" b="1" i="1">
                                  <a:solidFill>
                                    <a:schemeClr val="accent6">
                                      <a:lumMod val="50000"/>
                                    </a:schemeClr>
                                  </a:solidFill>
                                  <a:latin typeface="Cambria Math" panose="02040503050406030204" pitchFamily="18" charset="0"/>
                                </a:rPr>
                                <m:t>𝑯</m:t>
                              </m:r>
                            </m:e>
                            <m:sub>
                              <m:r>
                                <a:rPr lang="en-US" b="1" i="1">
                                  <a:solidFill>
                                    <a:schemeClr val="accent6">
                                      <a:lumMod val="50000"/>
                                    </a:schemeClr>
                                  </a:solidFill>
                                  <a:latin typeface="Cambria Math" panose="02040503050406030204" pitchFamily="18" charset="0"/>
                                </a:rPr>
                                <m:t>𝟐</m:t>
                              </m:r>
                              <m:r>
                                <a:rPr lang="en-US" b="1" i="1">
                                  <a:solidFill>
                                    <a:schemeClr val="accent6">
                                      <a:lumMod val="50000"/>
                                    </a:schemeClr>
                                  </a:solidFill>
                                  <a:latin typeface="Cambria Math" panose="02040503050406030204" pitchFamily="18" charset="0"/>
                                </a:rPr>
                                <m:t>𝑶</m:t>
                              </m:r>
                            </m:sub>
                          </m:sSub>
                        </m:sub>
                        <m:sup>
                          <m:r>
                            <a:rPr lang="en-US" b="1" i="1">
                              <a:solidFill>
                                <a:schemeClr val="accent6">
                                  <a:lumMod val="50000"/>
                                </a:schemeClr>
                              </a:solidFill>
                              <a:latin typeface="Cambria Math" panose="02040503050406030204" pitchFamily="18" charset="0"/>
                            </a:rPr>
                            <m:t>𝑪𝑪</m:t>
                          </m:r>
                        </m:sup>
                      </m:sSubSup>
                      <m:d>
                        <m:dPr>
                          <m:ctrlPr>
                            <a:rPr lang="en-US" b="1" i="1">
                              <a:solidFill>
                                <a:schemeClr val="accent6">
                                  <a:lumMod val="50000"/>
                                </a:schemeClr>
                              </a:solidFill>
                              <a:latin typeface="Cambria Math" panose="02040503050406030204" pitchFamily="18" charset="0"/>
                            </a:rPr>
                          </m:ctrlPr>
                        </m:dPr>
                        <m:e>
                          <m:sSub>
                            <m:sSubPr>
                              <m:ctrlPr>
                                <a:rPr lang="en-US" b="1" i="1">
                                  <a:solidFill>
                                    <a:schemeClr val="accent6">
                                      <a:lumMod val="50000"/>
                                    </a:schemeClr>
                                  </a:solidFill>
                                  <a:latin typeface="Cambria Math" panose="02040503050406030204" pitchFamily="18" charset="0"/>
                                </a:rPr>
                              </m:ctrlPr>
                            </m:sSubPr>
                            <m:e>
                              <m:r>
                                <a:rPr lang="en-US" b="1" i="1">
                                  <a:solidFill>
                                    <a:schemeClr val="accent6">
                                      <a:lumMod val="50000"/>
                                    </a:schemeClr>
                                  </a:solidFill>
                                  <a:latin typeface="Cambria Math" panose="02040503050406030204" pitchFamily="18" charset="0"/>
                                </a:rPr>
                                <m:t>𝑬</m:t>
                              </m:r>
                            </m:e>
                            <m:sub>
                              <m:r>
                                <a:rPr lang="el-GR" b="1" i="1">
                                  <a:solidFill>
                                    <a:schemeClr val="accent6">
                                      <a:lumMod val="50000"/>
                                    </a:schemeClr>
                                  </a:solidFill>
                                  <a:latin typeface="Cambria Math" panose="02040503050406030204" pitchFamily="18" charset="0"/>
                                </a:rPr>
                                <m:t>𝝂</m:t>
                              </m:r>
                            </m:sub>
                          </m:sSub>
                        </m:e>
                      </m:d>
                      <m:r>
                        <a:rPr lang="el-GR" b="1" i="1">
                          <a:solidFill>
                            <a:schemeClr val="accent6">
                              <a:lumMod val="50000"/>
                            </a:schemeClr>
                          </a:solidFill>
                          <a:latin typeface="Cambria Math" panose="02040503050406030204" pitchFamily="18" charset="0"/>
                        </a:rPr>
                        <m:t> </m:t>
                      </m:r>
                    </m:oMath>
                  </a14:m>
                  <a:r>
                    <a:rPr lang="en-US" sz="180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GR" sz="110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p:sp>
              <p:nvSpPr>
                <p:cNvPr id="10" name="TextBox 9">
                  <a:extLst>
                    <a:ext uri="{FF2B5EF4-FFF2-40B4-BE49-F238E27FC236}">
                      <a16:creationId xmlns:a16="http://schemas.microsoft.com/office/drawing/2014/main" id="{9FD8338A-3299-12AD-51AC-583F5C6FB07B}"/>
                    </a:ext>
                  </a:extLst>
                </p:cNvPr>
                <p:cNvSpPr txBox="1">
                  <a:spLocks noRot="1" noChangeAspect="1" noMove="1" noResize="1" noEditPoints="1" noAdjustHandles="1" noChangeArrowheads="1" noChangeShapeType="1" noTextEdit="1"/>
                </p:cNvSpPr>
                <p:nvPr/>
              </p:nvSpPr>
              <p:spPr>
                <a:xfrm>
                  <a:off x="108155" y="2682869"/>
                  <a:ext cx="8927690" cy="748154"/>
                </a:xfrm>
                <a:prstGeom prst="rect">
                  <a:avLst/>
                </a:prstGeom>
                <a:blipFill>
                  <a:blip r:embed="rId6"/>
                  <a:stretch>
                    <a:fillRect l="-568" t="-3333" r="-568" b="-3333"/>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862C297A-1B43-7BF2-3174-35311B060834}"/>
                    </a:ext>
                  </a:extLst>
                </p:cNvPr>
                <p:cNvSpPr txBox="1"/>
                <p:nvPr/>
              </p:nvSpPr>
              <p:spPr>
                <a:xfrm>
                  <a:off x="2286000" y="3403975"/>
                  <a:ext cx="4572000" cy="941861"/>
                </a:xfrm>
                <a:prstGeom prst="rect">
                  <a:avLst/>
                </a:prstGeom>
                <a:noFill/>
              </p:spPr>
              <p:txBody>
                <a:bodyPr wrap="square">
                  <a:spAutoFit/>
                </a:bodyPr>
                <a:lstStyle/>
                <a:p>
                  <a:pPr/>
                  <a14:m>
                    <m:oMathPara xmlns:m="http://schemas.openxmlformats.org/officeDocument/2006/math">
                      <m:oMath>
                        <m:sSub>
                          <m:sSubPr>
                            <m:ctrlPr>
                              <a:rPr lang="en-GR" sz="1600" i="1">
                                <a:latin typeface="Cambria Math" panose="02040503050406030204" pitchFamily="18" charset="0"/>
                              </a:rPr>
                            </m:ctrlPr>
                          </m:sSubPr>
                          <m:e>
                            <m:r>
                              <a:rPr lang="en-GR" sz="1600" i="1">
                                <a:latin typeface="Cambria Math" panose="02040503050406030204" pitchFamily="18" charset="0"/>
                              </a:rPr>
                              <m:t>𝐵</m:t>
                            </m:r>
                          </m:e>
                          <m:sub>
                            <m:r>
                              <a:rPr lang="en-GR" sz="1600" i="1">
                                <a:latin typeface="Cambria Math" panose="02040503050406030204" pitchFamily="18" charset="0"/>
                              </a:rPr>
                              <m:t>𝑖</m:t>
                            </m:r>
                          </m:sub>
                        </m:sSub>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𝑅</m:t>
                            </m:r>
                          </m:e>
                          <m:sub>
                            <m:r>
                              <a:rPr lang="en-GR" sz="1600" i="1">
                                <a:latin typeface="Cambria Math" panose="02040503050406030204" pitchFamily="18" charset="0"/>
                              </a:rPr>
                              <m:t>𝑠𝑐𝑎𝑙𝑒</m:t>
                            </m:r>
                          </m:sub>
                        </m:sSub>
                        <m:f>
                          <m:fPr>
                            <m:ctrlPr>
                              <a:rPr lang="en-GR" sz="1600" i="1">
                                <a:latin typeface="Cambria Math" panose="02040503050406030204" pitchFamily="18" charset="0"/>
                              </a:rPr>
                            </m:ctrlPr>
                          </m:fPr>
                          <m:num>
                            <m:r>
                              <a:rPr lang="en-GR" sz="1600" i="1">
                                <a:latin typeface="Cambria Math" panose="02040503050406030204" pitchFamily="18" charset="0"/>
                              </a:rPr>
                              <m:t>𝜌</m:t>
                            </m:r>
                            <m:sSub>
                              <m:sSubPr>
                                <m:ctrlPr>
                                  <a:rPr lang="en-GR" sz="1600" i="1">
                                    <a:latin typeface="Cambria Math" panose="02040503050406030204" pitchFamily="18" charset="0"/>
                                  </a:rPr>
                                </m:ctrlPr>
                              </m:sSubPr>
                              <m:e>
                                <m:r>
                                  <a:rPr lang="en-GR" sz="1600" i="1">
                                    <a:latin typeface="Cambria Math" panose="02040503050406030204" pitchFamily="18" charset="0"/>
                                  </a:rPr>
                                  <m:t>𝛮</m:t>
                                </m:r>
                              </m:e>
                              <m:sub>
                                <m:r>
                                  <a:rPr lang="en-GR" sz="1600" i="1">
                                    <a:latin typeface="Cambria Math" panose="02040503050406030204" pitchFamily="18" charset="0"/>
                                  </a:rPr>
                                  <m:t>𝛢</m:t>
                                </m:r>
                              </m:sub>
                            </m:sSub>
                          </m:num>
                          <m:den>
                            <m:sSub>
                              <m:sSubPr>
                                <m:ctrlPr>
                                  <a:rPr lang="en-GR" sz="1600" i="1">
                                    <a:latin typeface="Cambria Math" panose="02040503050406030204" pitchFamily="18" charset="0"/>
                                  </a:rPr>
                                </m:ctrlPr>
                              </m:sSubPr>
                              <m:e>
                                <m:r>
                                  <a:rPr lang="en-GR" sz="1600" i="1">
                                    <a:latin typeface="Cambria Math" panose="02040503050406030204" pitchFamily="18" charset="0"/>
                                  </a:rPr>
                                  <m:t>𝛭</m:t>
                                </m:r>
                              </m:e>
                              <m:sub>
                                <m:r>
                                  <a:rPr lang="en-GR" sz="1600" i="1">
                                    <a:latin typeface="Cambria Math" panose="02040503050406030204" pitchFamily="18" charset="0"/>
                                  </a:rPr>
                                  <m:t>𝛨</m:t>
                                </m:r>
                                <m:r>
                                  <a:rPr lang="en-GR" sz="1600" i="0">
                                    <a:latin typeface="Cambria Math" panose="02040503050406030204" pitchFamily="18" charset="0"/>
                                  </a:rPr>
                                  <m:t>2</m:t>
                                </m:r>
                                <m:r>
                                  <a:rPr lang="en-GR" sz="1600" i="1">
                                    <a:latin typeface="Cambria Math" panose="02040503050406030204" pitchFamily="18" charset="0"/>
                                  </a:rPr>
                                  <m:t>𝜊</m:t>
                                </m:r>
                              </m:sub>
                            </m:sSub>
                          </m:den>
                        </m:f>
                        <m:nary>
                          <m:naryPr>
                            <m:chr m:val="∑"/>
                            <m:limLoc m:val="undOvr"/>
                            <m:supHide m:val="on"/>
                            <m:ctrlPr>
                              <a:rPr lang="en-GR" sz="1600" i="1">
                                <a:latin typeface="Cambria Math" panose="02040503050406030204" pitchFamily="18" charset="0"/>
                              </a:rPr>
                            </m:ctrlPr>
                          </m:naryPr>
                          <m:sub>
                            <m:eqArr>
                              <m:eqArrPr>
                                <m:ctrlPr>
                                  <a:rPr lang="en-GR" sz="1600" i="1">
                                    <a:latin typeface="Cambria Math" panose="02040503050406030204" pitchFamily="18" charset="0"/>
                                  </a:rPr>
                                </m:ctrlPr>
                              </m:eqArrPr>
                              <m:e>
                                <m:r>
                                  <a:rPr lang="en-GR" sz="1600" i="1">
                                    <a:latin typeface="Cambria Math" panose="02040503050406030204" pitchFamily="18" charset="0"/>
                                  </a:rPr>
                                  <m:t>𝑗</m:t>
                                </m:r>
                              </m:e>
                              <m:e>
                                <m:sSub>
                                  <m:sSubPr>
                                    <m:ctrlPr>
                                      <a:rPr lang="en-GR" sz="1600" i="1">
                                        <a:latin typeface="Cambria Math" panose="02040503050406030204" pitchFamily="18" charset="0"/>
                                      </a:rPr>
                                    </m:ctrlPr>
                                  </m:sSubPr>
                                  <m:e>
                                    <m:acc>
                                      <m:accPr>
                                        <m:chr m:val="⃗"/>
                                        <m:ctrlPr>
                                          <a:rPr lang="en-GR" sz="1600" i="1">
                                            <a:latin typeface="Cambria Math" panose="02040503050406030204" pitchFamily="18" charset="0"/>
                                          </a:rPr>
                                        </m:ctrlPr>
                                      </m:accPr>
                                      <m:e>
                                        <m:r>
                                          <a:rPr lang="en-GR" sz="1600" i="1">
                                            <a:latin typeface="Cambria Math" panose="02040503050406030204" pitchFamily="18" charset="0"/>
                                          </a:rPr>
                                          <m:t>𝑣</m:t>
                                        </m:r>
                                      </m:e>
                                    </m:acc>
                                  </m:e>
                                  <m:sub>
                                    <m:r>
                                      <a:rPr lang="en-GR" sz="1600" i="1">
                                        <a:latin typeface="Cambria Math" panose="02040503050406030204" pitchFamily="18" charset="0"/>
                                      </a:rPr>
                                      <m:t>𝑗</m:t>
                                    </m:r>
                                  </m:sub>
                                </m:sSub>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𝛺</m:t>
                                    </m:r>
                                  </m:e>
                                  <m:sub>
                                    <m:r>
                                      <a:rPr lang="en-GR" sz="1600" i="1">
                                        <a:latin typeface="Cambria Math" panose="02040503050406030204" pitchFamily="18" charset="0"/>
                                      </a:rPr>
                                      <m:t>𝑖</m:t>
                                    </m:r>
                                  </m:sub>
                                </m:sSub>
                              </m:e>
                            </m:eqArr>
                          </m:sub>
                          <m:sup/>
                          <m:e>
                            <m:f>
                              <m:fPr>
                                <m:ctrlPr>
                                  <a:rPr lang="en-GR" sz="1600" i="1">
                                    <a:latin typeface="Cambria Math" panose="02040503050406030204" pitchFamily="18" charset="0"/>
                                  </a:rPr>
                                </m:ctrlPr>
                              </m:fPr>
                              <m:num>
                                <m:r>
                                  <a:rPr lang="en-GR" sz="1600" i="1">
                                    <a:latin typeface="Cambria Math" panose="02040503050406030204" pitchFamily="18" charset="0"/>
                                  </a:rPr>
                                  <m:t>𝐿</m:t>
                                </m:r>
                                <m:d>
                                  <m:dPr>
                                    <m:ctrlPr>
                                      <a:rPr lang="en-GR" sz="1600" i="1">
                                        <a:latin typeface="Cambria Math" panose="02040503050406030204" pitchFamily="18" charset="0"/>
                                      </a:rPr>
                                    </m:ctrlPr>
                                  </m:dPr>
                                  <m:e>
                                    <m:r>
                                      <a:rPr lang="en-GR" sz="1600" i="1">
                                        <a:latin typeface="Cambria Math" panose="02040503050406030204" pitchFamily="18" charset="0"/>
                                      </a:rPr>
                                      <m:t>𝑘</m:t>
                                    </m:r>
                                  </m:e>
                                </m:d>
                              </m:num>
                              <m:den>
                                <m:sSub>
                                  <m:sSubPr>
                                    <m:ctrlPr>
                                      <a:rPr lang="en-GR" sz="1600" i="1">
                                        <a:latin typeface="Cambria Math" panose="02040503050406030204" pitchFamily="18" charset="0"/>
                                      </a:rPr>
                                    </m:ctrlPr>
                                  </m:sSubPr>
                                  <m:e>
                                    <m:r>
                                      <a:rPr lang="en-GR" sz="1600" i="1">
                                        <a:latin typeface="Cambria Math" panose="02040503050406030204" pitchFamily="18" charset="0"/>
                                      </a:rPr>
                                      <m:t>𝑁</m:t>
                                    </m:r>
                                  </m:e>
                                  <m:sub>
                                    <m:r>
                                      <a:rPr lang="en-GR" sz="1600" i="1">
                                        <a:latin typeface="Cambria Math" panose="02040503050406030204" pitchFamily="18" charset="0"/>
                                      </a:rPr>
                                      <m:t>𝑡𝑟𝑖𝑒𝑠</m:t>
                                    </m:r>
                                  </m:sub>
                                </m:sSub>
                                <m:d>
                                  <m:dPr>
                                    <m:ctrlPr>
                                      <a:rPr lang="en-GR" sz="1600" i="1">
                                        <a:latin typeface="Cambria Math" panose="02040503050406030204" pitchFamily="18" charset="0"/>
                                      </a:rPr>
                                    </m:ctrlPr>
                                  </m:dPr>
                                  <m:e>
                                    <m:r>
                                      <a:rPr lang="en-GR" sz="1600" i="1">
                                        <a:latin typeface="Cambria Math" panose="02040503050406030204" pitchFamily="18" charset="0"/>
                                      </a:rPr>
                                      <m:t>𝑘</m:t>
                                    </m:r>
                                  </m:e>
                                </m:d>
                              </m:den>
                            </m:f>
                          </m:e>
                        </m:nary>
                        <m:sSub>
                          <m:sSubPr>
                            <m:ctrlPr>
                              <a:rPr lang="el-GR" sz="1600" b="1" i="1">
                                <a:solidFill>
                                  <a:schemeClr val="accent6">
                                    <a:lumMod val="50000"/>
                                  </a:schemeClr>
                                </a:solidFill>
                                <a:latin typeface="Cambria Math" panose="02040503050406030204" pitchFamily="18" charset="0"/>
                              </a:rPr>
                            </m:ctrlPr>
                          </m:sSubPr>
                          <m:e>
                            <m:sSubSup>
                              <m:sSubSupPr>
                                <m:ctrlPr>
                                  <a:rPr lang="el-GR" sz="1600" b="1" i="1">
                                    <a:solidFill>
                                      <a:schemeClr val="accent6">
                                        <a:lumMod val="50000"/>
                                      </a:schemeClr>
                                    </a:solidFill>
                                    <a:latin typeface="Cambria Math" panose="02040503050406030204" pitchFamily="18" charset="0"/>
                                  </a:rPr>
                                </m:ctrlPr>
                              </m:sSubSupPr>
                              <m:e>
                                <m:r>
                                  <a:rPr lang="el-GR" sz="1600" b="1" i="1">
                                    <a:solidFill>
                                      <a:schemeClr val="accent6">
                                        <a:lumMod val="50000"/>
                                      </a:schemeClr>
                                    </a:solidFill>
                                    <a:latin typeface="Cambria Math" panose="02040503050406030204" pitchFamily="18" charset="0"/>
                                  </a:rPr>
                                  <m:t>𝝈</m:t>
                                </m:r>
                              </m:e>
                              <m:sub>
                                <m:sSub>
                                  <m:sSubPr>
                                    <m:ctrlPr>
                                      <a:rPr lang="el-GR" sz="1600" b="1" i="1">
                                        <a:solidFill>
                                          <a:schemeClr val="accent6">
                                            <a:lumMod val="50000"/>
                                          </a:schemeClr>
                                        </a:solidFill>
                                        <a:latin typeface="Cambria Math" panose="02040503050406030204" pitchFamily="18" charset="0"/>
                                      </a:rPr>
                                    </m:ctrlPr>
                                  </m:sSubPr>
                                  <m:e>
                                    <m:acc>
                                      <m:accPr>
                                        <m:chr m:val="̅"/>
                                        <m:ctrlPr>
                                          <a:rPr lang="el-GR" sz="1600" b="1" i="1">
                                            <a:solidFill>
                                              <a:schemeClr val="accent6">
                                                <a:lumMod val="50000"/>
                                              </a:schemeClr>
                                            </a:solidFill>
                                            <a:latin typeface="Cambria Math" panose="02040503050406030204" pitchFamily="18" charset="0"/>
                                          </a:rPr>
                                        </m:ctrlPr>
                                      </m:accPr>
                                      <m:e>
                                        <m:r>
                                          <a:rPr lang="el-GR" sz="1600" b="1" i="1">
                                            <a:solidFill>
                                              <a:schemeClr val="accent6">
                                                <a:lumMod val="50000"/>
                                              </a:schemeClr>
                                            </a:solidFill>
                                            <a:latin typeface="Cambria Math" panose="02040503050406030204" pitchFamily="18" charset="0"/>
                                          </a:rPr>
                                          <m:t>𝝂</m:t>
                                        </m:r>
                                      </m:e>
                                    </m:acc>
                                  </m:e>
                                  <m:sub>
                                    <m:r>
                                      <a:rPr lang="el-GR" sz="1600" b="1" i="1">
                                        <a:solidFill>
                                          <a:schemeClr val="accent6">
                                            <a:lumMod val="50000"/>
                                          </a:schemeClr>
                                        </a:solidFill>
                                        <a:latin typeface="Cambria Math" panose="02040503050406030204" pitchFamily="18" charset="0"/>
                                      </a:rPr>
                                      <m:t>𝝁</m:t>
                                    </m:r>
                                  </m:sub>
                                </m:sSub>
                                <m:r>
                                  <a:rPr lang="en-US" sz="1600" b="1" i="1">
                                    <a:solidFill>
                                      <a:schemeClr val="accent6">
                                        <a:lumMod val="50000"/>
                                      </a:schemeClr>
                                    </a:solidFill>
                                    <a:latin typeface="Cambria Math" panose="02040503050406030204" pitchFamily="18" charset="0"/>
                                  </a:rPr>
                                  <m:t>−</m:t>
                                </m:r>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𝑯</m:t>
                                    </m:r>
                                  </m:e>
                                  <m:sub>
                                    <m:r>
                                      <a:rPr lang="en-US" sz="1600" b="1" i="1">
                                        <a:solidFill>
                                          <a:schemeClr val="accent6">
                                            <a:lumMod val="50000"/>
                                          </a:schemeClr>
                                        </a:solidFill>
                                        <a:latin typeface="Cambria Math" panose="02040503050406030204" pitchFamily="18" charset="0"/>
                                      </a:rPr>
                                      <m:t>𝟐</m:t>
                                    </m:r>
                                    <m:r>
                                      <a:rPr lang="en-US" sz="1600" b="1" i="1">
                                        <a:solidFill>
                                          <a:schemeClr val="accent6">
                                            <a:lumMod val="50000"/>
                                          </a:schemeClr>
                                        </a:solidFill>
                                        <a:latin typeface="Cambria Math" panose="02040503050406030204" pitchFamily="18" charset="0"/>
                                      </a:rPr>
                                      <m:t>𝑶</m:t>
                                    </m:r>
                                  </m:sub>
                                </m:sSub>
                              </m:sub>
                              <m:sup>
                                <m:r>
                                  <a:rPr lang="en-US" sz="1600" b="1" i="1">
                                    <a:solidFill>
                                      <a:schemeClr val="accent6">
                                        <a:lumMod val="50000"/>
                                      </a:schemeClr>
                                    </a:solidFill>
                                    <a:latin typeface="Cambria Math" panose="02040503050406030204" pitchFamily="18" charset="0"/>
                                  </a:rPr>
                                  <m:t>𝑪𝑪</m:t>
                                </m:r>
                              </m:sup>
                            </m:sSubSup>
                            <m:d>
                              <m:dPr>
                                <m:ctrlPr>
                                  <a:rPr lang="en-US" sz="1600" b="1" i="1">
                                    <a:solidFill>
                                      <a:schemeClr val="accent6">
                                        <a:lumMod val="50000"/>
                                      </a:schemeClr>
                                    </a:solidFill>
                                    <a:latin typeface="Cambria Math" panose="02040503050406030204" pitchFamily="18" charset="0"/>
                                  </a:rPr>
                                </m:ctrlPr>
                              </m:dPr>
                              <m:e>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𝑬</m:t>
                                    </m:r>
                                  </m:e>
                                  <m:sub>
                                    <m:r>
                                      <a:rPr lang="el-GR" sz="1600" b="1" i="1">
                                        <a:solidFill>
                                          <a:schemeClr val="accent6">
                                            <a:lumMod val="50000"/>
                                          </a:schemeClr>
                                        </a:solidFill>
                                        <a:latin typeface="Cambria Math" panose="02040503050406030204" pitchFamily="18" charset="0"/>
                                      </a:rPr>
                                      <m:t>𝝂</m:t>
                                    </m:r>
                                  </m:sub>
                                </m:sSub>
                              </m:e>
                            </m:d>
                          </m:e>
                          <m:sub/>
                        </m:sSub>
                      </m:oMath>
                    </m:oMathPara>
                  </a14:m>
                  <a:endParaRPr lang="en-GR" sz="1600"/>
                </a:p>
              </p:txBody>
            </p:sp>
          </mc:Choice>
          <mc:Fallback>
            <p:sp>
              <p:nvSpPr>
                <p:cNvPr id="13" name="TextBox 12">
                  <a:extLst>
                    <a:ext uri="{FF2B5EF4-FFF2-40B4-BE49-F238E27FC236}">
                      <a16:creationId xmlns:a16="http://schemas.microsoft.com/office/drawing/2014/main" id="{862C297A-1B43-7BF2-3174-35311B060834}"/>
                    </a:ext>
                  </a:extLst>
                </p:cNvPr>
                <p:cNvSpPr txBox="1">
                  <a:spLocks noRot="1" noChangeAspect="1" noMove="1" noResize="1" noEditPoints="1" noAdjustHandles="1" noChangeArrowheads="1" noChangeShapeType="1" noTextEdit="1"/>
                </p:cNvSpPr>
                <p:nvPr/>
              </p:nvSpPr>
              <p:spPr>
                <a:xfrm>
                  <a:off x="2286000" y="3403975"/>
                  <a:ext cx="4572000" cy="941861"/>
                </a:xfrm>
                <a:prstGeom prst="rect">
                  <a:avLst/>
                </a:prstGeom>
                <a:blipFill>
                  <a:blip r:embed="rId7"/>
                  <a:stretch>
                    <a:fillRect t="-88158" b="-100000"/>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6745E043-8F73-50A3-C016-AD1431DA4D31}"/>
                    </a:ext>
                  </a:extLst>
                </p:cNvPr>
                <p:cNvSpPr txBox="1"/>
                <p:nvPr/>
              </p:nvSpPr>
              <p:spPr>
                <a:xfrm>
                  <a:off x="108155" y="4274864"/>
                  <a:ext cx="9035845" cy="672556"/>
                </a:xfrm>
                <a:prstGeom prst="rect">
                  <a:avLst/>
                </a:prstGeom>
                <a:noFill/>
              </p:spPr>
              <p:txBody>
                <a:bodyPr wrap="square">
                  <a:spAutoFit/>
                </a:bodyPr>
                <a:lstStyle/>
                <a:p>
                  <a:r>
                    <a:rPr lang="en-US" sz="1800">
                      <a:effectLst/>
                      <a:latin typeface="Times New Roman" panose="02020603050405020304" pitchFamily="18" charset="0"/>
                      <a:ea typeface="Calibri" panose="020F0502020204030204" pitchFamily="34" charset="0"/>
                      <a:cs typeface="Times New Roman" panose="02020603050405020304" pitchFamily="18" charset="0"/>
                    </a:rPr>
                    <a:t>where the sum is over all </a:t>
                  </a:r>
                  <a:r>
                    <a:rPr lang="el-GR" sz="1800">
                      <a:effectLst/>
                      <a:latin typeface="Times New Roman" panose="02020603050405020304" pitchFamily="18" charset="0"/>
                      <a:ea typeface="Calibri" panose="020F0502020204030204" pitchFamily="34" charset="0"/>
                      <a:cs typeface="Times New Roman" panose="02020603050405020304" pitchFamily="18" charset="0"/>
                    </a:rPr>
                    <a:t>ν</a:t>
                  </a:r>
                  <a:r>
                    <a:rPr lang="en-US" sz="1800">
                      <a:effectLst/>
                      <a:latin typeface="Times New Roman" panose="02020603050405020304" pitchFamily="18" charset="0"/>
                      <a:ea typeface="Calibri" panose="020F0502020204030204" pitchFamily="34" charset="0"/>
                      <a:cs typeface="Times New Roman" panose="02020603050405020304" pitchFamily="18" charset="0"/>
                    </a:rPr>
                    <a:t>-interactions, of all incoming </a:t>
                  </a:r>
                  <a:r>
                    <a:rPr lang="el-GR" sz="1800">
                      <a:effectLst/>
                      <a:latin typeface="Times New Roman" panose="02020603050405020304" pitchFamily="18" charset="0"/>
                      <a:ea typeface="Calibri" panose="020F0502020204030204" pitchFamily="34" charset="0"/>
                      <a:cs typeface="Times New Roman" panose="02020603050405020304" pitchFamily="18" charset="0"/>
                    </a:rPr>
                    <a:t>ν</a:t>
                  </a:r>
                  <a:r>
                    <a:rPr lang="en-US" sz="1800">
                      <a:effectLst/>
                      <a:latin typeface="Times New Roman" panose="02020603050405020304" pitchFamily="18" charset="0"/>
                      <a:ea typeface="Calibri" panose="020F0502020204030204" pitchFamily="34" charset="0"/>
                      <a:cs typeface="Times New Roman" panose="02020603050405020304" pitchFamily="18" charset="0"/>
                    </a:rPr>
                    <a:t>’s, that the relevant, final state kinematical vector, </a:t>
                  </a:r>
                  <a14:m>
                    <m:oMath xmlns:m="http://schemas.openxmlformats.org/officeDocument/2006/math">
                      <m:sSub>
                        <m:sSubPr>
                          <m:ctrlPr>
                            <a:rPr lang="en-GR" i="1">
                              <a:latin typeface="Cambria Math" panose="02040503050406030204" pitchFamily="18" charset="0"/>
                              <a:ea typeface="Calibri" panose="020F0502020204030204" pitchFamily="34" charset="0"/>
                              <a:cs typeface="Arial" panose="020B0604020202020204" pitchFamily="34" charset="0"/>
                            </a:rPr>
                          </m:ctrlPr>
                        </m:sSubPr>
                        <m:e>
                          <m:acc>
                            <m:accPr>
                              <m:chr m:val="⃗"/>
                              <m:ctrlPr>
                                <a:rPr lang="en-GR" i="1">
                                  <a:latin typeface="Cambria Math" panose="02040503050406030204" pitchFamily="18" charset="0"/>
                                  <a:ea typeface="Calibri" panose="020F0502020204030204" pitchFamily="34" charset="0"/>
                                  <a:cs typeface="Arial" panose="020B0604020202020204" pitchFamily="34" charset="0"/>
                                </a:rPr>
                              </m:ctrlPr>
                            </m:accPr>
                            <m:e>
                              <m:r>
                                <a:rPr lang="en-GR" i="1">
                                  <a:latin typeface="Cambria Math" panose="02040503050406030204" pitchFamily="18" charset="0"/>
                                  <a:ea typeface="Calibri" panose="020F0502020204030204" pitchFamily="34" charset="0"/>
                                  <a:cs typeface="Arial" panose="020B0604020202020204" pitchFamily="34" charset="0"/>
                                </a:rPr>
                                <m:t>𝑣</m:t>
                              </m:r>
                            </m:e>
                          </m:acc>
                        </m:e>
                        <m:sub>
                          <m:r>
                            <a:rPr lang="en-GR" i="1">
                              <a:latin typeface="Cambria Math" panose="02040503050406030204" pitchFamily="18" charset="0"/>
                              <a:ea typeface="Calibri" panose="020F0502020204030204" pitchFamily="34" charset="0"/>
                              <a:cs typeface="Arial" panose="020B0604020202020204" pitchFamily="34" charset="0"/>
                            </a:rPr>
                            <m:t>𝑗</m:t>
                          </m:r>
                        </m:sub>
                      </m:sSub>
                      <m:r>
                        <a:rPr lang="en-US" b="0" i="1" smtClean="0">
                          <a:latin typeface="Cambria Math" panose="02040503050406030204" pitchFamily="18" charset="0"/>
                          <a:ea typeface="Calibri" panose="020F0502020204030204" pitchFamily="34" charset="0"/>
                          <a:cs typeface="Arial" panose="020B0604020202020204" pitchFamily="34" charset="0"/>
                        </a:rPr>
                        <m:t>,</m:t>
                      </m:r>
                    </m:oMath>
                  </a14:m>
                  <a:r>
                    <a:rPr lang="en-US" sz="1800">
                      <a:effectLst/>
                      <a:latin typeface="Times New Roman" panose="02020603050405020304" pitchFamily="18" charset="0"/>
                      <a:ea typeface="Calibri" panose="020F0502020204030204" pitchFamily="34" charset="0"/>
                      <a:cs typeface="Times New Roman" panose="02020603050405020304" pitchFamily="18" charset="0"/>
                    </a:rPr>
                    <a:t> belongs to the domain of bin </a:t>
                  </a:r>
                  <a:r>
                    <a:rPr lang="en-US" err="1">
                      <a:latin typeface="Times New Roman" panose="02020603050405020304" pitchFamily="18" charset="0"/>
                      <a:ea typeface="Calibri" panose="020F0502020204030204" pitchFamily="34" charset="0"/>
                      <a:cs typeface="Times New Roman" panose="02020603050405020304" pitchFamily="18" charset="0"/>
                    </a:rPr>
                    <a:t>i</a:t>
                  </a:r>
                  <a:r>
                    <a:rPr lang="en-US">
                      <a:latin typeface="Times New Roman" panose="02020603050405020304" pitchFamily="18" charset="0"/>
                      <a:ea typeface="Calibri" panose="020F0502020204030204" pitchFamily="34" charset="0"/>
                      <a:cs typeface="Times New Roman" panose="02020603050405020304" pitchFamily="18" charset="0"/>
                    </a:rPr>
                    <a:t>, i.e.  </a:t>
                  </a:r>
                  <a14:m>
                    <m:oMath xmlns:m="http://schemas.openxmlformats.org/officeDocument/2006/math">
                      <m:sSub>
                        <m:sSubPr>
                          <m:ctrlPr>
                            <a:rPr lang="en-GR" sz="1800" i="1" smtClean="0">
                              <a:effectLst/>
                              <a:ea typeface="Calibri" panose="020F0502020204030204" pitchFamily="34" charset="0"/>
                              <a:cs typeface="Arial" panose="020B0604020202020204" pitchFamily="34" charset="0"/>
                            </a:rPr>
                          </m:ctrlPr>
                        </m:sSubPr>
                        <m:e>
                          <m:acc>
                            <m:accPr>
                              <m:chr m:val="⃗"/>
                              <m:ctrlPr>
                                <a:rPr lang="en-GR" sz="1800" i="1">
                                  <a:effectLst/>
                                  <a:ea typeface="Calibri" panose="020F0502020204030204" pitchFamily="34" charset="0"/>
                                  <a:cs typeface="Arial" panose="020B0604020202020204" pitchFamily="34" charset="0"/>
                                </a:rPr>
                              </m:ctrlPr>
                            </m:accPr>
                            <m:e>
                              <m:r>
                                <a:rPr lang="en-GR" sz="1800" i="1">
                                  <a:effectLst/>
                                  <a:ea typeface="Calibri" panose="020F0502020204030204" pitchFamily="34" charset="0"/>
                                  <a:cs typeface="Arial" panose="020B0604020202020204" pitchFamily="34" charset="0"/>
                                </a:rPr>
                                <m:t>𝑣</m:t>
                              </m:r>
                            </m:e>
                          </m:acc>
                        </m:e>
                        <m:sub>
                          <m:r>
                            <a:rPr lang="en-GR" sz="1800" i="1">
                              <a:effectLst/>
                              <a:ea typeface="Calibri" panose="020F0502020204030204" pitchFamily="34" charset="0"/>
                              <a:cs typeface="Arial" panose="020B0604020202020204" pitchFamily="34" charset="0"/>
                            </a:rPr>
                            <m:t>𝑗</m:t>
                          </m:r>
                        </m:sub>
                      </m:sSub>
                      <m:r>
                        <a:rPr lang="en-GR" sz="1800" i="1">
                          <a:effectLst/>
                          <a:ea typeface="Calibri" panose="020F0502020204030204" pitchFamily="34" charset="0"/>
                          <a:cs typeface="Arial" panose="020B0604020202020204" pitchFamily="34" charset="0"/>
                        </a:rPr>
                        <m:t>∈</m:t>
                      </m:r>
                      <m:sSub>
                        <m:sSubPr>
                          <m:ctrlPr>
                            <a:rPr lang="en-GR" sz="1800" i="1">
                              <a:effectLst/>
                              <a:ea typeface="Calibri" panose="020F0502020204030204" pitchFamily="34" charset="0"/>
                              <a:cs typeface="Arial" panose="020B0604020202020204" pitchFamily="34" charset="0"/>
                            </a:rPr>
                          </m:ctrlPr>
                        </m:sSubPr>
                        <m:e>
                          <m:r>
                            <a:rPr lang="en-GR" sz="1800" i="1">
                              <a:effectLst/>
                              <a:ea typeface="Calibri" panose="020F0502020204030204" pitchFamily="34" charset="0"/>
                              <a:cs typeface="Arial" panose="020B0604020202020204" pitchFamily="34" charset="0"/>
                            </a:rPr>
                            <m:t>𝛺</m:t>
                          </m:r>
                        </m:e>
                        <m:sub>
                          <m:r>
                            <a:rPr lang="en-GR" sz="1800" i="1">
                              <a:effectLst/>
                              <a:ea typeface="Calibri" panose="020F0502020204030204" pitchFamily="34" charset="0"/>
                              <a:cs typeface="Arial" panose="020B0604020202020204" pitchFamily="34" charset="0"/>
                            </a:rPr>
                            <m:t>𝑖</m:t>
                          </m:r>
                        </m:sub>
                      </m:sSub>
                    </m:oMath>
                  </a14:m>
                  <a:r>
                    <a:rPr lang="en-GR">
                      <a:effectLst/>
                      <a:latin typeface="Times New Roman" panose="02020603050405020304" pitchFamily="18" charset="0"/>
                      <a:cs typeface="Times New Roman" panose="02020603050405020304" pitchFamily="18" charset="0"/>
                    </a:rPr>
                    <a:t> </a:t>
                  </a:r>
                  <a:endParaRPr lang="en-GR">
                    <a:latin typeface="Times New Roman" panose="02020603050405020304" pitchFamily="18" charset="0"/>
                    <a:cs typeface="Times New Roman" panose="02020603050405020304" pitchFamily="18" charset="0"/>
                  </a:endParaRPr>
                </a:p>
              </p:txBody>
            </p:sp>
          </mc:Choice>
          <mc:Fallback>
            <p:sp>
              <p:nvSpPr>
                <p:cNvPr id="15" name="TextBox 14">
                  <a:extLst>
                    <a:ext uri="{FF2B5EF4-FFF2-40B4-BE49-F238E27FC236}">
                      <a16:creationId xmlns:a16="http://schemas.microsoft.com/office/drawing/2014/main" id="{6745E043-8F73-50A3-C016-AD1431DA4D31}"/>
                    </a:ext>
                  </a:extLst>
                </p:cNvPr>
                <p:cNvSpPr txBox="1">
                  <a:spLocks noRot="1" noChangeAspect="1" noMove="1" noResize="1" noEditPoints="1" noAdjustHandles="1" noChangeArrowheads="1" noChangeShapeType="1" noTextEdit="1"/>
                </p:cNvSpPr>
                <p:nvPr/>
              </p:nvSpPr>
              <p:spPr>
                <a:xfrm>
                  <a:off x="108155" y="4274864"/>
                  <a:ext cx="9035845" cy="672556"/>
                </a:xfrm>
                <a:prstGeom prst="rect">
                  <a:avLst/>
                </a:prstGeom>
                <a:blipFill>
                  <a:blip r:embed="rId8"/>
                  <a:stretch>
                    <a:fillRect l="-562" t="-3704" b="-9259"/>
                  </a:stretch>
                </a:blipFill>
              </p:spPr>
              <p:txBody>
                <a:bodyPr/>
                <a:lstStyle/>
                <a:p>
                  <a:r>
                    <a:rPr lang="en-GR">
                      <a:noFill/>
                    </a:rPr>
                    <a:t> </a:t>
                  </a:r>
                </a:p>
              </p:txBody>
            </p:sp>
          </mc:Fallback>
        </mc:AlternateContent>
      </p:gr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61D5AEAC-4BEF-ACE9-DDBD-199C26894E53}"/>
                  </a:ext>
                </a:extLst>
              </p:cNvPr>
              <p:cNvSpPr txBox="1"/>
              <p:nvPr/>
            </p:nvSpPr>
            <p:spPr>
              <a:xfrm>
                <a:off x="108155" y="5353704"/>
                <a:ext cx="8927690" cy="1002647"/>
              </a:xfrm>
              <a:prstGeom prst="rect">
                <a:avLst/>
              </a:prstGeom>
              <a:noFill/>
            </p:spPr>
            <p:txBody>
              <a:bodyPr wrap="square" rtlCol="0">
                <a:spAutoFit/>
              </a:bodyPr>
              <a:lstStyle/>
              <a:p>
                <a:pPr algn="just"/>
                <a:r>
                  <a:rPr lang="en-GR">
                    <a:solidFill>
                      <a:srgbClr val="C00000"/>
                    </a:solidFill>
                    <a:latin typeface="Times New Roman" panose="02020603050405020304" pitchFamily="18" charset="0"/>
                    <a:cs typeface="Times New Roman" panose="02020603050405020304" pitchFamily="18" charset="0"/>
                  </a:rPr>
                  <a:t>Then, by expressing </a:t>
                </a:r>
                <a14:m>
                  <m:oMath xmlns:m="http://schemas.openxmlformats.org/officeDocument/2006/math">
                    <m:sSubSup>
                      <m:sSubSupPr>
                        <m:ctrlPr>
                          <a:rPr lang="el-GR" b="1" i="1">
                            <a:solidFill>
                              <a:srgbClr val="C00000"/>
                            </a:solidFill>
                            <a:latin typeface="Cambria Math" panose="02040503050406030204" pitchFamily="18" charset="0"/>
                          </a:rPr>
                        </m:ctrlPr>
                      </m:sSubSupPr>
                      <m:e>
                        <m:r>
                          <a:rPr lang="el-GR" b="1" i="1">
                            <a:solidFill>
                              <a:srgbClr val="C00000"/>
                            </a:solidFill>
                            <a:latin typeface="Cambria Math" panose="02040503050406030204" pitchFamily="18" charset="0"/>
                          </a:rPr>
                          <m:t>𝝈</m:t>
                        </m:r>
                      </m:e>
                      <m:sub>
                        <m:sSub>
                          <m:sSubPr>
                            <m:ctrlPr>
                              <a:rPr lang="el-GR" b="1" i="1">
                                <a:solidFill>
                                  <a:srgbClr val="C00000"/>
                                </a:solidFill>
                                <a:latin typeface="Cambria Math" panose="02040503050406030204" pitchFamily="18" charset="0"/>
                              </a:rPr>
                            </m:ctrlPr>
                          </m:sSubPr>
                          <m:e>
                            <m:acc>
                              <m:accPr>
                                <m:chr m:val="̅"/>
                                <m:ctrlPr>
                                  <a:rPr lang="el-GR" b="1" i="1">
                                    <a:solidFill>
                                      <a:srgbClr val="C00000"/>
                                    </a:solidFill>
                                    <a:latin typeface="Cambria Math" panose="02040503050406030204" pitchFamily="18" charset="0"/>
                                  </a:rPr>
                                </m:ctrlPr>
                              </m:accPr>
                              <m:e>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r>
                          <a:rPr lang="en-US" b="1" i="1">
                            <a:solidFill>
                              <a:srgbClr val="C00000"/>
                            </a:solidFill>
                            <a:latin typeface="Cambria Math" panose="02040503050406030204" pitchFamily="18" charset="0"/>
                          </a:rPr>
                          <m:t>−</m:t>
                        </m:r>
                        <m:sSub>
                          <m:sSubPr>
                            <m:ctrlPr>
                              <a:rPr lang="en-US" b="1"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𝑯</m:t>
                            </m:r>
                          </m:e>
                          <m:sub>
                            <m:r>
                              <a:rPr lang="en-US" b="1" i="1">
                                <a:solidFill>
                                  <a:srgbClr val="C00000"/>
                                </a:solidFill>
                                <a:latin typeface="Cambria Math" panose="02040503050406030204" pitchFamily="18" charset="0"/>
                              </a:rPr>
                              <m:t>𝟐</m:t>
                            </m:r>
                            <m:r>
                              <a:rPr lang="en-US" b="1" i="1">
                                <a:solidFill>
                                  <a:srgbClr val="C00000"/>
                                </a:solidFill>
                                <a:latin typeface="Cambria Math" panose="02040503050406030204" pitchFamily="18" charset="0"/>
                              </a:rPr>
                              <m:t>𝑶</m:t>
                            </m:r>
                          </m:sub>
                        </m:sSub>
                      </m:sub>
                      <m:sup>
                        <m:r>
                          <a:rPr lang="en-US" b="1" i="1">
                            <a:solidFill>
                              <a:srgbClr val="C00000"/>
                            </a:solidFill>
                            <a:latin typeface="Cambria Math" panose="02040503050406030204" pitchFamily="18" charset="0"/>
                          </a:rPr>
                          <m:t>𝑪𝑪</m:t>
                        </m:r>
                      </m:sup>
                    </m:sSubSup>
                    <m:d>
                      <m:dPr>
                        <m:ctrlPr>
                          <a:rPr lang="en-US" b="1" i="1">
                            <a:solidFill>
                              <a:srgbClr val="C00000"/>
                            </a:solidFill>
                            <a:latin typeface="Cambria Math" panose="02040503050406030204" pitchFamily="18" charset="0"/>
                          </a:rPr>
                        </m:ctrlPr>
                      </m:dPr>
                      <m:e>
                        <m:sSub>
                          <m:sSubPr>
                            <m:ctrlPr>
                              <a:rPr lang="en-US" b="1"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𝑬</m:t>
                            </m:r>
                          </m:e>
                          <m:sub>
                            <m:r>
                              <a:rPr lang="el-GR" b="1" i="1">
                                <a:solidFill>
                                  <a:srgbClr val="C00000"/>
                                </a:solidFill>
                                <a:latin typeface="Cambria Math" panose="02040503050406030204" pitchFamily="18" charset="0"/>
                              </a:rPr>
                              <m:t>𝝂</m:t>
                            </m:r>
                          </m:sub>
                        </m:sSub>
                        <m:r>
                          <a:rPr lang="en-US" b="1" i="1" smtClean="0">
                            <a:solidFill>
                              <a:srgbClr val="C00000"/>
                            </a:solidFill>
                            <a:latin typeface="Cambria Math" panose="02040503050406030204" pitchFamily="18" charset="0"/>
                          </a:rPr>
                          <m:t>;</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𝒂</m:t>
                            </m:r>
                          </m:e>
                        </m:acc>
                      </m:e>
                    </m:d>
                  </m:oMath>
                </a14:m>
                <a:r>
                  <a:rPr lang="en-GR">
                    <a:solidFill>
                      <a:srgbClr val="C00000"/>
                    </a:solidFill>
                    <a:latin typeface="Times New Roman" panose="02020603050405020304" pitchFamily="18" charset="0"/>
                    <a:cs typeface="Times New Roman" panose="02020603050405020304" pitchFamily="18" charset="0"/>
                  </a:rPr>
                  <a:t> as an </a:t>
                </a:r>
                <a:r>
                  <a:rPr lang="en-US">
                    <a:solidFill>
                      <a:srgbClr val="C00000"/>
                    </a:solidFill>
                    <a:latin typeface="Times New Roman" panose="02020603050405020304" pitchFamily="18" charset="0"/>
                    <a:cs typeface="Times New Roman" panose="02020603050405020304" pitchFamily="18" charset="0"/>
                  </a:rPr>
                  <a:t>”empirical” function of </a:t>
                </a:r>
                <a14:m>
                  <m:oMath xmlns:m="http://schemas.openxmlformats.org/officeDocument/2006/math">
                    <m:sSub>
                      <m:sSubPr>
                        <m:ctrlPr>
                          <a:rPr lang="en-US" b="1"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𝑬</m:t>
                        </m:r>
                      </m:e>
                      <m:sub>
                        <m:r>
                          <a:rPr lang="el-GR" b="1" i="1">
                            <a:solidFill>
                              <a:srgbClr val="C00000"/>
                            </a:solidFill>
                            <a:latin typeface="Cambria Math" panose="02040503050406030204" pitchFamily="18" charset="0"/>
                          </a:rPr>
                          <m:t>𝝂</m:t>
                        </m:r>
                      </m:sub>
                    </m:sSub>
                    <m:r>
                      <a:rPr lang="en-US" b="1" i="1" smtClean="0">
                        <a:solidFill>
                          <a:srgbClr val="C00000"/>
                        </a:solidFill>
                        <a:latin typeface="Cambria Math" panose="02040503050406030204" pitchFamily="18" charset="0"/>
                      </a:rPr>
                      <m:t>,</m:t>
                    </m:r>
                  </m:oMath>
                </a14:m>
                <a:r>
                  <a:rPr lang="en-GR">
                    <a:solidFill>
                      <a:srgbClr val="C00000"/>
                    </a:solidFill>
                    <a:latin typeface="Times New Roman" panose="02020603050405020304" pitchFamily="18" charset="0"/>
                    <a:cs typeface="Times New Roman" panose="02020603050405020304" pitchFamily="18" charset="0"/>
                  </a:rPr>
                  <a:t> in terms of some parameters </a:t>
                </a:r>
                <a14:m>
                  <m:oMath xmlns:m="http://schemas.openxmlformats.org/officeDocument/2006/math">
                    <m:acc>
                      <m:accPr>
                        <m:chr m:val="⃗"/>
                        <m:ctrlPr>
                          <a:rPr lang="en-GR" i="1">
                            <a:solidFill>
                              <a:srgbClr val="C00000"/>
                            </a:solidFill>
                          </a:rPr>
                        </m:ctrlPr>
                      </m:accPr>
                      <m:e>
                        <m:r>
                          <a:rPr lang="en-GR" i="1">
                            <a:solidFill>
                              <a:srgbClr val="C00000"/>
                            </a:solidFill>
                          </a:rPr>
                          <m:t>𝑎</m:t>
                        </m:r>
                      </m:e>
                    </m:acc>
                    <m:r>
                      <a:rPr lang="en-GR" i="1">
                        <a:solidFill>
                          <a:srgbClr val="C00000"/>
                        </a:solidFill>
                      </a:rPr>
                      <m:t>=</m:t>
                    </m:r>
                    <m:d>
                      <m:dPr>
                        <m:begChr m:val="{"/>
                        <m:endChr m:val="}"/>
                        <m:ctrlPr>
                          <a:rPr lang="en-GR" i="1">
                            <a:solidFill>
                              <a:srgbClr val="C00000"/>
                            </a:solidFill>
                          </a:rPr>
                        </m:ctrlPr>
                      </m:dPr>
                      <m:e>
                        <m:sSub>
                          <m:sSubPr>
                            <m:ctrlPr>
                              <a:rPr lang="en-GR" i="1">
                                <a:solidFill>
                                  <a:srgbClr val="C00000"/>
                                </a:solidFill>
                              </a:rPr>
                            </m:ctrlPr>
                          </m:sSubPr>
                          <m:e>
                            <m:r>
                              <a:rPr lang="en-GR" i="1">
                                <a:solidFill>
                                  <a:srgbClr val="C00000"/>
                                </a:solidFill>
                              </a:rPr>
                              <m:t>𝑎</m:t>
                            </m:r>
                          </m:e>
                          <m:sub>
                            <m:r>
                              <a:rPr lang="en-GR" i="1">
                                <a:solidFill>
                                  <a:srgbClr val="C00000"/>
                                </a:solidFill>
                              </a:rPr>
                              <m:t>0</m:t>
                            </m:r>
                          </m:sub>
                        </m:sSub>
                        <m:r>
                          <a:rPr lang="en-GR" i="1">
                            <a:solidFill>
                              <a:srgbClr val="C00000"/>
                            </a:solidFill>
                          </a:rPr>
                          <m:t>,</m:t>
                        </m:r>
                        <m:sSub>
                          <m:sSubPr>
                            <m:ctrlPr>
                              <a:rPr lang="en-GR" i="1">
                                <a:solidFill>
                                  <a:srgbClr val="C00000"/>
                                </a:solidFill>
                              </a:rPr>
                            </m:ctrlPr>
                          </m:sSubPr>
                          <m:e>
                            <m:r>
                              <a:rPr lang="en-GR" i="1">
                                <a:solidFill>
                                  <a:srgbClr val="C00000"/>
                                </a:solidFill>
                              </a:rPr>
                              <m:t>𝑎</m:t>
                            </m:r>
                          </m:e>
                          <m:sub>
                            <m:r>
                              <a:rPr lang="en-GR" i="1">
                                <a:solidFill>
                                  <a:srgbClr val="C00000"/>
                                </a:solidFill>
                              </a:rPr>
                              <m:t>1</m:t>
                            </m:r>
                          </m:sub>
                        </m:sSub>
                        <m:r>
                          <a:rPr lang="en-GR" i="1">
                            <a:solidFill>
                              <a:srgbClr val="C00000"/>
                            </a:solidFill>
                          </a:rPr>
                          <m:t>,</m:t>
                        </m:r>
                        <m:sSub>
                          <m:sSubPr>
                            <m:ctrlPr>
                              <a:rPr lang="en-GR" i="1">
                                <a:solidFill>
                                  <a:srgbClr val="C00000"/>
                                </a:solidFill>
                              </a:rPr>
                            </m:ctrlPr>
                          </m:sSubPr>
                          <m:e>
                            <m:r>
                              <a:rPr lang="en-GR" i="1">
                                <a:solidFill>
                                  <a:srgbClr val="C00000"/>
                                </a:solidFill>
                              </a:rPr>
                              <m:t>𝑎</m:t>
                            </m:r>
                          </m:e>
                          <m:sub>
                            <m:r>
                              <a:rPr lang="en-GR" i="1">
                                <a:solidFill>
                                  <a:srgbClr val="C00000"/>
                                </a:solidFill>
                              </a:rPr>
                              <m:t>2</m:t>
                            </m:r>
                          </m:sub>
                        </m:sSub>
                        <m:r>
                          <a:rPr lang="en-GR" i="1">
                            <a:solidFill>
                              <a:srgbClr val="C00000"/>
                            </a:solidFill>
                          </a:rPr>
                          <m:t>,</m:t>
                        </m:r>
                        <m:sSub>
                          <m:sSubPr>
                            <m:ctrlPr>
                              <a:rPr lang="en-GR" i="1">
                                <a:solidFill>
                                  <a:srgbClr val="C00000"/>
                                </a:solidFill>
                              </a:rPr>
                            </m:ctrlPr>
                          </m:sSubPr>
                          <m:e>
                            <m:r>
                              <a:rPr lang="en-GR" i="1">
                                <a:solidFill>
                                  <a:srgbClr val="C00000"/>
                                </a:solidFill>
                              </a:rPr>
                              <m:t>𝑎</m:t>
                            </m:r>
                          </m:e>
                          <m:sub>
                            <m:r>
                              <a:rPr lang="en-GR" i="1">
                                <a:solidFill>
                                  <a:srgbClr val="C00000"/>
                                </a:solidFill>
                              </a:rPr>
                              <m:t>3</m:t>
                            </m:r>
                          </m:sub>
                        </m:sSub>
                        <m:r>
                          <a:rPr lang="en-GR" i="1">
                            <a:solidFill>
                              <a:srgbClr val="C00000"/>
                            </a:solidFill>
                          </a:rPr>
                          <m:t>,</m:t>
                        </m:r>
                        <m:r>
                          <a:rPr lang="en-US" b="0" i="1" smtClean="0">
                            <a:solidFill>
                              <a:srgbClr val="C00000"/>
                            </a:solidFill>
                            <a:latin typeface="Cambria Math" panose="02040503050406030204" pitchFamily="18" charset="0"/>
                          </a:rPr>
                          <m:t>…</m:t>
                        </m:r>
                      </m:e>
                    </m:d>
                    <m:r>
                      <a:rPr lang="en-US" b="0" i="0" smtClean="0">
                        <a:solidFill>
                          <a:srgbClr val="C00000"/>
                        </a:solidFill>
                        <a:latin typeface="Cambria Math" panose="02040503050406030204" pitchFamily="18" charset="0"/>
                      </a:rPr>
                      <m:t> </m:t>
                    </m:r>
                    <m:r>
                      <m:rPr>
                        <m:sty m:val="p"/>
                      </m:rPr>
                      <a:rPr lang="en-US" b="0" i="0" smtClean="0">
                        <a:solidFill>
                          <a:srgbClr val="C00000"/>
                        </a:solidFill>
                        <a:latin typeface="Cambria Math" panose="02040503050406030204" pitchFamily="18" charset="0"/>
                      </a:rPr>
                      <m:t>and</m:t>
                    </m:r>
                    <m:r>
                      <a:rPr lang="en-US" b="0" i="0" smtClean="0">
                        <a:solidFill>
                          <a:srgbClr val="C00000"/>
                        </a:solidFill>
                        <a:latin typeface="Cambria Math" panose="02040503050406030204" pitchFamily="18" charset="0"/>
                      </a:rPr>
                      <m:t> </m:t>
                    </m:r>
                    <m:r>
                      <m:rPr>
                        <m:sty m:val="p"/>
                      </m:rPr>
                      <a:rPr lang="en-US" b="0" i="0" smtClean="0">
                        <a:solidFill>
                          <a:srgbClr val="C00000"/>
                        </a:solidFill>
                        <a:latin typeface="Cambria Math" panose="02040503050406030204" pitchFamily="18" charset="0"/>
                      </a:rPr>
                      <m:t>comparing</m:t>
                    </m:r>
                  </m:oMath>
                </a14:m>
                <a:r>
                  <a:rPr lang="en-GR">
                    <a:solidFill>
                      <a:srgbClr val="C00000"/>
                    </a:solidFill>
                    <a:latin typeface="Times New Roman" panose="02020603050405020304" pitchFamily="18" charset="0"/>
                    <a:cs typeface="Times New Roman" panose="02020603050405020304" pitchFamily="18" charset="0"/>
                  </a:rPr>
                  <a:t> the </a:t>
                </a:r>
                <a14:m>
                  <m:oMath xmlns:m="http://schemas.openxmlformats.org/officeDocument/2006/math">
                    <m:sSub>
                      <m:sSubPr>
                        <m:ctrlPr>
                          <a:rPr lang="en-GR" i="1">
                            <a:solidFill>
                              <a:srgbClr val="C00000"/>
                            </a:solidFill>
                            <a:latin typeface="Cambria Math" panose="02040503050406030204" pitchFamily="18" charset="0"/>
                          </a:rPr>
                        </m:ctrlPr>
                      </m:sSubPr>
                      <m:e>
                        <m:r>
                          <a:rPr lang="en-GR" i="1">
                            <a:solidFill>
                              <a:srgbClr val="C00000"/>
                            </a:solidFill>
                            <a:latin typeface="Cambria Math" panose="02040503050406030204" pitchFamily="18" charset="0"/>
                          </a:rPr>
                          <m:t>𝐵</m:t>
                        </m:r>
                      </m:e>
                      <m:sub>
                        <m:r>
                          <a:rPr lang="en-GR" i="1">
                            <a:solidFill>
                              <a:srgbClr val="C00000"/>
                            </a:solidFill>
                            <a:latin typeface="Cambria Math" panose="02040503050406030204" pitchFamily="18" charset="0"/>
                          </a:rPr>
                          <m:t>𝑖</m:t>
                        </m:r>
                      </m:sub>
                    </m:sSub>
                    <m:r>
                      <a:rPr lang="en-US" b="0" i="0" smtClean="0">
                        <a:solidFill>
                          <a:srgbClr val="C00000"/>
                        </a:solidFill>
                        <a:latin typeface="Cambria Math" panose="02040503050406030204" pitchFamily="18" charset="0"/>
                      </a:rPr>
                      <m:t> </m:t>
                    </m:r>
                    <m:r>
                      <m:rPr>
                        <m:sty m:val="p"/>
                      </m:rPr>
                      <a:rPr lang="en-US" b="0" i="0" smtClean="0">
                        <a:solidFill>
                          <a:srgbClr val="C00000"/>
                        </a:solidFill>
                        <a:latin typeface="Cambria Math" panose="02040503050406030204" pitchFamily="18" charset="0"/>
                      </a:rPr>
                      <m:t>content</m:t>
                    </m:r>
                    <m:r>
                      <a:rPr lang="en-US" b="0" i="0" smtClean="0">
                        <a:solidFill>
                          <a:srgbClr val="C00000"/>
                        </a:solidFill>
                        <a:latin typeface="Cambria Math" panose="02040503050406030204" pitchFamily="18" charset="0"/>
                      </a:rPr>
                      <m:t>−</m:t>
                    </m:r>
                    <m:r>
                      <m:rPr>
                        <m:sty m:val="p"/>
                      </m:rPr>
                      <a:rPr lang="en-US" b="0" i="0" smtClean="0">
                        <a:solidFill>
                          <a:srgbClr val="C00000"/>
                        </a:solidFill>
                        <a:latin typeface="Cambria Math" panose="02040503050406030204" pitchFamily="18" charset="0"/>
                      </a:rPr>
                      <m:t>expectations</m:t>
                    </m:r>
                    <m:r>
                      <a:rPr lang="en-US" b="0" i="0" smtClean="0">
                        <a:solidFill>
                          <a:srgbClr val="C00000"/>
                        </a:solidFill>
                        <a:latin typeface="Cambria Math" panose="02040503050406030204" pitchFamily="18" charset="0"/>
                      </a:rPr>
                      <m:t> </m:t>
                    </m:r>
                    <m:r>
                      <m:rPr>
                        <m:sty m:val="p"/>
                      </m:rPr>
                      <a:rPr lang="en-US" b="0" i="0" smtClean="0">
                        <a:solidFill>
                          <a:srgbClr val="C00000"/>
                        </a:solidFill>
                        <a:latin typeface="Cambria Math" panose="02040503050406030204" pitchFamily="18" charset="0"/>
                      </a:rPr>
                      <m:t>to</m:t>
                    </m:r>
                  </m:oMath>
                </a14:m>
                <a:r>
                  <a:rPr lang="en-GR">
                    <a:solidFill>
                      <a:srgbClr val="C00000"/>
                    </a:solidFill>
                    <a:latin typeface="Times New Roman" panose="02020603050405020304" pitchFamily="18" charset="0"/>
                    <a:cs typeface="Times New Roman" panose="02020603050405020304" pitchFamily="18" charset="0"/>
                  </a:rPr>
                  <a:t> the </a:t>
                </a:r>
                <a:r>
                  <a:rPr lang="en-US">
                    <a:solidFill>
                      <a:srgbClr val="C00000"/>
                    </a:solidFill>
                    <a:latin typeface="Times New Roman" panose="02020603050405020304" pitchFamily="18" charset="0"/>
                    <a:cs typeface="Times New Roman" panose="02020603050405020304" pitchFamily="18" charset="0"/>
                  </a:rPr>
                  <a:t> “data”  bins  the parameters could be estimated</a:t>
                </a:r>
                <a:endParaRPr lang="en-GR">
                  <a:solidFill>
                    <a:srgbClr val="C00000"/>
                  </a:solidFill>
                  <a:latin typeface="Times New Roman" panose="02020603050405020304" pitchFamily="18" charset="0"/>
                  <a:cs typeface="Times New Roman" panose="02020603050405020304" pitchFamily="18" charset="0"/>
                </a:endParaRPr>
              </a:p>
            </p:txBody>
          </p:sp>
        </mc:Choice>
        <mc:Fallback>
          <p:sp>
            <p:nvSpPr>
              <p:cNvPr id="17" name="TextBox 16">
                <a:extLst>
                  <a:ext uri="{FF2B5EF4-FFF2-40B4-BE49-F238E27FC236}">
                    <a16:creationId xmlns:a16="http://schemas.microsoft.com/office/drawing/2014/main" id="{61D5AEAC-4BEF-ACE9-DDBD-199C26894E53}"/>
                  </a:ext>
                </a:extLst>
              </p:cNvPr>
              <p:cNvSpPr txBox="1">
                <a:spLocks noRot="1" noChangeAspect="1" noMove="1" noResize="1" noEditPoints="1" noAdjustHandles="1" noChangeArrowheads="1" noChangeShapeType="1" noTextEdit="1"/>
              </p:cNvSpPr>
              <p:nvPr/>
            </p:nvSpPr>
            <p:spPr>
              <a:xfrm>
                <a:off x="108155" y="5353704"/>
                <a:ext cx="8927690" cy="1002647"/>
              </a:xfrm>
              <a:prstGeom prst="rect">
                <a:avLst/>
              </a:prstGeom>
              <a:blipFill>
                <a:blip r:embed="rId9"/>
                <a:stretch>
                  <a:fillRect l="-568" r="-568" b="-8750"/>
                </a:stretch>
              </a:blipFill>
            </p:spPr>
            <p:txBody>
              <a:bodyPr/>
              <a:lstStyle/>
              <a:p>
                <a:r>
                  <a:rPr lang="en-GR">
                    <a:noFill/>
                  </a:rPr>
                  <a:t> </a:t>
                </a:r>
              </a:p>
            </p:txBody>
          </p:sp>
        </mc:Fallback>
      </mc:AlternateContent>
    </p:spTree>
    <p:extLst>
      <p:ext uri="{BB962C8B-B14F-4D97-AF65-F5344CB8AC3E}">
        <p14:creationId xmlns:p14="http://schemas.microsoft.com/office/powerpoint/2010/main" val="129837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3DB6ED-F07A-94F7-240E-58F5D995E48B}"/>
              </a:ext>
            </a:extLst>
          </p:cNvPr>
          <p:cNvSpPr>
            <a:spLocks noGrp="1"/>
          </p:cNvSpPr>
          <p:nvPr>
            <p:ph type="sldNum" sz="quarter" idx="12"/>
          </p:nvPr>
        </p:nvSpPr>
        <p:spPr/>
        <p:txBody>
          <a:bodyPr/>
          <a:lstStyle/>
          <a:p>
            <a:fld id="{9C246AE4-CBAC-7944-8D8C-67B9A18B7093}" type="slidenum">
              <a:rPr lang="en-GR" smtClean="0"/>
              <a:t>21</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A9198150-60BD-9C80-7B4C-511E2ABEF07C}"/>
                  </a:ext>
                </a:extLst>
              </p:cNvPr>
              <p:cNvSpPr txBox="1"/>
              <p:nvPr/>
            </p:nvSpPr>
            <p:spPr>
              <a:xfrm>
                <a:off x="0" y="0"/>
                <a:ext cx="9144000" cy="567399"/>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A comment on the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r>
                              <a:rPr lang="en-US" sz="2400" b="1" i="1" smtClean="0">
                                <a:solidFill>
                                  <a:schemeClr val="bg1"/>
                                </a:solidFill>
                                <a:latin typeface="Cambria Math" panose="02040503050406030204" pitchFamily="18" charset="0"/>
                              </a:rPr>
                              <m:t>𝑶</m:t>
                            </m:r>
                          </m:sub>
                        </m:sSub>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functional form</a:t>
                </a:r>
              </a:p>
            </p:txBody>
          </p:sp>
        </mc:Choice>
        <mc:Fallback>
          <p:sp>
            <p:nvSpPr>
              <p:cNvPr id="3" name="TextBox 2">
                <a:extLst>
                  <a:ext uri="{FF2B5EF4-FFF2-40B4-BE49-F238E27FC236}">
                    <a16:creationId xmlns:a16="http://schemas.microsoft.com/office/drawing/2014/main" id="{A9198150-60BD-9C80-7B4C-511E2ABEF07C}"/>
                  </a:ext>
                </a:extLst>
              </p:cNvPr>
              <p:cNvSpPr txBox="1">
                <a:spLocks noRot="1" noChangeAspect="1" noMove="1" noResize="1" noEditPoints="1" noAdjustHandles="1" noChangeArrowheads="1" noChangeShapeType="1" noTextEdit="1"/>
              </p:cNvSpPr>
              <p:nvPr/>
            </p:nvSpPr>
            <p:spPr>
              <a:xfrm>
                <a:off x="0" y="0"/>
                <a:ext cx="9144000" cy="567399"/>
              </a:xfrm>
              <a:prstGeom prst="rect">
                <a:avLst/>
              </a:prstGeom>
              <a:blipFill>
                <a:blip r:embed="rId2"/>
                <a:stretch>
                  <a:fillRect t="-4444" b="-11111"/>
                </a:stretch>
              </a:blipFill>
            </p:spPr>
            <p:txBody>
              <a:bodyPr/>
              <a:lstStyle/>
              <a:p>
                <a:r>
                  <a:rPr lang="en-GR">
                    <a:noFill/>
                  </a:rPr>
                  <a:t> </a:t>
                </a:r>
              </a:p>
            </p:txBody>
          </p:sp>
        </mc:Fallback>
      </mc:AlternateContent>
      <p:pic>
        <p:nvPicPr>
          <p:cNvPr id="4" name="Picture 3" descr="A graph of a line&#10;&#10;Description automatically generated">
            <a:extLst>
              <a:ext uri="{FF2B5EF4-FFF2-40B4-BE49-F238E27FC236}">
                <a16:creationId xmlns:a16="http://schemas.microsoft.com/office/drawing/2014/main" id="{BB654C8E-729E-26A3-EB05-C4E6AFE0A709}"/>
              </a:ext>
            </a:extLst>
          </p:cNvPr>
          <p:cNvPicPr>
            <a:picLocks noChangeAspect="1"/>
          </p:cNvPicPr>
          <p:nvPr/>
        </p:nvPicPr>
        <p:blipFill>
          <a:blip r:embed="rId3"/>
          <a:stretch>
            <a:fillRect/>
          </a:stretch>
        </p:blipFill>
        <p:spPr>
          <a:xfrm>
            <a:off x="2434918" y="567399"/>
            <a:ext cx="3644900" cy="1782445"/>
          </a:xfrm>
          <a:prstGeom prst="rect">
            <a:avLst/>
          </a:prstGeom>
        </p:spPr>
      </p:pic>
      <p:sp>
        <p:nvSpPr>
          <p:cNvPr id="6" name="TextBox 5">
            <a:extLst>
              <a:ext uri="{FF2B5EF4-FFF2-40B4-BE49-F238E27FC236}">
                <a16:creationId xmlns:a16="http://schemas.microsoft.com/office/drawing/2014/main" id="{11E52232-F7FB-52B6-FF8F-82C937216704}"/>
              </a:ext>
            </a:extLst>
          </p:cNvPr>
          <p:cNvSpPr txBox="1"/>
          <p:nvPr/>
        </p:nvSpPr>
        <p:spPr>
          <a:xfrm>
            <a:off x="108155" y="2349844"/>
            <a:ext cx="8927690" cy="323165"/>
          </a:xfrm>
          <a:prstGeom prst="rect">
            <a:avLst/>
          </a:prstGeom>
          <a:noFill/>
        </p:spPr>
        <p:txBody>
          <a:bodyPr wrap="square">
            <a:spAutoFit/>
          </a:bodyPr>
          <a:lstStyle/>
          <a:p>
            <a:pPr algn="ctr"/>
            <a:r>
              <a:rPr lang="en-GB" sz="1500" b="1">
                <a:effectLst/>
                <a:latin typeface="Times New Roman" panose="02020603050405020304" pitchFamily="18" charset="0"/>
                <a:ea typeface="Calibri" panose="020F0502020204030204" pitchFamily="34" charset="0"/>
                <a:cs typeface="Times New Roman" panose="02020603050405020304" pitchFamily="18" charset="0"/>
              </a:rPr>
              <a:t>The orange line represents a 2</a:t>
            </a:r>
            <a:r>
              <a:rPr lang="en-GB" sz="1500" b="1" baseline="30000">
                <a:effectLst/>
                <a:latin typeface="Times New Roman" panose="02020603050405020304" pitchFamily="18" charset="0"/>
                <a:ea typeface="Calibri" panose="020F0502020204030204" pitchFamily="34" charset="0"/>
                <a:cs typeface="Times New Roman" panose="02020603050405020304" pitchFamily="18" charset="0"/>
              </a:rPr>
              <a:t>nd</a:t>
            </a:r>
            <a:r>
              <a:rPr lang="en-GB" sz="1500" b="1">
                <a:effectLst/>
                <a:latin typeface="Times New Roman" panose="02020603050405020304" pitchFamily="18" charset="0"/>
                <a:ea typeface="Calibri" panose="020F0502020204030204" pitchFamily="34" charset="0"/>
                <a:cs typeface="Times New Roman" panose="02020603050405020304" pitchFamily="18" charset="0"/>
              </a:rPr>
              <a:t> degree polynomial fit of </a:t>
            </a:r>
            <a:r>
              <a:rPr lang="el-GR" sz="1500" b="1">
                <a:effectLst/>
                <a:latin typeface="Times New Roman" panose="02020603050405020304" pitchFamily="18" charset="0"/>
                <a:ea typeface="Calibri" panose="020F0502020204030204" pitchFamily="34" charset="0"/>
                <a:cs typeface="Times New Roman" panose="02020603050405020304" pitchFamily="18" charset="0"/>
              </a:rPr>
              <a:t>σ</a:t>
            </a:r>
            <a:r>
              <a:rPr lang="en-GB" sz="1500" b="1">
                <a:effectLst/>
                <a:latin typeface="Times New Roman" panose="02020603050405020304" pitchFamily="18" charset="0"/>
                <a:ea typeface="Calibri" panose="020F0502020204030204" pitchFamily="34" charset="0"/>
                <a:cs typeface="Times New Roman" panose="02020603050405020304" pitchFamily="18" charset="0"/>
              </a:rPr>
              <a:t>(E) as given by Genie (G1802) green points.</a:t>
            </a:r>
            <a:r>
              <a:rPr lang="en-GR" sz="1500" b="1">
                <a:effectLst/>
                <a:latin typeface="Times New Roman" panose="02020603050405020304" pitchFamily="18" charset="0"/>
                <a:cs typeface="Times New Roman" panose="02020603050405020304" pitchFamily="18" charset="0"/>
              </a:rPr>
              <a:t> </a:t>
            </a:r>
            <a:endParaRPr lang="en-GR" sz="1500" b="1">
              <a:latin typeface="Times New Roman" panose="02020603050405020304" pitchFamily="18" charset="0"/>
              <a:cs typeface="Times New Roman" panose="02020603050405020304" pitchFamily="18" charset="0"/>
            </a:endParaRPr>
          </a:p>
        </p:txBody>
      </p:sp>
      <p:grpSp>
        <p:nvGrpSpPr>
          <p:cNvPr id="13" name="Group 12">
            <a:extLst>
              <a:ext uri="{FF2B5EF4-FFF2-40B4-BE49-F238E27FC236}">
                <a16:creationId xmlns:a16="http://schemas.microsoft.com/office/drawing/2014/main" id="{27FBDACF-0A57-FB26-8A0D-6273B28DB8BA}"/>
              </a:ext>
            </a:extLst>
          </p:cNvPr>
          <p:cNvGrpSpPr/>
          <p:nvPr/>
        </p:nvGrpSpPr>
        <p:grpSpPr>
          <a:xfrm>
            <a:off x="108155" y="2673009"/>
            <a:ext cx="8927690" cy="2602407"/>
            <a:chOff x="108155" y="2673009"/>
            <a:chExt cx="8927690" cy="2602407"/>
          </a:xfrm>
        </p:grpSpPr>
        <p:pic>
          <p:nvPicPr>
            <p:cNvPr id="7" name="Content Placeholder 3" descr="A graph with a purple line&#10;&#10;AI-generated content may be incorrect.">
              <a:extLst>
                <a:ext uri="{FF2B5EF4-FFF2-40B4-BE49-F238E27FC236}">
                  <a16:creationId xmlns:a16="http://schemas.microsoft.com/office/drawing/2014/main" id="{7C4F42EC-575F-3834-A049-9752176859FD}"/>
                </a:ext>
              </a:extLst>
            </p:cNvPr>
            <p:cNvPicPr>
              <a:picLocks noChangeAspect="1"/>
            </p:cNvPicPr>
            <p:nvPr/>
          </p:nvPicPr>
          <p:blipFill>
            <a:blip r:embed="rId4"/>
            <a:stretch>
              <a:fillRect/>
            </a:stretch>
          </p:blipFill>
          <p:spPr>
            <a:xfrm>
              <a:off x="435647" y="2673009"/>
              <a:ext cx="3998541" cy="2002243"/>
            </a:xfrm>
            <a:prstGeom prst="rect">
              <a:avLst/>
            </a:prstGeom>
            <a:noFill/>
            <a:ln>
              <a:noFill/>
            </a:ln>
          </p:spPr>
        </p:pic>
        <p:pic>
          <p:nvPicPr>
            <p:cNvPr id="9" name="Picture 8" descr="A graph with a purple line&#10;&#10;AI-generated content may be incorrect.">
              <a:extLst>
                <a:ext uri="{FF2B5EF4-FFF2-40B4-BE49-F238E27FC236}">
                  <a16:creationId xmlns:a16="http://schemas.microsoft.com/office/drawing/2014/main" id="{C4BB51B7-B746-A00B-C8FB-9D723ED02122}"/>
                </a:ext>
              </a:extLst>
            </p:cNvPr>
            <p:cNvPicPr>
              <a:picLocks noChangeAspect="1"/>
            </p:cNvPicPr>
            <p:nvPr/>
          </p:nvPicPr>
          <p:blipFill>
            <a:blip r:embed="rId5"/>
            <a:stretch>
              <a:fillRect/>
            </a:stretch>
          </p:blipFill>
          <p:spPr>
            <a:xfrm>
              <a:off x="4572000" y="2710161"/>
              <a:ext cx="3645398" cy="2002242"/>
            </a:xfrm>
            <a:prstGeom prst="rect">
              <a:avLst/>
            </a:prstGeom>
            <a:noFill/>
            <a:ln cap="flat">
              <a:noFill/>
            </a:ln>
          </p:spPr>
        </p:pic>
        <p:sp>
          <p:nvSpPr>
            <p:cNvPr id="11" name="TextBox 10">
              <a:extLst>
                <a:ext uri="{FF2B5EF4-FFF2-40B4-BE49-F238E27FC236}">
                  <a16:creationId xmlns:a16="http://schemas.microsoft.com/office/drawing/2014/main" id="{93C7C158-9E90-4C7E-1112-38FD8BD24336}"/>
                </a:ext>
              </a:extLst>
            </p:cNvPr>
            <p:cNvSpPr txBox="1"/>
            <p:nvPr/>
          </p:nvSpPr>
          <p:spPr>
            <a:xfrm>
              <a:off x="108155" y="4721418"/>
              <a:ext cx="8927690" cy="553998"/>
            </a:xfrm>
            <a:prstGeom prst="rect">
              <a:avLst/>
            </a:prstGeom>
            <a:noFill/>
          </p:spPr>
          <p:txBody>
            <a:bodyPr wrap="square">
              <a:spAutoFit/>
            </a:bodyPr>
            <a:lstStyle/>
            <a:p>
              <a:r>
                <a:rPr lang="en-GB" sz="1500" b="1">
                  <a:effectLst/>
                  <a:latin typeface="Times New Roman" panose="02020603050405020304" pitchFamily="18" charset="0"/>
                  <a:ea typeface="Calibri" panose="020F0502020204030204" pitchFamily="34" charset="0"/>
                  <a:cs typeface="Times New Roman" panose="02020603050405020304" pitchFamily="18" charset="0"/>
                </a:rPr>
                <a:t>Residuals (left) and fractional residuals (right) of a 2</a:t>
              </a:r>
              <a:r>
                <a:rPr lang="en-GB" sz="1500" b="1" baseline="30000">
                  <a:effectLst/>
                  <a:latin typeface="Times New Roman" panose="02020603050405020304" pitchFamily="18" charset="0"/>
                  <a:ea typeface="Calibri" panose="020F0502020204030204" pitchFamily="34" charset="0"/>
                  <a:cs typeface="Times New Roman" panose="02020603050405020304" pitchFamily="18" charset="0"/>
                </a:rPr>
                <a:t>nd</a:t>
              </a:r>
              <a:r>
                <a:rPr lang="en-GB" sz="1500" b="1">
                  <a:effectLst/>
                  <a:latin typeface="Times New Roman" panose="02020603050405020304" pitchFamily="18" charset="0"/>
                  <a:ea typeface="Calibri" panose="020F0502020204030204" pitchFamily="34" charset="0"/>
                  <a:cs typeface="Times New Roman" panose="02020603050405020304" pitchFamily="18" charset="0"/>
                </a:rPr>
                <a:t> degree polynomial fit to the Genie (G1802) x-sections with respect to the actual Genie x-sections</a:t>
              </a:r>
              <a:r>
                <a:rPr lang="en-GR" sz="1500" b="1">
                  <a:effectLst/>
                  <a:latin typeface="Times New Roman" panose="02020603050405020304" pitchFamily="18" charset="0"/>
                  <a:cs typeface="Times New Roman" panose="02020603050405020304" pitchFamily="18" charset="0"/>
                </a:rPr>
                <a:t> </a:t>
              </a:r>
              <a:endParaRPr lang="en-GR" sz="1500" b="1">
                <a:latin typeface="Times New Roman" panose="02020603050405020304" pitchFamily="18" charset="0"/>
                <a:cs typeface="Times New Roman" panose="02020603050405020304" pitchFamily="18" charset="0"/>
              </a:endParaRPr>
            </a:p>
          </p:txBody>
        </p:sp>
      </p:grpSp>
      <p:sp>
        <p:nvSpPr>
          <p:cNvPr id="12" name="TextBox 11">
            <a:extLst>
              <a:ext uri="{FF2B5EF4-FFF2-40B4-BE49-F238E27FC236}">
                <a16:creationId xmlns:a16="http://schemas.microsoft.com/office/drawing/2014/main" id="{C747F562-5D34-5C89-FB46-6A617DAB1831}"/>
              </a:ext>
            </a:extLst>
          </p:cNvPr>
          <p:cNvSpPr txBox="1"/>
          <p:nvPr/>
        </p:nvSpPr>
        <p:spPr>
          <a:xfrm>
            <a:off x="191729" y="5608672"/>
            <a:ext cx="8760542" cy="646331"/>
          </a:xfrm>
          <a:prstGeom prst="rect">
            <a:avLst/>
          </a:prstGeom>
          <a:noFill/>
        </p:spPr>
        <p:txBody>
          <a:bodyPr wrap="square" rtlCol="0">
            <a:spAutoFit/>
          </a:bodyPr>
          <a:lstStyle/>
          <a:p>
            <a:r>
              <a:rPr lang="en-GR" b="1" dirty="0">
                <a:solidFill>
                  <a:srgbClr val="C00000"/>
                </a:solidFill>
                <a:latin typeface="Times New Roman" panose="02020603050405020304" pitchFamily="18" charset="0"/>
                <a:cs typeface="Times New Roman" panose="02020603050405020304" pitchFamily="18" charset="0"/>
              </a:rPr>
              <a:t>What if the x-section cannot be expressed as a polynomial function?</a:t>
            </a:r>
          </a:p>
          <a:p>
            <a:r>
              <a:rPr lang="en-GR" b="1" dirty="0">
                <a:solidFill>
                  <a:srgbClr val="C00000"/>
                </a:solidFill>
                <a:latin typeface="Times New Roman" panose="02020603050405020304" pitchFamily="18" charset="0"/>
                <a:cs typeface="Times New Roman" panose="02020603050405020304" pitchFamily="18" charset="0"/>
              </a:rPr>
              <a:t>”Cures” and estimation of systematics due to the polynomial parameterization </a:t>
            </a:r>
          </a:p>
        </p:txBody>
      </p:sp>
    </p:spTree>
    <p:extLst>
      <p:ext uri="{BB962C8B-B14F-4D97-AF65-F5344CB8AC3E}">
        <p14:creationId xmlns:p14="http://schemas.microsoft.com/office/powerpoint/2010/main" val="263888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915BFB-7B26-2B72-E336-CC73CDBEB1D8}"/>
              </a:ext>
            </a:extLst>
          </p:cNvPr>
          <p:cNvSpPr>
            <a:spLocks noGrp="1"/>
          </p:cNvSpPr>
          <p:nvPr>
            <p:ph type="sldNum" sz="quarter" idx="12"/>
          </p:nvPr>
        </p:nvSpPr>
        <p:spPr/>
        <p:txBody>
          <a:bodyPr/>
          <a:lstStyle/>
          <a:p>
            <a:fld id="{9C246AE4-CBAC-7944-8D8C-67B9A18B7093}" type="slidenum">
              <a:rPr lang="en-GR" smtClean="0"/>
              <a:t>22</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405F610-39A7-8ACF-F779-407EDE084496}"/>
                  </a:ext>
                </a:extLst>
              </p:cNvPr>
              <p:cNvSpPr txBox="1"/>
              <p:nvPr/>
            </p:nvSpPr>
            <p:spPr>
              <a:xfrm>
                <a:off x="0" y="0"/>
                <a:ext cx="9144000" cy="567399"/>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Estimate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r>
                              <a:rPr lang="en-US" sz="2400" b="1" i="1" smtClean="0">
                                <a:solidFill>
                                  <a:schemeClr val="bg1"/>
                                </a:solidFill>
                                <a:latin typeface="Cambria Math" panose="02040503050406030204" pitchFamily="18" charset="0"/>
                              </a:rPr>
                              <m:t>𝑶</m:t>
                            </m:r>
                          </m:sub>
                        </m:sSub>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from the available “Data-Set” - II </a:t>
                </a:r>
              </a:p>
            </p:txBody>
          </p:sp>
        </mc:Choice>
        <mc:Fallback>
          <p:sp>
            <p:nvSpPr>
              <p:cNvPr id="3" name="TextBox 2">
                <a:extLst>
                  <a:ext uri="{FF2B5EF4-FFF2-40B4-BE49-F238E27FC236}">
                    <a16:creationId xmlns:a16="http://schemas.microsoft.com/office/drawing/2014/main" id="{6405F610-39A7-8ACF-F779-407EDE084496}"/>
                  </a:ext>
                </a:extLst>
              </p:cNvPr>
              <p:cNvSpPr txBox="1">
                <a:spLocks noRot="1" noChangeAspect="1" noMove="1" noResize="1" noEditPoints="1" noAdjustHandles="1" noChangeArrowheads="1" noChangeShapeType="1" noTextEdit="1"/>
              </p:cNvSpPr>
              <p:nvPr/>
            </p:nvSpPr>
            <p:spPr>
              <a:xfrm>
                <a:off x="0" y="0"/>
                <a:ext cx="9144000" cy="567399"/>
              </a:xfrm>
              <a:prstGeom prst="rect">
                <a:avLst/>
              </a:prstGeom>
              <a:blipFill>
                <a:blip r:embed="rId2"/>
                <a:stretch>
                  <a:fillRect t="-4444" b="-11111"/>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26D6146B-02F8-AD37-7614-BA8EA937BDFB}"/>
                  </a:ext>
                </a:extLst>
              </p:cNvPr>
              <p:cNvSpPr txBox="1"/>
              <p:nvPr/>
            </p:nvSpPr>
            <p:spPr>
              <a:xfrm>
                <a:off x="0" y="739139"/>
                <a:ext cx="4572000" cy="835550"/>
              </a:xfrm>
              <a:prstGeom prst="rect">
                <a:avLst/>
              </a:prstGeom>
              <a:noFill/>
            </p:spPr>
            <p:txBody>
              <a:bodyPr wrap="square">
                <a:spAutoFit/>
              </a:bodyPr>
              <a:lstStyle/>
              <a:p>
                <a:pPr/>
                <a14:m>
                  <m:oMathPara xmlns:m="http://schemas.openxmlformats.org/officeDocument/2006/math">
                    <m:oMath>
                      <m:sSub>
                        <m:sSubPr>
                          <m:ctrlPr>
                            <a:rPr lang="en-GR" sz="1400" i="1">
                              <a:latin typeface="Cambria Math" panose="02040503050406030204" pitchFamily="18" charset="0"/>
                            </a:rPr>
                          </m:ctrlPr>
                        </m:sSubPr>
                        <m:e>
                          <m:r>
                            <a:rPr lang="en-GR" sz="1400" i="1">
                              <a:latin typeface="Cambria Math" panose="02040503050406030204" pitchFamily="18" charset="0"/>
                            </a:rPr>
                            <m:t>𝐵</m:t>
                          </m:r>
                        </m:e>
                        <m:sub>
                          <m:r>
                            <a:rPr lang="en-GR" sz="1400" i="1">
                              <a:latin typeface="Cambria Math" panose="02040503050406030204" pitchFamily="18" charset="0"/>
                            </a:rPr>
                            <m:t>𝑖</m:t>
                          </m:r>
                        </m:sub>
                      </m:sSub>
                      <m:r>
                        <a:rPr lang="en-GR" sz="1400" i="0">
                          <a:latin typeface="Cambria Math" panose="02040503050406030204" pitchFamily="18" charset="0"/>
                        </a:rPr>
                        <m:t>=</m:t>
                      </m:r>
                      <m:sSub>
                        <m:sSubPr>
                          <m:ctrlPr>
                            <a:rPr lang="en-GR" sz="1400" i="1">
                              <a:latin typeface="Cambria Math" panose="02040503050406030204" pitchFamily="18" charset="0"/>
                            </a:rPr>
                          </m:ctrlPr>
                        </m:sSubPr>
                        <m:e>
                          <m:r>
                            <a:rPr lang="en-GR" sz="1400" i="1">
                              <a:latin typeface="Cambria Math" panose="02040503050406030204" pitchFamily="18" charset="0"/>
                            </a:rPr>
                            <m:t>𝑅</m:t>
                          </m:r>
                        </m:e>
                        <m:sub>
                          <m:r>
                            <a:rPr lang="en-GR" sz="1400" i="1">
                              <a:latin typeface="Cambria Math" panose="02040503050406030204" pitchFamily="18" charset="0"/>
                            </a:rPr>
                            <m:t>𝑠𝑐𝑎𝑙𝑒</m:t>
                          </m:r>
                        </m:sub>
                      </m:sSub>
                      <m:f>
                        <m:fPr>
                          <m:ctrlPr>
                            <a:rPr lang="en-GR" sz="1400" i="1">
                              <a:latin typeface="Cambria Math" panose="02040503050406030204" pitchFamily="18" charset="0"/>
                            </a:rPr>
                          </m:ctrlPr>
                        </m:fPr>
                        <m:num>
                          <m:r>
                            <a:rPr lang="en-GR" sz="1400" i="1">
                              <a:latin typeface="Cambria Math" panose="02040503050406030204" pitchFamily="18" charset="0"/>
                            </a:rPr>
                            <m:t>𝜌</m:t>
                          </m:r>
                          <m:sSub>
                            <m:sSubPr>
                              <m:ctrlPr>
                                <a:rPr lang="en-GR" sz="1400" i="1">
                                  <a:latin typeface="Cambria Math" panose="02040503050406030204" pitchFamily="18" charset="0"/>
                                </a:rPr>
                              </m:ctrlPr>
                            </m:sSubPr>
                            <m:e>
                              <m:r>
                                <a:rPr lang="en-GR" sz="1400" i="1">
                                  <a:latin typeface="Cambria Math" panose="02040503050406030204" pitchFamily="18" charset="0"/>
                                </a:rPr>
                                <m:t>𝛮</m:t>
                              </m:r>
                            </m:e>
                            <m:sub>
                              <m:r>
                                <a:rPr lang="en-GR" sz="1400" i="1">
                                  <a:latin typeface="Cambria Math" panose="02040503050406030204" pitchFamily="18" charset="0"/>
                                </a:rPr>
                                <m:t>𝛢</m:t>
                              </m:r>
                            </m:sub>
                          </m:sSub>
                        </m:num>
                        <m:den>
                          <m:sSub>
                            <m:sSubPr>
                              <m:ctrlPr>
                                <a:rPr lang="en-GR" sz="1400" i="1">
                                  <a:latin typeface="Cambria Math" panose="02040503050406030204" pitchFamily="18" charset="0"/>
                                </a:rPr>
                              </m:ctrlPr>
                            </m:sSubPr>
                            <m:e>
                              <m:r>
                                <a:rPr lang="en-GR" sz="1400" i="1">
                                  <a:latin typeface="Cambria Math" panose="02040503050406030204" pitchFamily="18" charset="0"/>
                                </a:rPr>
                                <m:t>𝛭</m:t>
                              </m:r>
                            </m:e>
                            <m:sub>
                              <m:r>
                                <a:rPr lang="en-GR" sz="1400" i="1">
                                  <a:latin typeface="Cambria Math" panose="02040503050406030204" pitchFamily="18" charset="0"/>
                                </a:rPr>
                                <m:t>𝛨</m:t>
                              </m:r>
                              <m:r>
                                <a:rPr lang="en-GR" sz="1400" i="0">
                                  <a:latin typeface="Cambria Math" panose="02040503050406030204" pitchFamily="18" charset="0"/>
                                </a:rPr>
                                <m:t>2</m:t>
                              </m:r>
                              <m:r>
                                <a:rPr lang="en-GR" sz="1400" i="1">
                                  <a:latin typeface="Cambria Math" panose="02040503050406030204" pitchFamily="18" charset="0"/>
                                </a:rPr>
                                <m:t>𝜊</m:t>
                              </m:r>
                            </m:sub>
                          </m:sSub>
                        </m:den>
                      </m:f>
                      <m:nary>
                        <m:naryPr>
                          <m:chr m:val="∑"/>
                          <m:limLoc m:val="undOvr"/>
                          <m:supHide m:val="on"/>
                          <m:ctrlPr>
                            <a:rPr lang="en-GR" sz="1400" i="1">
                              <a:latin typeface="Cambria Math" panose="02040503050406030204" pitchFamily="18" charset="0"/>
                            </a:rPr>
                          </m:ctrlPr>
                        </m:naryPr>
                        <m:sub>
                          <m:eqArr>
                            <m:eqArrPr>
                              <m:ctrlPr>
                                <a:rPr lang="en-GR" sz="1400" i="1">
                                  <a:latin typeface="Cambria Math" panose="02040503050406030204" pitchFamily="18" charset="0"/>
                                </a:rPr>
                              </m:ctrlPr>
                            </m:eqArrPr>
                            <m:e>
                              <m:r>
                                <a:rPr lang="en-GR" sz="1400" i="1">
                                  <a:latin typeface="Cambria Math" panose="02040503050406030204" pitchFamily="18" charset="0"/>
                                </a:rPr>
                                <m:t>𝑗</m:t>
                              </m:r>
                            </m:e>
                            <m:e>
                              <m:sSub>
                                <m:sSubPr>
                                  <m:ctrlPr>
                                    <a:rPr lang="en-GR" sz="1400" i="1">
                                      <a:latin typeface="Cambria Math" panose="02040503050406030204" pitchFamily="18" charset="0"/>
                                    </a:rPr>
                                  </m:ctrlPr>
                                </m:sSubPr>
                                <m:e>
                                  <m:acc>
                                    <m:accPr>
                                      <m:chr m:val="⃗"/>
                                      <m:ctrlPr>
                                        <a:rPr lang="en-GR" sz="1400" i="1">
                                          <a:latin typeface="Cambria Math" panose="02040503050406030204" pitchFamily="18" charset="0"/>
                                        </a:rPr>
                                      </m:ctrlPr>
                                    </m:accPr>
                                    <m:e>
                                      <m:r>
                                        <a:rPr lang="en-GR" sz="1400" i="1">
                                          <a:latin typeface="Cambria Math" panose="02040503050406030204" pitchFamily="18" charset="0"/>
                                        </a:rPr>
                                        <m:t>𝑣</m:t>
                                      </m:r>
                                    </m:e>
                                  </m:acc>
                                </m:e>
                                <m:sub>
                                  <m:r>
                                    <a:rPr lang="en-GR" sz="1400" i="1">
                                      <a:latin typeface="Cambria Math" panose="02040503050406030204" pitchFamily="18" charset="0"/>
                                    </a:rPr>
                                    <m:t>𝑗</m:t>
                                  </m:r>
                                </m:sub>
                              </m:sSub>
                              <m:r>
                                <a:rPr lang="en-GR" sz="1400" i="0">
                                  <a:latin typeface="Cambria Math" panose="02040503050406030204" pitchFamily="18" charset="0"/>
                                </a:rPr>
                                <m:t>∈</m:t>
                              </m:r>
                              <m:sSub>
                                <m:sSubPr>
                                  <m:ctrlPr>
                                    <a:rPr lang="en-GR" sz="1400" i="1">
                                      <a:latin typeface="Cambria Math" panose="02040503050406030204" pitchFamily="18" charset="0"/>
                                    </a:rPr>
                                  </m:ctrlPr>
                                </m:sSubPr>
                                <m:e>
                                  <m:r>
                                    <a:rPr lang="en-GR" sz="1400" i="1">
                                      <a:latin typeface="Cambria Math" panose="02040503050406030204" pitchFamily="18" charset="0"/>
                                    </a:rPr>
                                    <m:t>𝛺</m:t>
                                  </m:r>
                                </m:e>
                                <m:sub>
                                  <m:r>
                                    <a:rPr lang="en-GR" sz="1400" i="1">
                                      <a:latin typeface="Cambria Math" panose="02040503050406030204" pitchFamily="18" charset="0"/>
                                    </a:rPr>
                                    <m:t>𝑖</m:t>
                                  </m:r>
                                </m:sub>
                              </m:sSub>
                            </m:e>
                          </m:eqArr>
                        </m:sub>
                        <m:sup/>
                        <m:e>
                          <m:f>
                            <m:fPr>
                              <m:ctrlPr>
                                <a:rPr lang="en-GR" sz="1400" i="1">
                                  <a:latin typeface="Cambria Math" panose="02040503050406030204" pitchFamily="18" charset="0"/>
                                </a:rPr>
                              </m:ctrlPr>
                            </m:fPr>
                            <m:num>
                              <m:r>
                                <a:rPr lang="en-GR" sz="1400" i="1">
                                  <a:latin typeface="Cambria Math" panose="02040503050406030204" pitchFamily="18" charset="0"/>
                                </a:rPr>
                                <m:t>𝐿</m:t>
                              </m:r>
                              <m:d>
                                <m:dPr>
                                  <m:ctrlPr>
                                    <a:rPr lang="en-GR" sz="1400" i="1">
                                      <a:latin typeface="Cambria Math" panose="02040503050406030204" pitchFamily="18" charset="0"/>
                                    </a:rPr>
                                  </m:ctrlPr>
                                </m:dPr>
                                <m:e>
                                  <m:r>
                                    <a:rPr lang="en-GR" sz="1400" i="1">
                                      <a:latin typeface="Cambria Math" panose="02040503050406030204" pitchFamily="18" charset="0"/>
                                    </a:rPr>
                                    <m:t>𝑘</m:t>
                                  </m:r>
                                </m:e>
                              </m:d>
                            </m:num>
                            <m:den>
                              <m:sSub>
                                <m:sSubPr>
                                  <m:ctrlPr>
                                    <a:rPr lang="en-GR" sz="1400" i="1">
                                      <a:latin typeface="Cambria Math" panose="02040503050406030204" pitchFamily="18" charset="0"/>
                                    </a:rPr>
                                  </m:ctrlPr>
                                </m:sSubPr>
                                <m:e>
                                  <m:r>
                                    <a:rPr lang="en-GR" sz="1400" i="1">
                                      <a:latin typeface="Cambria Math" panose="02040503050406030204" pitchFamily="18" charset="0"/>
                                    </a:rPr>
                                    <m:t>𝑁</m:t>
                                  </m:r>
                                </m:e>
                                <m:sub>
                                  <m:r>
                                    <a:rPr lang="en-GR" sz="1400" i="1">
                                      <a:latin typeface="Cambria Math" panose="02040503050406030204" pitchFamily="18" charset="0"/>
                                    </a:rPr>
                                    <m:t>𝑡𝑟𝑖𝑒𝑠</m:t>
                                  </m:r>
                                </m:sub>
                              </m:sSub>
                              <m:d>
                                <m:dPr>
                                  <m:ctrlPr>
                                    <a:rPr lang="en-GR" sz="1400" i="1">
                                      <a:latin typeface="Cambria Math" panose="02040503050406030204" pitchFamily="18" charset="0"/>
                                    </a:rPr>
                                  </m:ctrlPr>
                                </m:dPr>
                                <m:e>
                                  <m:r>
                                    <a:rPr lang="en-GR" sz="1400" i="1">
                                      <a:latin typeface="Cambria Math" panose="02040503050406030204" pitchFamily="18" charset="0"/>
                                    </a:rPr>
                                    <m:t>𝑘</m:t>
                                  </m:r>
                                </m:e>
                              </m:d>
                            </m:den>
                          </m:f>
                        </m:e>
                      </m:nary>
                      <m:sSub>
                        <m:sSubPr>
                          <m:ctrlPr>
                            <a:rPr lang="el-GR" sz="1400" b="1" i="1">
                              <a:solidFill>
                                <a:schemeClr val="accent6">
                                  <a:lumMod val="50000"/>
                                </a:schemeClr>
                              </a:solidFill>
                              <a:latin typeface="Cambria Math" panose="02040503050406030204" pitchFamily="18" charset="0"/>
                            </a:rPr>
                          </m:ctrlPr>
                        </m:sSubPr>
                        <m:e>
                          <m:sSubSup>
                            <m:sSubSupPr>
                              <m:ctrlPr>
                                <a:rPr lang="el-GR" sz="1400" b="1" i="1">
                                  <a:solidFill>
                                    <a:schemeClr val="accent6">
                                      <a:lumMod val="50000"/>
                                    </a:schemeClr>
                                  </a:solidFill>
                                  <a:latin typeface="Cambria Math" panose="02040503050406030204" pitchFamily="18" charset="0"/>
                                </a:rPr>
                              </m:ctrlPr>
                            </m:sSubSupPr>
                            <m:e>
                              <m:r>
                                <a:rPr lang="el-GR" sz="1400" b="1" i="1">
                                  <a:solidFill>
                                    <a:schemeClr val="accent6">
                                      <a:lumMod val="50000"/>
                                    </a:schemeClr>
                                  </a:solidFill>
                                  <a:latin typeface="Cambria Math" panose="02040503050406030204" pitchFamily="18" charset="0"/>
                                </a:rPr>
                                <m:t>𝝈</m:t>
                              </m:r>
                            </m:e>
                            <m:sub>
                              <m:sSub>
                                <m:sSubPr>
                                  <m:ctrlPr>
                                    <a:rPr lang="el-GR" sz="1400" b="1" i="1">
                                      <a:solidFill>
                                        <a:schemeClr val="accent6">
                                          <a:lumMod val="50000"/>
                                        </a:schemeClr>
                                      </a:solidFill>
                                      <a:latin typeface="Cambria Math" panose="02040503050406030204" pitchFamily="18" charset="0"/>
                                    </a:rPr>
                                  </m:ctrlPr>
                                </m:sSubPr>
                                <m:e>
                                  <m:acc>
                                    <m:accPr>
                                      <m:chr m:val="̅"/>
                                      <m:ctrlPr>
                                        <a:rPr lang="el-GR" sz="1400" b="1" i="1">
                                          <a:solidFill>
                                            <a:schemeClr val="accent6">
                                              <a:lumMod val="50000"/>
                                            </a:schemeClr>
                                          </a:solidFill>
                                          <a:latin typeface="Cambria Math" panose="02040503050406030204" pitchFamily="18" charset="0"/>
                                        </a:rPr>
                                      </m:ctrlPr>
                                    </m:accPr>
                                    <m:e>
                                      <m:r>
                                        <a:rPr lang="el-GR" sz="1400" b="1" i="1">
                                          <a:solidFill>
                                            <a:schemeClr val="accent6">
                                              <a:lumMod val="50000"/>
                                            </a:schemeClr>
                                          </a:solidFill>
                                          <a:latin typeface="Cambria Math" panose="02040503050406030204" pitchFamily="18" charset="0"/>
                                        </a:rPr>
                                        <m:t>𝝂</m:t>
                                      </m:r>
                                    </m:e>
                                  </m:acc>
                                </m:e>
                                <m:sub>
                                  <m:r>
                                    <a:rPr lang="el-GR" sz="1400" b="1" i="1">
                                      <a:solidFill>
                                        <a:schemeClr val="accent6">
                                          <a:lumMod val="50000"/>
                                        </a:schemeClr>
                                      </a:solidFill>
                                      <a:latin typeface="Cambria Math" panose="02040503050406030204" pitchFamily="18" charset="0"/>
                                    </a:rPr>
                                    <m:t>𝝁</m:t>
                                  </m:r>
                                </m:sub>
                              </m:sSub>
                              <m:r>
                                <a:rPr lang="en-US" sz="1400" b="1" i="1">
                                  <a:solidFill>
                                    <a:schemeClr val="accent6">
                                      <a:lumMod val="50000"/>
                                    </a:schemeClr>
                                  </a:solidFill>
                                  <a:latin typeface="Cambria Math" panose="02040503050406030204" pitchFamily="18" charset="0"/>
                                </a:rPr>
                                <m:t>−</m:t>
                              </m:r>
                              <m:sSub>
                                <m:sSubPr>
                                  <m:ctrlPr>
                                    <a:rPr lang="en-US" sz="1400" b="1" i="1">
                                      <a:solidFill>
                                        <a:schemeClr val="accent6">
                                          <a:lumMod val="50000"/>
                                        </a:schemeClr>
                                      </a:solidFill>
                                      <a:latin typeface="Cambria Math" panose="02040503050406030204" pitchFamily="18" charset="0"/>
                                    </a:rPr>
                                  </m:ctrlPr>
                                </m:sSubPr>
                                <m:e>
                                  <m:r>
                                    <a:rPr lang="en-US" sz="1400" b="1" i="1">
                                      <a:solidFill>
                                        <a:schemeClr val="accent6">
                                          <a:lumMod val="50000"/>
                                        </a:schemeClr>
                                      </a:solidFill>
                                      <a:latin typeface="Cambria Math" panose="02040503050406030204" pitchFamily="18" charset="0"/>
                                    </a:rPr>
                                    <m:t>𝑯</m:t>
                                  </m:r>
                                </m:e>
                                <m:sub>
                                  <m:r>
                                    <a:rPr lang="en-US" sz="1400" b="1" i="1">
                                      <a:solidFill>
                                        <a:schemeClr val="accent6">
                                          <a:lumMod val="50000"/>
                                        </a:schemeClr>
                                      </a:solidFill>
                                      <a:latin typeface="Cambria Math" panose="02040503050406030204" pitchFamily="18" charset="0"/>
                                    </a:rPr>
                                    <m:t>𝟐</m:t>
                                  </m:r>
                                  <m:r>
                                    <a:rPr lang="en-US" sz="1400" b="1" i="1">
                                      <a:solidFill>
                                        <a:schemeClr val="accent6">
                                          <a:lumMod val="50000"/>
                                        </a:schemeClr>
                                      </a:solidFill>
                                      <a:latin typeface="Cambria Math" panose="02040503050406030204" pitchFamily="18" charset="0"/>
                                    </a:rPr>
                                    <m:t>𝑶</m:t>
                                  </m:r>
                                </m:sub>
                              </m:sSub>
                            </m:sub>
                            <m:sup>
                              <m:r>
                                <a:rPr lang="en-US" sz="1400" b="1" i="1">
                                  <a:solidFill>
                                    <a:schemeClr val="accent6">
                                      <a:lumMod val="50000"/>
                                    </a:schemeClr>
                                  </a:solidFill>
                                  <a:latin typeface="Cambria Math" panose="02040503050406030204" pitchFamily="18" charset="0"/>
                                </a:rPr>
                                <m:t>𝑪𝑪</m:t>
                              </m:r>
                            </m:sup>
                          </m:sSubSup>
                          <m:d>
                            <m:dPr>
                              <m:ctrlPr>
                                <a:rPr lang="en-US" sz="1400" b="1" i="1">
                                  <a:solidFill>
                                    <a:schemeClr val="accent6">
                                      <a:lumMod val="50000"/>
                                    </a:schemeClr>
                                  </a:solidFill>
                                  <a:latin typeface="Cambria Math" panose="02040503050406030204" pitchFamily="18" charset="0"/>
                                </a:rPr>
                              </m:ctrlPr>
                            </m:dPr>
                            <m:e>
                              <m:sSub>
                                <m:sSubPr>
                                  <m:ctrlPr>
                                    <a:rPr lang="en-US" sz="1400" b="1" i="1">
                                      <a:solidFill>
                                        <a:schemeClr val="accent6">
                                          <a:lumMod val="50000"/>
                                        </a:schemeClr>
                                      </a:solidFill>
                                      <a:latin typeface="Cambria Math" panose="02040503050406030204" pitchFamily="18" charset="0"/>
                                    </a:rPr>
                                  </m:ctrlPr>
                                </m:sSubPr>
                                <m:e>
                                  <m:r>
                                    <a:rPr lang="en-US" sz="1400" b="1" i="1">
                                      <a:solidFill>
                                        <a:schemeClr val="accent6">
                                          <a:lumMod val="50000"/>
                                        </a:schemeClr>
                                      </a:solidFill>
                                      <a:latin typeface="Cambria Math" panose="02040503050406030204" pitchFamily="18" charset="0"/>
                                    </a:rPr>
                                    <m:t>𝑬</m:t>
                                  </m:r>
                                </m:e>
                                <m:sub>
                                  <m:r>
                                    <a:rPr lang="el-GR" sz="1400" b="1" i="1">
                                      <a:solidFill>
                                        <a:schemeClr val="accent6">
                                          <a:lumMod val="50000"/>
                                        </a:schemeClr>
                                      </a:solidFill>
                                      <a:latin typeface="Cambria Math" panose="02040503050406030204" pitchFamily="18" charset="0"/>
                                    </a:rPr>
                                    <m:t>𝝂</m:t>
                                  </m:r>
                                </m:sub>
                              </m:sSub>
                              <m:r>
                                <a:rPr lang="en-US" sz="1400" b="1" i="1" smtClean="0">
                                  <a:solidFill>
                                    <a:schemeClr val="accent6">
                                      <a:lumMod val="50000"/>
                                    </a:schemeClr>
                                  </a:solidFill>
                                  <a:latin typeface="Cambria Math" panose="02040503050406030204" pitchFamily="18" charset="0"/>
                                </a:rPr>
                                <m:t>;</m:t>
                              </m:r>
                              <m:acc>
                                <m:accPr>
                                  <m:chr m:val="⃗"/>
                                  <m:ctrlPr>
                                    <a:rPr lang="en-GR" sz="1400" i="1">
                                      <a:solidFill>
                                        <a:schemeClr val="tx1"/>
                                      </a:solidFill>
                                      <a:latin typeface="Cambria Math" panose="02040503050406030204" pitchFamily="18" charset="0"/>
                                    </a:rPr>
                                  </m:ctrlPr>
                                </m:accPr>
                                <m:e>
                                  <m:r>
                                    <a:rPr lang="en-GR" sz="1400" i="1">
                                      <a:solidFill>
                                        <a:schemeClr val="tx1"/>
                                      </a:solidFill>
                                      <a:latin typeface="Cambria Math" panose="02040503050406030204" pitchFamily="18" charset="0"/>
                                    </a:rPr>
                                    <m:t>𝑎</m:t>
                                  </m:r>
                                </m:e>
                              </m:acc>
                            </m:e>
                          </m:d>
                        </m:e>
                        <m:sub/>
                      </m:sSub>
                    </m:oMath>
                  </m:oMathPara>
                </a14:m>
                <a:endParaRPr lang="en-GR" sz="1400"/>
              </a:p>
            </p:txBody>
          </p:sp>
        </mc:Choice>
        <mc:Fallback>
          <p:sp>
            <p:nvSpPr>
              <p:cNvPr id="4" name="TextBox 3">
                <a:extLst>
                  <a:ext uri="{FF2B5EF4-FFF2-40B4-BE49-F238E27FC236}">
                    <a16:creationId xmlns:a16="http://schemas.microsoft.com/office/drawing/2014/main" id="{26D6146B-02F8-AD37-7614-BA8EA937BDFB}"/>
                  </a:ext>
                </a:extLst>
              </p:cNvPr>
              <p:cNvSpPr txBox="1">
                <a:spLocks noRot="1" noChangeAspect="1" noMove="1" noResize="1" noEditPoints="1" noAdjustHandles="1" noChangeArrowheads="1" noChangeShapeType="1" noTextEdit="1"/>
              </p:cNvSpPr>
              <p:nvPr/>
            </p:nvSpPr>
            <p:spPr>
              <a:xfrm>
                <a:off x="0" y="739139"/>
                <a:ext cx="4572000" cy="835550"/>
              </a:xfrm>
              <a:prstGeom prst="rect">
                <a:avLst/>
              </a:prstGeom>
              <a:blipFill>
                <a:blip r:embed="rId3"/>
                <a:stretch>
                  <a:fillRect t="-87879" b="-101515"/>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ACEFEF4A-7E9E-7645-9BF9-96B5C6CD1D8B}"/>
                  </a:ext>
                </a:extLst>
              </p:cNvPr>
              <p:cNvSpPr txBox="1"/>
              <p:nvPr/>
            </p:nvSpPr>
            <p:spPr>
              <a:xfrm>
                <a:off x="4822723" y="567399"/>
                <a:ext cx="4572000" cy="680699"/>
              </a:xfrm>
              <a:prstGeom prst="rect">
                <a:avLst/>
              </a:prstGeom>
              <a:noFill/>
            </p:spPr>
            <p:txBody>
              <a:bodyPr wrap="square">
                <a:spAutoFit/>
              </a:bodyPr>
              <a:lstStyle/>
              <a:p>
                <a:pPr/>
                <a14:m>
                  <m:oMathPara xmlns:m="http://schemas.openxmlformats.org/officeDocument/2006/math">
                    <m:oMath>
                      <m:sSubSup>
                        <m:sSubSupPr>
                          <m:ctrlPr>
                            <a:rPr lang="el-GR" sz="1400" b="1" i="1">
                              <a:solidFill>
                                <a:schemeClr val="accent6">
                                  <a:lumMod val="50000"/>
                                </a:schemeClr>
                              </a:solidFill>
                              <a:latin typeface="Cambria Math" panose="02040503050406030204" pitchFamily="18" charset="0"/>
                            </a:rPr>
                          </m:ctrlPr>
                        </m:sSubSupPr>
                        <m:e>
                          <m:r>
                            <a:rPr lang="el-GR" sz="1400" b="1" i="1">
                              <a:solidFill>
                                <a:schemeClr val="accent6">
                                  <a:lumMod val="50000"/>
                                </a:schemeClr>
                              </a:solidFill>
                              <a:latin typeface="Cambria Math" panose="02040503050406030204" pitchFamily="18" charset="0"/>
                            </a:rPr>
                            <m:t>𝝈</m:t>
                          </m:r>
                        </m:e>
                        <m:sub>
                          <m:sSub>
                            <m:sSubPr>
                              <m:ctrlPr>
                                <a:rPr lang="el-GR" sz="1400" b="1" i="1">
                                  <a:solidFill>
                                    <a:schemeClr val="accent6">
                                      <a:lumMod val="50000"/>
                                    </a:schemeClr>
                                  </a:solidFill>
                                  <a:latin typeface="Cambria Math" panose="02040503050406030204" pitchFamily="18" charset="0"/>
                                </a:rPr>
                              </m:ctrlPr>
                            </m:sSubPr>
                            <m:e>
                              <m:acc>
                                <m:accPr>
                                  <m:chr m:val="̅"/>
                                  <m:ctrlPr>
                                    <a:rPr lang="el-GR" sz="1400" b="1" i="1">
                                      <a:solidFill>
                                        <a:schemeClr val="accent6">
                                          <a:lumMod val="50000"/>
                                        </a:schemeClr>
                                      </a:solidFill>
                                      <a:latin typeface="Cambria Math" panose="02040503050406030204" pitchFamily="18" charset="0"/>
                                    </a:rPr>
                                  </m:ctrlPr>
                                </m:accPr>
                                <m:e>
                                  <m:r>
                                    <a:rPr lang="el-GR" sz="1400" b="1" i="1">
                                      <a:solidFill>
                                        <a:schemeClr val="accent6">
                                          <a:lumMod val="50000"/>
                                        </a:schemeClr>
                                      </a:solidFill>
                                      <a:latin typeface="Cambria Math" panose="02040503050406030204" pitchFamily="18" charset="0"/>
                                    </a:rPr>
                                    <m:t>𝝂</m:t>
                                  </m:r>
                                </m:e>
                              </m:acc>
                            </m:e>
                            <m:sub>
                              <m:r>
                                <a:rPr lang="el-GR" sz="1400" b="1" i="1">
                                  <a:solidFill>
                                    <a:schemeClr val="accent6">
                                      <a:lumMod val="50000"/>
                                    </a:schemeClr>
                                  </a:solidFill>
                                  <a:latin typeface="Cambria Math" panose="02040503050406030204" pitchFamily="18" charset="0"/>
                                </a:rPr>
                                <m:t>𝝁</m:t>
                              </m:r>
                            </m:sub>
                          </m:sSub>
                          <m:r>
                            <a:rPr lang="en-US" sz="1400" b="1" i="1">
                              <a:solidFill>
                                <a:schemeClr val="accent6">
                                  <a:lumMod val="50000"/>
                                </a:schemeClr>
                              </a:solidFill>
                              <a:latin typeface="Cambria Math" panose="02040503050406030204" pitchFamily="18" charset="0"/>
                            </a:rPr>
                            <m:t>−</m:t>
                          </m:r>
                          <m:sSub>
                            <m:sSubPr>
                              <m:ctrlPr>
                                <a:rPr lang="en-US" sz="1400" b="1" i="1">
                                  <a:solidFill>
                                    <a:schemeClr val="accent6">
                                      <a:lumMod val="50000"/>
                                    </a:schemeClr>
                                  </a:solidFill>
                                  <a:latin typeface="Cambria Math" panose="02040503050406030204" pitchFamily="18" charset="0"/>
                                </a:rPr>
                              </m:ctrlPr>
                            </m:sSubPr>
                            <m:e>
                              <m:r>
                                <a:rPr lang="en-US" sz="1400" b="1" i="1">
                                  <a:solidFill>
                                    <a:schemeClr val="accent6">
                                      <a:lumMod val="50000"/>
                                    </a:schemeClr>
                                  </a:solidFill>
                                  <a:latin typeface="Cambria Math" panose="02040503050406030204" pitchFamily="18" charset="0"/>
                                </a:rPr>
                                <m:t>𝑯</m:t>
                              </m:r>
                            </m:e>
                            <m:sub>
                              <m:r>
                                <a:rPr lang="en-US" sz="1400" b="1" i="1">
                                  <a:solidFill>
                                    <a:schemeClr val="accent6">
                                      <a:lumMod val="50000"/>
                                    </a:schemeClr>
                                  </a:solidFill>
                                  <a:latin typeface="Cambria Math" panose="02040503050406030204" pitchFamily="18" charset="0"/>
                                </a:rPr>
                                <m:t>𝟐</m:t>
                              </m:r>
                              <m:r>
                                <a:rPr lang="en-US" sz="1400" b="1" i="1">
                                  <a:solidFill>
                                    <a:schemeClr val="accent6">
                                      <a:lumMod val="50000"/>
                                    </a:schemeClr>
                                  </a:solidFill>
                                  <a:latin typeface="Cambria Math" panose="02040503050406030204" pitchFamily="18" charset="0"/>
                                </a:rPr>
                                <m:t>𝑶</m:t>
                              </m:r>
                            </m:sub>
                          </m:sSub>
                        </m:sub>
                        <m:sup>
                          <m:r>
                            <a:rPr lang="en-US" sz="1400" b="1" i="1">
                              <a:solidFill>
                                <a:schemeClr val="accent6">
                                  <a:lumMod val="50000"/>
                                </a:schemeClr>
                              </a:solidFill>
                              <a:latin typeface="Cambria Math" panose="02040503050406030204" pitchFamily="18" charset="0"/>
                            </a:rPr>
                            <m:t>𝑪𝑪</m:t>
                          </m:r>
                        </m:sup>
                      </m:sSubSup>
                      <m:d>
                        <m:dPr>
                          <m:ctrlPr>
                            <a:rPr lang="en-US" sz="1400" b="1" i="1">
                              <a:solidFill>
                                <a:schemeClr val="accent6">
                                  <a:lumMod val="50000"/>
                                </a:schemeClr>
                              </a:solidFill>
                              <a:latin typeface="Cambria Math" panose="02040503050406030204" pitchFamily="18" charset="0"/>
                            </a:rPr>
                          </m:ctrlPr>
                        </m:dPr>
                        <m:e>
                          <m:sSub>
                            <m:sSubPr>
                              <m:ctrlPr>
                                <a:rPr lang="en-US" sz="1400" b="1" i="1">
                                  <a:solidFill>
                                    <a:schemeClr val="accent6">
                                      <a:lumMod val="50000"/>
                                    </a:schemeClr>
                                  </a:solidFill>
                                  <a:latin typeface="Cambria Math" panose="02040503050406030204" pitchFamily="18" charset="0"/>
                                </a:rPr>
                              </m:ctrlPr>
                            </m:sSubPr>
                            <m:e>
                              <m:r>
                                <a:rPr lang="en-US" sz="1400" b="1" i="1">
                                  <a:solidFill>
                                    <a:schemeClr val="accent6">
                                      <a:lumMod val="50000"/>
                                    </a:schemeClr>
                                  </a:solidFill>
                                  <a:latin typeface="Cambria Math" panose="02040503050406030204" pitchFamily="18" charset="0"/>
                                </a:rPr>
                                <m:t>𝑬</m:t>
                              </m:r>
                            </m:e>
                            <m:sub>
                              <m:r>
                                <a:rPr lang="el-GR" sz="1400" b="1" i="1">
                                  <a:solidFill>
                                    <a:schemeClr val="accent6">
                                      <a:lumMod val="50000"/>
                                    </a:schemeClr>
                                  </a:solidFill>
                                  <a:latin typeface="Cambria Math" panose="02040503050406030204" pitchFamily="18" charset="0"/>
                                </a:rPr>
                                <m:t>𝝂</m:t>
                              </m:r>
                            </m:sub>
                          </m:sSub>
                          <m:r>
                            <a:rPr lang="en-US" sz="1400" b="1" i="1">
                              <a:solidFill>
                                <a:schemeClr val="accent6">
                                  <a:lumMod val="50000"/>
                                </a:schemeClr>
                              </a:solidFill>
                              <a:latin typeface="Cambria Math" panose="02040503050406030204" pitchFamily="18" charset="0"/>
                            </a:rPr>
                            <m:t>;</m:t>
                          </m:r>
                          <m:acc>
                            <m:accPr>
                              <m:chr m:val="⃗"/>
                              <m:ctrlPr>
                                <a:rPr lang="en-GR" sz="1400" i="1">
                                  <a:latin typeface="Cambria Math" panose="02040503050406030204" pitchFamily="18" charset="0"/>
                                </a:rPr>
                              </m:ctrlPr>
                            </m:accPr>
                            <m:e>
                              <m:r>
                                <a:rPr lang="en-GR" sz="1400" i="1">
                                  <a:latin typeface="Cambria Math" panose="02040503050406030204" pitchFamily="18" charset="0"/>
                                </a:rPr>
                                <m:t>𝑎</m:t>
                              </m:r>
                            </m:e>
                          </m:acc>
                        </m:e>
                      </m:d>
                      <m:r>
                        <a:rPr lang="en-US" sz="1400" b="1" i="1" smtClean="0">
                          <a:latin typeface="Cambria Math" panose="02040503050406030204" pitchFamily="18" charset="0"/>
                        </a:rPr>
                        <m:t>=</m:t>
                      </m:r>
                      <m:nary>
                        <m:naryPr>
                          <m:chr m:val="∑"/>
                          <m:limLoc m:val="undOvr"/>
                          <m:ctrlPr>
                            <a:rPr lang="en-GR" sz="1400" i="1">
                              <a:latin typeface="Cambria Math" panose="02040503050406030204" pitchFamily="18" charset="0"/>
                            </a:rPr>
                          </m:ctrlPr>
                        </m:naryPr>
                        <m:sub>
                          <m:r>
                            <a:rPr lang="en-GR" sz="1400" i="1">
                              <a:latin typeface="Cambria Math" panose="02040503050406030204" pitchFamily="18" charset="0"/>
                            </a:rPr>
                            <m:t>𝜆</m:t>
                          </m:r>
                          <m:r>
                            <a:rPr lang="en-GR" sz="1400" i="0">
                              <a:latin typeface="Cambria Math" panose="02040503050406030204" pitchFamily="18" charset="0"/>
                            </a:rPr>
                            <m:t>=0</m:t>
                          </m:r>
                        </m:sub>
                        <m:sup>
                          <m:r>
                            <m:rPr>
                              <m:sty m:val="p"/>
                            </m:rPr>
                            <a:rPr lang="en-US" sz="1400" b="0" i="0" smtClean="0">
                              <a:latin typeface="Cambria Math" panose="02040503050406030204" pitchFamily="18" charset="0"/>
                            </a:rPr>
                            <m:t>n</m:t>
                          </m:r>
                        </m:sup>
                        <m:e>
                          <m:sSub>
                            <m:sSubPr>
                              <m:ctrlPr>
                                <a:rPr lang="en-GR" sz="1400" i="1">
                                  <a:latin typeface="Cambria Math" panose="02040503050406030204" pitchFamily="18" charset="0"/>
                                </a:rPr>
                              </m:ctrlPr>
                            </m:sSubPr>
                            <m:e>
                              <m:r>
                                <a:rPr lang="en-GR" sz="1400" i="1">
                                  <a:latin typeface="Cambria Math" panose="02040503050406030204" pitchFamily="18" charset="0"/>
                                </a:rPr>
                                <m:t>𝛼</m:t>
                              </m:r>
                            </m:e>
                            <m:sub>
                              <m:r>
                                <a:rPr lang="en-GR" sz="1400" i="1">
                                  <a:latin typeface="Cambria Math" panose="02040503050406030204" pitchFamily="18" charset="0"/>
                                </a:rPr>
                                <m:t>𝜆</m:t>
                              </m:r>
                            </m:sub>
                          </m:sSub>
                          <m:r>
                            <a:rPr lang="en-GR" sz="1400" i="0">
                              <a:latin typeface="Cambria Math" panose="02040503050406030204" pitchFamily="18" charset="0"/>
                            </a:rPr>
                            <m:t>∙</m:t>
                          </m:r>
                        </m:e>
                      </m:nary>
                      <m:sSup>
                        <m:sSupPr>
                          <m:ctrlPr>
                            <a:rPr lang="en-GR" sz="1400" i="1">
                              <a:latin typeface="Cambria Math" panose="02040503050406030204" pitchFamily="18" charset="0"/>
                            </a:rPr>
                          </m:ctrlPr>
                        </m:sSupPr>
                        <m:e>
                          <m:d>
                            <m:dPr>
                              <m:ctrlPr>
                                <a:rPr lang="en-GR" sz="1400" i="1">
                                  <a:latin typeface="Cambria Math" panose="02040503050406030204" pitchFamily="18" charset="0"/>
                                </a:rPr>
                              </m:ctrlPr>
                            </m:dPr>
                            <m:e>
                              <m:r>
                                <a:rPr lang="en-GR" sz="1400" i="1">
                                  <a:latin typeface="Cambria Math" panose="02040503050406030204" pitchFamily="18" charset="0"/>
                                </a:rPr>
                                <m:t>𝛦</m:t>
                              </m:r>
                            </m:e>
                          </m:d>
                        </m:e>
                        <m:sup>
                          <m:r>
                            <a:rPr lang="en-GR" sz="1400" i="1">
                              <a:latin typeface="Cambria Math" panose="02040503050406030204" pitchFamily="18" charset="0"/>
                            </a:rPr>
                            <m:t>𝜆</m:t>
                          </m:r>
                        </m:sup>
                      </m:sSup>
                    </m:oMath>
                  </m:oMathPara>
                </a14:m>
                <a:endParaRPr lang="en-GR" sz="1400"/>
              </a:p>
            </p:txBody>
          </p:sp>
        </mc:Choice>
        <mc:Fallback>
          <p:sp>
            <p:nvSpPr>
              <p:cNvPr id="6" name="TextBox 5">
                <a:extLst>
                  <a:ext uri="{FF2B5EF4-FFF2-40B4-BE49-F238E27FC236}">
                    <a16:creationId xmlns:a16="http://schemas.microsoft.com/office/drawing/2014/main" id="{ACEFEF4A-7E9E-7645-9BF9-96B5C6CD1D8B}"/>
                  </a:ext>
                </a:extLst>
              </p:cNvPr>
              <p:cNvSpPr txBox="1">
                <a:spLocks noRot="1" noChangeAspect="1" noMove="1" noResize="1" noEditPoints="1" noAdjustHandles="1" noChangeArrowheads="1" noChangeShapeType="1" noTextEdit="1"/>
              </p:cNvSpPr>
              <p:nvPr/>
            </p:nvSpPr>
            <p:spPr>
              <a:xfrm>
                <a:off x="4822723" y="567399"/>
                <a:ext cx="4572000" cy="680699"/>
              </a:xfrm>
              <a:prstGeom prst="rect">
                <a:avLst/>
              </a:prstGeom>
              <a:blipFill>
                <a:blip r:embed="rId4"/>
                <a:stretch>
                  <a:fillRect t="-96364" b="-150909"/>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40E3363-25FF-E4D1-26F1-042A37F3F56D}"/>
                  </a:ext>
                </a:extLst>
              </p:cNvPr>
              <p:cNvSpPr txBox="1"/>
              <p:nvPr/>
            </p:nvSpPr>
            <p:spPr>
              <a:xfrm>
                <a:off x="1189703" y="1551592"/>
                <a:ext cx="6892412" cy="917752"/>
              </a:xfrm>
              <a:prstGeom prst="rect">
                <a:avLst/>
              </a:prstGeom>
              <a:noFill/>
            </p:spPr>
            <p:txBody>
              <a:bodyPr wrap="square">
                <a:spAutoFit/>
              </a:bodyPr>
              <a:lstStyle/>
              <a:p>
                <a:pPr/>
                <a14:m>
                  <m:oMathPara xmlns:m="http://schemas.openxmlformats.org/officeDocument/2006/math">
                    <m:oMath>
                      <m:sSub>
                        <m:sSubPr>
                          <m:ctrlPr>
                            <a:rPr lang="en-GR" sz="1400" i="1">
                              <a:latin typeface="Cambria Math" panose="02040503050406030204" pitchFamily="18" charset="0"/>
                            </a:rPr>
                          </m:ctrlPr>
                        </m:sSubPr>
                        <m:e>
                          <m:r>
                            <a:rPr lang="en-GR" sz="1400" i="1">
                              <a:latin typeface="Cambria Math" panose="02040503050406030204" pitchFamily="18" charset="0"/>
                            </a:rPr>
                            <m:t>𝐵</m:t>
                          </m:r>
                        </m:e>
                        <m:sub>
                          <m:r>
                            <a:rPr lang="en-GR" sz="1400" i="1">
                              <a:latin typeface="Cambria Math" panose="02040503050406030204" pitchFamily="18" charset="0"/>
                            </a:rPr>
                            <m:t>𝑖</m:t>
                          </m:r>
                        </m:sub>
                      </m:sSub>
                      <m:d>
                        <m:dPr>
                          <m:ctrlPr>
                            <a:rPr lang="en-GR" sz="1400" i="1">
                              <a:latin typeface="Cambria Math" panose="02040503050406030204" pitchFamily="18" charset="0"/>
                            </a:rPr>
                          </m:ctrlPr>
                        </m:dPr>
                        <m:e>
                          <m:acc>
                            <m:accPr>
                              <m:chr m:val="⃗"/>
                              <m:ctrlPr>
                                <a:rPr lang="en-GR" sz="1400" i="1">
                                  <a:latin typeface="Cambria Math" panose="02040503050406030204" pitchFamily="18" charset="0"/>
                                </a:rPr>
                              </m:ctrlPr>
                            </m:accPr>
                            <m:e>
                              <m:r>
                                <a:rPr lang="en-GR" sz="1400" i="1">
                                  <a:latin typeface="Cambria Math" panose="02040503050406030204" pitchFamily="18" charset="0"/>
                                </a:rPr>
                                <m:t>𝑎</m:t>
                              </m:r>
                            </m:e>
                          </m:acc>
                        </m:e>
                      </m:d>
                      <m:r>
                        <a:rPr lang="en-GR" sz="1400" i="0">
                          <a:latin typeface="Cambria Math" panose="02040503050406030204" pitchFamily="18" charset="0"/>
                        </a:rPr>
                        <m:t>=</m:t>
                      </m:r>
                      <m:nary>
                        <m:naryPr>
                          <m:chr m:val="∑"/>
                          <m:limLoc m:val="undOvr"/>
                          <m:ctrlPr>
                            <a:rPr lang="en-GR" sz="1400" i="1">
                              <a:latin typeface="Cambria Math" panose="02040503050406030204" pitchFamily="18" charset="0"/>
                            </a:rPr>
                          </m:ctrlPr>
                        </m:naryPr>
                        <m:sub>
                          <m:r>
                            <a:rPr lang="en-GR" sz="1400" i="1">
                              <a:latin typeface="Cambria Math" panose="02040503050406030204" pitchFamily="18" charset="0"/>
                            </a:rPr>
                            <m:t>𝜆</m:t>
                          </m:r>
                          <m:r>
                            <a:rPr lang="en-GR" sz="1400" i="0">
                              <a:latin typeface="Cambria Math" panose="02040503050406030204" pitchFamily="18" charset="0"/>
                            </a:rPr>
                            <m:t>=0</m:t>
                          </m:r>
                        </m:sub>
                        <m:sup>
                          <m:r>
                            <m:rPr>
                              <m:sty m:val="p"/>
                            </m:rPr>
                            <a:rPr lang="en-US" sz="1400" b="0" i="0" smtClean="0">
                              <a:latin typeface="Cambria Math" panose="02040503050406030204" pitchFamily="18" charset="0"/>
                            </a:rPr>
                            <m:t>n</m:t>
                          </m:r>
                        </m:sup>
                        <m:e>
                          <m:sSub>
                            <m:sSubPr>
                              <m:ctrlPr>
                                <a:rPr lang="en-GR" sz="1400" i="1">
                                  <a:latin typeface="Cambria Math" panose="02040503050406030204" pitchFamily="18" charset="0"/>
                                </a:rPr>
                              </m:ctrlPr>
                            </m:sSubPr>
                            <m:e>
                              <m:r>
                                <a:rPr lang="en-GR" sz="1400" i="1">
                                  <a:latin typeface="Cambria Math" panose="02040503050406030204" pitchFamily="18" charset="0"/>
                                </a:rPr>
                                <m:t>𝑎</m:t>
                              </m:r>
                            </m:e>
                            <m:sub>
                              <m:r>
                                <a:rPr lang="en-GR" sz="1400" i="1">
                                  <a:latin typeface="Cambria Math" panose="02040503050406030204" pitchFamily="18" charset="0"/>
                                </a:rPr>
                                <m:t>𝜆</m:t>
                              </m:r>
                            </m:sub>
                          </m:sSub>
                          <m:d>
                            <m:dPr>
                              <m:begChr m:val="["/>
                              <m:endChr m:val="]"/>
                              <m:ctrlPr>
                                <a:rPr lang="en-GR" sz="1400" i="1">
                                  <a:latin typeface="Cambria Math" panose="02040503050406030204" pitchFamily="18" charset="0"/>
                                </a:rPr>
                              </m:ctrlPr>
                            </m:dPr>
                            <m:e>
                              <m:sSub>
                                <m:sSubPr>
                                  <m:ctrlPr>
                                    <a:rPr lang="en-GR" sz="1400" i="1">
                                      <a:latin typeface="Cambria Math" panose="02040503050406030204" pitchFamily="18" charset="0"/>
                                    </a:rPr>
                                  </m:ctrlPr>
                                </m:sSubPr>
                                <m:e>
                                  <m:r>
                                    <a:rPr lang="en-GR" sz="1400" i="1">
                                      <a:latin typeface="Cambria Math" panose="02040503050406030204" pitchFamily="18" charset="0"/>
                                    </a:rPr>
                                    <m:t>𝑅</m:t>
                                  </m:r>
                                </m:e>
                                <m:sub>
                                  <m:r>
                                    <a:rPr lang="en-GR" sz="1400" i="1">
                                      <a:latin typeface="Cambria Math" panose="02040503050406030204" pitchFamily="18" charset="0"/>
                                    </a:rPr>
                                    <m:t>𝑠𝑐𝑎𝑙𝑒</m:t>
                                  </m:r>
                                </m:sub>
                              </m:sSub>
                              <m:f>
                                <m:fPr>
                                  <m:ctrlPr>
                                    <a:rPr lang="en-GR" sz="1400" i="1">
                                      <a:latin typeface="Cambria Math" panose="02040503050406030204" pitchFamily="18" charset="0"/>
                                    </a:rPr>
                                  </m:ctrlPr>
                                </m:fPr>
                                <m:num>
                                  <m:r>
                                    <a:rPr lang="en-GR" sz="1400" i="1">
                                      <a:latin typeface="Cambria Math" panose="02040503050406030204" pitchFamily="18" charset="0"/>
                                    </a:rPr>
                                    <m:t>𝜌</m:t>
                                  </m:r>
                                  <m:sSub>
                                    <m:sSubPr>
                                      <m:ctrlPr>
                                        <a:rPr lang="en-GR" sz="1400" i="1">
                                          <a:latin typeface="Cambria Math" panose="02040503050406030204" pitchFamily="18" charset="0"/>
                                        </a:rPr>
                                      </m:ctrlPr>
                                    </m:sSubPr>
                                    <m:e>
                                      <m:r>
                                        <a:rPr lang="en-GR" sz="1400" i="1">
                                          <a:latin typeface="Cambria Math" panose="02040503050406030204" pitchFamily="18" charset="0"/>
                                        </a:rPr>
                                        <m:t>𝛮</m:t>
                                      </m:r>
                                    </m:e>
                                    <m:sub>
                                      <m:r>
                                        <a:rPr lang="en-GR" sz="1400" i="1">
                                          <a:latin typeface="Cambria Math" panose="02040503050406030204" pitchFamily="18" charset="0"/>
                                        </a:rPr>
                                        <m:t>𝛢</m:t>
                                      </m:r>
                                    </m:sub>
                                  </m:sSub>
                                </m:num>
                                <m:den>
                                  <m:sSub>
                                    <m:sSubPr>
                                      <m:ctrlPr>
                                        <a:rPr lang="en-GR" sz="1400" i="1">
                                          <a:latin typeface="Cambria Math" panose="02040503050406030204" pitchFamily="18" charset="0"/>
                                        </a:rPr>
                                      </m:ctrlPr>
                                    </m:sSubPr>
                                    <m:e>
                                      <m:r>
                                        <a:rPr lang="en-GR" sz="1400" i="1">
                                          <a:latin typeface="Cambria Math" panose="02040503050406030204" pitchFamily="18" charset="0"/>
                                        </a:rPr>
                                        <m:t>𝛭</m:t>
                                      </m:r>
                                    </m:e>
                                    <m:sub>
                                      <m:r>
                                        <a:rPr lang="en-GR" sz="1400" i="1">
                                          <a:latin typeface="Cambria Math" panose="02040503050406030204" pitchFamily="18" charset="0"/>
                                        </a:rPr>
                                        <m:t>𝛨</m:t>
                                      </m:r>
                                      <m:r>
                                        <a:rPr lang="en-GR" sz="1400" i="0">
                                          <a:latin typeface="Cambria Math" panose="02040503050406030204" pitchFamily="18" charset="0"/>
                                        </a:rPr>
                                        <m:t>2</m:t>
                                      </m:r>
                                      <m:r>
                                        <a:rPr lang="en-GR" sz="1400" i="1">
                                          <a:latin typeface="Cambria Math" panose="02040503050406030204" pitchFamily="18" charset="0"/>
                                        </a:rPr>
                                        <m:t>𝜊</m:t>
                                      </m:r>
                                    </m:sub>
                                  </m:sSub>
                                </m:den>
                              </m:f>
                              <m:nary>
                                <m:naryPr>
                                  <m:chr m:val="∑"/>
                                  <m:limLoc m:val="undOvr"/>
                                  <m:supHide m:val="on"/>
                                  <m:ctrlPr>
                                    <a:rPr lang="en-GR" sz="1400" i="1">
                                      <a:latin typeface="Cambria Math" panose="02040503050406030204" pitchFamily="18" charset="0"/>
                                    </a:rPr>
                                  </m:ctrlPr>
                                </m:naryPr>
                                <m:sub>
                                  <m:eqArr>
                                    <m:eqArrPr>
                                      <m:ctrlPr>
                                        <a:rPr lang="en-GR" sz="1400" i="1">
                                          <a:latin typeface="Cambria Math" panose="02040503050406030204" pitchFamily="18" charset="0"/>
                                        </a:rPr>
                                      </m:ctrlPr>
                                    </m:eqArrPr>
                                    <m:e>
                                      <m:r>
                                        <a:rPr lang="en-GR" sz="1400" i="1">
                                          <a:latin typeface="Cambria Math" panose="02040503050406030204" pitchFamily="18" charset="0"/>
                                        </a:rPr>
                                        <m:t>𝑗</m:t>
                                      </m:r>
                                    </m:e>
                                    <m:e>
                                      <m:sSub>
                                        <m:sSubPr>
                                          <m:ctrlPr>
                                            <a:rPr lang="en-GR" sz="1400" i="1">
                                              <a:latin typeface="Cambria Math" panose="02040503050406030204" pitchFamily="18" charset="0"/>
                                            </a:rPr>
                                          </m:ctrlPr>
                                        </m:sSubPr>
                                        <m:e>
                                          <m:acc>
                                            <m:accPr>
                                              <m:chr m:val="⃗"/>
                                              <m:ctrlPr>
                                                <a:rPr lang="en-GR" sz="1400" i="1">
                                                  <a:latin typeface="Cambria Math" panose="02040503050406030204" pitchFamily="18" charset="0"/>
                                                </a:rPr>
                                              </m:ctrlPr>
                                            </m:accPr>
                                            <m:e>
                                              <m:r>
                                                <a:rPr lang="en-GR" sz="1400" i="1">
                                                  <a:latin typeface="Cambria Math" panose="02040503050406030204" pitchFamily="18" charset="0"/>
                                                </a:rPr>
                                                <m:t>𝑣</m:t>
                                              </m:r>
                                            </m:e>
                                          </m:acc>
                                        </m:e>
                                        <m:sub>
                                          <m:r>
                                            <a:rPr lang="en-GR" sz="1400" i="1">
                                              <a:latin typeface="Cambria Math" panose="02040503050406030204" pitchFamily="18" charset="0"/>
                                            </a:rPr>
                                            <m:t>𝑗</m:t>
                                          </m:r>
                                        </m:sub>
                                      </m:sSub>
                                      <m:r>
                                        <a:rPr lang="en-GR" sz="1400" i="0">
                                          <a:latin typeface="Cambria Math" panose="02040503050406030204" pitchFamily="18" charset="0"/>
                                        </a:rPr>
                                        <m:t>∈</m:t>
                                      </m:r>
                                      <m:sSub>
                                        <m:sSubPr>
                                          <m:ctrlPr>
                                            <a:rPr lang="en-GR" sz="1400" i="1">
                                              <a:latin typeface="Cambria Math" panose="02040503050406030204" pitchFamily="18" charset="0"/>
                                            </a:rPr>
                                          </m:ctrlPr>
                                        </m:sSubPr>
                                        <m:e>
                                          <m:r>
                                            <a:rPr lang="en-GR" sz="1400" i="1">
                                              <a:latin typeface="Cambria Math" panose="02040503050406030204" pitchFamily="18" charset="0"/>
                                            </a:rPr>
                                            <m:t>𝛺</m:t>
                                          </m:r>
                                        </m:e>
                                        <m:sub>
                                          <m:r>
                                            <a:rPr lang="en-GR" sz="1400" i="1">
                                              <a:latin typeface="Cambria Math" panose="02040503050406030204" pitchFamily="18" charset="0"/>
                                            </a:rPr>
                                            <m:t>𝑖</m:t>
                                          </m:r>
                                        </m:sub>
                                      </m:sSub>
                                    </m:e>
                                  </m:eqArr>
                                </m:sub>
                                <m:sup/>
                                <m:e>
                                  <m:f>
                                    <m:fPr>
                                      <m:ctrlPr>
                                        <a:rPr lang="en-GR" sz="1400" i="1">
                                          <a:latin typeface="Cambria Math" panose="02040503050406030204" pitchFamily="18" charset="0"/>
                                        </a:rPr>
                                      </m:ctrlPr>
                                    </m:fPr>
                                    <m:num>
                                      <m:r>
                                        <a:rPr lang="en-GR" sz="1400" i="1">
                                          <a:latin typeface="Cambria Math" panose="02040503050406030204" pitchFamily="18" charset="0"/>
                                        </a:rPr>
                                        <m:t>𝐿</m:t>
                                      </m:r>
                                      <m:d>
                                        <m:dPr>
                                          <m:ctrlPr>
                                            <a:rPr lang="en-GR" sz="1400" i="1">
                                              <a:latin typeface="Cambria Math" panose="02040503050406030204" pitchFamily="18" charset="0"/>
                                            </a:rPr>
                                          </m:ctrlPr>
                                        </m:dPr>
                                        <m:e>
                                          <m:r>
                                            <a:rPr lang="en-GR" sz="1400" i="1">
                                              <a:latin typeface="Cambria Math" panose="02040503050406030204" pitchFamily="18" charset="0"/>
                                            </a:rPr>
                                            <m:t>𝑘</m:t>
                                          </m:r>
                                        </m:e>
                                      </m:d>
                                    </m:num>
                                    <m:den>
                                      <m:sSub>
                                        <m:sSubPr>
                                          <m:ctrlPr>
                                            <a:rPr lang="en-GR" sz="1400" i="1">
                                              <a:latin typeface="Cambria Math" panose="02040503050406030204" pitchFamily="18" charset="0"/>
                                            </a:rPr>
                                          </m:ctrlPr>
                                        </m:sSubPr>
                                        <m:e>
                                          <m:r>
                                            <a:rPr lang="en-GR" sz="1400" i="1">
                                              <a:latin typeface="Cambria Math" panose="02040503050406030204" pitchFamily="18" charset="0"/>
                                            </a:rPr>
                                            <m:t>𝑁</m:t>
                                          </m:r>
                                        </m:e>
                                        <m:sub>
                                          <m:r>
                                            <a:rPr lang="en-GR" sz="1400" i="1">
                                              <a:latin typeface="Cambria Math" panose="02040503050406030204" pitchFamily="18" charset="0"/>
                                            </a:rPr>
                                            <m:t>𝑡𝑟𝑖𝑒𝑠</m:t>
                                          </m:r>
                                        </m:sub>
                                      </m:sSub>
                                      <m:d>
                                        <m:dPr>
                                          <m:ctrlPr>
                                            <a:rPr lang="en-GR" sz="1400" i="1">
                                              <a:latin typeface="Cambria Math" panose="02040503050406030204" pitchFamily="18" charset="0"/>
                                            </a:rPr>
                                          </m:ctrlPr>
                                        </m:dPr>
                                        <m:e>
                                          <m:r>
                                            <a:rPr lang="en-GR" sz="1400" i="1">
                                              <a:latin typeface="Cambria Math" panose="02040503050406030204" pitchFamily="18" charset="0"/>
                                            </a:rPr>
                                            <m:t>𝑘</m:t>
                                          </m:r>
                                        </m:e>
                                      </m:d>
                                    </m:den>
                                  </m:f>
                                </m:e>
                              </m:nary>
                              <m:r>
                                <a:rPr lang="en-GR" sz="1400" i="0">
                                  <a:latin typeface="Cambria Math" panose="02040503050406030204" pitchFamily="18" charset="0"/>
                                </a:rPr>
                                <m:t> </m:t>
                              </m:r>
                              <m:sSup>
                                <m:sSupPr>
                                  <m:ctrlPr>
                                    <a:rPr lang="en-GR" sz="1400" i="1">
                                      <a:latin typeface="Cambria Math" panose="02040503050406030204" pitchFamily="18" charset="0"/>
                                    </a:rPr>
                                  </m:ctrlPr>
                                </m:sSupPr>
                                <m:e>
                                  <m:d>
                                    <m:dPr>
                                      <m:ctrlPr>
                                        <a:rPr lang="en-GR" sz="1400" i="1">
                                          <a:latin typeface="Cambria Math" panose="02040503050406030204" pitchFamily="18" charset="0"/>
                                        </a:rPr>
                                      </m:ctrlPr>
                                    </m:dPr>
                                    <m:e>
                                      <m:sSub>
                                        <m:sSubPr>
                                          <m:ctrlPr>
                                            <a:rPr lang="en-GR" sz="1400" i="1">
                                              <a:latin typeface="Cambria Math" panose="02040503050406030204" pitchFamily="18" charset="0"/>
                                            </a:rPr>
                                          </m:ctrlPr>
                                        </m:sSubPr>
                                        <m:e>
                                          <m:r>
                                            <a:rPr lang="en-GR" sz="1400" i="1">
                                              <a:latin typeface="Cambria Math" panose="02040503050406030204" pitchFamily="18" charset="0"/>
                                            </a:rPr>
                                            <m:t>𝐸</m:t>
                                          </m:r>
                                        </m:e>
                                        <m:sub>
                                          <m:r>
                                            <a:rPr lang="en-GR" sz="1400" i="1">
                                              <a:latin typeface="Cambria Math" panose="02040503050406030204" pitchFamily="18" charset="0"/>
                                            </a:rPr>
                                            <m:t>𝑘</m:t>
                                          </m:r>
                                        </m:sub>
                                      </m:sSub>
                                    </m:e>
                                  </m:d>
                                </m:e>
                                <m:sup>
                                  <m:r>
                                    <a:rPr lang="en-GR" sz="1400" i="1">
                                      <a:latin typeface="Cambria Math" panose="02040503050406030204" pitchFamily="18" charset="0"/>
                                    </a:rPr>
                                    <m:t>𝜆</m:t>
                                  </m:r>
                                </m:sup>
                              </m:sSup>
                            </m:e>
                          </m:d>
                        </m:e>
                      </m:nary>
                      <m:r>
                        <a:rPr lang="en-GR" sz="1400" i="0">
                          <a:latin typeface="Cambria Math" panose="02040503050406030204" pitchFamily="18" charset="0"/>
                        </a:rPr>
                        <m:t>=   </m:t>
                      </m:r>
                      <m:nary>
                        <m:naryPr>
                          <m:chr m:val="∑"/>
                          <m:limLoc m:val="undOvr"/>
                          <m:ctrlPr>
                            <a:rPr lang="en-GR" sz="1400" i="1">
                              <a:latin typeface="Cambria Math" panose="02040503050406030204" pitchFamily="18" charset="0"/>
                            </a:rPr>
                          </m:ctrlPr>
                        </m:naryPr>
                        <m:sub>
                          <m:r>
                            <a:rPr lang="en-GR" sz="1400" i="1">
                              <a:latin typeface="Cambria Math" panose="02040503050406030204" pitchFamily="18" charset="0"/>
                            </a:rPr>
                            <m:t>𝜆</m:t>
                          </m:r>
                          <m:r>
                            <a:rPr lang="en-GR" sz="1400" i="0">
                              <a:latin typeface="Cambria Math" panose="02040503050406030204" pitchFamily="18" charset="0"/>
                            </a:rPr>
                            <m:t>=0</m:t>
                          </m:r>
                        </m:sub>
                        <m:sup>
                          <m:r>
                            <m:rPr>
                              <m:sty m:val="p"/>
                            </m:rPr>
                            <a:rPr lang="en-US" sz="1400" b="0" i="0" smtClean="0">
                              <a:latin typeface="Cambria Math" panose="02040503050406030204" pitchFamily="18" charset="0"/>
                            </a:rPr>
                            <m:t>n</m:t>
                          </m:r>
                        </m:sup>
                        <m:e>
                          <m:sSub>
                            <m:sSubPr>
                              <m:ctrlPr>
                                <a:rPr lang="en-GR" sz="1400" i="1">
                                  <a:latin typeface="Cambria Math" panose="02040503050406030204" pitchFamily="18" charset="0"/>
                                </a:rPr>
                              </m:ctrlPr>
                            </m:sSubPr>
                            <m:e>
                              <m:r>
                                <a:rPr lang="en-GR" sz="1400" i="1">
                                  <a:latin typeface="Cambria Math" panose="02040503050406030204" pitchFamily="18" charset="0"/>
                                </a:rPr>
                                <m:t>𝑎</m:t>
                              </m:r>
                            </m:e>
                            <m:sub>
                              <m:r>
                                <a:rPr lang="en-GR" sz="1400" i="1">
                                  <a:latin typeface="Cambria Math" panose="02040503050406030204" pitchFamily="18" charset="0"/>
                                </a:rPr>
                                <m:t>𝜆</m:t>
                              </m:r>
                            </m:sub>
                          </m:sSub>
                        </m:e>
                      </m:nary>
                      <m:sSub>
                        <m:sSubPr>
                          <m:ctrlPr>
                            <a:rPr lang="en-GR" sz="1400" i="0">
                              <a:latin typeface="Cambria Math" panose="02040503050406030204" pitchFamily="18" charset="0"/>
                            </a:rPr>
                          </m:ctrlPr>
                        </m:sSubPr>
                        <m:e>
                          <m:r>
                            <a:rPr lang="en-GR" sz="1400" i="0">
                              <a:latin typeface="Cambria Math" panose="02040503050406030204" pitchFamily="18" charset="0"/>
                            </a:rPr>
                            <m:t>ℑ</m:t>
                          </m:r>
                        </m:e>
                        <m:sub>
                          <m:r>
                            <a:rPr lang="en-GR" sz="1400" i="1">
                              <a:latin typeface="Cambria Math" panose="02040503050406030204" pitchFamily="18" charset="0"/>
                            </a:rPr>
                            <m:t>𝜆</m:t>
                          </m:r>
                          <m:r>
                            <a:rPr lang="en-GR" sz="1400" i="0">
                              <a:latin typeface="Cambria Math" panose="02040503050406030204" pitchFamily="18" charset="0"/>
                            </a:rPr>
                            <m:t>,</m:t>
                          </m:r>
                          <m:r>
                            <a:rPr lang="en-GR" sz="1400" i="1">
                              <a:latin typeface="Cambria Math" panose="02040503050406030204" pitchFamily="18" charset="0"/>
                            </a:rPr>
                            <m:t>𝑖</m:t>
                          </m:r>
                        </m:sub>
                      </m:sSub>
                    </m:oMath>
                  </m:oMathPara>
                </a14:m>
                <a:endParaRPr lang="en-GR" sz="1400"/>
              </a:p>
            </p:txBody>
          </p:sp>
        </mc:Choice>
        <mc:Fallback>
          <p:sp>
            <p:nvSpPr>
              <p:cNvPr id="8" name="TextBox 7">
                <a:extLst>
                  <a:ext uri="{FF2B5EF4-FFF2-40B4-BE49-F238E27FC236}">
                    <a16:creationId xmlns:a16="http://schemas.microsoft.com/office/drawing/2014/main" id="{A40E3363-25FF-E4D1-26F1-042A37F3F56D}"/>
                  </a:ext>
                </a:extLst>
              </p:cNvPr>
              <p:cNvSpPr txBox="1">
                <a:spLocks noRot="1" noChangeAspect="1" noMove="1" noResize="1" noEditPoints="1" noAdjustHandles="1" noChangeArrowheads="1" noChangeShapeType="1" noTextEdit="1"/>
              </p:cNvSpPr>
              <p:nvPr/>
            </p:nvSpPr>
            <p:spPr>
              <a:xfrm>
                <a:off x="1189703" y="1551592"/>
                <a:ext cx="6892412" cy="917752"/>
              </a:xfrm>
              <a:prstGeom prst="rect">
                <a:avLst/>
              </a:prstGeom>
              <a:blipFill>
                <a:blip r:embed="rId5"/>
                <a:stretch>
                  <a:fillRect t="-72603" b="-89041"/>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1D85FF5D-1620-4CB2-5940-25827970ED56}"/>
                  </a:ext>
                </a:extLst>
              </p:cNvPr>
              <p:cNvSpPr txBox="1"/>
              <p:nvPr/>
            </p:nvSpPr>
            <p:spPr>
              <a:xfrm>
                <a:off x="127819" y="2469344"/>
                <a:ext cx="9016181" cy="1560364"/>
              </a:xfrm>
              <a:prstGeom prst="rect">
                <a:avLst/>
              </a:prstGeom>
              <a:noFill/>
            </p:spPr>
            <p:txBody>
              <a:bodyPr wrap="square" rtlCol="0">
                <a:spAutoFit/>
              </a:bodyPr>
              <a:lstStyle/>
              <a:p>
                <a14:m>
                  <m:oMathPara xmlns:m="http://schemas.openxmlformats.org/officeDocument/2006/math">
                    <m:oMath>
                      <m:r>
                        <a:rPr lang="en-GR" b="1" i="0" smtClean="0">
                          <a:latin typeface="Cambria Math" panose="02040503050406030204" pitchFamily="18" charset="0"/>
                        </a:rPr>
                        <m:t>𝐰𝐡𝐞𝐫𝐞</m:t>
                      </m:r>
                      <m:r>
                        <a:rPr lang="en-US" b="1" i="0" smtClean="0">
                          <a:latin typeface="Cambria Math" panose="02040503050406030204" pitchFamily="18" charset="0"/>
                        </a:rPr>
                        <m:t> </m:t>
                      </m:r>
                      <m:r>
                        <a:rPr lang="en-US" b="1" i="0" smtClean="0">
                          <a:latin typeface="Cambria Math" panose="02040503050406030204" pitchFamily="18" charset="0"/>
                        </a:rPr>
                        <m:t>𝐭𝐡𝐞</m:t>
                      </m:r>
                      <m:r>
                        <a:rPr lang="en-US" b="1" i="0" smtClean="0">
                          <a:latin typeface="Cambria Math" panose="02040503050406030204" pitchFamily="18" charset="0"/>
                        </a:rPr>
                        <m:t> </m:t>
                      </m:r>
                      <m:r>
                        <a:rPr lang="en-US" b="1" i="0" smtClean="0">
                          <a:latin typeface="Cambria Math" panose="02040503050406030204" pitchFamily="18" charset="0"/>
                        </a:rPr>
                        <m:t>𝐟𝐚𝐜𝐭𝐨𝐫𝐬</m:t>
                      </m:r>
                      <m:sSub>
                        <m:sSubPr>
                          <m:ctrlPr>
                            <a:rPr lang="en-US" b="0" i="0" smtClean="0">
                              <a:solidFill>
                                <a:srgbClr val="C00000"/>
                              </a:solidFill>
                              <a:latin typeface="Cambria Math" panose="02040503050406030204" pitchFamily="18" charset="0"/>
                            </a:rPr>
                          </m:ctrlPr>
                        </m:sSubPr>
                        <m:e>
                          <m:r>
                            <a:rPr lang="en-US" b="0" i="0" smtClean="0">
                              <a:solidFill>
                                <a:srgbClr val="C00000"/>
                              </a:solidFill>
                              <a:latin typeface="Cambria Math" panose="02040503050406030204" pitchFamily="18" charset="0"/>
                            </a:rPr>
                            <m:t> </m:t>
                          </m:r>
                          <m:r>
                            <a:rPr lang="en-GR">
                              <a:solidFill>
                                <a:srgbClr val="C00000"/>
                              </a:solidFill>
                              <a:latin typeface="Cambria Math" panose="02040503050406030204" pitchFamily="18" charset="0"/>
                            </a:rPr>
                            <m:t>ℑ</m:t>
                          </m:r>
                        </m:e>
                        <m:sub>
                          <m:r>
                            <a:rPr lang="en-GR" i="1">
                              <a:solidFill>
                                <a:srgbClr val="C00000"/>
                              </a:solidFill>
                              <a:latin typeface="Cambria Math" panose="02040503050406030204" pitchFamily="18" charset="0"/>
                            </a:rPr>
                            <m:t>𝜆</m:t>
                          </m:r>
                          <m:r>
                            <a:rPr lang="en-GR">
                              <a:solidFill>
                                <a:srgbClr val="C00000"/>
                              </a:solidFill>
                              <a:latin typeface="Cambria Math" panose="02040503050406030204" pitchFamily="18" charset="0"/>
                            </a:rPr>
                            <m:t>,</m:t>
                          </m:r>
                          <m:r>
                            <a:rPr lang="en-GR" i="1">
                              <a:solidFill>
                                <a:srgbClr val="C00000"/>
                              </a:solidFill>
                              <a:latin typeface="Cambria Math" panose="02040503050406030204" pitchFamily="18" charset="0"/>
                            </a:rPr>
                            <m:t>𝑖</m:t>
                          </m:r>
                        </m:sub>
                      </m:sSub>
                      <m:r>
                        <a:rPr lang="en-GR">
                          <a:solidFill>
                            <a:srgbClr val="C00000"/>
                          </a:solidFill>
                          <a:latin typeface="Cambria Math" panose="02040503050406030204" pitchFamily="18" charset="0"/>
                        </a:rPr>
                        <m:t>=</m:t>
                      </m:r>
                      <m:d>
                        <m:dPr>
                          <m:begChr m:val="["/>
                          <m:endChr m:val="]"/>
                          <m:ctrlPr>
                            <a:rPr lang="en-GR" i="1">
                              <a:solidFill>
                                <a:srgbClr val="C00000"/>
                              </a:solidFill>
                              <a:latin typeface="Cambria Math" panose="02040503050406030204" pitchFamily="18" charset="0"/>
                            </a:rPr>
                          </m:ctrlPr>
                        </m:dPr>
                        <m:e>
                          <m:sSub>
                            <m:sSubPr>
                              <m:ctrlPr>
                                <a:rPr lang="en-GR" i="1">
                                  <a:solidFill>
                                    <a:srgbClr val="C00000"/>
                                  </a:solidFill>
                                  <a:latin typeface="Cambria Math" panose="02040503050406030204" pitchFamily="18" charset="0"/>
                                </a:rPr>
                              </m:ctrlPr>
                            </m:sSubPr>
                            <m:e>
                              <m:r>
                                <a:rPr lang="en-GR" i="1">
                                  <a:solidFill>
                                    <a:srgbClr val="C00000"/>
                                  </a:solidFill>
                                  <a:latin typeface="Cambria Math" panose="02040503050406030204" pitchFamily="18" charset="0"/>
                                </a:rPr>
                                <m:t>𝑅</m:t>
                              </m:r>
                            </m:e>
                            <m:sub>
                              <m:r>
                                <a:rPr lang="en-GR" i="1">
                                  <a:solidFill>
                                    <a:srgbClr val="C00000"/>
                                  </a:solidFill>
                                  <a:latin typeface="Cambria Math" panose="02040503050406030204" pitchFamily="18" charset="0"/>
                                </a:rPr>
                                <m:t>𝑠𝑐𝑎𝑙𝑒</m:t>
                              </m:r>
                            </m:sub>
                          </m:sSub>
                          <m:f>
                            <m:fPr>
                              <m:ctrlPr>
                                <a:rPr lang="en-GR" i="1">
                                  <a:solidFill>
                                    <a:srgbClr val="C00000"/>
                                  </a:solidFill>
                                  <a:latin typeface="Cambria Math" panose="02040503050406030204" pitchFamily="18" charset="0"/>
                                </a:rPr>
                              </m:ctrlPr>
                            </m:fPr>
                            <m:num>
                              <m:r>
                                <a:rPr lang="en-GR" i="1">
                                  <a:solidFill>
                                    <a:srgbClr val="C00000"/>
                                  </a:solidFill>
                                  <a:latin typeface="Cambria Math" panose="02040503050406030204" pitchFamily="18" charset="0"/>
                                </a:rPr>
                                <m:t>𝜌</m:t>
                              </m:r>
                              <m:sSub>
                                <m:sSubPr>
                                  <m:ctrlPr>
                                    <a:rPr lang="en-GR" i="1">
                                      <a:solidFill>
                                        <a:srgbClr val="C00000"/>
                                      </a:solidFill>
                                      <a:latin typeface="Cambria Math" panose="02040503050406030204" pitchFamily="18" charset="0"/>
                                    </a:rPr>
                                  </m:ctrlPr>
                                </m:sSubPr>
                                <m:e>
                                  <m:r>
                                    <a:rPr lang="en-GR" i="1">
                                      <a:solidFill>
                                        <a:srgbClr val="C00000"/>
                                      </a:solidFill>
                                      <a:latin typeface="Cambria Math" panose="02040503050406030204" pitchFamily="18" charset="0"/>
                                    </a:rPr>
                                    <m:t>𝛮</m:t>
                                  </m:r>
                                </m:e>
                                <m:sub>
                                  <m:r>
                                    <a:rPr lang="en-GR" i="1">
                                      <a:solidFill>
                                        <a:srgbClr val="C00000"/>
                                      </a:solidFill>
                                      <a:latin typeface="Cambria Math" panose="02040503050406030204" pitchFamily="18" charset="0"/>
                                    </a:rPr>
                                    <m:t>𝛢</m:t>
                                  </m:r>
                                </m:sub>
                              </m:sSub>
                            </m:num>
                            <m:den>
                              <m:sSub>
                                <m:sSubPr>
                                  <m:ctrlPr>
                                    <a:rPr lang="en-GR" i="1">
                                      <a:solidFill>
                                        <a:srgbClr val="C00000"/>
                                      </a:solidFill>
                                      <a:latin typeface="Cambria Math" panose="02040503050406030204" pitchFamily="18" charset="0"/>
                                    </a:rPr>
                                  </m:ctrlPr>
                                </m:sSubPr>
                                <m:e>
                                  <m:r>
                                    <a:rPr lang="en-GR" i="1">
                                      <a:solidFill>
                                        <a:srgbClr val="C00000"/>
                                      </a:solidFill>
                                      <a:latin typeface="Cambria Math" panose="02040503050406030204" pitchFamily="18" charset="0"/>
                                    </a:rPr>
                                    <m:t>𝛭</m:t>
                                  </m:r>
                                </m:e>
                                <m:sub>
                                  <m:r>
                                    <a:rPr lang="en-GR" i="1">
                                      <a:solidFill>
                                        <a:srgbClr val="C00000"/>
                                      </a:solidFill>
                                      <a:latin typeface="Cambria Math" panose="02040503050406030204" pitchFamily="18" charset="0"/>
                                    </a:rPr>
                                    <m:t>𝛨</m:t>
                                  </m:r>
                                  <m:r>
                                    <a:rPr lang="en-GR">
                                      <a:solidFill>
                                        <a:srgbClr val="C00000"/>
                                      </a:solidFill>
                                      <a:latin typeface="Cambria Math" panose="02040503050406030204" pitchFamily="18" charset="0"/>
                                    </a:rPr>
                                    <m:t>2</m:t>
                                  </m:r>
                                  <m:r>
                                    <a:rPr lang="en-GR" i="1">
                                      <a:solidFill>
                                        <a:srgbClr val="C00000"/>
                                      </a:solidFill>
                                      <a:latin typeface="Cambria Math" panose="02040503050406030204" pitchFamily="18" charset="0"/>
                                    </a:rPr>
                                    <m:t>𝜊</m:t>
                                  </m:r>
                                </m:sub>
                              </m:sSub>
                            </m:den>
                          </m:f>
                          <m:nary>
                            <m:naryPr>
                              <m:chr m:val="∑"/>
                              <m:limLoc m:val="undOvr"/>
                              <m:supHide m:val="on"/>
                              <m:ctrlPr>
                                <a:rPr lang="en-GR" i="1">
                                  <a:solidFill>
                                    <a:srgbClr val="C00000"/>
                                  </a:solidFill>
                                  <a:latin typeface="Cambria Math" panose="02040503050406030204" pitchFamily="18" charset="0"/>
                                </a:rPr>
                              </m:ctrlPr>
                            </m:naryPr>
                            <m:sub>
                              <m:eqArr>
                                <m:eqArrPr>
                                  <m:ctrlPr>
                                    <a:rPr lang="en-GR" i="1">
                                      <a:solidFill>
                                        <a:srgbClr val="C00000"/>
                                      </a:solidFill>
                                      <a:latin typeface="Cambria Math" panose="02040503050406030204" pitchFamily="18" charset="0"/>
                                    </a:rPr>
                                  </m:ctrlPr>
                                </m:eqArrPr>
                                <m:e>
                                  <m:r>
                                    <a:rPr lang="en-GR" i="1">
                                      <a:solidFill>
                                        <a:srgbClr val="C00000"/>
                                      </a:solidFill>
                                      <a:latin typeface="Cambria Math" panose="02040503050406030204" pitchFamily="18" charset="0"/>
                                    </a:rPr>
                                    <m:t>𝑗</m:t>
                                  </m:r>
                                </m:e>
                                <m:e>
                                  <m:sSub>
                                    <m:sSubPr>
                                      <m:ctrlPr>
                                        <a:rPr lang="en-GR" i="1">
                                          <a:solidFill>
                                            <a:srgbClr val="C00000"/>
                                          </a:solidFill>
                                          <a:latin typeface="Cambria Math" panose="02040503050406030204" pitchFamily="18" charset="0"/>
                                        </a:rPr>
                                      </m:ctrlPr>
                                    </m:sSubPr>
                                    <m:e>
                                      <m:acc>
                                        <m:accPr>
                                          <m:chr m:val="⃗"/>
                                          <m:ctrlPr>
                                            <a:rPr lang="en-GR" i="1">
                                              <a:solidFill>
                                                <a:srgbClr val="C00000"/>
                                              </a:solidFill>
                                              <a:latin typeface="Cambria Math" panose="02040503050406030204" pitchFamily="18" charset="0"/>
                                            </a:rPr>
                                          </m:ctrlPr>
                                        </m:accPr>
                                        <m:e>
                                          <m:r>
                                            <a:rPr lang="en-GR" i="1">
                                              <a:solidFill>
                                                <a:srgbClr val="C00000"/>
                                              </a:solidFill>
                                              <a:latin typeface="Cambria Math" panose="02040503050406030204" pitchFamily="18" charset="0"/>
                                            </a:rPr>
                                            <m:t>𝑣</m:t>
                                          </m:r>
                                        </m:e>
                                      </m:acc>
                                    </m:e>
                                    <m:sub>
                                      <m:r>
                                        <a:rPr lang="en-GR" i="1">
                                          <a:solidFill>
                                            <a:srgbClr val="C00000"/>
                                          </a:solidFill>
                                          <a:latin typeface="Cambria Math" panose="02040503050406030204" pitchFamily="18" charset="0"/>
                                        </a:rPr>
                                        <m:t>𝑗</m:t>
                                      </m:r>
                                    </m:sub>
                                  </m:sSub>
                                  <m:r>
                                    <a:rPr lang="en-GR">
                                      <a:solidFill>
                                        <a:srgbClr val="C00000"/>
                                      </a:solidFill>
                                      <a:latin typeface="Cambria Math" panose="02040503050406030204" pitchFamily="18" charset="0"/>
                                    </a:rPr>
                                    <m:t>∈</m:t>
                                  </m:r>
                                  <m:sSub>
                                    <m:sSubPr>
                                      <m:ctrlPr>
                                        <a:rPr lang="en-GR" i="1">
                                          <a:solidFill>
                                            <a:srgbClr val="C00000"/>
                                          </a:solidFill>
                                          <a:latin typeface="Cambria Math" panose="02040503050406030204" pitchFamily="18" charset="0"/>
                                        </a:rPr>
                                      </m:ctrlPr>
                                    </m:sSubPr>
                                    <m:e>
                                      <m:r>
                                        <a:rPr lang="en-GR" i="1">
                                          <a:solidFill>
                                            <a:srgbClr val="C00000"/>
                                          </a:solidFill>
                                          <a:latin typeface="Cambria Math" panose="02040503050406030204" pitchFamily="18" charset="0"/>
                                        </a:rPr>
                                        <m:t>𝛺</m:t>
                                      </m:r>
                                    </m:e>
                                    <m:sub>
                                      <m:r>
                                        <a:rPr lang="en-GR" i="1">
                                          <a:solidFill>
                                            <a:srgbClr val="C00000"/>
                                          </a:solidFill>
                                          <a:latin typeface="Cambria Math" panose="02040503050406030204" pitchFamily="18" charset="0"/>
                                        </a:rPr>
                                        <m:t>𝑖</m:t>
                                      </m:r>
                                    </m:sub>
                                  </m:sSub>
                                </m:e>
                              </m:eqArr>
                            </m:sub>
                            <m:sup/>
                            <m:e>
                              <m:f>
                                <m:fPr>
                                  <m:ctrlPr>
                                    <a:rPr lang="en-GR" i="1">
                                      <a:solidFill>
                                        <a:srgbClr val="C00000"/>
                                      </a:solidFill>
                                      <a:latin typeface="Cambria Math" panose="02040503050406030204" pitchFamily="18" charset="0"/>
                                    </a:rPr>
                                  </m:ctrlPr>
                                </m:fPr>
                                <m:num>
                                  <m:r>
                                    <a:rPr lang="en-GR" i="1">
                                      <a:solidFill>
                                        <a:srgbClr val="C00000"/>
                                      </a:solidFill>
                                      <a:latin typeface="Cambria Math" panose="02040503050406030204" pitchFamily="18" charset="0"/>
                                    </a:rPr>
                                    <m:t>𝐿</m:t>
                                  </m:r>
                                  <m:d>
                                    <m:dPr>
                                      <m:ctrlPr>
                                        <a:rPr lang="en-GR" i="1">
                                          <a:solidFill>
                                            <a:srgbClr val="C00000"/>
                                          </a:solidFill>
                                          <a:latin typeface="Cambria Math" panose="02040503050406030204" pitchFamily="18" charset="0"/>
                                        </a:rPr>
                                      </m:ctrlPr>
                                    </m:dPr>
                                    <m:e>
                                      <m:r>
                                        <a:rPr lang="en-GR" i="1">
                                          <a:solidFill>
                                            <a:srgbClr val="C00000"/>
                                          </a:solidFill>
                                          <a:latin typeface="Cambria Math" panose="02040503050406030204" pitchFamily="18" charset="0"/>
                                        </a:rPr>
                                        <m:t>𝑘</m:t>
                                      </m:r>
                                    </m:e>
                                  </m:d>
                                </m:num>
                                <m:den>
                                  <m:sSub>
                                    <m:sSubPr>
                                      <m:ctrlPr>
                                        <a:rPr lang="en-GR" i="1">
                                          <a:solidFill>
                                            <a:srgbClr val="C00000"/>
                                          </a:solidFill>
                                          <a:latin typeface="Cambria Math" panose="02040503050406030204" pitchFamily="18" charset="0"/>
                                        </a:rPr>
                                      </m:ctrlPr>
                                    </m:sSubPr>
                                    <m:e>
                                      <m:r>
                                        <a:rPr lang="en-GR" i="1">
                                          <a:solidFill>
                                            <a:srgbClr val="C00000"/>
                                          </a:solidFill>
                                          <a:latin typeface="Cambria Math" panose="02040503050406030204" pitchFamily="18" charset="0"/>
                                        </a:rPr>
                                        <m:t>𝑁</m:t>
                                      </m:r>
                                    </m:e>
                                    <m:sub>
                                      <m:r>
                                        <a:rPr lang="en-GR" i="1">
                                          <a:solidFill>
                                            <a:srgbClr val="C00000"/>
                                          </a:solidFill>
                                          <a:latin typeface="Cambria Math" panose="02040503050406030204" pitchFamily="18" charset="0"/>
                                        </a:rPr>
                                        <m:t>𝑡𝑟𝑖𝑒𝑠</m:t>
                                      </m:r>
                                    </m:sub>
                                  </m:sSub>
                                  <m:d>
                                    <m:dPr>
                                      <m:ctrlPr>
                                        <a:rPr lang="en-GR" i="1">
                                          <a:solidFill>
                                            <a:srgbClr val="C00000"/>
                                          </a:solidFill>
                                          <a:latin typeface="Cambria Math" panose="02040503050406030204" pitchFamily="18" charset="0"/>
                                        </a:rPr>
                                      </m:ctrlPr>
                                    </m:dPr>
                                    <m:e>
                                      <m:r>
                                        <a:rPr lang="en-GR" i="1">
                                          <a:solidFill>
                                            <a:srgbClr val="C00000"/>
                                          </a:solidFill>
                                          <a:latin typeface="Cambria Math" panose="02040503050406030204" pitchFamily="18" charset="0"/>
                                        </a:rPr>
                                        <m:t>𝑘</m:t>
                                      </m:r>
                                    </m:e>
                                  </m:d>
                                </m:den>
                              </m:f>
                            </m:e>
                          </m:nary>
                          <m:r>
                            <a:rPr lang="en-GR">
                              <a:solidFill>
                                <a:srgbClr val="C00000"/>
                              </a:solidFill>
                              <a:latin typeface="Cambria Math" panose="02040503050406030204" pitchFamily="18" charset="0"/>
                            </a:rPr>
                            <m:t> </m:t>
                          </m:r>
                          <m:sSup>
                            <m:sSupPr>
                              <m:ctrlPr>
                                <a:rPr lang="en-GR" i="1">
                                  <a:solidFill>
                                    <a:srgbClr val="C00000"/>
                                  </a:solidFill>
                                  <a:latin typeface="Cambria Math" panose="02040503050406030204" pitchFamily="18" charset="0"/>
                                </a:rPr>
                              </m:ctrlPr>
                            </m:sSupPr>
                            <m:e>
                              <m:d>
                                <m:dPr>
                                  <m:ctrlPr>
                                    <a:rPr lang="en-GR" i="1">
                                      <a:solidFill>
                                        <a:srgbClr val="C00000"/>
                                      </a:solidFill>
                                      <a:latin typeface="Cambria Math" panose="02040503050406030204" pitchFamily="18" charset="0"/>
                                    </a:rPr>
                                  </m:ctrlPr>
                                </m:dPr>
                                <m:e>
                                  <m:sSub>
                                    <m:sSubPr>
                                      <m:ctrlPr>
                                        <a:rPr lang="en-GR" i="1">
                                          <a:solidFill>
                                            <a:srgbClr val="C00000"/>
                                          </a:solidFill>
                                          <a:latin typeface="Cambria Math" panose="02040503050406030204" pitchFamily="18" charset="0"/>
                                        </a:rPr>
                                      </m:ctrlPr>
                                    </m:sSubPr>
                                    <m:e>
                                      <m:r>
                                        <a:rPr lang="en-GR" i="1">
                                          <a:solidFill>
                                            <a:srgbClr val="C00000"/>
                                          </a:solidFill>
                                          <a:latin typeface="Cambria Math" panose="02040503050406030204" pitchFamily="18" charset="0"/>
                                        </a:rPr>
                                        <m:t>𝐸</m:t>
                                      </m:r>
                                    </m:e>
                                    <m:sub>
                                      <m:r>
                                        <a:rPr lang="en-GR" i="1">
                                          <a:solidFill>
                                            <a:srgbClr val="C00000"/>
                                          </a:solidFill>
                                          <a:latin typeface="Cambria Math" panose="02040503050406030204" pitchFamily="18" charset="0"/>
                                        </a:rPr>
                                        <m:t>𝑘</m:t>
                                      </m:r>
                                    </m:sub>
                                  </m:sSub>
                                </m:e>
                              </m:d>
                            </m:e>
                            <m:sup>
                              <m:r>
                                <a:rPr lang="en-GR" i="1">
                                  <a:solidFill>
                                    <a:srgbClr val="C00000"/>
                                  </a:solidFill>
                                  <a:latin typeface="Cambria Math" panose="02040503050406030204" pitchFamily="18" charset="0"/>
                                </a:rPr>
                                <m:t>𝜆</m:t>
                              </m:r>
                            </m:sup>
                          </m:sSup>
                        </m:e>
                      </m:d>
                    </m:oMath>
                  </m:oMathPara>
                </a14:m>
                <a:endParaRPr lang="en-US" b="0" i="0">
                  <a:latin typeface="Cambria Math" panose="02040503050406030204" pitchFamily="18" charset="0"/>
                </a:endParaRPr>
              </a:p>
              <a:p>
                <a:pPr algn="just"/>
                <a14:m>
                  <m:oMath xmlns:m="http://schemas.openxmlformats.org/officeDocument/2006/math">
                    <m:r>
                      <a:rPr lang="en-US" sz="1600" b="1" i="0" smtClean="0">
                        <a:solidFill>
                          <a:schemeClr val="tx1"/>
                        </a:solidFill>
                        <a:latin typeface="Cambria Math" panose="02040503050406030204" pitchFamily="18" charset="0"/>
                      </a:rPr>
                      <m:t>𝐚</m:t>
                    </m:r>
                  </m:oMath>
                </a14:m>
                <a:r>
                  <a:rPr lang="en-GR" sz="1600" b="1">
                    <a:solidFill>
                      <a:schemeClr val="tx1"/>
                    </a:solidFill>
                    <a:latin typeface="Times New Roman" panose="02020603050405020304" pitchFamily="18" charset="0"/>
                    <a:cs typeface="Times New Roman" panose="02020603050405020304" pitchFamily="18" charset="0"/>
                  </a:rPr>
                  <a:t>r</a:t>
                </a:r>
                <a:r>
                  <a:rPr lang="en-GR" sz="1600" b="1">
                    <a:latin typeface="Times New Roman" panose="02020603050405020304" pitchFamily="18" charset="0"/>
                    <a:cs typeface="Times New Roman" panose="02020603050405020304" pitchFamily="18" charset="0"/>
                  </a:rPr>
                  <a:t>e independent of the x-section (i.e. the parameters, </a:t>
                </a:r>
                <a14:m>
                  <m:oMath xmlns:m="http://schemas.openxmlformats.org/officeDocument/2006/math">
                    <m:acc>
                      <m:accPr>
                        <m:chr m:val="⃗"/>
                        <m:ctrlPr>
                          <a:rPr lang="en-GR" sz="1600" b="1" i="1">
                            <a:latin typeface="Cambria Math" panose="02040503050406030204" pitchFamily="18" charset="0"/>
                          </a:rPr>
                        </m:ctrlPr>
                      </m:accPr>
                      <m:e>
                        <m:r>
                          <a:rPr lang="en-GR" sz="1600" b="1" i="1">
                            <a:latin typeface="Cambria Math" panose="02040503050406030204" pitchFamily="18" charset="0"/>
                          </a:rPr>
                          <m:t>𝒂</m:t>
                        </m:r>
                      </m:e>
                    </m:acc>
                    <m:r>
                      <a:rPr lang="en-US" sz="1600" b="1" i="0" smtClean="0">
                        <a:latin typeface="Cambria Math" panose="02040503050406030204" pitchFamily="18" charset="0"/>
                      </a:rPr>
                      <m:t>)</m:t>
                    </m:r>
                  </m:oMath>
                </a14:m>
                <a:r>
                  <a:rPr lang="en-GR" sz="1600" b="1">
                    <a:latin typeface="Times New Roman" panose="02020603050405020304" pitchFamily="18" charset="0"/>
                    <a:cs typeface="Times New Roman" panose="02020603050405020304" pitchFamily="18" charset="0"/>
                  </a:rPr>
                  <a:t> and they can be evaluated using the </a:t>
                </a:r>
                <a:r>
                  <a:rPr lang="en-US" sz="1600" b="1">
                    <a:solidFill>
                      <a:schemeClr val="accent6">
                        <a:lumMod val="50000"/>
                      </a:schemeClr>
                    </a:solidFill>
                    <a:latin typeface="Times New Roman" panose="02020603050405020304" pitchFamily="18" charset="0"/>
                    <a:ea typeface="Calibri" panose="020F0502020204030204" pitchFamily="34" charset="0"/>
                    <a:cs typeface="Times New Roman" panose="02020603050405020304" pitchFamily="18" charset="0"/>
                  </a:rPr>
                  <a:t>LEnuSTORM </a:t>
                </a:r>
                <a14:m>
                  <m:oMath xmlns:m="http://schemas.openxmlformats.org/officeDocument/2006/math">
                    <m:sSub>
                      <m:sSubPr>
                        <m:ctrlPr>
                          <a:rPr lang="el-GR" sz="1600" b="1" i="1">
                            <a:solidFill>
                              <a:schemeClr val="accent6">
                                <a:lumMod val="50000"/>
                              </a:schemeClr>
                            </a:solidFill>
                            <a:latin typeface="Cambria Math" panose="02040503050406030204" pitchFamily="18" charset="0"/>
                          </a:rPr>
                        </m:ctrlPr>
                      </m:sSubPr>
                      <m:e>
                        <m:acc>
                          <m:accPr>
                            <m:chr m:val="̅"/>
                            <m:ctrlPr>
                              <a:rPr lang="el-GR" sz="1600" b="1" i="1">
                                <a:solidFill>
                                  <a:schemeClr val="accent6">
                                    <a:lumMod val="50000"/>
                                  </a:schemeClr>
                                </a:solidFill>
                                <a:latin typeface="Cambria Math" panose="02040503050406030204" pitchFamily="18" charset="0"/>
                              </a:rPr>
                            </m:ctrlPr>
                          </m:accPr>
                          <m:e>
                            <m:r>
                              <a:rPr lang="el-GR" sz="1600" b="1" i="1">
                                <a:solidFill>
                                  <a:schemeClr val="accent6">
                                    <a:lumMod val="50000"/>
                                  </a:schemeClr>
                                </a:solidFill>
                                <a:latin typeface="Cambria Math" panose="02040503050406030204" pitchFamily="18" charset="0"/>
                              </a:rPr>
                              <m:t>𝝂</m:t>
                            </m:r>
                          </m:e>
                        </m:acc>
                      </m:e>
                      <m:sub>
                        <m:r>
                          <a:rPr lang="el-GR" sz="1600" b="1" i="1">
                            <a:solidFill>
                              <a:schemeClr val="accent6">
                                <a:lumMod val="50000"/>
                              </a:schemeClr>
                            </a:solidFill>
                            <a:latin typeface="Cambria Math" panose="02040503050406030204" pitchFamily="18" charset="0"/>
                          </a:rPr>
                          <m:t>𝝁</m:t>
                        </m:r>
                      </m:sub>
                    </m:sSub>
                    <m:r>
                      <a:rPr lang="el-GR" sz="1600" b="1" i="1">
                        <a:solidFill>
                          <a:schemeClr val="accent6">
                            <a:lumMod val="50000"/>
                          </a:schemeClr>
                        </a:solidFill>
                        <a:latin typeface="Cambria Math" panose="02040503050406030204" pitchFamily="18" charset="0"/>
                      </a:rPr>
                      <m:t>−</m:t>
                    </m:r>
                    <m:r>
                      <a:rPr lang="el-GR" sz="1600" b="1" i="1">
                        <a:solidFill>
                          <a:schemeClr val="accent6">
                            <a:lumMod val="50000"/>
                          </a:schemeClr>
                        </a:solidFill>
                        <a:latin typeface="Cambria Math" panose="02040503050406030204" pitchFamily="18" charset="0"/>
                      </a:rPr>
                      <m:t> </m:t>
                    </m:r>
                  </m:oMath>
                </a14:m>
                <a:r>
                  <a:rPr lang="en-US" sz="1600" b="1">
                    <a:solidFill>
                      <a:schemeClr val="accent6">
                        <a:lumMod val="50000"/>
                      </a:schemeClr>
                    </a:solidFill>
                    <a:latin typeface="Times New Roman" panose="02020603050405020304" pitchFamily="18" charset="0"/>
                    <a:ea typeface="Calibri" panose="020F0502020204030204" pitchFamily="34" charset="0"/>
                    <a:cs typeface="Times New Roman" panose="02020603050405020304" pitchFamily="18" charset="0"/>
                  </a:rPr>
                  <a:t>simulated sample</a:t>
                </a:r>
                <a:endParaRPr lang="en-GR" sz="1600" b="1">
                  <a:latin typeface="Times New Roman" panose="02020603050405020304" pitchFamily="18" charset="0"/>
                  <a:cs typeface="Times New Roman" panose="02020603050405020304" pitchFamily="18" charset="0"/>
                </a:endParaRPr>
              </a:p>
            </p:txBody>
          </p:sp>
        </mc:Choice>
        <mc:Fallback>
          <p:sp>
            <p:nvSpPr>
              <p:cNvPr id="11" name="TextBox 10">
                <a:extLst>
                  <a:ext uri="{FF2B5EF4-FFF2-40B4-BE49-F238E27FC236}">
                    <a16:creationId xmlns:a16="http://schemas.microsoft.com/office/drawing/2014/main" id="{1D85FF5D-1620-4CB2-5940-25827970ED56}"/>
                  </a:ext>
                </a:extLst>
              </p:cNvPr>
              <p:cNvSpPr txBox="1">
                <a:spLocks noRot="1" noChangeAspect="1" noMove="1" noResize="1" noEditPoints="1" noAdjustHandles="1" noChangeArrowheads="1" noChangeShapeType="1" noTextEdit="1"/>
              </p:cNvSpPr>
              <p:nvPr/>
            </p:nvSpPr>
            <p:spPr>
              <a:xfrm>
                <a:off x="127819" y="2469344"/>
                <a:ext cx="9016181" cy="1560364"/>
              </a:xfrm>
              <a:prstGeom prst="rect">
                <a:avLst/>
              </a:prstGeom>
              <a:blipFill>
                <a:blip r:embed="rId6"/>
                <a:stretch>
                  <a:fillRect l="-423" t="-59677" r="-423" b="-33871"/>
                </a:stretch>
              </a:blipFill>
            </p:spPr>
            <p:txBody>
              <a:bodyPr/>
              <a:lstStyle/>
              <a:p>
                <a:r>
                  <a:rPr lang="en-GR">
                    <a:noFill/>
                  </a:rPr>
                  <a:t> </a:t>
                </a:r>
              </a:p>
            </p:txBody>
          </p:sp>
        </mc:Fallback>
      </mc:AlternateContent>
      <p:grpSp>
        <p:nvGrpSpPr>
          <p:cNvPr id="14" name="Group 13">
            <a:extLst>
              <a:ext uri="{FF2B5EF4-FFF2-40B4-BE49-F238E27FC236}">
                <a16:creationId xmlns:a16="http://schemas.microsoft.com/office/drawing/2014/main" id="{F28EC4CA-88E2-6F49-B6B1-94E63CCEC878}"/>
              </a:ext>
            </a:extLst>
          </p:cNvPr>
          <p:cNvGrpSpPr/>
          <p:nvPr/>
        </p:nvGrpSpPr>
        <p:grpSpPr>
          <a:xfrm>
            <a:off x="249115" y="4071132"/>
            <a:ext cx="8266235" cy="2243794"/>
            <a:chOff x="249114" y="4203940"/>
            <a:chExt cx="8266235" cy="2243794"/>
          </a:xfrm>
        </p:grpSpPr>
        <p:pic>
          <p:nvPicPr>
            <p:cNvPr id="12" name="Content Placeholder 3">
              <a:extLst>
                <a:ext uri="{FF2B5EF4-FFF2-40B4-BE49-F238E27FC236}">
                  <a16:creationId xmlns:a16="http://schemas.microsoft.com/office/drawing/2014/main" id="{8E7CA52E-1598-1623-C4C6-CB7FDE7ED858}"/>
                </a:ext>
              </a:extLst>
            </p:cNvPr>
            <p:cNvPicPr>
              <a:picLocks noChangeAspect="1"/>
            </p:cNvPicPr>
            <p:nvPr/>
          </p:nvPicPr>
          <p:blipFill>
            <a:blip r:embed="rId7"/>
            <a:srcRect b="20007"/>
            <a:stretch>
              <a:fillRect/>
            </a:stretch>
          </p:blipFill>
          <p:spPr>
            <a:xfrm>
              <a:off x="249114" y="4203940"/>
              <a:ext cx="4073772" cy="2204936"/>
            </a:xfrm>
            <a:prstGeom prst="rect">
              <a:avLst/>
            </a:prstGeom>
          </p:spPr>
        </p:pic>
        <p:pic>
          <p:nvPicPr>
            <p:cNvPr id="13" name="Content Placeholder 3">
              <a:extLst>
                <a:ext uri="{FF2B5EF4-FFF2-40B4-BE49-F238E27FC236}">
                  <a16:creationId xmlns:a16="http://schemas.microsoft.com/office/drawing/2014/main" id="{B492C162-B749-EF7A-A00C-43AA9EFA5C89}"/>
                </a:ext>
              </a:extLst>
            </p:cNvPr>
            <p:cNvPicPr>
              <a:picLocks noChangeAspect="1"/>
            </p:cNvPicPr>
            <p:nvPr/>
          </p:nvPicPr>
          <p:blipFill>
            <a:blip r:embed="rId8"/>
            <a:stretch>
              <a:fillRect/>
            </a:stretch>
          </p:blipFill>
          <p:spPr>
            <a:xfrm>
              <a:off x="4976842" y="4203940"/>
              <a:ext cx="3538507" cy="2243794"/>
            </a:xfrm>
            <a:prstGeom prst="rect">
              <a:avLst/>
            </a:prstGeom>
          </p:spPr>
        </p:pic>
      </p:gr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460A1126-5688-9A9C-7CC7-E2ABF60F06B6}"/>
                  </a:ext>
                </a:extLst>
              </p:cNvPr>
              <p:cNvSpPr txBox="1"/>
              <p:nvPr/>
            </p:nvSpPr>
            <p:spPr>
              <a:xfrm>
                <a:off x="167148" y="6211669"/>
                <a:ext cx="8727737" cy="646331"/>
              </a:xfrm>
              <a:prstGeom prst="rect">
                <a:avLst/>
              </a:prstGeom>
              <a:noFill/>
            </p:spPr>
            <p:txBody>
              <a:bodyPr wrap="square" rtlCol="0">
                <a:spAutoFit/>
              </a:bodyPr>
              <a:lstStyle/>
              <a:p>
                <a:pPr algn="ctr"/>
                <a:r>
                  <a:rPr lang="en-GR" b="1">
                    <a:solidFill>
                      <a:srgbClr val="C00000"/>
                    </a:solidFill>
                    <a:latin typeface="Times New Roman" panose="02020603050405020304" pitchFamily="18" charset="0"/>
                    <a:cs typeface="Times New Roman" panose="02020603050405020304" pitchFamily="18" charset="0"/>
                  </a:rPr>
                  <a:t>However, the </a:t>
                </a:r>
                <a14:m>
                  <m:oMath xmlns:m="http://schemas.openxmlformats.org/officeDocument/2006/math">
                    <m:r>
                      <a:rPr lang="en-GR" b="1" i="1">
                        <a:solidFill>
                          <a:srgbClr val="C00000"/>
                        </a:solidFill>
                        <a:latin typeface="Cambria Math" panose="02040503050406030204" pitchFamily="18" charset="0"/>
                      </a:rPr>
                      <m:t>𝕴</m:t>
                    </m:r>
                    <m:r>
                      <a:rPr lang="en-US" b="1" i="0" smtClean="0">
                        <a:solidFill>
                          <a:srgbClr val="C00000"/>
                        </a:solidFill>
                        <a:latin typeface="Cambria Math" panose="02040503050406030204" pitchFamily="18" charset="0"/>
                      </a:rPr>
                      <m:t>−</m:t>
                    </m:r>
                  </m:oMath>
                </a14:m>
                <a:r>
                  <a:rPr lang="en-GR" b="1">
                    <a:solidFill>
                      <a:srgbClr val="C00000"/>
                    </a:solidFill>
                    <a:latin typeface="Times New Roman" panose="02020603050405020304" pitchFamily="18" charset="0"/>
                    <a:cs typeface="Times New Roman" panose="02020603050405020304" pitchFamily="18" charset="0"/>
                  </a:rPr>
                  <a:t>factors evaluation is heavily depented on the Genie model employed to simulate the </a:t>
                </a:r>
                <a:r>
                  <a:rPr lang="en-US" b="1">
                    <a:solidFill>
                      <a:srgbClr val="C00000"/>
                    </a:solidFill>
                    <a:latin typeface="Times New Roman" panose="02020603050405020304" pitchFamily="18" charset="0"/>
                    <a:cs typeface="Times New Roman" panose="02020603050405020304" pitchFamily="18" charset="0"/>
                  </a:rPr>
                  <a:t>anti-</a:t>
                </a:r>
                <a:r>
                  <a:rPr lang="el-GR" b="1">
                    <a:solidFill>
                      <a:srgbClr val="C00000"/>
                    </a:solidFill>
                    <a:latin typeface="Times New Roman" panose="02020603050405020304" pitchFamily="18" charset="0"/>
                    <a:cs typeface="Times New Roman" panose="02020603050405020304" pitchFamily="18" charset="0"/>
                  </a:rPr>
                  <a:t>ν </a:t>
                </a:r>
                <a:r>
                  <a:rPr lang="en-US" b="1">
                    <a:solidFill>
                      <a:srgbClr val="C00000"/>
                    </a:solidFill>
                    <a:latin typeface="Times New Roman" panose="02020603050405020304" pitchFamily="18" charset="0"/>
                    <a:cs typeface="Times New Roman" panose="02020603050405020304" pitchFamily="18" charset="0"/>
                  </a:rPr>
                  <a:t>interactions, causing systematic biases (to be studied).</a:t>
                </a:r>
                <a:endParaRPr lang="en-US" b="1">
                  <a:latin typeface="Times New Roman" panose="02020603050405020304" pitchFamily="18" charset="0"/>
                  <a:cs typeface="Times New Roman" panose="02020603050405020304" pitchFamily="18" charset="0"/>
                </a:endParaRPr>
              </a:p>
            </p:txBody>
          </p:sp>
        </mc:Choice>
        <mc:Fallback>
          <p:sp>
            <p:nvSpPr>
              <p:cNvPr id="15" name="TextBox 14">
                <a:extLst>
                  <a:ext uri="{FF2B5EF4-FFF2-40B4-BE49-F238E27FC236}">
                    <a16:creationId xmlns:a16="http://schemas.microsoft.com/office/drawing/2014/main" id="{460A1126-5688-9A9C-7CC7-E2ABF60F06B6}"/>
                  </a:ext>
                </a:extLst>
              </p:cNvPr>
              <p:cNvSpPr txBox="1">
                <a:spLocks noRot="1" noChangeAspect="1" noMove="1" noResize="1" noEditPoints="1" noAdjustHandles="1" noChangeArrowheads="1" noChangeShapeType="1" noTextEdit="1"/>
              </p:cNvSpPr>
              <p:nvPr/>
            </p:nvSpPr>
            <p:spPr>
              <a:xfrm>
                <a:off x="167148" y="6211669"/>
                <a:ext cx="8727737" cy="646331"/>
              </a:xfrm>
              <a:prstGeom prst="rect">
                <a:avLst/>
              </a:prstGeom>
              <a:blipFill>
                <a:blip r:embed="rId9"/>
                <a:stretch>
                  <a:fillRect t="-3922" b="-13725"/>
                </a:stretch>
              </a:blipFill>
            </p:spPr>
            <p:txBody>
              <a:bodyPr/>
              <a:lstStyle/>
              <a:p>
                <a:r>
                  <a:rPr lang="en-GR">
                    <a:noFill/>
                  </a:rPr>
                  <a:t> </a:t>
                </a:r>
              </a:p>
            </p:txBody>
          </p:sp>
        </mc:Fallback>
      </mc:AlternateContent>
    </p:spTree>
    <p:extLst>
      <p:ext uri="{BB962C8B-B14F-4D97-AF65-F5344CB8AC3E}">
        <p14:creationId xmlns:p14="http://schemas.microsoft.com/office/powerpoint/2010/main" val="413211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ACEBF5-50D6-FE30-327C-21EDFB956A1F}"/>
              </a:ext>
            </a:extLst>
          </p:cNvPr>
          <p:cNvSpPr>
            <a:spLocks noGrp="1"/>
          </p:cNvSpPr>
          <p:nvPr>
            <p:ph type="sldNum" sz="quarter" idx="12"/>
          </p:nvPr>
        </p:nvSpPr>
        <p:spPr/>
        <p:txBody>
          <a:bodyPr/>
          <a:lstStyle/>
          <a:p>
            <a:fld id="{9C246AE4-CBAC-7944-8D8C-67B9A18B7093}" type="slidenum">
              <a:rPr lang="en-GR" smtClean="0"/>
              <a:t>23</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B7B0E42C-8996-E238-716A-76C0677A6242}"/>
                  </a:ext>
                </a:extLst>
              </p:cNvPr>
              <p:cNvSpPr txBox="1"/>
              <p:nvPr/>
            </p:nvSpPr>
            <p:spPr>
              <a:xfrm>
                <a:off x="0" y="0"/>
                <a:ext cx="9144000" cy="567399"/>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r>
                              <a:rPr lang="en-US" sz="2400" b="1" i="1" smtClean="0">
                                <a:solidFill>
                                  <a:schemeClr val="bg1"/>
                                </a:solidFill>
                                <a:latin typeface="Cambria Math" panose="02040503050406030204" pitchFamily="18" charset="0"/>
                              </a:rPr>
                              <m:t>𝑶</m:t>
                            </m:r>
                          </m:sub>
                        </m:sSub>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Estimation (1d and 2d Fits)</a:t>
                </a:r>
              </a:p>
            </p:txBody>
          </p:sp>
        </mc:Choice>
        <mc:Fallback>
          <p:sp>
            <p:nvSpPr>
              <p:cNvPr id="3" name="TextBox 2">
                <a:extLst>
                  <a:ext uri="{FF2B5EF4-FFF2-40B4-BE49-F238E27FC236}">
                    <a16:creationId xmlns:a16="http://schemas.microsoft.com/office/drawing/2014/main" id="{B7B0E42C-8996-E238-716A-76C0677A6242}"/>
                  </a:ext>
                </a:extLst>
              </p:cNvPr>
              <p:cNvSpPr txBox="1">
                <a:spLocks noRot="1" noChangeAspect="1" noMove="1" noResize="1" noEditPoints="1" noAdjustHandles="1" noChangeArrowheads="1" noChangeShapeType="1" noTextEdit="1"/>
              </p:cNvSpPr>
              <p:nvPr/>
            </p:nvSpPr>
            <p:spPr>
              <a:xfrm>
                <a:off x="0" y="0"/>
                <a:ext cx="9144000" cy="567399"/>
              </a:xfrm>
              <a:prstGeom prst="rect">
                <a:avLst/>
              </a:prstGeom>
              <a:blipFill>
                <a:blip r:embed="rId2"/>
                <a:stretch>
                  <a:fillRect t="-4444" b="-11111"/>
                </a:stretch>
              </a:blipFill>
            </p:spPr>
            <p:txBody>
              <a:bodyPr/>
              <a:lstStyle/>
              <a:p>
                <a:r>
                  <a:rPr lang="en-GR">
                    <a:noFill/>
                  </a:rPr>
                  <a:t> </a:t>
                </a:r>
              </a:p>
            </p:txBody>
          </p:sp>
        </mc:Fallback>
      </mc:AlternateContent>
      <p:pic>
        <p:nvPicPr>
          <p:cNvPr id="4" name="Picture 3" descr="A graph with lines and numbers&#10;&#10;Description automatically generated">
            <a:extLst>
              <a:ext uri="{FF2B5EF4-FFF2-40B4-BE49-F238E27FC236}">
                <a16:creationId xmlns:a16="http://schemas.microsoft.com/office/drawing/2014/main" id="{87677B03-09E1-D5E7-E85F-AB42F3397515}"/>
              </a:ext>
            </a:extLst>
          </p:cNvPr>
          <p:cNvPicPr>
            <a:picLocks noChangeAspect="1"/>
          </p:cNvPicPr>
          <p:nvPr/>
        </p:nvPicPr>
        <p:blipFill>
          <a:blip r:embed="rId3"/>
          <a:stretch>
            <a:fillRect/>
          </a:stretch>
        </p:blipFill>
        <p:spPr>
          <a:xfrm>
            <a:off x="0" y="2630543"/>
            <a:ext cx="2858280" cy="2631082"/>
          </a:xfrm>
          <a:prstGeom prst="rect">
            <a:avLst/>
          </a:prstGeom>
        </p:spPr>
      </p:pic>
      <p:pic>
        <p:nvPicPr>
          <p:cNvPr id="5" name="Content Placeholder 3" descr="A graph with a green line&#10;&#10;AI-generated content may be incorrect.">
            <a:extLst>
              <a:ext uri="{FF2B5EF4-FFF2-40B4-BE49-F238E27FC236}">
                <a16:creationId xmlns:a16="http://schemas.microsoft.com/office/drawing/2014/main" id="{4B0BCBFF-DAB6-DA94-3C76-0D003CF2822D}"/>
              </a:ext>
            </a:extLst>
          </p:cNvPr>
          <p:cNvPicPr>
            <a:picLocks noChangeAspect="1"/>
          </p:cNvPicPr>
          <p:nvPr/>
        </p:nvPicPr>
        <p:blipFill>
          <a:blip r:embed="rId4"/>
          <a:stretch>
            <a:fillRect/>
          </a:stretch>
        </p:blipFill>
        <p:spPr>
          <a:xfrm>
            <a:off x="3150253" y="2575732"/>
            <a:ext cx="2243455" cy="1772285"/>
          </a:xfrm>
          <a:prstGeom prst="rect">
            <a:avLst/>
          </a:prstGeom>
        </p:spPr>
      </p:pic>
      <p:pic>
        <p:nvPicPr>
          <p:cNvPr id="6" name="Picture 5" descr="A graph with a purple line&#10;&#10;AI-generated content may be incorrect.">
            <a:extLst>
              <a:ext uri="{FF2B5EF4-FFF2-40B4-BE49-F238E27FC236}">
                <a16:creationId xmlns:a16="http://schemas.microsoft.com/office/drawing/2014/main" id="{C75BD7FD-07A3-D765-AC6C-CA4DC7EA3578}"/>
              </a:ext>
            </a:extLst>
          </p:cNvPr>
          <p:cNvPicPr>
            <a:picLocks noChangeAspect="1"/>
          </p:cNvPicPr>
          <p:nvPr/>
        </p:nvPicPr>
        <p:blipFill>
          <a:blip r:embed="rId5"/>
          <a:stretch>
            <a:fillRect/>
          </a:stretch>
        </p:blipFill>
        <p:spPr>
          <a:xfrm>
            <a:off x="5538682" y="2530153"/>
            <a:ext cx="2306320" cy="1777365"/>
          </a:xfrm>
          <a:prstGeom prst="rect">
            <a:avLst/>
          </a:prstGeom>
          <a:noFill/>
          <a:ln cap="flat">
            <a:noFill/>
          </a:ln>
        </p:spPr>
      </p:pic>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1E5DF779-58D1-9114-AC6E-203B0C4A08E4}"/>
                  </a:ext>
                </a:extLst>
              </p:cNvPr>
              <p:cNvSpPr txBox="1"/>
              <p:nvPr/>
            </p:nvSpPr>
            <p:spPr>
              <a:xfrm>
                <a:off x="347518" y="1372162"/>
                <a:ext cx="7907921" cy="886525"/>
              </a:xfrm>
              <a:prstGeom prst="rect">
                <a:avLst/>
              </a:prstGeom>
              <a:noFill/>
            </p:spPr>
            <p:txBody>
              <a:bodyPr wrap="square">
                <a:spAutoFit/>
              </a:bodyPr>
              <a:lstStyle/>
              <a:p>
                <a:pPr/>
                <a14:m>
                  <m:oMath xmlns:m="http://schemas.openxmlformats.org/officeDocument/2006/math">
                    <m:r>
                      <a:rPr lang="en-GR" sz="1600" smtClean="0">
                        <a:latin typeface="Cambria Math" panose="02040503050406030204" pitchFamily="18" charset="0"/>
                      </a:rPr>
                      <m:t>−</m:t>
                    </m:r>
                    <m:r>
                      <a:rPr lang="en-GR" sz="1600" i="1">
                        <a:latin typeface="Cambria Math" panose="02040503050406030204" pitchFamily="18" charset="0"/>
                      </a:rPr>
                      <m:t>𝑙𝑛𝐿</m:t>
                    </m:r>
                    <m:r>
                      <a:rPr lang="en-GR" sz="1600" i="0">
                        <a:latin typeface="Cambria Math" panose="02040503050406030204" pitchFamily="18" charset="0"/>
                      </a:rPr>
                      <m:t>=−</m:t>
                    </m:r>
                    <m:r>
                      <a:rPr lang="en-GR" sz="1600" i="1">
                        <a:latin typeface="Cambria Math" panose="02040503050406030204" pitchFamily="18" charset="0"/>
                      </a:rPr>
                      <m:t>𝑙𝑛</m:t>
                    </m:r>
                    <m:d>
                      <m:dPr>
                        <m:begChr m:val="["/>
                        <m:endChr m:val="]"/>
                        <m:ctrlPr>
                          <a:rPr lang="en-GR" sz="1600" i="1">
                            <a:latin typeface="Cambria Math" panose="02040503050406030204" pitchFamily="18" charset="0"/>
                          </a:rPr>
                        </m:ctrlPr>
                      </m:dPr>
                      <m:e>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𝑖</m:t>
                            </m:r>
                            <m:r>
                              <a:rPr lang="en-GR" sz="1600" i="0">
                                <a:latin typeface="Cambria Math" panose="02040503050406030204" pitchFamily="18" charset="0"/>
                              </a:rPr>
                              <m:t>=1</m:t>
                            </m:r>
                          </m:sub>
                          <m:sup>
                            <m:sSub>
                              <m:sSubPr>
                                <m:ctrlPr>
                                  <a:rPr lang="en-GR" sz="1600" i="1">
                                    <a:latin typeface="Cambria Math" panose="02040503050406030204" pitchFamily="18" charset="0"/>
                                  </a:rPr>
                                </m:ctrlPr>
                              </m:sSubPr>
                              <m:e>
                                <m:r>
                                  <a:rPr lang="en-GR" sz="1600" i="1">
                                    <a:latin typeface="Cambria Math" panose="02040503050406030204" pitchFamily="18" charset="0"/>
                                  </a:rPr>
                                  <m:t>𝑁</m:t>
                                </m:r>
                              </m:e>
                              <m:sub>
                                <m:r>
                                  <a:rPr lang="en-GR" sz="1600" i="1">
                                    <a:latin typeface="Cambria Math" panose="02040503050406030204" pitchFamily="18" charset="0"/>
                                  </a:rPr>
                                  <m:t>𝑏𝑖𝑛𝑠</m:t>
                                </m:r>
                              </m:sub>
                            </m:sSub>
                          </m:sup>
                          <m:e>
                            <m:f>
                              <m:fPr>
                                <m:ctrlPr>
                                  <a:rPr lang="en-GR" sz="1600" i="1">
                                    <a:latin typeface="Cambria Math" panose="02040503050406030204" pitchFamily="18" charset="0"/>
                                  </a:rPr>
                                </m:ctrlPr>
                              </m:fPr>
                              <m:num>
                                <m:sSup>
                                  <m:sSupPr>
                                    <m:ctrlPr>
                                      <a:rPr lang="en-GR" sz="1600" i="1">
                                        <a:latin typeface="Cambria Math" panose="02040503050406030204" pitchFamily="18" charset="0"/>
                                      </a:rPr>
                                    </m:ctrlPr>
                                  </m:sSupPr>
                                  <m:e>
                                    <m:d>
                                      <m:dPr>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𝐵</m:t>
                                            </m:r>
                                          </m:e>
                                          <m:sub>
                                            <m:r>
                                              <a:rPr lang="en-GR" sz="1600" i="1">
                                                <a:latin typeface="Cambria Math" panose="02040503050406030204" pitchFamily="18" charset="0"/>
                                              </a:rPr>
                                              <m:t>𝑖</m:t>
                                            </m:r>
                                          </m:sub>
                                        </m:sSub>
                                        <m:d>
                                          <m:dPr>
                                            <m:ctrlPr>
                                              <a:rPr lang="en-GR" sz="1600" i="1">
                                                <a:latin typeface="Cambria Math" panose="02040503050406030204" pitchFamily="18" charset="0"/>
                                              </a:rPr>
                                            </m:ctrlPr>
                                          </m:dPr>
                                          <m:e>
                                            <m:acc>
                                              <m:accPr>
                                                <m:chr m:val="⃗"/>
                                                <m:ctrlPr>
                                                  <a:rPr lang="en-GR" sz="1600" i="1">
                                                    <a:latin typeface="Cambria Math" panose="02040503050406030204" pitchFamily="18" charset="0"/>
                                                  </a:rPr>
                                                </m:ctrlPr>
                                              </m:accPr>
                                              <m:e>
                                                <m:r>
                                                  <a:rPr lang="en-GR" sz="1600" i="1">
                                                    <a:latin typeface="Cambria Math" panose="02040503050406030204" pitchFamily="18" charset="0"/>
                                                  </a:rPr>
                                                  <m:t>𝑎</m:t>
                                                </m:r>
                                              </m:e>
                                            </m:acc>
                                          </m:e>
                                        </m:d>
                                      </m:e>
                                    </m:d>
                                  </m:e>
                                  <m:sup>
                                    <m:sSub>
                                      <m:sSubPr>
                                        <m:ctrlPr>
                                          <a:rPr lang="en-GR" sz="1600" i="1">
                                            <a:latin typeface="Cambria Math" panose="02040503050406030204" pitchFamily="18" charset="0"/>
                                          </a:rPr>
                                        </m:ctrlPr>
                                      </m:sSubPr>
                                      <m:e>
                                        <m:r>
                                          <a:rPr lang="en-GR" sz="1600" i="1">
                                            <a:latin typeface="Cambria Math" panose="02040503050406030204" pitchFamily="18" charset="0"/>
                                          </a:rPr>
                                          <m:t>𝐷</m:t>
                                        </m:r>
                                      </m:e>
                                      <m:sub>
                                        <m:r>
                                          <a:rPr lang="en-GR" sz="1600" i="1">
                                            <a:latin typeface="Cambria Math" panose="02040503050406030204" pitchFamily="18" charset="0"/>
                                          </a:rPr>
                                          <m:t>𝑖</m:t>
                                        </m:r>
                                      </m:sub>
                                    </m:sSub>
                                  </m:sup>
                                </m:sSup>
                                <m:sSup>
                                  <m:sSupPr>
                                    <m:ctrlPr>
                                      <a:rPr lang="en-GR" sz="1600" i="1">
                                        <a:latin typeface="Cambria Math" panose="02040503050406030204" pitchFamily="18" charset="0"/>
                                      </a:rPr>
                                    </m:ctrlPr>
                                  </m:sSupPr>
                                  <m:e>
                                    <m:r>
                                      <a:rPr lang="en-GR" sz="1600" i="1">
                                        <a:latin typeface="Cambria Math" panose="02040503050406030204" pitchFamily="18" charset="0"/>
                                      </a:rPr>
                                      <m:t>𝑒</m:t>
                                    </m:r>
                                  </m:e>
                                  <m:sup>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𝐵</m:t>
                                        </m:r>
                                      </m:e>
                                      <m:sub>
                                        <m:r>
                                          <a:rPr lang="en-GR" sz="1600" i="1">
                                            <a:latin typeface="Cambria Math" panose="02040503050406030204" pitchFamily="18" charset="0"/>
                                          </a:rPr>
                                          <m:t>𝑖</m:t>
                                        </m:r>
                                      </m:sub>
                                    </m:sSub>
                                    <m:d>
                                      <m:dPr>
                                        <m:ctrlPr>
                                          <a:rPr lang="en-GR" sz="1600" i="1">
                                            <a:latin typeface="Cambria Math" panose="02040503050406030204" pitchFamily="18" charset="0"/>
                                          </a:rPr>
                                        </m:ctrlPr>
                                      </m:dPr>
                                      <m:e>
                                        <m:acc>
                                          <m:accPr>
                                            <m:chr m:val="⃗"/>
                                            <m:ctrlPr>
                                              <a:rPr lang="en-GR" sz="1600" i="1">
                                                <a:latin typeface="Cambria Math" panose="02040503050406030204" pitchFamily="18" charset="0"/>
                                              </a:rPr>
                                            </m:ctrlPr>
                                          </m:accPr>
                                          <m:e>
                                            <m:r>
                                              <a:rPr lang="en-GR" sz="1600" i="1">
                                                <a:latin typeface="Cambria Math" panose="02040503050406030204" pitchFamily="18" charset="0"/>
                                              </a:rPr>
                                              <m:t>𝑎</m:t>
                                            </m:r>
                                          </m:e>
                                        </m:acc>
                                      </m:e>
                                    </m:d>
                                  </m:sup>
                                </m:sSup>
                              </m:num>
                              <m:den>
                                <m:sSub>
                                  <m:sSubPr>
                                    <m:ctrlPr>
                                      <a:rPr lang="en-GR" sz="1600" i="1">
                                        <a:latin typeface="Cambria Math" panose="02040503050406030204" pitchFamily="18" charset="0"/>
                                      </a:rPr>
                                    </m:ctrlPr>
                                  </m:sSubPr>
                                  <m:e>
                                    <m:r>
                                      <a:rPr lang="en-GR" sz="1600" i="1">
                                        <a:latin typeface="Cambria Math" panose="02040503050406030204" pitchFamily="18" charset="0"/>
                                      </a:rPr>
                                      <m:t>𝐷</m:t>
                                    </m:r>
                                  </m:e>
                                  <m:sub>
                                    <m:r>
                                      <a:rPr lang="en-GR" sz="1600" i="1">
                                        <a:latin typeface="Cambria Math" panose="02040503050406030204" pitchFamily="18" charset="0"/>
                                      </a:rPr>
                                      <m:t>𝑖</m:t>
                                    </m:r>
                                  </m:sub>
                                </m:sSub>
                                <m:r>
                                  <a:rPr lang="en-GR" sz="1600" i="0">
                                    <a:latin typeface="Cambria Math" panose="02040503050406030204" pitchFamily="18" charset="0"/>
                                  </a:rPr>
                                  <m:t>!</m:t>
                                </m:r>
                              </m:den>
                            </m:f>
                          </m:e>
                        </m:nary>
                      </m:e>
                    </m:d>
                    <m:r>
                      <a:rPr lang="en-GR" sz="1600" i="0">
                        <a:latin typeface="Cambria Math" panose="02040503050406030204" pitchFamily="18" charset="0"/>
                      </a:rPr>
                      <m:t>=</m:t>
                    </m:r>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𝑖</m:t>
                        </m:r>
                        <m:r>
                          <a:rPr lang="en-GR" sz="1600" i="0">
                            <a:latin typeface="Cambria Math" panose="02040503050406030204" pitchFamily="18" charset="0"/>
                          </a:rPr>
                          <m:t>=1</m:t>
                        </m:r>
                      </m:sub>
                      <m:sup>
                        <m:sSub>
                          <m:sSubPr>
                            <m:ctrlPr>
                              <a:rPr lang="en-GR" sz="1600" i="1">
                                <a:latin typeface="Cambria Math" panose="02040503050406030204" pitchFamily="18" charset="0"/>
                              </a:rPr>
                            </m:ctrlPr>
                          </m:sSubPr>
                          <m:e>
                            <m:r>
                              <a:rPr lang="en-GR" sz="1600" i="1">
                                <a:latin typeface="Cambria Math" panose="02040503050406030204" pitchFamily="18" charset="0"/>
                              </a:rPr>
                              <m:t>𝑁</m:t>
                            </m:r>
                          </m:e>
                          <m:sub>
                            <m:r>
                              <a:rPr lang="en-GR" sz="1600" i="1">
                                <a:latin typeface="Cambria Math" panose="02040503050406030204" pitchFamily="18" charset="0"/>
                              </a:rPr>
                              <m:t>𝑏𝑖𝑛𝑠</m:t>
                            </m:r>
                          </m:sub>
                        </m:sSub>
                      </m:sup>
                      <m:e>
                        <m:d>
                          <m:dPr>
                            <m:begChr m:val="["/>
                            <m:endChr m:val="]"/>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𝐵</m:t>
                                </m:r>
                              </m:e>
                              <m:sub>
                                <m:r>
                                  <a:rPr lang="en-GR" sz="1600" i="1">
                                    <a:latin typeface="Cambria Math" panose="02040503050406030204" pitchFamily="18" charset="0"/>
                                  </a:rPr>
                                  <m:t>𝑖</m:t>
                                </m:r>
                              </m:sub>
                            </m:sSub>
                            <m:d>
                              <m:dPr>
                                <m:ctrlPr>
                                  <a:rPr lang="en-GR" sz="1600" i="1">
                                    <a:latin typeface="Cambria Math" panose="02040503050406030204" pitchFamily="18" charset="0"/>
                                  </a:rPr>
                                </m:ctrlPr>
                              </m:dPr>
                              <m:e>
                                <m:acc>
                                  <m:accPr>
                                    <m:chr m:val="⃗"/>
                                    <m:ctrlPr>
                                      <a:rPr lang="en-GR" sz="1600" i="1">
                                        <a:latin typeface="Cambria Math" panose="02040503050406030204" pitchFamily="18" charset="0"/>
                                      </a:rPr>
                                    </m:ctrlPr>
                                  </m:accPr>
                                  <m:e>
                                    <m:r>
                                      <a:rPr lang="en-GR" sz="1600" i="1">
                                        <a:latin typeface="Cambria Math" panose="02040503050406030204" pitchFamily="18" charset="0"/>
                                      </a:rPr>
                                      <m:t>𝑎</m:t>
                                    </m:r>
                                  </m:e>
                                </m:acc>
                              </m:e>
                            </m:d>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𝐷</m:t>
                                </m:r>
                              </m:e>
                              <m:sub>
                                <m:r>
                                  <a:rPr lang="en-GR" sz="1600" i="1">
                                    <a:latin typeface="Cambria Math" panose="02040503050406030204" pitchFamily="18" charset="0"/>
                                  </a:rPr>
                                  <m:t>𝑖</m:t>
                                </m:r>
                              </m:sub>
                            </m:sSub>
                            <m:r>
                              <a:rPr lang="en-GR" sz="1600" i="1">
                                <a:latin typeface="Cambria Math" panose="02040503050406030204" pitchFamily="18" charset="0"/>
                              </a:rPr>
                              <m:t>𝑙𝑛</m:t>
                            </m:r>
                            <m:d>
                              <m:dPr>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𝐵</m:t>
                                    </m:r>
                                  </m:e>
                                  <m:sub>
                                    <m:r>
                                      <a:rPr lang="en-GR" sz="1600" i="1">
                                        <a:latin typeface="Cambria Math" panose="02040503050406030204" pitchFamily="18" charset="0"/>
                                      </a:rPr>
                                      <m:t>𝑖</m:t>
                                    </m:r>
                                  </m:sub>
                                </m:sSub>
                                <m:d>
                                  <m:dPr>
                                    <m:ctrlPr>
                                      <a:rPr lang="en-GR" sz="1600" i="1">
                                        <a:latin typeface="Cambria Math" panose="02040503050406030204" pitchFamily="18" charset="0"/>
                                      </a:rPr>
                                    </m:ctrlPr>
                                  </m:dPr>
                                  <m:e>
                                    <m:acc>
                                      <m:accPr>
                                        <m:chr m:val="⃗"/>
                                        <m:ctrlPr>
                                          <a:rPr lang="en-GR" sz="1600" i="1">
                                            <a:latin typeface="Cambria Math" panose="02040503050406030204" pitchFamily="18" charset="0"/>
                                          </a:rPr>
                                        </m:ctrlPr>
                                      </m:accPr>
                                      <m:e>
                                        <m:r>
                                          <a:rPr lang="en-GR" sz="1600" i="1">
                                            <a:latin typeface="Cambria Math" panose="02040503050406030204" pitchFamily="18" charset="0"/>
                                          </a:rPr>
                                          <m:t>𝑎</m:t>
                                        </m:r>
                                      </m:e>
                                    </m:acc>
                                  </m:e>
                                </m:d>
                              </m:e>
                            </m:d>
                            <m:r>
                              <a:rPr lang="en-GR" sz="1600" i="0">
                                <a:latin typeface="Cambria Math" panose="02040503050406030204" pitchFamily="18" charset="0"/>
                              </a:rPr>
                              <m:t>+</m:t>
                            </m:r>
                            <m:r>
                              <a:rPr lang="en-GR" sz="1600" i="1">
                                <a:latin typeface="Cambria Math" panose="02040503050406030204" pitchFamily="18" charset="0"/>
                              </a:rPr>
                              <m:t>𝑙𝑛</m:t>
                            </m:r>
                            <m:d>
                              <m:dPr>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𝐷</m:t>
                                    </m:r>
                                  </m:e>
                                  <m:sub>
                                    <m:r>
                                      <a:rPr lang="en-GR" sz="1600" i="1">
                                        <a:latin typeface="Cambria Math" panose="02040503050406030204" pitchFamily="18" charset="0"/>
                                      </a:rPr>
                                      <m:t>𝑖</m:t>
                                    </m:r>
                                  </m:sub>
                                </m:sSub>
                                <m:r>
                                  <a:rPr lang="en-GR" sz="1600" i="0">
                                    <a:latin typeface="Cambria Math" panose="02040503050406030204" pitchFamily="18" charset="0"/>
                                  </a:rPr>
                                  <m:t>!</m:t>
                                </m:r>
                              </m:e>
                            </m:d>
                          </m:e>
                        </m:d>
                      </m:e>
                    </m:nary>
                  </m:oMath>
                </a14:m>
                <a:r>
                  <a:rPr lang="en-GR" sz="1600"/>
                  <a:t>, where </a:t>
                </a:r>
                <a14:m>
                  <m:oMath xmlns:m="http://schemas.openxmlformats.org/officeDocument/2006/math">
                    <m:sSub>
                      <m:sSubPr>
                        <m:ctrlPr>
                          <a:rPr lang="en-GR" sz="1600" i="1">
                            <a:latin typeface="Cambria Math" panose="02040503050406030204" pitchFamily="18" charset="0"/>
                          </a:rPr>
                        </m:ctrlPr>
                      </m:sSubPr>
                      <m:e>
                        <m:r>
                          <a:rPr lang="en-GR" sz="1600" i="1">
                            <a:latin typeface="Cambria Math" panose="02040503050406030204" pitchFamily="18" charset="0"/>
                          </a:rPr>
                          <m:t>𝐷</m:t>
                        </m:r>
                      </m:e>
                      <m:sub>
                        <m:r>
                          <a:rPr lang="en-GR" sz="1600" i="1">
                            <a:latin typeface="Cambria Math" panose="02040503050406030204" pitchFamily="18" charset="0"/>
                          </a:rPr>
                          <m:t>𝑖</m:t>
                        </m:r>
                      </m:sub>
                    </m:sSub>
                  </m:oMath>
                </a14:m>
                <a:r>
                  <a:rPr lang="en-GR" sz="1600"/>
                  <a:t> is the number of observed events in the bin-i </a:t>
                </a:r>
              </a:p>
            </p:txBody>
          </p:sp>
        </mc:Choice>
        <mc:Fallback>
          <p:sp>
            <p:nvSpPr>
              <p:cNvPr id="8" name="TextBox 7">
                <a:extLst>
                  <a:ext uri="{FF2B5EF4-FFF2-40B4-BE49-F238E27FC236}">
                    <a16:creationId xmlns:a16="http://schemas.microsoft.com/office/drawing/2014/main" id="{1E5DF779-58D1-9114-AC6E-203B0C4A08E4}"/>
                  </a:ext>
                </a:extLst>
              </p:cNvPr>
              <p:cNvSpPr txBox="1">
                <a:spLocks noRot="1" noChangeAspect="1" noMove="1" noResize="1" noEditPoints="1" noAdjustHandles="1" noChangeArrowheads="1" noChangeShapeType="1" noTextEdit="1"/>
              </p:cNvSpPr>
              <p:nvPr/>
            </p:nvSpPr>
            <p:spPr>
              <a:xfrm>
                <a:off x="347518" y="1372162"/>
                <a:ext cx="7907921" cy="886525"/>
              </a:xfrm>
              <a:prstGeom prst="rect">
                <a:avLst/>
              </a:prstGeom>
              <a:blipFill>
                <a:blip r:embed="rId6"/>
                <a:stretch>
                  <a:fillRect l="-482" t="-26761" b="-23944"/>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A74E896C-E54F-F167-A4C7-D77BD6DA55F8}"/>
                  </a:ext>
                </a:extLst>
              </p:cNvPr>
              <p:cNvSpPr txBox="1"/>
              <p:nvPr/>
            </p:nvSpPr>
            <p:spPr>
              <a:xfrm>
                <a:off x="825775" y="513988"/>
                <a:ext cx="6892412" cy="917752"/>
              </a:xfrm>
              <a:prstGeom prst="rect">
                <a:avLst/>
              </a:prstGeom>
              <a:noFill/>
            </p:spPr>
            <p:txBody>
              <a:bodyPr wrap="square">
                <a:spAutoFit/>
              </a:bodyPr>
              <a:lstStyle/>
              <a:p>
                <a:pPr/>
                <a14:m>
                  <m:oMathPara xmlns:m="http://schemas.openxmlformats.org/officeDocument/2006/math">
                    <m:oMath>
                      <m:sSub>
                        <m:sSubPr>
                          <m:ctrlPr>
                            <a:rPr lang="en-GR" sz="1400" i="1">
                              <a:latin typeface="Cambria Math" panose="02040503050406030204" pitchFamily="18" charset="0"/>
                            </a:rPr>
                          </m:ctrlPr>
                        </m:sSubPr>
                        <m:e>
                          <m:r>
                            <a:rPr lang="en-GR" sz="1400" i="1">
                              <a:latin typeface="Cambria Math" panose="02040503050406030204" pitchFamily="18" charset="0"/>
                            </a:rPr>
                            <m:t>𝐵</m:t>
                          </m:r>
                        </m:e>
                        <m:sub>
                          <m:r>
                            <a:rPr lang="en-GR" sz="1400" i="1">
                              <a:latin typeface="Cambria Math" panose="02040503050406030204" pitchFamily="18" charset="0"/>
                            </a:rPr>
                            <m:t>𝑖</m:t>
                          </m:r>
                        </m:sub>
                      </m:sSub>
                      <m:d>
                        <m:dPr>
                          <m:ctrlPr>
                            <a:rPr lang="en-GR" sz="1400" i="1">
                              <a:latin typeface="Cambria Math" panose="02040503050406030204" pitchFamily="18" charset="0"/>
                            </a:rPr>
                          </m:ctrlPr>
                        </m:dPr>
                        <m:e>
                          <m:acc>
                            <m:accPr>
                              <m:chr m:val="⃗"/>
                              <m:ctrlPr>
                                <a:rPr lang="en-GR" sz="1400" i="1">
                                  <a:latin typeface="Cambria Math" panose="02040503050406030204" pitchFamily="18" charset="0"/>
                                </a:rPr>
                              </m:ctrlPr>
                            </m:accPr>
                            <m:e>
                              <m:r>
                                <a:rPr lang="en-GR" sz="1400" i="1">
                                  <a:latin typeface="Cambria Math" panose="02040503050406030204" pitchFamily="18" charset="0"/>
                                </a:rPr>
                                <m:t>𝑎</m:t>
                              </m:r>
                            </m:e>
                          </m:acc>
                        </m:e>
                      </m:d>
                      <m:r>
                        <a:rPr lang="en-GR" sz="1400" i="0">
                          <a:latin typeface="Cambria Math" panose="02040503050406030204" pitchFamily="18" charset="0"/>
                        </a:rPr>
                        <m:t>=</m:t>
                      </m:r>
                      <m:nary>
                        <m:naryPr>
                          <m:chr m:val="∑"/>
                          <m:limLoc m:val="undOvr"/>
                          <m:ctrlPr>
                            <a:rPr lang="en-GR" sz="1400" i="1">
                              <a:latin typeface="Cambria Math" panose="02040503050406030204" pitchFamily="18" charset="0"/>
                            </a:rPr>
                          </m:ctrlPr>
                        </m:naryPr>
                        <m:sub>
                          <m:r>
                            <a:rPr lang="en-GR" sz="1400" i="1">
                              <a:latin typeface="Cambria Math" panose="02040503050406030204" pitchFamily="18" charset="0"/>
                            </a:rPr>
                            <m:t>𝜆</m:t>
                          </m:r>
                          <m:r>
                            <a:rPr lang="en-GR" sz="1400" i="0">
                              <a:latin typeface="Cambria Math" panose="02040503050406030204" pitchFamily="18" charset="0"/>
                            </a:rPr>
                            <m:t>=0</m:t>
                          </m:r>
                        </m:sub>
                        <m:sup>
                          <m:r>
                            <m:rPr>
                              <m:sty m:val="p"/>
                            </m:rPr>
                            <a:rPr lang="en-US" sz="1400" b="0" i="0" smtClean="0">
                              <a:latin typeface="Cambria Math" panose="02040503050406030204" pitchFamily="18" charset="0"/>
                            </a:rPr>
                            <m:t>n</m:t>
                          </m:r>
                        </m:sup>
                        <m:e>
                          <m:sSub>
                            <m:sSubPr>
                              <m:ctrlPr>
                                <a:rPr lang="en-GR" sz="1400" i="1">
                                  <a:latin typeface="Cambria Math" panose="02040503050406030204" pitchFamily="18" charset="0"/>
                                </a:rPr>
                              </m:ctrlPr>
                            </m:sSubPr>
                            <m:e>
                              <m:r>
                                <a:rPr lang="en-GR" sz="1400" i="1">
                                  <a:latin typeface="Cambria Math" panose="02040503050406030204" pitchFamily="18" charset="0"/>
                                </a:rPr>
                                <m:t>𝑎</m:t>
                              </m:r>
                            </m:e>
                            <m:sub>
                              <m:r>
                                <a:rPr lang="en-GR" sz="1400" i="1">
                                  <a:latin typeface="Cambria Math" panose="02040503050406030204" pitchFamily="18" charset="0"/>
                                </a:rPr>
                                <m:t>𝜆</m:t>
                              </m:r>
                            </m:sub>
                          </m:sSub>
                          <m:d>
                            <m:dPr>
                              <m:begChr m:val="["/>
                              <m:endChr m:val="]"/>
                              <m:ctrlPr>
                                <a:rPr lang="en-GR" sz="1400" i="1">
                                  <a:latin typeface="Cambria Math" panose="02040503050406030204" pitchFamily="18" charset="0"/>
                                </a:rPr>
                              </m:ctrlPr>
                            </m:dPr>
                            <m:e>
                              <m:sSub>
                                <m:sSubPr>
                                  <m:ctrlPr>
                                    <a:rPr lang="en-GR" sz="1400" i="1">
                                      <a:latin typeface="Cambria Math" panose="02040503050406030204" pitchFamily="18" charset="0"/>
                                    </a:rPr>
                                  </m:ctrlPr>
                                </m:sSubPr>
                                <m:e>
                                  <m:r>
                                    <a:rPr lang="en-GR" sz="1400" i="1">
                                      <a:latin typeface="Cambria Math" panose="02040503050406030204" pitchFamily="18" charset="0"/>
                                    </a:rPr>
                                    <m:t>𝑅</m:t>
                                  </m:r>
                                </m:e>
                                <m:sub>
                                  <m:r>
                                    <a:rPr lang="en-GR" sz="1400" i="1">
                                      <a:latin typeface="Cambria Math" panose="02040503050406030204" pitchFamily="18" charset="0"/>
                                    </a:rPr>
                                    <m:t>𝑠𝑐𝑎𝑙𝑒</m:t>
                                  </m:r>
                                </m:sub>
                              </m:sSub>
                              <m:f>
                                <m:fPr>
                                  <m:ctrlPr>
                                    <a:rPr lang="en-GR" sz="1400" i="1">
                                      <a:latin typeface="Cambria Math" panose="02040503050406030204" pitchFamily="18" charset="0"/>
                                    </a:rPr>
                                  </m:ctrlPr>
                                </m:fPr>
                                <m:num>
                                  <m:r>
                                    <a:rPr lang="en-GR" sz="1400" i="1">
                                      <a:latin typeface="Cambria Math" panose="02040503050406030204" pitchFamily="18" charset="0"/>
                                    </a:rPr>
                                    <m:t>𝜌</m:t>
                                  </m:r>
                                  <m:sSub>
                                    <m:sSubPr>
                                      <m:ctrlPr>
                                        <a:rPr lang="en-GR" sz="1400" i="1">
                                          <a:latin typeface="Cambria Math" panose="02040503050406030204" pitchFamily="18" charset="0"/>
                                        </a:rPr>
                                      </m:ctrlPr>
                                    </m:sSubPr>
                                    <m:e>
                                      <m:r>
                                        <a:rPr lang="en-GR" sz="1400" i="1">
                                          <a:latin typeface="Cambria Math" panose="02040503050406030204" pitchFamily="18" charset="0"/>
                                        </a:rPr>
                                        <m:t>𝛮</m:t>
                                      </m:r>
                                    </m:e>
                                    <m:sub>
                                      <m:r>
                                        <a:rPr lang="en-GR" sz="1400" i="1">
                                          <a:latin typeface="Cambria Math" panose="02040503050406030204" pitchFamily="18" charset="0"/>
                                        </a:rPr>
                                        <m:t>𝛢</m:t>
                                      </m:r>
                                    </m:sub>
                                  </m:sSub>
                                </m:num>
                                <m:den>
                                  <m:sSub>
                                    <m:sSubPr>
                                      <m:ctrlPr>
                                        <a:rPr lang="en-GR" sz="1400" i="1">
                                          <a:latin typeface="Cambria Math" panose="02040503050406030204" pitchFamily="18" charset="0"/>
                                        </a:rPr>
                                      </m:ctrlPr>
                                    </m:sSubPr>
                                    <m:e>
                                      <m:r>
                                        <a:rPr lang="en-GR" sz="1400" i="1">
                                          <a:latin typeface="Cambria Math" panose="02040503050406030204" pitchFamily="18" charset="0"/>
                                        </a:rPr>
                                        <m:t>𝛭</m:t>
                                      </m:r>
                                    </m:e>
                                    <m:sub>
                                      <m:r>
                                        <a:rPr lang="en-GR" sz="1400" i="1">
                                          <a:latin typeface="Cambria Math" panose="02040503050406030204" pitchFamily="18" charset="0"/>
                                        </a:rPr>
                                        <m:t>𝛨</m:t>
                                      </m:r>
                                      <m:r>
                                        <a:rPr lang="en-GR" sz="1400" i="0">
                                          <a:latin typeface="Cambria Math" panose="02040503050406030204" pitchFamily="18" charset="0"/>
                                        </a:rPr>
                                        <m:t>2</m:t>
                                      </m:r>
                                      <m:r>
                                        <a:rPr lang="en-GR" sz="1400" i="1">
                                          <a:latin typeface="Cambria Math" panose="02040503050406030204" pitchFamily="18" charset="0"/>
                                        </a:rPr>
                                        <m:t>𝜊</m:t>
                                      </m:r>
                                    </m:sub>
                                  </m:sSub>
                                </m:den>
                              </m:f>
                              <m:nary>
                                <m:naryPr>
                                  <m:chr m:val="∑"/>
                                  <m:limLoc m:val="undOvr"/>
                                  <m:supHide m:val="on"/>
                                  <m:ctrlPr>
                                    <a:rPr lang="en-GR" sz="1400" i="1">
                                      <a:latin typeface="Cambria Math" panose="02040503050406030204" pitchFamily="18" charset="0"/>
                                    </a:rPr>
                                  </m:ctrlPr>
                                </m:naryPr>
                                <m:sub>
                                  <m:eqArr>
                                    <m:eqArrPr>
                                      <m:ctrlPr>
                                        <a:rPr lang="en-GR" sz="1400" i="1">
                                          <a:latin typeface="Cambria Math" panose="02040503050406030204" pitchFamily="18" charset="0"/>
                                        </a:rPr>
                                      </m:ctrlPr>
                                    </m:eqArrPr>
                                    <m:e>
                                      <m:r>
                                        <a:rPr lang="en-GR" sz="1400" i="1">
                                          <a:latin typeface="Cambria Math" panose="02040503050406030204" pitchFamily="18" charset="0"/>
                                        </a:rPr>
                                        <m:t>𝑗</m:t>
                                      </m:r>
                                    </m:e>
                                    <m:e>
                                      <m:sSub>
                                        <m:sSubPr>
                                          <m:ctrlPr>
                                            <a:rPr lang="en-GR" sz="1400" i="1">
                                              <a:latin typeface="Cambria Math" panose="02040503050406030204" pitchFamily="18" charset="0"/>
                                            </a:rPr>
                                          </m:ctrlPr>
                                        </m:sSubPr>
                                        <m:e>
                                          <m:acc>
                                            <m:accPr>
                                              <m:chr m:val="⃗"/>
                                              <m:ctrlPr>
                                                <a:rPr lang="en-GR" sz="1400" i="1">
                                                  <a:latin typeface="Cambria Math" panose="02040503050406030204" pitchFamily="18" charset="0"/>
                                                </a:rPr>
                                              </m:ctrlPr>
                                            </m:accPr>
                                            <m:e>
                                              <m:r>
                                                <a:rPr lang="en-GR" sz="1400" i="1">
                                                  <a:latin typeface="Cambria Math" panose="02040503050406030204" pitchFamily="18" charset="0"/>
                                                </a:rPr>
                                                <m:t>𝑣</m:t>
                                              </m:r>
                                            </m:e>
                                          </m:acc>
                                        </m:e>
                                        <m:sub>
                                          <m:r>
                                            <a:rPr lang="en-GR" sz="1400" i="1">
                                              <a:latin typeface="Cambria Math" panose="02040503050406030204" pitchFamily="18" charset="0"/>
                                            </a:rPr>
                                            <m:t>𝑗</m:t>
                                          </m:r>
                                        </m:sub>
                                      </m:sSub>
                                      <m:r>
                                        <a:rPr lang="en-GR" sz="1400" i="0">
                                          <a:latin typeface="Cambria Math" panose="02040503050406030204" pitchFamily="18" charset="0"/>
                                        </a:rPr>
                                        <m:t>∈</m:t>
                                      </m:r>
                                      <m:sSub>
                                        <m:sSubPr>
                                          <m:ctrlPr>
                                            <a:rPr lang="en-GR" sz="1400" i="1">
                                              <a:latin typeface="Cambria Math" panose="02040503050406030204" pitchFamily="18" charset="0"/>
                                            </a:rPr>
                                          </m:ctrlPr>
                                        </m:sSubPr>
                                        <m:e>
                                          <m:r>
                                            <a:rPr lang="en-GR" sz="1400" i="1">
                                              <a:latin typeface="Cambria Math" panose="02040503050406030204" pitchFamily="18" charset="0"/>
                                            </a:rPr>
                                            <m:t>𝛺</m:t>
                                          </m:r>
                                        </m:e>
                                        <m:sub>
                                          <m:r>
                                            <a:rPr lang="en-GR" sz="1400" i="1">
                                              <a:latin typeface="Cambria Math" panose="02040503050406030204" pitchFamily="18" charset="0"/>
                                            </a:rPr>
                                            <m:t>𝑖</m:t>
                                          </m:r>
                                        </m:sub>
                                      </m:sSub>
                                    </m:e>
                                  </m:eqArr>
                                </m:sub>
                                <m:sup/>
                                <m:e>
                                  <m:f>
                                    <m:fPr>
                                      <m:ctrlPr>
                                        <a:rPr lang="en-GR" sz="1400" i="1">
                                          <a:latin typeface="Cambria Math" panose="02040503050406030204" pitchFamily="18" charset="0"/>
                                        </a:rPr>
                                      </m:ctrlPr>
                                    </m:fPr>
                                    <m:num>
                                      <m:r>
                                        <a:rPr lang="en-GR" sz="1400" i="1">
                                          <a:latin typeface="Cambria Math" panose="02040503050406030204" pitchFamily="18" charset="0"/>
                                        </a:rPr>
                                        <m:t>𝐿</m:t>
                                      </m:r>
                                      <m:d>
                                        <m:dPr>
                                          <m:ctrlPr>
                                            <a:rPr lang="en-GR" sz="1400" i="1">
                                              <a:latin typeface="Cambria Math" panose="02040503050406030204" pitchFamily="18" charset="0"/>
                                            </a:rPr>
                                          </m:ctrlPr>
                                        </m:dPr>
                                        <m:e>
                                          <m:r>
                                            <a:rPr lang="en-GR" sz="1400" i="1">
                                              <a:latin typeface="Cambria Math" panose="02040503050406030204" pitchFamily="18" charset="0"/>
                                            </a:rPr>
                                            <m:t>𝑘</m:t>
                                          </m:r>
                                        </m:e>
                                      </m:d>
                                    </m:num>
                                    <m:den>
                                      <m:sSub>
                                        <m:sSubPr>
                                          <m:ctrlPr>
                                            <a:rPr lang="en-GR" sz="1400" i="1">
                                              <a:latin typeface="Cambria Math" panose="02040503050406030204" pitchFamily="18" charset="0"/>
                                            </a:rPr>
                                          </m:ctrlPr>
                                        </m:sSubPr>
                                        <m:e>
                                          <m:r>
                                            <a:rPr lang="en-GR" sz="1400" i="1">
                                              <a:latin typeface="Cambria Math" panose="02040503050406030204" pitchFamily="18" charset="0"/>
                                            </a:rPr>
                                            <m:t>𝑁</m:t>
                                          </m:r>
                                        </m:e>
                                        <m:sub>
                                          <m:r>
                                            <a:rPr lang="en-GR" sz="1400" i="1">
                                              <a:latin typeface="Cambria Math" panose="02040503050406030204" pitchFamily="18" charset="0"/>
                                            </a:rPr>
                                            <m:t>𝑡𝑟𝑖𝑒𝑠</m:t>
                                          </m:r>
                                        </m:sub>
                                      </m:sSub>
                                      <m:d>
                                        <m:dPr>
                                          <m:ctrlPr>
                                            <a:rPr lang="en-GR" sz="1400" i="1">
                                              <a:latin typeface="Cambria Math" panose="02040503050406030204" pitchFamily="18" charset="0"/>
                                            </a:rPr>
                                          </m:ctrlPr>
                                        </m:dPr>
                                        <m:e>
                                          <m:r>
                                            <a:rPr lang="en-GR" sz="1400" i="1">
                                              <a:latin typeface="Cambria Math" panose="02040503050406030204" pitchFamily="18" charset="0"/>
                                            </a:rPr>
                                            <m:t>𝑘</m:t>
                                          </m:r>
                                        </m:e>
                                      </m:d>
                                    </m:den>
                                  </m:f>
                                </m:e>
                              </m:nary>
                              <m:r>
                                <a:rPr lang="en-GR" sz="1400" i="0">
                                  <a:latin typeface="Cambria Math" panose="02040503050406030204" pitchFamily="18" charset="0"/>
                                </a:rPr>
                                <m:t> </m:t>
                              </m:r>
                              <m:sSup>
                                <m:sSupPr>
                                  <m:ctrlPr>
                                    <a:rPr lang="en-GR" sz="1400" i="1">
                                      <a:latin typeface="Cambria Math" panose="02040503050406030204" pitchFamily="18" charset="0"/>
                                    </a:rPr>
                                  </m:ctrlPr>
                                </m:sSupPr>
                                <m:e>
                                  <m:d>
                                    <m:dPr>
                                      <m:ctrlPr>
                                        <a:rPr lang="en-GR" sz="1400" i="1">
                                          <a:latin typeface="Cambria Math" panose="02040503050406030204" pitchFamily="18" charset="0"/>
                                        </a:rPr>
                                      </m:ctrlPr>
                                    </m:dPr>
                                    <m:e>
                                      <m:sSub>
                                        <m:sSubPr>
                                          <m:ctrlPr>
                                            <a:rPr lang="en-GR" sz="1400" i="1">
                                              <a:latin typeface="Cambria Math" panose="02040503050406030204" pitchFamily="18" charset="0"/>
                                            </a:rPr>
                                          </m:ctrlPr>
                                        </m:sSubPr>
                                        <m:e>
                                          <m:r>
                                            <a:rPr lang="en-GR" sz="1400" i="1">
                                              <a:latin typeface="Cambria Math" panose="02040503050406030204" pitchFamily="18" charset="0"/>
                                            </a:rPr>
                                            <m:t>𝐸</m:t>
                                          </m:r>
                                        </m:e>
                                        <m:sub>
                                          <m:r>
                                            <a:rPr lang="en-GR" sz="1400" i="1">
                                              <a:latin typeface="Cambria Math" panose="02040503050406030204" pitchFamily="18" charset="0"/>
                                            </a:rPr>
                                            <m:t>𝑘</m:t>
                                          </m:r>
                                        </m:sub>
                                      </m:sSub>
                                    </m:e>
                                  </m:d>
                                </m:e>
                                <m:sup>
                                  <m:r>
                                    <a:rPr lang="en-GR" sz="1400" i="1">
                                      <a:latin typeface="Cambria Math" panose="02040503050406030204" pitchFamily="18" charset="0"/>
                                    </a:rPr>
                                    <m:t>𝜆</m:t>
                                  </m:r>
                                </m:sup>
                              </m:sSup>
                            </m:e>
                          </m:d>
                        </m:e>
                      </m:nary>
                      <m:r>
                        <a:rPr lang="en-GR" sz="1400" i="0">
                          <a:latin typeface="Cambria Math" panose="02040503050406030204" pitchFamily="18" charset="0"/>
                        </a:rPr>
                        <m:t>=   </m:t>
                      </m:r>
                      <m:nary>
                        <m:naryPr>
                          <m:chr m:val="∑"/>
                          <m:limLoc m:val="undOvr"/>
                          <m:ctrlPr>
                            <a:rPr lang="en-GR" sz="1400" i="1">
                              <a:latin typeface="Cambria Math" panose="02040503050406030204" pitchFamily="18" charset="0"/>
                            </a:rPr>
                          </m:ctrlPr>
                        </m:naryPr>
                        <m:sub>
                          <m:r>
                            <a:rPr lang="en-GR" sz="1400" i="1">
                              <a:latin typeface="Cambria Math" panose="02040503050406030204" pitchFamily="18" charset="0"/>
                            </a:rPr>
                            <m:t>𝜆</m:t>
                          </m:r>
                          <m:r>
                            <a:rPr lang="en-GR" sz="1400" i="0">
                              <a:latin typeface="Cambria Math" panose="02040503050406030204" pitchFamily="18" charset="0"/>
                            </a:rPr>
                            <m:t>=0</m:t>
                          </m:r>
                        </m:sub>
                        <m:sup>
                          <m:r>
                            <m:rPr>
                              <m:sty m:val="p"/>
                            </m:rPr>
                            <a:rPr lang="en-US" sz="1400" b="0" i="0" smtClean="0">
                              <a:latin typeface="Cambria Math" panose="02040503050406030204" pitchFamily="18" charset="0"/>
                            </a:rPr>
                            <m:t>n</m:t>
                          </m:r>
                        </m:sup>
                        <m:e>
                          <m:sSub>
                            <m:sSubPr>
                              <m:ctrlPr>
                                <a:rPr lang="en-GR" sz="1400" i="1">
                                  <a:latin typeface="Cambria Math" panose="02040503050406030204" pitchFamily="18" charset="0"/>
                                </a:rPr>
                              </m:ctrlPr>
                            </m:sSubPr>
                            <m:e>
                              <m:r>
                                <a:rPr lang="en-GR" sz="1400" i="1">
                                  <a:latin typeface="Cambria Math" panose="02040503050406030204" pitchFamily="18" charset="0"/>
                                </a:rPr>
                                <m:t>𝑎</m:t>
                              </m:r>
                            </m:e>
                            <m:sub>
                              <m:r>
                                <a:rPr lang="en-GR" sz="1400" i="1">
                                  <a:latin typeface="Cambria Math" panose="02040503050406030204" pitchFamily="18" charset="0"/>
                                </a:rPr>
                                <m:t>𝜆</m:t>
                              </m:r>
                            </m:sub>
                          </m:sSub>
                        </m:e>
                      </m:nary>
                      <m:sSub>
                        <m:sSubPr>
                          <m:ctrlPr>
                            <a:rPr lang="en-GR" sz="1400" i="0">
                              <a:latin typeface="Cambria Math" panose="02040503050406030204" pitchFamily="18" charset="0"/>
                            </a:rPr>
                          </m:ctrlPr>
                        </m:sSubPr>
                        <m:e>
                          <m:r>
                            <a:rPr lang="en-GR" sz="1400" i="0">
                              <a:latin typeface="Cambria Math" panose="02040503050406030204" pitchFamily="18" charset="0"/>
                            </a:rPr>
                            <m:t>ℑ</m:t>
                          </m:r>
                        </m:e>
                        <m:sub>
                          <m:r>
                            <a:rPr lang="en-GR" sz="1400" i="1">
                              <a:latin typeface="Cambria Math" panose="02040503050406030204" pitchFamily="18" charset="0"/>
                            </a:rPr>
                            <m:t>𝜆</m:t>
                          </m:r>
                          <m:r>
                            <a:rPr lang="en-GR" sz="1400" i="0">
                              <a:latin typeface="Cambria Math" panose="02040503050406030204" pitchFamily="18" charset="0"/>
                            </a:rPr>
                            <m:t>,</m:t>
                          </m:r>
                          <m:r>
                            <a:rPr lang="en-GR" sz="1400" i="1">
                              <a:latin typeface="Cambria Math" panose="02040503050406030204" pitchFamily="18" charset="0"/>
                            </a:rPr>
                            <m:t>𝑖</m:t>
                          </m:r>
                        </m:sub>
                      </m:sSub>
                    </m:oMath>
                  </m:oMathPara>
                </a14:m>
                <a:endParaRPr lang="en-GR" sz="1400"/>
              </a:p>
            </p:txBody>
          </p:sp>
        </mc:Choice>
        <mc:Fallback>
          <p:sp>
            <p:nvSpPr>
              <p:cNvPr id="9" name="TextBox 8">
                <a:extLst>
                  <a:ext uri="{FF2B5EF4-FFF2-40B4-BE49-F238E27FC236}">
                    <a16:creationId xmlns:a16="http://schemas.microsoft.com/office/drawing/2014/main" id="{A74E896C-E54F-F167-A4C7-D77BD6DA55F8}"/>
                  </a:ext>
                </a:extLst>
              </p:cNvPr>
              <p:cNvSpPr txBox="1">
                <a:spLocks noRot="1" noChangeAspect="1" noMove="1" noResize="1" noEditPoints="1" noAdjustHandles="1" noChangeArrowheads="1" noChangeShapeType="1" noTextEdit="1"/>
              </p:cNvSpPr>
              <p:nvPr/>
            </p:nvSpPr>
            <p:spPr>
              <a:xfrm>
                <a:off x="825775" y="513988"/>
                <a:ext cx="6892412" cy="917752"/>
              </a:xfrm>
              <a:prstGeom prst="rect">
                <a:avLst/>
              </a:prstGeom>
              <a:blipFill>
                <a:blip r:embed="rId7"/>
                <a:stretch>
                  <a:fillRect t="-71233" b="-89041"/>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1697E070-51D8-3322-6EEB-80753402E594}"/>
                  </a:ext>
                </a:extLst>
              </p:cNvPr>
              <p:cNvSpPr txBox="1"/>
              <p:nvPr/>
            </p:nvSpPr>
            <p:spPr>
              <a:xfrm>
                <a:off x="3107707" y="4307518"/>
                <a:ext cx="5147731" cy="1186992"/>
              </a:xfrm>
              <a:prstGeom prst="rect">
                <a:avLst/>
              </a:prstGeom>
              <a:noFill/>
            </p:spPr>
            <p:txBody>
              <a:bodyPr wrap="square">
                <a:spAutoFit/>
              </a:bodyPr>
              <a:lstStyle/>
              <a:p>
                <a:pPr algn="just"/>
                <a:r>
                  <a:rPr lang="en-GB" sz="1400" b="1">
                    <a:effectLst/>
                    <a:latin typeface="Times New Roman" panose="02020603050405020304" pitchFamily="18" charset="0"/>
                    <a:ea typeface="Calibri" panose="020F0502020204030204" pitchFamily="34" charset="0"/>
                    <a:cs typeface="Times New Roman" panose="02020603050405020304" pitchFamily="18" charset="0"/>
                  </a:rPr>
                  <a:t>Muon antineutrino – water cross sections vs energy results for 1D and 2D fits. The solid line represents the total antineutrino cross sections according to G1802, while the shaded areas denote the 1</a:t>
                </a:r>
                <a:r>
                  <a:rPr lang="el-GR" sz="1400" b="1">
                    <a:effectLst/>
                    <a:latin typeface="Times New Roman" panose="02020603050405020304" pitchFamily="18" charset="0"/>
                    <a:ea typeface="Calibri" panose="020F0502020204030204" pitchFamily="34" charset="0"/>
                    <a:cs typeface="Times New Roman" panose="02020603050405020304" pitchFamily="18" charset="0"/>
                  </a:rPr>
                  <a:t>σ </a:t>
                </a:r>
                <a:r>
                  <a:rPr lang="en-GB" sz="1400" b="1">
                    <a:effectLst/>
                    <a:latin typeface="Times New Roman" panose="02020603050405020304" pitchFamily="18" charset="0"/>
                    <a:ea typeface="Calibri" panose="020F0502020204030204" pitchFamily="34" charset="0"/>
                    <a:cs typeface="Times New Roman" panose="02020603050405020304" pitchFamily="18" charset="0"/>
                  </a:rPr>
                  <a:t>confidence level around the fit results.</a:t>
                </a:r>
                <a:r>
                  <a:rPr lang="en-GR" sz="1400" b="1">
                    <a:latin typeface="Times New Roman" panose="02020603050405020304" pitchFamily="18" charset="0"/>
                    <a:ea typeface="Calibri" panose="020F0502020204030204" pitchFamily="34" charset="0"/>
                    <a:cs typeface="Times New Roman" panose="02020603050405020304" pitchFamily="18" charset="0"/>
                  </a:rPr>
                  <a:t> (10</a:t>
                </a:r>
                <a:r>
                  <a:rPr lang="en-GR" sz="1400" b="1" baseline="30000">
                    <a:latin typeface="Times New Roman" panose="02020603050405020304" pitchFamily="18" charset="0"/>
                    <a:ea typeface="Calibri" panose="020F0502020204030204" pitchFamily="34" charset="0"/>
                    <a:cs typeface="Times New Roman" panose="02020603050405020304" pitchFamily="18" charset="0"/>
                  </a:rPr>
                  <a:t>17</a:t>
                </a:r>
                <a:r>
                  <a:rPr lang="en-GR" sz="1400" b="1">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sz="1400" b="1" i="1" smtClean="0">
                            <a:solidFill>
                              <a:schemeClr val="tx1">
                                <a:lumMod val="95000"/>
                                <a:lumOff val="5000"/>
                              </a:schemeClr>
                            </a:solidFill>
                            <a:latin typeface="Cambria Math" panose="02040503050406030204" pitchFamily="18" charset="0"/>
                          </a:rPr>
                        </m:ctrlPr>
                      </m:sSubPr>
                      <m:e>
                        <m:r>
                          <a:rPr lang="en-US" sz="1400" b="1" i="1" smtClean="0">
                            <a:solidFill>
                              <a:schemeClr val="tx1">
                                <a:lumMod val="95000"/>
                                <a:lumOff val="5000"/>
                              </a:schemeClr>
                            </a:solidFill>
                            <a:latin typeface="Cambria Math" panose="02040503050406030204" pitchFamily="18" charset="0"/>
                          </a:rPr>
                          <m:t>𝑳𝑬𝒏𝒖𝑺𝑻𝑶𝑹𝑴</m:t>
                        </m:r>
                        <m:r>
                          <a:rPr lang="en-US" sz="1400" b="1" i="1" smtClean="0">
                            <a:solidFill>
                              <a:schemeClr val="tx1">
                                <a:lumMod val="95000"/>
                                <a:lumOff val="5000"/>
                              </a:schemeClr>
                            </a:solidFill>
                            <a:latin typeface="Cambria Math" panose="02040503050406030204" pitchFamily="18" charset="0"/>
                          </a:rPr>
                          <m:t>  </m:t>
                        </m:r>
                        <m:acc>
                          <m:accPr>
                            <m:chr m:val="̅"/>
                            <m:ctrlPr>
                              <a:rPr lang="en-US" sz="1400" b="1" i="1" smtClean="0">
                                <a:solidFill>
                                  <a:schemeClr val="tx1">
                                    <a:lumMod val="95000"/>
                                    <a:lumOff val="5000"/>
                                  </a:schemeClr>
                                </a:solidFill>
                                <a:latin typeface="Cambria Math" panose="02040503050406030204" pitchFamily="18" charset="0"/>
                              </a:rPr>
                            </m:ctrlPr>
                          </m:accPr>
                          <m:e>
                            <m:r>
                              <a:rPr lang="en-US" sz="1400" b="1" i="1" smtClean="0">
                                <a:solidFill>
                                  <a:schemeClr val="tx1">
                                    <a:lumMod val="95000"/>
                                    <a:lumOff val="5000"/>
                                  </a:schemeClr>
                                </a:solidFill>
                                <a:latin typeface="Cambria Math" panose="02040503050406030204" pitchFamily="18" charset="0"/>
                              </a:rPr>
                              <m:t> </m:t>
                            </m:r>
                            <m:r>
                              <a:rPr lang="el-GR" sz="1400" b="1" i="1">
                                <a:solidFill>
                                  <a:schemeClr val="tx1">
                                    <a:lumMod val="95000"/>
                                    <a:lumOff val="5000"/>
                                  </a:schemeClr>
                                </a:solidFill>
                                <a:latin typeface="Cambria Math" panose="02040503050406030204" pitchFamily="18" charset="0"/>
                              </a:rPr>
                              <m:t>𝝂</m:t>
                            </m:r>
                          </m:e>
                        </m:acc>
                      </m:e>
                      <m:sub>
                        <m:r>
                          <a:rPr lang="el-GR" sz="1400" b="1" i="1">
                            <a:solidFill>
                              <a:schemeClr val="tx1">
                                <a:lumMod val="95000"/>
                                <a:lumOff val="5000"/>
                              </a:schemeClr>
                            </a:solidFill>
                            <a:latin typeface="Cambria Math" panose="02040503050406030204" pitchFamily="18" charset="0"/>
                          </a:rPr>
                          <m:t>𝝁</m:t>
                        </m:r>
                      </m:sub>
                    </m:sSub>
                  </m:oMath>
                </a14:m>
                <a:r>
                  <a:rPr lang="en-GR" sz="1400" b="1">
                    <a:latin typeface="Times New Roman" panose="02020603050405020304" pitchFamily="18" charset="0"/>
                    <a:cs typeface="Times New Roman" panose="02020603050405020304" pitchFamily="18" charset="0"/>
                  </a:rPr>
                  <a:t>)</a:t>
                </a:r>
              </a:p>
            </p:txBody>
          </p:sp>
        </mc:Choice>
        <mc:Fallback>
          <p:sp>
            <p:nvSpPr>
              <p:cNvPr id="11" name="TextBox 10">
                <a:extLst>
                  <a:ext uri="{FF2B5EF4-FFF2-40B4-BE49-F238E27FC236}">
                    <a16:creationId xmlns:a16="http://schemas.microsoft.com/office/drawing/2014/main" id="{1697E070-51D8-3322-6EEB-80753402E594}"/>
                  </a:ext>
                </a:extLst>
              </p:cNvPr>
              <p:cNvSpPr txBox="1">
                <a:spLocks noRot="1" noChangeAspect="1" noMove="1" noResize="1" noEditPoints="1" noAdjustHandles="1" noChangeArrowheads="1" noChangeShapeType="1" noTextEdit="1"/>
              </p:cNvSpPr>
              <p:nvPr/>
            </p:nvSpPr>
            <p:spPr>
              <a:xfrm>
                <a:off x="3107707" y="4307518"/>
                <a:ext cx="5147731" cy="1186992"/>
              </a:xfrm>
              <a:prstGeom prst="rect">
                <a:avLst/>
              </a:prstGeom>
              <a:blipFill>
                <a:blip r:embed="rId8"/>
                <a:stretch>
                  <a:fillRect l="-246" t="-1064" r="-493" b="-3191"/>
                </a:stretch>
              </a:blipFill>
            </p:spPr>
            <p:txBody>
              <a:bodyPr/>
              <a:lstStyle/>
              <a:p>
                <a:r>
                  <a:rPr lang="en-GR">
                    <a:noFill/>
                  </a:rPr>
                  <a:t> </a:t>
                </a:r>
              </a:p>
            </p:txBody>
          </p:sp>
        </mc:Fallback>
      </mc:AlternateContent>
    </p:spTree>
    <p:extLst>
      <p:ext uri="{BB962C8B-B14F-4D97-AF65-F5344CB8AC3E}">
        <p14:creationId xmlns:p14="http://schemas.microsoft.com/office/powerpoint/2010/main" val="2490480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3BF3F-3F0B-B694-9104-3757CFADF4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ABA63D-F0B2-96EB-1F8C-BA4752F44247}"/>
              </a:ext>
            </a:extLst>
          </p:cNvPr>
          <p:cNvSpPr>
            <a:spLocks noGrp="1"/>
          </p:cNvSpPr>
          <p:nvPr>
            <p:ph type="sldNum" sz="quarter" idx="12"/>
          </p:nvPr>
        </p:nvSpPr>
        <p:spPr/>
        <p:txBody>
          <a:bodyPr/>
          <a:lstStyle/>
          <a:p>
            <a:fld id="{9C246AE4-CBAC-7944-8D8C-67B9A18B7093}" type="slidenum">
              <a:rPr lang="en-GR" smtClean="0"/>
              <a:t>24</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12054248-DC69-003B-D393-DF64A00B4AA6}"/>
                  </a:ext>
                </a:extLst>
              </p:cNvPr>
              <p:cNvSpPr txBox="1"/>
              <p:nvPr/>
            </p:nvSpPr>
            <p:spPr>
              <a:xfrm>
                <a:off x="0" y="0"/>
                <a:ext cx="9144000" cy="567399"/>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r>
                              <a:rPr lang="en-US" sz="2400" b="1" i="1" smtClean="0">
                                <a:solidFill>
                                  <a:schemeClr val="bg1"/>
                                </a:solidFill>
                                <a:latin typeface="Cambria Math" panose="02040503050406030204" pitchFamily="18" charset="0"/>
                              </a:rPr>
                              <m:t>𝑶</m:t>
                            </m:r>
                          </m:sub>
                        </m:sSub>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Estimation (Statistical Resolution-I)</a:t>
                </a:r>
              </a:p>
            </p:txBody>
          </p:sp>
        </mc:Choice>
        <mc:Fallback>
          <p:sp>
            <p:nvSpPr>
              <p:cNvPr id="3" name="TextBox 2">
                <a:extLst>
                  <a:ext uri="{FF2B5EF4-FFF2-40B4-BE49-F238E27FC236}">
                    <a16:creationId xmlns:a16="http://schemas.microsoft.com/office/drawing/2014/main" id="{12054248-DC69-003B-D393-DF64A00B4AA6}"/>
                  </a:ext>
                </a:extLst>
              </p:cNvPr>
              <p:cNvSpPr txBox="1">
                <a:spLocks noRot="1" noChangeAspect="1" noMove="1" noResize="1" noEditPoints="1" noAdjustHandles="1" noChangeArrowheads="1" noChangeShapeType="1" noTextEdit="1"/>
              </p:cNvSpPr>
              <p:nvPr/>
            </p:nvSpPr>
            <p:spPr>
              <a:xfrm>
                <a:off x="0" y="0"/>
                <a:ext cx="9144000" cy="567399"/>
              </a:xfrm>
              <a:prstGeom prst="rect">
                <a:avLst/>
              </a:prstGeom>
              <a:blipFill>
                <a:blip r:embed="rId2"/>
                <a:stretch>
                  <a:fillRect t="-4444" b="-11111"/>
                </a:stretch>
              </a:blipFill>
            </p:spPr>
            <p:txBody>
              <a:bodyPr/>
              <a:lstStyle/>
              <a:p>
                <a:r>
                  <a:rPr lang="en-GR">
                    <a:noFill/>
                  </a:rPr>
                  <a:t> </a:t>
                </a:r>
              </a:p>
            </p:txBody>
          </p:sp>
        </mc:Fallback>
      </mc:AlternateContent>
      <p:pic>
        <p:nvPicPr>
          <p:cNvPr id="12" name="Picture 11">
            <a:extLst>
              <a:ext uri="{FF2B5EF4-FFF2-40B4-BE49-F238E27FC236}">
                <a16:creationId xmlns:a16="http://schemas.microsoft.com/office/drawing/2014/main" id="{671C93B1-B22A-A079-F302-4D144A951C82}"/>
              </a:ext>
            </a:extLst>
          </p:cNvPr>
          <p:cNvPicPr>
            <a:picLocks noChangeAspect="1"/>
          </p:cNvPicPr>
          <p:nvPr/>
        </p:nvPicPr>
        <p:blipFill>
          <a:blip r:embed="rId3"/>
          <a:stretch>
            <a:fillRect/>
          </a:stretch>
        </p:blipFill>
        <p:spPr>
          <a:xfrm>
            <a:off x="0" y="1156107"/>
            <a:ext cx="3883742" cy="2776183"/>
          </a:xfrm>
          <a:prstGeom prst="rect">
            <a:avLst/>
          </a:prstGeom>
        </p:spPr>
      </p:pic>
      <p:pic>
        <p:nvPicPr>
          <p:cNvPr id="14" name="Picture 13">
            <a:extLst>
              <a:ext uri="{FF2B5EF4-FFF2-40B4-BE49-F238E27FC236}">
                <a16:creationId xmlns:a16="http://schemas.microsoft.com/office/drawing/2014/main" id="{5215B867-7B41-86C4-BA79-CA8B3F8A6B09}"/>
              </a:ext>
            </a:extLst>
          </p:cNvPr>
          <p:cNvPicPr>
            <a:picLocks noChangeAspect="1"/>
          </p:cNvPicPr>
          <p:nvPr/>
        </p:nvPicPr>
        <p:blipFill>
          <a:blip r:embed="rId4"/>
          <a:stretch>
            <a:fillRect/>
          </a:stretch>
        </p:blipFill>
        <p:spPr>
          <a:xfrm>
            <a:off x="107472" y="3932290"/>
            <a:ext cx="3668798" cy="2900978"/>
          </a:xfrm>
          <a:prstGeom prst="rect">
            <a:avLst/>
          </a:prstGeom>
        </p:spPr>
      </p:pic>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D6007B79-751B-A4E0-A19F-73EBA87BD4C7}"/>
                  </a:ext>
                </a:extLst>
              </p:cNvPr>
              <p:cNvSpPr txBox="1"/>
              <p:nvPr/>
            </p:nvSpPr>
            <p:spPr>
              <a:xfrm>
                <a:off x="3066128" y="518657"/>
                <a:ext cx="3011744" cy="391839"/>
              </a:xfrm>
              <a:prstGeom prst="rect">
                <a:avLst/>
              </a:prstGeom>
              <a:noFill/>
            </p:spPr>
            <p:txBody>
              <a:bodyPr wrap="square">
                <a:spAutoFit/>
              </a:bodyPr>
              <a:lstStyle/>
              <a:p>
                <a:r>
                  <a:rPr lang="en-GR" b="1">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17</a:t>
                </a:r>
                <a:r>
                  <a:rPr lang="en-GR" b="1">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a:p>
            </p:txBody>
          </p:sp>
        </mc:Choice>
        <mc:Fallback>
          <p:sp>
            <p:nvSpPr>
              <p:cNvPr id="16" name="TextBox 15">
                <a:extLst>
                  <a:ext uri="{FF2B5EF4-FFF2-40B4-BE49-F238E27FC236}">
                    <a16:creationId xmlns:a16="http://schemas.microsoft.com/office/drawing/2014/main" id="{D6007B79-751B-A4E0-A19F-73EBA87BD4C7}"/>
                  </a:ext>
                </a:extLst>
              </p:cNvPr>
              <p:cNvSpPr txBox="1">
                <a:spLocks noRot="1" noChangeAspect="1" noMove="1" noResize="1" noEditPoints="1" noAdjustHandles="1" noChangeArrowheads="1" noChangeShapeType="1" noTextEdit="1"/>
              </p:cNvSpPr>
              <p:nvPr/>
            </p:nvSpPr>
            <p:spPr>
              <a:xfrm>
                <a:off x="3066128" y="518657"/>
                <a:ext cx="3011744" cy="391839"/>
              </a:xfrm>
              <a:prstGeom prst="rect">
                <a:avLst/>
              </a:prstGeom>
              <a:blipFill>
                <a:blip r:embed="rId5"/>
                <a:stretch>
                  <a:fillRect l="-1681" t="-6250" b="-15625"/>
                </a:stretch>
              </a:blipFill>
            </p:spPr>
            <p:txBody>
              <a:bodyPr/>
              <a:lstStyle/>
              <a:p>
                <a:r>
                  <a:rPr lang="en-GR">
                    <a:noFill/>
                  </a:rPr>
                  <a:t> </a:t>
                </a:r>
              </a:p>
            </p:txBody>
          </p:sp>
        </mc:Fallback>
      </mc:AlternateContent>
      <p:pic>
        <p:nvPicPr>
          <p:cNvPr id="18" name="Picture 17">
            <a:extLst>
              <a:ext uri="{FF2B5EF4-FFF2-40B4-BE49-F238E27FC236}">
                <a16:creationId xmlns:a16="http://schemas.microsoft.com/office/drawing/2014/main" id="{B92428B8-76A3-452C-5989-61F3C14FAA25}"/>
              </a:ext>
            </a:extLst>
          </p:cNvPr>
          <p:cNvPicPr>
            <a:picLocks noChangeAspect="1"/>
          </p:cNvPicPr>
          <p:nvPr/>
        </p:nvPicPr>
        <p:blipFill>
          <a:blip r:embed="rId6"/>
          <a:stretch>
            <a:fillRect/>
          </a:stretch>
        </p:blipFill>
        <p:spPr>
          <a:xfrm>
            <a:off x="4666539" y="1086056"/>
            <a:ext cx="4074338" cy="2776184"/>
          </a:xfrm>
          <a:prstGeom prst="rect">
            <a:avLst/>
          </a:prstGeom>
        </p:spPr>
      </p:pic>
      <p:pic>
        <p:nvPicPr>
          <p:cNvPr id="20" name="Picture 19">
            <a:extLst>
              <a:ext uri="{FF2B5EF4-FFF2-40B4-BE49-F238E27FC236}">
                <a16:creationId xmlns:a16="http://schemas.microsoft.com/office/drawing/2014/main" id="{2C1AB0CF-2C8C-B735-7480-B83076B2FEDE}"/>
              </a:ext>
            </a:extLst>
          </p:cNvPr>
          <p:cNvPicPr>
            <a:picLocks noChangeAspect="1"/>
          </p:cNvPicPr>
          <p:nvPr/>
        </p:nvPicPr>
        <p:blipFill>
          <a:blip r:embed="rId7"/>
          <a:stretch>
            <a:fillRect/>
          </a:stretch>
        </p:blipFill>
        <p:spPr>
          <a:xfrm>
            <a:off x="4719498" y="4005211"/>
            <a:ext cx="3673563" cy="2900979"/>
          </a:xfrm>
          <a:prstGeom prst="rect">
            <a:avLst/>
          </a:prstGeom>
        </p:spPr>
      </p:pic>
      <p:sp>
        <p:nvSpPr>
          <p:cNvPr id="21" name="TextBox 20">
            <a:extLst>
              <a:ext uri="{FF2B5EF4-FFF2-40B4-BE49-F238E27FC236}">
                <a16:creationId xmlns:a16="http://schemas.microsoft.com/office/drawing/2014/main" id="{3064CD9C-60E2-78CA-D2DA-2425AB283E30}"/>
              </a:ext>
            </a:extLst>
          </p:cNvPr>
          <p:cNvSpPr txBox="1"/>
          <p:nvPr/>
        </p:nvSpPr>
        <p:spPr>
          <a:xfrm>
            <a:off x="570270" y="854564"/>
            <a:ext cx="3011744" cy="369332"/>
          </a:xfrm>
          <a:prstGeom prst="rect">
            <a:avLst/>
          </a:prstGeom>
          <a:noFill/>
        </p:spPr>
        <p:txBody>
          <a:bodyPr wrap="square" rtlCol="0">
            <a:spAutoFit/>
          </a:bodyPr>
          <a:lstStyle/>
          <a:p>
            <a:r>
              <a:rPr lang="en-GR" b="1">
                <a:solidFill>
                  <a:schemeClr val="accent4">
                    <a:lumMod val="50000"/>
                  </a:schemeClr>
                </a:solidFill>
                <a:latin typeface="Times New Roman" panose="02020603050405020304" pitchFamily="18" charset="0"/>
                <a:cs typeface="Times New Roman" panose="02020603050405020304" pitchFamily="18" charset="0"/>
              </a:rPr>
              <a:t>1D Fits of 1000 “Data-Sets”</a:t>
            </a:r>
          </a:p>
        </p:txBody>
      </p:sp>
      <p:sp>
        <p:nvSpPr>
          <p:cNvPr id="22" name="TextBox 21">
            <a:extLst>
              <a:ext uri="{FF2B5EF4-FFF2-40B4-BE49-F238E27FC236}">
                <a16:creationId xmlns:a16="http://schemas.microsoft.com/office/drawing/2014/main" id="{EE60C225-747D-73EE-87A8-356E77484230}"/>
              </a:ext>
            </a:extLst>
          </p:cNvPr>
          <p:cNvSpPr txBox="1"/>
          <p:nvPr/>
        </p:nvSpPr>
        <p:spPr>
          <a:xfrm>
            <a:off x="5142270" y="786775"/>
            <a:ext cx="3011744" cy="369332"/>
          </a:xfrm>
          <a:prstGeom prst="rect">
            <a:avLst/>
          </a:prstGeom>
          <a:noFill/>
        </p:spPr>
        <p:txBody>
          <a:bodyPr wrap="square" rtlCol="0">
            <a:spAutoFit/>
          </a:bodyPr>
          <a:lstStyle/>
          <a:p>
            <a:r>
              <a:rPr lang="en-GR" b="1">
                <a:solidFill>
                  <a:schemeClr val="accent4">
                    <a:lumMod val="50000"/>
                  </a:schemeClr>
                </a:solidFill>
                <a:latin typeface="Times New Roman" panose="02020603050405020304" pitchFamily="18" charset="0"/>
                <a:cs typeface="Times New Roman" panose="02020603050405020304" pitchFamily="18" charset="0"/>
              </a:rPr>
              <a:t>2D Fits of 1000 “Data-Sets”</a:t>
            </a:r>
          </a:p>
        </p:txBody>
      </p:sp>
    </p:spTree>
    <p:extLst>
      <p:ext uri="{BB962C8B-B14F-4D97-AF65-F5344CB8AC3E}">
        <p14:creationId xmlns:p14="http://schemas.microsoft.com/office/powerpoint/2010/main" val="566353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DFABDA-F18C-8EDF-6DC7-1B672AFD0917}"/>
              </a:ext>
            </a:extLst>
          </p:cNvPr>
          <p:cNvSpPr>
            <a:spLocks noGrp="1"/>
          </p:cNvSpPr>
          <p:nvPr>
            <p:ph type="sldNum" sz="quarter" idx="12"/>
          </p:nvPr>
        </p:nvSpPr>
        <p:spPr/>
        <p:txBody>
          <a:bodyPr/>
          <a:lstStyle/>
          <a:p>
            <a:fld id="{9C246AE4-CBAC-7944-8D8C-67B9A18B7093}" type="slidenum">
              <a:rPr lang="en-GR" smtClean="0"/>
              <a:t>25</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DDEC94D9-56F1-476D-BB4C-164CAD407333}"/>
                  </a:ext>
                </a:extLst>
              </p:cNvPr>
              <p:cNvSpPr txBox="1"/>
              <p:nvPr/>
            </p:nvSpPr>
            <p:spPr>
              <a:xfrm>
                <a:off x="0" y="0"/>
                <a:ext cx="9144000" cy="567399"/>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r>
                              <a:rPr lang="en-US" sz="2400" b="1" i="1" smtClean="0">
                                <a:solidFill>
                                  <a:schemeClr val="bg1"/>
                                </a:solidFill>
                                <a:latin typeface="Cambria Math" panose="02040503050406030204" pitchFamily="18" charset="0"/>
                              </a:rPr>
                              <m:t>𝑶</m:t>
                            </m:r>
                          </m:sub>
                        </m:sSub>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Estimation (Statistical Resolution-II)</a:t>
                </a:r>
              </a:p>
            </p:txBody>
          </p:sp>
        </mc:Choice>
        <mc:Fallback>
          <p:sp>
            <p:nvSpPr>
              <p:cNvPr id="3" name="TextBox 2">
                <a:extLst>
                  <a:ext uri="{FF2B5EF4-FFF2-40B4-BE49-F238E27FC236}">
                    <a16:creationId xmlns:a16="http://schemas.microsoft.com/office/drawing/2014/main" id="{DDEC94D9-56F1-476D-BB4C-164CAD407333}"/>
                  </a:ext>
                </a:extLst>
              </p:cNvPr>
              <p:cNvSpPr txBox="1">
                <a:spLocks noRot="1" noChangeAspect="1" noMove="1" noResize="1" noEditPoints="1" noAdjustHandles="1" noChangeArrowheads="1" noChangeShapeType="1" noTextEdit="1"/>
              </p:cNvSpPr>
              <p:nvPr/>
            </p:nvSpPr>
            <p:spPr>
              <a:xfrm>
                <a:off x="0" y="0"/>
                <a:ext cx="9144000" cy="567399"/>
              </a:xfrm>
              <a:prstGeom prst="rect">
                <a:avLst/>
              </a:prstGeom>
              <a:blipFill>
                <a:blip r:embed="rId2"/>
                <a:stretch>
                  <a:fillRect t="-4444" b="-11111"/>
                </a:stretch>
              </a:blipFill>
            </p:spPr>
            <p:txBody>
              <a:bodyPr/>
              <a:lstStyle/>
              <a:p>
                <a:r>
                  <a:rPr lang="en-GR">
                    <a:noFill/>
                  </a:rPr>
                  <a:t> </a:t>
                </a:r>
              </a:p>
            </p:txBody>
          </p:sp>
        </mc:Fallback>
      </mc:AlternateContent>
      <p:graphicFrame>
        <p:nvGraphicFramePr>
          <p:cNvPr id="4" name="Table 3">
            <a:extLst>
              <a:ext uri="{FF2B5EF4-FFF2-40B4-BE49-F238E27FC236}">
                <a16:creationId xmlns:a16="http://schemas.microsoft.com/office/drawing/2014/main" id="{DFFC0E8A-ADA5-C3B1-D369-52B1CE46F521}"/>
              </a:ext>
            </a:extLst>
          </p:cNvPr>
          <p:cNvGraphicFramePr>
            <a:graphicFrameLocks noGrp="1"/>
          </p:cNvGraphicFramePr>
          <p:nvPr>
            <p:extLst>
              <p:ext uri="{D42A27DB-BD31-4B8C-83A1-F6EECF244321}">
                <p14:modId xmlns:p14="http://schemas.microsoft.com/office/powerpoint/2010/main" val="4155252581"/>
              </p:ext>
            </p:extLst>
          </p:nvPr>
        </p:nvGraphicFramePr>
        <p:xfrm>
          <a:off x="147484" y="1067982"/>
          <a:ext cx="5508779" cy="2484522"/>
        </p:xfrm>
        <a:graphic>
          <a:graphicData uri="http://schemas.openxmlformats.org/drawingml/2006/table">
            <a:tbl>
              <a:tblPr firstRow="1" firstCol="1" bandRow="1">
                <a:tableStyleId>{5C22544A-7EE6-4342-B048-85BDC9FD1C3A}</a:tableStyleId>
              </a:tblPr>
              <a:tblGrid>
                <a:gridCol w="1101473">
                  <a:extLst>
                    <a:ext uri="{9D8B030D-6E8A-4147-A177-3AD203B41FA5}">
                      <a16:colId xmlns:a16="http://schemas.microsoft.com/office/drawing/2014/main" val="1682928250"/>
                    </a:ext>
                  </a:extLst>
                </a:gridCol>
                <a:gridCol w="1101473">
                  <a:extLst>
                    <a:ext uri="{9D8B030D-6E8A-4147-A177-3AD203B41FA5}">
                      <a16:colId xmlns:a16="http://schemas.microsoft.com/office/drawing/2014/main" val="4270213508"/>
                    </a:ext>
                  </a:extLst>
                </a:gridCol>
                <a:gridCol w="1101473">
                  <a:extLst>
                    <a:ext uri="{9D8B030D-6E8A-4147-A177-3AD203B41FA5}">
                      <a16:colId xmlns:a16="http://schemas.microsoft.com/office/drawing/2014/main" val="490493559"/>
                    </a:ext>
                  </a:extLst>
                </a:gridCol>
                <a:gridCol w="1102180">
                  <a:extLst>
                    <a:ext uri="{9D8B030D-6E8A-4147-A177-3AD203B41FA5}">
                      <a16:colId xmlns:a16="http://schemas.microsoft.com/office/drawing/2014/main" val="479206549"/>
                    </a:ext>
                  </a:extLst>
                </a:gridCol>
                <a:gridCol w="1102180">
                  <a:extLst>
                    <a:ext uri="{9D8B030D-6E8A-4147-A177-3AD203B41FA5}">
                      <a16:colId xmlns:a16="http://schemas.microsoft.com/office/drawing/2014/main" val="1845151358"/>
                    </a:ext>
                  </a:extLst>
                </a:gridCol>
              </a:tblGrid>
              <a:tr h="206119">
                <a:tc rowSpan="2">
                  <a:txBody>
                    <a:bodyPr/>
                    <a:lstStyle/>
                    <a:p>
                      <a:pPr marL="457200" algn="just">
                        <a:lnSpc>
                          <a:spcPct val="115000"/>
                        </a:lnSpc>
                        <a:spcAft>
                          <a:spcPts val="600"/>
                        </a:spcAft>
                        <a:buNone/>
                      </a:pPr>
                      <a:r>
                        <a:rPr lang="en-US" sz="1050" dirty="0">
                          <a:effectLst/>
                          <a:latin typeface="Times New Roman" panose="02020603050405020304" pitchFamily="18" charset="0"/>
                          <a:cs typeface="Times New Roman" panose="02020603050405020304" pitchFamily="18" charset="0"/>
                        </a:rPr>
                        <a:t>Energy (MeV)</a:t>
                      </a:r>
                      <a:endParaRPr lang="en-GR" sz="105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gridSpan="2">
                  <a:txBody>
                    <a:bodyPr/>
                    <a:lstStyle/>
                    <a:p>
                      <a:pPr marL="457200" algn="just">
                        <a:lnSpc>
                          <a:spcPct val="115000"/>
                        </a:lnSpc>
                        <a:spcAft>
                          <a:spcPts val="600"/>
                        </a:spcAft>
                        <a:buNone/>
                      </a:pPr>
                      <a:r>
                        <a:rPr lang="en-US" sz="1100">
                          <a:effectLst/>
                        </a:rPr>
                        <a:t>1D fit</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tc gridSpan="2">
                  <a:txBody>
                    <a:bodyPr/>
                    <a:lstStyle/>
                    <a:p>
                      <a:pPr marL="457200" algn="just">
                        <a:lnSpc>
                          <a:spcPct val="115000"/>
                        </a:lnSpc>
                        <a:spcAft>
                          <a:spcPts val="600"/>
                        </a:spcAft>
                        <a:buNone/>
                      </a:pPr>
                      <a:r>
                        <a:rPr lang="en-US" sz="1100">
                          <a:effectLst/>
                        </a:rPr>
                        <a:t>2D fit</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extLst>
                  <a:ext uri="{0D108BD9-81ED-4DB2-BD59-A6C34878D82A}">
                    <a16:rowId xmlns:a16="http://schemas.microsoft.com/office/drawing/2014/main" val="875013861"/>
                  </a:ext>
                </a:extLst>
              </a:tr>
              <a:tr h="423332">
                <a:tc vMerge="1">
                  <a:txBody>
                    <a:bodyPr/>
                    <a:lstStyle/>
                    <a:p>
                      <a:endParaRPr lang="en-GR"/>
                    </a:p>
                  </a:txBody>
                  <a:tcPr/>
                </a:tc>
                <a:tc>
                  <a:txBody>
                    <a:bodyPr/>
                    <a:lstStyle/>
                    <a:p>
                      <a:pPr marL="457200" algn="just">
                        <a:lnSpc>
                          <a:spcPct val="115000"/>
                        </a:lnSpc>
                        <a:spcAft>
                          <a:spcPts val="600"/>
                        </a:spcAft>
                        <a:buNone/>
                      </a:pPr>
                      <a:r>
                        <a:rPr lang="en-US" sz="1100">
                          <a:effectLst/>
                        </a:rPr>
                        <a:t>Mean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Mean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81356017"/>
                  </a:ext>
                </a:extLst>
              </a:tr>
              <a:tr h="206119">
                <a:tc>
                  <a:txBody>
                    <a:bodyPr/>
                    <a:lstStyle/>
                    <a:p>
                      <a:pPr marL="457200" algn="just">
                        <a:lnSpc>
                          <a:spcPct val="115000"/>
                        </a:lnSpc>
                        <a:spcAft>
                          <a:spcPts val="600"/>
                        </a:spcAft>
                        <a:buNone/>
                      </a:pPr>
                      <a:r>
                        <a:rPr lang="en-US" sz="1100">
                          <a:effectLst/>
                        </a:rPr>
                        <a:t>200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7.3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72.6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6.9</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63.5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73989796"/>
                  </a:ext>
                </a:extLst>
              </a:tr>
              <a:tr h="206119">
                <a:tc>
                  <a:txBody>
                    <a:bodyPr/>
                    <a:lstStyle/>
                    <a:p>
                      <a:pPr marL="457200" algn="just">
                        <a:lnSpc>
                          <a:spcPct val="115000"/>
                        </a:lnSpc>
                        <a:spcAft>
                          <a:spcPts val="600"/>
                        </a:spcAft>
                        <a:buNone/>
                      </a:pPr>
                      <a:r>
                        <a:rPr lang="en-US" sz="1100">
                          <a:effectLst/>
                        </a:rPr>
                        <a:t>250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20.4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18.5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54276717"/>
                  </a:ext>
                </a:extLst>
              </a:tr>
              <a:tr h="206119">
                <a:tc>
                  <a:txBody>
                    <a:bodyPr/>
                    <a:lstStyle/>
                    <a:p>
                      <a:pPr marL="457200" algn="just">
                        <a:lnSpc>
                          <a:spcPct val="115000"/>
                        </a:lnSpc>
                        <a:spcAft>
                          <a:spcPts val="600"/>
                        </a:spcAft>
                        <a:buNone/>
                      </a:pPr>
                      <a:r>
                        <a:rPr lang="en-US" sz="1100">
                          <a:effectLst/>
                        </a:rPr>
                        <a:t>300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8.3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71179670"/>
                  </a:ext>
                </a:extLst>
              </a:tr>
              <a:tr h="206119">
                <a:tc>
                  <a:txBody>
                    <a:bodyPr/>
                    <a:lstStyle/>
                    <a:p>
                      <a:pPr marL="457200" algn="just">
                        <a:lnSpc>
                          <a:spcPct val="115000"/>
                        </a:lnSpc>
                        <a:spcAft>
                          <a:spcPts val="600"/>
                        </a:spcAft>
                        <a:buNone/>
                      </a:pPr>
                      <a:r>
                        <a:rPr lang="en-US" sz="1100">
                          <a:effectLst/>
                        </a:rPr>
                        <a:t>350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6.7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6.3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96247720"/>
                  </a:ext>
                </a:extLst>
              </a:tr>
              <a:tr h="206119">
                <a:tc>
                  <a:txBody>
                    <a:bodyPr/>
                    <a:lstStyle/>
                    <a:p>
                      <a:pPr marL="457200" algn="just">
                        <a:lnSpc>
                          <a:spcPct val="115000"/>
                        </a:lnSpc>
                        <a:spcAft>
                          <a:spcPts val="600"/>
                        </a:spcAft>
                        <a:buNone/>
                      </a:pPr>
                      <a:r>
                        <a:rPr lang="en-US" sz="1100">
                          <a:effectLst/>
                        </a:rPr>
                        <a:t>400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5.7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5.2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46187187"/>
                  </a:ext>
                </a:extLst>
              </a:tr>
              <a:tr h="206119">
                <a:tc>
                  <a:txBody>
                    <a:bodyPr/>
                    <a:lstStyle/>
                    <a:p>
                      <a:pPr marL="457200" algn="just">
                        <a:lnSpc>
                          <a:spcPct val="115000"/>
                        </a:lnSpc>
                        <a:spcAft>
                          <a:spcPts val="600"/>
                        </a:spcAft>
                        <a:buNone/>
                      </a:pPr>
                      <a:r>
                        <a:rPr lang="en-US" sz="1100">
                          <a:effectLst/>
                        </a:rPr>
                        <a:t>450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3.9</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99423274"/>
                  </a:ext>
                </a:extLst>
              </a:tr>
              <a:tr h="206119">
                <a:tc>
                  <a:txBody>
                    <a:bodyPr/>
                    <a:lstStyle/>
                    <a:p>
                      <a:pPr marL="457200" algn="just">
                        <a:lnSpc>
                          <a:spcPct val="115000"/>
                        </a:lnSpc>
                        <a:spcAft>
                          <a:spcPts val="600"/>
                        </a:spcAft>
                        <a:buNone/>
                      </a:pPr>
                      <a:r>
                        <a:rPr lang="en-US" sz="1100">
                          <a:effectLst/>
                        </a:rPr>
                        <a:t>500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05472035"/>
                  </a:ext>
                </a:extLst>
              </a:tr>
              <a:tr h="206119">
                <a:tc>
                  <a:txBody>
                    <a:bodyPr/>
                    <a:lstStyle/>
                    <a:p>
                      <a:pPr marL="457200" algn="just">
                        <a:lnSpc>
                          <a:spcPct val="115000"/>
                        </a:lnSpc>
                        <a:spcAft>
                          <a:spcPts val="600"/>
                        </a:spcAft>
                        <a:buNone/>
                      </a:pPr>
                      <a:r>
                        <a:rPr lang="en-US" sz="1100">
                          <a:effectLst/>
                        </a:rPr>
                        <a:t>550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6.8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30611420"/>
                  </a:ext>
                </a:extLst>
              </a:tr>
              <a:tr h="206119">
                <a:tc>
                  <a:txBody>
                    <a:bodyPr/>
                    <a:lstStyle/>
                    <a:p>
                      <a:pPr marL="457200" algn="just">
                        <a:lnSpc>
                          <a:spcPct val="115000"/>
                        </a:lnSpc>
                        <a:spcAft>
                          <a:spcPts val="600"/>
                        </a:spcAft>
                        <a:buNone/>
                      </a:pPr>
                      <a:r>
                        <a:rPr lang="en-US" sz="1100">
                          <a:effectLst/>
                        </a:rPr>
                        <a:t>600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10.7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dirty="0">
                          <a:effectLst/>
                        </a:rPr>
                        <a:t>9.5</a:t>
                      </a:r>
                      <a:endParaRPr lang="en-G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16974294"/>
                  </a:ext>
                </a:extLst>
              </a:tr>
            </a:tbl>
          </a:graphicData>
        </a:graphic>
      </p:graphicFrame>
      <p:graphicFrame>
        <p:nvGraphicFramePr>
          <p:cNvPr id="5" name="Table 4">
            <a:extLst>
              <a:ext uri="{FF2B5EF4-FFF2-40B4-BE49-F238E27FC236}">
                <a16:creationId xmlns:a16="http://schemas.microsoft.com/office/drawing/2014/main" id="{26DBA6B4-3FE4-B76D-2E5F-93FEF1AF7B6D}"/>
              </a:ext>
            </a:extLst>
          </p:cNvPr>
          <p:cNvGraphicFramePr>
            <a:graphicFrameLocks noGrp="1"/>
          </p:cNvGraphicFramePr>
          <p:nvPr>
            <p:extLst>
              <p:ext uri="{D42A27DB-BD31-4B8C-83A1-F6EECF244321}">
                <p14:modId xmlns:p14="http://schemas.microsoft.com/office/powerpoint/2010/main" val="2113108367"/>
              </p:ext>
            </p:extLst>
          </p:nvPr>
        </p:nvGraphicFramePr>
        <p:xfrm>
          <a:off x="147484" y="4053088"/>
          <a:ext cx="5508779" cy="2485825"/>
        </p:xfrm>
        <a:graphic>
          <a:graphicData uri="http://schemas.openxmlformats.org/drawingml/2006/table">
            <a:tbl>
              <a:tblPr firstRow="1" firstCol="1" bandRow="1">
                <a:tableStyleId>{5C22544A-7EE6-4342-B048-85BDC9FD1C3A}</a:tableStyleId>
              </a:tblPr>
              <a:tblGrid>
                <a:gridCol w="1182586">
                  <a:extLst>
                    <a:ext uri="{9D8B030D-6E8A-4147-A177-3AD203B41FA5}">
                      <a16:colId xmlns:a16="http://schemas.microsoft.com/office/drawing/2014/main" val="3249885172"/>
                    </a:ext>
                  </a:extLst>
                </a:gridCol>
                <a:gridCol w="1022555">
                  <a:extLst>
                    <a:ext uri="{9D8B030D-6E8A-4147-A177-3AD203B41FA5}">
                      <a16:colId xmlns:a16="http://schemas.microsoft.com/office/drawing/2014/main" val="3959642048"/>
                    </a:ext>
                  </a:extLst>
                </a:gridCol>
                <a:gridCol w="1032387">
                  <a:extLst>
                    <a:ext uri="{9D8B030D-6E8A-4147-A177-3AD203B41FA5}">
                      <a16:colId xmlns:a16="http://schemas.microsoft.com/office/drawing/2014/main" val="485585056"/>
                    </a:ext>
                  </a:extLst>
                </a:gridCol>
                <a:gridCol w="1101213">
                  <a:extLst>
                    <a:ext uri="{9D8B030D-6E8A-4147-A177-3AD203B41FA5}">
                      <a16:colId xmlns:a16="http://schemas.microsoft.com/office/drawing/2014/main" val="2907176387"/>
                    </a:ext>
                  </a:extLst>
                </a:gridCol>
                <a:gridCol w="1170038">
                  <a:extLst>
                    <a:ext uri="{9D8B030D-6E8A-4147-A177-3AD203B41FA5}">
                      <a16:colId xmlns:a16="http://schemas.microsoft.com/office/drawing/2014/main" val="1982812654"/>
                    </a:ext>
                  </a:extLst>
                </a:gridCol>
              </a:tblGrid>
              <a:tr h="189642">
                <a:tc rowSpan="2">
                  <a:txBody>
                    <a:bodyPr/>
                    <a:lstStyle/>
                    <a:p>
                      <a:pPr marL="457200" marR="85725" algn="just">
                        <a:lnSpc>
                          <a:spcPct val="115000"/>
                        </a:lnSpc>
                        <a:spcAft>
                          <a:spcPts val="600"/>
                        </a:spcAft>
                        <a:buNone/>
                      </a:pPr>
                      <a:r>
                        <a:rPr lang="en-US" sz="1050">
                          <a:effectLst/>
                          <a:latin typeface="Times New Roman" panose="02020603050405020304" pitchFamily="18" charset="0"/>
                          <a:cs typeface="Times New Roman" panose="02020603050405020304" pitchFamily="18" charset="0"/>
                        </a:rPr>
                        <a:t>Energy (MeV)</a:t>
                      </a:r>
                      <a:endParaRPr lang="en-GR"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gridSpan="2">
                  <a:txBody>
                    <a:bodyPr/>
                    <a:lstStyle/>
                    <a:p>
                      <a:pPr marL="457200" marR="85725" algn="just">
                        <a:lnSpc>
                          <a:spcPct val="115000"/>
                        </a:lnSpc>
                        <a:spcAft>
                          <a:spcPts val="600"/>
                        </a:spcAft>
                        <a:buNone/>
                      </a:pPr>
                      <a:r>
                        <a:rPr lang="en-US" sz="1100">
                          <a:effectLst/>
                        </a:rPr>
                        <a:t>1D fit</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tc gridSpan="2">
                  <a:txBody>
                    <a:bodyPr/>
                    <a:lstStyle/>
                    <a:p>
                      <a:pPr marL="457200" marR="85725" algn="just">
                        <a:lnSpc>
                          <a:spcPct val="115000"/>
                        </a:lnSpc>
                        <a:spcAft>
                          <a:spcPts val="600"/>
                        </a:spcAft>
                        <a:buNone/>
                      </a:pPr>
                      <a:r>
                        <a:rPr lang="en-US" sz="1100">
                          <a:effectLst/>
                        </a:rPr>
                        <a:t>2D fit</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extLst>
                  <a:ext uri="{0D108BD9-81ED-4DB2-BD59-A6C34878D82A}">
                    <a16:rowId xmlns:a16="http://schemas.microsoft.com/office/drawing/2014/main" val="3290748192"/>
                  </a:ext>
                </a:extLst>
              </a:tr>
              <a:tr h="589405">
                <a:tc vMerge="1">
                  <a:txBody>
                    <a:bodyPr/>
                    <a:lstStyle/>
                    <a:p>
                      <a:endParaRPr lang="en-GR"/>
                    </a:p>
                  </a:txBody>
                  <a:tcPr/>
                </a:tc>
                <a:tc>
                  <a:txBody>
                    <a:bodyPr/>
                    <a:lstStyle/>
                    <a:p>
                      <a:pPr marL="457200" marR="85725" algn="just">
                        <a:lnSpc>
                          <a:spcPct val="115000"/>
                        </a:lnSpc>
                        <a:spcAft>
                          <a:spcPts val="600"/>
                        </a:spcAft>
                        <a:buNone/>
                      </a:pPr>
                      <a:r>
                        <a:rPr lang="en-US" sz="1100">
                          <a:effectLst/>
                        </a:rPr>
                        <a:t>Mean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l">
                        <a:lnSpc>
                          <a:spcPct val="115000"/>
                        </a:lnSpc>
                        <a:spcAft>
                          <a:spcPts val="600"/>
                        </a:spcAft>
                        <a:buNone/>
                      </a:pPr>
                      <a:r>
                        <a:rPr lang="en-US" sz="1100">
                          <a:effectLst/>
                        </a:rPr>
                        <a:t>Mean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79445977"/>
                  </a:ext>
                </a:extLst>
              </a:tr>
              <a:tr h="189642">
                <a:tc>
                  <a:txBody>
                    <a:bodyPr/>
                    <a:lstStyle/>
                    <a:p>
                      <a:pPr marL="457200" marR="85725" algn="just">
                        <a:lnSpc>
                          <a:spcPct val="115000"/>
                        </a:lnSpc>
                        <a:spcAft>
                          <a:spcPts val="600"/>
                        </a:spcAft>
                        <a:buNone/>
                      </a:pPr>
                      <a:r>
                        <a:rPr lang="en-US" sz="1100">
                          <a:effectLst/>
                        </a:rPr>
                        <a:t>200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5.7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23.7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20.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0483797"/>
                  </a:ext>
                </a:extLst>
              </a:tr>
              <a:tr h="189642">
                <a:tc>
                  <a:txBody>
                    <a:bodyPr/>
                    <a:lstStyle/>
                    <a:p>
                      <a:pPr marL="457200" marR="85725" algn="just">
                        <a:lnSpc>
                          <a:spcPct val="115000"/>
                        </a:lnSpc>
                        <a:spcAft>
                          <a:spcPts val="600"/>
                        </a:spcAft>
                        <a:buNone/>
                      </a:pPr>
                      <a:r>
                        <a:rPr lang="en-US" sz="1100">
                          <a:effectLst/>
                        </a:rPr>
                        <a:t>250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-3.5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6.7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-3.2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5.2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35178467"/>
                  </a:ext>
                </a:extLst>
              </a:tr>
              <a:tr h="189642">
                <a:tc>
                  <a:txBody>
                    <a:bodyPr/>
                    <a:lstStyle/>
                    <a:p>
                      <a:pPr marL="457200" marR="85725" algn="just">
                        <a:lnSpc>
                          <a:spcPct val="115000"/>
                        </a:lnSpc>
                        <a:spcAft>
                          <a:spcPts val="600"/>
                        </a:spcAft>
                        <a:buNone/>
                      </a:pPr>
                      <a:r>
                        <a:rPr lang="en-US" sz="1100">
                          <a:effectLst/>
                        </a:rPr>
                        <a:t>300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-3.5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2.6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-3.2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2.5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91372533"/>
                  </a:ext>
                </a:extLst>
              </a:tr>
              <a:tr h="189642">
                <a:tc>
                  <a:txBody>
                    <a:bodyPr/>
                    <a:lstStyle/>
                    <a:p>
                      <a:pPr marL="457200" marR="85725" algn="just">
                        <a:lnSpc>
                          <a:spcPct val="115000"/>
                        </a:lnSpc>
                        <a:spcAft>
                          <a:spcPts val="600"/>
                        </a:spcAft>
                        <a:buNone/>
                      </a:pPr>
                      <a:r>
                        <a:rPr lang="en-US" sz="1100">
                          <a:effectLst/>
                        </a:rPr>
                        <a:t>350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41440948"/>
                  </a:ext>
                </a:extLst>
              </a:tr>
              <a:tr h="189642">
                <a:tc>
                  <a:txBody>
                    <a:bodyPr/>
                    <a:lstStyle/>
                    <a:p>
                      <a:pPr marL="457200" marR="85725" algn="just">
                        <a:lnSpc>
                          <a:spcPct val="115000"/>
                        </a:lnSpc>
                        <a:spcAft>
                          <a:spcPts val="600"/>
                        </a:spcAft>
                        <a:buNone/>
                      </a:pPr>
                      <a:r>
                        <a:rPr lang="en-US" sz="1100">
                          <a:effectLst/>
                        </a:rPr>
                        <a:t>400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03501867"/>
                  </a:ext>
                </a:extLst>
              </a:tr>
              <a:tr h="189642">
                <a:tc>
                  <a:txBody>
                    <a:bodyPr/>
                    <a:lstStyle/>
                    <a:p>
                      <a:pPr marL="457200" marR="85725" algn="just">
                        <a:lnSpc>
                          <a:spcPct val="115000"/>
                        </a:lnSpc>
                        <a:spcAft>
                          <a:spcPts val="600"/>
                        </a:spcAft>
                        <a:buNone/>
                      </a:pPr>
                      <a:r>
                        <a:rPr lang="en-US" sz="1100">
                          <a:effectLst/>
                        </a:rPr>
                        <a:t>450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54115951"/>
                  </a:ext>
                </a:extLst>
              </a:tr>
              <a:tr h="189642">
                <a:tc>
                  <a:txBody>
                    <a:bodyPr/>
                    <a:lstStyle/>
                    <a:p>
                      <a:pPr marL="457200" marR="85725" algn="just">
                        <a:lnSpc>
                          <a:spcPct val="115000"/>
                        </a:lnSpc>
                        <a:spcAft>
                          <a:spcPts val="600"/>
                        </a:spcAft>
                        <a:buNone/>
                      </a:pPr>
                      <a:r>
                        <a:rPr lang="en-US" sz="1100">
                          <a:effectLst/>
                        </a:rPr>
                        <a:t>500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74950383"/>
                  </a:ext>
                </a:extLst>
              </a:tr>
              <a:tr h="189642">
                <a:tc>
                  <a:txBody>
                    <a:bodyPr/>
                    <a:lstStyle/>
                    <a:p>
                      <a:pPr marL="457200" marR="85725" algn="just">
                        <a:lnSpc>
                          <a:spcPct val="115000"/>
                        </a:lnSpc>
                        <a:spcAft>
                          <a:spcPts val="600"/>
                        </a:spcAft>
                        <a:buNone/>
                      </a:pPr>
                      <a:r>
                        <a:rPr lang="en-US" sz="1100">
                          <a:effectLst/>
                        </a:rPr>
                        <a:t>550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2.1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1.9</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41837706"/>
                  </a:ext>
                </a:extLst>
              </a:tr>
              <a:tr h="189642">
                <a:tc>
                  <a:txBody>
                    <a:bodyPr/>
                    <a:lstStyle/>
                    <a:p>
                      <a:pPr marL="457200" marR="85725" algn="just">
                        <a:lnSpc>
                          <a:spcPct val="115000"/>
                        </a:lnSpc>
                        <a:spcAft>
                          <a:spcPts val="600"/>
                        </a:spcAft>
                        <a:buNone/>
                      </a:pPr>
                      <a:r>
                        <a:rPr lang="en-US" sz="1100">
                          <a:effectLst/>
                        </a:rPr>
                        <a:t>600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3.4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marR="85725" algn="just">
                        <a:lnSpc>
                          <a:spcPct val="115000"/>
                        </a:lnSpc>
                        <a:spcAft>
                          <a:spcPts val="600"/>
                        </a:spcAft>
                        <a:buNone/>
                      </a:pPr>
                      <a:r>
                        <a:rPr lang="en-US" sz="1100">
                          <a:effectLst/>
                        </a:rPr>
                        <a:t>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55437074"/>
                  </a:ext>
                </a:extLst>
              </a:tr>
            </a:tbl>
          </a:graphicData>
        </a:graphic>
      </p:graphicFrame>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C7A817D6-54A9-04B4-6887-3BD603000763}"/>
                  </a:ext>
                </a:extLst>
              </p:cNvPr>
              <p:cNvSpPr txBox="1"/>
              <p:nvPr/>
            </p:nvSpPr>
            <p:spPr>
              <a:xfrm>
                <a:off x="1915753" y="621771"/>
                <a:ext cx="3011744" cy="391839"/>
              </a:xfrm>
              <a:prstGeom prst="rect">
                <a:avLst/>
              </a:prstGeom>
              <a:noFill/>
            </p:spPr>
            <p:txBody>
              <a:bodyPr wrap="square">
                <a:spAutoFit/>
              </a:bodyPr>
              <a:lstStyle/>
              <a:p>
                <a:r>
                  <a:rPr lang="en-GR" b="1">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17</a:t>
                </a:r>
                <a:r>
                  <a:rPr lang="en-GR" b="1">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a:p>
            </p:txBody>
          </p:sp>
        </mc:Choice>
        <mc:Fallback>
          <p:sp>
            <p:nvSpPr>
              <p:cNvPr id="6" name="TextBox 5">
                <a:extLst>
                  <a:ext uri="{FF2B5EF4-FFF2-40B4-BE49-F238E27FC236}">
                    <a16:creationId xmlns:a16="http://schemas.microsoft.com/office/drawing/2014/main" id="{C7A817D6-54A9-04B4-6887-3BD603000763}"/>
                  </a:ext>
                </a:extLst>
              </p:cNvPr>
              <p:cNvSpPr txBox="1">
                <a:spLocks noRot="1" noChangeAspect="1" noMove="1" noResize="1" noEditPoints="1" noAdjustHandles="1" noChangeArrowheads="1" noChangeShapeType="1" noTextEdit="1"/>
              </p:cNvSpPr>
              <p:nvPr/>
            </p:nvSpPr>
            <p:spPr>
              <a:xfrm>
                <a:off x="1915753" y="621771"/>
                <a:ext cx="3011744" cy="391839"/>
              </a:xfrm>
              <a:prstGeom prst="rect">
                <a:avLst/>
              </a:prstGeom>
              <a:blipFill>
                <a:blip r:embed="rId3"/>
                <a:stretch>
                  <a:fillRect l="-1681" t="-3125" b="-15625"/>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78B3883-5843-546C-59D9-672417A688EE}"/>
                  </a:ext>
                </a:extLst>
              </p:cNvPr>
              <p:cNvSpPr txBox="1"/>
              <p:nvPr/>
            </p:nvSpPr>
            <p:spPr>
              <a:xfrm>
                <a:off x="1915753" y="3661248"/>
                <a:ext cx="3011744" cy="391839"/>
              </a:xfrm>
              <a:prstGeom prst="rect">
                <a:avLst/>
              </a:prstGeom>
              <a:noFill/>
            </p:spPr>
            <p:txBody>
              <a:bodyPr wrap="square">
                <a:spAutoFit/>
              </a:bodyPr>
              <a:lstStyle/>
              <a:p>
                <a:r>
                  <a:rPr lang="en-GR" b="1">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18</a:t>
                </a:r>
                <a:r>
                  <a:rPr lang="en-GR" b="1">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a:p>
            </p:txBody>
          </p:sp>
        </mc:Choice>
        <mc:Fallback>
          <p:sp>
            <p:nvSpPr>
              <p:cNvPr id="7" name="TextBox 6">
                <a:extLst>
                  <a:ext uri="{FF2B5EF4-FFF2-40B4-BE49-F238E27FC236}">
                    <a16:creationId xmlns:a16="http://schemas.microsoft.com/office/drawing/2014/main" id="{678B3883-5843-546C-59D9-672417A688EE}"/>
                  </a:ext>
                </a:extLst>
              </p:cNvPr>
              <p:cNvSpPr txBox="1">
                <a:spLocks noRot="1" noChangeAspect="1" noMove="1" noResize="1" noEditPoints="1" noAdjustHandles="1" noChangeArrowheads="1" noChangeShapeType="1" noTextEdit="1"/>
              </p:cNvSpPr>
              <p:nvPr/>
            </p:nvSpPr>
            <p:spPr>
              <a:xfrm>
                <a:off x="1915753" y="3661248"/>
                <a:ext cx="3011744" cy="391839"/>
              </a:xfrm>
              <a:prstGeom prst="rect">
                <a:avLst/>
              </a:prstGeom>
              <a:blipFill>
                <a:blip r:embed="rId4"/>
                <a:stretch>
                  <a:fillRect l="-1681" t="-6250" b="-12500"/>
                </a:stretch>
              </a:blipFill>
            </p:spPr>
            <p:txBody>
              <a:bodyPr/>
              <a:lstStyle/>
              <a:p>
                <a:r>
                  <a:rPr lang="en-GR">
                    <a:noFill/>
                  </a:rPr>
                  <a:t> </a:t>
                </a:r>
              </a:p>
            </p:txBody>
          </p:sp>
        </mc:Fallback>
      </mc:AlternateContent>
      <p:pic>
        <p:nvPicPr>
          <p:cNvPr id="8" name="Picture 7" descr="A graph with a purple line&#10;&#10;AI-generated content may be incorrect.">
            <a:extLst>
              <a:ext uri="{FF2B5EF4-FFF2-40B4-BE49-F238E27FC236}">
                <a16:creationId xmlns:a16="http://schemas.microsoft.com/office/drawing/2014/main" id="{B3994152-DC5C-7869-71C6-C415391DF129}"/>
              </a:ext>
            </a:extLst>
          </p:cNvPr>
          <p:cNvPicPr>
            <a:picLocks noChangeAspect="1"/>
          </p:cNvPicPr>
          <p:nvPr/>
        </p:nvPicPr>
        <p:blipFill>
          <a:blip r:embed="rId5"/>
          <a:stretch>
            <a:fillRect/>
          </a:stretch>
        </p:blipFill>
        <p:spPr>
          <a:xfrm>
            <a:off x="5933852" y="3116827"/>
            <a:ext cx="3119814" cy="1713564"/>
          </a:xfrm>
          <a:prstGeom prst="rect">
            <a:avLst/>
          </a:prstGeom>
          <a:noFill/>
          <a:ln cap="flat">
            <a:noFill/>
          </a:ln>
        </p:spPr>
      </p:pic>
    </p:spTree>
    <p:extLst>
      <p:ext uri="{BB962C8B-B14F-4D97-AF65-F5344CB8AC3E}">
        <p14:creationId xmlns:p14="http://schemas.microsoft.com/office/powerpoint/2010/main" val="470297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C0556A-AFB5-9B1A-AC27-15652612AE03}"/>
              </a:ext>
            </a:extLst>
          </p:cNvPr>
          <p:cNvSpPr>
            <a:spLocks noGrp="1"/>
          </p:cNvSpPr>
          <p:nvPr>
            <p:ph type="sldNum" sz="quarter" idx="12"/>
          </p:nvPr>
        </p:nvSpPr>
        <p:spPr/>
        <p:txBody>
          <a:bodyPr/>
          <a:lstStyle/>
          <a:p>
            <a:fld id="{9C246AE4-CBAC-7944-8D8C-67B9A18B7093}" type="slidenum">
              <a:rPr lang="en-GR" smtClean="0"/>
              <a:t>26</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A3D73860-38F4-DCDC-A9B8-A72A8D631C01}"/>
                  </a:ext>
                </a:extLst>
              </p:cNvPr>
              <p:cNvSpPr txBox="1"/>
              <p:nvPr/>
            </p:nvSpPr>
            <p:spPr>
              <a:xfrm>
                <a:off x="0" y="0"/>
                <a:ext cx="9144000" cy="966675"/>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Estimation </a:t>
                </a:r>
              </a:p>
              <a:p>
                <a:pPr algn="ctr"/>
                <a:r>
                  <a:rPr lang="en-US" sz="2400" b="1">
                    <a:solidFill>
                      <a:schemeClr val="bg1"/>
                    </a:solidFill>
                    <a:latin typeface="Times New Roman" panose="02020603050405020304" pitchFamily="18" charset="0"/>
                    <a:cs typeface="Times New Roman" panose="02020603050405020304" pitchFamily="18" charset="0"/>
                  </a:rPr>
                  <a:t>Systematic Bias due to the </a:t>
                </a:r>
                <a14:m>
                  <m:oMath xmlns:m="http://schemas.openxmlformats.org/officeDocument/2006/math">
                    <m:sSub>
                      <m:sSubPr>
                        <m:ctrlPr>
                          <a:rPr lang="el-GR" sz="2400" b="1" i="1">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r>
                      <a:rPr lang="en-US" sz="2400" b="1" i="1">
                        <a:solidFill>
                          <a:schemeClr val="bg1"/>
                        </a:solidFill>
                        <a:latin typeface="Cambria Math" panose="02040503050406030204" pitchFamily="18" charset="0"/>
                      </a:rPr>
                      <m:t>−</m:t>
                    </m:r>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𝑯</m:t>
                        </m:r>
                      </m:e>
                      <m:sub>
                        <m:r>
                          <a:rPr lang="en-US" sz="2400" b="1" i="1">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oMath>
                </a14:m>
                <a:r>
                  <a:rPr lang="en-US" sz="2400" b="1">
                    <a:solidFill>
                      <a:schemeClr val="bg1"/>
                    </a:solidFill>
                    <a:latin typeface="Times New Roman" panose="02020603050405020304" pitchFamily="18" charset="0"/>
                    <a:cs typeface="Times New Roman" panose="02020603050405020304" pitchFamily="18" charset="0"/>
                  </a:rPr>
                  <a:t> Interaction Model - I</a:t>
                </a:r>
              </a:p>
            </p:txBody>
          </p:sp>
        </mc:Choice>
        <mc:Fallback>
          <p:sp>
            <p:nvSpPr>
              <p:cNvPr id="3" name="TextBox 2">
                <a:extLst>
                  <a:ext uri="{FF2B5EF4-FFF2-40B4-BE49-F238E27FC236}">
                    <a16:creationId xmlns:a16="http://schemas.microsoft.com/office/drawing/2014/main" id="{A3D73860-38F4-DCDC-A9B8-A72A8D631C01}"/>
                  </a:ext>
                </a:extLst>
              </p:cNvPr>
              <p:cNvSpPr txBox="1">
                <a:spLocks noRot="1" noChangeAspect="1" noMove="1" noResize="1" noEditPoints="1" noAdjustHandles="1" noChangeArrowheads="1" noChangeShapeType="1" noTextEdit="1"/>
              </p:cNvSpPr>
              <p:nvPr/>
            </p:nvSpPr>
            <p:spPr>
              <a:xfrm>
                <a:off x="0" y="0"/>
                <a:ext cx="9144000" cy="966675"/>
              </a:xfrm>
              <a:prstGeom prst="rect">
                <a:avLst/>
              </a:prstGeom>
              <a:blipFill>
                <a:blip r:embed="rId2"/>
                <a:stretch>
                  <a:fillRect t="-2597" b="-10390"/>
                </a:stretch>
              </a:blipFill>
            </p:spPr>
            <p:txBody>
              <a:bodyPr/>
              <a:lstStyle/>
              <a:p>
                <a:r>
                  <a:rPr lang="en-GR">
                    <a:noFill/>
                  </a:rPr>
                  <a:t> </a:t>
                </a:r>
              </a:p>
            </p:txBody>
          </p:sp>
        </mc:Fallback>
      </mc:AlternateContent>
      <p:pic>
        <p:nvPicPr>
          <p:cNvPr id="4" name="Picture 3">
            <a:extLst>
              <a:ext uri="{FF2B5EF4-FFF2-40B4-BE49-F238E27FC236}">
                <a16:creationId xmlns:a16="http://schemas.microsoft.com/office/drawing/2014/main" id="{F7985E3E-95D7-EDF9-8F8A-391EB6F02C4D}"/>
              </a:ext>
            </a:extLst>
          </p:cNvPr>
          <p:cNvPicPr>
            <a:picLocks noChangeAspect="1"/>
          </p:cNvPicPr>
          <p:nvPr/>
        </p:nvPicPr>
        <p:blipFill>
          <a:blip r:embed="rId3"/>
          <a:stretch>
            <a:fillRect/>
          </a:stretch>
        </p:blipFill>
        <p:spPr>
          <a:xfrm>
            <a:off x="1656322" y="965275"/>
            <a:ext cx="4950004" cy="2100549"/>
          </a:xfrm>
          <a:prstGeom prst="rect">
            <a:avLst/>
          </a:prstGeom>
        </p:spPr>
      </p:pic>
      <p:sp>
        <p:nvSpPr>
          <p:cNvPr id="6" name="TextBox 5">
            <a:extLst>
              <a:ext uri="{FF2B5EF4-FFF2-40B4-BE49-F238E27FC236}">
                <a16:creationId xmlns:a16="http://schemas.microsoft.com/office/drawing/2014/main" id="{50B27DD9-033C-39C5-315B-8C7C83162A1D}"/>
              </a:ext>
            </a:extLst>
          </p:cNvPr>
          <p:cNvSpPr txBox="1"/>
          <p:nvPr/>
        </p:nvSpPr>
        <p:spPr>
          <a:xfrm>
            <a:off x="-157316" y="3064423"/>
            <a:ext cx="9144000" cy="307777"/>
          </a:xfrm>
          <a:prstGeom prst="rect">
            <a:avLst/>
          </a:prstGeom>
          <a:noFill/>
        </p:spPr>
        <p:txBody>
          <a:bodyPr wrap="square">
            <a:spAutoFit/>
          </a:bodyPr>
          <a:lstStyle/>
          <a:p>
            <a:pPr algn="ctr">
              <a:lnSpc>
                <a:spcPct val="100000"/>
              </a:lnSpc>
              <a:spcAft>
                <a:spcPts val="1000"/>
              </a:spcAft>
              <a:buNone/>
            </a:pPr>
            <a:r>
              <a:rPr lang="en-GB" sz="1400" b="1">
                <a:effectLst/>
                <a:latin typeface="Times New Roman" panose="02020603050405020304" pitchFamily="18" charset="0"/>
                <a:ea typeface="Calibri" panose="020F0502020204030204" pitchFamily="34" charset="0"/>
                <a:cs typeface="Times New Roman" panose="02020603050405020304" pitchFamily="18" charset="0"/>
              </a:rPr>
              <a:t>Expected </a:t>
            </a:r>
            <a:r>
              <a:rPr lang="en-GB" sz="1400" b="1" err="1">
                <a:effectLst/>
                <a:latin typeface="Times New Roman" panose="02020603050405020304" pitchFamily="18" charset="0"/>
                <a:ea typeface="Calibri" panose="020F0502020204030204" pitchFamily="34" charset="0"/>
                <a:cs typeface="Times New Roman" panose="02020603050405020304" pitchFamily="18" charset="0"/>
              </a:rPr>
              <a:t>P</a:t>
            </a:r>
            <a:r>
              <a:rPr lang="en-GB" sz="1400" b="1" baseline="-25000" err="1">
                <a:effectLst/>
                <a:latin typeface="Times New Roman" panose="02020603050405020304" pitchFamily="18" charset="0"/>
                <a:ea typeface="Calibri" panose="020F0502020204030204" pitchFamily="34" charset="0"/>
                <a:cs typeface="Times New Roman" panose="02020603050405020304" pitchFamily="18" charset="0"/>
              </a:rPr>
              <a:t>reco</a:t>
            </a:r>
            <a:r>
              <a:rPr lang="en-GB" sz="1400" b="1">
                <a:effectLst/>
                <a:latin typeface="Times New Roman" panose="02020603050405020304" pitchFamily="18" charset="0"/>
                <a:ea typeface="Calibri" panose="020F0502020204030204" pitchFamily="34" charset="0"/>
                <a:cs typeface="Times New Roman" panose="02020603050405020304" pitchFamily="18" charset="0"/>
              </a:rPr>
              <a:t> distributions using Genie with tune G1802 (blue) and tune G1810 (red).</a:t>
            </a:r>
            <a:endParaRPr lang="en-GR" sz="1400" b="1">
              <a:effectLst/>
              <a:latin typeface="Times New Roman" panose="02020603050405020304" pitchFamily="18" charset="0"/>
              <a:ea typeface="Calibri" panose="020F0502020204030204" pitchFamily="34"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EBF974A1-1B58-E6AD-6E39-BDFB1B20840E}"/>
                  </a:ext>
                </a:extLst>
              </p:cNvPr>
              <p:cNvSpPr txBox="1"/>
              <p:nvPr/>
            </p:nvSpPr>
            <p:spPr>
              <a:xfrm>
                <a:off x="0" y="3429000"/>
                <a:ext cx="9144000" cy="830997"/>
              </a:xfrm>
              <a:prstGeom prst="rect">
                <a:avLst/>
              </a:prstGeom>
              <a:noFill/>
            </p:spPr>
            <p:txBody>
              <a:bodyPr wrap="square" rtlCol="0">
                <a:spAutoFit/>
              </a:bodyPr>
              <a:lstStyle/>
              <a:p>
                <a:r>
                  <a:rPr lang="en-GR" sz="1600" b="1">
                    <a:latin typeface="Times New Roman" panose="02020603050405020304" pitchFamily="18" charset="0"/>
                    <a:cs typeface="Times New Roman" panose="02020603050405020304" pitchFamily="18" charset="0"/>
                  </a:rPr>
                  <a:t>Produce </a:t>
                </a:r>
                <a:r>
                  <a:rPr lang="en-GR" sz="1600" b="1">
                    <a:solidFill>
                      <a:srgbClr val="FF0000"/>
                    </a:solidFill>
                    <a:latin typeface="Times New Roman" panose="02020603050405020304" pitchFamily="18" charset="0"/>
                    <a:cs typeface="Times New Roman" panose="02020603050405020304" pitchFamily="18" charset="0"/>
                  </a:rPr>
                  <a:t>(Nature) </a:t>
                </a:r>
                <a:r>
                  <a:rPr lang="en-GR" sz="1600" b="1">
                    <a:latin typeface="Times New Roman" panose="02020603050405020304" pitchFamily="18" charset="0"/>
                    <a:cs typeface="Times New Roman" panose="02020603050405020304" pitchFamily="18" charset="0"/>
                  </a:rPr>
                  <a:t>“Data-Sets” using the </a:t>
                </a:r>
                <a:r>
                  <a:rPr lang="en-GR" sz="1600" b="1">
                    <a:solidFill>
                      <a:srgbClr val="FF0000"/>
                    </a:solidFill>
                    <a:latin typeface="Times New Roman" panose="02020603050405020304" pitchFamily="18" charset="0"/>
                    <a:cs typeface="Times New Roman" panose="02020603050405020304" pitchFamily="18" charset="0"/>
                  </a:rPr>
                  <a:t>G1810 Genie model </a:t>
                </a:r>
                <a:r>
                  <a:rPr lang="en-GR" sz="1600" b="1">
                    <a:latin typeface="Times New Roman" panose="02020603050405020304" pitchFamily="18" charset="0"/>
                    <a:cs typeface="Times New Roman" panose="02020603050405020304" pitchFamily="18" charset="0"/>
                  </a:rPr>
                  <a:t> </a:t>
                </a:r>
              </a:p>
              <a:p>
                <a:r>
                  <a:rPr lang="en-GR" sz="1600" b="1">
                    <a:latin typeface="Times New Roman" panose="02020603050405020304" pitchFamily="18" charset="0"/>
                    <a:cs typeface="Times New Roman" panose="02020603050405020304" pitchFamily="18" charset="0"/>
                  </a:rPr>
                  <a:t>Estimate </a:t>
                </a:r>
                <a:r>
                  <a:rPr lang="en-GR" sz="1600" b="1">
                    <a:solidFill>
                      <a:schemeClr val="accent4">
                        <a:lumMod val="50000"/>
                      </a:schemeClr>
                    </a:solidFill>
                    <a:latin typeface="Times New Roman" panose="02020603050405020304" pitchFamily="18" charset="0"/>
                    <a:cs typeface="Times New Roman" panose="02020603050405020304" pitchFamily="18" charset="0"/>
                  </a:rPr>
                  <a:t>(Researcher) </a:t>
                </a:r>
                <a:r>
                  <a:rPr lang="en-GR" sz="1600" b="1">
                    <a:latin typeface="Times New Roman" panose="02020603050405020304" pitchFamily="18" charset="0"/>
                    <a:cs typeface="Times New Roman" panose="02020603050405020304" pitchFamily="18" charset="0"/>
                  </a:rPr>
                  <a:t>the x-section as a function of the anti-</a:t>
                </a:r>
                <a:r>
                  <a:rPr lang="el-GR" sz="1600" b="1">
                    <a:latin typeface="Times New Roman" panose="02020603050405020304" pitchFamily="18" charset="0"/>
                    <a:cs typeface="Times New Roman" panose="02020603050405020304" pitchFamily="18" charset="0"/>
                  </a:rPr>
                  <a:t>ν</a:t>
                </a:r>
                <a:r>
                  <a:rPr lang="en-US" sz="1600" b="1">
                    <a:latin typeface="Times New Roman" panose="02020603050405020304" pitchFamily="18" charset="0"/>
                    <a:cs typeface="Times New Roman" panose="02020603050405020304" pitchFamily="18" charset="0"/>
                  </a:rPr>
                  <a:t> Energy by using the </a:t>
                </a:r>
                <a:r>
                  <a:rPr lang="en-US" sz="1600" b="1">
                    <a:solidFill>
                      <a:schemeClr val="accent4">
                        <a:lumMod val="50000"/>
                      </a:schemeClr>
                    </a:solidFill>
                    <a:latin typeface="Times New Roman" panose="02020603050405020304" pitchFamily="18" charset="0"/>
                    <a:cs typeface="Times New Roman" panose="02020603050405020304" pitchFamily="18" charset="0"/>
                  </a:rPr>
                  <a:t>G1802 </a:t>
                </a:r>
                <a:r>
                  <a:rPr lang="en-US" sz="1600" b="1">
                    <a:latin typeface="Times New Roman" panose="02020603050405020304" pitchFamily="18" charset="0"/>
                    <a:cs typeface="Times New Roman" panose="02020603050405020304" pitchFamily="18" charset="0"/>
                  </a:rPr>
                  <a:t> to evaluate </a:t>
                </a:r>
                <a14:m>
                  <m:oMath xmlns:m="http://schemas.openxmlformats.org/officeDocument/2006/math">
                    <m:r>
                      <a:rPr lang="en-US" sz="1600" b="1" i="0" smtClean="0">
                        <a:solidFill>
                          <a:schemeClr val="tx1"/>
                        </a:solidFill>
                        <a:latin typeface="Cambria Math" panose="02040503050406030204" pitchFamily="18" charset="0"/>
                      </a:rPr>
                      <m:t>𝐭𝐡𝐞</m:t>
                    </m:r>
                    <m:r>
                      <a:rPr lang="en-US" sz="1600" b="1" i="0" smtClean="0">
                        <a:solidFill>
                          <a:schemeClr val="tx1"/>
                        </a:solidFill>
                        <a:latin typeface="Cambria Math" panose="02040503050406030204" pitchFamily="18" charset="0"/>
                      </a:rPr>
                      <m:t> </m:t>
                    </m:r>
                    <m:r>
                      <a:rPr lang="en-GR" sz="1600" b="1" i="1">
                        <a:solidFill>
                          <a:schemeClr val="tx1"/>
                        </a:solidFill>
                        <a:latin typeface="Cambria Math" panose="02040503050406030204" pitchFamily="18" charset="0"/>
                      </a:rPr>
                      <m:t>𝕴</m:t>
                    </m:r>
                    <m:r>
                      <a:rPr lang="en-US" sz="1600" b="1">
                        <a:solidFill>
                          <a:schemeClr val="tx1"/>
                        </a:solidFill>
                        <a:latin typeface="Cambria Math" panose="02040503050406030204" pitchFamily="18" charset="0"/>
                      </a:rPr>
                      <m:t>−</m:t>
                    </m:r>
                  </m:oMath>
                </a14:m>
                <a:r>
                  <a:rPr lang="en-GR" sz="1600" b="1">
                    <a:solidFill>
                      <a:schemeClr val="tx1"/>
                    </a:solidFill>
                    <a:latin typeface="Times New Roman" panose="02020603050405020304" pitchFamily="18" charset="0"/>
                    <a:cs typeface="Times New Roman" panose="02020603050405020304" pitchFamily="18" charset="0"/>
                  </a:rPr>
                  <a:t>factors </a:t>
                </a:r>
                <a:endParaRPr lang="en-GR" sz="1600" b="1">
                  <a:latin typeface="Times New Roman" panose="02020603050405020304" pitchFamily="18" charset="0"/>
                  <a:cs typeface="Times New Roman" panose="02020603050405020304" pitchFamily="18" charset="0"/>
                </a:endParaRPr>
              </a:p>
            </p:txBody>
          </p:sp>
        </mc:Choice>
        <mc:Fallback>
          <p:sp>
            <p:nvSpPr>
              <p:cNvPr id="7" name="TextBox 6">
                <a:extLst>
                  <a:ext uri="{FF2B5EF4-FFF2-40B4-BE49-F238E27FC236}">
                    <a16:creationId xmlns:a16="http://schemas.microsoft.com/office/drawing/2014/main" id="{EBF974A1-1B58-E6AD-6E39-BDFB1B20840E}"/>
                  </a:ext>
                </a:extLst>
              </p:cNvPr>
              <p:cNvSpPr txBox="1">
                <a:spLocks noRot="1" noChangeAspect="1" noMove="1" noResize="1" noEditPoints="1" noAdjustHandles="1" noChangeArrowheads="1" noChangeShapeType="1" noTextEdit="1"/>
              </p:cNvSpPr>
              <p:nvPr/>
            </p:nvSpPr>
            <p:spPr>
              <a:xfrm>
                <a:off x="0" y="3429000"/>
                <a:ext cx="9144000" cy="830997"/>
              </a:xfrm>
              <a:prstGeom prst="rect">
                <a:avLst/>
              </a:prstGeom>
              <a:blipFill>
                <a:blip r:embed="rId4"/>
                <a:stretch>
                  <a:fillRect l="-417" t="-3030" b="-9091"/>
                </a:stretch>
              </a:blipFill>
            </p:spPr>
            <p:txBody>
              <a:bodyPr/>
              <a:lstStyle/>
              <a:p>
                <a:r>
                  <a:rPr lang="en-GR">
                    <a:noFill/>
                  </a:rPr>
                  <a:t> </a:t>
                </a:r>
              </a:p>
            </p:txBody>
          </p:sp>
        </mc:Fallback>
      </mc:AlternateContent>
      <p:pic>
        <p:nvPicPr>
          <p:cNvPr id="9" name="Picture 8">
            <a:extLst>
              <a:ext uri="{FF2B5EF4-FFF2-40B4-BE49-F238E27FC236}">
                <a16:creationId xmlns:a16="http://schemas.microsoft.com/office/drawing/2014/main" id="{24C033B6-AAC7-4203-8F2F-1B2954DAE887}"/>
              </a:ext>
            </a:extLst>
          </p:cNvPr>
          <p:cNvPicPr>
            <a:picLocks noChangeAspect="1"/>
          </p:cNvPicPr>
          <p:nvPr/>
        </p:nvPicPr>
        <p:blipFill>
          <a:blip r:embed="rId5"/>
          <a:stretch>
            <a:fillRect/>
          </a:stretch>
        </p:blipFill>
        <p:spPr>
          <a:xfrm>
            <a:off x="1656322" y="4119622"/>
            <a:ext cx="5783211" cy="2601854"/>
          </a:xfrm>
          <a:prstGeom prst="rect">
            <a:avLst/>
          </a:prstGeom>
        </p:spPr>
      </p:pic>
    </p:spTree>
    <p:extLst>
      <p:ext uri="{BB962C8B-B14F-4D97-AF65-F5344CB8AC3E}">
        <p14:creationId xmlns:p14="http://schemas.microsoft.com/office/powerpoint/2010/main" val="979759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EF2809-9BBE-836E-B764-887AAD2C37FC}"/>
              </a:ext>
            </a:extLst>
          </p:cNvPr>
          <p:cNvPicPr>
            <a:picLocks noChangeAspect="1"/>
          </p:cNvPicPr>
          <p:nvPr/>
        </p:nvPicPr>
        <p:blipFill>
          <a:blip r:embed="rId2"/>
          <a:stretch>
            <a:fillRect/>
          </a:stretch>
        </p:blipFill>
        <p:spPr>
          <a:xfrm>
            <a:off x="282562" y="1120877"/>
            <a:ext cx="6990065" cy="5235474"/>
          </a:xfrm>
          <a:prstGeom prst="rect">
            <a:avLst/>
          </a:prstGeom>
        </p:spPr>
      </p:pic>
      <p:sp>
        <p:nvSpPr>
          <p:cNvPr id="2" name="Slide Number Placeholder 1">
            <a:extLst>
              <a:ext uri="{FF2B5EF4-FFF2-40B4-BE49-F238E27FC236}">
                <a16:creationId xmlns:a16="http://schemas.microsoft.com/office/drawing/2014/main" id="{1A7C1D0A-3A45-2691-249D-519EC4A3D191}"/>
              </a:ext>
            </a:extLst>
          </p:cNvPr>
          <p:cNvSpPr>
            <a:spLocks noGrp="1"/>
          </p:cNvSpPr>
          <p:nvPr>
            <p:ph type="sldNum" sz="quarter" idx="12"/>
          </p:nvPr>
        </p:nvSpPr>
        <p:spPr/>
        <p:txBody>
          <a:bodyPr/>
          <a:lstStyle/>
          <a:p>
            <a:fld id="{9C246AE4-CBAC-7944-8D8C-67B9A18B7093}" type="slidenum">
              <a:rPr lang="en-GR" smtClean="0"/>
              <a:t>27</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0451E50C-4284-E7A6-3393-1CCBCD4D5726}"/>
                  </a:ext>
                </a:extLst>
              </p:cNvPr>
              <p:cNvSpPr txBox="1"/>
              <p:nvPr/>
            </p:nvSpPr>
            <p:spPr>
              <a:xfrm>
                <a:off x="0" y="0"/>
                <a:ext cx="9144000" cy="966675"/>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Estimation </a:t>
                </a:r>
              </a:p>
              <a:p>
                <a:pPr algn="ctr"/>
                <a:r>
                  <a:rPr lang="en-US" sz="2400" b="1">
                    <a:solidFill>
                      <a:schemeClr val="bg1"/>
                    </a:solidFill>
                    <a:latin typeface="Times New Roman" panose="02020603050405020304" pitchFamily="18" charset="0"/>
                    <a:cs typeface="Times New Roman" panose="02020603050405020304" pitchFamily="18" charset="0"/>
                  </a:rPr>
                  <a:t>Systematic Bias due to the </a:t>
                </a:r>
                <a14:m>
                  <m:oMath xmlns:m="http://schemas.openxmlformats.org/officeDocument/2006/math">
                    <m:sSub>
                      <m:sSubPr>
                        <m:ctrlPr>
                          <a:rPr lang="el-GR" sz="2400" b="1" i="1">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r>
                      <a:rPr lang="en-US" sz="2400" b="1" i="1">
                        <a:solidFill>
                          <a:schemeClr val="bg1"/>
                        </a:solidFill>
                        <a:latin typeface="Cambria Math" panose="02040503050406030204" pitchFamily="18" charset="0"/>
                      </a:rPr>
                      <m:t>−</m:t>
                    </m:r>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𝑯</m:t>
                        </m:r>
                      </m:e>
                      <m:sub>
                        <m:r>
                          <a:rPr lang="en-US" sz="2400" b="1" i="1">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oMath>
                </a14:m>
                <a:r>
                  <a:rPr lang="en-US" sz="2400" b="1">
                    <a:solidFill>
                      <a:schemeClr val="bg1"/>
                    </a:solidFill>
                    <a:latin typeface="Times New Roman" panose="02020603050405020304" pitchFamily="18" charset="0"/>
                    <a:cs typeface="Times New Roman" panose="02020603050405020304" pitchFamily="18" charset="0"/>
                  </a:rPr>
                  <a:t> Interaction Model - II</a:t>
                </a:r>
              </a:p>
            </p:txBody>
          </p:sp>
        </mc:Choice>
        <mc:Fallback>
          <p:sp>
            <p:nvSpPr>
              <p:cNvPr id="3" name="TextBox 2">
                <a:extLst>
                  <a:ext uri="{FF2B5EF4-FFF2-40B4-BE49-F238E27FC236}">
                    <a16:creationId xmlns:a16="http://schemas.microsoft.com/office/drawing/2014/main" id="{0451E50C-4284-E7A6-3393-1CCBCD4D5726}"/>
                  </a:ext>
                </a:extLst>
              </p:cNvPr>
              <p:cNvSpPr txBox="1">
                <a:spLocks noRot="1" noChangeAspect="1" noMove="1" noResize="1" noEditPoints="1" noAdjustHandles="1" noChangeArrowheads="1" noChangeShapeType="1" noTextEdit="1"/>
              </p:cNvSpPr>
              <p:nvPr/>
            </p:nvSpPr>
            <p:spPr>
              <a:xfrm>
                <a:off x="0" y="0"/>
                <a:ext cx="9144000" cy="966675"/>
              </a:xfrm>
              <a:prstGeom prst="rect">
                <a:avLst/>
              </a:prstGeom>
              <a:blipFill>
                <a:blip r:embed="rId3"/>
                <a:stretch>
                  <a:fillRect t="-2597" b="-10390"/>
                </a:stretch>
              </a:blipFill>
            </p:spPr>
            <p:txBody>
              <a:bodyPr/>
              <a:lstStyle/>
              <a:p>
                <a:r>
                  <a:rPr lang="en-GR">
                    <a:noFill/>
                  </a:rPr>
                  <a:t> </a:t>
                </a:r>
              </a:p>
            </p:txBody>
          </p:sp>
        </mc:Fallback>
      </mc:AlternateContent>
      <p:graphicFrame>
        <p:nvGraphicFramePr>
          <p:cNvPr id="4" name="Table 3">
            <a:extLst>
              <a:ext uri="{FF2B5EF4-FFF2-40B4-BE49-F238E27FC236}">
                <a16:creationId xmlns:a16="http://schemas.microsoft.com/office/drawing/2014/main" id="{A7609D48-417C-C00B-BF25-69DCC7FEF7FE}"/>
              </a:ext>
            </a:extLst>
          </p:cNvPr>
          <p:cNvGraphicFramePr>
            <a:graphicFrameLocks noGrp="1"/>
          </p:cNvGraphicFramePr>
          <p:nvPr>
            <p:extLst>
              <p:ext uri="{D42A27DB-BD31-4B8C-83A1-F6EECF244321}">
                <p14:modId xmlns:p14="http://schemas.microsoft.com/office/powerpoint/2010/main" val="3391205302"/>
              </p:ext>
            </p:extLst>
          </p:nvPr>
        </p:nvGraphicFramePr>
        <p:xfrm>
          <a:off x="2684207" y="2266445"/>
          <a:ext cx="6003742" cy="2765555"/>
        </p:xfrm>
        <a:graphic>
          <a:graphicData uri="http://schemas.openxmlformats.org/drawingml/2006/table">
            <a:tbl>
              <a:tblPr firstRow="1" firstCol="1" bandRow="1">
                <a:tableStyleId>{5C22544A-7EE6-4342-B048-85BDC9FD1C3A}</a:tableStyleId>
              </a:tblPr>
              <a:tblGrid>
                <a:gridCol w="1200440">
                  <a:extLst>
                    <a:ext uri="{9D8B030D-6E8A-4147-A177-3AD203B41FA5}">
                      <a16:colId xmlns:a16="http://schemas.microsoft.com/office/drawing/2014/main" val="4090563208"/>
                    </a:ext>
                  </a:extLst>
                </a:gridCol>
                <a:gridCol w="1200440">
                  <a:extLst>
                    <a:ext uri="{9D8B030D-6E8A-4147-A177-3AD203B41FA5}">
                      <a16:colId xmlns:a16="http://schemas.microsoft.com/office/drawing/2014/main" val="184517525"/>
                    </a:ext>
                  </a:extLst>
                </a:gridCol>
                <a:gridCol w="1200440">
                  <a:extLst>
                    <a:ext uri="{9D8B030D-6E8A-4147-A177-3AD203B41FA5}">
                      <a16:colId xmlns:a16="http://schemas.microsoft.com/office/drawing/2014/main" val="395497221"/>
                    </a:ext>
                  </a:extLst>
                </a:gridCol>
                <a:gridCol w="1201211">
                  <a:extLst>
                    <a:ext uri="{9D8B030D-6E8A-4147-A177-3AD203B41FA5}">
                      <a16:colId xmlns:a16="http://schemas.microsoft.com/office/drawing/2014/main" val="3383824138"/>
                    </a:ext>
                  </a:extLst>
                </a:gridCol>
                <a:gridCol w="1201211">
                  <a:extLst>
                    <a:ext uri="{9D8B030D-6E8A-4147-A177-3AD203B41FA5}">
                      <a16:colId xmlns:a16="http://schemas.microsoft.com/office/drawing/2014/main" val="865839549"/>
                    </a:ext>
                  </a:extLst>
                </a:gridCol>
              </a:tblGrid>
              <a:tr h="228401">
                <a:tc rowSpan="2">
                  <a:txBody>
                    <a:bodyPr/>
                    <a:lstStyle/>
                    <a:p>
                      <a:pPr marL="457200" algn="just">
                        <a:lnSpc>
                          <a:spcPct val="115000"/>
                        </a:lnSpc>
                        <a:spcAft>
                          <a:spcPts val="600"/>
                        </a:spcAft>
                        <a:buNone/>
                      </a:pPr>
                      <a:r>
                        <a:rPr lang="en-US" sz="1100">
                          <a:effectLst/>
                        </a:rPr>
                        <a:t>Energy (MeV)</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457200" algn="just">
                        <a:lnSpc>
                          <a:spcPct val="115000"/>
                        </a:lnSpc>
                        <a:spcAft>
                          <a:spcPts val="600"/>
                        </a:spcAft>
                        <a:buNone/>
                      </a:pPr>
                      <a:r>
                        <a:rPr lang="en-US" sz="1100">
                          <a:effectLst/>
                        </a:rPr>
                        <a:t>1D fit</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tc gridSpan="2">
                  <a:txBody>
                    <a:bodyPr/>
                    <a:lstStyle/>
                    <a:p>
                      <a:pPr marL="457200" algn="just">
                        <a:lnSpc>
                          <a:spcPct val="115000"/>
                        </a:lnSpc>
                        <a:spcAft>
                          <a:spcPts val="600"/>
                        </a:spcAft>
                        <a:buNone/>
                      </a:pPr>
                      <a:r>
                        <a:rPr lang="en-US" sz="1100">
                          <a:effectLst/>
                        </a:rPr>
                        <a:t>2D fit</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extLst>
                  <a:ext uri="{0D108BD9-81ED-4DB2-BD59-A6C34878D82A}">
                    <a16:rowId xmlns:a16="http://schemas.microsoft.com/office/drawing/2014/main" val="2507979759"/>
                  </a:ext>
                </a:extLst>
              </a:tr>
              <a:tr h="481545">
                <a:tc vMerge="1">
                  <a:txBody>
                    <a:bodyPr/>
                    <a:lstStyle/>
                    <a:p>
                      <a:endParaRPr lang="en-GR"/>
                    </a:p>
                  </a:txBody>
                  <a:tcPr/>
                </a:tc>
                <a:tc>
                  <a:txBody>
                    <a:bodyPr/>
                    <a:lstStyle/>
                    <a:p>
                      <a:pPr marL="457200" algn="just">
                        <a:lnSpc>
                          <a:spcPct val="115000"/>
                        </a:lnSpc>
                        <a:spcAft>
                          <a:spcPts val="600"/>
                        </a:spcAft>
                        <a:buNone/>
                      </a:pPr>
                      <a:r>
                        <a:rPr lang="en-US" sz="1100">
                          <a:effectLst/>
                        </a:rPr>
                        <a:t>Mean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Mean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90409912"/>
                  </a:ext>
                </a:extLst>
              </a:tr>
              <a:tr h="228401">
                <a:tc>
                  <a:txBody>
                    <a:bodyPr/>
                    <a:lstStyle/>
                    <a:p>
                      <a:pPr marL="457200" algn="just">
                        <a:lnSpc>
                          <a:spcPct val="115000"/>
                        </a:lnSpc>
                        <a:spcAft>
                          <a:spcPts val="600"/>
                        </a:spcAft>
                        <a:buNone/>
                      </a:pPr>
                      <a:r>
                        <a:rPr lang="en-US" sz="1100">
                          <a:effectLst/>
                        </a:rPr>
                        <a:t>200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-248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57.3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-160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55.2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62130215"/>
                  </a:ext>
                </a:extLst>
              </a:tr>
              <a:tr h="228401">
                <a:tc>
                  <a:txBody>
                    <a:bodyPr/>
                    <a:lstStyle/>
                    <a:p>
                      <a:pPr marL="457200" algn="just">
                        <a:lnSpc>
                          <a:spcPct val="115000"/>
                        </a:lnSpc>
                        <a:spcAft>
                          <a:spcPts val="600"/>
                        </a:spcAft>
                        <a:buNone/>
                      </a:pPr>
                      <a:r>
                        <a:rPr lang="en-US" sz="1100">
                          <a:effectLst/>
                        </a:rPr>
                        <a:t>250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-88.4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17.4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-66.5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18.6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92720135"/>
                  </a:ext>
                </a:extLst>
              </a:tr>
              <a:tr h="228401">
                <a:tc>
                  <a:txBody>
                    <a:bodyPr/>
                    <a:lstStyle/>
                    <a:p>
                      <a:pPr marL="457200" algn="just">
                        <a:lnSpc>
                          <a:spcPct val="115000"/>
                        </a:lnSpc>
                        <a:spcAft>
                          <a:spcPts val="600"/>
                        </a:spcAft>
                        <a:buNone/>
                      </a:pPr>
                      <a:r>
                        <a:rPr lang="en-US" sz="1100">
                          <a:effectLst/>
                        </a:rPr>
                        <a:t>300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-25.2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9.5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-5.8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9</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59313428"/>
                  </a:ext>
                </a:extLst>
              </a:tr>
              <a:tr h="228401">
                <a:tc>
                  <a:txBody>
                    <a:bodyPr/>
                    <a:lstStyle/>
                    <a:p>
                      <a:pPr marL="457200" algn="just">
                        <a:lnSpc>
                          <a:spcPct val="115000"/>
                        </a:lnSpc>
                        <a:spcAft>
                          <a:spcPts val="600"/>
                        </a:spcAft>
                        <a:buNone/>
                      </a:pPr>
                      <a:r>
                        <a:rPr lang="en-US" sz="1100">
                          <a:effectLst/>
                        </a:rPr>
                        <a:t>350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9</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7.1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80008187"/>
                  </a:ext>
                </a:extLst>
              </a:tr>
              <a:tr h="228401">
                <a:tc>
                  <a:txBody>
                    <a:bodyPr/>
                    <a:lstStyle/>
                    <a:p>
                      <a:pPr marL="457200" algn="just">
                        <a:lnSpc>
                          <a:spcPct val="115000"/>
                        </a:lnSpc>
                        <a:spcAft>
                          <a:spcPts val="600"/>
                        </a:spcAft>
                        <a:buNone/>
                      </a:pPr>
                      <a:r>
                        <a:rPr lang="en-US" sz="1100">
                          <a:effectLst/>
                        </a:rPr>
                        <a:t>400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16.5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7.9</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5.7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67350530"/>
                  </a:ext>
                </a:extLst>
              </a:tr>
              <a:tr h="228401">
                <a:tc>
                  <a:txBody>
                    <a:bodyPr/>
                    <a:lstStyle/>
                    <a:p>
                      <a:pPr marL="457200" algn="just">
                        <a:lnSpc>
                          <a:spcPct val="115000"/>
                        </a:lnSpc>
                        <a:spcAft>
                          <a:spcPts val="600"/>
                        </a:spcAft>
                        <a:buNone/>
                      </a:pPr>
                      <a:r>
                        <a:rPr lang="en-US" sz="1100">
                          <a:effectLst/>
                        </a:rPr>
                        <a:t>450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21.1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47.8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15.3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18955062"/>
                  </a:ext>
                </a:extLst>
              </a:tr>
              <a:tr h="228401">
                <a:tc>
                  <a:txBody>
                    <a:bodyPr/>
                    <a:lstStyle/>
                    <a:p>
                      <a:pPr marL="457200" algn="just">
                        <a:lnSpc>
                          <a:spcPct val="115000"/>
                        </a:lnSpc>
                        <a:spcAft>
                          <a:spcPts val="600"/>
                        </a:spcAft>
                        <a:buNone/>
                      </a:pPr>
                      <a:r>
                        <a:rPr lang="en-US" sz="1100">
                          <a:effectLst/>
                        </a:rPr>
                        <a:t>500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19.9</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96841729"/>
                  </a:ext>
                </a:extLst>
              </a:tr>
              <a:tr h="228401">
                <a:tc>
                  <a:txBody>
                    <a:bodyPr/>
                    <a:lstStyle/>
                    <a:p>
                      <a:pPr marL="457200" algn="just">
                        <a:lnSpc>
                          <a:spcPct val="115000"/>
                        </a:lnSpc>
                        <a:spcAft>
                          <a:spcPts val="600"/>
                        </a:spcAft>
                        <a:buNone/>
                      </a:pPr>
                      <a:r>
                        <a:rPr lang="en-US" sz="1100">
                          <a:effectLst/>
                        </a:rPr>
                        <a:t>550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18.4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8.1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22.6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7.4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65795494"/>
                  </a:ext>
                </a:extLst>
              </a:tr>
              <a:tr h="228401">
                <a:tc>
                  <a:txBody>
                    <a:bodyPr/>
                    <a:lstStyle/>
                    <a:p>
                      <a:pPr marL="457200" algn="just">
                        <a:lnSpc>
                          <a:spcPct val="115000"/>
                        </a:lnSpc>
                        <a:spcAft>
                          <a:spcPts val="600"/>
                        </a:spcAft>
                        <a:buNone/>
                      </a:pPr>
                      <a:r>
                        <a:rPr lang="en-US" sz="1100">
                          <a:effectLst/>
                        </a:rPr>
                        <a:t>600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14.8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12.7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24.2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11.1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42709286"/>
                  </a:ext>
                </a:extLst>
              </a:tr>
            </a:tbl>
          </a:graphicData>
        </a:graphic>
      </p:graphicFrame>
    </p:spTree>
    <p:extLst>
      <p:ext uri="{BB962C8B-B14F-4D97-AF65-F5344CB8AC3E}">
        <p14:creationId xmlns:p14="http://schemas.microsoft.com/office/powerpoint/2010/main" val="263092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5B3FDA-B71D-187A-AA53-00A6FE3DFEAE}"/>
              </a:ext>
            </a:extLst>
          </p:cNvPr>
          <p:cNvSpPr>
            <a:spLocks noGrp="1"/>
          </p:cNvSpPr>
          <p:nvPr>
            <p:ph type="sldNum" sz="quarter" idx="12"/>
          </p:nvPr>
        </p:nvSpPr>
        <p:spPr/>
        <p:txBody>
          <a:bodyPr/>
          <a:lstStyle/>
          <a:p>
            <a:fld id="{9C246AE4-CBAC-7944-8D8C-67B9A18B7093}" type="slidenum">
              <a:rPr lang="en-GR" smtClean="0"/>
              <a:t>28</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D0074E14-BC64-009B-0EB9-A401AB7778BD}"/>
                  </a:ext>
                </a:extLst>
              </p:cNvPr>
              <p:cNvSpPr txBox="1"/>
              <p:nvPr/>
            </p:nvSpPr>
            <p:spPr>
              <a:xfrm>
                <a:off x="0" y="0"/>
                <a:ext cx="9144000" cy="966675"/>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Estimation </a:t>
                </a:r>
              </a:p>
              <a:p>
                <a:pPr algn="ctr"/>
                <a:r>
                  <a:rPr lang="en-US" sz="2400" b="1">
                    <a:solidFill>
                      <a:schemeClr val="bg1"/>
                    </a:solidFill>
                    <a:latin typeface="Times New Roman" panose="02020603050405020304" pitchFamily="18" charset="0"/>
                    <a:cs typeface="Times New Roman" panose="02020603050405020304" pitchFamily="18" charset="0"/>
                  </a:rPr>
                  <a:t>Systematic Bias due to the </a:t>
                </a:r>
                <a14:m>
                  <m:oMath xmlns:m="http://schemas.openxmlformats.org/officeDocument/2006/math">
                    <m:sSub>
                      <m:sSubPr>
                        <m:ctrlPr>
                          <a:rPr lang="el-GR" sz="2400" b="1" i="1">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r>
                      <a:rPr lang="en-US" sz="2400" b="1" i="1">
                        <a:solidFill>
                          <a:schemeClr val="bg1"/>
                        </a:solidFill>
                        <a:latin typeface="Cambria Math" panose="02040503050406030204" pitchFamily="18" charset="0"/>
                      </a:rPr>
                      <m:t>−</m:t>
                    </m:r>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𝑯</m:t>
                        </m:r>
                      </m:e>
                      <m:sub>
                        <m:r>
                          <a:rPr lang="en-US" sz="2400" b="1" i="1">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oMath>
                </a14:m>
                <a:r>
                  <a:rPr lang="en-US" sz="2400" b="1">
                    <a:solidFill>
                      <a:schemeClr val="bg1"/>
                    </a:solidFill>
                    <a:latin typeface="Times New Roman" panose="02020603050405020304" pitchFamily="18" charset="0"/>
                    <a:cs typeface="Times New Roman" panose="02020603050405020304" pitchFamily="18" charset="0"/>
                  </a:rPr>
                  <a:t> Interaction Model - II</a:t>
                </a:r>
              </a:p>
            </p:txBody>
          </p:sp>
        </mc:Choice>
        <mc:Fallback>
          <p:sp>
            <p:nvSpPr>
              <p:cNvPr id="3" name="TextBox 2">
                <a:extLst>
                  <a:ext uri="{FF2B5EF4-FFF2-40B4-BE49-F238E27FC236}">
                    <a16:creationId xmlns:a16="http://schemas.microsoft.com/office/drawing/2014/main" id="{D0074E14-BC64-009B-0EB9-A401AB7778BD}"/>
                  </a:ext>
                </a:extLst>
              </p:cNvPr>
              <p:cNvSpPr txBox="1">
                <a:spLocks noRot="1" noChangeAspect="1" noMove="1" noResize="1" noEditPoints="1" noAdjustHandles="1" noChangeArrowheads="1" noChangeShapeType="1" noTextEdit="1"/>
              </p:cNvSpPr>
              <p:nvPr/>
            </p:nvSpPr>
            <p:spPr>
              <a:xfrm>
                <a:off x="0" y="0"/>
                <a:ext cx="9144000" cy="966675"/>
              </a:xfrm>
              <a:prstGeom prst="rect">
                <a:avLst/>
              </a:prstGeom>
              <a:blipFill>
                <a:blip r:embed="rId2"/>
                <a:stretch>
                  <a:fillRect t="-2597" b="-10390"/>
                </a:stretch>
              </a:blipFill>
            </p:spPr>
            <p:txBody>
              <a:bodyPr/>
              <a:lstStyle/>
              <a:p>
                <a:r>
                  <a:rPr lang="en-GR">
                    <a:noFill/>
                  </a:rPr>
                  <a:t> </a:t>
                </a:r>
              </a:p>
            </p:txBody>
          </p:sp>
        </mc:Fallback>
      </mc:AlternateContent>
      <p:grpSp>
        <p:nvGrpSpPr>
          <p:cNvPr id="18" name="Group 17">
            <a:extLst>
              <a:ext uri="{FF2B5EF4-FFF2-40B4-BE49-F238E27FC236}">
                <a16:creationId xmlns:a16="http://schemas.microsoft.com/office/drawing/2014/main" id="{9A9C9AC9-3774-D7BD-3C6D-893C5CED2BFC}"/>
              </a:ext>
            </a:extLst>
          </p:cNvPr>
          <p:cNvGrpSpPr/>
          <p:nvPr/>
        </p:nvGrpSpPr>
        <p:grpSpPr>
          <a:xfrm>
            <a:off x="358447" y="966675"/>
            <a:ext cx="8481184" cy="2100580"/>
            <a:chOff x="358447" y="966675"/>
            <a:chExt cx="8481184" cy="2100580"/>
          </a:xfrm>
        </p:grpSpPr>
        <p:pic>
          <p:nvPicPr>
            <p:cNvPr id="8" name="Picture 7">
              <a:extLst>
                <a:ext uri="{FF2B5EF4-FFF2-40B4-BE49-F238E27FC236}">
                  <a16:creationId xmlns:a16="http://schemas.microsoft.com/office/drawing/2014/main" id="{C89DC274-A871-0729-8ABE-9DF150A788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447" y="966675"/>
              <a:ext cx="2350770" cy="2100580"/>
            </a:xfrm>
            <a:prstGeom prst="rect">
              <a:avLst/>
            </a:prstGeom>
            <a:noFill/>
            <a:ln>
              <a:noFill/>
            </a:ln>
          </p:spPr>
        </p:pic>
        <p:sp>
          <p:nvSpPr>
            <p:cNvPr id="10" name="TextBox 9">
              <a:extLst>
                <a:ext uri="{FF2B5EF4-FFF2-40B4-BE49-F238E27FC236}">
                  <a16:creationId xmlns:a16="http://schemas.microsoft.com/office/drawing/2014/main" id="{4FA652F0-63B8-AB6D-1A9B-F9FD661C1150}"/>
                </a:ext>
              </a:extLst>
            </p:cNvPr>
            <p:cNvSpPr txBox="1"/>
            <p:nvPr/>
          </p:nvSpPr>
          <p:spPr>
            <a:xfrm>
              <a:off x="2709217" y="1680590"/>
              <a:ext cx="6130414" cy="584775"/>
            </a:xfrm>
            <a:prstGeom prst="rect">
              <a:avLst/>
            </a:prstGeom>
            <a:noFill/>
          </p:spPr>
          <p:txBody>
            <a:bodyPr wrap="square">
              <a:spAutoFit/>
            </a:bodyPr>
            <a:lstStyle/>
            <a:p>
              <a:r>
                <a:rPr lang="en-GB" sz="1600" err="1">
                  <a:effectLst/>
                  <a:latin typeface="Times New Roman" panose="02020603050405020304" pitchFamily="18" charset="0"/>
                  <a:ea typeface="Calibri" panose="020F0502020204030204" pitchFamily="34" charset="0"/>
                  <a:cs typeface="Times New Roman" panose="02020603050405020304" pitchFamily="18" charset="0"/>
                </a:rPr>
                <a:t>P</a:t>
              </a:r>
              <a:r>
                <a:rPr lang="en-GB" sz="1600" baseline="-25000" err="1">
                  <a:effectLst/>
                  <a:latin typeface="Times New Roman" panose="02020603050405020304" pitchFamily="18" charset="0"/>
                  <a:ea typeface="Calibri" panose="020F0502020204030204" pitchFamily="34" charset="0"/>
                  <a:cs typeface="Times New Roman" panose="02020603050405020304" pitchFamily="18" charset="0"/>
                </a:rPr>
                <a:t>reco</a:t>
              </a:r>
              <a:r>
                <a:rPr lang="en-GB" sz="1600">
                  <a:effectLst/>
                  <a:latin typeface="Times New Roman" panose="02020603050405020304" pitchFamily="18" charset="0"/>
                  <a:ea typeface="Calibri" panose="020F0502020204030204" pitchFamily="34" charset="0"/>
                  <a:cs typeface="Times New Roman" panose="02020603050405020304" pitchFamily="18" charset="0"/>
                </a:rPr>
                <a:t> distribution of a G1810 simulated “data” sample (points with error bars) fitted to extract cross sections using different Genie models </a:t>
              </a:r>
              <a:endParaRPr lang="en-GR" sz="1600">
                <a:latin typeface="Times New Roman" panose="02020603050405020304" pitchFamily="18" charset="0"/>
                <a:cs typeface="Times New Roman" panose="02020603050405020304" pitchFamily="18" charset="0"/>
              </a:endParaRPr>
            </a:p>
          </p:txBody>
        </p:sp>
      </p:grpSp>
      <p:grpSp>
        <p:nvGrpSpPr>
          <p:cNvPr id="19" name="Group 18">
            <a:extLst>
              <a:ext uri="{FF2B5EF4-FFF2-40B4-BE49-F238E27FC236}">
                <a16:creationId xmlns:a16="http://schemas.microsoft.com/office/drawing/2014/main" id="{CE6504E1-F35D-5E8B-DDF7-086D6C40FE37}"/>
              </a:ext>
            </a:extLst>
          </p:cNvPr>
          <p:cNvGrpSpPr/>
          <p:nvPr/>
        </p:nvGrpSpPr>
        <p:grpSpPr>
          <a:xfrm>
            <a:off x="116554" y="3178620"/>
            <a:ext cx="8959235" cy="3653051"/>
            <a:chOff x="116554" y="3178620"/>
            <a:chExt cx="8959235" cy="3653051"/>
          </a:xfrm>
        </p:grpSpPr>
        <p:pic>
          <p:nvPicPr>
            <p:cNvPr id="12" name="Picture 11">
              <a:extLst>
                <a:ext uri="{FF2B5EF4-FFF2-40B4-BE49-F238E27FC236}">
                  <a16:creationId xmlns:a16="http://schemas.microsoft.com/office/drawing/2014/main" id="{88054E5C-3C00-97ED-7FA9-DD112FD0DD41}"/>
                </a:ext>
              </a:extLst>
            </p:cNvPr>
            <p:cNvPicPr>
              <a:picLocks noChangeAspect="1"/>
            </p:cNvPicPr>
            <p:nvPr/>
          </p:nvPicPr>
          <p:blipFill>
            <a:blip r:embed="rId4"/>
            <a:stretch>
              <a:fillRect/>
            </a:stretch>
          </p:blipFill>
          <p:spPr>
            <a:xfrm>
              <a:off x="116554" y="3178620"/>
              <a:ext cx="6982337" cy="1710619"/>
            </a:xfrm>
            <a:prstGeom prst="rect">
              <a:avLst/>
            </a:prstGeom>
          </p:spPr>
        </p:pic>
        <p:pic>
          <p:nvPicPr>
            <p:cNvPr id="14" name="Picture 13">
              <a:extLst>
                <a:ext uri="{FF2B5EF4-FFF2-40B4-BE49-F238E27FC236}">
                  <a16:creationId xmlns:a16="http://schemas.microsoft.com/office/drawing/2014/main" id="{57FB0A9E-D954-26C7-65C9-D427DD3118AC}"/>
                </a:ext>
              </a:extLst>
            </p:cNvPr>
            <p:cNvPicPr>
              <a:picLocks noChangeAspect="1"/>
            </p:cNvPicPr>
            <p:nvPr/>
          </p:nvPicPr>
          <p:blipFill>
            <a:blip r:embed="rId5"/>
            <a:srcRect r="52792"/>
            <a:stretch>
              <a:fillRect/>
            </a:stretch>
          </p:blipFill>
          <p:spPr>
            <a:xfrm>
              <a:off x="6841573" y="3178620"/>
              <a:ext cx="2234216" cy="1740280"/>
            </a:xfrm>
            <a:prstGeom prst="rect">
              <a:avLst/>
            </a:prstGeom>
          </p:spPr>
        </p:pic>
        <p:pic>
          <p:nvPicPr>
            <p:cNvPr id="15" name="Picture 14">
              <a:extLst>
                <a:ext uri="{FF2B5EF4-FFF2-40B4-BE49-F238E27FC236}">
                  <a16:creationId xmlns:a16="http://schemas.microsoft.com/office/drawing/2014/main" id="{8E26F76D-942C-7BBC-FCAB-4A3CC5362756}"/>
                </a:ext>
              </a:extLst>
            </p:cNvPr>
            <p:cNvPicPr>
              <a:picLocks noChangeAspect="1"/>
            </p:cNvPicPr>
            <p:nvPr/>
          </p:nvPicPr>
          <p:blipFill>
            <a:blip r:embed="rId5"/>
            <a:srcRect l="48404"/>
            <a:stretch>
              <a:fillRect/>
            </a:stretch>
          </p:blipFill>
          <p:spPr>
            <a:xfrm>
              <a:off x="139944" y="5000604"/>
              <a:ext cx="2569273" cy="1831067"/>
            </a:xfrm>
            <a:prstGeom prst="rect">
              <a:avLst/>
            </a:prstGeom>
          </p:spPr>
        </p:pic>
        <p:sp>
          <p:nvSpPr>
            <p:cNvPr id="17" name="TextBox 16">
              <a:extLst>
                <a:ext uri="{FF2B5EF4-FFF2-40B4-BE49-F238E27FC236}">
                  <a16:creationId xmlns:a16="http://schemas.microsoft.com/office/drawing/2014/main" id="{59D49C35-E1EE-BF35-84E9-BB9301A214F6}"/>
                </a:ext>
              </a:extLst>
            </p:cNvPr>
            <p:cNvSpPr txBox="1"/>
            <p:nvPr/>
          </p:nvSpPr>
          <p:spPr>
            <a:xfrm>
              <a:off x="2766532" y="5371607"/>
              <a:ext cx="5924981" cy="861774"/>
            </a:xfrm>
            <a:prstGeom prst="rect">
              <a:avLst/>
            </a:prstGeom>
            <a:noFill/>
          </p:spPr>
          <p:txBody>
            <a:bodyPr wrap="square">
              <a:spAutoFit/>
            </a:bodyPr>
            <a:lstStyle/>
            <a:p>
              <a:r>
                <a:rPr lang="en-GB" sz="1800">
                  <a:effectLst/>
                  <a:latin typeface="+mn-lt"/>
                  <a:ea typeface="Calibri" panose="020F0502020204030204" pitchFamily="34" charset="0"/>
                  <a:cs typeface="Arial" panose="020B0604020202020204" pitchFamily="34" charset="0"/>
                </a:rPr>
                <a:t> </a:t>
              </a:r>
              <a:r>
                <a:rPr lang="en-GB" sz="1600" err="1">
                  <a:latin typeface="Times New Roman" panose="02020603050405020304" pitchFamily="18" charset="0"/>
                  <a:cs typeface="Times New Roman" panose="02020603050405020304" pitchFamily="18" charset="0"/>
                </a:rPr>
                <a:t>P</a:t>
              </a:r>
              <a:r>
                <a:rPr lang="en-GB" sz="1600" baseline="-25000" err="1">
                  <a:latin typeface="Times New Roman" panose="02020603050405020304" pitchFamily="18" charset="0"/>
                  <a:cs typeface="Times New Roman" panose="02020603050405020304" pitchFamily="18" charset="0"/>
                </a:rPr>
                <a:t>reco</a:t>
              </a:r>
              <a:r>
                <a:rPr lang="en-GB" sz="1600">
                  <a:latin typeface="Times New Roman" panose="02020603050405020304" pitchFamily="18" charset="0"/>
                  <a:cs typeface="Times New Roman" panose="02020603050405020304" pitchFamily="18" charset="0"/>
                </a:rPr>
                <a:t> distribution in different </a:t>
              </a:r>
              <a:r>
                <a:rPr lang="el-GR" sz="1600">
                  <a:latin typeface="Times New Roman" panose="02020603050405020304" pitchFamily="18" charset="0"/>
                  <a:cs typeface="Times New Roman" panose="02020603050405020304" pitchFamily="18" charset="0"/>
                </a:rPr>
                <a:t>Δ </a:t>
              </a:r>
              <a:r>
                <a:rPr lang="en-US" sz="1600">
                  <a:latin typeface="Times New Roman" panose="02020603050405020304" pitchFamily="18" charset="0"/>
                  <a:cs typeface="Times New Roman" panose="02020603050405020304" pitchFamily="18" charset="0"/>
                </a:rPr>
                <a:t>(angle between </a:t>
              </a:r>
              <a:r>
                <a:rPr lang="el-GR" sz="1600">
                  <a:latin typeface="Times New Roman" panose="02020603050405020304" pitchFamily="18" charset="0"/>
                  <a:cs typeface="Times New Roman" panose="02020603050405020304" pitchFamily="18" charset="0"/>
                </a:rPr>
                <a:t>ν</a:t>
              </a:r>
              <a:r>
                <a:rPr lang="en-US" sz="1600">
                  <a:latin typeface="Times New Roman" panose="02020603050405020304" pitchFamily="18" charset="0"/>
                  <a:cs typeface="Times New Roman" panose="02020603050405020304" pitchFamily="18" charset="0"/>
                </a:rPr>
                <a:t> and </a:t>
              </a:r>
              <a:r>
                <a:rPr lang="el-GR" sz="1600">
                  <a:latin typeface="Times New Roman" panose="02020603050405020304" pitchFamily="18" charset="0"/>
                  <a:cs typeface="Times New Roman" panose="02020603050405020304" pitchFamily="18" charset="0"/>
                </a:rPr>
                <a:t>μ) </a:t>
              </a:r>
              <a:r>
                <a:rPr lang="en-GB" sz="1600">
                  <a:latin typeface="Times New Roman" panose="02020603050405020304" pitchFamily="18" charset="0"/>
                  <a:cs typeface="Times New Roman" panose="02020603050405020304" pitchFamily="18" charset="0"/>
                </a:rPr>
                <a:t>regions of a G1810 simulated “data” sample (points with error bars) fitted to extract cross sections using different Genie models .</a:t>
              </a:r>
              <a:r>
                <a:rPr lang="en-GR" sz="1600">
                  <a:latin typeface="Times New Roman" panose="02020603050405020304" pitchFamily="18" charset="0"/>
                  <a:cs typeface="Times New Roman" panose="02020603050405020304" pitchFamily="18" charset="0"/>
                </a:rPr>
                <a:t> </a:t>
              </a:r>
            </a:p>
          </p:txBody>
        </p:sp>
      </p:grp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9610B424-6802-58B6-871E-7FBAFC305D3E}"/>
                  </a:ext>
                </a:extLst>
              </p:cNvPr>
              <p:cNvSpPr txBox="1"/>
              <p:nvPr/>
            </p:nvSpPr>
            <p:spPr>
              <a:xfrm>
                <a:off x="3607722" y="1037149"/>
                <a:ext cx="3011744" cy="391839"/>
              </a:xfrm>
              <a:prstGeom prst="rect">
                <a:avLst/>
              </a:prstGeom>
              <a:noFill/>
            </p:spPr>
            <p:txBody>
              <a:bodyPr wrap="square">
                <a:spAutoFit/>
              </a:bodyPr>
              <a:lstStyle/>
              <a:p>
                <a:r>
                  <a:rPr lang="en-GR" b="1">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17</a:t>
                </a:r>
                <a:r>
                  <a:rPr lang="en-GR" b="1">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a:p>
            </p:txBody>
          </p:sp>
        </mc:Choice>
        <mc:Fallback>
          <p:sp>
            <p:nvSpPr>
              <p:cNvPr id="20" name="TextBox 19">
                <a:extLst>
                  <a:ext uri="{FF2B5EF4-FFF2-40B4-BE49-F238E27FC236}">
                    <a16:creationId xmlns:a16="http://schemas.microsoft.com/office/drawing/2014/main" id="{9610B424-6802-58B6-871E-7FBAFC305D3E}"/>
                  </a:ext>
                </a:extLst>
              </p:cNvPr>
              <p:cNvSpPr txBox="1">
                <a:spLocks noRot="1" noChangeAspect="1" noMove="1" noResize="1" noEditPoints="1" noAdjustHandles="1" noChangeArrowheads="1" noChangeShapeType="1" noTextEdit="1"/>
              </p:cNvSpPr>
              <p:nvPr/>
            </p:nvSpPr>
            <p:spPr>
              <a:xfrm>
                <a:off x="3607722" y="1037149"/>
                <a:ext cx="3011744" cy="391839"/>
              </a:xfrm>
              <a:prstGeom prst="rect">
                <a:avLst/>
              </a:prstGeom>
              <a:blipFill>
                <a:blip r:embed="rId6"/>
                <a:stretch>
                  <a:fillRect l="-2101" t="-6250" b="-15625"/>
                </a:stretch>
              </a:blipFill>
            </p:spPr>
            <p:txBody>
              <a:bodyPr/>
              <a:lstStyle/>
              <a:p>
                <a:r>
                  <a:rPr lang="en-GR">
                    <a:noFill/>
                  </a:rPr>
                  <a:t> </a:t>
                </a:r>
              </a:p>
            </p:txBody>
          </p:sp>
        </mc:Fallback>
      </mc:AlternateContent>
    </p:spTree>
    <p:extLst>
      <p:ext uri="{BB962C8B-B14F-4D97-AF65-F5344CB8AC3E}">
        <p14:creationId xmlns:p14="http://schemas.microsoft.com/office/powerpoint/2010/main" val="213119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8430FE-945C-9B5F-2B0B-B689E6C2B6D6}"/>
              </a:ext>
            </a:extLst>
          </p:cNvPr>
          <p:cNvSpPr>
            <a:spLocks noGrp="1"/>
          </p:cNvSpPr>
          <p:nvPr>
            <p:ph type="sldNum" sz="quarter" idx="12"/>
          </p:nvPr>
        </p:nvSpPr>
        <p:spPr/>
        <p:txBody>
          <a:bodyPr/>
          <a:lstStyle/>
          <a:p>
            <a:fld id="{9C246AE4-CBAC-7944-8D8C-67B9A18B7093}" type="slidenum">
              <a:rPr lang="en-GR" smtClean="0"/>
              <a:t>29</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562D5D82-E90D-35E5-8E9B-427885656A5A}"/>
                  </a:ext>
                </a:extLst>
              </p:cNvPr>
              <p:cNvSpPr txBox="1"/>
              <p:nvPr/>
            </p:nvSpPr>
            <p:spPr>
              <a:xfrm>
                <a:off x="0" y="0"/>
                <a:ext cx="9144000" cy="966675"/>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Estimation </a:t>
                </a:r>
              </a:p>
              <a:p>
                <a:pPr algn="ctr"/>
                <a:r>
                  <a:rPr lang="en-US" sz="2400" b="1">
                    <a:solidFill>
                      <a:schemeClr val="bg1"/>
                    </a:solidFill>
                    <a:latin typeface="Times New Roman" panose="02020603050405020304" pitchFamily="18" charset="0"/>
                    <a:cs typeface="Times New Roman" panose="02020603050405020304" pitchFamily="18" charset="0"/>
                  </a:rPr>
                  <a:t>Systematic Bias due to the </a:t>
                </a:r>
                <a14:m>
                  <m:oMath xmlns:m="http://schemas.openxmlformats.org/officeDocument/2006/math">
                    <m:sSub>
                      <m:sSubPr>
                        <m:ctrlPr>
                          <a:rPr lang="el-GR" sz="2400" b="1" i="1">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r>
                      <a:rPr lang="en-US" sz="2400" b="1" i="1">
                        <a:solidFill>
                          <a:schemeClr val="bg1"/>
                        </a:solidFill>
                        <a:latin typeface="Cambria Math" panose="02040503050406030204" pitchFamily="18" charset="0"/>
                      </a:rPr>
                      <m:t>−</m:t>
                    </m:r>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𝑯</m:t>
                        </m:r>
                      </m:e>
                      <m:sub>
                        <m:r>
                          <a:rPr lang="en-US" sz="2400" b="1" i="1">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oMath>
                </a14:m>
                <a:r>
                  <a:rPr lang="en-US" sz="2400" b="1">
                    <a:solidFill>
                      <a:schemeClr val="bg1"/>
                    </a:solidFill>
                    <a:latin typeface="Times New Roman" panose="02020603050405020304" pitchFamily="18" charset="0"/>
                    <a:cs typeface="Times New Roman" panose="02020603050405020304" pitchFamily="18" charset="0"/>
                  </a:rPr>
                  <a:t> Interaction Model - III</a:t>
                </a:r>
              </a:p>
            </p:txBody>
          </p:sp>
        </mc:Choice>
        <mc:Fallback>
          <p:sp>
            <p:nvSpPr>
              <p:cNvPr id="3" name="TextBox 2">
                <a:extLst>
                  <a:ext uri="{FF2B5EF4-FFF2-40B4-BE49-F238E27FC236}">
                    <a16:creationId xmlns:a16="http://schemas.microsoft.com/office/drawing/2014/main" id="{562D5D82-E90D-35E5-8E9B-427885656A5A}"/>
                  </a:ext>
                </a:extLst>
              </p:cNvPr>
              <p:cNvSpPr txBox="1">
                <a:spLocks noRot="1" noChangeAspect="1" noMove="1" noResize="1" noEditPoints="1" noAdjustHandles="1" noChangeArrowheads="1" noChangeShapeType="1" noTextEdit="1"/>
              </p:cNvSpPr>
              <p:nvPr/>
            </p:nvSpPr>
            <p:spPr>
              <a:xfrm>
                <a:off x="0" y="0"/>
                <a:ext cx="9144000" cy="966675"/>
              </a:xfrm>
              <a:prstGeom prst="rect">
                <a:avLst/>
              </a:prstGeom>
              <a:blipFill>
                <a:blip r:embed="rId3"/>
                <a:stretch>
                  <a:fillRect t="-2597" b="-10390"/>
                </a:stretch>
              </a:blipFill>
            </p:spPr>
            <p:txBody>
              <a:bodyPr/>
              <a:lstStyle/>
              <a:p>
                <a:r>
                  <a:rPr lang="en-GR">
                    <a:noFill/>
                  </a:rPr>
                  <a:t> </a:t>
                </a:r>
              </a:p>
            </p:txBody>
          </p:sp>
        </mc:Fallback>
      </mc:AlternateContent>
      <p:pic>
        <p:nvPicPr>
          <p:cNvPr id="4" name="Picture 3">
            <a:extLst>
              <a:ext uri="{FF2B5EF4-FFF2-40B4-BE49-F238E27FC236}">
                <a16:creationId xmlns:a16="http://schemas.microsoft.com/office/drawing/2014/main" id="{0BC3B125-BC21-F7D5-0DB9-3FC61A4D5F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855470"/>
            <a:ext cx="4173855" cy="3147060"/>
          </a:xfrm>
          <a:prstGeom prst="rect">
            <a:avLst/>
          </a:prstGeom>
          <a:noFill/>
          <a:ln>
            <a:noFill/>
          </a:ln>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495C8FDB-D096-CBE9-4670-BA56011164F3}"/>
                  </a:ext>
                </a:extLst>
              </p:cNvPr>
              <p:cNvSpPr txBox="1"/>
              <p:nvPr/>
            </p:nvSpPr>
            <p:spPr>
              <a:xfrm>
                <a:off x="3193946" y="911078"/>
                <a:ext cx="3011744" cy="391839"/>
              </a:xfrm>
              <a:prstGeom prst="rect">
                <a:avLst/>
              </a:prstGeom>
              <a:noFill/>
            </p:spPr>
            <p:txBody>
              <a:bodyPr wrap="square">
                <a:spAutoFit/>
              </a:bodyPr>
              <a:lstStyle/>
              <a:p>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17</a:t>
                </a:r>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dirty="0"/>
              </a:p>
            </p:txBody>
          </p:sp>
        </mc:Choice>
        <mc:Fallback>
          <p:sp>
            <p:nvSpPr>
              <p:cNvPr id="5" name="TextBox 4">
                <a:extLst>
                  <a:ext uri="{FF2B5EF4-FFF2-40B4-BE49-F238E27FC236}">
                    <a16:creationId xmlns:a16="http://schemas.microsoft.com/office/drawing/2014/main" id="{495C8FDB-D096-CBE9-4670-BA56011164F3}"/>
                  </a:ext>
                </a:extLst>
              </p:cNvPr>
              <p:cNvSpPr txBox="1">
                <a:spLocks noRot="1" noChangeAspect="1" noMove="1" noResize="1" noEditPoints="1" noAdjustHandles="1" noChangeArrowheads="1" noChangeShapeType="1" noTextEdit="1"/>
              </p:cNvSpPr>
              <p:nvPr/>
            </p:nvSpPr>
            <p:spPr>
              <a:xfrm>
                <a:off x="3193946" y="911078"/>
                <a:ext cx="3011744" cy="391839"/>
              </a:xfrm>
              <a:prstGeom prst="rect">
                <a:avLst/>
              </a:prstGeom>
              <a:blipFill>
                <a:blip r:embed="rId5"/>
                <a:stretch>
                  <a:fillRect l="-1681" t="-6250" b="-15625"/>
                </a:stretch>
              </a:blipFill>
            </p:spPr>
            <p:txBody>
              <a:bodyPr/>
              <a:lstStyle/>
              <a:p>
                <a:r>
                  <a:rPr lang="en-GR">
                    <a:noFill/>
                  </a:rPr>
                  <a:t> </a:t>
                </a:r>
              </a:p>
            </p:txBody>
          </p:sp>
        </mc:Fallback>
      </mc:AlternateContent>
      <p:sp>
        <p:nvSpPr>
          <p:cNvPr id="6" name="TextBox 5">
            <a:extLst>
              <a:ext uri="{FF2B5EF4-FFF2-40B4-BE49-F238E27FC236}">
                <a16:creationId xmlns:a16="http://schemas.microsoft.com/office/drawing/2014/main" id="{7D2CFE5E-682C-1F07-FC23-1DB4BF2751E3}"/>
              </a:ext>
            </a:extLst>
          </p:cNvPr>
          <p:cNvSpPr txBox="1"/>
          <p:nvPr/>
        </p:nvSpPr>
        <p:spPr>
          <a:xfrm>
            <a:off x="845574" y="1425677"/>
            <a:ext cx="2477729" cy="369332"/>
          </a:xfrm>
          <a:prstGeom prst="rect">
            <a:avLst/>
          </a:prstGeom>
          <a:noFill/>
        </p:spPr>
        <p:txBody>
          <a:bodyPr wrap="square" rtlCol="0">
            <a:spAutoFit/>
          </a:bodyPr>
          <a:lstStyle/>
          <a:p>
            <a:r>
              <a:rPr lang="en-GR" b="1">
                <a:latin typeface="Times New Roman" panose="02020603050405020304" pitchFamily="18" charset="0"/>
                <a:cs typeface="Times New Roman" panose="02020603050405020304" pitchFamily="18" charset="0"/>
              </a:rPr>
              <a:t>Quality of the Fit</a:t>
            </a:r>
          </a:p>
        </p:txBody>
      </p:sp>
      <p:sp>
        <p:nvSpPr>
          <p:cNvPr id="8" name="TextBox 7">
            <a:extLst>
              <a:ext uri="{FF2B5EF4-FFF2-40B4-BE49-F238E27FC236}">
                <a16:creationId xmlns:a16="http://schemas.microsoft.com/office/drawing/2014/main" id="{E0A51D14-58C2-C06E-BCBB-E9AD95EBB03B}"/>
              </a:ext>
            </a:extLst>
          </p:cNvPr>
          <p:cNvSpPr txBox="1"/>
          <p:nvPr/>
        </p:nvSpPr>
        <p:spPr>
          <a:xfrm>
            <a:off x="127818" y="5002530"/>
            <a:ext cx="3893576" cy="738664"/>
          </a:xfrm>
          <a:prstGeom prst="rect">
            <a:avLst/>
          </a:prstGeom>
          <a:noFill/>
        </p:spPr>
        <p:txBody>
          <a:bodyPr wrap="square">
            <a:spAutoFit/>
          </a:bodyPr>
          <a:lstStyle/>
          <a:p>
            <a:pPr algn="just">
              <a:lnSpc>
                <a:spcPct val="100000"/>
              </a:lnSpc>
              <a:spcAft>
                <a:spcPts val="1000"/>
              </a:spcAft>
              <a:buNone/>
            </a:pPr>
            <a:r>
              <a:rPr lang="en-GB" sz="1400" b="1">
                <a:effectLst/>
                <a:latin typeface="Times New Roman" panose="02020603050405020304" pitchFamily="18" charset="0"/>
                <a:ea typeface="Calibri" panose="020F0502020204030204" pitchFamily="34" charset="0"/>
                <a:cs typeface="Times New Roman" panose="02020603050405020304" pitchFamily="18" charset="0"/>
              </a:rPr>
              <a:t>p-value distribution for 1D and 2D fits employing the “correct” (left) or the “wrong” (right) Genie model for the J factors evaluation.</a:t>
            </a:r>
            <a:endParaRPr lang="en-GR" sz="1400" b="1">
              <a:effectLst/>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20" name="Group 19">
            <a:extLst>
              <a:ext uri="{FF2B5EF4-FFF2-40B4-BE49-F238E27FC236}">
                <a16:creationId xmlns:a16="http://schemas.microsoft.com/office/drawing/2014/main" id="{2352FE87-03D3-95BA-74D7-F8FD5A1D5AE5}"/>
              </a:ext>
            </a:extLst>
          </p:cNvPr>
          <p:cNvGrpSpPr/>
          <p:nvPr/>
        </p:nvGrpSpPr>
        <p:grpSpPr>
          <a:xfrm>
            <a:off x="4444702" y="2053300"/>
            <a:ext cx="4591232" cy="2949230"/>
            <a:chOff x="4444702" y="2053300"/>
            <a:chExt cx="4591232" cy="2949230"/>
          </a:xfrm>
        </p:grpSpPr>
        <p:pic>
          <p:nvPicPr>
            <p:cNvPr id="9" name="Picture 8">
              <a:extLst>
                <a:ext uri="{FF2B5EF4-FFF2-40B4-BE49-F238E27FC236}">
                  <a16:creationId xmlns:a16="http://schemas.microsoft.com/office/drawing/2014/main" id="{1972C96D-B9E5-98D2-2856-760D4FFF7C3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444702" y="2574208"/>
              <a:ext cx="4482465" cy="1866900"/>
            </a:xfrm>
            <a:prstGeom prst="rect">
              <a:avLst/>
            </a:prstGeom>
            <a:noFill/>
            <a:ln>
              <a:noFill/>
            </a:ln>
          </p:spPr>
        </p:pic>
        <p:sp>
          <p:nvSpPr>
            <p:cNvPr id="11" name="TextBox 10">
              <a:extLst>
                <a:ext uri="{FF2B5EF4-FFF2-40B4-BE49-F238E27FC236}">
                  <a16:creationId xmlns:a16="http://schemas.microsoft.com/office/drawing/2014/main" id="{DEE453D9-99A2-878D-CDD0-1ED7AC40D922}"/>
                </a:ext>
              </a:extLst>
            </p:cNvPr>
            <p:cNvSpPr txBox="1"/>
            <p:nvPr/>
          </p:nvSpPr>
          <p:spPr>
            <a:xfrm>
              <a:off x="5540478" y="2053300"/>
              <a:ext cx="2423651" cy="369332"/>
            </a:xfrm>
            <a:prstGeom prst="rect">
              <a:avLst/>
            </a:prstGeom>
            <a:noFill/>
          </p:spPr>
          <p:txBody>
            <a:bodyPr wrap="square">
              <a:spAutoFit/>
            </a:bodyPr>
            <a:lstStyle/>
            <a:p>
              <a:r>
                <a:rPr lang="en-GR" sz="1800" b="1">
                  <a:latin typeface="Times New Roman" panose="02020603050405020304" pitchFamily="18" charset="0"/>
                  <a:cs typeface="Times New Roman" panose="02020603050405020304" pitchFamily="18" charset="0"/>
                </a:rPr>
                <a:t>Hypothesis Testing</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98D34292-6622-C689-6F9C-8847FDA4DF19}"/>
                    </a:ext>
                  </a:extLst>
                </p:cNvPr>
                <p:cNvSpPr txBox="1"/>
                <p:nvPr/>
              </p:nvSpPr>
              <p:spPr>
                <a:xfrm>
                  <a:off x="4699818" y="4479310"/>
                  <a:ext cx="4227349" cy="523220"/>
                </a:xfrm>
                <a:prstGeom prst="rect">
                  <a:avLst/>
                </a:prstGeom>
                <a:noFill/>
              </p:spPr>
              <p:txBody>
                <a:bodyPr wrap="square">
                  <a:spAutoFit/>
                </a:bodyPr>
                <a:lstStyle/>
                <a:p>
                  <a:r>
                    <a:rPr lang="en-GB" sz="1400" b="1">
                      <a:effectLst/>
                      <a:latin typeface="Times New Roman" panose="02020603050405020304" pitchFamily="18" charset="0"/>
                      <a:ea typeface="Calibri" panose="020F0502020204030204" pitchFamily="34" charset="0"/>
                      <a:cs typeface="Times New Roman" panose="02020603050405020304" pitchFamily="18" charset="0"/>
                    </a:rPr>
                    <a:t>Distributions of the </a:t>
                  </a:r>
                  <a14:m>
                    <m:oMath xmlns:m="http://schemas.openxmlformats.org/officeDocument/2006/math">
                      <m:sSub>
                        <m:sSubPr>
                          <m:ctrlPr>
                            <a:rPr lang="en-GR" sz="1400" b="1" i="1">
                              <a:effectLst/>
                              <a:ea typeface="Calibri" panose="020F0502020204030204" pitchFamily="34" charset="0"/>
                              <a:cs typeface="Arial" panose="020B0604020202020204" pitchFamily="34" charset="0"/>
                            </a:rPr>
                          </m:ctrlPr>
                        </m:sSubPr>
                        <m:e>
                          <m:r>
                            <a:rPr lang="en-GR" sz="1400" b="1" i="1">
                              <a:effectLst/>
                              <a:ea typeface="Calibri" panose="020F0502020204030204" pitchFamily="34" charset="0"/>
                              <a:cs typeface="Arial" panose="020B0604020202020204" pitchFamily="34" charset="0"/>
                            </a:rPr>
                            <m:t>𝑵𝑳𝑳</m:t>
                          </m:r>
                        </m:e>
                        <m:sub>
                          <m:r>
                            <a:rPr lang="en-GR" sz="1400" b="1" i="1">
                              <a:effectLst/>
                              <a:ea typeface="Calibri" panose="020F0502020204030204" pitchFamily="34" charset="0"/>
                              <a:cs typeface="Arial" panose="020B0604020202020204" pitchFamily="34" charset="0"/>
                            </a:rPr>
                            <m:t>𝑳𝑭𝑮</m:t>
                          </m:r>
                        </m:sub>
                      </m:sSub>
                      <m:r>
                        <a:rPr lang="en-GR" sz="1400" b="1" i="1">
                          <a:effectLst/>
                          <a:ea typeface="Calibri" panose="020F0502020204030204" pitchFamily="34" charset="0"/>
                          <a:cs typeface="Arial" panose="020B0604020202020204" pitchFamily="34" charset="0"/>
                        </a:rPr>
                        <m:t>−</m:t>
                      </m:r>
                      <m:sSub>
                        <m:sSubPr>
                          <m:ctrlPr>
                            <a:rPr lang="en-GR" sz="1400" b="1" i="1">
                              <a:effectLst/>
                              <a:ea typeface="Calibri" panose="020F0502020204030204" pitchFamily="34" charset="0"/>
                              <a:cs typeface="Arial" panose="020B0604020202020204" pitchFamily="34" charset="0"/>
                            </a:rPr>
                          </m:ctrlPr>
                        </m:sSubPr>
                        <m:e>
                          <m:r>
                            <a:rPr lang="en-GR" sz="1400" b="1" i="1">
                              <a:effectLst/>
                              <a:ea typeface="Calibri" panose="020F0502020204030204" pitchFamily="34" charset="0"/>
                              <a:cs typeface="Arial" panose="020B0604020202020204" pitchFamily="34" charset="0"/>
                            </a:rPr>
                            <m:t>𝑵𝑳𝑳</m:t>
                          </m:r>
                        </m:e>
                        <m:sub>
                          <m:r>
                            <a:rPr lang="en-GR" sz="1400" b="1" i="1">
                              <a:effectLst/>
                              <a:ea typeface="Calibri" panose="020F0502020204030204" pitchFamily="34" charset="0"/>
                              <a:cs typeface="Arial" panose="020B0604020202020204" pitchFamily="34" charset="0"/>
                            </a:rPr>
                            <m:t>𝑹𝑭𝑮</m:t>
                          </m:r>
                        </m:sub>
                      </m:sSub>
                    </m:oMath>
                  </a14:m>
                  <a:r>
                    <a:rPr lang="en-GB" sz="1400" b="1">
                      <a:effectLst/>
                      <a:latin typeface="Times New Roman" panose="02020603050405020304" pitchFamily="18" charset="0"/>
                      <a:ea typeface="Calibri" panose="020F0502020204030204" pitchFamily="34" charset="0"/>
                      <a:cs typeface="Times New Roman" panose="02020603050405020304" pitchFamily="18" charset="0"/>
                    </a:rPr>
                    <a:t> statistic for 1D and 2D fits</a:t>
                  </a:r>
                  <a:r>
                    <a:rPr lang="en-GR" sz="1400" b="1">
                      <a:effectLst/>
                      <a:latin typeface="Times New Roman" panose="02020603050405020304" pitchFamily="18" charset="0"/>
                      <a:cs typeface="Times New Roman" panose="02020603050405020304" pitchFamily="18" charset="0"/>
                    </a:rPr>
                    <a:t> </a:t>
                  </a:r>
                  <a:endParaRPr lang="en-GR" sz="1400" b="1">
                    <a:latin typeface="Times New Roman" panose="02020603050405020304" pitchFamily="18" charset="0"/>
                    <a:cs typeface="Times New Roman" panose="02020603050405020304" pitchFamily="18" charset="0"/>
                  </a:endParaRPr>
                </a:p>
              </p:txBody>
            </p:sp>
          </mc:Choice>
          <mc:Fallback>
            <p:sp>
              <p:nvSpPr>
                <p:cNvPr id="13" name="TextBox 12">
                  <a:extLst>
                    <a:ext uri="{FF2B5EF4-FFF2-40B4-BE49-F238E27FC236}">
                      <a16:creationId xmlns:a16="http://schemas.microsoft.com/office/drawing/2014/main" id="{98D34292-6622-C689-6F9C-8847FDA4DF19}"/>
                    </a:ext>
                  </a:extLst>
                </p:cNvPr>
                <p:cNvSpPr txBox="1">
                  <a:spLocks noRot="1" noChangeAspect="1" noMove="1" noResize="1" noEditPoints="1" noAdjustHandles="1" noChangeArrowheads="1" noChangeShapeType="1" noTextEdit="1"/>
                </p:cNvSpPr>
                <p:nvPr/>
              </p:nvSpPr>
              <p:spPr>
                <a:xfrm>
                  <a:off x="4699818" y="4479310"/>
                  <a:ext cx="4227349" cy="523220"/>
                </a:xfrm>
                <a:prstGeom prst="rect">
                  <a:avLst/>
                </a:prstGeom>
                <a:blipFill>
                  <a:blip r:embed="rId7"/>
                  <a:stretch>
                    <a:fillRect l="-601" t="-2326" b="-6977"/>
                  </a:stretch>
                </a:blipFill>
              </p:spPr>
              <p:txBody>
                <a:bodyPr/>
                <a:lstStyle/>
                <a:p>
                  <a:r>
                    <a:rPr lang="en-GR">
                      <a:noFill/>
                    </a:rPr>
                    <a:t> </a:t>
                  </a:r>
                </a:p>
              </p:txBody>
            </p:sp>
          </mc:Fallback>
        </mc:AlternateContent>
        <p:sp>
          <p:nvSpPr>
            <p:cNvPr id="16" name="TextBox 15">
              <a:extLst>
                <a:ext uri="{FF2B5EF4-FFF2-40B4-BE49-F238E27FC236}">
                  <a16:creationId xmlns:a16="http://schemas.microsoft.com/office/drawing/2014/main" id="{820F96E4-E8DD-96BB-215D-FE923AD81807}"/>
                </a:ext>
              </a:extLst>
            </p:cNvPr>
            <p:cNvSpPr txBox="1"/>
            <p:nvPr/>
          </p:nvSpPr>
          <p:spPr>
            <a:xfrm>
              <a:off x="4699818" y="3353769"/>
              <a:ext cx="666751" cy="307777"/>
            </a:xfrm>
            <a:prstGeom prst="rect">
              <a:avLst/>
            </a:prstGeom>
            <a:noFill/>
          </p:spPr>
          <p:txBody>
            <a:bodyPr wrap="square" rtlCol="0">
              <a:spAutoFit/>
            </a:bodyPr>
            <a:lstStyle/>
            <a:p>
              <a:r>
                <a:rPr lang="en-GR" sz="1400" b="1">
                  <a:latin typeface="Times New Roman" panose="02020603050405020304" pitchFamily="18" charset="0"/>
                  <a:cs typeface="Times New Roman" panose="02020603050405020304" pitchFamily="18" charset="0"/>
                </a:rPr>
                <a:t>81%</a:t>
              </a:r>
            </a:p>
          </p:txBody>
        </p:sp>
        <p:sp>
          <p:nvSpPr>
            <p:cNvPr id="17" name="TextBox 16">
              <a:extLst>
                <a:ext uri="{FF2B5EF4-FFF2-40B4-BE49-F238E27FC236}">
                  <a16:creationId xmlns:a16="http://schemas.microsoft.com/office/drawing/2014/main" id="{A0E19732-9B4A-886B-A793-C42840F6E1F3}"/>
                </a:ext>
              </a:extLst>
            </p:cNvPr>
            <p:cNvSpPr txBox="1"/>
            <p:nvPr/>
          </p:nvSpPr>
          <p:spPr>
            <a:xfrm>
              <a:off x="6073567" y="3369386"/>
              <a:ext cx="666751" cy="307777"/>
            </a:xfrm>
            <a:prstGeom prst="rect">
              <a:avLst/>
            </a:prstGeom>
            <a:noFill/>
          </p:spPr>
          <p:txBody>
            <a:bodyPr wrap="square" rtlCol="0">
              <a:spAutoFit/>
            </a:bodyPr>
            <a:lstStyle/>
            <a:p>
              <a:r>
                <a:rPr lang="en-GR" sz="1400" b="1">
                  <a:latin typeface="Times New Roman" panose="02020603050405020304" pitchFamily="18" charset="0"/>
                  <a:cs typeface="Times New Roman" panose="02020603050405020304" pitchFamily="18" charset="0"/>
                </a:rPr>
                <a:t>19%</a:t>
              </a:r>
            </a:p>
          </p:txBody>
        </p:sp>
        <p:sp>
          <p:nvSpPr>
            <p:cNvPr id="18" name="TextBox 17">
              <a:extLst>
                <a:ext uri="{FF2B5EF4-FFF2-40B4-BE49-F238E27FC236}">
                  <a16:creationId xmlns:a16="http://schemas.microsoft.com/office/drawing/2014/main" id="{4CA29908-1732-B291-E882-7E7B1B9C9F85}"/>
                </a:ext>
              </a:extLst>
            </p:cNvPr>
            <p:cNvSpPr txBox="1"/>
            <p:nvPr/>
          </p:nvSpPr>
          <p:spPr>
            <a:xfrm>
              <a:off x="8369183" y="3346643"/>
              <a:ext cx="666751" cy="307777"/>
            </a:xfrm>
            <a:prstGeom prst="rect">
              <a:avLst/>
            </a:prstGeom>
            <a:noFill/>
          </p:spPr>
          <p:txBody>
            <a:bodyPr wrap="square" rtlCol="0">
              <a:spAutoFit/>
            </a:bodyPr>
            <a:lstStyle/>
            <a:p>
              <a:r>
                <a:rPr lang="en-GR" sz="1400" b="1">
                  <a:latin typeface="Times New Roman" panose="02020603050405020304" pitchFamily="18" charset="0"/>
                  <a:cs typeface="Times New Roman" panose="02020603050405020304" pitchFamily="18" charset="0"/>
                </a:rPr>
                <a:t>&lt;2%</a:t>
              </a:r>
            </a:p>
          </p:txBody>
        </p:sp>
        <p:sp>
          <p:nvSpPr>
            <p:cNvPr id="19" name="TextBox 18">
              <a:extLst>
                <a:ext uri="{FF2B5EF4-FFF2-40B4-BE49-F238E27FC236}">
                  <a16:creationId xmlns:a16="http://schemas.microsoft.com/office/drawing/2014/main" id="{52BD8AC5-9624-576B-86A2-84EED06A3163}"/>
                </a:ext>
              </a:extLst>
            </p:cNvPr>
            <p:cNvSpPr txBox="1"/>
            <p:nvPr/>
          </p:nvSpPr>
          <p:spPr>
            <a:xfrm>
              <a:off x="6995434" y="3353768"/>
              <a:ext cx="666751" cy="307777"/>
            </a:xfrm>
            <a:prstGeom prst="rect">
              <a:avLst/>
            </a:prstGeom>
            <a:noFill/>
          </p:spPr>
          <p:txBody>
            <a:bodyPr wrap="square" rtlCol="0">
              <a:spAutoFit/>
            </a:bodyPr>
            <a:lstStyle/>
            <a:p>
              <a:r>
                <a:rPr lang="en-GR" sz="1400" b="1">
                  <a:latin typeface="Times New Roman" panose="02020603050405020304" pitchFamily="18" charset="0"/>
                  <a:cs typeface="Times New Roman" panose="02020603050405020304" pitchFamily="18" charset="0"/>
                </a:rPr>
                <a:t>98%</a:t>
              </a:r>
            </a:p>
          </p:txBody>
        </p:sp>
      </p:grpSp>
    </p:spTree>
    <p:extLst>
      <p:ext uri="{BB962C8B-B14F-4D97-AF65-F5344CB8AC3E}">
        <p14:creationId xmlns:p14="http://schemas.microsoft.com/office/powerpoint/2010/main" val="95688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9C1006-EDC9-E77F-E0B4-95570D85F6E2}"/>
              </a:ext>
            </a:extLst>
          </p:cNvPr>
          <p:cNvSpPr>
            <a:spLocks noGrp="1"/>
          </p:cNvSpPr>
          <p:nvPr>
            <p:ph type="sldNum" sz="quarter" idx="12"/>
          </p:nvPr>
        </p:nvSpPr>
        <p:spPr/>
        <p:txBody>
          <a:bodyPr/>
          <a:lstStyle/>
          <a:p>
            <a:fld id="{9C246AE4-CBAC-7944-8D8C-67B9A18B7093}" type="slidenum">
              <a:rPr lang="en-GR" smtClean="0"/>
              <a:t>30</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1F5A3421-0C8A-14FF-DADB-1A371B1A472A}"/>
                  </a:ext>
                </a:extLst>
              </p:cNvPr>
              <p:cNvSpPr txBox="1"/>
              <p:nvPr/>
            </p:nvSpPr>
            <p:spPr>
              <a:xfrm>
                <a:off x="0" y="0"/>
                <a:ext cx="9144000" cy="966675"/>
              </a:xfrm>
              <a:prstGeom prst="rect">
                <a:avLst/>
              </a:prstGeom>
              <a:solidFill>
                <a:srgbClr val="3333BA"/>
              </a:solidFill>
            </p:spPr>
            <p:txBody>
              <a:bodyPr wrap="square" rtlCol="0">
                <a:spAutoFit/>
              </a:bodyPr>
              <a:lstStyle/>
              <a:p>
                <a:pPr algn="ctr"/>
                <a:r>
                  <a:rPr lang="en-US" sz="2400" b="1">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a:solidFill>
                      <a:schemeClr val="bg1"/>
                    </a:solidFill>
                    <a:latin typeface="Times New Roman" panose="02020603050405020304" pitchFamily="18" charset="0"/>
                    <a:cs typeface="Times New Roman" panose="02020603050405020304" pitchFamily="18" charset="0"/>
                  </a:rPr>
                  <a:t> Estimation </a:t>
                </a:r>
              </a:p>
              <a:p>
                <a:pPr algn="ctr"/>
                <a:r>
                  <a:rPr lang="en-US" sz="2400" b="1">
                    <a:solidFill>
                      <a:schemeClr val="bg1"/>
                    </a:solidFill>
                    <a:latin typeface="Times New Roman" panose="02020603050405020304" pitchFamily="18" charset="0"/>
                    <a:cs typeface="Times New Roman" panose="02020603050405020304" pitchFamily="18" charset="0"/>
                  </a:rPr>
                  <a:t>Systematic Bias due to the </a:t>
                </a:r>
                <a14:m>
                  <m:oMath xmlns:m="http://schemas.openxmlformats.org/officeDocument/2006/math">
                    <m:sSub>
                      <m:sSubPr>
                        <m:ctrlPr>
                          <a:rPr lang="el-GR" sz="2400" b="1" i="1">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r>
                      <a:rPr lang="en-US" sz="2400" b="1" i="1">
                        <a:solidFill>
                          <a:schemeClr val="bg1"/>
                        </a:solidFill>
                        <a:latin typeface="Cambria Math" panose="02040503050406030204" pitchFamily="18" charset="0"/>
                      </a:rPr>
                      <m:t>−</m:t>
                    </m:r>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𝑯</m:t>
                        </m:r>
                      </m:e>
                      <m:sub>
                        <m:r>
                          <a:rPr lang="en-US" sz="2400" b="1" i="1">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oMath>
                </a14:m>
                <a:r>
                  <a:rPr lang="en-US" sz="2400" b="1">
                    <a:solidFill>
                      <a:schemeClr val="bg1"/>
                    </a:solidFill>
                    <a:latin typeface="Times New Roman" panose="02020603050405020304" pitchFamily="18" charset="0"/>
                    <a:cs typeface="Times New Roman" panose="02020603050405020304" pitchFamily="18" charset="0"/>
                  </a:rPr>
                  <a:t> Interaction Model - IV</a:t>
                </a:r>
              </a:p>
            </p:txBody>
          </p:sp>
        </mc:Choice>
        <mc:Fallback>
          <p:sp>
            <p:nvSpPr>
              <p:cNvPr id="3" name="TextBox 2">
                <a:extLst>
                  <a:ext uri="{FF2B5EF4-FFF2-40B4-BE49-F238E27FC236}">
                    <a16:creationId xmlns:a16="http://schemas.microsoft.com/office/drawing/2014/main" id="{1F5A3421-0C8A-14FF-DADB-1A371B1A472A}"/>
                  </a:ext>
                </a:extLst>
              </p:cNvPr>
              <p:cNvSpPr txBox="1">
                <a:spLocks noRot="1" noChangeAspect="1" noMove="1" noResize="1" noEditPoints="1" noAdjustHandles="1" noChangeArrowheads="1" noChangeShapeType="1" noTextEdit="1"/>
              </p:cNvSpPr>
              <p:nvPr/>
            </p:nvSpPr>
            <p:spPr>
              <a:xfrm>
                <a:off x="0" y="0"/>
                <a:ext cx="9144000" cy="966675"/>
              </a:xfrm>
              <a:prstGeom prst="rect">
                <a:avLst/>
              </a:prstGeom>
              <a:blipFill>
                <a:blip r:embed="rId2"/>
                <a:stretch>
                  <a:fillRect t="-2597" b="-10390"/>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8BA4C52F-17B3-A607-4922-B6B408956613}"/>
                  </a:ext>
                </a:extLst>
              </p:cNvPr>
              <p:cNvSpPr txBox="1"/>
              <p:nvPr/>
            </p:nvSpPr>
            <p:spPr>
              <a:xfrm>
                <a:off x="3193946" y="911078"/>
                <a:ext cx="3011744" cy="391839"/>
              </a:xfrm>
              <a:prstGeom prst="rect">
                <a:avLst/>
              </a:prstGeom>
              <a:noFill/>
            </p:spPr>
            <p:txBody>
              <a:bodyPr wrap="square">
                <a:spAutoFit/>
              </a:bodyPr>
              <a:lstStyle/>
              <a:p>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18</a:t>
                </a:r>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dirty="0"/>
              </a:p>
            </p:txBody>
          </p:sp>
        </mc:Choice>
        <mc:Fallback>
          <p:sp>
            <p:nvSpPr>
              <p:cNvPr id="4" name="TextBox 3">
                <a:extLst>
                  <a:ext uri="{FF2B5EF4-FFF2-40B4-BE49-F238E27FC236}">
                    <a16:creationId xmlns:a16="http://schemas.microsoft.com/office/drawing/2014/main" id="{8BA4C52F-17B3-A607-4922-B6B408956613}"/>
                  </a:ext>
                </a:extLst>
              </p:cNvPr>
              <p:cNvSpPr txBox="1">
                <a:spLocks noRot="1" noChangeAspect="1" noMove="1" noResize="1" noEditPoints="1" noAdjustHandles="1" noChangeArrowheads="1" noChangeShapeType="1" noTextEdit="1"/>
              </p:cNvSpPr>
              <p:nvPr/>
            </p:nvSpPr>
            <p:spPr>
              <a:xfrm>
                <a:off x="3193946" y="911078"/>
                <a:ext cx="3011744" cy="391839"/>
              </a:xfrm>
              <a:prstGeom prst="rect">
                <a:avLst/>
              </a:prstGeom>
              <a:blipFill>
                <a:blip r:embed="rId3"/>
                <a:stretch>
                  <a:fillRect l="-1681" t="-6250" b="-15625"/>
                </a:stretch>
              </a:blipFill>
            </p:spPr>
            <p:txBody>
              <a:bodyPr/>
              <a:lstStyle/>
              <a:p>
                <a:r>
                  <a:rPr lang="en-GR">
                    <a:noFill/>
                  </a:rPr>
                  <a:t> </a:t>
                </a:r>
              </a:p>
            </p:txBody>
          </p:sp>
        </mc:Fallback>
      </mc:AlternateContent>
      <p:pic>
        <p:nvPicPr>
          <p:cNvPr id="6" name="Picture 5">
            <a:extLst>
              <a:ext uri="{FF2B5EF4-FFF2-40B4-BE49-F238E27FC236}">
                <a16:creationId xmlns:a16="http://schemas.microsoft.com/office/drawing/2014/main" id="{D8C05D0E-13B4-D2BD-27AB-F8BF3800F22D}"/>
              </a:ext>
            </a:extLst>
          </p:cNvPr>
          <p:cNvPicPr>
            <a:picLocks noChangeAspect="1"/>
          </p:cNvPicPr>
          <p:nvPr/>
        </p:nvPicPr>
        <p:blipFill>
          <a:blip r:embed="rId4"/>
          <a:stretch>
            <a:fillRect/>
          </a:stretch>
        </p:blipFill>
        <p:spPr>
          <a:xfrm>
            <a:off x="60683" y="1552820"/>
            <a:ext cx="3822290" cy="2293374"/>
          </a:xfrm>
          <a:prstGeom prst="rect">
            <a:avLst/>
          </a:prstGeom>
        </p:spPr>
      </p:pic>
      <p:pic>
        <p:nvPicPr>
          <p:cNvPr id="8" name="Picture 7">
            <a:extLst>
              <a:ext uri="{FF2B5EF4-FFF2-40B4-BE49-F238E27FC236}">
                <a16:creationId xmlns:a16="http://schemas.microsoft.com/office/drawing/2014/main" id="{279CD0ED-8D67-EBC1-03ED-71B74800DE8D}"/>
              </a:ext>
            </a:extLst>
          </p:cNvPr>
          <p:cNvPicPr>
            <a:picLocks noChangeAspect="1"/>
          </p:cNvPicPr>
          <p:nvPr/>
        </p:nvPicPr>
        <p:blipFill>
          <a:blip r:embed="rId5"/>
          <a:stretch>
            <a:fillRect/>
          </a:stretch>
        </p:blipFill>
        <p:spPr>
          <a:xfrm>
            <a:off x="4572000" y="1302917"/>
            <a:ext cx="4554789" cy="2793181"/>
          </a:xfrm>
          <a:prstGeom prst="rect">
            <a:avLst/>
          </a:prstGeom>
        </p:spPr>
      </p:pic>
      <p:pic>
        <p:nvPicPr>
          <p:cNvPr id="9" name="Picture 8">
            <a:extLst>
              <a:ext uri="{FF2B5EF4-FFF2-40B4-BE49-F238E27FC236}">
                <a16:creationId xmlns:a16="http://schemas.microsoft.com/office/drawing/2014/main" id="{304002E5-C331-D7E4-337D-5ABF603FDD3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1232" y="3954348"/>
            <a:ext cx="4709795" cy="2077720"/>
          </a:xfrm>
          <a:prstGeom prst="rect">
            <a:avLst/>
          </a:prstGeom>
          <a:noFill/>
          <a:ln>
            <a:noFill/>
          </a:ln>
        </p:spPr>
      </p:pic>
      <p:sp>
        <p:nvSpPr>
          <p:cNvPr id="10" name="TextBox 9">
            <a:extLst>
              <a:ext uri="{FF2B5EF4-FFF2-40B4-BE49-F238E27FC236}">
                <a16:creationId xmlns:a16="http://schemas.microsoft.com/office/drawing/2014/main" id="{2EEEBF6D-78AE-B191-2225-D7F6D2ADC9D8}"/>
              </a:ext>
            </a:extLst>
          </p:cNvPr>
          <p:cNvSpPr txBox="1"/>
          <p:nvPr/>
        </p:nvSpPr>
        <p:spPr>
          <a:xfrm>
            <a:off x="2324559" y="4839319"/>
            <a:ext cx="666751" cy="307777"/>
          </a:xfrm>
          <a:prstGeom prst="rect">
            <a:avLst/>
          </a:prstGeom>
          <a:noFill/>
        </p:spPr>
        <p:txBody>
          <a:bodyPr wrap="square" rtlCol="0">
            <a:spAutoFit/>
          </a:bodyPr>
          <a:lstStyle/>
          <a:p>
            <a:r>
              <a:rPr lang="en-GR" sz="1400" b="1">
                <a:latin typeface="Times New Roman" panose="02020603050405020304" pitchFamily="18" charset="0"/>
                <a:cs typeface="Times New Roman" panose="02020603050405020304" pitchFamily="18" charset="0"/>
              </a:rPr>
              <a:t>0.3%</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B0766232-C3C8-A718-5869-1C68CF4D9157}"/>
                  </a:ext>
                </a:extLst>
              </p:cNvPr>
              <p:cNvSpPr txBox="1"/>
              <p:nvPr/>
            </p:nvSpPr>
            <p:spPr>
              <a:xfrm>
                <a:off x="5339095" y="4623875"/>
                <a:ext cx="3390518" cy="738664"/>
              </a:xfrm>
              <a:prstGeom prst="rect">
                <a:avLst/>
              </a:prstGeom>
              <a:noFill/>
            </p:spPr>
            <p:txBody>
              <a:bodyPr wrap="square">
                <a:spAutoFit/>
              </a:bodyPr>
              <a:lstStyle/>
              <a:p>
                <a:pPr algn="just">
                  <a:lnSpc>
                    <a:spcPct val="100000"/>
                  </a:lnSpc>
                  <a:spcAft>
                    <a:spcPts val="1000"/>
                  </a:spcAft>
                  <a:buNone/>
                </a:pPr>
                <a:r>
                  <a:rPr lang="en-GB" sz="1400" dirty="0">
                    <a:effectLst/>
                    <a:latin typeface="Times New Roman" panose="02020603050405020304" pitchFamily="18" charset="0"/>
                    <a:ea typeface="Calibri" panose="020F0502020204030204" pitchFamily="34" charset="0"/>
                    <a:cs typeface="Times New Roman" panose="02020603050405020304" pitchFamily="18" charset="0"/>
                  </a:rPr>
                  <a:t>Distributions of the </a:t>
                </a:r>
                <a14:m>
                  <m:oMath xmlns:m="http://schemas.openxmlformats.org/officeDocument/2006/math">
                    <m:sSub>
                      <m:sSubPr>
                        <m:ctrlPr>
                          <a:rPr lang="en-GR" sz="1400" i="1">
                            <a:effectLst/>
                            <a:ea typeface="Calibri" panose="020F0502020204030204" pitchFamily="34" charset="0"/>
                            <a:cs typeface="Arial" panose="020B0604020202020204" pitchFamily="34" charset="0"/>
                          </a:rPr>
                        </m:ctrlPr>
                      </m:sSubPr>
                      <m:e>
                        <m:r>
                          <a:rPr lang="en-GR" sz="1400" i="1">
                            <a:effectLst/>
                            <a:ea typeface="Calibri" panose="020F0502020204030204" pitchFamily="34" charset="0"/>
                            <a:cs typeface="Arial" panose="020B0604020202020204" pitchFamily="34" charset="0"/>
                          </a:rPr>
                          <m:t>𝑁𝐿𝐿</m:t>
                        </m:r>
                      </m:e>
                      <m:sub>
                        <m:r>
                          <a:rPr lang="en-GR" sz="1400" i="1">
                            <a:effectLst/>
                            <a:ea typeface="Calibri" panose="020F0502020204030204" pitchFamily="34" charset="0"/>
                            <a:cs typeface="Arial" panose="020B0604020202020204" pitchFamily="34" charset="0"/>
                          </a:rPr>
                          <m:t>𝐿𝐹𝐺</m:t>
                        </m:r>
                      </m:sub>
                    </m:sSub>
                    <m:r>
                      <a:rPr lang="en-GR" sz="1400" i="1">
                        <a:effectLst/>
                        <a:ea typeface="Calibri" panose="020F0502020204030204" pitchFamily="34" charset="0"/>
                        <a:cs typeface="Arial" panose="020B0604020202020204" pitchFamily="34" charset="0"/>
                      </a:rPr>
                      <m:t>−</m:t>
                    </m:r>
                    <m:sSub>
                      <m:sSubPr>
                        <m:ctrlPr>
                          <a:rPr lang="en-GR" sz="1400" i="1">
                            <a:effectLst/>
                            <a:ea typeface="Calibri" panose="020F0502020204030204" pitchFamily="34" charset="0"/>
                            <a:cs typeface="Arial" panose="020B0604020202020204" pitchFamily="34" charset="0"/>
                          </a:rPr>
                        </m:ctrlPr>
                      </m:sSubPr>
                      <m:e>
                        <m:r>
                          <a:rPr lang="en-GR" sz="1400" i="1">
                            <a:effectLst/>
                            <a:ea typeface="Calibri" panose="020F0502020204030204" pitchFamily="34" charset="0"/>
                            <a:cs typeface="Arial" panose="020B0604020202020204" pitchFamily="34" charset="0"/>
                          </a:rPr>
                          <m:t>𝑁𝐿𝐿</m:t>
                        </m:r>
                      </m:e>
                      <m:sub>
                        <m:r>
                          <a:rPr lang="en-GR" sz="1400" i="1">
                            <a:effectLst/>
                            <a:ea typeface="Calibri" panose="020F0502020204030204" pitchFamily="34" charset="0"/>
                            <a:cs typeface="Arial" panose="020B0604020202020204" pitchFamily="34" charset="0"/>
                          </a:rPr>
                          <m:t>𝑅𝐹𝐺</m:t>
                        </m:r>
                      </m:sub>
                    </m:sSub>
                  </m:oMath>
                </a14:m>
                <a:r>
                  <a:rPr lang="en-GB" sz="1400" dirty="0">
                    <a:effectLst/>
                    <a:latin typeface="Times New Roman" panose="02020603050405020304" pitchFamily="18" charset="0"/>
                    <a:ea typeface="Calibri" panose="020F0502020204030204" pitchFamily="34" charset="0"/>
                    <a:cs typeface="Times New Roman" panose="02020603050405020304" pitchFamily="18" charset="0"/>
                  </a:rPr>
                  <a:t> statistic for 1D and 2D fits for 10</a:t>
                </a:r>
                <a:r>
                  <a:rPr lang="en-GB" sz="1400" baseline="30000" dirty="0">
                    <a:effectLst/>
                    <a:latin typeface="Times New Roman" panose="02020603050405020304" pitchFamily="18" charset="0"/>
                    <a:ea typeface="Calibri" panose="020F0502020204030204" pitchFamily="34" charset="0"/>
                    <a:cs typeface="Times New Roman" panose="02020603050405020304" pitchFamily="18" charset="0"/>
                  </a:rPr>
                  <a:t>18</a:t>
                </a:r>
                <a:r>
                  <a:rPr lang="en-GB" sz="1400" dirty="0">
                    <a:effectLst/>
                    <a:latin typeface="Times New Roman" panose="02020603050405020304" pitchFamily="18" charset="0"/>
                    <a:ea typeface="Calibri" panose="020F0502020204030204" pitchFamily="34" charset="0"/>
                    <a:cs typeface="Times New Roman" panose="02020603050405020304" pitchFamily="18" charset="0"/>
                  </a:rPr>
                  <a:t> muon antineutrinos.</a:t>
                </a:r>
                <a:endParaRPr lang="en-GR"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p:sp>
            <p:nvSpPr>
              <p:cNvPr id="12" name="TextBox 11">
                <a:extLst>
                  <a:ext uri="{FF2B5EF4-FFF2-40B4-BE49-F238E27FC236}">
                    <a16:creationId xmlns:a16="http://schemas.microsoft.com/office/drawing/2014/main" id="{B0766232-C3C8-A718-5869-1C68CF4D9157}"/>
                  </a:ext>
                </a:extLst>
              </p:cNvPr>
              <p:cNvSpPr txBox="1">
                <a:spLocks noRot="1" noChangeAspect="1" noMove="1" noResize="1" noEditPoints="1" noAdjustHandles="1" noChangeArrowheads="1" noChangeShapeType="1" noTextEdit="1"/>
              </p:cNvSpPr>
              <p:nvPr/>
            </p:nvSpPr>
            <p:spPr>
              <a:xfrm>
                <a:off x="5339095" y="4623875"/>
                <a:ext cx="3390518" cy="738664"/>
              </a:xfrm>
              <a:prstGeom prst="rect">
                <a:avLst/>
              </a:prstGeom>
              <a:blipFill>
                <a:blip r:embed="rId7"/>
                <a:stretch>
                  <a:fillRect l="-373" t="-1695" r="-373" b="-6780"/>
                </a:stretch>
              </a:blipFill>
            </p:spPr>
            <p:txBody>
              <a:bodyPr/>
              <a:lstStyle/>
              <a:p>
                <a:r>
                  <a:rPr lang="en-GR">
                    <a:noFill/>
                  </a:rPr>
                  <a:t> </a:t>
                </a:r>
              </a:p>
            </p:txBody>
          </p:sp>
        </mc:Fallback>
      </mc:AlternateContent>
    </p:spTree>
    <p:extLst>
      <p:ext uri="{BB962C8B-B14F-4D97-AF65-F5344CB8AC3E}">
        <p14:creationId xmlns:p14="http://schemas.microsoft.com/office/powerpoint/2010/main" val="3179946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32A31E-F328-E74D-F992-C1B52B7F6431}"/>
              </a:ext>
            </a:extLst>
          </p:cNvPr>
          <p:cNvSpPr>
            <a:spLocks noGrp="1"/>
          </p:cNvSpPr>
          <p:nvPr>
            <p:ph type="sldNum" sz="quarter" idx="12"/>
          </p:nvPr>
        </p:nvSpPr>
        <p:spPr/>
        <p:txBody>
          <a:bodyPr/>
          <a:lstStyle/>
          <a:p>
            <a:fld id="{9C246AE4-CBAC-7944-8D8C-67B9A18B7093}" type="slidenum">
              <a:rPr lang="en-GR" smtClean="0"/>
              <a:t>31</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D6513B09-FDA9-091C-3D4E-CD13A4F39CEC}"/>
                  </a:ext>
                </a:extLst>
              </p:cNvPr>
              <p:cNvSpPr txBox="1"/>
              <p:nvPr/>
            </p:nvSpPr>
            <p:spPr>
              <a:xfrm>
                <a:off x="0" y="0"/>
                <a:ext cx="9144000" cy="966675"/>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dirty="0">
                    <a:solidFill>
                      <a:schemeClr val="bg1"/>
                    </a:solidFill>
                    <a:latin typeface="Times New Roman" panose="02020603050405020304" pitchFamily="18" charset="0"/>
                    <a:cs typeface="Times New Roman" panose="02020603050405020304" pitchFamily="18" charset="0"/>
                  </a:rPr>
                  <a:t> Estimation </a:t>
                </a:r>
              </a:p>
              <a:p>
                <a:pPr algn="ctr"/>
                <a:r>
                  <a:rPr lang="en-US" sz="2400" b="1" dirty="0">
                    <a:solidFill>
                      <a:schemeClr val="bg1"/>
                    </a:solidFill>
                    <a:latin typeface="Times New Roman" panose="02020603050405020304" pitchFamily="18" charset="0"/>
                    <a:cs typeface="Times New Roman" panose="02020603050405020304" pitchFamily="18" charset="0"/>
                  </a:rPr>
                  <a:t>Systematic Bias (?) due to the Functional Form - I</a:t>
                </a:r>
              </a:p>
            </p:txBody>
          </p:sp>
        </mc:Choice>
        <mc:Fallback>
          <p:sp>
            <p:nvSpPr>
              <p:cNvPr id="3" name="TextBox 2">
                <a:extLst>
                  <a:ext uri="{FF2B5EF4-FFF2-40B4-BE49-F238E27FC236}">
                    <a16:creationId xmlns:a16="http://schemas.microsoft.com/office/drawing/2014/main" id="{D6513B09-FDA9-091C-3D4E-CD13A4F39CEC}"/>
                  </a:ext>
                </a:extLst>
              </p:cNvPr>
              <p:cNvSpPr txBox="1">
                <a:spLocks noRot="1" noChangeAspect="1" noMove="1" noResize="1" noEditPoints="1" noAdjustHandles="1" noChangeArrowheads="1" noChangeShapeType="1" noTextEdit="1"/>
              </p:cNvSpPr>
              <p:nvPr/>
            </p:nvSpPr>
            <p:spPr>
              <a:xfrm>
                <a:off x="0" y="0"/>
                <a:ext cx="9144000" cy="966675"/>
              </a:xfrm>
              <a:prstGeom prst="rect">
                <a:avLst/>
              </a:prstGeom>
              <a:blipFill>
                <a:blip r:embed="rId2"/>
                <a:stretch>
                  <a:fillRect t="-2597" b="-10390"/>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F7DC25E6-124C-B792-1318-C6E87DE3C4E0}"/>
                  </a:ext>
                </a:extLst>
              </p:cNvPr>
              <p:cNvSpPr txBox="1"/>
              <p:nvPr/>
            </p:nvSpPr>
            <p:spPr>
              <a:xfrm>
                <a:off x="0" y="1081548"/>
                <a:ext cx="8937523" cy="449931"/>
              </a:xfrm>
              <a:prstGeom prst="rect">
                <a:avLst/>
              </a:prstGeom>
              <a:noFill/>
            </p:spPr>
            <p:txBody>
              <a:bodyPr wrap="square" rtlCol="0">
                <a:spAutoFit/>
              </a:bodyPr>
              <a:lstStyle/>
              <a:p>
                <a:r>
                  <a:rPr lang="en-US"/>
                  <a:t>In general, f</a:t>
                </a:r>
                <a:r>
                  <a:rPr lang="en-GR"/>
                  <a:t>or a more flexible parameterization of  </a:t>
                </a:r>
                <a14:m>
                  <m:oMath xmlns:m="http://schemas.openxmlformats.org/officeDocument/2006/math">
                    <m:sSubSup>
                      <m:sSubSupPr>
                        <m:ctrlPr>
                          <a:rPr lang="el-GR" b="0" i="0">
                            <a:solidFill>
                              <a:schemeClr val="tx1"/>
                            </a:solidFill>
                            <a:latin typeface="Cambria Math" panose="02040503050406030204" pitchFamily="18" charset="0"/>
                          </a:rPr>
                        </m:ctrlPr>
                      </m:sSubSupPr>
                      <m:e>
                        <m:r>
                          <m:rPr>
                            <m:sty m:val="p"/>
                          </m:rPr>
                          <a:rPr lang="el-GR" b="0" i="0">
                            <a:solidFill>
                              <a:schemeClr val="tx1"/>
                            </a:solidFill>
                            <a:latin typeface="Cambria Math" panose="02040503050406030204" pitchFamily="18" charset="0"/>
                          </a:rPr>
                          <m:t>σ</m:t>
                        </m:r>
                      </m:e>
                      <m:sub>
                        <m:sSub>
                          <m:sSubPr>
                            <m:ctrlPr>
                              <a:rPr lang="el-GR">
                                <a:solidFill>
                                  <a:schemeClr val="tx1"/>
                                </a:solidFill>
                                <a:latin typeface="Cambria Math" panose="02040503050406030204" pitchFamily="18" charset="0"/>
                              </a:rPr>
                            </m:ctrlPr>
                          </m:sSubPr>
                          <m:e>
                            <m:acc>
                              <m:accPr>
                                <m:chr m:val="̅"/>
                                <m:ctrlPr>
                                  <a:rPr lang="el-GR" b="0" i="0">
                                    <a:solidFill>
                                      <a:schemeClr val="tx1"/>
                                    </a:solidFill>
                                    <a:latin typeface="Cambria Math" panose="02040503050406030204" pitchFamily="18" charset="0"/>
                                  </a:rPr>
                                </m:ctrlPr>
                              </m:accPr>
                              <m:e>
                                <m:r>
                                  <m:rPr>
                                    <m:sty m:val="p"/>
                                  </m:rPr>
                                  <a:rPr lang="el-GR" b="0" i="0">
                                    <a:solidFill>
                                      <a:schemeClr val="tx1"/>
                                    </a:solidFill>
                                    <a:latin typeface="Cambria Math" panose="02040503050406030204" pitchFamily="18" charset="0"/>
                                  </a:rPr>
                                  <m:t>ν</m:t>
                                </m:r>
                              </m:e>
                            </m:acc>
                          </m:e>
                          <m:sub>
                            <m:r>
                              <m:rPr>
                                <m:sty m:val="p"/>
                              </m:rPr>
                              <a:rPr lang="el-GR" b="0" i="0">
                                <a:solidFill>
                                  <a:schemeClr val="tx1"/>
                                </a:solidFill>
                                <a:latin typeface="Cambria Math" panose="02040503050406030204" pitchFamily="18" charset="0"/>
                              </a:rPr>
                              <m:t>μ</m:t>
                            </m:r>
                          </m:sub>
                        </m:sSub>
                        <m:r>
                          <a:rPr lang="en-US" b="0" i="0">
                            <a:solidFill>
                              <a:schemeClr val="tx1"/>
                            </a:solidFill>
                            <a:latin typeface="Cambria Math" panose="02040503050406030204" pitchFamily="18" charset="0"/>
                          </a:rPr>
                          <m:t>−</m:t>
                        </m:r>
                        <m:sSub>
                          <m:sSubPr>
                            <m:ctrlPr>
                              <a:rPr lang="en-US" b="0" i="0">
                                <a:solidFill>
                                  <a:schemeClr val="tx1"/>
                                </a:solidFill>
                                <a:latin typeface="Cambria Math" panose="02040503050406030204" pitchFamily="18" charset="0"/>
                              </a:rPr>
                            </m:ctrlPr>
                          </m:sSubPr>
                          <m:e>
                            <m:r>
                              <m:rPr>
                                <m:sty m:val="p"/>
                              </m:rPr>
                              <a:rPr lang="en-US" b="0" i="0">
                                <a:solidFill>
                                  <a:schemeClr val="tx1"/>
                                </a:solidFill>
                                <a:latin typeface="Cambria Math" panose="02040503050406030204" pitchFamily="18" charset="0"/>
                              </a:rPr>
                              <m:t>H</m:t>
                            </m:r>
                          </m:e>
                          <m:sub>
                            <m:r>
                              <a:rPr lang="en-US" b="0" i="0">
                                <a:solidFill>
                                  <a:schemeClr val="tx1"/>
                                </a:solidFill>
                                <a:latin typeface="Cambria Math" panose="02040503050406030204" pitchFamily="18" charset="0"/>
                              </a:rPr>
                              <m:t>2</m:t>
                            </m:r>
                          </m:sub>
                        </m:sSub>
                        <m:r>
                          <m:rPr>
                            <m:sty m:val="p"/>
                          </m:rPr>
                          <a:rPr lang="en-US" b="0" i="0">
                            <a:solidFill>
                              <a:schemeClr val="tx1"/>
                            </a:solidFill>
                            <a:latin typeface="Cambria Math" panose="02040503050406030204" pitchFamily="18" charset="0"/>
                          </a:rPr>
                          <m:t>O</m:t>
                        </m:r>
                      </m:sub>
                      <m:sup>
                        <m:r>
                          <m:rPr>
                            <m:sty m:val="p"/>
                          </m:rPr>
                          <a:rPr lang="en-US" b="0" i="0">
                            <a:solidFill>
                              <a:schemeClr val="tx1"/>
                            </a:solidFill>
                            <a:latin typeface="Cambria Math" panose="02040503050406030204" pitchFamily="18" charset="0"/>
                          </a:rPr>
                          <m:t>CC</m:t>
                        </m:r>
                      </m:sup>
                    </m:sSubSup>
                    <m:d>
                      <m:dPr>
                        <m:ctrlPr>
                          <a:rPr lang="en-US">
                            <a:solidFill>
                              <a:schemeClr val="tx1"/>
                            </a:solidFill>
                            <a:latin typeface="Cambria Math" panose="02040503050406030204" pitchFamily="18" charset="0"/>
                          </a:rPr>
                        </m:ctrlPr>
                      </m:dPr>
                      <m:e>
                        <m:sSub>
                          <m:sSubPr>
                            <m:ctrlPr>
                              <a:rPr lang="en-US" b="0" i="0">
                                <a:solidFill>
                                  <a:schemeClr val="tx1"/>
                                </a:solidFill>
                                <a:latin typeface="Cambria Math" panose="02040503050406030204" pitchFamily="18" charset="0"/>
                              </a:rPr>
                            </m:ctrlPr>
                          </m:sSubPr>
                          <m:e>
                            <m:r>
                              <m:rPr>
                                <m:sty m:val="p"/>
                              </m:rPr>
                              <a:rPr lang="en-US" b="0" i="0">
                                <a:solidFill>
                                  <a:schemeClr val="tx1"/>
                                </a:solidFill>
                                <a:latin typeface="Cambria Math" panose="02040503050406030204" pitchFamily="18" charset="0"/>
                              </a:rPr>
                              <m:t>E</m:t>
                            </m:r>
                          </m:e>
                          <m:sub>
                            <m:r>
                              <m:rPr>
                                <m:sty m:val="p"/>
                              </m:rPr>
                              <a:rPr lang="el-GR" b="0" i="0">
                                <a:solidFill>
                                  <a:schemeClr val="tx1"/>
                                </a:solidFill>
                                <a:latin typeface="Cambria Math" panose="02040503050406030204" pitchFamily="18" charset="0"/>
                              </a:rPr>
                              <m:t>ν</m:t>
                            </m:r>
                          </m:sub>
                        </m:sSub>
                      </m:e>
                    </m:d>
                  </m:oMath>
                </a14:m>
                <a:r>
                  <a:rPr lang="en-GR"/>
                  <a:t> we could use </a:t>
                </a:r>
              </a:p>
            </p:txBody>
          </p:sp>
        </mc:Choice>
        <mc:Fallback>
          <p:sp>
            <p:nvSpPr>
              <p:cNvPr id="4" name="TextBox 3">
                <a:extLst>
                  <a:ext uri="{FF2B5EF4-FFF2-40B4-BE49-F238E27FC236}">
                    <a16:creationId xmlns:a16="http://schemas.microsoft.com/office/drawing/2014/main" id="{F7DC25E6-124C-B792-1318-C6E87DE3C4E0}"/>
                  </a:ext>
                </a:extLst>
              </p:cNvPr>
              <p:cNvSpPr txBox="1">
                <a:spLocks noRot="1" noChangeAspect="1" noMove="1" noResize="1" noEditPoints="1" noAdjustHandles="1" noChangeArrowheads="1" noChangeShapeType="1" noTextEdit="1"/>
              </p:cNvSpPr>
              <p:nvPr/>
            </p:nvSpPr>
            <p:spPr>
              <a:xfrm>
                <a:off x="0" y="1081548"/>
                <a:ext cx="8937523" cy="449931"/>
              </a:xfrm>
              <a:prstGeom prst="rect">
                <a:avLst/>
              </a:prstGeom>
              <a:blipFill>
                <a:blip r:embed="rId3"/>
                <a:stretch>
                  <a:fillRect l="-568" b="-8108"/>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39A038A9-910C-D5F6-67E7-4DAAD2D3B484}"/>
                  </a:ext>
                </a:extLst>
              </p:cNvPr>
              <p:cNvSpPr txBox="1"/>
              <p:nvPr/>
            </p:nvSpPr>
            <p:spPr>
              <a:xfrm>
                <a:off x="2170471" y="1470132"/>
                <a:ext cx="4596580" cy="1597810"/>
              </a:xfrm>
              <a:prstGeom prst="rect">
                <a:avLst/>
              </a:prstGeom>
              <a:noFill/>
            </p:spPr>
            <p:txBody>
              <a:bodyPr wrap="square">
                <a:spAutoFit/>
              </a:bodyPr>
              <a:lstStyle/>
              <a:p>
                <a:pPr/>
                <a14:m>
                  <m:oMathPara xmlns:m="http://schemas.openxmlformats.org/officeDocument/2006/math">
                    <m:oMath>
                      <m:sSubSup>
                        <m:sSubSupPr>
                          <m:ctrlPr>
                            <a:rPr lang="el-GR" sz="1600">
                              <a:latin typeface="Cambria Math" panose="02040503050406030204" pitchFamily="18" charset="0"/>
                            </a:rPr>
                          </m:ctrlPr>
                        </m:sSubSupPr>
                        <m:e>
                          <m:r>
                            <m:rPr>
                              <m:sty m:val="p"/>
                            </m:rPr>
                            <a:rPr lang="el-GR" sz="1600">
                              <a:latin typeface="Cambria Math" panose="02040503050406030204" pitchFamily="18" charset="0"/>
                            </a:rPr>
                            <m:t>σ</m:t>
                          </m:r>
                        </m:e>
                        <m:sub>
                          <m:sSub>
                            <m:sSubPr>
                              <m:ctrlPr>
                                <a:rPr lang="el-GR" sz="1600" i="1">
                                  <a:latin typeface="Cambria Math" panose="02040503050406030204" pitchFamily="18" charset="0"/>
                                </a:rPr>
                              </m:ctrlPr>
                            </m:sSubPr>
                            <m:e>
                              <m:acc>
                                <m:accPr>
                                  <m:chr m:val="̅"/>
                                  <m:ctrlPr>
                                    <a:rPr lang="el-GR" sz="1600">
                                      <a:latin typeface="Cambria Math" panose="02040503050406030204" pitchFamily="18" charset="0"/>
                                    </a:rPr>
                                  </m:ctrlPr>
                                </m:accPr>
                                <m:e>
                                  <m:r>
                                    <m:rPr>
                                      <m:sty m:val="p"/>
                                    </m:rPr>
                                    <a:rPr lang="el-GR" sz="1600">
                                      <a:latin typeface="Cambria Math" panose="02040503050406030204" pitchFamily="18" charset="0"/>
                                    </a:rPr>
                                    <m:t>ν</m:t>
                                  </m:r>
                                </m:e>
                              </m:acc>
                            </m:e>
                            <m:sub>
                              <m:r>
                                <m:rPr>
                                  <m:sty m:val="p"/>
                                </m:rPr>
                                <a:rPr lang="el-GR" sz="1600">
                                  <a:latin typeface="Cambria Math" panose="02040503050406030204" pitchFamily="18" charset="0"/>
                                </a:rPr>
                                <m:t>μ</m:t>
                              </m:r>
                            </m:sub>
                          </m:sSub>
                          <m:r>
                            <a:rPr lang="en-US" sz="1600">
                              <a:latin typeface="Cambria Math" panose="02040503050406030204" pitchFamily="18" charset="0"/>
                            </a:rPr>
                            <m:t>−</m:t>
                          </m:r>
                          <m:sSub>
                            <m:sSubPr>
                              <m:ctrlPr>
                                <a:rPr lang="en-US" sz="1600">
                                  <a:latin typeface="Cambria Math" panose="02040503050406030204" pitchFamily="18" charset="0"/>
                                </a:rPr>
                              </m:ctrlPr>
                            </m:sSubPr>
                            <m:e>
                              <m:r>
                                <m:rPr>
                                  <m:sty m:val="p"/>
                                </m:rPr>
                                <a:rPr lang="en-US" sz="1600">
                                  <a:latin typeface="Cambria Math" panose="02040503050406030204" pitchFamily="18" charset="0"/>
                                </a:rPr>
                                <m:t>H</m:t>
                              </m:r>
                            </m:e>
                            <m:sub>
                              <m:r>
                                <a:rPr lang="en-US" sz="1600">
                                  <a:latin typeface="Cambria Math" panose="02040503050406030204" pitchFamily="18" charset="0"/>
                                </a:rPr>
                                <m:t>2</m:t>
                              </m:r>
                            </m:sub>
                          </m:sSub>
                          <m:r>
                            <m:rPr>
                              <m:sty m:val="p"/>
                            </m:rPr>
                            <a:rPr lang="en-US" sz="1600">
                              <a:latin typeface="Cambria Math" panose="02040503050406030204" pitchFamily="18" charset="0"/>
                            </a:rPr>
                            <m:t>O</m:t>
                          </m:r>
                        </m:sub>
                        <m:sup>
                          <m:r>
                            <m:rPr>
                              <m:sty m:val="p"/>
                            </m:rPr>
                            <a:rPr lang="en-US" sz="1600">
                              <a:latin typeface="Cambria Math" panose="02040503050406030204" pitchFamily="18" charset="0"/>
                            </a:rPr>
                            <m:t>CC</m:t>
                          </m:r>
                        </m:sup>
                      </m:sSubSup>
                      <m:d>
                        <m:dPr>
                          <m:ctrlPr>
                            <a:rPr lang="en-US" sz="1600" i="1">
                              <a:latin typeface="Cambria Math" panose="02040503050406030204" pitchFamily="18" charset="0"/>
                            </a:rPr>
                          </m:ctrlPr>
                        </m:dPr>
                        <m:e>
                          <m:sSub>
                            <m:sSubPr>
                              <m:ctrlPr>
                                <a:rPr lang="en-US" sz="1600">
                                  <a:latin typeface="Cambria Math" panose="02040503050406030204" pitchFamily="18" charset="0"/>
                                </a:rPr>
                              </m:ctrlPr>
                            </m:sSubPr>
                            <m:e>
                              <m:r>
                                <m:rPr>
                                  <m:sty m:val="p"/>
                                </m:rPr>
                                <a:rPr lang="en-US" sz="1600">
                                  <a:latin typeface="Cambria Math" panose="02040503050406030204" pitchFamily="18" charset="0"/>
                                </a:rPr>
                                <m:t>E</m:t>
                              </m:r>
                            </m:e>
                            <m:sub>
                              <m:r>
                                <m:rPr>
                                  <m:sty m:val="p"/>
                                </m:rPr>
                                <a:rPr lang="el-GR" sz="1600">
                                  <a:latin typeface="Cambria Math" panose="02040503050406030204" pitchFamily="18" charset="0"/>
                                </a:rPr>
                                <m:t>ν</m:t>
                              </m:r>
                            </m:sub>
                          </m:sSub>
                        </m:e>
                      </m:d>
                      <m:r>
                        <a:rPr lang="en-GR" sz="1600" i="0">
                          <a:latin typeface="Cambria Math" panose="02040503050406030204" pitchFamily="18" charset="0"/>
                        </a:rPr>
                        <m:t>=</m:t>
                      </m:r>
                      <m:d>
                        <m:dPr>
                          <m:begChr m:val="{"/>
                          <m:endChr m:val=""/>
                          <m:ctrlPr>
                            <a:rPr lang="en-GR" sz="1600" i="1">
                              <a:latin typeface="Cambria Math" panose="02040503050406030204" pitchFamily="18" charset="0"/>
                            </a:rPr>
                          </m:ctrlPr>
                        </m:dPr>
                        <m:e>
                          <m:m>
                            <m:mPr>
                              <m:plcHide m:val="on"/>
                              <m:mcs>
                                <m:mc>
                                  <m:mcPr>
                                    <m:count m:val="1"/>
                                    <m:mcJc m:val="center"/>
                                  </m:mcPr>
                                </m:mc>
                              </m:mcs>
                              <m:ctrlPr>
                                <a:rPr lang="en-GR" sz="1600" i="1">
                                  <a:latin typeface="Cambria Math" panose="02040503050406030204" pitchFamily="18" charset="0"/>
                                </a:rPr>
                              </m:ctrlPr>
                            </m:mPr>
                            <m:mr>
                              <m:e>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n-GR" sz="1600" i="0">
                                        <a:latin typeface="Cambria Math" panose="02040503050406030204" pitchFamily="18" charset="0"/>
                                      </a:rPr>
                                      <m:t>2</m:t>
                                    </m:r>
                                  </m:sup>
                                  <m:e>
                                    <m:sSub>
                                      <m:sSubPr>
                                        <m:ctrlPr>
                                          <a:rPr lang="en-GR" sz="1600" i="1">
                                            <a:latin typeface="Cambria Math" panose="02040503050406030204" pitchFamily="18" charset="0"/>
                                          </a:rPr>
                                        </m:ctrlPr>
                                      </m:sSubPr>
                                      <m:e>
                                        <m:r>
                                          <a:rPr lang="en-GR" sz="1600" i="1">
                                            <a:latin typeface="Cambria Math" panose="02040503050406030204" pitchFamily="18" charset="0"/>
                                          </a:rPr>
                                          <m:t>𝛽</m:t>
                                        </m:r>
                                      </m:e>
                                      <m:sub>
                                        <m:r>
                                          <a:rPr lang="en-GR" sz="1600" i="1">
                                            <a:latin typeface="Cambria Math" panose="02040503050406030204" pitchFamily="18" charset="0"/>
                                          </a:rPr>
                                          <m:t>𝜆</m:t>
                                        </m:r>
                                      </m:sub>
                                    </m:sSub>
                                    <m:sSup>
                                      <m:sSupPr>
                                        <m:ctrlPr>
                                          <a:rPr lang="en-GR" sz="1600" i="1">
                                            <a:latin typeface="Cambria Math" panose="02040503050406030204" pitchFamily="18" charset="0"/>
                                          </a:rPr>
                                        </m:ctrlPr>
                                      </m:sSupPr>
                                      <m:e>
                                        <m:r>
                                          <a:rPr lang="en-GR" sz="1600" i="1">
                                            <a:latin typeface="Cambria Math" panose="02040503050406030204" pitchFamily="18" charset="0"/>
                                          </a:rPr>
                                          <m:t>𝛦</m:t>
                                        </m:r>
                                      </m:e>
                                      <m:sup>
                                        <m:r>
                                          <a:rPr lang="en-GR" sz="1600" i="1">
                                            <a:latin typeface="Cambria Math" panose="02040503050406030204" pitchFamily="18" charset="0"/>
                                          </a:rPr>
                                          <m:t>𝜆</m:t>
                                        </m:r>
                                      </m:sup>
                                    </m:sSup>
                                  </m:e>
                                </m:nary>
                                <m:r>
                                  <a:rPr lang="en-GR" sz="1600" i="0">
                                    <a:latin typeface="Cambria Math" panose="02040503050406030204" pitchFamily="18" charset="0"/>
                                  </a:rPr>
                                  <m:t>  </m:t>
                                </m:r>
                                <m:r>
                                  <a:rPr lang="en-GR" sz="1600" i="1">
                                    <a:latin typeface="Cambria Math" panose="02040503050406030204" pitchFamily="18" charset="0"/>
                                  </a:rPr>
                                  <m:t>𝛦</m:t>
                                </m:r>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𝑐</m:t>
                                    </m:r>
                                  </m:sub>
                                </m:sSub>
                              </m:e>
                            </m:mr>
                            <m:mr>
                              <m:e>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n-GR" sz="1600" i="0">
                                        <a:latin typeface="Cambria Math" panose="02040503050406030204" pitchFamily="18" charset="0"/>
                                      </a:rPr>
                                      <m:t>2</m:t>
                                    </m:r>
                                  </m:sup>
                                  <m:e>
                                    <m:sSub>
                                      <m:sSubPr>
                                        <m:ctrlPr>
                                          <a:rPr lang="en-GR" sz="1600" i="1">
                                            <a:latin typeface="Cambria Math" panose="02040503050406030204" pitchFamily="18" charset="0"/>
                                          </a:rPr>
                                        </m:ctrlPr>
                                      </m:sSubPr>
                                      <m:e>
                                        <m:r>
                                          <a:rPr lang="en-GR" sz="1600" i="1">
                                            <a:latin typeface="Cambria Math" panose="02040503050406030204" pitchFamily="18" charset="0"/>
                                          </a:rPr>
                                          <m:t>𝛼</m:t>
                                        </m:r>
                                      </m:e>
                                      <m:sub>
                                        <m:r>
                                          <a:rPr lang="en-GR" sz="1600" i="1">
                                            <a:latin typeface="Cambria Math" panose="02040503050406030204" pitchFamily="18" charset="0"/>
                                          </a:rPr>
                                          <m:t>𝜆</m:t>
                                        </m:r>
                                      </m:sub>
                                    </m:sSub>
                                    <m:sSup>
                                      <m:sSupPr>
                                        <m:ctrlPr>
                                          <a:rPr lang="en-GR" sz="1600" i="1">
                                            <a:latin typeface="Cambria Math" panose="02040503050406030204" pitchFamily="18" charset="0"/>
                                          </a:rPr>
                                        </m:ctrlPr>
                                      </m:sSupPr>
                                      <m:e>
                                        <m:r>
                                          <a:rPr lang="en-GR" sz="1600" i="1">
                                            <a:latin typeface="Cambria Math" panose="02040503050406030204" pitchFamily="18" charset="0"/>
                                          </a:rPr>
                                          <m:t>𝛦</m:t>
                                        </m:r>
                                      </m:e>
                                      <m:sup>
                                        <m:r>
                                          <a:rPr lang="en-GR" sz="1600" i="1">
                                            <a:latin typeface="Cambria Math" panose="02040503050406030204" pitchFamily="18" charset="0"/>
                                          </a:rPr>
                                          <m:t>𝜆</m:t>
                                        </m:r>
                                      </m:sup>
                                    </m:sSup>
                                  </m:e>
                                </m:nary>
                                <m:r>
                                  <a:rPr lang="en-GR" sz="1600" i="0">
                                    <a:latin typeface="Cambria Math" panose="02040503050406030204" pitchFamily="18" charset="0"/>
                                  </a:rPr>
                                  <m:t>  </m:t>
                                </m:r>
                                <m:r>
                                  <a:rPr lang="en-GR" sz="1600" i="1">
                                    <a:latin typeface="Cambria Math" panose="02040503050406030204" pitchFamily="18" charset="0"/>
                                  </a:rPr>
                                  <m:t>𝛦</m:t>
                                </m:r>
                                <m:r>
                                  <a:rPr lang="en-GR" sz="1600" i="0">
                                    <a:latin typeface="Cambria Math" panose="02040503050406030204" pitchFamily="18" charset="0"/>
                                  </a:rPr>
                                  <m:t>&gt;</m:t>
                                </m:r>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𝑐</m:t>
                                    </m:r>
                                  </m:sub>
                                </m:sSub>
                              </m:e>
                            </m:mr>
                          </m:m>
                        </m:e>
                      </m:d>
                    </m:oMath>
                  </m:oMathPara>
                </a14:m>
                <a:endParaRPr lang="en-GR" sz="1600" dirty="0"/>
              </a:p>
            </p:txBody>
          </p:sp>
        </mc:Choice>
        <mc:Fallback>
          <p:sp>
            <p:nvSpPr>
              <p:cNvPr id="6" name="TextBox 5">
                <a:extLst>
                  <a:ext uri="{FF2B5EF4-FFF2-40B4-BE49-F238E27FC236}">
                    <a16:creationId xmlns:a16="http://schemas.microsoft.com/office/drawing/2014/main" id="{39A038A9-910C-D5F6-67E7-4DAAD2D3B484}"/>
                  </a:ext>
                </a:extLst>
              </p:cNvPr>
              <p:cNvSpPr txBox="1">
                <a:spLocks noRot="1" noChangeAspect="1" noMove="1" noResize="1" noEditPoints="1" noAdjustHandles="1" noChangeArrowheads="1" noChangeShapeType="1" noTextEdit="1"/>
              </p:cNvSpPr>
              <p:nvPr/>
            </p:nvSpPr>
            <p:spPr>
              <a:xfrm>
                <a:off x="2170471" y="1470132"/>
                <a:ext cx="4596580" cy="1597810"/>
              </a:xfrm>
              <a:prstGeom prst="rect">
                <a:avLst/>
              </a:prstGeom>
              <a:blipFill>
                <a:blip r:embed="rId4"/>
                <a:stretch>
                  <a:fillRect t="-44882" b="-71654"/>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2D27E224-9A9C-F97A-D0F5-B12E107AD1FF}"/>
                  </a:ext>
                </a:extLst>
              </p:cNvPr>
              <p:cNvSpPr txBox="1"/>
              <p:nvPr/>
            </p:nvSpPr>
            <p:spPr>
              <a:xfrm>
                <a:off x="0" y="3107549"/>
                <a:ext cx="9291484" cy="1899623"/>
              </a:xfrm>
              <a:prstGeom prst="rect">
                <a:avLst/>
              </a:prstGeom>
              <a:noFill/>
            </p:spPr>
            <p:txBody>
              <a:bodyPr wrap="square">
                <a:spAutoFit/>
              </a:bodyPr>
              <a:lstStyle/>
              <a:p>
                <a:pPr/>
                <a14:m>
                  <m:oMathPara xmlns:m="http://schemas.openxmlformats.org/officeDocument/2006/math">
                    <m:oMath>
                      <m:sSub>
                        <m:sSubPr>
                          <m:ctrlPr>
                            <a:rPr lang="en-GR" sz="1600" i="1">
                              <a:latin typeface="Cambria Math" panose="02040503050406030204" pitchFamily="18" charset="0"/>
                            </a:rPr>
                          </m:ctrlPr>
                        </m:sSubPr>
                        <m:e>
                          <m:r>
                            <a:rPr lang="en-GR" sz="1600" i="1">
                              <a:latin typeface="Cambria Math" panose="02040503050406030204" pitchFamily="18" charset="0"/>
                            </a:rPr>
                            <m:t>𝐵</m:t>
                          </m:r>
                        </m:e>
                        <m:sub>
                          <m:r>
                            <a:rPr lang="en-GR" sz="1600" i="1">
                              <a:latin typeface="Cambria Math" panose="02040503050406030204" pitchFamily="18" charset="0"/>
                            </a:rPr>
                            <m:t>𝑖</m:t>
                          </m:r>
                        </m:sub>
                      </m:sSub>
                      <m:d>
                        <m:dPr>
                          <m:ctrlPr>
                            <a:rPr lang="en-GR" sz="1600" i="1">
                              <a:latin typeface="Cambria Math" panose="02040503050406030204" pitchFamily="18" charset="0"/>
                            </a:rPr>
                          </m:ctrlPr>
                        </m:dPr>
                        <m:e>
                          <m:acc>
                            <m:accPr>
                              <m:chr m:val="⃗"/>
                              <m:ctrlPr>
                                <a:rPr lang="en-GR" sz="1600" i="1">
                                  <a:latin typeface="Cambria Math" panose="02040503050406030204" pitchFamily="18" charset="0"/>
                                </a:rPr>
                              </m:ctrlPr>
                            </m:accPr>
                            <m:e>
                              <m:r>
                                <a:rPr lang="en-GR" sz="1600" i="1">
                                  <a:latin typeface="Cambria Math" panose="02040503050406030204" pitchFamily="18" charset="0"/>
                                </a:rPr>
                                <m:t>𝑎</m:t>
                              </m:r>
                            </m:e>
                          </m:acc>
                        </m:e>
                      </m:d>
                      <m:r>
                        <a:rPr lang="en-GR" sz="1600" i="0">
                          <a:latin typeface="Cambria Math" panose="02040503050406030204" pitchFamily="18" charset="0"/>
                        </a:rPr>
                        <m:t>=</m:t>
                      </m:r>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n-GR" sz="1600" i="0">
                              <a:latin typeface="Cambria Math" panose="02040503050406030204" pitchFamily="18" charset="0"/>
                            </a:rPr>
                            <m:t>2</m:t>
                          </m:r>
                        </m:sup>
                        <m:e>
                          <m:sSub>
                            <m:sSubPr>
                              <m:ctrlPr>
                                <a:rPr lang="en-GR" sz="1600" i="1">
                                  <a:latin typeface="Cambria Math" panose="02040503050406030204" pitchFamily="18" charset="0"/>
                                </a:rPr>
                              </m:ctrlPr>
                            </m:sSubPr>
                            <m:e>
                              <m:r>
                                <a:rPr lang="en-GR" sz="1600" i="1">
                                  <a:latin typeface="Cambria Math" panose="02040503050406030204" pitchFamily="18" charset="0"/>
                                </a:rPr>
                                <m:t>𝛽</m:t>
                              </m:r>
                            </m:e>
                            <m:sub>
                              <m:r>
                                <a:rPr lang="en-GR" sz="1600" i="1">
                                  <a:latin typeface="Cambria Math" panose="02040503050406030204" pitchFamily="18" charset="0"/>
                                </a:rPr>
                                <m:t>𝜆</m:t>
                              </m:r>
                            </m:sub>
                          </m:sSub>
                          <m:d>
                            <m:dPr>
                              <m:begChr m:val="["/>
                              <m:endChr m:val="]"/>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𝑅</m:t>
                                  </m:r>
                                </m:e>
                                <m:sub>
                                  <m:r>
                                    <a:rPr lang="en-GR" sz="1600" i="1">
                                      <a:latin typeface="Cambria Math" panose="02040503050406030204" pitchFamily="18" charset="0"/>
                                    </a:rPr>
                                    <m:t>𝑠𝑐𝑎𝑙𝑒</m:t>
                                  </m:r>
                                </m:sub>
                              </m:sSub>
                              <m:f>
                                <m:fPr>
                                  <m:ctrlPr>
                                    <a:rPr lang="en-GR" sz="1600" i="1">
                                      <a:latin typeface="Cambria Math" panose="02040503050406030204" pitchFamily="18" charset="0"/>
                                    </a:rPr>
                                  </m:ctrlPr>
                                </m:fPr>
                                <m:num>
                                  <m:r>
                                    <a:rPr lang="en-GR" sz="1600" i="1">
                                      <a:latin typeface="Cambria Math" panose="02040503050406030204" pitchFamily="18" charset="0"/>
                                    </a:rPr>
                                    <m:t>𝜌</m:t>
                                  </m:r>
                                  <m:sSub>
                                    <m:sSubPr>
                                      <m:ctrlPr>
                                        <a:rPr lang="en-GR" sz="1600" i="1">
                                          <a:latin typeface="Cambria Math" panose="02040503050406030204" pitchFamily="18" charset="0"/>
                                        </a:rPr>
                                      </m:ctrlPr>
                                    </m:sSubPr>
                                    <m:e>
                                      <m:r>
                                        <a:rPr lang="en-GR" sz="1600" i="1">
                                          <a:latin typeface="Cambria Math" panose="02040503050406030204" pitchFamily="18" charset="0"/>
                                        </a:rPr>
                                        <m:t>𝛮</m:t>
                                      </m:r>
                                    </m:e>
                                    <m:sub>
                                      <m:r>
                                        <a:rPr lang="en-GR" sz="1600" i="1">
                                          <a:latin typeface="Cambria Math" panose="02040503050406030204" pitchFamily="18" charset="0"/>
                                        </a:rPr>
                                        <m:t>𝛢</m:t>
                                      </m:r>
                                    </m:sub>
                                  </m:sSub>
                                </m:num>
                                <m:den>
                                  <m:sSub>
                                    <m:sSubPr>
                                      <m:ctrlPr>
                                        <a:rPr lang="en-GR" sz="1600" i="1">
                                          <a:latin typeface="Cambria Math" panose="02040503050406030204" pitchFamily="18" charset="0"/>
                                        </a:rPr>
                                      </m:ctrlPr>
                                    </m:sSubPr>
                                    <m:e>
                                      <m:r>
                                        <a:rPr lang="en-GR" sz="1600" i="1">
                                          <a:latin typeface="Cambria Math" panose="02040503050406030204" pitchFamily="18" charset="0"/>
                                        </a:rPr>
                                        <m:t>𝛭</m:t>
                                      </m:r>
                                    </m:e>
                                    <m:sub>
                                      <m:r>
                                        <a:rPr lang="en-GR" sz="1600" i="1">
                                          <a:latin typeface="Cambria Math" panose="02040503050406030204" pitchFamily="18" charset="0"/>
                                        </a:rPr>
                                        <m:t>𝛨</m:t>
                                      </m:r>
                                      <m:r>
                                        <a:rPr lang="en-GR" sz="1600" i="0">
                                          <a:latin typeface="Cambria Math" panose="02040503050406030204" pitchFamily="18" charset="0"/>
                                        </a:rPr>
                                        <m:t>2</m:t>
                                      </m:r>
                                      <m:r>
                                        <a:rPr lang="en-GR" sz="1600" i="1">
                                          <a:latin typeface="Cambria Math" panose="02040503050406030204" pitchFamily="18" charset="0"/>
                                        </a:rPr>
                                        <m:t>𝜊</m:t>
                                      </m:r>
                                    </m:sub>
                                  </m:sSub>
                                </m:den>
                              </m:f>
                              <m:nary>
                                <m:naryPr>
                                  <m:chr m:val="∑"/>
                                  <m:limLoc m:val="undOvr"/>
                                  <m:supHide m:val="on"/>
                                  <m:ctrlPr>
                                    <a:rPr lang="en-GR" sz="1600" i="1">
                                      <a:latin typeface="Cambria Math" panose="02040503050406030204" pitchFamily="18" charset="0"/>
                                    </a:rPr>
                                  </m:ctrlPr>
                                </m:naryPr>
                                <m:sub>
                                  <m:eqArr>
                                    <m:eqArrPr>
                                      <m:ctrlPr>
                                        <a:rPr lang="en-GR" sz="1600" i="1">
                                          <a:latin typeface="Cambria Math" panose="02040503050406030204" pitchFamily="18" charset="0"/>
                                        </a:rPr>
                                      </m:ctrlPr>
                                    </m:eqArrPr>
                                    <m:e>
                                      <m:r>
                                        <a:rPr lang="en-GR" sz="1600" i="1">
                                          <a:latin typeface="Cambria Math" panose="02040503050406030204" pitchFamily="18" charset="0"/>
                                        </a:rPr>
                                        <m:t>𝑗</m:t>
                                      </m:r>
                                    </m:e>
                                    <m:e>
                                      <m:sSub>
                                        <m:sSubPr>
                                          <m:ctrlPr>
                                            <a:rPr lang="en-GR" sz="1600" i="1">
                                              <a:latin typeface="Cambria Math" panose="02040503050406030204" pitchFamily="18" charset="0"/>
                                            </a:rPr>
                                          </m:ctrlPr>
                                        </m:sSubPr>
                                        <m:e>
                                          <m:acc>
                                            <m:accPr>
                                              <m:chr m:val="⃗"/>
                                              <m:ctrlPr>
                                                <a:rPr lang="en-GR" sz="1600" i="1">
                                                  <a:latin typeface="Cambria Math" panose="02040503050406030204" pitchFamily="18" charset="0"/>
                                                </a:rPr>
                                              </m:ctrlPr>
                                            </m:accPr>
                                            <m:e>
                                              <m:r>
                                                <a:rPr lang="en-GR" sz="1600" i="1">
                                                  <a:latin typeface="Cambria Math" panose="02040503050406030204" pitchFamily="18" charset="0"/>
                                                </a:rPr>
                                                <m:t>𝑣</m:t>
                                              </m:r>
                                            </m:e>
                                          </m:acc>
                                        </m:e>
                                        <m:sub>
                                          <m:r>
                                            <a:rPr lang="en-GR" sz="1600" i="1">
                                              <a:latin typeface="Cambria Math" panose="02040503050406030204" pitchFamily="18" charset="0"/>
                                            </a:rPr>
                                            <m:t>𝑗</m:t>
                                          </m:r>
                                        </m:sub>
                                      </m:sSub>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𝛺</m:t>
                                          </m:r>
                                        </m:e>
                                        <m:sub>
                                          <m:r>
                                            <a:rPr lang="en-GR" sz="1600" i="1">
                                              <a:latin typeface="Cambria Math" panose="02040503050406030204" pitchFamily="18" charset="0"/>
                                            </a:rPr>
                                            <m:t>𝑖</m:t>
                                          </m:r>
                                        </m:sub>
                                      </m:sSub>
                                    </m:e>
                                    <m:e>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𝑘</m:t>
                                          </m:r>
                                        </m:sub>
                                      </m:sSub>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𝑐</m:t>
                                          </m:r>
                                        </m:sub>
                                      </m:sSub>
                                    </m:e>
                                  </m:eqArr>
                                </m:sub>
                                <m:sup/>
                                <m:e>
                                  <m:f>
                                    <m:fPr>
                                      <m:ctrlPr>
                                        <a:rPr lang="en-GR" sz="1600" i="1">
                                          <a:latin typeface="Cambria Math" panose="02040503050406030204" pitchFamily="18" charset="0"/>
                                        </a:rPr>
                                      </m:ctrlPr>
                                    </m:fPr>
                                    <m:num>
                                      <m:r>
                                        <a:rPr lang="en-GR" sz="1600" i="1">
                                          <a:latin typeface="Cambria Math" panose="02040503050406030204" pitchFamily="18" charset="0"/>
                                        </a:rPr>
                                        <m:t>𝐿</m:t>
                                      </m:r>
                                      <m:d>
                                        <m:dPr>
                                          <m:ctrlPr>
                                            <a:rPr lang="en-GR" sz="1600" i="1">
                                              <a:latin typeface="Cambria Math" panose="02040503050406030204" pitchFamily="18" charset="0"/>
                                            </a:rPr>
                                          </m:ctrlPr>
                                        </m:dPr>
                                        <m:e>
                                          <m:r>
                                            <a:rPr lang="en-GR" sz="1600" i="1">
                                              <a:latin typeface="Cambria Math" panose="02040503050406030204" pitchFamily="18" charset="0"/>
                                            </a:rPr>
                                            <m:t>𝑘</m:t>
                                          </m:r>
                                        </m:e>
                                      </m:d>
                                    </m:num>
                                    <m:den>
                                      <m:sSub>
                                        <m:sSubPr>
                                          <m:ctrlPr>
                                            <a:rPr lang="en-GR" sz="1600" i="1">
                                              <a:latin typeface="Cambria Math" panose="02040503050406030204" pitchFamily="18" charset="0"/>
                                            </a:rPr>
                                          </m:ctrlPr>
                                        </m:sSubPr>
                                        <m:e>
                                          <m:r>
                                            <a:rPr lang="en-GR" sz="1600" i="1">
                                              <a:latin typeface="Cambria Math" panose="02040503050406030204" pitchFamily="18" charset="0"/>
                                            </a:rPr>
                                            <m:t>𝑁</m:t>
                                          </m:r>
                                        </m:e>
                                        <m:sub>
                                          <m:r>
                                            <a:rPr lang="en-GR" sz="1600" i="1">
                                              <a:latin typeface="Cambria Math" panose="02040503050406030204" pitchFamily="18" charset="0"/>
                                            </a:rPr>
                                            <m:t>𝑡𝑟𝑖𝑒𝑠</m:t>
                                          </m:r>
                                        </m:sub>
                                      </m:sSub>
                                      <m:d>
                                        <m:dPr>
                                          <m:ctrlPr>
                                            <a:rPr lang="en-GR" sz="1600" i="1">
                                              <a:latin typeface="Cambria Math" panose="02040503050406030204" pitchFamily="18" charset="0"/>
                                            </a:rPr>
                                          </m:ctrlPr>
                                        </m:dPr>
                                        <m:e>
                                          <m:r>
                                            <a:rPr lang="en-GR" sz="1600" i="1">
                                              <a:latin typeface="Cambria Math" panose="02040503050406030204" pitchFamily="18" charset="0"/>
                                            </a:rPr>
                                            <m:t>𝑘</m:t>
                                          </m:r>
                                        </m:e>
                                      </m:d>
                                    </m:den>
                                  </m:f>
                                </m:e>
                              </m:nary>
                              <m:r>
                                <a:rPr lang="en-GR" sz="1600" i="0">
                                  <a:latin typeface="Cambria Math" panose="02040503050406030204" pitchFamily="18" charset="0"/>
                                </a:rPr>
                                <m:t> </m:t>
                              </m:r>
                              <m:sSup>
                                <m:sSupPr>
                                  <m:ctrlPr>
                                    <a:rPr lang="en-GR" sz="1600" i="1">
                                      <a:latin typeface="Cambria Math" panose="02040503050406030204" pitchFamily="18" charset="0"/>
                                    </a:rPr>
                                  </m:ctrlPr>
                                </m:sSupPr>
                                <m:e>
                                  <m:d>
                                    <m:dPr>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𝐸</m:t>
                                          </m:r>
                                        </m:e>
                                        <m:sub>
                                          <m:r>
                                            <a:rPr lang="en-GR" sz="1600" i="1">
                                              <a:latin typeface="Cambria Math" panose="02040503050406030204" pitchFamily="18" charset="0"/>
                                            </a:rPr>
                                            <m:t>𝑘</m:t>
                                          </m:r>
                                        </m:sub>
                                      </m:sSub>
                                    </m:e>
                                  </m:d>
                                </m:e>
                                <m:sup>
                                  <m:r>
                                    <a:rPr lang="en-GR" sz="1600" i="1">
                                      <a:latin typeface="Cambria Math" panose="02040503050406030204" pitchFamily="18" charset="0"/>
                                    </a:rPr>
                                    <m:t>𝜆</m:t>
                                  </m:r>
                                </m:sup>
                              </m:sSup>
                            </m:e>
                          </m:d>
                        </m:e>
                      </m:nary>
                      <m:r>
                        <a:rPr lang="en-GR" sz="1600" i="0">
                          <a:latin typeface="Cambria Math" panose="02040503050406030204" pitchFamily="18" charset="0"/>
                        </a:rPr>
                        <m:t>+</m:t>
                      </m:r>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n-GR" sz="1600" i="0">
                              <a:latin typeface="Cambria Math" panose="02040503050406030204" pitchFamily="18" charset="0"/>
                            </a:rPr>
                            <m:t>2</m:t>
                          </m:r>
                        </m:sup>
                        <m:e>
                          <m:sSub>
                            <m:sSubPr>
                              <m:ctrlPr>
                                <a:rPr lang="en-GR" sz="1600" i="1">
                                  <a:latin typeface="Cambria Math" panose="02040503050406030204" pitchFamily="18" charset="0"/>
                                </a:rPr>
                              </m:ctrlPr>
                            </m:sSubPr>
                            <m:e>
                              <m:r>
                                <a:rPr lang="en-GR" sz="1600" i="1">
                                  <a:latin typeface="Cambria Math" panose="02040503050406030204" pitchFamily="18" charset="0"/>
                                </a:rPr>
                                <m:t>𝑎</m:t>
                              </m:r>
                            </m:e>
                            <m:sub>
                              <m:r>
                                <a:rPr lang="en-GR" sz="1600" i="1">
                                  <a:latin typeface="Cambria Math" panose="02040503050406030204" pitchFamily="18" charset="0"/>
                                </a:rPr>
                                <m:t>𝜆</m:t>
                              </m:r>
                            </m:sub>
                          </m:sSub>
                          <m:d>
                            <m:dPr>
                              <m:begChr m:val="["/>
                              <m:endChr m:val="]"/>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𝑅</m:t>
                                  </m:r>
                                </m:e>
                                <m:sub>
                                  <m:r>
                                    <a:rPr lang="en-GR" sz="1600" i="1">
                                      <a:latin typeface="Cambria Math" panose="02040503050406030204" pitchFamily="18" charset="0"/>
                                    </a:rPr>
                                    <m:t>𝑠𝑐𝑎𝑙𝑒</m:t>
                                  </m:r>
                                </m:sub>
                              </m:sSub>
                              <m:f>
                                <m:fPr>
                                  <m:ctrlPr>
                                    <a:rPr lang="en-GR" sz="1600" i="1">
                                      <a:latin typeface="Cambria Math" panose="02040503050406030204" pitchFamily="18" charset="0"/>
                                    </a:rPr>
                                  </m:ctrlPr>
                                </m:fPr>
                                <m:num>
                                  <m:r>
                                    <a:rPr lang="en-GR" sz="1600" i="1">
                                      <a:latin typeface="Cambria Math" panose="02040503050406030204" pitchFamily="18" charset="0"/>
                                    </a:rPr>
                                    <m:t>𝜌</m:t>
                                  </m:r>
                                  <m:sSub>
                                    <m:sSubPr>
                                      <m:ctrlPr>
                                        <a:rPr lang="en-GR" sz="1600" i="1">
                                          <a:latin typeface="Cambria Math" panose="02040503050406030204" pitchFamily="18" charset="0"/>
                                        </a:rPr>
                                      </m:ctrlPr>
                                    </m:sSubPr>
                                    <m:e>
                                      <m:r>
                                        <a:rPr lang="en-GR" sz="1600" i="1">
                                          <a:latin typeface="Cambria Math" panose="02040503050406030204" pitchFamily="18" charset="0"/>
                                        </a:rPr>
                                        <m:t>𝛮</m:t>
                                      </m:r>
                                    </m:e>
                                    <m:sub>
                                      <m:r>
                                        <a:rPr lang="en-GR" sz="1600" i="1">
                                          <a:latin typeface="Cambria Math" panose="02040503050406030204" pitchFamily="18" charset="0"/>
                                        </a:rPr>
                                        <m:t>𝛢</m:t>
                                      </m:r>
                                    </m:sub>
                                  </m:sSub>
                                </m:num>
                                <m:den>
                                  <m:sSub>
                                    <m:sSubPr>
                                      <m:ctrlPr>
                                        <a:rPr lang="en-GR" sz="1600" i="1">
                                          <a:latin typeface="Cambria Math" panose="02040503050406030204" pitchFamily="18" charset="0"/>
                                        </a:rPr>
                                      </m:ctrlPr>
                                    </m:sSubPr>
                                    <m:e>
                                      <m:r>
                                        <a:rPr lang="en-GR" sz="1600" i="1">
                                          <a:latin typeface="Cambria Math" panose="02040503050406030204" pitchFamily="18" charset="0"/>
                                        </a:rPr>
                                        <m:t>𝛭</m:t>
                                      </m:r>
                                    </m:e>
                                    <m:sub>
                                      <m:r>
                                        <a:rPr lang="en-GR" sz="1600" i="1">
                                          <a:latin typeface="Cambria Math" panose="02040503050406030204" pitchFamily="18" charset="0"/>
                                        </a:rPr>
                                        <m:t>𝛨</m:t>
                                      </m:r>
                                      <m:r>
                                        <a:rPr lang="en-GR" sz="1600" i="0">
                                          <a:latin typeface="Cambria Math" panose="02040503050406030204" pitchFamily="18" charset="0"/>
                                        </a:rPr>
                                        <m:t>2</m:t>
                                      </m:r>
                                      <m:r>
                                        <a:rPr lang="en-GR" sz="1600" i="1">
                                          <a:latin typeface="Cambria Math" panose="02040503050406030204" pitchFamily="18" charset="0"/>
                                        </a:rPr>
                                        <m:t>𝜊</m:t>
                                      </m:r>
                                    </m:sub>
                                  </m:sSub>
                                </m:den>
                              </m:f>
                              <m:nary>
                                <m:naryPr>
                                  <m:chr m:val="∑"/>
                                  <m:limLoc m:val="undOvr"/>
                                  <m:supHide m:val="on"/>
                                  <m:ctrlPr>
                                    <a:rPr lang="en-GR" sz="1600" i="1">
                                      <a:latin typeface="Cambria Math" panose="02040503050406030204" pitchFamily="18" charset="0"/>
                                    </a:rPr>
                                  </m:ctrlPr>
                                </m:naryPr>
                                <m:sub>
                                  <m:eqArr>
                                    <m:eqArrPr>
                                      <m:ctrlPr>
                                        <a:rPr lang="en-GR" sz="1600" i="1">
                                          <a:latin typeface="Cambria Math" panose="02040503050406030204" pitchFamily="18" charset="0"/>
                                        </a:rPr>
                                      </m:ctrlPr>
                                    </m:eqArrPr>
                                    <m:e>
                                      <m:r>
                                        <a:rPr lang="en-GR" sz="1600" i="1">
                                          <a:latin typeface="Cambria Math" panose="02040503050406030204" pitchFamily="18" charset="0"/>
                                        </a:rPr>
                                        <m:t>𝑗</m:t>
                                      </m:r>
                                    </m:e>
                                    <m:e>
                                      <m:sSub>
                                        <m:sSubPr>
                                          <m:ctrlPr>
                                            <a:rPr lang="en-GR" sz="1600" i="1">
                                              <a:latin typeface="Cambria Math" panose="02040503050406030204" pitchFamily="18" charset="0"/>
                                            </a:rPr>
                                          </m:ctrlPr>
                                        </m:sSubPr>
                                        <m:e>
                                          <m:acc>
                                            <m:accPr>
                                              <m:chr m:val="⃗"/>
                                              <m:ctrlPr>
                                                <a:rPr lang="en-GR" sz="1600" i="1">
                                                  <a:latin typeface="Cambria Math" panose="02040503050406030204" pitchFamily="18" charset="0"/>
                                                </a:rPr>
                                              </m:ctrlPr>
                                            </m:accPr>
                                            <m:e>
                                              <m:r>
                                                <a:rPr lang="en-GR" sz="1600" i="1">
                                                  <a:latin typeface="Cambria Math" panose="02040503050406030204" pitchFamily="18" charset="0"/>
                                                </a:rPr>
                                                <m:t>𝑣</m:t>
                                              </m:r>
                                            </m:e>
                                          </m:acc>
                                        </m:e>
                                        <m:sub>
                                          <m:r>
                                            <a:rPr lang="en-GR" sz="1600" i="1">
                                              <a:latin typeface="Cambria Math" panose="02040503050406030204" pitchFamily="18" charset="0"/>
                                            </a:rPr>
                                            <m:t>𝑗</m:t>
                                          </m:r>
                                        </m:sub>
                                      </m:sSub>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𝛺</m:t>
                                          </m:r>
                                        </m:e>
                                        <m:sub>
                                          <m:r>
                                            <a:rPr lang="en-GR" sz="1600" i="1">
                                              <a:latin typeface="Cambria Math" panose="02040503050406030204" pitchFamily="18" charset="0"/>
                                            </a:rPr>
                                            <m:t>𝑖</m:t>
                                          </m:r>
                                        </m:sub>
                                      </m:sSub>
                                    </m:e>
                                    <m:e>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𝑘</m:t>
                                          </m:r>
                                        </m:sub>
                                      </m:sSub>
                                      <m:r>
                                        <a:rPr lang="en-GR" sz="1600" i="0">
                                          <a:latin typeface="Cambria Math" panose="02040503050406030204" pitchFamily="18" charset="0"/>
                                        </a:rPr>
                                        <m:t>&gt;</m:t>
                                      </m:r>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𝑐</m:t>
                                          </m:r>
                                        </m:sub>
                                      </m:sSub>
                                    </m:e>
                                  </m:eqArr>
                                </m:sub>
                                <m:sup/>
                                <m:e>
                                  <m:f>
                                    <m:fPr>
                                      <m:ctrlPr>
                                        <a:rPr lang="en-GR" sz="1600" i="1">
                                          <a:latin typeface="Cambria Math" panose="02040503050406030204" pitchFamily="18" charset="0"/>
                                        </a:rPr>
                                      </m:ctrlPr>
                                    </m:fPr>
                                    <m:num>
                                      <m:r>
                                        <a:rPr lang="en-GR" sz="1600" i="1">
                                          <a:latin typeface="Cambria Math" panose="02040503050406030204" pitchFamily="18" charset="0"/>
                                        </a:rPr>
                                        <m:t>𝐿</m:t>
                                      </m:r>
                                      <m:d>
                                        <m:dPr>
                                          <m:ctrlPr>
                                            <a:rPr lang="en-GR" sz="1600" i="1">
                                              <a:latin typeface="Cambria Math" panose="02040503050406030204" pitchFamily="18" charset="0"/>
                                            </a:rPr>
                                          </m:ctrlPr>
                                        </m:dPr>
                                        <m:e>
                                          <m:r>
                                            <a:rPr lang="en-GR" sz="1600" i="1">
                                              <a:latin typeface="Cambria Math" panose="02040503050406030204" pitchFamily="18" charset="0"/>
                                            </a:rPr>
                                            <m:t>𝑘</m:t>
                                          </m:r>
                                        </m:e>
                                      </m:d>
                                    </m:num>
                                    <m:den>
                                      <m:sSub>
                                        <m:sSubPr>
                                          <m:ctrlPr>
                                            <a:rPr lang="en-GR" sz="1600" i="1">
                                              <a:latin typeface="Cambria Math" panose="02040503050406030204" pitchFamily="18" charset="0"/>
                                            </a:rPr>
                                          </m:ctrlPr>
                                        </m:sSubPr>
                                        <m:e>
                                          <m:r>
                                            <a:rPr lang="en-GR" sz="1600" i="1">
                                              <a:latin typeface="Cambria Math" panose="02040503050406030204" pitchFamily="18" charset="0"/>
                                            </a:rPr>
                                            <m:t>𝑁</m:t>
                                          </m:r>
                                        </m:e>
                                        <m:sub>
                                          <m:r>
                                            <a:rPr lang="en-GR" sz="1600" i="1">
                                              <a:latin typeface="Cambria Math" panose="02040503050406030204" pitchFamily="18" charset="0"/>
                                            </a:rPr>
                                            <m:t>𝑡𝑟𝑖𝑒𝑠</m:t>
                                          </m:r>
                                        </m:sub>
                                      </m:sSub>
                                      <m:d>
                                        <m:dPr>
                                          <m:ctrlPr>
                                            <a:rPr lang="en-GR" sz="1600" i="1">
                                              <a:latin typeface="Cambria Math" panose="02040503050406030204" pitchFamily="18" charset="0"/>
                                            </a:rPr>
                                          </m:ctrlPr>
                                        </m:dPr>
                                        <m:e>
                                          <m:r>
                                            <a:rPr lang="en-GR" sz="1600" i="1">
                                              <a:latin typeface="Cambria Math" panose="02040503050406030204" pitchFamily="18" charset="0"/>
                                            </a:rPr>
                                            <m:t>𝑘</m:t>
                                          </m:r>
                                        </m:e>
                                      </m:d>
                                    </m:den>
                                  </m:f>
                                </m:e>
                              </m:nary>
                              <m:r>
                                <a:rPr lang="en-GR" sz="1600" i="0">
                                  <a:latin typeface="Cambria Math" panose="02040503050406030204" pitchFamily="18" charset="0"/>
                                </a:rPr>
                                <m:t> </m:t>
                              </m:r>
                              <m:sSup>
                                <m:sSupPr>
                                  <m:ctrlPr>
                                    <a:rPr lang="en-GR" sz="1600" i="1">
                                      <a:latin typeface="Cambria Math" panose="02040503050406030204" pitchFamily="18" charset="0"/>
                                    </a:rPr>
                                  </m:ctrlPr>
                                </m:sSupPr>
                                <m:e>
                                  <m:d>
                                    <m:dPr>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𝐸</m:t>
                                          </m:r>
                                        </m:e>
                                        <m:sub>
                                          <m:r>
                                            <a:rPr lang="en-GR" sz="1600" i="1">
                                              <a:latin typeface="Cambria Math" panose="02040503050406030204" pitchFamily="18" charset="0"/>
                                            </a:rPr>
                                            <m:t>𝑘</m:t>
                                          </m:r>
                                        </m:sub>
                                      </m:sSub>
                                    </m:e>
                                  </m:d>
                                </m:e>
                                <m:sup>
                                  <m:r>
                                    <a:rPr lang="en-GR" sz="1600" i="1">
                                      <a:latin typeface="Cambria Math" panose="02040503050406030204" pitchFamily="18" charset="0"/>
                                    </a:rPr>
                                    <m:t>𝜆</m:t>
                                  </m:r>
                                </m:sup>
                              </m:sSup>
                            </m:e>
                          </m:d>
                        </m:e>
                      </m:nary>
                      <m:r>
                        <a:rPr lang="el-GR" sz="1600" b="0" i="0" smtClean="0">
                          <a:latin typeface="Cambria Math" panose="02040503050406030204" pitchFamily="18" charset="0"/>
                        </a:rPr>
                        <m:t>  </m:t>
                      </m:r>
                      <m:r>
                        <a:rPr lang="en-GR" sz="1600" i="0">
                          <a:latin typeface="Cambria Math" panose="02040503050406030204" pitchFamily="18" charset="0"/>
                        </a:rPr>
                        <m:t>= </m:t>
                      </m:r>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n-GR" sz="1600" i="0">
                              <a:latin typeface="Cambria Math" panose="02040503050406030204" pitchFamily="18" charset="0"/>
                            </a:rPr>
                            <m:t>2</m:t>
                          </m:r>
                        </m:sup>
                        <m:e>
                          <m:sSub>
                            <m:sSubPr>
                              <m:ctrlPr>
                                <a:rPr lang="el-GR" sz="1600" b="0" i="1" smtClean="0">
                                  <a:latin typeface="Cambria Math" panose="02040503050406030204" pitchFamily="18" charset="0"/>
                                </a:rPr>
                              </m:ctrlPr>
                            </m:sSubPr>
                            <m:e>
                              <m:r>
                                <a:rPr lang="el-GR" sz="1600" b="0" i="1" smtClean="0">
                                  <a:latin typeface="Cambria Math" panose="02040503050406030204" pitchFamily="18" charset="0"/>
                                </a:rPr>
                                <m:t>𝛽</m:t>
                              </m:r>
                            </m:e>
                            <m:sub>
                              <m:r>
                                <a:rPr lang="el-GR" sz="1600" b="0" i="1" smtClean="0">
                                  <a:latin typeface="Cambria Math" panose="02040503050406030204" pitchFamily="18" charset="0"/>
                                </a:rPr>
                                <m:t>𝜆</m:t>
                              </m:r>
                            </m:sub>
                          </m:sSub>
                        </m:e>
                      </m:nary>
                      <m:sSub>
                        <m:sSubPr>
                          <m:ctrlPr>
                            <a:rPr lang="en-GR" sz="1600" i="0">
                              <a:latin typeface="Cambria Math" panose="02040503050406030204" pitchFamily="18" charset="0"/>
                            </a:rPr>
                          </m:ctrlPr>
                        </m:sSubPr>
                        <m:e>
                          <m:r>
                            <a:rPr lang="en-GR" sz="1600" i="0">
                              <a:latin typeface="Cambria Math" panose="02040503050406030204" pitchFamily="18" charset="0"/>
                            </a:rPr>
                            <m:t>ℱ</m:t>
                          </m:r>
                        </m:e>
                        <m:sub>
                          <m:r>
                            <a:rPr lang="en-GR" sz="1600" i="1">
                              <a:latin typeface="Cambria Math" panose="02040503050406030204" pitchFamily="18" charset="0"/>
                            </a:rPr>
                            <m:t>𝜆</m:t>
                          </m:r>
                          <m:r>
                            <a:rPr lang="en-GR" sz="1600" i="0">
                              <a:latin typeface="Cambria Math" panose="02040503050406030204" pitchFamily="18" charset="0"/>
                            </a:rPr>
                            <m:t>,</m:t>
                          </m:r>
                          <m:r>
                            <a:rPr lang="en-GR" sz="1600" i="1">
                              <a:latin typeface="Cambria Math" panose="02040503050406030204" pitchFamily="18" charset="0"/>
                            </a:rPr>
                            <m:t>𝑖</m:t>
                          </m:r>
                        </m:sub>
                      </m:sSub>
                      <m:r>
                        <a:rPr lang="en-GR" sz="1600" i="0">
                          <a:latin typeface="Cambria Math" panose="02040503050406030204" pitchFamily="18" charset="0"/>
                        </a:rPr>
                        <m:t> +  </m:t>
                      </m:r>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n-GR" sz="1600" i="0">
                              <a:latin typeface="Cambria Math" panose="02040503050406030204" pitchFamily="18" charset="0"/>
                            </a:rPr>
                            <m:t>2</m:t>
                          </m:r>
                        </m:sup>
                        <m:e>
                          <m:sSub>
                            <m:sSubPr>
                              <m:ctrlPr>
                                <a:rPr lang="en-GR" sz="1600" i="1">
                                  <a:latin typeface="Cambria Math" panose="02040503050406030204" pitchFamily="18" charset="0"/>
                                </a:rPr>
                              </m:ctrlPr>
                            </m:sSubPr>
                            <m:e>
                              <m:r>
                                <a:rPr lang="en-GR" sz="1600" i="1">
                                  <a:latin typeface="Cambria Math" panose="02040503050406030204" pitchFamily="18" charset="0"/>
                                </a:rPr>
                                <m:t>𝑎</m:t>
                              </m:r>
                            </m:e>
                            <m:sub>
                              <m:r>
                                <a:rPr lang="en-GR" sz="1600" i="1">
                                  <a:latin typeface="Cambria Math" panose="02040503050406030204" pitchFamily="18" charset="0"/>
                                </a:rPr>
                                <m:t>𝜆</m:t>
                              </m:r>
                            </m:sub>
                          </m:sSub>
                        </m:e>
                      </m:nary>
                      <m:sSub>
                        <m:sSubPr>
                          <m:ctrlPr>
                            <a:rPr lang="en-GR" sz="1600" i="0">
                              <a:latin typeface="Cambria Math" panose="02040503050406030204" pitchFamily="18" charset="0"/>
                            </a:rPr>
                          </m:ctrlPr>
                        </m:sSubPr>
                        <m:e>
                          <m:r>
                            <a:rPr lang="en-GR" sz="1600" i="0">
                              <a:latin typeface="Cambria Math" panose="02040503050406030204" pitchFamily="18" charset="0"/>
                            </a:rPr>
                            <m:t>ℑ</m:t>
                          </m:r>
                        </m:e>
                        <m:sub>
                          <m:r>
                            <a:rPr lang="en-GR" sz="1600" i="1">
                              <a:latin typeface="Cambria Math" panose="02040503050406030204" pitchFamily="18" charset="0"/>
                            </a:rPr>
                            <m:t>𝜆</m:t>
                          </m:r>
                          <m:r>
                            <a:rPr lang="en-GR" sz="1600" i="0">
                              <a:latin typeface="Cambria Math" panose="02040503050406030204" pitchFamily="18" charset="0"/>
                            </a:rPr>
                            <m:t>,</m:t>
                          </m:r>
                          <m:r>
                            <a:rPr lang="en-GR" sz="1600" i="1">
                              <a:latin typeface="Cambria Math" panose="02040503050406030204" pitchFamily="18" charset="0"/>
                            </a:rPr>
                            <m:t>𝑖</m:t>
                          </m:r>
                        </m:sub>
                      </m:sSub>
                    </m:oMath>
                  </m:oMathPara>
                </a14:m>
                <a:endParaRPr lang="en-GR" sz="1600" dirty="0"/>
              </a:p>
            </p:txBody>
          </p:sp>
        </mc:Choice>
        <mc:Fallback>
          <p:sp>
            <p:nvSpPr>
              <p:cNvPr id="8" name="TextBox 7">
                <a:extLst>
                  <a:ext uri="{FF2B5EF4-FFF2-40B4-BE49-F238E27FC236}">
                    <a16:creationId xmlns:a16="http://schemas.microsoft.com/office/drawing/2014/main" id="{2D27E224-9A9C-F97A-D0F5-B12E107AD1FF}"/>
                  </a:ext>
                </a:extLst>
              </p:cNvPr>
              <p:cNvSpPr txBox="1">
                <a:spLocks noRot="1" noChangeAspect="1" noMove="1" noResize="1" noEditPoints="1" noAdjustHandles="1" noChangeArrowheads="1" noChangeShapeType="1" noTextEdit="1"/>
              </p:cNvSpPr>
              <p:nvPr/>
            </p:nvSpPr>
            <p:spPr>
              <a:xfrm>
                <a:off x="0" y="3107549"/>
                <a:ext cx="9291484" cy="1899623"/>
              </a:xfrm>
              <a:prstGeom prst="rect">
                <a:avLst/>
              </a:prstGeom>
              <a:blipFill>
                <a:blip r:embed="rId5"/>
                <a:stretch>
                  <a:fillRect l="-137" t="-40397" b="-62252"/>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620BDC0F-F60E-6C74-707D-D6806EFBFD92}"/>
                  </a:ext>
                </a:extLst>
              </p:cNvPr>
              <p:cNvSpPr txBox="1"/>
              <p:nvPr/>
            </p:nvSpPr>
            <p:spPr>
              <a:xfrm>
                <a:off x="98322" y="5497205"/>
                <a:ext cx="8947355" cy="859146"/>
              </a:xfrm>
              <a:prstGeom prst="rect">
                <a:avLst/>
              </a:prstGeom>
              <a:noFill/>
            </p:spPr>
            <p:txBody>
              <a:bodyPr wrap="square" rtlCol="0">
                <a:spAutoFit/>
              </a:bodyPr>
              <a:lstStyle/>
              <a:p>
                <a:r>
                  <a:rPr lang="en-GB" dirty="0"/>
                  <a:t>a</a:t>
                </a:r>
                <a:r>
                  <a:rPr lang="en-GR" dirty="0"/>
                  <a:t>nd imposing  (e.g. with Lagrange multipliers - constraints) that:</a:t>
                </a:r>
              </a:p>
              <a:p>
                <a:r>
                  <a:rPr lang="en-GR" dirty="0"/>
                  <a:t>                                                         </a:t>
                </a:r>
                <a14:m>
                  <m:oMath xmlns:m="http://schemas.openxmlformats.org/officeDocument/2006/math">
                    <m:sSubSup>
                      <m:sSubSupPr>
                        <m:ctrlPr>
                          <a:rPr lang="el-GR">
                            <a:latin typeface="Cambria Math" panose="02040503050406030204" pitchFamily="18" charset="0"/>
                          </a:rPr>
                        </m:ctrlPr>
                      </m:sSubSupPr>
                      <m:e>
                        <m:r>
                          <m:rPr>
                            <m:sty m:val="p"/>
                          </m:rPr>
                          <a:rPr lang="el-GR">
                            <a:latin typeface="Cambria Math" panose="02040503050406030204" pitchFamily="18" charset="0"/>
                          </a:rPr>
                          <m:t>σ</m:t>
                        </m:r>
                      </m:e>
                      <m:sub>
                        <m:sSub>
                          <m:sSubPr>
                            <m:ctrlPr>
                              <a:rPr lang="el-GR" i="1">
                                <a:latin typeface="Cambria Math" panose="02040503050406030204" pitchFamily="18" charset="0"/>
                              </a:rPr>
                            </m:ctrlPr>
                          </m:sSubPr>
                          <m:e>
                            <m:acc>
                              <m:accPr>
                                <m:chr m:val="̅"/>
                                <m:ctrlPr>
                                  <a:rPr lang="el-GR">
                                    <a:latin typeface="Cambria Math" panose="02040503050406030204" pitchFamily="18" charset="0"/>
                                  </a:rPr>
                                </m:ctrlPr>
                              </m:accPr>
                              <m:e>
                                <m:r>
                                  <m:rPr>
                                    <m:sty m:val="p"/>
                                  </m:rPr>
                                  <a:rPr lang="el-GR">
                                    <a:latin typeface="Cambria Math" panose="02040503050406030204" pitchFamily="18" charset="0"/>
                                  </a:rPr>
                                  <m:t>ν</m:t>
                                </m:r>
                              </m:e>
                            </m:acc>
                          </m:e>
                          <m:sub>
                            <m:r>
                              <m:rPr>
                                <m:sty m:val="p"/>
                              </m:rPr>
                              <a:rPr lang="el-GR">
                                <a:latin typeface="Cambria Math" panose="02040503050406030204" pitchFamily="18" charset="0"/>
                              </a:rPr>
                              <m:t>μ</m:t>
                            </m:r>
                          </m:sub>
                        </m:sSub>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H</m:t>
                            </m:r>
                          </m:e>
                          <m:sub>
                            <m:r>
                              <a:rPr lang="en-US">
                                <a:latin typeface="Cambria Math" panose="02040503050406030204" pitchFamily="18" charset="0"/>
                              </a:rPr>
                              <m:t>2</m:t>
                            </m:r>
                          </m:sub>
                        </m:sSub>
                        <m:r>
                          <m:rPr>
                            <m:sty m:val="p"/>
                          </m:rPr>
                          <a:rPr lang="en-US">
                            <a:latin typeface="Cambria Math" panose="02040503050406030204" pitchFamily="18" charset="0"/>
                          </a:rPr>
                          <m:t>O</m:t>
                        </m:r>
                      </m:sub>
                      <m:sup>
                        <m:r>
                          <m:rPr>
                            <m:sty m:val="p"/>
                          </m:rPr>
                          <a:rPr lang="en-US">
                            <a:latin typeface="Cambria Math" panose="02040503050406030204" pitchFamily="18" charset="0"/>
                          </a:rPr>
                          <m:t>CC</m:t>
                        </m:r>
                      </m:sup>
                    </m:sSubSup>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E</m:t>
                            </m:r>
                          </m:e>
                          <m:sub>
                            <m:r>
                              <m:rPr>
                                <m:sty m:val="p"/>
                              </m:rPr>
                              <a:rPr lang="el-GR">
                                <a:latin typeface="Cambria Math" panose="02040503050406030204" pitchFamily="18" charset="0"/>
                              </a:rPr>
                              <m:t>ν</m:t>
                            </m:r>
                          </m:sub>
                        </m:sSub>
                      </m:e>
                    </m:d>
                  </m:oMath>
                </a14:m>
                <a:r>
                  <a:rPr lang="en-GR" dirty="0"/>
                  <a:t>  and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𝑑</m:t>
                        </m:r>
                      </m:num>
                      <m:den>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l-GR" b="0" i="1" smtClean="0">
                                <a:latin typeface="Cambria Math" panose="02040503050406030204" pitchFamily="18" charset="0"/>
                              </a:rPr>
                              <m:t>𝜈</m:t>
                            </m:r>
                          </m:sub>
                        </m:sSub>
                      </m:den>
                    </m:f>
                    <m:d>
                      <m:dPr>
                        <m:ctrlPr>
                          <a:rPr lang="el-GR" i="1">
                            <a:latin typeface="Cambria Math" panose="02040503050406030204" pitchFamily="18" charset="0"/>
                          </a:rPr>
                        </m:ctrlPr>
                      </m:dPr>
                      <m:e>
                        <m:sSubSup>
                          <m:sSubSupPr>
                            <m:ctrlPr>
                              <a:rPr lang="el-GR">
                                <a:latin typeface="Cambria Math" panose="02040503050406030204" pitchFamily="18" charset="0"/>
                              </a:rPr>
                            </m:ctrlPr>
                          </m:sSubSupPr>
                          <m:e>
                            <m:r>
                              <m:rPr>
                                <m:sty m:val="p"/>
                              </m:rPr>
                              <a:rPr lang="el-GR">
                                <a:latin typeface="Cambria Math" panose="02040503050406030204" pitchFamily="18" charset="0"/>
                              </a:rPr>
                              <m:t>σ</m:t>
                            </m:r>
                          </m:e>
                          <m:sub>
                            <m:sSub>
                              <m:sSubPr>
                                <m:ctrlPr>
                                  <a:rPr lang="el-GR" i="1">
                                    <a:latin typeface="Cambria Math" panose="02040503050406030204" pitchFamily="18" charset="0"/>
                                  </a:rPr>
                                </m:ctrlPr>
                              </m:sSubPr>
                              <m:e>
                                <m:acc>
                                  <m:accPr>
                                    <m:chr m:val="̅"/>
                                    <m:ctrlPr>
                                      <a:rPr lang="el-GR">
                                        <a:latin typeface="Cambria Math" panose="02040503050406030204" pitchFamily="18" charset="0"/>
                                      </a:rPr>
                                    </m:ctrlPr>
                                  </m:accPr>
                                  <m:e>
                                    <m:r>
                                      <m:rPr>
                                        <m:sty m:val="p"/>
                                      </m:rPr>
                                      <a:rPr lang="el-GR">
                                        <a:latin typeface="Cambria Math" panose="02040503050406030204" pitchFamily="18" charset="0"/>
                                      </a:rPr>
                                      <m:t>ν</m:t>
                                    </m:r>
                                  </m:e>
                                </m:acc>
                              </m:e>
                              <m:sub>
                                <m:r>
                                  <m:rPr>
                                    <m:sty m:val="p"/>
                                  </m:rPr>
                                  <a:rPr lang="el-GR">
                                    <a:latin typeface="Cambria Math" panose="02040503050406030204" pitchFamily="18" charset="0"/>
                                  </a:rPr>
                                  <m:t>μ</m:t>
                                </m:r>
                              </m:sub>
                            </m:sSub>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H</m:t>
                                </m:r>
                              </m:e>
                              <m:sub>
                                <m:r>
                                  <a:rPr lang="en-US">
                                    <a:latin typeface="Cambria Math" panose="02040503050406030204" pitchFamily="18" charset="0"/>
                                  </a:rPr>
                                  <m:t>2</m:t>
                                </m:r>
                              </m:sub>
                            </m:sSub>
                            <m:r>
                              <m:rPr>
                                <m:sty m:val="p"/>
                              </m:rPr>
                              <a:rPr lang="en-US">
                                <a:latin typeface="Cambria Math" panose="02040503050406030204" pitchFamily="18" charset="0"/>
                              </a:rPr>
                              <m:t>O</m:t>
                            </m:r>
                          </m:sub>
                          <m:sup>
                            <m:r>
                              <m:rPr>
                                <m:sty m:val="p"/>
                              </m:rPr>
                              <a:rPr lang="en-US">
                                <a:latin typeface="Cambria Math" panose="02040503050406030204" pitchFamily="18" charset="0"/>
                              </a:rPr>
                              <m:t>CC</m:t>
                            </m:r>
                          </m:sup>
                        </m:sSubSup>
                        <m:d>
                          <m:dPr>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E</m:t>
                                </m:r>
                              </m:e>
                              <m:sub>
                                <m:r>
                                  <m:rPr>
                                    <m:sty m:val="p"/>
                                  </m:rPr>
                                  <a:rPr lang="el-GR">
                                    <a:latin typeface="Cambria Math" panose="02040503050406030204" pitchFamily="18" charset="0"/>
                                  </a:rPr>
                                  <m:t>ν</m:t>
                                </m:r>
                              </m:sub>
                            </m:sSub>
                          </m:e>
                        </m:d>
                      </m:e>
                    </m:d>
                  </m:oMath>
                </a14:m>
                <a:r>
                  <a:rPr lang="en-GR" dirty="0"/>
                  <a:t> are continues at </a:t>
                </a:r>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E</m:t>
                        </m:r>
                      </m:e>
                      <m:sub>
                        <m:r>
                          <m:rPr>
                            <m:sty m:val="p"/>
                          </m:rPr>
                          <a:rPr lang="el-GR">
                            <a:latin typeface="Cambria Math" panose="02040503050406030204" pitchFamily="18" charset="0"/>
                          </a:rPr>
                          <m:t>ν</m:t>
                        </m:r>
                      </m:sub>
                    </m:sSub>
                  </m:oMath>
                </a14:m>
                <a:r>
                  <a:rPr lang="en-GR" dirty="0"/>
                  <a:t>=</a:t>
                </a:r>
                <a:r>
                  <a:rPr lang="en-US" dirty="0"/>
                  <a:t> </a:t>
                </a:r>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E</m:t>
                        </m:r>
                      </m:e>
                      <m:sub>
                        <m:r>
                          <m:rPr>
                            <m:sty m:val="p"/>
                          </m:rPr>
                          <a:rPr lang="en-US" b="0" i="0" smtClean="0">
                            <a:latin typeface="Cambria Math" panose="02040503050406030204" pitchFamily="18" charset="0"/>
                          </a:rPr>
                          <m:t>c</m:t>
                        </m:r>
                      </m:sub>
                    </m:sSub>
                  </m:oMath>
                </a14:m>
                <a:endParaRPr lang="en-GR" dirty="0"/>
              </a:p>
            </p:txBody>
          </p:sp>
        </mc:Choice>
        <mc:Fallback>
          <p:sp>
            <p:nvSpPr>
              <p:cNvPr id="9" name="TextBox 8">
                <a:extLst>
                  <a:ext uri="{FF2B5EF4-FFF2-40B4-BE49-F238E27FC236}">
                    <a16:creationId xmlns:a16="http://schemas.microsoft.com/office/drawing/2014/main" id="{620BDC0F-F60E-6C74-707D-D6806EFBFD92}"/>
                  </a:ext>
                </a:extLst>
              </p:cNvPr>
              <p:cNvSpPr txBox="1">
                <a:spLocks noRot="1" noChangeAspect="1" noMove="1" noResize="1" noEditPoints="1" noAdjustHandles="1" noChangeArrowheads="1" noChangeShapeType="1" noTextEdit="1"/>
              </p:cNvSpPr>
              <p:nvPr/>
            </p:nvSpPr>
            <p:spPr>
              <a:xfrm>
                <a:off x="98322" y="5497205"/>
                <a:ext cx="8947355" cy="859146"/>
              </a:xfrm>
              <a:prstGeom prst="rect">
                <a:avLst/>
              </a:prstGeom>
              <a:blipFill>
                <a:blip r:embed="rId6"/>
                <a:stretch>
                  <a:fillRect l="-567" t="-2899"/>
                </a:stretch>
              </a:blipFill>
            </p:spPr>
            <p:txBody>
              <a:bodyPr/>
              <a:lstStyle/>
              <a:p>
                <a:r>
                  <a:rPr lang="en-GR">
                    <a:noFill/>
                  </a:rPr>
                  <a:t> </a:t>
                </a:r>
              </a:p>
            </p:txBody>
          </p:sp>
        </mc:Fallback>
      </mc:AlternateContent>
    </p:spTree>
    <p:extLst>
      <p:ext uri="{BB962C8B-B14F-4D97-AF65-F5344CB8AC3E}">
        <p14:creationId xmlns:p14="http://schemas.microsoft.com/office/powerpoint/2010/main" val="853537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8D6010-B047-A2C4-36F7-297BB45AC56A}"/>
              </a:ext>
            </a:extLst>
          </p:cNvPr>
          <p:cNvSpPr>
            <a:spLocks noGrp="1"/>
          </p:cNvSpPr>
          <p:nvPr>
            <p:ph type="sldNum" sz="quarter" idx="12"/>
          </p:nvPr>
        </p:nvSpPr>
        <p:spPr/>
        <p:txBody>
          <a:bodyPr/>
          <a:lstStyle/>
          <a:p>
            <a:fld id="{9C246AE4-CBAC-7944-8D8C-67B9A18B7093}" type="slidenum">
              <a:rPr lang="en-GR" smtClean="0"/>
              <a:t>32</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FFBE6C2-4FB0-A4DE-9154-645275D22F3D}"/>
                  </a:ext>
                </a:extLst>
              </p:cNvPr>
              <p:cNvSpPr txBox="1"/>
              <p:nvPr/>
            </p:nvSpPr>
            <p:spPr>
              <a:xfrm>
                <a:off x="0" y="0"/>
                <a:ext cx="9144000" cy="966675"/>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dirty="0">
                    <a:solidFill>
                      <a:schemeClr val="bg1"/>
                    </a:solidFill>
                    <a:latin typeface="Times New Roman" panose="02020603050405020304" pitchFamily="18" charset="0"/>
                    <a:cs typeface="Times New Roman" panose="02020603050405020304" pitchFamily="18" charset="0"/>
                  </a:rPr>
                  <a:t> Estimation </a:t>
                </a:r>
              </a:p>
              <a:p>
                <a:pPr algn="ctr"/>
                <a:r>
                  <a:rPr lang="en-US" sz="2400" b="1" dirty="0">
                    <a:solidFill>
                      <a:schemeClr val="bg1"/>
                    </a:solidFill>
                    <a:latin typeface="Times New Roman" panose="02020603050405020304" pitchFamily="18" charset="0"/>
                    <a:cs typeface="Times New Roman" panose="02020603050405020304" pitchFamily="18" charset="0"/>
                  </a:rPr>
                  <a:t>Systematic Bias (?) due to the Functional Form - II</a:t>
                </a:r>
              </a:p>
            </p:txBody>
          </p:sp>
        </mc:Choice>
        <mc:Fallback>
          <p:sp>
            <p:nvSpPr>
              <p:cNvPr id="3" name="TextBox 2">
                <a:extLst>
                  <a:ext uri="{FF2B5EF4-FFF2-40B4-BE49-F238E27FC236}">
                    <a16:creationId xmlns:a16="http://schemas.microsoft.com/office/drawing/2014/main" id="{6FFBE6C2-4FB0-A4DE-9154-645275D22F3D}"/>
                  </a:ext>
                </a:extLst>
              </p:cNvPr>
              <p:cNvSpPr txBox="1">
                <a:spLocks noRot="1" noChangeAspect="1" noMove="1" noResize="1" noEditPoints="1" noAdjustHandles="1" noChangeArrowheads="1" noChangeShapeType="1" noTextEdit="1"/>
              </p:cNvSpPr>
              <p:nvPr/>
            </p:nvSpPr>
            <p:spPr>
              <a:xfrm>
                <a:off x="0" y="0"/>
                <a:ext cx="9144000" cy="966675"/>
              </a:xfrm>
              <a:prstGeom prst="rect">
                <a:avLst/>
              </a:prstGeom>
              <a:blipFill>
                <a:blip r:embed="rId2"/>
                <a:stretch>
                  <a:fillRect t="-2597" b="-10390"/>
                </a:stretch>
              </a:blipFill>
            </p:spPr>
            <p:txBody>
              <a:bodyPr/>
              <a:lstStyle/>
              <a:p>
                <a:r>
                  <a:rPr lang="en-GR">
                    <a:noFill/>
                  </a:rPr>
                  <a:t> </a:t>
                </a:r>
              </a:p>
            </p:txBody>
          </p:sp>
        </mc:Fallback>
      </mc:AlternateContent>
      <p:sp>
        <p:nvSpPr>
          <p:cNvPr id="4" name="TextBox 3">
            <a:extLst>
              <a:ext uri="{FF2B5EF4-FFF2-40B4-BE49-F238E27FC236}">
                <a16:creationId xmlns:a16="http://schemas.microsoft.com/office/drawing/2014/main" id="{00CFAA30-71D3-19A0-D578-41557C51E3EF}"/>
              </a:ext>
            </a:extLst>
          </p:cNvPr>
          <p:cNvSpPr txBox="1"/>
          <p:nvPr/>
        </p:nvSpPr>
        <p:spPr>
          <a:xfrm>
            <a:off x="0" y="1042219"/>
            <a:ext cx="5211097" cy="369332"/>
          </a:xfrm>
          <a:prstGeom prst="rect">
            <a:avLst/>
          </a:prstGeom>
          <a:noFill/>
        </p:spPr>
        <p:txBody>
          <a:bodyPr wrap="square" rtlCol="0">
            <a:spAutoFit/>
          </a:bodyPr>
          <a:lstStyle/>
          <a:p>
            <a:r>
              <a:rPr lang="en-GB" b="1" dirty="0">
                <a:latin typeface="Times New Roman" panose="02020603050405020304" pitchFamily="18" charset="0"/>
                <a:cs typeface="Times New Roman" panose="02020603050405020304" pitchFamily="18" charset="0"/>
              </a:rPr>
              <a:t>w</a:t>
            </a:r>
            <a:r>
              <a:rPr lang="en-GR" b="1" dirty="0">
                <a:latin typeface="Times New Roman" panose="02020603050405020304" pitchFamily="18" charset="0"/>
                <a:cs typeface="Times New Roman" panose="02020603050405020304" pitchFamily="18" charset="0"/>
              </a:rPr>
              <a:t>e tried:</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710BB369-F077-FC18-51F8-AB5EF636167B}"/>
                  </a:ext>
                </a:extLst>
              </p:cNvPr>
              <p:cNvSpPr txBox="1"/>
              <p:nvPr/>
            </p:nvSpPr>
            <p:spPr>
              <a:xfrm>
                <a:off x="1973826" y="1264798"/>
                <a:ext cx="4596580" cy="1597810"/>
              </a:xfrm>
              <a:prstGeom prst="rect">
                <a:avLst/>
              </a:prstGeom>
              <a:noFill/>
            </p:spPr>
            <p:txBody>
              <a:bodyPr wrap="square">
                <a:spAutoFit/>
              </a:bodyPr>
              <a:lstStyle/>
              <a:p>
                <a:pPr/>
                <a14:m>
                  <m:oMathPara xmlns:m="http://schemas.openxmlformats.org/officeDocument/2006/math">
                    <m:oMath>
                      <m:sSubSup>
                        <m:sSubSupPr>
                          <m:ctrlPr>
                            <a:rPr lang="el-GR" sz="1600">
                              <a:latin typeface="Cambria Math" panose="02040503050406030204" pitchFamily="18" charset="0"/>
                            </a:rPr>
                          </m:ctrlPr>
                        </m:sSubSupPr>
                        <m:e>
                          <m:r>
                            <m:rPr>
                              <m:sty m:val="p"/>
                            </m:rPr>
                            <a:rPr lang="el-GR" sz="1600">
                              <a:latin typeface="Cambria Math" panose="02040503050406030204" pitchFamily="18" charset="0"/>
                            </a:rPr>
                            <m:t>σ</m:t>
                          </m:r>
                        </m:e>
                        <m:sub>
                          <m:sSub>
                            <m:sSubPr>
                              <m:ctrlPr>
                                <a:rPr lang="el-GR" sz="1600" i="1">
                                  <a:latin typeface="Cambria Math" panose="02040503050406030204" pitchFamily="18" charset="0"/>
                                </a:rPr>
                              </m:ctrlPr>
                            </m:sSubPr>
                            <m:e>
                              <m:acc>
                                <m:accPr>
                                  <m:chr m:val="̅"/>
                                  <m:ctrlPr>
                                    <a:rPr lang="el-GR" sz="1600">
                                      <a:latin typeface="Cambria Math" panose="02040503050406030204" pitchFamily="18" charset="0"/>
                                    </a:rPr>
                                  </m:ctrlPr>
                                </m:accPr>
                                <m:e>
                                  <m:r>
                                    <m:rPr>
                                      <m:sty m:val="p"/>
                                    </m:rPr>
                                    <a:rPr lang="el-GR" sz="1600">
                                      <a:latin typeface="Cambria Math" panose="02040503050406030204" pitchFamily="18" charset="0"/>
                                    </a:rPr>
                                    <m:t>ν</m:t>
                                  </m:r>
                                </m:e>
                              </m:acc>
                            </m:e>
                            <m:sub>
                              <m:r>
                                <m:rPr>
                                  <m:sty m:val="p"/>
                                </m:rPr>
                                <a:rPr lang="el-GR" sz="1600">
                                  <a:latin typeface="Cambria Math" panose="02040503050406030204" pitchFamily="18" charset="0"/>
                                </a:rPr>
                                <m:t>μ</m:t>
                              </m:r>
                            </m:sub>
                          </m:sSub>
                          <m:r>
                            <a:rPr lang="en-US" sz="1600">
                              <a:latin typeface="Cambria Math" panose="02040503050406030204" pitchFamily="18" charset="0"/>
                            </a:rPr>
                            <m:t>−</m:t>
                          </m:r>
                          <m:sSub>
                            <m:sSubPr>
                              <m:ctrlPr>
                                <a:rPr lang="en-US" sz="1600">
                                  <a:latin typeface="Cambria Math" panose="02040503050406030204" pitchFamily="18" charset="0"/>
                                </a:rPr>
                              </m:ctrlPr>
                            </m:sSubPr>
                            <m:e>
                              <m:r>
                                <m:rPr>
                                  <m:sty m:val="p"/>
                                </m:rPr>
                                <a:rPr lang="en-US" sz="1600">
                                  <a:latin typeface="Cambria Math" panose="02040503050406030204" pitchFamily="18" charset="0"/>
                                </a:rPr>
                                <m:t>H</m:t>
                              </m:r>
                            </m:e>
                            <m:sub>
                              <m:r>
                                <a:rPr lang="en-US" sz="1600">
                                  <a:latin typeface="Cambria Math" panose="02040503050406030204" pitchFamily="18" charset="0"/>
                                </a:rPr>
                                <m:t>2</m:t>
                              </m:r>
                            </m:sub>
                          </m:sSub>
                          <m:r>
                            <m:rPr>
                              <m:sty m:val="p"/>
                            </m:rPr>
                            <a:rPr lang="en-US" sz="1600">
                              <a:latin typeface="Cambria Math" panose="02040503050406030204" pitchFamily="18" charset="0"/>
                            </a:rPr>
                            <m:t>O</m:t>
                          </m:r>
                        </m:sub>
                        <m:sup>
                          <m:r>
                            <m:rPr>
                              <m:sty m:val="p"/>
                            </m:rPr>
                            <a:rPr lang="en-US" sz="1600">
                              <a:latin typeface="Cambria Math" panose="02040503050406030204" pitchFamily="18" charset="0"/>
                            </a:rPr>
                            <m:t>CC</m:t>
                          </m:r>
                        </m:sup>
                      </m:sSubSup>
                      <m:d>
                        <m:dPr>
                          <m:ctrlPr>
                            <a:rPr lang="en-US" sz="1600" i="1">
                              <a:latin typeface="Cambria Math" panose="02040503050406030204" pitchFamily="18" charset="0"/>
                            </a:rPr>
                          </m:ctrlPr>
                        </m:dPr>
                        <m:e>
                          <m:sSub>
                            <m:sSubPr>
                              <m:ctrlPr>
                                <a:rPr lang="en-US" sz="1600">
                                  <a:latin typeface="Cambria Math" panose="02040503050406030204" pitchFamily="18" charset="0"/>
                                </a:rPr>
                              </m:ctrlPr>
                            </m:sSubPr>
                            <m:e>
                              <m:r>
                                <m:rPr>
                                  <m:sty m:val="p"/>
                                </m:rPr>
                                <a:rPr lang="en-US" sz="1600">
                                  <a:latin typeface="Cambria Math" panose="02040503050406030204" pitchFamily="18" charset="0"/>
                                </a:rPr>
                                <m:t>E</m:t>
                              </m:r>
                            </m:e>
                            <m:sub>
                              <m:r>
                                <m:rPr>
                                  <m:sty m:val="p"/>
                                </m:rPr>
                                <a:rPr lang="el-GR" sz="1600">
                                  <a:latin typeface="Cambria Math" panose="02040503050406030204" pitchFamily="18" charset="0"/>
                                </a:rPr>
                                <m:t>ν</m:t>
                              </m:r>
                            </m:sub>
                          </m:sSub>
                        </m:e>
                      </m:d>
                      <m:r>
                        <a:rPr lang="en-GR" sz="1600" i="0">
                          <a:latin typeface="Cambria Math" panose="02040503050406030204" pitchFamily="18" charset="0"/>
                        </a:rPr>
                        <m:t>=</m:t>
                      </m:r>
                      <m:d>
                        <m:dPr>
                          <m:begChr m:val="{"/>
                          <m:endChr m:val=""/>
                          <m:ctrlPr>
                            <a:rPr lang="en-GR" sz="1600" i="1">
                              <a:latin typeface="Cambria Math" panose="02040503050406030204" pitchFamily="18" charset="0"/>
                            </a:rPr>
                          </m:ctrlPr>
                        </m:dPr>
                        <m:e>
                          <m:m>
                            <m:mPr>
                              <m:plcHide m:val="on"/>
                              <m:mcs>
                                <m:mc>
                                  <m:mcPr>
                                    <m:count m:val="1"/>
                                    <m:mcJc m:val="center"/>
                                  </m:mcPr>
                                </m:mc>
                              </m:mcs>
                              <m:ctrlPr>
                                <a:rPr lang="en-GR" sz="1600" i="1">
                                  <a:latin typeface="Cambria Math" panose="02040503050406030204" pitchFamily="18" charset="0"/>
                                </a:rPr>
                              </m:ctrlPr>
                            </m:mPr>
                            <m:mr>
                              <m:e>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l-GR" sz="1600" b="0" i="0" smtClean="0">
                                        <a:latin typeface="Cambria Math" panose="02040503050406030204" pitchFamily="18" charset="0"/>
                                      </a:rPr>
                                      <m:t>1</m:t>
                                    </m:r>
                                  </m:sup>
                                  <m:e>
                                    <m:sSub>
                                      <m:sSubPr>
                                        <m:ctrlPr>
                                          <a:rPr lang="el-GR" sz="1600" b="0" i="1" smtClean="0">
                                            <a:latin typeface="Cambria Math" panose="02040503050406030204" pitchFamily="18" charset="0"/>
                                          </a:rPr>
                                        </m:ctrlPr>
                                      </m:sSubPr>
                                      <m:e>
                                        <m:r>
                                          <a:rPr lang="el-GR" sz="1600" b="0" i="1" smtClean="0">
                                            <a:latin typeface="Cambria Math" panose="02040503050406030204" pitchFamily="18" charset="0"/>
                                          </a:rPr>
                                          <m:t>𝛼</m:t>
                                        </m:r>
                                      </m:e>
                                      <m:sub>
                                        <m:r>
                                          <a:rPr lang="en-GR" sz="1600" i="1">
                                            <a:latin typeface="Cambria Math" panose="02040503050406030204" pitchFamily="18" charset="0"/>
                                          </a:rPr>
                                          <m:t>𝜆</m:t>
                                        </m:r>
                                      </m:sub>
                                    </m:sSub>
                                    <m:sSup>
                                      <m:sSupPr>
                                        <m:ctrlPr>
                                          <a:rPr lang="en-GR" sz="1600" i="1">
                                            <a:latin typeface="Cambria Math" panose="02040503050406030204" pitchFamily="18" charset="0"/>
                                          </a:rPr>
                                        </m:ctrlPr>
                                      </m:sSupPr>
                                      <m:e>
                                        <m:r>
                                          <a:rPr lang="en-GR" sz="1600" i="1">
                                            <a:latin typeface="Cambria Math" panose="02040503050406030204" pitchFamily="18" charset="0"/>
                                          </a:rPr>
                                          <m:t>𝛦</m:t>
                                        </m:r>
                                      </m:e>
                                      <m:sup>
                                        <m:r>
                                          <a:rPr lang="en-GR" sz="1600" i="1">
                                            <a:latin typeface="Cambria Math" panose="02040503050406030204" pitchFamily="18" charset="0"/>
                                          </a:rPr>
                                          <m:t>𝜆</m:t>
                                        </m:r>
                                      </m:sup>
                                    </m:sSup>
                                  </m:e>
                                </m:nary>
                                <m:r>
                                  <a:rPr lang="en-GR" sz="1600" i="0">
                                    <a:latin typeface="Cambria Math" panose="02040503050406030204" pitchFamily="18" charset="0"/>
                                  </a:rPr>
                                  <m:t>  </m:t>
                                </m:r>
                                <m:r>
                                  <a:rPr lang="en-GR" sz="1600" i="1">
                                    <a:latin typeface="Cambria Math" panose="02040503050406030204" pitchFamily="18" charset="0"/>
                                  </a:rPr>
                                  <m:t>𝛦</m:t>
                                </m:r>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𝑐</m:t>
                                    </m:r>
                                  </m:sub>
                                </m:sSub>
                              </m:e>
                            </m:mr>
                            <m:mr>
                              <m:e>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l-GR" sz="1600" b="0" i="0" smtClean="0">
                                        <a:latin typeface="Cambria Math" panose="02040503050406030204" pitchFamily="18" charset="0"/>
                                      </a:rPr>
                                      <m:t>1</m:t>
                                    </m:r>
                                  </m:sup>
                                  <m:e>
                                    <m:sSub>
                                      <m:sSubPr>
                                        <m:ctrlPr>
                                          <a:rPr lang="en-GR" sz="1600" i="1">
                                            <a:latin typeface="Cambria Math" panose="02040503050406030204" pitchFamily="18" charset="0"/>
                                          </a:rPr>
                                        </m:ctrlPr>
                                      </m:sSubPr>
                                      <m:e>
                                        <m:r>
                                          <a:rPr lang="en-GR" sz="1600" i="1">
                                            <a:latin typeface="Cambria Math" panose="02040503050406030204" pitchFamily="18" charset="0"/>
                                          </a:rPr>
                                          <m:t>𝛼</m:t>
                                        </m:r>
                                      </m:e>
                                      <m:sub>
                                        <m:r>
                                          <a:rPr lang="en-GR" sz="1600" i="1">
                                            <a:latin typeface="Cambria Math" panose="02040503050406030204" pitchFamily="18" charset="0"/>
                                          </a:rPr>
                                          <m:t>𝜆</m:t>
                                        </m:r>
                                      </m:sub>
                                    </m:sSub>
                                    <m:sSup>
                                      <m:sSupPr>
                                        <m:ctrlPr>
                                          <a:rPr lang="en-GR" sz="1600" i="1">
                                            <a:latin typeface="Cambria Math" panose="02040503050406030204" pitchFamily="18" charset="0"/>
                                          </a:rPr>
                                        </m:ctrlPr>
                                      </m:sSupPr>
                                      <m:e>
                                        <m:r>
                                          <a:rPr lang="en-GR" sz="1600" i="1">
                                            <a:latin typeface="Cambria Math" panose="02040503050406030204" pitchFamily="18" charset="0"/>
                                          </a:rPr>
                                          <m:t>𝛦</m:t>
                                        </m:r>
                                      </m:e>
                                      <m:sup>
                                        <m:r>
                                          <a:rPr lang="en-GR" sz="1600" i="1">
                                            <a:latin typeface="Cambria Math" panose="02040503050406030204" pitchFamily="18" charset="0"/>
                                          </a:rPr>
                                          <m:t>𝜆</m:t>
                                        </m:r>
                                      </m:sup>
                                    </m:sSup>
                                    <m:r>
                                      <a:rPr lang="el-GR" sz="1600" b="0" i="1" smtClean="0">
                                        <a:latin typeface="Cambria Math" panose="02040503050406030204" pitchFamily="18" charset="0"/>
                                      </a:rPr>
                                      <m:t>+</m:t>
                                    </m:r>
                                    <m:r>
                                      <a:rPr lang="el-GR" sz="1600" b="0" i="1" smtClean="0">
                                        <a:latin typeface="Cambria Math" panose="02040503050406030204" pitchFamily="18" charset="0"/>
                                      </a:rPr>
                                      <m:t>𝛽</m:t>
                                    </m:r>
                                    <m:sSup>
                                      <m:sSupPr>
                                        <m:ctrlPr>
                                          <a:rPr lang="en-GR" sz="1600" b="0" i="1" smtClean="0">
                                            <a:latin typeface="Cambria Math" panose="02040503050406030204" pitchFamily="18" charset="0"/>
                                          </a:rPr>
                                        </m:ctrlPr>
                                      </m:sSupPr>
                                      <m:e>
                                        <m:d>
                                          <m:dPr>
                                            <m:ctrlPr>
                                              <a:rPr lang="en-GR" sz="1600">
                                                <a:latin typeface="Cambria Math" panose="02040503050406030204" pitchFamily="18" charset="0"/>
                                              </a:rPr>
                                            </m:ctrlPr>
                                          </m:dPr>
                                          <m:e>
                                            <m:r>
                                              <m:rPr>
                                                <m:sty m:val="p"/>
                                              </m:rPr>
                                              <a:rPr lang="en-GR" sz="1600">
                                                <a:latin typeface="Cambria Math" panose="02040503050406030204" pitchFamily="18" charset="0"/>
                                              </a:rPr>
                                              <m:t>Ε</m:t>
                                            </m:r>
                                            <m:r>
                                              <a:rPr lang="el-GR" sz="1600" b="0" i="1" smtClean="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𝑐</m:t>
                                                </m:r>
                                              </m:sub>
                                            </m:sSub>
                                          </m:e>
                                        </m:d>
                                      </m:e>
                                      <m:sup>
                                        <m:r>
                                          <a:rPr lang="el-GR" sz="1600" b="0" i="1" smtClean="0">
                                            <a:latin typeface="Cambria Math" panose="02040503050406030204" pitchFamily="18" charset="0"/>
                                          </a:rPr>
                                          <m:t>2</m:t>
                                        </m:r>
                                      </m:sup>
                                    </m:sSup>
                                  </m:e>
                                </m:nary>
                                <m:r>
                                  <a:rPr lang="el-GR" sz="1600" b="0" i="1" smtClean="0">
                                    <a:latin typeface="Cambria Math" panose="02040503050406030204" pitchFamily="18" charset="0"/>
                                  </a:rPr>
                                  <m:t>   </m:t>
                                </m:r>
                                <m:r>
                                  <a:rPr lang="en-GR" sz="1600" i="1">
                                    <a:latin typeface="Cambria Math" panose="02040503050406030204" pitchFamily="18" charset="0"/>
                                  </a:rPr>
                                  <m:t>𝛦</m:t>
                                </m:r>
                                <m:r>
                                  <a:rPr lang="en-GR" sz="1600" i="0">
                                    <a:latin typeface="Cambria Math" panose="02040503050406030204" pitchFamily="18" charset="0"/>
                                  </a:rPr>
                                  <m:t>&gt;</m:t>
                                </m:r>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𝑐</m:t>
                                    </m:r>
                                  </m:sub>
                                </m:sSub>
                              </m:e>
                            </m:mr>
                          </m:m>
                        </m:e>
                      </m:d>
                    </m:oMath>
                  </m:oMathPara>
                </a14:m>
                <a:endParaRPr lang="en-GR" dirty="0"/>
              </a:p>
            </p:txBody>
          </p:sp>
        </mc:Choice>
        <mc:Fallback>
          <p:sp>
            <p:nvSpPr>
              <p:cNvPr id="6" name="TextBox 5">
                <a:extLst>
                  <a:ext uri="{FF2B5EF4-FFF2-40B4-BE49-F238E27FC236}">
                    <a16:creationId xmlns:a16="http://schemas.microsoft.com/office/drawing/2014/main" id="{710BB369-F077-FC18-51F8-AB5EF636167B}"/>
                  </a:ext>
                </a:extLst>
              </p:cNvPr>
              <p:cNvSpPr txBox="1">
                <a:spLocks noRot="1" noChangeAspect="1" noMove="1" noResize="1" noEditPoints="1" noAdjustHandles="1" noChangeArrowheads="1" noChangeShapeType="1" noTextEdit="1"/>
              </p:cNvSpPr>
              <p:nvPr/>
            </p:nvSpPr>
            <p:spPr>
              <a:xfrm>
                <a:off x="1973826" y="1264798"/>
                <a:ext cx="4596580" cy="1597810"/>
              </a:xfrm>
              <a:prstGeom prst="rect">
                <a:avLst/>
              </a:prstGeom>
              <a:blipFill>
                <a:blip r:embed="rId3"/>
                <a:stretch>
                  <a:fillRect t="-44882" b="-71654"/>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3F995741-2F19-49B1-ECD8-254F4C060FEA}"/>
                  </a:ext>
                </a:extLst>
              </p:cNvPr>
              <p:cNvSpPr txBox="1"/>
              <p:nvPr/>
            </p:nvSpPr>
            <p:spPr>
              <a:xfrm>
                <a:off x="0" y="3107549"/>
                <a:ext cx="8721213" cy="1478097"/>
              </a:xfrm>
              <a:prstGeom prst="rect">
                <a:avLst/>
              </a:prstGeom>
              <a:noFill/>
            </p:spPr>
            <p:txBody>
              <a:bodyPr wrap="square">
                <a:spAutoFit/>
              </a:bodyPr>
              <a:lstStyle/>
              <a:p>
                <a:pPr/>
                <a14:m>
                  <m:oMathPara xmlns:m="http://schemas.openxmlformats.org/officeDocument/2006/math">
                    <m:oMath>
                      <m:sSub>
                        <m:sSubPr>
                          <m:ctrlPr>
                            <a:rPr lang="en-GR" sz="1600" i="1">
                              <a:latin typeface="Cambria Math" panose="02040503050406030204" pitchFamily="18" charset="0"/>
                            </a:rPr>
                          </m:ctrlPr>
                        </m:sSubPr>
                        <m:e>
                          <m:r>
                            <a:rPr lang="en-GR" sz="1600" i="1">
                              <a:latin typeface="Cambria Math" panose="02040503050406030204" pitchFamily="18" charset="0"/>
                            </a:rPr>
                            <m:t>𝐵</m:t>
                          </m:r>
                        </m:e>
                        <m:sub>
                          <m:r>
                            <a:rPr lang="en-GR" sz="1600" i="1">
                              <a:latin typeface="Cambria Math" panose="02040503050406030204" pitchFamily="18" charset="0"/>
                            </a:rPr>
                            <m:t>𝑖</m:t>
                          </m:r>
                        </m:sub>
                      </m:sSub>
                      <m:d>
                        <m:dPr>
                          <m:ctrlPr>
                            <a:rPr lang="en-GR" sz="1600" i="1">
                              <a:latin typeface="Cambria Math" panose="02040503050406030204" pitchFamily="18" charset="0"/>
                            </a:rPr>
                          </m:ctrlPr>
                        </m:dPr>
                        <m:e>
                          <m:acc>
                            <m:accPr>
                              <m:chr m:val="⃗"/>
                              <m:ctrlPr>
                                <a:rPr lang="en-GR" sz="1600" i="1">
                                  <a:latin typeface="Cambria Math" panose="02040503050406030204" pitchFamily="18" charset="0"/>
                                </a:rPr>
                              </m:ctrlPr>
                            </m:accPr>
                            <m:e>
                              <m:r>
                                <a:rPr lang="en-GR" sz="1600" i="1">
                                  <a:latin typeface="Cambria Math" panose="02040503050406030204" pitchFamily="18" charset="0"/>
                                </a:rPr>
                                <m:t>𝑎</m:t>
                              </m:r>
                            </m:e>
                          </m:acc>
                        </m:e>
                      </m:d>
                      <m:r>
                        <a:rPr lang="en-GR" sz="1600" i="0">
                          <a:latin typeface="Cambria Math" panose="02040503050406030204" pitchFamily="18" charset="0"/>
                        </a:rPr>
                        <m:t>=</m:t>
                      </m:r>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l-GR" sz="1600" b="0" i="0" smtClean="0">
                              <a:latin typeface="Cambria Math" panose="02040503050406030204" pitchFamily="18" charset="0"/>
                            </a:rPr>
                            <m:t>1</m:t>
                          </m:r>
                        </m:sup>
                        <m:e>
                          <m:sSub>
                            <m:sSubPr>
                              <m:ctrlPr>
                                <a:rPr lang="el-GR" sz="1600" b="0" i="1" smtClean="0">
                                  <a:latin typeface="Cambria Math" panose="02040503050406030204" pitchFamily="18" charset="0"/>
                                </a:rPr>
                              </m:ctrlPr>
                            </m:sSubPr>
                            <m:e>
                              <m:r>
                                <a:rPr lang="el-GR" sz="1600" b="0" i="1" smtClean="0">
                                  <a:latin typeface="Cambria Math" panose="02040503050406030204" pitchFamily="18" charset="0"/>
                                </a:rPr>
                                <m:t>𝛼</m:t>
                              </m:r>
                            </m:e>
                            <m:sub>
                              <m:r>
                                <a:rPr lang="en-GR" sz="1600" i="1">
                                  <a:latin typeface="Cambria Math" panose="02040503050406030204" pitchFamily="18" charset="0"/>
                                </a:rPr>
                                <m:t>𝜆</m:t>
                              </m:r>
                            </m:sub>
                          </m:sSub>
                          <m:d>
                            <m:dPr>
                              <m:begChr m:val="["/>
                              <m:endChr m:val="]"/>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𝑅</m:t>
                                  </m:r>
                                </m:e>
                                <m:sub>
                                  <m:r>
                                    <a:rPr lang="en-GR" sz="1600" i="1">
                                      <a:latin typeface="Cambria Math" panose="02040503050406030204" pitchFamily="18" charset="0"/>
                                    </a:rPr>
                                    <m:t>𝑠𝑐𝑎𝑙𝑒</m:t>
                                  </m:r>
                                </m:sub>
                              </m:sSub>
                              <m:f>
                                <m:fPr>
                                  <m:ctrlPr>
                                    <a:rPr lang="en-GR" sz="1600" i="1">
                                      <a:latin typeface="Cambria Math" panose="02040503050406030204" pitchFamily="18" charset="0"/>
                                    </a:rPr>
                                  </m:ctrlPr>
                                </m:fPr>
                                <m:num>
                                  <m:r>
                                    <a:rPr lang="en-GR" sz="1600" i="1">
                                      <a:latin typeface="Cambria Math" panose="02040503050406030204" pitchFamily="18" charset="0"/>
                                    </a:rPr>
                                    <m:t>𝜌</m:t>
                                  </m:r>
                                  <m:sSub>
                                    <m:sSubPr>
                                      <m:ctrlPr>
                                        <a:rPr lang="en-GR" sz="1600" i="1">
                                          <a:latin typeface="Cambria Math" panose="02040503050406030204" pitchFamily="18" charset="0"/>
                                        </a:rPr>
                                      </m:ctrlPr>
                                    </m:sSubPr>
                                    <m:e>
                                      <m:r>
                                        <a:rPr lang="en-GR" sz="1600" i="1">
                                          <a:latin typeface="Cambria Math" panose="02040503050406030204" pitchFamily="18" charset="0"/>
                                        </a:rPr>
                                        <m:t>𝛮</m:t>
                                      </m:r>
                                    </m:e>
                                    <m:sub>
                                      <m:r>
                                        <a:rPr lang="en-GR" sz="1600" i="1">
                                          <a:latin typeface="Cambria Math" panose="02040503050406030204" pitchFamily="18" charset="0"/>
                                        </a:rPr>
                                        <m:t>𝛢</m:t>
                                      </m:r>
                                    </m:sub>
                                  </m:sSub>
                                </m:num>
                                <m:den>
                                  <m:sSub>
                                    <m:sSubPr>
                                      <m:ctrlPr>
                                        <a:rPr lang="en-GR" sz="1600" i="1">
                                          <a:latin typeface="Cambria Math" panose="02040503050406030204" pitchFamily="18" charset="0"/>
                                        </a:rPr>
                                      </m:ctrlPr>
                                    </m:sSubPr>
                                    <m:e>
                                      <m:r>
                                        <a:rPr lang="en-GR" sz="1600" i="1">
                                          <a:latin typeface="Cambria Math" panose="02040503050406030204" pitchFamily="18" charset="0"/>
                                        </a:rPr>
                                        <m:t>𝛭</m:t>
                                      </m:r>
                                    </m:e>
                                    <m:sub>
                                      <m:r>
                                        <a:rPr lang="en-GR" sz="1600" i="1">
                                          <a:latin typeface="Cambria Math" panose="02040503050406030204" pitchFamily="18" charset="0"/>
                                        </a:rPr>
                                        <m:t>𝛨</m:t>
                                      </m:r>
                                      <m:r>
                                        <a:rPr lang="en-GR" sz="1600" i="0">
                                          <a:latin typeface="Cambria Math" panose="02040503050406030204" pitchFamily="18" charset="0"/>
                                        </a:rPr>
                                        <m:t>2</m:t>
                                      </m:r>
                                      <m:r>
                                        <a:rPr lang="en-GR" sz="1600" i="1">
                                          <a:latin typeface="Cambria Math" panose="02040503050406030204" pitchFamily="18" charset="0"/>
                                        </a:rPr>
                                        <m:t>𝜊</m:t>
                                      </m:r>
                                    </m:sub>
                                  </m:sSub>
                                </m:den>
                              </m:f>
                              <m:nary>
                                <m:naryPr>
                                  <m:chr m:val="∑"/>
                                  <m:limLoc m:val="undOvr"/>
                                  <m:supHide m:val="on"/>
                                  <m:ctrlPr>
                                    <a:rPr lang="en-GR" sz="1600" i="1">
                                      <a:latin typeface="Cambria Math" panose="02040503050406030204" pitchFamily="18" charset="0"/>
                                    </a:rPr>
                                  </m:ctrlPr>
                                </m:naryPr>
                                <m:sub>
                                  <m:eqArr>
                                    <m:eqArrPr>
                                      <m:ctrlPr>
                                        <a:rPr lang="en-GR" sz="1600" i="1">
                                          <a:latin typeface="Cambria Math" panose="02040503050406030204" pitchFamily="18" charset="0"/>
                                        </a:rPr>
                                      </m:ctrlPr>
                                    </m:eqArrPr>
                                    <m:e>
                                      <m:r>
                                        <a:rPr lang="en-GR" sz="1600" i="1">
                                          <a:latin typeface="Cambria Math" panose="02040503050406030204" pitchFamily="18" charset="0"/>
                                        </a:rPr>
                                        <m:t>𝑗</m:t>
                                      </m:r>
                                    </m:e>
                                    <m:e>
                                      <m:sSub>
                                        <m:sSubPr>
                                          <m:ctrlPr>
                                            <a:rPr lang="en-GR" sz="1600" i="1">
                                              <a:latin typeface="Cambria Math" panose="02040503050406030204" pitchFamily="18" charset="0"/>
                                            </a:rPr>
                                          </m:ctrlPr>
                                        </m:sSubPr>
                                        <m:e>
                                          <m:acc>
                                            <m:accPr>
                                              <m:chr m:val="⃗"/>
                                              <m:ctrlPr>
                                                <a:rPr lang="en-GR" sz="1600" i="1">
                                                  <a:latin typeface="Cambria Math" panose="02040503050406030204" pitchFamily="18" charset="0"/>
                                                </a:rPr>
                                              </m:ctrlPr>
                                            </m:accPr>
                                            <m:e>
                                              <m:r>
                                                <a:rPr lang="en-GR" sz="1600" i="1">
                                                  <a:latin typeface="Cambria Math" panose="02040503050406030204" pitchFamily="18" charset="0"/>
                                                </a:rPr>
                                                <m:t>𝑣</m:t>
                                              </m:r>
                                            </m:e>
                                          </m:acc>
                                        </m:e>
                                        <m:sub>
                                          <m:r>
                                            <a:rPr lang="en-GR" sz="1600" i="1">
                                              <a:latin typeface="Cambria Math" panose="02040503050406030204" pitchFamily="18" charset="0"/>
                                            </a:rPr>
                                            <m:t>𝑗</m:t>
                                          </m:r>
                                        </m:sub>
                                      </m:sSub>
                                      <m:r>
                                        <a:rPr lang="en-GR" sz="1600" i="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𝛺</m:t>
                                          </m:r>
                                        </m:e>
                                        <m:sub>
                                          <m:r>
                                            <a:rPr lang="en-GR" sz="1600" i="1">
                                              <a:latin typeface="Cambria Math" panose="02040503050406030204" pitchFamily="18" charset="0"/>
                                            </a:rPr>
                                            <m:t>𝑖</m:t>
                                          </m:r>
                                        </m:sub>
                                      </m:sSub>
                                    </m:e>
                                    <m:e/>
                                  </m:eqArr>
                                </m:sub>
                                <m:sup/>
                                <m:e>
                                  <m:f>
                                    <m:fPr>
                                      <m:ctrlPr>
                                        <a:rPr lang="en-GR" sz="1600" i="1">
                                          <a:latin typeface="Cambria Math" panose="02040503050406030204" pitchFamily="18" charset="0"/>
                                        </a:rPr>
                                      </m:ctrlPr>
                                    </m:fPr>
                                    <m:num>
                                      <m:r>
                                        <a:rPr lang="en-GR" sz="1600" i="1">
                                          <a:latin typeface="Cambria Math" panose="02040503050406030204" pitchFamily="18" charset="0"/>
                                        </a:rPr>
                                        <m:t>𝐿</m:t>
                                      </m:r>
                                      <m:d>
                                        <m:dPr>
                                          <m:ctrlPr>
                                            <a:rPr lang="en-GR" sz="1600" i="1">
                                              <a:latin typeface="Cambria Math" panose="02040503050406030204" pitchFamily="18" charset="0"/>
                                            </a:rPr>
                                          </m:ctrlPr>
                                        </m:dPr>
                                        <m:e>
                                          <m:r>
                                            <a:rPr lang="en-GR" sz="1600" i="1">
                                              <a:latin typeface="Cambria Math" panose="02040503050406030204" pitchFamily="18" charset="0"/>
                                            </a:rPr>
                                            <m:t>𝑘</m:t>
                                          </m:r>
                                        </m:e>
                                      </m:d>
                                    </m:num>
                                    <m:den>
                                      <m:sSub>
                                        <m:sSubPr>
                                          <m:ctrlPr>
                                            <a:rPr lang="en-GR" sz="1600" i="1">
                                              <a:latin typeface="Cambria Math" panose="02040503050406030204" pitchFamily="18" charset="0"/>
                                            </a:rPr>
                                          </m:ctrlPr>
                                        </m:sSubPr>
                                        <m:e>
                                          <m:r>
                                            <a:rPr lang="en-GR" sz="1600" i="1">
                                              <a:latin typeface="Cambria Math" panose="02040503050406030204" pitchFamily="18" charset="0"/>
                                            </a:rPr>
                                            <m:t>𝑁</m:t>
                                          </m:r>
                                        </m:e>
                                        <m:sub>
                                          <m:r>
                                            <a:rPr lang="en-GR" sz="1600" i="1">
                                              <a:latin typeface="Cambria Math" panose="02040503050406030204" pitchFamily="18" charset="0"/>
                                            </a:rPr>
                                            <m:t>𝑡𝑟𝑖𝑒𝑠</m:t>
                                          </m:r>
                                        </m:sub>
                                      </m:sSub>
                                      <m:d>
                                        <m:dPr>
                                          <m:ctrlPr>
                                            <a:rPr lang="en-GR" sz="1600" i="1">
                                              <a:latin typeface="Cambria Math" panose="02040503050406030204" pitchFamily="18" charset="0"/>
                                            </a:rPr>
                                          </m:ctrlPr>
                                        </m:dPr>
                                        <m:e>
                                          <m:r>
                                            <a:rPr lang="en-GR" sz="1600" i="1">
                                              <a:latin typeface="Cambria Math" panose="02040503050406030204" pitchFamily="18" charset="0"/>
                                            </a:rPr>
                                            <m:t>𝑘</m:t>
                                          </m:r>
                                        </m:e>
                                      </m:d>
                                    </m:den>
                                  </m:f>
                                </m:e>
                              </m:nary>
                              <m:r>
                                <a:rPr lang="en-GR" sz="1600" i="0">
                                  <a:latin typeface="Cambria Math" panose="02040503050406030204" pitchFamily="18" charset="0"/>
                                </a:rPr>
                                <m:t> </m:t>
                              </m:r>
                              <m:sSup>
                                <m:sSupPr>
                                  <m:ctrlPr>
                                    <a:rPr lang="en-GR" sz="1600" i="1">
                                      <a:latin typeface="Cambria Math" panose="02040503050406030204" pitchFamily="18" charset="0"/>
                                    </a:rPr>
                                  </m:ctrlPr>
                                </m:sSupPr>
                                <m:e>
                                  <m:d>
                                    <m:dPr>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𝐸</m:t>
                                          </m:r>
                                        </m:e>
                                        <m:sub>
                                          <m:r>
                                            <a:rPr lang="en-GR" sz="1600" i="1">
                                              <a:latin typeface="Cambria Math" panose="02040503050406030204" pitchFamily="18" charset="0"/>
                                            </a:rPr>
                                            <m:t>𝑘</m:t>
                                          </m:r>
                                        </m:sub>
                                      </m:sSub>
                                    </m:e>
                                  </m:d>
                                </m:e>
                                <m:sup>
                                  <m:r>
                                    <a:rPr lang="en-GR" sz="1600" i="1">
                                      <a:latin typeface="Cambria Math" panose="02040503050406030204" pitchFamily="18" charset="0"/>
                                    </a:rPr>
                                    <m:t>𝜆</m:t>
                                  </m:r>
                                </m:sup>
                              </m:sSup>
                            </m:e>
                          </m:d>
                        </m:e>
                      </m:nary>
                      <m:r>
                        <a:rPr lang="en-GR" sz="1600" i="0">
                          <a:latin typeface="Cambria Math" panose="02040503050406030204" pitchFamily="18" charset="0"/>
                        </a:rPr>
                        <m:t>+</m:t>
                      </m:r>
                      <m:r>
                        <a:rPr lang="el-GR" sz="1600" b="0" i="1" smtClean="0">
                          <a:latin typeface="Cambria Math" panose="02040503050406030204" pitchFamily="18" charset="0"/>
                        </a:rPr>
                        <m:t>𝛽</m:t>
                      </m:r>
                      <m:d>
                        <m:dPr>
                          <m:begChr m:val="["/>
                          <m:endChr m:val="]"/>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𝑅</m:t>
                              </m:r>
                            </m:e>
                            <m:sub>
                              <m:r>
                                <a:rPr lang="en-GR" sz="1600" i="1">
                                  <a:latin typeface="Cambria Math" panose="02040503050406030204" pitchFamily="18" charset="0"/>
                                </a:rPr>
                                <m:t>𝑠𝑐𝑎𝑙𝑒</m:t>
                              </m:r>
                            </m:sub>
                          </m:sSub>
                          <m:f>
                            <m:fPr>
                              <m:ctrlPr>
                                <a:rPr lang="en-GR" sz="1600" i="1">
                                  <a:latin typeface="Cambria Math" panose="02040503050406030204" pitchFamily="18" charset="0"/>
                                </a:rPr>
                              </m:ctrlPr>
                            </m:fPr>
                            <m:num>
                              <m:r>
                                <a:rPr lang="en-GR" sz="1600" i="1">
                                  <a:latin typeface="Cambria Math" panose="02040503050406030204" pitchFamily="18" charset="0"/>
                                </a:rPr>
                                <m:t>𝜌</m:t>
                              </m:r>
                              <m:sSub>
                                <m:sSubPr>
                                  <m:ctrlPr>
                                    <a:rPr lang="en-GR" sz="1600" i="1">
                                      <a:latin typeface="Cambria Math" panose="02040503050406030204" pitchFamily="18" charset="0"/>
                                    </a:rPr>
                                  </m:ctrlPr>
                                </m:sSubPr>
                                <m:e>
                                  <m:r>
                                    <a:rPr lang="en-GR" sz="1600" i="1">
                                      <a:latin typeface="Cambria Math" panose="02040503050406030204" pitchFamily="18" charset="0"/>
                                    </a:rPr>
                                    <m:t>𝛮</m:t>
                                  </m:r>
                                </m:e>
                                <m:sub>
                                  <m:r>
                                    <a:rPr lang="en-GR" sz="1600" i="1">
                                      <a:latin typeface="Cambria Math" panose="02040503050406030204" pitchFamily="18" charset="0"/>
                                    </a:rPr>
                                    <m:t>𝛢</m:t>
                                  </m:r>
                                </m:sub>
                              </m:sSub>
                            </m:num>
                            <m:den>
                              <m:sSub>
                                <m:sSubPr>
                                  <m:ctrlPr>
                                    <a:rPr lang="en-GR" sz="1600" i="1">
                                      <a:latin typeface="Cambria Math" panose="02040503050406030204" pitchFamily="18" charset="0"/>
                                    </a:rPr>
                                  </m:ctrlPr>
                                </m:sSubPr>
                                <m:e>
                                  <m:r>
                                    <a:rPr lang="en-GR" sz="1600" i="1">
                                      <a:latin typeface="Cambria Math" panose="02040503050406030204" pitchFamily="18" charset="0"/>
                                    </a:rPr>
                                    <m:t>𝛭</m:t>
                                  </m:r>
                                </m:e>
                                <m:sub>
                                  <m:r>
                                    <a:rPr lang="en-GR" sz="1600" i="1">
                                      <a:latin typeface="Cambria Math" panose="02040503050406030204" pitchFamily="18" charset="0"/>
                                    </a:rPr>
                                    <m:t>𝛨</m:t>
                                  </m:r>
                                  <m:r>
                                    <a:rPr lang="en-GR" sz="1600">
                                      <a:latin typeface="Cambria Math" panose="02040503050406030204" pitchFamily="18" charset="0"/>
                                    </a:rPr>
                                    <m:t>2</m:t>
                                  </m:r>
                                  <m:r>
                                    <a:rPr lang="en-GR" sz="1600" i="1">
                                      <a:latin typeface="Cambria Math" panose="02040503050406030204" pitchFamily="18" charset="0"/>
                                    </a:rPr>
                                    <m:t>𝜊</m:t>
                                  </m:r>
                                </m:sub>
                              </m:sSub>
                            </m:den>
                          </m:f>
                          <m:nary>
                            <m:naryPr>
                              <m:chr m:val="∑"/>
                              <m:limLoc m:val="undOvr"/>
                              <m:supHide m:val="on"/>
                              <m:ctrlPr>
                                <a:rPr lang="en-GR" sz="1600" i="1">
                                  <a:latin typeface="Cambria Math" panose="02040503050406030204" pitchFamily="18" charset="0"/>
                                </a:rPr>
                              </m:ctrlPr>
                            </m:naryPr>
                            <m:sub>
                              <m:eqArr>
                                <m:eqArrPr>
                                  <m:ctrlPr>
                                    <a:rPr lang="en-GR" sz="1600" i="1">
                                      <a:latin typeface="Cambria Math" panose="02040503050406030204" pitchFamily="18" charset="0"/>
                                    </a:rPr>
                                  </m:ctrlPr>
                                </m:eqArrPr>
                                <m:e>
                                  <m:r>
                                    <a:rPr lang="en-GR" sz="1600" i="1">
                                      <a:latin typeface="Cambria Math" panose="02040503050406030204" pitchFamily="18" charset="0"/>
                                    </a:rPr>
                                    <m:t>𝑗</m:t>
                                  </m:r>
                                </m:e>
                                <m:e>
                                  <m:sSub>
                                    <m:sSubPr>
                                      <m:ctrlPr>
                                        <a:rPr lang="en-GR" sz="1600" i="1">
                                          <a:latin typeface="Cambria Math" panose="02040503050406030204" pitchFamily="18" charset="0"/>
                                        </a:rPr>
                                      </m:ctrlPr>
                                    </m:sSubPr>
                                    <m:e>
                                      <m:acc>
                                        <m:accPr>
                                          <m:chr m:val="⃗"/>
                                          <m:ctrlPr>
                                            <a:rPr lang="en-GR" sz="1600" i="1">
                                              <a:latin typeface="Cambria Math" panose="02040503050406030204" pitchFamily="18" charset="0"/>
                                            </a:rPr>
                                          </m:ctrlPr>
                                        </m:accPr>
                                        <m:e>
                                          <m:r>
                                            <a:rPr lang="en-GR" sz="1600" i="1">
                                              <a:latin typeface="Cambria Math" panose="02040503050406030204" pitchFamily="18" charset="0"/>
                                            </a:rPr>
                                            <m:t>𝑣</m:t>
                                          </m:r>
                                        </m:e>
                                      </m:acc>
                                    </m:e>
                                    <m:sub>
                                      <m:r>
                                        <a:rPr lang="en-GR" sz="1600" i="1">
                                          <a:latin typeface="Cambria Math" panose="02040503050406030204" pitchFamily="18" charset="0"/>
                                        </a:rPr>
                                        <m:t>𝑗</m:t>
                                      </m:r>
                                    </m:sub>
                                  </m:sSub>
                                  <m:r>
                                    <a:rPr lang="en-GR" sz="160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𝛺</m:t>
                                      </m:r>
                                    </m:e>
                                    <m:sub>
                                      <m:r>
                                        <a:rPr lang="en-GR" sz="1600" i="1">
                                          <a:latin typeface="Cambria Math" panose="02040503050406030204" pitchFamily="18" charset="0"/>
                                        </a:rPr>
                                        <m:t>𝑖</m:t>
                                      </m:r>
                                    </m:sub>
                                  </m:sSub>
                                </m:e>
                                <m:e>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𝑘</m:t>
                                      </m:r>
                                    </m:sub>
                                  </m:sSub>
                                  <m:r>
                                    <a:rPr lang="en-GR" sz="1600">
                                      <a:latin typeface="Cambria Math" panose="02040503050406030204" pitchFamily="18" charset="0"/>
                                    </a:rPr>
                                    <m:t>&gt;</m:t>
                                  </m:r>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𝑐</m:t>
                                      </m:r>
                                    </m:sub>
                                  </m:sSub>
                                </m:e>
                              </m:eqArr>
                            </m:sub>
                            <m:sup/>
                            <m:e>
                              <m:f>
                                <m:fPr>
                                  <m:ctrlPr>
                                    <a:rPr lang="en-GR" sz="1600" i="1">
                                      <a:latin typeface="Cambria Math" panose="02040503050406030204" pitchFamily="18" charset="0"/>
                                    </a:rPr>
                                  </m:ctrlPr>
                                </m:fPr>
                                <m:num>
                                  <m:r>
                                    <a:rPr lang="en-GR" sz="1600" i="1">
                                      <a:latin typeface="Cambria Math" panose="02040503050406030204" pitchFamily="18" charset="0"/>
                                    </a:rPr>
                                    <m:t>𝐿</m:t>
                                  </m:r>
                                  <m:d>
                                    <m:dPr>
                                      <m:ctrlPr>
                                        <a:rPr lang="en-GR" sz="1600" i="1">
                                          <a:latin typeface="Cambria Math" panose="02040503050406030204" pitchFamily="18" charset="0"/>
                                        </a:rPr>
                                      </m:ctrlPr>
                                    </m:dPr>
                                    <m:e>
                                      <m:r>
                                        <a:rPr lang="en-GR" sz="1600" i="1">
                                          <a:latin typeface="Cambria Math" panose="02040503050406030204" pitchFamily="18" charset="0"/>
                                        </a:rPr>
                                        <m:t>𝑘</m:t>
                                      </m:r>
                                    </m:e>
                                  </m:d>
                                </m:num>
                                <m:den>
                                  <m:sSub>
                                    <m:sSubPr>
                                      <m:ctrlPr>
                                        <a:rPr lang="en-GR" sz="1600" i="1">
                                          <a:latin typeface="Cambria Math" panose="02040503050406030204" pitchFamily="18" charset="0"/>
                                        </a:rPr>
                                      </m:ctrlPr>
                                    </m:sSubPr>
                                    <m:e>
                                      <m:r>
                                        <a:rPr lang="en-GR" sz="1600" i="1">
                                          <a:latin typeface="Cambria Math" panose="02040503050406030204" pitchFamily="18" charset="0"/>
                                        </a:rPr>
                                        <m:t>𝑁</m:t>
                                      </m:r>
                                    </m:e>
                                    <m:sub>
                                      <m:r>
                                        <a:rPr lang="en-GR" sz="1600" i="1">
                                          <a:latin typeface="Cambria Math" panose="02040503050406030204" pitchFamily="18" charset="0"/>
                                        </a:rPr>
                                        <m:t>𝑡𝑟𝑖𝑒𝑠</m:t>
                                      </m:r>
                                    </m:sub>
                                  </m:sSub>
                                  <m:d>
                                    <m:dPr>
                                      <m:ctrlPr>
                                        <a:rPr lang="en-GR" sz="1600" i="1">
                                          <a:latin typeface="Cambria Math" panose="02040503050406030204" pitchFamily="18" charset="0"/>
                                        </a:rPr>
                                      </m:ctrlPr>
                                    </m:dPr>
                                    <m:e>
                                      <m:r>
                                        <a:rPr lang="en-GR" sz="1600" i="1">
                                          <a:latin typeface="Cambria Math" panose="02040503050406030204" pitchFamily="18" charset="0"/>
                                        </a:rPr>
                                        <m:t>𝑘</m:t>
                                      </m:r>
                                    </m:e>
                                  </m:d>
                                </m:den>
                              </m:f>
                            </m:e>
                          </m:nary>
                          <m:r>
                            <a:rPr lang="en-GR" sz="1600">
                              <a:latin typeface="Cambria Math" panose="02040503050406030204" pitchFamily="18" charset="0"/>
                            </a:rPr>
                            <m:t> </m:t>
                          </m:r>
                          <m:sSup>
                            <m:sSupPr>
                              <m:ctrlPr>
                                <a:rPr lang="en-GR" sz="1600" i="1">
                                  <a:latin typeface="Cambria Math" panose="02040503050406030204" pitchFamily="18" charset="0"/>
                                </a:rPr>
                              </m:ctrlPr>
                            </m:sSupPr>
                            <m:e>
                              <m:d>
                                <m:dPr>
                                  <m:ctrlPr>
                                    <a:rPr lang="en-GR" sz="1600" i="1">
                                      <a:latin typeface="Cambria Math" panose="02040503050406030204" pitchFamily="18" charset="0"/>
                                    </a:rPr>
                                  </m:ctrlPr>
                                </m:dPr>
                                <m:e>
                                  <m:sSub>
                                    <m:sSubPr>
                                      <m:ctrlPr>
                                        <a:rPr lang="en-GR" sz="1600" i="1">
                                          <a:latin typeface="Cambria Math" panose="02040503050406030204" pitchFamily="18" charset="0"/>
                                        </a:rPr>
                                      </m:ctrlPr>
                                    </m:sSubPr>
                                    <m:e>
                                      <m:r>
                                        <a:rPr lang="en-GR" sz="1600" i="1">
                                          <a:latin typeface="Cambria Math" panose="02040503050406030204" pitchFamily="18" charset="0"/>
                                        </a:rPr>
                                        <m:t>𝐸</m:t>
                                      </m:r>
                                    </m:e>
                                    <m:sub>
                                      <m:r>
                                        <a:rPr lang="en-GR" sz="1600" i="1">
                                          <a:latin typeface="Cambria Math" panose="02040503050406030204" pitchFamily="18" charset="0"/>
                                        </a:rPr>
                                        <m:t>𝑘</m:t>
                                      </m:r>
                                    </m:sub>
                                  </m:sSub>
                                  <m:r>
                                    <a:rPr lang="el-GR" sz="1600" b="0" i="1" smtClean="0">
                                      <a:latin typeface="Cambria Math" panose="02040503050406030204" pitchFamily="18" charset="0"/>
                                    </a:rPr>
                                    <m:t>−</m:t>
                                  </m:r>
                                  <m:sSub>
                                    <m:sSubPr>
                                      <m:ctrlPr>
                                        <a:rPr lang="en-GR" sz="1600" i="1">
                                          <a:latin typeface="Cambria Math" panose="02040503050406030204" pitchFamily="18" charset="0"/>
                                        </a:rPr>
                                      </m:ctrlPr>
                                    </m:sSubPr>
                                    <m:e>
                                      <m:r>
                                        <a:rPr lang="en-GR" sz="1600" i="1">
                                          <a:latin typeface="Cambria Math" panose="02040503050406030204" pitchFamily="18" charset="0"/>
                                        </a:rPr>
                                        <m:t>𝛦</m:t>
                                      </m:r>
                                    </m:e>
                                    <m:sub>
                                      <m:r>
                                        <a:rPr lang="en-GR" sz="1600" i="1">
                                          <a:latin typeface="Cambria Math" panose="02040503050406030204" pitchFamily="18" charset="0"/>
                                        </a:rPr>
                                        <m:t>𝑐</m:t>
                                      </m:r>
                                    </m:sub>
                                  </m:sSub>
                                </m:e>
                              </m:d>
                            </m:e>
                            <m:sup>
                              <m:r>
                                <a:rPr lang="el-GR" sz="1600" b="0" i="1" smtClean="0">
                                  <a:latin typeface="Cambria Math" panose="02040503050406030204" pitchFamily="18" charset="0"/>
                                </a:rPr>
                                <m:t>2</m:t>
                              </m:r>
                            </m:sup>
                          </m:sSup>
                        </m:e>
                      </m:d>
                    </m:oMath>
                  </m:oMathPara>
                </a14:m>
                <a:endParaRPr lang="el-GR" sz="1600" i="1" dirty="0">
                  <a:latin typeface="Cambria Math" panose="02040503050406030204" pitchFamily="18" charset="0"/>
                </a:endParaRPr>
              </a:p>
              <a:p>
                <a:pPr/>
                <a:r>
                  <a:rPr lang="el-GR" sz="1600" dirty="0"/>
                  <a:t>                       </a:t>
                </a:r>
                <a14:m>
                  <m:oMath xmlns:m="http://schemas.openxmlformats.org/officeDocument/2006/math">
                    <m:r>
                      <a:rPr lang="en-GR" sz="1600" i="0">
                        <a:latin typeface="Cambria Math" panose="02040503050406030204" pitchFamily="18" charset="0"/>
                      </a:rPr>
                      <m:t>= </m:t>
                    </m:r>
                    <m:nary>
                      <m:naryPr>
                        <m:chr m:val="∑"/>
                        <m:limLoc m:val="undOvr"/>
                        <m:ctrlPr>
                          <a:rPr lang="en-GR" sz="1600" i="1">
                            <a:latin typeface="Cambria Math" panose="02040503050406030204" pitchFamily="18" charset="0"/>
                          </a:rPr>
                        </m:ctrlPr>
                      </m:naryPr>
                      <m:sub>
                        <m:r>
                          <a:rPr lang="en-GR" sz="1600" i="1">
                            <a:latin typeface="Cambria Math" panose="02040503050406030204" pitchFamily="18" charset="0"/>
                          </a:rPr>
                          <m:t>𝜆</m:t>
                        </m:r>
                        <m:r>
                          <a:rPr lang="en-GR" sz="1600" i="0">
                            <a:latin typeface="Cambria Math" panose="02040503050406030204" pitchFamily="18" charset="0"/>
                          </a:rPr>
                          <m:t>=0</m:t>
                        </m:r>
                      </m:sub>
                      <m:sup>
                        <m:r>
                          <a:rPr lang="el-GR" sz="1600" b="0" i="0" smtClean="0">
                            <a:latin typeface="Cambria Math" panose="02040503050406030204" pitchFamily="18" charset="0"/>
                          </a:rPr>
                          <m:t>1</m:t>
                        </m:r>
                      </m:sup>
                      <m:e>
                        <m:sSub>
                          <m:sSubPr>
                            <m:ctrlPr>
                              <a:rPr lang="en-GR" sz="1600" i="1">
                                <a:latin typeface="Cambria Math" panose="02040503050406030204" pitchFamily="18" charset="0"/>
                              </a:rPr>
                            </m:ctrlPr>
                          </m:sSubPr>
                          <m:e>
                            <m:r>
                              <a:rPr lang="en-GR" sz="1600" i="1">
                                <a:latin typeface="Cambria Math" panose="02040503050406030204" pitchFamily="18" charset="0"/>
                              </a:rPr>
                              <m:t>𝑎</m:t>
                            </m:r>
                          </m:e>
                          <m:sub>
                            <m:r>
                              <a:rPr lang="en-GR" sz="1600" i="1">
                                <a:latin typeface="Cambria Math" panose="02040503050406030204" pitchFamily="18" charset="0"/>
                              </a:rPr>
                              <m:t>𝜆</m:t>
                            </m:r>
                          </m:sub>
                        </m:sSub>
                      </m:e>
                    </m:nary>
                    <m:sSub>
                      <m:sSubPr>
                        <m:ctrlPr>
                          <a:rPr lang="en-GR" sz="1600" i="0">
                            <a:latin typeface="Cambria Math" panose="02040503050406030204" pitchFamily="18" charset="0"/>
                          </a:rPr>
                        </m:ctrlPr>
                      </m:sSubPr>
                      <m:e>
                        <m:r>
                          <a:rPr lang="en-GR" sz="1600" i="0">
                            <a:latin typeface="Cambria Math" panose="02040503050406030204" pitchFamily="18" charset="0"/>
                          </a:rPr>
                          <m:t>ℑ</m:t>
                        </m:r>
                      </m:e>
                      <m:sub>
                        <m:r>
                          <a:rPr lang="en-GR" sz="1600" i="1">
                            <a:latin typeface="Cambria Math" panose="02040503050406030204" pitchFamily="18" charset="0"/>
                          </a:rPr>
                          <m:t>𝜆</m:t>
                        </m:r>
                        <m:r>
                          <a:rPr lang="en-GR" sz="1600" i="0">
                            <a:latin typeface="Cambria Math" panose="02040503050406030204" pitchFamily="18" charset="0"/>
                          </a:rPr>
                          <m:t>,</m:t>
                        </m:r>
                        <m:r>
                          <a:rPr lang="en-GR" sz="1600" i="1">
                            <a:latin typeface="Cambria Math" panose="02040503050406030204" pitchFamily="18" charset="0"/>
                          </a:rPr>
                          <m:t>𝑖</m:t>
                        </m:r>
                      </m:sub>
                    </m:sSub>
                  </m:oMath>
                </a14:m>
                <a:r>
                  <a:rPr lang="el-GR" sz="1600" dirty="0"/>
                  <a:t> +β</a:t>
                </a:r>
                <a:r>
                  <a:rPr lang="en-GR" sz="1600" dirty="0"/>
                  <a:t> </a:t>
                </a:r>
                <a14:m>
                  <m:oMath xmlns:m="http://schemas.openxmlformats.org/officeDocument/2006/math">
                    <m:sSub>
                      <m:sSubPr>
                        <m:ctrlPr>
                          <a:rPr lang="en-GR" sz="1600">
                            <a:latin typeface="Cambria Math" panose="02040503050406030204" pitchFamily="18" charset="0"/>
                          </a:rPr>
                        </m:ctrlPr>
                      </m:sSubPr>
                      <m:e>
                        <m:r>
                          <a:rPr lang="en-GR" sz="1600">
                            <a:latin typeface="Cambria Math" panose="02040503050406030204" pitchFamily="18" charset="0"/>
                          </a:rPr>
                          <m:t>ℱ</m:t>
                        </m:r>
                      </m:e>
                      <m:sub>
                        <m:r>
                          <a:rPr lang="en-GR" sz="1600" i="1">
                            <a:latin typeface="Cambria Math" panose="02040503050406030204" pitchFamily="18" charset="0"/>
                          </a:rPr>
                          <m:t>𝑖</m:t>
                        </m:r>
                      </m:sub>
                    </m:sSub>
                  </m:oMath>
                </a14:m>
                <a:endParaRPr lang="en-GR" sz="1600" dirty="0"/>
              </a:p>
            </p:txBody>
          </p:sp>
        </mc:Choice>
        <mc:Fallback>
          <p:sp>
            <p:nvSpPr>
              <p:cNvPr id="7" name="TextBox 6">
                <a:extLst>
                  <a:ext uri="{FF2B5EF4-FFF2-40B4-BE49-F238E27FC236}">
                    <a16:creationId xmlns:a16="http://schemas.microsoft.com/office/drawing/2014/main" id="{3F995741-2F19-49B1-ECD8-254F4C060FEA}"/>
                  </a:ext>
                </a:extLst>
              </p:cNvPr>
              <p:cNvSpPr txBox="1">
                <a:spLocks noRot="1" noChangeAspect="1" noMove="1" noResize="1" noEditPoints="1" noAdjustHandles="1" noChangeArrowheads="1" noChangeShapeType="1" noTextEdit="1"/>
              </p:cNvSpPr>
              <p:nvPr/>
            </p:nvSpPr>
            <p:spPr>
              <a:xfrm>
                <a:off x="0" y="3107549"/>
                <a:ext cx="8721213" cy="1478097"/>
              </a:xfrm>
              <a:prstGeom prst="rect">
                <a:avLst/>
              </a:prstGeom>
              <a:blipFill>
                <a:blip r:embed="rId4"/>
                <a:stretch>
                  <a:fillRect t="-52137" b="-41026"/>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73C25BF-47FE-DAEE-ED77-56E775593D23}"/>
                  </a:ext>
                </a:extLst>
              </p:cNvPr>
              <p:cNvSpPr txBox="1"/>
              <p:nvPr/>
            </p:nvSpPr>
            <p:spPr>
              <a:xfrm>
                <a:off x="127819" y="4925961"/>
                <a:ext cx="2762865" cy="369332"/>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where </a:t>
                </a:r>
                <a14:m>
                  <m:oMath xmlns:m="http://schemas.openxmlformats.org/officeDocument/2006/math">
                    <m:sSub>
                      <m:sSubPr>
                        <m:ctrlPr>
                          <a:rPr lang="en-GR" b="1" i="1">
                            <a:latin typeface="Cambria Math" panose="02040503050406030204" pitchFamily="18" charset="0"/>
                          </a:rPr>
                        </m:ctrlPr>
                      </m:sSubPr>
                      <m:e>
                        <m:r>
                          <a:rPr lang="en-GR" b="1" i="1">
                            <a:latin typeface="Cambria Math" panose="02040503050406030204" pitchFamily="18" charset="0"/>
                          </a:rPr>
                          <m:t>𝜠</m:t>
                        </m:r>
                      </m:e>
                      <m:sub>
                        <m:r>
                          <a:rPr lang="en-GR" b="1" i="1">
                            <a:latin typeface="Cambria Math" panose="02040503050406030204" pitchFamily="18" charset="0"/>
                          </a:rPr>
                          <m:t>𝒄</m:t>
                        </m:r>
                      </m:sub>
                    </m:sSub>
                  </m:oMath>
                </a14:m>
                <a:r>
                  <a:rPr lang="en-US" b="1" dirty="0">
                    <a:latin typeface="Times New Roman" panose="02020603050405020304" pitchFamily="18" charset="0"/>
                    <a:cs typeface="Times New Roman" panose="02020603050405020304" pitchFamily="18" charset="0"/>
                  </a:rPr>
                  <a:t>=400 MeV  </a:t>
                </a:r>
                <a:endParaRPr lang="en-GR" b="1" dirty="0">
                  <a:latin typeface="Times New Roman" panose="02020603050405020304" pitchFamily="18" charset="0"/>
                  <a:cs typeface="Times New Roman" panose="02020603050405020304" pitchFamily="18" charset="0"/>
                </a:endParaRPr>
              </a:p>
            </p:txBody>
          </p:sp>
        </mc:Choice>
        <mc:Fallback>
          <p:sp>
            <p:nvSpPr>
              <p:cNvPr id="8" name="TextBox 7">
                <a:extLst>
                  <a:ext uri="{FF2B5EF4-FFF2-40B4-BE49-F238E27FC236}">
                    <a16:creationId xmlns:a16="http://schemas.microsoft.com/office/drawing/2014/main" id="{373C25BF-47FE-DAEE-ED77-56E775593D23}"/>
                  </a:ext>
                </a:extLst>
              </p:cNvPr>
              <p:cNvSpPr txBox="1">
                <a:spLocks noRot="1" noChangeAspect="1" noMove="1" noResize="1" noEditPoints="1" noAdjustHandles="1" noChangeArrowheads="1" noChangeShapeType="1" noTextEdit="1"/>
              </p:cNvSpPr>
              <p:nvPr/>
            </p:nvSpPr>
            <p:spPr>
              <a:xfrm>
                <a:off x="127819" y="4925961"/>
                <a:ext cx="2762865" cy="369332"/>
              </a:xfrm>
              <a:prstGeom prst="rect">
                <a:avLst/>
              </a:prstGeom>
              <a:blipFill>
                <a:blip r:embed="rId5"/>
                <a:stretch>
                  <a:fillRect l="-1835" t="-6452" b="-19355"/>
                </a:stretch>
              </a:blipFill>
            </p:spPr>
            <p:txBody>
              <a:bodyPr/>
              <a:lstStyle/>
              <a:p>
                <a:r>
                  <a:rPr lang="en-GR">
                    <a:noFill/>
                  </a:rPr>
                  <a:t> </a:t>
                </a:r>
              </a:p>
            </p:txBody>
          </p:sp>
        </mc:Fallback>
      </mc:AlternateContent>
    </p:spTree>
    <p:extLst>
      <p:ext uri="{BB962C8B-B14F-4D97-AF65-F5344CB8AC3E}">
        <p14:creationId xmlns:p14="http://schemas.microsoft.com/office/powerpoint/2010/main" val="2344735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337FFA-5E25-34FF-7D88-9DC30BEB3F21}"/>
              </a:ext>
            </a:extLst>
          </p:cNvPr>
          <p:cNvSpPr>
            <a:spLocks noGrp="1"/>
          </p:cNvSpPr>
          <p:nvPr>
            <p:ph type="sldNum" sz="quarter" idx="12"/>
          </p:nvPr>
        </p:nvSpPr>
        <p:spPr/>
        <p:txBody>
          <a:bodyPr/>
          <a:lstStyle/>
          <a:p>
            <a:fld id="{9C246AE4-CBAC-7944-8D8C-67B9A18B7093}" type="slidenum">
              <a:rPr lang="en-GR" smtClean="0"/>
              <a:t>33</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BA051EDD-9A85-F8DA-65C9-229B1427F8A6}"/>
                  </a:ext>
                </a:extLst>
              </p:cNvPr>
              <p:cNvSpPr txBox="1"/>
              <p:nvPr/>
            </p:nvSpPr>
            <p:spPr>
              <a:xfrm>
                <a:off x="0" y="0"/>
                <a:ext cx="9144000" cy="966675"/>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Results of  </a:t>
                </a:r>
                <a14:m>
                  <m:oMath xmlns:m="http://schemas.openxmlformats.org/officeDocument/2006/math">
                    <m:sSubSup>
                      <m:sSubSupPr>
                        <m:ctrlPr>
                          <a:rPr lang="el-GR" sz="2400" b="1" i="1">
                            <a:solidFill>
                              <a:schemeClr val="bg1"/>
                            </a:solidFill>
                            <a:latin typeface="Cambria Math" panose="02040503050406030204" pitchFamily="18" charset="0"/>
                          </a:rPr>
                        </m:ctrlPr>
                      </m:sSubSupPr>
                      <m:e>
                        <m:r>
                          <a:rPr lang="el-GR" sz="2400" b="1" i="1">
                            <a:solidFill>
                              <a:schemeClr val="bg1"/>
                            </a:solidFill>
                            <a:latin typeface="Cambria Math" panose="02040503050406030204" pitchFamily="18" charset="0"/>
                          </a:rPr>
                          <m:t>𝝈</m:t>
                        </m:r>
                      </m:e>
                      <m:sub>
                        <m:sSub>
                          <m:sSubPr>
                            <m:ctrlPr>
                              <a:rPr lang="en-US" sz="2400" b="1" i="1" smtClean="0">
                                <a:solidFill>
                                  <a:schemeClr val="bg1"/>
                                </a:solidFill>
                                <a:latin typeface="Cambria Math" panose="02040503050406030204" pitchFamily="18" charset="0"/>
                              </a:rPr>
                            </m:ctrlPr>
                          </m:sSubPr>
                          <m:e>
                            <m:acc>
                              <m:accPr>
                                <m:chr m:val="̅"/>
                                <m:ctrlPr>
                                  <a:rPr lang="el-GR" sz="2400" b="1" i="1" smtClean="0">
                                    <a:solidFill>
                                      <a:schemeClr val="bg1"/>
                                    </a:solidFill>
                                    <a:latin typeface="Cambria Math" panose="02040503050406030204" pitchFamily="18" charset="0"/>
                                  </a:rPr>
                                </m:ctrlPr>
                              </m:accPr>
                              <m:e>
                                <m:r>
                                  <a:rPr lang="el-GR" sz="2400" b="1" i="1" smtClean="0">
                                    <a:solidFill>
                                      <a:schemeClr val="bg1"/>
                                    </a:solidFill>
                                    <a:latin typeface="Cambria Math" panose="02040503050406030204" pitchFamily="18" charset="0"/>
                                  </a:rPr>
                                  <m:t>𝝂</m:t>
                                </m:r>
                              </m:e>
                            </m:acc>
                          </m:e>
                          <m:sub>
                            <m:r>
                              <a:rPr lang="el-GR" sz="2400" b="1" i="1" smtClean="0">
                                <a:solidFill>
                                  <a:schemeClr val="bg1"/>
                                </a:solidFill>
                                <a:latin typeface="Cambria Math" panose="02040503050406030204" pitchFamily="18" charset="0"/>
                              </a:rPr>
                              <m:t>𝝁</m:t>
                            </m:r>
                          </m:sub>
                        </m:sSub>
                        <m:r>
                          <a:rPr lang="en-US" sz="2400" b="1" i="1" smtClean="0">
                            <a:solidFill>
                              <a:schemeClr val="bg1"/>
                            </a:solidFill>
                            <a:latin typeface="Cambria Math" panose="02040503050406030204" pitchFamily="18" charset="0"/>
                          </a:rPr>
                          <m:t>−</m:t>
                        </m:r>
                        <m:sSub>
                          <m:sSubPr>
                            <m:ctrlPr>
                              <a:rPr lang="en-US" sz="2400" b="1" i="1" smtClean="0">
                                <a:solidFill>
                                  <a:schemeClr val="bg1"/>
                                </a:solidFill>
                                <a:latin typeface="Cambria Math" panose="02040503050406030204" pitchFamily="18" charset="0"/>
                              </a:rPr>
                            </m:ctrlPr>
                          </m:sSubPr>
                          <m:e>
                            <m:r>
                              <a:rPr lang="en-US" sz="2400" b="1" i="1" smtClean="0">
                                <a:solidFill>
                                  <a:schemeClr val="bg1"/>
                                </a:solidFill>
                                <a:latin typeface="Cambria Math" panose="02040503050406030204" pitchFamily="18" charset="0"/>
                              </a:rPr>
                              <m:t>𝑯</m:t>
                            </m:r>
                          </m:e>
                          <m:sub>
                            <m:r>
                              <a:rPr lang="en-US" sz="2400" b="1" i="1" smtClean="0">
                                <a:solidFill>
                                  <a:schemeClr val="bg1"/>
                                </a:solidFill>
                                <a:latin typeface="Cambria Math" panose="02040503050406030204" pitchFamily="18" charset="0"/>
                              </a:rPr>
                              <m:t>𝟐</m:t>
                            </m:r>
                          </m:sub>
                        </m:sSub>
                        <m:r>
                          <a:rPr lang="en-US" sz="2400" b="1" i="1" smtClean="0">
                            <a:solidFill>
                              <a:schemeClr val="bg1"/>
                            </a:solidFill>
                            <a:latin typeface="Cambria Math" panose="02040503050406030204" pitchFamily="18" charset="0"/>
                          </a:rPr>
                          <m:t>𝑶</m:t>
                        </m:r>
                      </m:sub>
                      <m:sup>
                        <m:r>
                          <a:rPr lang="en-US" sz="2400" b="1" i="1">
                            <a:solidFill>
                              <a:schemeClr val="bg1"/>
                            </a:solidFill>
                            <a:latin typeface="Cambria Math" panose="02040503050406030204" pitchFamily="18" charset="0"/>
                          </a:rPr>
                          <m:t>𝑪𝑪</m:t>
                        </m:r>
                      </m:sup>
                    </m:sSubSup>
                    <m:d>
                      <m:dPr>
                        <m:ctrlPr>
                          <a:rPr lang="en-US" sz="2400" b="1" i="1">
                            <a:solidFill>
                              <a:schemeClr val="bg1"/>
                            </a:solidFill>
                            <a:latin typeface="Cambria Math" panose="02040503050406030204" pitchFamily="18" charset="0"/>
                          </a:rPr>
                        </m:ctrlPr>
                      </m:dPr>
                      <m:e>
                        <m:sSub>
                          <m:sSubPr>
                            <m:ctrlPr>
                              <a:rPr lang="en-US" sz="2400" b="1" i="1">
                                <a:solidFill>
                                  <a:schemeClr val="bg1"/>
                                </a:solidFill>
                                <a:latin typeface="Cambria Math" panose="02040503050406030204" pitchFamily="18" charset="0"/>
                              </a:rPr>
                            </m:ctrlPr>
                          </m:sSubPr>
                          <m:e>
                            <m:r>
                              <a:rPr lang="en-US" sz="2400" b="1" i="1">
                                <a:solidFill>
                                  <a:schemeClr val="bg1"/>
                                </a:solidFill>
                                <a:latin typeface="Cambria Math" panose="02040503050406030204" pitchFamily="18" charset="0"/>
                              </a:rPr>
                              <m:t>𝑬</m:t>
                            </m:r>
                          </m:e>
                          <m:sub>
                            <m:r>
                              <a:rPr lang="el-GR" sz="2400" b="1" i="1">
                                <a:solidFill>
                                  <a:schemeClr val="bg1"/>
                                </a:solidFill>
                                <a:latin typeface="Cambria Math" panose="02040503050406030204" pitchFamily="18" charset="0"/>
                              </a:rPr>
                              <m:t>𝝂</m:t>
                            </m:r>
                          </m:sub>
                        </m:sSub>
                      </m:e>
                    </m:d>
                  </m:oMath>
                </a14:m>
                <a:r>
                  <a:rPr lang="en-US" sz="2400" b="1" dirty="0">
                    <a:solidFill>
                      <a:schemeClr val="bg1"/>
                    </a:solidFill>
                    <a:latin typeface="Times New Roman" panose="02020603050405020304" pitchFamily="18" charset="0"/>
                    <a:cs typeface="Times New Roman" panose="02020603050405020304" pitchFamily="18" charset="0"/>
                  </a:rPr>
                  <a:t> Estimation </a:t>
                </a:r>
              </a:p>
              <a:p>
                <a:pPr algn="ctr"/>
                <a:r>
                  <a:rPr lang="en-US" sz="2400" b="1" dirty="0">
                    <a:solidFill>
                      <a:schemeClr val="bg1"/>
                    </a:solidFill>
                    <a:latin typeface="Times New Roman" panose="02020603050405020304" pitchFamily="18" charset="0"/>
                    <a:cs typeface="Times New Roman" panose="02020603050405020304" pitchFamily="18" charset="0"/>
                  </a:rPr>
                  <a:t>Systematic Bias (?) due to the Functional Form - III</a:t>
                </a:r>
              </a:p>
            </p:txBody>
          </p:sp>
        </mc:Choice>
        <mc:Fallback>
          <p:sp>
            <p:nvSpPr>
              <p:cNvPr id="3" name="TextBox 2">
                <a:extLst>
                  <a:ext uri="{FF2B5EF4-FFF2-40B4-BE49-F238E27FC236}">
                    <a16:creationId xmlns:a16="http://schemas.microsoft.com/office/drawing/2014/main" id="{BA051EDD-9A85-F8DA-65C9-229B1427F8A6}"/>
                  </a:ext>
                </a:extLst>
              </p:cNvPr>
              <p:cNvSpPr txBox="1">
                <a:spLocks noRot="1" noChangeAspect="1" noMove="1" noResize="1" noEditPoints="1" noAdjustHandles="1" noChangeArrowheads="1" noChangeShapeType="1" noTextEdit="1"/>
              </p:cNvSpPr>
              <p:nvPr/>
            </p:nvSpPr>
            <p:spPr>
              <a:xfrm>
                <a:off x="0" y="0"/>
                <a:ext cx="9144000" cy="966675"/>
              </a:xfrm>
              <a:prstGeom prst="rect">
                <a:avLst/>
              </a:prstGeom>
              <a:blipFill>
                <a:blip r:embed="rId2"/>
                <a:stretch>
                  <a:fillRect t="-2597" b="-10390"/>
                </a:stretch>
              </a:blipFill>
            </p:spPr>
            <p:txBody>
              <a:bodyPr/>
              <a:lstStyle/>
              <a:p>
                <a:r>
                  <a:rPr lang="en-GR">
                    <a:noFill/>
                  </a:rPr>
                  <a:t> </a:t>
                </a:r>
              </a:p>
            </p:txBody>
          </p:sp>
        </mc:Fallback>
      </mc:AlternateContent>
      <p:graphicFrame>
        <p:nvGraphicFramePr>
          <p:cNvPr id="4" name="Table 3">
            <a:extLst>
              <a:ext uri="{FF2B5EF4-FFF2-40B4-BE49-F238E27FC236}">
                <a16:creationId xmlns:a16="http://schemas.microsoft.com/office/drawing/2014/main" id="{02600124-1D84-74B1-6B29-F34632A76658}"/>
              </a:ext>
            </a:extLst>
          </p:cNvPr>
          <p:cNvGraphicFramePr>
            <a:graphicFrameLocks noGrp="1"/>
          </p:cNvGraphicFramePr>
          <p:nvPr>
            <p:extLst>
              <p:ext uri="{D42A27DB-BD31-4B8C-83A1-F6EECF244321}">
                <p14:modId xmlns:p14="http://schemas.microsoft.com/office/powerpoint/2010/main" val="1099765892"/>
              </p:ext>
            </p:extLst>
          </p:nvPr>
        </p:nvGraphicFramePr>
        <p:xfrm>
          <a:off x="157316" y="1392923"/>
          <a:ext cx="5374795" cy="2210320"/>
        </p:xfrm>
        <a:graphic>
          <a:graphicData uri="http://schemas.openxmlformats.org/drawingml/2006/table">
            <a:tbl>
              <a:tblPr firstRow="1" firstCol="1" bandRow="1">
                <a:tableStyleId>{5C22544A-7EE6-4342-B048-85BDC9FD1C3A}</a:tableStyleId>
              </a:tblPr>
              <a:tblGrid>
                <a:gridCol w="1075235">
                  <a:extLst>
                    <a:ext uri="{9D8B030D-6E8A-4147-A177-3AD203B41FA5}">
                      <a16:colId xmlns:a16="http://schemas.microsoft.com/office/drawing/2014/main" val="3042078301"/>
                    </a:ext>
                  </a:extLst>
                </a:gridCol>
                <a:gridCol w="1074545">
                  <a:extLst>
                    <a:ext uri="{9D8B030D-6E8A-4147-A177-3AD203B41FA5}">
                      <a16:colId xmlns:a16="http://schemas.microsoft.com/office/drawing/2014/main" val="529053721"/>
                    </a:ext>
                  </a:extLst>
                </a:gridCol>
                <a:gridCol w="1074545">
                  <a:extLst>
                    <a:ext uri="{9D8B030D-6E8A-4147-A177-3AD203B41FA5}">
                      <a16:colId xmlns:a16="http://schemas.microsoft.com/office/drawing/2014/main" val="3729661386"/>
                    </a:ext>
                  </a:extLst>
                </a:gridCol>
                <a:gridCol w="1075235">
                  <a:extLst>
                    <a:ext uri="{9D8B030D-6E8A-4147-A177-3AD203B41FA5}">
                      <a16:colId xmlns:a16="http://schemas.microsoft.com/office/drawing/2014/main" val="2415680934"/>
                    </a:ext>
                  </a:extLst>
                </a:gridCol>
                <a:gridCol w="1075235">
                  <a:extLst>
                    <a:ext uri="{9D8B030D-6E8A-4147-A177-3AD203B41FA5}">
                      <a16:colId xmlns:a16="http://schemas.microsoft.com/office/drawing/2014/main" val="1283253463"/>
                    </a:ext>
                  </a:extLst>
                </a:gridCol>
              </a:tblGrid>
              <a:tr h="180958">
                <a:tc rowSpan="2">
                  <a:txBody>
                    <a:bodyPr/>
                    <a:lstStyle/>
                    <a:p>
                      <a:pPr marL="457200" algn="just">
                        <a:lnSpc>
                          <a:spcPct val="115000"/>
                        </a:lnSpc>
                        <a:spcAft>
                          <a:spcPts val="600"/>
                        </a:spcAft>
                        <a:buNone/>
                      </a:pPr>
                      <a:r>
                        <a:rPr lang="en-US" sz="1100" dirty="0">
                          <a:effectLst/>
                        </a:rPr>
                        <a:t>Energy (MeV)</a:t>
                      </a:r>
                      <a:endParaRPr lang="en-G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457200" algn="just">
                        <a:lnSpc>
                          <a:spcPct val="115000"/>
                        </a:lnSpc>
                        <a:spcAft>
                          <a:spcPts val="600"/>
                        </a:spcAft>
                        <a:buNone/>
                      </a:pPr>
                      <a:r>
                        <a:rPr lang="en-US" sz="1100" dirty="0">
                          <a:effectLst/>
                        </a:rPr>
                        <a:t>1D fit</a:t>
                      </a:r>
                      <a:endParaRPr lang="en-G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tc gridSpan="2">
                  <a:txBody>
                    <a:bodyPr/>
                    <a:lstStyle/>
                    <a:p>
                      <a:pPr marL="457200" algn="just">
                        <a:lnSpc>
                          <a:spcPct val="115000"/>
                        </a:lnSpc>
                        <a:spcAft>
                          <a:spcPts val="600"/>
                        </a:spcAft>
                        <a:buNone/>
                      </a:pPr>
                      <a:r>
                        <a:rPr lang="en-US" sz="1100">
                          <a:effectLst/>
                        </a:rPr>
                        <a:t>2D fit</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extLst>
                  <a:ext uri="{0D108BD9-81ED-4DB2-BD59-A6C34878D82A}">
                    <a16:rowId xmlns:a16="http://schemas.microsoft.com/office/drawing/2014/main" val="655706297"/>
                  </a:ext>
                </a:extLst>
              </a:tr>
              <a:tr h="381520">
                <a:tc vMerge="1">
                  <a:txBody>
                    <a:bodyPr/>
                    <a:lstStyle/>
                    <a:p>
                      <a:endParaRPr lang="en-GR"/>
                    </a:p>
                  </a:txBody>
                  <a:tcPr/>
                </a:tc>
                <a:tc>
                  <a:txBody>
                    <a:bodyPr/>
                    <a:lstStyle/>
                    <a:p>
                      <a:pPr marL="457200" algn="just">
                        <a:lnSpc>
                          <a:spcPct val="115000"/>
                        </a:lnSpc>
                        <a:spcAft>
                          <a:spcPts val="600"/>
                        </a:spcAft>
                        <a:buNone/>
                      </a:pPr>
                      <a:r>
                        <a:rPr lang="en-US" sz="1100">
                          <a:effectLst/>
                        </a:rPr>
                        <a:t>Mean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Mean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97657"/>
                  </a:ext>
                </a:extLst>
              </a:tr>
              <a:tr h="180958">
                <a:tc>
                  <a:txBody>
                    <a:bodyPr/>
                    <a:lstStyle/>
                    <a:p>
                      <a:pPr marL="457200" algn="just">
                        <a:lnSpc>
                          <a:spcPct val="115000"/>
                        </a:lnSpc>
                        <a:spcAft>
                          <a:spcPts val="600"/>
                        </a:spcAft>
                        <a:buNone/>
                      </a:pPr>
                      <a:r>
                        <a:rPr lang="en-US" sz="1100">
                          <a:effectLst/>
                        </a:rPr>
                        <a:t>200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50.2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48644727"/>
                  </a:ext>
                </a:extLst>
              </a:tr>
              <a:tr h="180958">
                <a:tc>
                  <a:txBody>
                    <a:bodyPr/>
                    <a:lstStyle/>
                    <a:p>
                      <a:pPr marL="457200" algn="just">
                        <a:lnSpc>
                          <a:spcPct val="115000"/>
                        </a:lnSpc>
                        <a:spcAft>
                          <a:spcPts val="600"/>
                        </a:spcAft>
                        <a:buNone/>
                      </a:pPr>
                      <a:r>
                        <a:rPr lang="en-US" sz="1100">
                          <a:effectLst/>
                        </a:rPr>
                        <a:t>250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3810900"/>
                  </a:ext>
                </a:extLst>
              </a:tr>
              <a:tr h="144407">
                <a:tc>
                  <a:txBody>
                    <a:bodyPr/>
                    <a:lstStyle/>
                    <a:p>
                      <a:pPr marL="457200" algn="just">
                        <a:lnSpc>
                          <a:spcPct val="115000"/>
                        </a:lnSpc>
                        <a:spcAft>
                          <a:spcPts val="600"/>
                        </a:spcAft>
                        <a:buNone/>
                      </a:pPr>
                      <a:r>
                        <a:rPr lang="en-US" sz="1100">
                          <a:effectLst/>
                        </a:rPr>
                        <a:t>300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9.3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8.5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34311740"/>
                  </a:ext>
                </a:extLst>
              </a:tr>
              <a:tr h="180958">
                <a:tc>
                  <a:txBody>
                    <a:bodyPr/>
                    <a:lstStyle/>
                    <a:p>
                      <a:pPr marL="457200" algn="just">
                        <a:lnSpc>
                          <a:spcPct val="115000"/>
                        </a:lnSpc>
                        <a:spcAft>
                          <a:spcPts val="600"/>
                        </a:spcAft>
                        <a:buNone/>
                      </a:pPr>
                      <a:r>
                        <a:rPr lang="en-US" sz="1100">
                          <a:effectLst/>
                        </a:rPr>
                        <a:t>350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11255514"/>
                  </a:ext>
                </a:extLst>
              </a:tr>
              <a:tr h="180958">
                <a:tc>
                  <a:txBody>
                    <a:bodyPr/>
                    <a:lstStyle/>
                    <a:p>
                      <a:pPr marL="457200" algn="just">
                        <a:lnSpc>
                          <a:spcPct val="115000"/>
                        </a:lnSpc>
                        <a:spcAft>
                          <a:spcPts val="600"/>
                        </a:spcAft>
                        <a:buNone/>
                      </a:pPr>
                      <a:r>
                        <a:rPr lang="en-US" sz="1100">
                          <a:effectLst/>
                        </a:rPr>
                        <a:t>400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08635581"/>
                  </a:ext>
                </a:extLst>
              </a:tr>
              <a:tr h="180958">
                <a:tc>
                  <a:txBody>
                    <a:bodyPr/>
                    <a:lstStyle/>
                    <a:p>
                      <a:pPr marL="457200" algn="just">
                        <a:lnSpc>
                          <a:spcPct val="115000"/>
                        </a:lnSpc>
                        <a:spcAft>
                          <a:spcPts val="600"/>
                        </a:spcAft>
                        <a:buNone/>
                      </a:pPr>
                      <a:r>
                        <a:rPr lang="en-US" sz="1100">
                          <a:effectLst/>
                        </a:rPr>
                        <a:t>450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53621280"/>
                  </a:ext>
                </a:extLst>
              </a:tr>
              <a:tr h="180958">
                <a:tc>
                  <a:txBody>
                    <a:bodyPr/>
                    <a:lstStyle/>
                    <a:p>
                      <a:pPr marL="457200" algn="just">
                        <a:lnSpc>
                          <a:spcPct val="115000"/>
                        </a:lnSpc>
                        <a:spcAft>
                          <a:spcPts val="600"/>
                        </a:spcAft>
                        <a:buNone/>
                      </a:pPr>
                      <a:r>
                        <a:rPr lang="en-US" sz="1100">
                          <a:effectLst/>
                        </a:rPr>
                        <a:t>500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4.1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48260617"/>
                  </a:ext>
                </a:extLst>
              </a:tr>
              <a:tr h="180958">
                <a:tc>
                  <a:txBody>
                    <a:bodyPr/>
                    <a:lstStyle/>
                    <a:p>
                      <a:pPr marL="457200" algn="just">
                        <a:lnSpc>
                          <a:spcPct val="115000"/>
                        </a:lnSpc>
                        <a:spcAft>
                          <a:spcPts val="600"/>
                        </a:spcAft>
                        <a:buNone/>
                      </a:pPr>
                      <a:r>
                        <a:rPr lang="en-US" sz="1100">
                          <a:effectLst/>
                        </a:rPr>
                        <a:t>550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7.4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7.1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19718463"/>
                  </a:ext>
                </a:extLst>
              </a:tr>
              <a:tr h="180958">
                <a:tc>
                  <a:txBody>
                    <a:bodyPr/>
                    <a:lstStyle/>
                    <a:p>
                      <a:pPr marL="457200" algn="just">
                        <a:lnSpc>
                          <a:spcPct val="115000"/>
                        </a:lnSpc>
                        <a:spcAft>
                          <a:spcPts val="600"/>
                        </a:spcAft>
                        <a:buNone/>
                      </a:pPr>
                      <a:r>
                        <a:rPr lang="en-US" sz="1100">
                          <a:effectLst/>
                        </a:rPr>
                        <a:t>600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dirty="0">
                          <a:effectLst/>
                        </a:rPr>
                        <a:t>11.5</a:t>
                      </a:r>
                      <a:endParaRPr lang="en-G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12140141"/>
                  </a:ext>
                </a:extLst>
              </a:tr>
            </a:tbl>
          </a:graphicData>
        </a:graphic>
      </p:graphicFrame>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B1E6BB99-0DB8-BAC8-9B1D-D13101BF1FCF}"/>
                  </a:ext>
                </a:extLst>
              </p:cNvPr>
              <p:cNvSpPr txBox="1"/>
              <p:nvPr/>
            </p:nvSpPr>
            <p:spPr>
              <a:xfrm>
                <a:off x="1560256" y="999285"/>
                <a:ext cx="3011744" cy="391839"/>
              </a:xfrm>
              <a:prstGeom prst="rect">
                <a:avLst/>
              </a:prstGeom>
              <a:noFill/>
            </p:spPr>
            <p:txBody>
              <a:bodyPr wrap="square">
                <a:spAutoFit/>
              </a:bodyPr>
              <a:lstStyle/>
              <a:p>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17</a:t>
                </a:r>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dirty="0"/>
              </a:p>
            </p:txBody>
          </p:sp>
        </mc:Choice>
        <mc:Fallback>
          <p:sp>
            <p:nvSpPr>
              <p:cNvPr id="5" name="TextBox 4">
                <a:extLst>
                  <a:ext uri="{FF2B5EF4-FFF2-40B4-BE49-F238E27FC236}">
                    <a16:creationId xmlns:a16="http://schemas.microsoft.com/office/drawing/2014/main" id="{B1E6BB99-0DB8-BAC8-9B1D-D13101BF1FCF}"/>
                  </a:ext>
                </a:extLst>
              </p:cNvPr>
              <p:cNvSpPr txBox="1">
                <a:spLocks noRot="1" noChangeAspect="1" noMove="1" noResize="1" noEditPoints="1" noAdjustHandles="1" noChangeArrowheads="1" noChangeShapeType="1" noTextEdit="1"/>
              </p:cNvSpPr>
              <p:nvPr/>
            </p:nvSpPr>
            <p:spPr>
              <a:xfrm>
                <a:off x="1560256" y="999285"/>
                <a:ext cx="3011744" cy="391839"/>
              </a:xfrm>
              <a:prstGeom prst="rect">
                <a:avLst/>
              </a:prstGeom>
              <a:blipFill>
                <a:blip r:embed="rId3"/>
                <a:stretch>
                  <a:fillRect l="-1261" t="-6250" b="-15625"/>
                </a:stretch>
              </a:blipFill>
            </p:spPr>
            <p:txBody>
              <a:bodyPr/>
              <a:lstStyle/>
              <a:p>
                <a:r>
                  <a:rPr lang="en-GR">
                    <a:noFill/>
                  </a:rPr>
                  <a:t> </a:t>
                </a:r>
              </a:p>
            </p:txBody>
          </p:sp>
        </mc:Fallback>
      </mc:AlternateContent>
      <p:graphicFrame>
        <p:nvGraphicFramePr>
          <p:cNvPr id="6" name="Table 5">
            <a:extLst>
              <a:ext uri="{FF2B5EF4-FFF2-40B4-BE49-F238E27FC236}">
                <a16:creationId xmlns:a16="http://schemas.microsoft.com/office/drawing/2014/main" id="{480DFDB6-68B4-5791-4704-360E54F68F47}"/>
              </a:ext>
            </a:extLst>
          </p:cNvPr>
          <p:cNvGraphicFramePr>
            <a:graphicFrameLocks noGrp="1"/>
          </p:cNvGraphicFramePr>
          <p:nvPr>
            <p:extLst>
              <p:ext uri="{D42A27DB-BD31-4B8C-83A1-F6EECF244321}">
                <p14:modId xmlns:p14="http://schemas.microsoft.com/office/powerpoint/2010/main" val="4074801632"/>
              </p:ext>
            </p:extLst>
          </p:nvPr>
        </p:nvGraphicFramePr>
        <p:xfrm>
          <a:off x="157316" y="4095714"/>
          <a:ext cx="5483259" cy="2492186"/>
        </p:xfrm>
        <a:graphic>
          <a:graphicData uri="http://schemas.openxmlformats.org/drawingml/2006/table">
            <a:tbl>
              <a:tblPr firstRow="1" firstCol="1" bandRow="1">
                <a:tableStyleId>{5C22544A-7EE6-4342-B048-85BDC9FD1C3A}</a:tableStyleId>
              </a:tblPr>
              <a:tblGrid>
                <a:gridCol w="1096933">
                  <a:extLst>
                    <a:ext uri="{9D8B030D-6E8A-4147-A177-3AD203B41FA5}">
                      <a16:colId xmlns:a16="http://schemas.microsoft.com/office/drawing/2014/main" val="566783803"/>
                    </a:ext>
                  </a:extLst>
                </a:gridCol>
                <a:gridCol w="1096230">
                  <a:extLst>
                    <a:ext uri="{9D8B030D-6E8A-4147-A177-3AD203B41FA5}">
                      <a16:colId xmlns:a16="http://schemas.microsoft.com/office/drawing/2014/main" val="3921211521"/>
                    </a:ext>
                  </a:extLst>
                </a:gridCol>
                <a:gridCol w="1096230">
                  <a:extLst>
                    <a:ext uri="{9D8B030D-6E8A-4147-A177-3AD203B41FA5}">
                      <a16:colId xmlns:a16="http://schemas.microsoft.com/office/drawing/2014/main" val="261763696"/>
                    </a:ext>
                  </a:extLst>
                </a:gridCol>
                <a:gridCol w="1096933">
                  <a:extLst>
                    <a:ext uri="{9D8B030D-6E8A-4147-A177-3AD203B41FA5}">
                      <a16:colId xmlns:a16="http://schemas.microsoft.com/office/drawing/2014/main" val="1810919101"/>
                    </a:ext>
                  </a:extLst>
                </a:gridCol>
                <a:gridCol w="1096933">
                  <a:extLst>
                    <a:ext uri="{9D8B030D-6E8A-4147-A177-3AD203B41FA5}">
                      <a16:colId xmlns:a16="http://schemas.microsoft.com/office/drawing/2014/main" val="351471222"/>
                    </a:ext>
                  </a:extLst>
                </a:gridCol>
              </a:tblGrid>
              <a:tr h="205824">
                <a:tc rowSpan="2">
                  <a:txBody>
                    <a:bodyPr/>
                    <a:lstStyle/>
                    <a:p>
                      <a:pPr marL="457200" algn="just">
                        <a:lnSpc>
                          <a:spcPct val="115000"/>
                        </a:lnSpc>
                        <a:spcAft>
                          <a:spcPts val="600"/>
                        </a:spcAft>
                        <a:buNone/>
                      </a:pPr>
                      <a:r>
                        <a:rPr lang="en-US" sz="1100">
                          <a:effectLst/>
                        </a:rPr>
                        <a:t>Energy (MeV)</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marL="457200" algn="just">
                        <a:lnSpc>
                          <a:spcPct val="115000"/>
                        </a:lnSpc>
                        <a:spcAft>
                          <a:spcPts val="600"/>
                        </a:spcAft>
                        <a:buNone/>
                      </a:pPr>
                      <a:r>
                        <a:rPr lang="en-US" sz="1100">
                          <a:effectLst/>
                        </a:rPr>
                        <a:t>1D fit</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tc gridSpan="2">
                  <a:txBody>
                    <a:bodyPr/>
                    <a:lstStyle/>
                    <a:p>
                      <a:pPr marL="457200" algn="just">
                        <a:lnSpc>
                          <a:spcPct val="115000"/>
                        </a:lnSpc>
                        <a:spcAft>
                          <a:spcPts val="600"/>
                        </a:spcAft>
                        <a:buNone/>
                      </a:pPr>
                      <a:r>
                        <a:rPr lang="en-US" sz="1100">
                          <a:effectLst/>
                        </a:rPr>
                        <a:t>2D fit</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R"/>
                    </a:p>
                  </a:txBody>
                  <a:tcPr/>
                </a:tc>
                <a:extLst>
                  <a:ext uri="{0D108BD9-81ED-4DB2-BD59-A6C34878D82A}">
                    <a16:rowId xmlns:a16="http://schemas.microsoft.com/office/drawing/2014/main" val="1574648772"/>
                  </a:ext>
                </a:extLst>
              </a:tr>
              <a:tr h="433946">
                <a:tc vMerge="1">
                  <a:txBody>
                    <a:bodyPr/>
                    <a:lstStyle/>
                    <a:p>
                      <a:endParaRPr lang="en-GR"/>
                    </a:p>
                  </a:txBody>
                  <a:tcPr/>
                </a:tc>
                <a:tc>
                  <a:txBody>
                    <a:bodyPr/>
                    <a:lstStyle/>
                    <a:p>
                      <a:pPr marL="457200" algn="just">
                        <a:lnSpc>
                          <a:spcPct val="115000"/>
                        </a:lnSpc>
                        <a:spcAft>
                          <a:spcPts val="600"/>
                        </a:spcAft>
                        <a:buNone/>
                      </a:pPr>
                      <a:r>
                        <a:rPr lang="en-US" sz="1100" dirty="0">
                          <a:effectLst/>
                        </a:rPr>
                        <a:t>Mean (%)</a:t>
                      </a:r>
                      <a:endParaRPr lang="en-G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Mean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Sigma (%)</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75902868"/>
                  </a:ext>
                </a:extLst>
              </a:tr>
              <a:tr h="205824">
                <a:tc>
                  <a:txBody>
                    <a:bodyPr/>
                    <a:lstStyle/>
                    <a:p>
                      <a:pPr marL="457200" algn="just">
                        <a:lnSpc>
                          <a:spcPct val="115000"/>
                        </a:lnSpc>
                        <a:spcAft>
                          <a:spcPts val="600"/>
                        </a:spcAft>
                        <a:buNone/>
                      </a:pPr>
                      <a:r>
                        <a:rPr lang="en-US" sz="1100">
                          <a:effectLst/>
                        </a:rPr>
                        <a:t>200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16.1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14.4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52193776"/>
                  </a:ext>
                </a:extLst>
              </a:tr>
              <a:tr h="205824">
                <a:tc>
                  <a:txBody>
                    <a:bodyPr/>
                    <a:lstStyle/>
                    <a:p>
                      <a:pPr marL="457200" algn="just">
                        <a:lnSpc>
                          <a:spcPct val="115000"/>
                        </a:lnSpc>
                        <a:spcAft>
                          <a:spcPts val="600"/>
                        </a:spcAft>
                        <a:buNone/>
                      </a:pPr>
                      <a:r>
                        <a:rPr lang="en-US" sz="1100">
                          <a:effectLst/>
                        </a:rPr>
                        <a:t>250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6.4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5.7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9547379"/>
                  </a:ext>
                </a:extLst>
              </a:tr>
              <a:tr h="205824">
                <a:tc>
                  <a:txBody>
                    <a:bodyPr/>
                    <a:lstStyle/>
                    <a:p>
                      <a:pPr marL="457200" algn="just">
                        <a:lnSpc>
                          <a:spcPct val="115000"/>
                        </a:lnSpc>
                        <a:spcAft>
                          <a:spcPts val="600"/>
                        </a:spcAft>
                        <a:buNone/>
                      </a:pPr>
                      <a:r>
                        <a:rPr lang="en-US" sz="1100">
                          <a:effectLst/>
                        </a:rPr>
                        <a:t>300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453648880"/>
                  </a:ext>
                </a:extLst>
              </a:tr>
              <a:tr h="205824">
                <a:tc>
                  <a:txBody>
                    <a:bodyPr/>
                    <a:lstStyle/>
                    <a:p>
                      <a:pPr marL="457200" algn="just">
                        <a:lnSpc>
                          <a:spcPct val="115000"/>
                        </a:lnSpc>
                        <a:spcAft>
                          <a:spcPts val="600"/>
                        </a:spcAft>
                        <a:buNone/>
                      </a:pPr>
                      <a:r>
                        <a:rPr lang="en-US" sz="1100">
                          <a:effectLst/>
                        </a:rPr>
                        <a:t>350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1.7</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1.4</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62999364"/>
                  </a:ext>
                </a:extLst>
              </a:tr>
              <a:tr h="205824">
                <a:tc>
                  <a:txBody>
                    <a:bodyPr/>
                    <a:lstStyle/>
                    <a:p>
                      <a:pPr marL="457200" algn="just">
                        <a:lnSpc>
                          <a:spcPct val="115000"/>
                        </a:lnSpc>
                        <a:spcAft>
                          <a:spcPts val="600"/>
                        </a:spcAft>
                        <a:buNone/>
                      </a:pPr>
                      <a:r>
                        <a:rPr lang="en-US" sz="1100">
                          <a:effectLst/>
                        </a:rPr>
                        <a:t>400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79933452"/>
                  </a:ext>
                </a:extLst>
              </a:tr>
              <a:tr h="205824">
                <a:tc>
                  <a:txBody>
                    <a:bodyPr/>
                    <a:lstStyle/>
                    <a:p>
                      <a:pPr marL="457200" algn="just">
                        <a:lnSpc>
                          <a:spcPct val="115000"/>
                        </a:lnSpc>
                        <a:spcAft>
                          <a:spcPts val="600"/>
                        </a:spcAft>
                        <a:buNone/>
                      </a:pPr>
                      <a:r>
                        <a:rPr lang="en-US" sz="1100">
                          <a:effectLst/>
                        </a:rPr>
                        <a:t>450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1.5</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1.6</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1.1</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0500703"/>
                  </a:ext>
                </a:extLst>
              </a:tr>
              <a:tr h="205824">
                <a:tc>
                  <a:txBody>
                    <a:bodyPr/>
                    <a:lstStyle/>
                    <a:p>
                      <a:pPr marL="457200" algn="just">
                        <a:lnSpc>
                          <a:spcPct val="115000"/>
                        </a:lnSpc>
                        <a:spcAft>
                          <a:spcPts val="600"/>
                        </a:spcAft>
                        <a:buNone/>
                      </a:pPr>
                      <a:r>
                        <a:rPr lang="en-US" sz="1100">
                          <a:effectLst/>
                        </a:rPr>
                        <a:t>500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1.3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34920942"/>
                  </a:ext>
                </a:extLst>
              </a:tr>
              <a:tr h="205824">
                <a:tc>
                  <a:txBody>
                    <a:bodyPr/>
                    <a:lstStyle/>
                    <a:p>
                      <a:pPr marL="457200" algn="just">
                        <a:lnSpc>
                          <a:spcPct val="115000"/>
                        </a:lnSpc>
                        <a:spcAft>
                          <a:spcPts val="600"/>
                        </a:spcAft>
                        <a:buNone/>
                      </a:pPr>
                      <a:r>
                        <a:rPr lang="en-US" sz="1100">
                          <a:effectLst/>
                        </a:rPr>
                        <a:t>550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2.3</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2.2</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98028910"/>
                  </a:ext>
                </a:extLst>
              </a:tr>
              <a:tr h="205824">
                <a:tc>
                  <a:txBody>
                    <a:bodyPr/>
                    <a:lstStyle/>
                    <a:p>
                      <a:pPr marL="457200" algn="just">
                        <a:lnSpc>
                          <a:spcPct val="115000"/>
                        </a:lnSpc>
                        <a:spcAft>
                          <a:spcPts val="600"/>
                        </a:spcAft>
                        <a:buNone/>
                      </a:pPr>
                      <a:r>
                        <a:rPr lang="en-US" sz="1100">
                          <a:effectLst/>
                        </a:rPr>
                        <a:t>600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3.8</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a:effectLst/>
                        </a:rPr>
                        <a:t>0.</a:t>
                      </a:r>
                      <a:endParaRPr lang="en-GR"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457200" algn="just">
                        <a:lnSpc>
                          <a:spcPct val="115000"/>
                        </a:lnSpc>
                        <a:spcAft>
                          <a:spcPts val="600"/>
                        </a:spcAft>
                        <a:buNone/>
                      </a:pPr>
                      <a:r>
                        <a:rPr lang="en-US" sz="1100" dirty="0">
                          <a:effectLst/>
                        </a:rPr>
                        <a:t>3.6</a:t>
                      </a:r>
                      <a:endParaRPr lang="en-GR"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64905315"/>
                  </a:ext>
                </a:extLst>
              </a:tr>
            </a:tbl>
          </a:graphicData>
        </a:graphic>
      </p:graphicFrame>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06B533CF-46D6-F9C5-7A6D-9AD914DACC55}"/>
                  </a:ext>
                </a:extLst>
              </p:cNvPr>
              <p:cNvSpPr txBox="1"/>
              <p:nvPr/>
            </p:nvSpPr>
            <p:spPr>
              <a:xfrm>
                <a:off x="1560256" y="3653559"/>
                <a:ext cx="3011744" cy="391839"/>
              </a:xfrm>
              <a:prstGeom prst="rect">
                <a:avLst/>
              </a:prstGeom>
              <a:noFill/>
            </p:spPr>
            <p:txBody>
              <a:bodyPr wrap="square">
                <a:spAutoFit/>
              </a:bodyPr>
              <a:lstStyle/>
              <a:p>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18</a:t>
                </a:r>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dirty="0"/>
              </a:p>
            </p:txBody>
          </p:sp>
        </mc:Choice>
        <mc:Fallback>
          <p:sp>
            <p:nvSpPr>
              <p:cNvPr id="7" name="TextBox 6">
                <a:extLst>
                  <a:ext uri="{FF2B5EF4-FFF2-40B4-BE49-F238E27FC236}">
                    <a16:creationId xmlns:a16="http://schemas.microsoft.com/office/drawing/2014/main" id="{06B533CF-46D6-F9C5-7A6D-9AD914DACC55}"/>
                  </a:ext>
                </a:extLst>
              </p:cNvPr>
              <p:cNvSpPr txBox="1">
                <a:spLocks noRot="1" noChangeAspect="1" noMove="1" noResize="1" noEditPoints="1" noAdjustHandles="1" noChangeArrowheads="1" noChangeShapeType="1" noTextEdit="1"/>
              </p:cNvSpPr>
              <p:nvPr/>
            </p:nvSpPr>
            <p:spPr>
              <a:xfrm>
                <a:off x="1560256" y="3653559"/>
                <a:ext cx="3011744" cy="391839"/>
              </a:xfrm>
              <a:prstGeom prst="rect">
                <a:avLst/>
              </a:prstGeom>
              <a:blipFill>
                <a:blip r:embed="rId4"/>
                <a:stretch>
                  <a:fillRect l="-1261" t="-6250" b="-15625"/>
                </a:stretch>
              </a:blipFill>
            </p:spPr>
            <p:txBody>
              <a:bodyPr/>
              <a:lstStyle/>
              <a:p>
                <a:r>
                  <a:rPr lang="en-GR">
                    <a:noFill/>
                  </a:rPr>
                  <a:t> </a:t>
                </a:r>
              </a:p>
            </p:txBody>
          </p:sp>
        </mc:Fallback>
      </mc:AlternateContent>
      <p:grpSp>
        <p:nvGrpSpPr>
          <p:cNvPr id="11" name="Group 10">
            <a:extLst>
              <a:ext uri="{FF2B5EF4-FFF2-40B4-BE49-F238E27FC236}">
                <a16:creationId xmlns:a16="http://schemas.microsoft.com/office/drawing/2014/main" id="{53BABA7D-3287-1936-EF48-5EA16D3FA5A2}"/>
              </a:ext>
            </a:extLst>
          </p:cNvPr>
          <p:cNvGrpSpPr/>
          <p:nvPr/>
        </p:nvGrpSpPr>
        <p:grpSpPr>
          <a:xfrm>
            <a:off x="5640575" y="1710813"/>
            <a:ext cx="3523104" cy="4299631"/>
            <a:chOff x="5640575" y="1710813"/>
            <a:chExt cx="3523104" cy="4299631"/>
          </a:xfrm>
        </p:grpSpPr>
        <p:pic>
          <p:nvPicPr>
            <p:cNvPr id="9" name="Picture 8">
              <a:extLst>
                <a:ext uri="{FF2B5EF4-FFF2-40B4-BE49-F238E27FC236}">
                  <a16:creationId xmlns:a16="http://schemas.microsoft.com/office/drawing/2014/main" id="{6B176C04-932F-08F2-FBA0-C9BD333CD34A}"/>
                </a:ext>
              </a:extLst>
            </p:cNvPr>
            <p:cNvPicPr>
              <a:picLocks noChangeAspect="1"/>
            </p:cNvPicPr>
            <p:nvPr/>
          </p:nvPicPr>
          <p:blipFill>
            <a:blip r:embed="rId5"/>
            <a:stretch>
              <a:fillRect/>
            </a:stretch>
          </p:blipFill>
          <p:spPr>
            <a:xfrm>
              <a:off x="5640575" y="2180983"/>
              <a:ext cx="3523104" cy="3829461"/>
            </a:xfrm>
            <a:prstGeom prst="rect">
              <a:avLst/>
            </a:prstGeom>
          </p:spPr>
        </p:pic>
        <p:sp>
          <p:nvSpPr>
            <p:cNvPr id="10" name="TextBox 9">
              <a:extLst>
                <a:ext uri="{FF2B5EF4-FFF2-40B4-BE49-F238E27FC236}">
                  <a16:creationId xmlns:a16="http://schemas.microsoft.com/office/drawing/2014/main" id="{F057B6DF-C022-DEFA-4B70-139F7FF98DE0}"/>
                </a:ext>
              </a:extLst>
            </p:cNvPr>
            <p:cNvSpPr txBox="1"/>
            <p:nvPr/>
          </p:nvSpPr>
          <p:spPr>
            <a:xfrm>
              <a:off x="5640575" y="1710813"/>
              <a:ext cx="3503425" cy="369332"/>
            </a:xfrm>
            <a:prstGeom prst="rect">
              <a:avLst/>
            </a:prstGeom>
            <a:noFill/>
          </p:spPr>
          <p:txBody>
            <a:bodyPr wrap="square" rtlCol="0">
              <a:spAutoFit/>
            </a:bodyPr>
            <a:lstStyle/>
            <a:p>
              <a:pPr algn="ctr"/>
              <a:r>
                <a:rPr lang="en-GR" b="1" dirty="0">
                  <a:latin typeface="Times New Roman" panose="02020603050405020304" pitchFamily="18" charset="0"/>
                  <a:cs typeface="Times New Roman" panose="02020603050405020304" pitchFamily="18" charset="0"/>
                </a:rPr>
                <a:t>Second Degree Polynomial</a:t>
              </a:r>
            </a:p>
          </p:txBody>
        </p:sp>
      </p:grpSp>
    </p:spTree>
    <p:extLst>
      <p:ext uri="{BB962C8B-B14F-4D97-AF65-F5344CB8AC3E}">
        <p14:creationId xmlns:p14="http://schemas.microsoft.com/office/powerpoint/2010/main" val="373587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2A5F5D-35EB-44B4-B266-CCCDCFF224BD}"/>
              </a:ext>
            </a:extLst>
          </p:cNvPr>
          <p:cNvSpPr>
            <a:spLocks noGrp="1"/>
          </p:cNvSpPr>
          <p:nvPr>
            <p:ph type="sldNum" sz="quarter" idx="12"/>
          </p:nvPr>
        </p:nvSpPr>
        <p:spPr/>
        <p:txBody>
          <a:bodyPr/>
          <a:lstStyle/>
          <a:p>
            <a:fld id="{9C246AE4-CBAC-7944-8D8C-67B9A18B7093}" type="slidenum">
              <a:rPr lang="en-GR" smtClean="0"/>
              <a:t>34</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905C134E-3B05-481D-0AFA-E3A9634A3A0F}"/>
                  </a:ext>
                </a:extLst>
              </p:cNvPr>
              <p:cNvSpPr txBox="1"/>
              <p:nvPr/>
            </p:nvSpPr>
            <p:spPr>
              <a:xfrm>
                <a:off x="0" y="0"/>
                <a:ext cx="9144000" cy="860941"/>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Differential Cross Section</a:t>
                </a:r>
              </a:p>
              <a:p>
                <a:pPr algn="ctr"/>
                <a:r>
                  <a:rPr lang="en-US" sz="2400" b="1" dirty="0">
                    <a:solidFill>
                      <a:schemeClr val="bg1"/>
                    </a:solidFill>
                    <a:latin typeface="Times New Roman" panose="02020603050405020304" pitchFamily="18" charset="0"/>
                    <a:cs typeface="Times New Roman" panose="02020603050405020304" pitchFamily="18" charset="0"/>
                  </a:rPr>
                  <a:t>for the whole LEnuSTORM </a:t>
                </a:r>
                <a14:m>
                  <m:oMath xmlns:m="http://schemas.openxmlformats.org/officeDocument/2006/math">
                    <m:sSub>
                      <m:sSubPr>
                        <m:ctrlPr>
                          <a:rPr lang="el-GR" sz="2400" b="1" i="1">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oMath>
                </a14:m>
                <a:r>
                  <a:rPr lang="en-US" sz="2400" b="1" dirty="0">
                    <a:solidFill>
                      <a:schemeClr val="bg1"/>
                    </a:solidFill>
                    <a:latin typeface="Times New Roman" panose="02020603050405020304" pitchFamily="18" charset="0"/>
                    <a:cs typeface="Times New Roman" panose="02020603050405020304" pitchFamily="18" charset="0"/>
                  </a:rPr>
                  <a:t> Energy Spectrum - I </a:t>
                </a:r>
              </a:p>
            </p:txBody>
          </p:sp>
        </mc:Choice>
        <mc:Fallback>
          <p:sp>
            <p:nvSpPr>
              <p:cNvPr id="3" name="TextBox 2">
                <a:extLst>
                  <a:ext uri="{FF2B5EF4-FFF2-40B4-BE49-F238E27FC236}">
                    <a16:creationId xmlns:a16="http://schemas.microsoft.com/office/drawing/2014/main" id="{905C134E-3B05-481D-0AFA-E3A9634A3A0F}"/>
                  </a:ext>
                </a:extLst>
              </p:cNvPr>
              <p:cNvSpPr txBox="1">
                <a:spLocks noRot="1" noChangeAspect="1" noMove="1" noResize="1" noEditPoints="1" noAdjustHandles="1" noChangeArrowheads="1" noChangeShapeType="1" noTextEdit="1"/>
              </p:cNvSpPr>
              <p:nvPr/>
            </p:nvSpPr>
            <p:spPr>
              <a:xfrm>
                <a:off x="0" y="0"/>
                <a:ext cx="9144000" cy="860941"/>
              </a:xfrm>
              <a:prstGeom prst="rect">
                <a:avLst/>
              </a:prstGeom>
              <a:blipFill>
                <a:blip r:embed="rId2"/>
                <a:stretch>
                  <a:fillRect t="-5882" b="-13235"/>
                </a:stretch>
              </a:blipFill>
            </p:spPr>
            <p:txBody>
              <a:bodyPr/>
              <a:lstStyle/>
              <a:p>
                <a:r>
                  <a:rPr lang="en-GR">
                    <a:noFill/>
                  </a:rPr>
                  <a:t> </a:t>
                </a:r>
              </a:p>
            </p:txBody>
          </p:sp>
        </mc:Fallback>
      </mc:AlternateContent>
      <p:pic>
        <p:nvPicPr>
          <p:cNvPr id="5" name="Picture 4">
            <a:extLst>
              <a:ext uri="{FF2B5EF4-FFF2-40B4-BE49-F238E27FC236}">
                <a16:creationId xmlns:a16="http://schemas.microsoft.com/office/drawing/2014/main" id="{0B8DFAAA-C22C-2412-C4C7-ED4DFE091567}"/>
              </a:ext>
            </a:extLst>
          </p:cNvPr>
          <p:cNvPicPr>
            <a:picLocks noChangeAspect="1"/>
          </p:cNvPicPr>
          <p:nvPr/>
        </p:nvPicPr>
        <p:blipFill>
          <a:blip r:embed="rId3"/>
          <a:stretch>
            <a:fillRect/>
          </a:stretch>
        </p:blipFill>
        <p:spPr>
          <a:xfrm>
            <a:off x="70670" y="882570"/>
            <a:ext cx="6157747" cy="5651223"/>
          </a:xfrm>
          <a:prstGeom prst="rect">
            <a:avLst/>
          </a:prstGeom>
        </p:spPr>
      </p:pic>
      <p:sp>
        <p:nvSpPr>
          <p:cNvPr id="6" name="Rectangle 5">
            <a:extLst>
              <a:ext uri="{FF2B5EF4-FFF2-40B4-BE49-F238E27FC236}">
                <a16:creationId xmlns:a16="http://schemas.microsoft.com/office/drawing/2014/main" id="{46A78469-7AD7-6285-1FFD-C8D13CD640BE}"/>
              </a:ext>
            </a:extLst>
          </p:cNvPr>
          <p:cNvSpPr/>
          <p:nvPr/>
        </p:nvSpPr>
        <p:spPr>
          <a:xfrm>
            <a:off x="806245" y="4483510"/>
            <a:ext cx="4807974" cy="1563329"/>
          </a:xfrm>
          <a:prstGeom prst="rect">
            <a:avLst/>
          </a:prstGeom>
          <a:noFill/>
          <a:ln w="41275">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dirty="0"/>
          </a:p>
        </p:txBody>
      </p:sp>
      <p:cxnSp>
        <p:nvCxnSpPr>
          <p:cNvPr id="8" name="Straight Arrow Connector 7">
            <a:extLst>
              <a:ext uri="{FF2B5EF4-FFF2-40B4-BE49-F238E27FC236}">
                <a16:creationId xmlns:a16="http://schemas.microsoft.com/office/drawing/2014/main" id="{5F1BB415-6182-EC5E-B790-E15A400FEB08}"/>
              </a:ext>
            </a:extLst>
          </p:cNvPr>
          <p:cNvCxnSpPr>
            <a:cxnSpLocks/>
          </p:cNvCxnSpPr>
          <p:nvPr/>
        </p:nvCxnSpPr>
        <p:spPr>
          <a:xfrm flipH="1">
            <a:off x="4336026" y="4945626"/>
            <a:ext cx="1524000" cy="747251"/>
          </a:xfrm>
          <a:prstGeom prst="straightConnector1">
            <a:avLst/>
          </a:prstGeom>
          <a:ln w="508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ACF4B6F5-048E-AB1E-B581-16B562F95766}"/>
              </a:ext>
            </a:extLst>
          </p:cNvPr>
          <p:cNvSpPr txBox="1"/>
          <p:nvPr/>
        </p:nvSpPr>
        <p:spPr>
          <a:xfrm>
            <a:off x="5860026" y="4073454"/>
            <a:ext cx="3165988" cy="1323439"/>
          </a:xfrm>
          <a:prstGeom prst="rect">
            <a:avLst/>
          </a:prstGeom>
          <a:noFill/>
        </p:spPr>
        <p:txBody>
          <a:bodyPr wrap="square" rtlCol="0">
            <a:spAutoFit/>
          </a:bodyPr>
          <a:lstStyle/>
          <a:p>
            <a:pPr algn="just"/>
            <a:r>
              <a:rPr lang="en-GR" sz="1600" b="1" dirty="0">
                <a:solidFill>
                  <a:schemeClr val="accent2">
                    <a:lumMod val="50000"/>
                  </a:schemeClr>
                </a:solidFill>
                <a:latin typeface="Times New Roman" panose="02020603050405020304" pitchFamily="18" charset="0"/>
                <a:cs typeface="Times New Roman" panose="02020603050405020304" pitchFamily="18" charset="0"/>
              </a:rPr>
              <a:t>This correction factor (acceptance and reconstruction efficiency) is evaluated from the available MC sample, i.e. it depends on the chosen neutrino interaction model</a:t>
            </a:r>
          </a:p>
        </p:txBody>
      </p:sp>
    </p:spTree>
    <p:extLst>
      <p:ext uri="{BB962C8B-B14F-4D97-AF65-F5344CB8AC3E}">
        <p14:creationId xmlns:p14="http://schemas.microsoft.com/office/powerpoint/2010/main" val="2195306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A6C21F-454E-C3AA-7740-3F2D25F7BB54}"/>
              </a:ext>
            </a:extLst>
          </p:cNvPr>
          <p:cNvSpPr>
            <a:spLocks noGrp="1"/>
          </p:cNvSpPr>
          <p:nvPr>
            <p:ph type="sldNum" sz="quarter" idx="12"/>
          </p:nvPr>
        </p:nvSpPr>
        <p:spPr/>
        <p:txBody>
          <a:bodyPr/>
          <a:lstStyle/>
          <a:p>
            <a:fld id="{9C246AE4-CBAC-7944-8D8C-67B9A18B7093}" type="slidenum">
              <a:rPr lang="en-GR" smtClean="0"/>
              <a:t>35</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075F51CB-2C36-330D-A1EF-944CAD5F75FB}"/>
                  </a:ext>
                </a:extLst>
              </p:cNvPr>
              <p:cNvSpPr txBox="1"/>
              <p:nvPr/>
            </p:nvSpPr>
            <p:spPr>
              <a:xfrm>
                <a:off x="0" y="0"/>
                <a:ext cx="9144000" cy="860941"/>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Differential Cross Section</a:t>
                </a:r>
              </a:p>
              <a:p>
                <a:pPr algn="ctr"/>
                <a:r>
                  <a:rPr lang="en-US" sz="2400" b="1" dirty="0">
                    <a:solidFill>
                      <a:schemeClr val="bg1"/>
                    </a:solidFill>
                    <a:latin typeface="Times New Roman" panose="02020603050405020304" pitchFamily="18" charset="0"/>
                    <a:cs typeface="Times New Roman" panose="02020603050405020304" pitchFamily="18" charset="0"/>
                  </a:rPr>
                  <a:t>for the whole LEnuSTORM </a:t>
                </a:r>
                <a14:m>
                  <m:oMath xmlns:m="http://schemas.openxmlformats.org/officeDocument/2006/math">
                    <m:sSub>
                      <m:sSubPr>
                        <m:ctrlPr>
                          <a:rPr lang="el-GR" sz="2400" b="1" i="1">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oMath>
                </a14:m>
                <a:r>
                  <a:rPr lang="en-US" sz="2400" b="1" dirty="0">
                    <a:solidFill>
                      <a:schemeClr val="bg1"/>
                    </a:solidFill>
                    <a:latin typeface="Times New Roman" panose="02020603050405020304" pitchFamily="18" charset="0"/>
                    <a:cs typeface="Times New Roman" panose="02020603050405020304" pitchFamily="18" charset="0"/>
                  </a:rPr>
                  <a:t> Energy Spectrum -II </a:t>
                </a:r>
              </a:p>
            </p:txBody>
          </p:sp>
        </mc:Choice>
        <mc:Fallback>
          <p:sp>
            <p:nvSpPr>
              <p:cNvPr id="3" name="TextBox 2">
                <a:extLst>
                  <a:ext uri="{FF2B5EF4-FFF2-40B4-BE49-F238E27FC236}">
                    <a16:creationId xmlns:a16="http://schemas.microsoft.com/office/drawing/2014/main" id="{075F51CB-2C36-330D-A1EF-944CAD5F75FB}"/>
                  </a:ext>
                </a:extLst>
              </p:cNvPr>
              <p:cNvSpPr txBox="1">
                <a:spLocks noRot="1" noChangeAspect="1" noMove="1" noResize="1" noEditPoints="1" noAdjustHandles="1" noChangeArrowheads="1" noChangeShapeType="1" noTextEdit="1"/>
              </p:cNvSpPr>
              <p:nvPr/>
            </p:nvSpPr>
            <p:spPr>
              <a:xfrm>
                <a:off x="0" y="0"/>
                <a:ext cx="9144000" cy="860941"/>
              </a:xfrm>
              <a:prstGeom prst="rect">
                <a:avLst/>
              </a:prstGeom>
              <a:blipFill>
                <a:blip r:embed="rId2"/>
                <a:stretch>
                  <a:fillRect t="-5882" b="-13235"/>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4DD37F32-AEF0-F384-057C-9DF000C9A62D}"/>
                  </a:ext>
                </a:extLst>
              </p:cNvPr>
              <p:cNvSpPr txBox="1"/>
              <p:nvPr/>
            </p:nvSpPr>
            <p:spPr>
              <a:xfrm>
                <a:off x="3172746" y="860941"/>
                <a:ext cx="3011744" cy="391839"/>
              </a:xfrm>
              <a:prstGeom prst="rect">
                <a:avLst/>
              </a:prstGeom>
              <a:noFill/>
            </p:spPr>
            <p:txBody>
              <a:bodyPr wrap="square">
                <a:spAutoFit/>
              </a:bodyPr>
              <a:lstStyle/>
              <a:p>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17</a:t>
                </a:r>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dirty="0"/>
              </a:p>
            </p:txBody>
          </p:sp>
        </mc:Choice>
        <mc:Fallback>
          <p:sp>
            <p:nvSpPr>
              <p:cNvPr id="5" name="TextBox 4">
                <a:extLst>
                  <a:ext uri="{FF2B5EF4-FFF2-40B4-BE49-F238E27FC236}">
                    <a16:creationId xmlns:a16="http://schemas.microsoft.com/office/drawing/2014/main" id="{4DD37F32-AEF0-F384-057C-9DF000C9A62D}"/>
                  </a:ext>
                </a:extLst>
              </p:cNvPr>
              <p:cNvSpPr txBox="1">
                <a:spLocks noRot="1" noChangeAspect="1" noMove="1" noResize="1" noEditPoints="1" noAdjustHandles="1" noChangeArrowheads="1" noChangeShapeType="1" noTextEdit="1"/>
              </p:cNvSpPr>
              <p:nvPr/>
            </p:nvSpPr>
            <p:spPr>
              <a:xfrm>
                <a:off x="3172746" y="860941"/>
                <a:ext cx="3011744" cy="391839"/>
              </a:xfrm>
              <a:prstGeom prst="rect">
                <a:avLst/>
              </a:prstGeom>
              <a:blipFill>
                <a:blip r:embed="rId3"/>
                <a:stretch>
                  <a:fillRect l="-1674" t="-6250" b="-15625"/>
                </a:stretch>
              </a:blipFill>
            </p:spPr>
            <p:txBody>
              <a:bodyPr/>
              <a:lstStyle/>
              <a:p>
                <a:r>
                  <a:rPr lang="en-GR">
                    <a:noFill/>
                  </a:rPr>
                  <a:t> </a:t>
                </a:r>
              </a:p>
            </p:txBody>
          </p:sp>
        </mc:Fallback>
      </mc:AlternateContent>
      <p:sp>
        <p:nvSpPr>
          <p:cNvPr id="7" name="TextBox 6">
            <a:extLst>
              <a:ext uri="{FF2B5EF4-FFF2-40B4-BE49-F238E27FC236}">
                <a16:creationId xmlns:a16="http://schemas.microsoft.com/office/drawing/2014/main" id="{01D0F611-A6E8-8A75-C714-76E14711286E}"/>
              </a:ext>
            </a:extLst>
          </p:cNvPr>
          <p:cNvSpPr txBox="1"/>
          <p:nvPr/>
        </p:nvSpPr>
        <p:spPr>
          <a:xfrm>
            <a:off x="106290" y="4033235"/>
            <a:ext cx="3377381" cy="1077218"/>
          </a:xfrm>
          <a:prstGeom prst="rect">
            <a:avLst/>
          </a:prstGeom>
          <a:noFill/>
        </p:spPr>
        <p:txBody>
          <a:bodyPr wrap="square">
            <a:spAutoFit/>
          </a:bodyPr>
          <a:lstStyle/>
          <a:p>
            <a:pPr algn="just"/>
            <a:r>
              <a:rPr lang="en-GB" sz="1600" dirty="0">
                <a:effectLst/>
                <a:latin typeface="Times New Roman" panose="02020603050405020304" pitchFamily="18" charset="0"/>
                <a:ea typeface="Calibri" panose="020F0502020204030204" pitchFamily="34" charset="0"/>
                <a:cs typeface="Times New Roman" panose="02020603050405020304" pitchFamily="18" charset="0"/>
              </a:rPr>
              <a:t>Extracted d</a:t>
            </a:r>
            <a:r>
              <a:rPr lang="el-GR" sz="1600" dirty="0">
                <a:effectLst/>
                <a:latin typeface="Times New Roman" panose="02020603050405020304" pitchFamily="18" charset="0"/>
                <a:ea typeface="Calibri" panose="020F0502020204030204" pitchFamily="34" charset="0"/>
                <a:cs typeface="Times New Roman" panose="02020603050405020304" pitchFamily="18" charset="0"/>
              </a:rPr>
              <a:t>σ</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600" dirty="0" err="1">
                <a:effectLst/>
                <a:latin typeface="Times New Roman" panose="02020603050405020304" pitchFamily="18" charset="0"/>
                <a:ea typeface="Calibri" panose="020F0502020204030204" pitchFamily="34" charset="0"/>
                <a:cs typeface="Times New Roman" panose="02020603050405020304" pitchFamily="18" charset="0"/>
              </a:rPr>
              <a:t>dp</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 from a G1802 “Data-Set” using two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different Genie interaction models for acceptance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etc</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corrections</a:t>
            </a:r>
            <a:endParaRPr lang="en-GR" sz="1600" dirty="0">
              <a:latin typeface="Times New Roman" panose="02020603050405020304" pitchFamily="18" charset="0"/>
              <a:cs typeface="Times New Roman" panose="02020603050405020304" pitchFamily="18" charset="0"/>
            </a:endParaRPr>
          </a:p>
        </p:txBody>
      </p:sp>
      <p:pic>
        <p:nvPicPr>
          <p:cNvPr id="11" name="Picture 10" descr="A graph with green and blue lines&#10;&#10;Description automatically generated">
            <a:extLst>
              <a:ext uri="{FF2B5EF4-FFF2-40B4-BE49-F238E27FC236}">
                <a16:creationId xmlns:a16="http://schemas.microsoft.com/office/drawing/2014/main" id="{D5FCF3FE-5031-BD9F-4A32-A80AFD1F6663}"/>
              </a:ext>
            </a:extLst>
          </p:cNvPr>
          <p:cNvPicPr>
            <a:picLocks noChangeAspect="1"/>
          </p:cNvPicPr>
          <p:nvPr/>
        </p:nvPicPr>
        <p:blipFill rotWithShape="1">
          <a:blip r:embed="rId4"/>
          <a:srcRect t="6443"/>
          <a:stretch>
            <a:fillRect/>
          </a:stretch>
        </p:blipFill>
        <p:spPr bwMode="auto">
          <a:xfrm>
            <a:off x="4280" y="1252780"/>
            <a:ext cx="3916335" cy="2757129"/>
          </a:xfrm>
          <a:prstGeom prst="rect">
            <a:avLst/>
          </a:prstGeom>
          <a:ln>
            <a:noFill/>
          </a:ln>
          <a:extLst>
            <a:ext uri="{53640926-AAD7-44D8-BBD7-CCE9431645EC}">
              <a14:shadowObscured xmlns:a14="http://schemas.microsoft.com/office/drawing/2010/main"/>
            </a:ext>
          </a:extLst>
        </p:spPr>
      </p:pic>
      <p:grpSp>
        <p:nvGrpSpPr>
          <p:cNvPr id="14" name="Group 13">
            <a:extLst>
              <a:ext uri="{FF2B5EF4-FFF2-40B4-BE49-F238E27FC236}">
                <a16:creationId xmlns:a16="http://schemas.microsoft.com/office/drawing/2014/main" id="{95AD225D-F785-4BA8-43BB-AEE22B9C1D23}"/>
              </a:ext>
            </a:extLst>
          </p:cNvPr>
          <p:cNvGrpSpPr/>
          <p:nvPr/>
        </p:nvGrpSpPr>
        <p:grpSpPr>
          <a:xfrm>
            <a:off x="3585681" y="1344491"/>
            <a:ext cx="5558319" cy="3642852"/>
            <a:chOff x="3585681" y="1344491"/>
            <a:chExt cx="5558319" cy="3642852"/>
          </a:xfrm>
        </p:grpSpPr>
        <p:sp>
          <p:nvSpPr>
            <p:cNvPr id="10" name="TextBox 9">
              <a:extLst>
                <a:ext uri="{FF2B5EF4-FFF2-40B4-BE49-F238E27FC236}">
                  <a16:creationId xmlns:a16="http://schemas.microsoft.com/office/drawing/2014/main" id="{9BB75A51-2FA9-31DA-396D-8780F05E983F}"/>
                </a:ext>
              </a:extLst>
            </p:cNvPr>
            <p:cNvSpPr txBox="1"/>
            <p:nvPr/>
          </p:nvSpPr>
          <p:spPr>
            <a:xfrm>
              <a:off x="3874527" y="4156346"/>
              <a:ext cx="5269473" cy="830997"/>
            </a:xfrm>
            <a:prstGeom prst="rect">
              <a:avLst/>
            </a:prstGeom>
            <a:noFill/>
          </p:spPr>
          <p:txBody>
            <a:bodyPr wrap="square">
              <a:spAutoFit/>
            </a:bodyPr>
            <a:lstStyle/>
            <a:p>
              <a:r>
                <a:rPr lang="en-GB" sz="1600" dirty="0">
                  <a:effectLst/>
                  <a:latin typeface="Times New Roman" panose="02020603050405020304" pitchFamily="18" charset="0"/>
                  <a:ea typeface="Calibri" panose="020F0502020204030204" pitchFamily="34" charset="0"/>
                  <a:cs typeface="Times New Roman" panose="02020603050405020304" pitchFamily="18" charset="0"/>
                </a:rPr>
                <a:t>Extracted d</a:t>
              </a:r>
              <a:r>
                <a:rPr lang="el-GR" sz="1600" dirty="0">
                  <a:effectLst/>
                  <a:latin typeface="Times New Roman" panose="02020603050405020304" pitchFamily="18" charset="0"/>
                  <a:ea typeface="Calibri" panose="020F0502020204030204" pitchFamily="34" charset="0"/>
                  <a:cs typeface="Times New Roman" panose="02020603050405020304" pitchFamily="18" charset="0"/>
                </a:rPr>
                <a:t>σ</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600" dirty="0" err="1">
                  <a:effectLst/>
                  <a:latin typeface="Times New Roman" panose="02020603050405020304" pitchFamily="18" charset="0"/>
                  <a:ea typeface="Calibri" panose="020F0502020204030204" pitchFamily="34" charset="0"/>
                  <a:cs typeface="Times New Roman" panose="02020603050405020304" pitchFamily="18" charset="0"/>
                </a:rPr>
                <a:t>dp</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 in slices of </a:t>
              </a:r>
              <a:r>
                <a:rPr lang="el-GR" sz="1600" dirty="0">
                  <a:effectLst/>
                  <a:latin typeface="Times New Roman" panose="02020603050405020304" pitchFamily="18" charset="0"/>
                  <a:ea typeface="Calibri" panose="020F0502020204030204" pitchFamily="34" charset="0"/>
                  <a:cs typeface="Times New Roman" panose="02020603050405020304" pitchFamily="18" charset="0"/>
                </a:rPr>
                <a:t>Δ (</a:t>
              </a:r>
              <a:r>
                <a:rPr lang="el-GR" sz="1600" dirty="0">
                  <a:latin typeface="Times New Roman" panose="02020603050405020304" pitchFamily="18" charset="0"/>
                  <a:ea typeface="Calibri" panose="020F0502020204030204" pitchFamily="34" charset="0"/>
                  <a:cs typeface="Times New Roman" panose="02020603050405020304" pitchFamily="18" charset="0"/>
                </a:rPr>
                <a:t>μ-ν </a:t>
              </a:r>
              <a:r>
                <a:rPr lang="en-US" sz="1600" dirty="0">
                  <a:latin typeface="Times New Roman" panose="02020603050405020304" pitchFamily="18" charset="0"/>
                  <a:ea typeface="Calibri" panose="020F0502020204030204" pitchFamily="34" charset="0"/>
                  <a:cs typeface="Times New Roman" panose="02020603050405020304" pitchFamily="18" charset="0"/>
                </a:rPr>
                <a:t>angle) </a:t>
              </a:r>
              <a:r>
                <a:rPr lang="en-GB" sz="1600" dirty="0">
                  <a:effectLst/>
                  <a:latin typeface="Times New Roman" panose="02020603050405020304" pitchFamily="18" charset="0"/>
                  <a:ea typeface="Calibri" panose="020F0502020204030204" pitchFamily="34" charset="0"/>
                  <a:cs typeface="Times New Roman" panose="02020603050405020304" pitchFamily="18" charset="0"/>
                </a:rPr>
                <a:t>from a G1802 “Data-Set” using two </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different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iGenie</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interaction models for acceptance </a:t>
              </a:r>
              <a:r>
                <a:rPr lang="en-US" sz="1600" dirty="0" err="1">
                  <a:effectLst/>
                  <a:latin typeface="Times New Roman" panose="02020603050405020304" pitchFamily="18" charset="0"/>
                  <a:ea typeface="Calibri" panose="020F0502020204030204" pitchFamily="34" charset="0"/>
                  <a:cs typeface="Times New Roman" panose="02020603050405020304" pitchFamily="18" charset="0"/>
                </a:rPr>
                <a:t>etc</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corrections</a:t>
              </a:r>
              <a:endParaRPr lang="en-GR" sz="1600" dirty="0">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595840AD-8007-EE00-69AA-3643067B1547}"/>
                </a:ext>
              </a:extLst>
            </p:cNvPr>
            <p:cNvPicPr>
              <a:picLocks noChangeAspect="1"/>
            </p:cNvPicPr>
            <p:nvPr/>
          </p:nvPicPr>
          <p:blipFill>
            <a:blip r:embed="rId5"/>
            <a:stretch>
              <a:fillRect/>
            </a:stretch>
          </p:blipFill>
          <p:spPr>
            <a:xfrm>
              <a:off x="3585681" y="1344491"/>
              <a:ext cx="5558319" cy="2811855"/>
            </a:xfrm>
            <a:prstGeom prst="rect">
              <a:avLst/>
            </a:prstGeom>
          </p:spPr>
        </p:pic>
      </p:grpSp>
    </p:spTree>
    <p:extLst>
      <p:ext uri="{BB962C8B-B14F-4D97-AF65-F5344CB8AC3E}">
        <p14:creationId xmlns:p14="http://schemas.microsoft.com/office/powerpoint/2010/main" val="27739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BE58D0-AD1F-C509-5B80-6E7C4EC38871}"/>
              </a:ext>
            </a:extLst>
          </p:cNvPr>
          <p:cNvSpPr>
            <a:spLocks noGrp="1"/>
          </p:cNvSpPr>
          <p:nvPr>
            <p:ph type="sldNum" sz="quarter" idx="12"/>
          </p:nvPr>
        </p:nvSpPr>
        <p:spPr/>
        <p:txBody>
          <a:bodyPr/>
          <a:lstStyle/>
          <a:p>
            <a:fld id="{9C246AE4-CBAC-7944-8D8C-67B9A18B7093}" type="slidenum">
              <a:rPr lang="en-GR" smtClean="0"/>
              <a:t>36</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EDB44060-2017-6651-D3B9-87415B482CC4}"/>
                  </a:ext>
                </a:extLst>
              </p:cNvPr>
              <p:cNvSpPr txBox="1"/>
              <p:nvPr/>
            </p:nvSpPr>
            <p:spPr>
              <a:xfrm>
                <a:off x="0" y="0"/>
                <a:ext cx="9144000" cy="860941"/>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Differential Cross Section</a:t>
                </a:r>
              </a:p>
              <a:p>
                <a:pPr algn="ctr"/>
                <a:r>
                  <a:rPr lang="en-US" sz="2400" b="1" dirty="0">
                    <a:solidFill>
                      <a:schemeClr val="bg1"/>
                    </a:solidFill>
                    <a:latin typeface="Times New Roman" panose="02020603050405020304" pitchFamily="18" charset="0"/>
                    <a:cs typeface="Times New Roman" panose="02020603050405020304" pitchFamily="18" charset="0"/>
                  </a:rPr>
                  <a:t>for the whole LEnuSTORM </a:t>
                </a:r>
                <a14:m>
                  <m:oMath xmlns:m="http://schemas.openxmlformats.org/officeDocument/2006/math">
                    <m:sSub>
                      <m:sSubPr>
                        <m:ctrlPr>
                          <a:rPr lang="el-GR" sz="2400" b="1" i="1">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oMath>
                </a14:m>
                <a:r>
                  <a:rPr lang="en-US" sz="2400" b="1" dirty="0">
                    <a:solidFill>
                      <a:schemeClr val="bg1"/>
                    </a:solidFill>
                    <a:latin typeface="Times New Roman" panose="02020603050405020304" pitchFamily="18" charset="0"/>
                    <a:cs typeface="Times New Roman" panose="02020603050405020304" pitchFamily="18" charset="0"/>
                  </a:rPr>
                  <a:t> Energy Spectrum -III </a:t>
                </a:r>
              </a:p>
            </p:txBody>
          </p:sp>
        </mc:Choice>
        <mc:Fallback>
          <p:sp>
            <p:nvSpPr>
              <p:cNvPr id="3" name="TextBox 2">
                <a:extLst>
                  <a:ext uri="{FF2B5EF4-FFF2-40B4-BE49-F238E27FC236}">
                    <a16:creationId xmlns:a16="http://schemas.microsoft.com/office/drawing/2014/main" id="{EDB44060-2017-6651-D3B9-87415B482CC4}"/>
                  </a:ext>
                </a:extLst>
              </p:cNvPr>
              <p:cNvSpPr txBox="1">
                <a:spLocks noRot="1" noChangeAspect="1" noMove="1" noResize="1" noEditPoints="1" noAdjustHandles="1" noChangeArrowheads="1" noChangeShapeType="1" noTextEdit="1"/>
              </p:cNvSpPr>
              <p:nvPr/>
            </p:nvSpPr>
            <p:spPr>
              <a:xfrm>
                <a:off x="0" y="0"/>
                <a:ext cx="9144000" cy="860941"/>
              </a:xfrm>
              <a:prstGeom prst="rect">
                <a:avLst/>
              </a:prstGeom>
              <a:blipFill>
                <a:blip r:embed="rId2"/>
                <a:stretch>
                  <a:fillRect t="-5882" b="-13235"/>
                </a:stretch>
              </a:blipFill>
            </p:spPr>
            <p:txBody>
              <a:bodyPr/>
              <a:lstStyle/>
              <a:p>
                <a:r>
                  <a:rPr lang="en-GR">
                    <a:noFill/>
                  </a:rPr>
                  <a:t> </a:t>
                </a:r>
              </a:p>
            </p:txBody>
          </p:sp>
        </mc:Fallback>
      </mc:AlternateContent>
      <p:pic>
        <p:nvPicPr>
          <p:cNvPr id="4" name="Picture 3">
            <a:extLst>
              <a:ext uri="{FF2B5EF4-FFF2-40B4-BE49-F238E27FC236}">
                <a16:creationId xmlns:a16="http://schemas.microsoft.com/office/drawing/2014/main" id="{AB39266B-BF12-6E05-7D38-3E333A8921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051" y="1252781"/>
            <a:ext cx="3711764" cy="2664542"/>
          </a:xfrm>
          <a:prstGeom prst="rect">
            <a:avLst/>
          </a:prstGeom>
          <a:noFill/>
          <a:ln>
            <a:noFill/>
          </a:ln>
          <a:effectLst>
            <a:innerShdw blurRad="114300">
              <a:prstClr val="black"/>
            </a:innerShdw>
          </a:effectLst>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A6B7EC4B-7D75-A596-9670-D0692673A617}"/>
                  </a:ext>
                </a:extLst>
              </p:cNvPr>
              <p:cNvSpPr txBox="1"/>
              <p:nvPr/>
            </p:nvSpPr>
            <p:spPr>
              <a:xfrm>
                <a:off x="3172746" y="860941"/>
                <a:ext cx="3011744" cy="391839"/>
              </a:xfrm>
              <a:prstGeom prst="rect">
                <a:avLst/>
              </a:prstGeom>
              <a:noFill/>
            </p:spPr>
            <p:txBody>
              <a:bodyPr wrap="square">
                <a:spAutoFit/>
              </a:bodyPr>
              <a:lstStyle/>
              <a:p>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b="1"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18</a:t>
                </a:r>
                <a:r>
                  <a:rPr lang="en-GR"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b="1"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𝑳𝑬𝒏𝒖𝑺𝑻𝑶𝑹𝑴</m:t>
                        </m:r>
                        <m:r>
                          <a:rPr lang="en-US" b="1" i="1" smtClean="0">
                            <a:solidFill>
                              <a:srgbClr val="C00000"/>
                            </a:solidFill>
                            <a:latin typeface="Cambria Math" panose="02040503050406030204" pitchFamily="18" charset="0"/>
                          </a:rPr>
                          <m:t>  </m:t>
                        </m:r>
                        <m:acc>
                          <m:accPr>
                            <m:chr m:val="̅"/>
                            <m:ctrlPr>
                              <a:rPr lang="en-US" b="1" i="1" smtClean="0">
                                <a:solidFill>
                                  <a:srgbClr val="C00000"/>
                                </a:solidFill>
                                <a:latin typeface="Cambria Math" panose="02040503050406030204" pitchFamily="18" charset="0"/>
                              </a:rPr>
                            </m:ctrlPr>
                          </m:accPr>
                          <m:e>
                            <m:r>
                              <a:rPr lang="en-US" b="1" i="1" smtClean="0">
                                <a:solidFill>
                                  <a:srgbClr val="C00000"/>
                                </a:solidFill>
                                <a:latin typeface="Cambria Math" panose="02040503050406030204" pitchFamily="18" charset="0"/>
                              </a:rPr>
                              <m:t> </m:t>
                            </m:r>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oMath>
                </a14:m>
                <a:endParaRPr lang="en-GR" dirty="0"/>
              </a:p>
            </p:txBody>
          </p:sp>
        </mc:Choice>
        <mc:Fallback>
          <p:sp>
            <p:nvSpPr>
              <p:cNvPr id="5" name="TextBox 4">
                <a:extLst>
                  <a:ext uri="{FF2B5EF4-FFF2-40B4-BE49-F238E27FC236}">
                    <a16:creationId xmlns:a16="http://schemas.microsoft.com/office/drawing/2014/main" id="{A6B7EC4B-7D75-A596-9670-D0692673A617}"/>
                  </a:ext>
                </a:extLst>
              </p:cNvPr>
              <p:cNvSpPr txBox="1">
                <a:spLocks noRot="1" noChangeAspect="1" noMove="1" noResize="1" noEditPoints="1" noAdjustHandles="1" noChangeArrowheads="1" noChangeShapeType="1" noTextEdit="1"/>
              </p:cNvSpPr>
              <p:nvPr/>
            </p:nvSpPr>
            <p:spPr>
              <a:xfrm>
                <a:off x="3172746" y="860941"/>
                <a:ext cx="3011744" cy="391839"/>
              </a:xfrm>
              <a:prstGeom prst="rect">
                <a:avLst/>
              </a:prstGeom>
              <a:blipFill>
                <a:blip r:embed="rId4"/>
                <a:stretch>
                  <a:fillRect l="-1674" t="-6250" b="-15625"/>
                </a:stretch>
              </a:blipFill>
            </p:spPr>
            <p:txBody>
              <a:bodyPr/>
              <a:lstStyle/>
              <a:p>
                <a:r>
                  <a:rPr lang="en-GR">
                    <a:noFill/>
                  </a:rPr>
                  <a:t> </a:t>
                </a:r>
              </a:p>
            </p:txBody>
          </p:sp>
        </mc:Fallback>
      </mc:AlternateContent>
      <p:pic>
        <p:nvPicPr>
          <p:cNvPr id="7" name="Picture 6">
            <a:extLst>
              <a:ext uri="{FF2B5EF4-FFF2-40B4-BE49-F238E27FC236}">
                <a16:creationId xmlns:a16="http://schemas.microsoft.com/office/drawing/2014/main" id="{3D2D50E2-D5DC-91B9-C117-24210D99D48A}"/>
              </a:ext>
            </a:extLst>
          </p:cNvPr>
          <p:cNvPicPr>
            <a:picLocks noChangeAspect="1"/>
          </p:cNvPicPr>
          <p:nvPr/>
        </p:nvPicPr>
        <p:blipFill>
          <a:blip r:embed="rId5"/>
          <a:srcRect t="-1" b="4133"/>
          <a:stretch>
            <a:fillRect/>
          </a:stretch>
        </p:blipFill>
        <p:spPr>
          <a:xfrm>
            <a:off x="3950483" y="2699924"/>
            <a:ext cx="5088467" cy="2664542"/>
          </a:xfrm>
          <a:prstGeom prst="rect">
            <a:avLst/>
          </a:prstGeom>
          <a:effectLst>
            <a:innerShdw blurRad="114300">
              <a:prstClr val="black"/>
            </a:innerShdw>
          </a:effectLst>
        </p:spPr>
      </p:pic>
    </p:spTree>
    <p:extLst>
      <p:ext uri="{BB962C8B-B14F-4D97-AF65-F5344CB8AC3E}">
        <p14:creationId xmlns:p14="http://schemas.microsoft.com/office/powerpoint/2010/main" val="1563622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9628ED-B67D-CEF9-E545-DFE5A2A3A354}"/>
              </a:ext>
            </a:extLst>
          </p:cNvPr>
          <p:cNvSpPr>
            <a:spLocks noGrp="1"/>
          </p:cNvSpPr>
          <p:nvPr>
            <p:ph type="sldNum" sz="quarter" idx="12"/>
          </p:nvPr>
        </p:nvSpPr>
        <p:spPr/>
        <p:txBody>
          <a:bodyPr/>
          <a:lstStyle/>
          <a:p>
            <a:fld id="{9C246AE4-CBAC-7944-8D8C-67B9A18B7093}" type="slidenum">
              <a:rPr lang="en-GR" smtClean="0"/>
              <a:t>37</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3E380689-542A-0502-F2B6-F678B470052E}"/>
                  </a:ext>
                </a:extLst>
              </p:cNvPr>
              <p:cNvSpPr txBox="1"/>
              <p:nvPr/>
            </p:nvSpPr>
            <p:spPr>
              <a:xfrm>
                <a:off x="0" y="0"/>
                <a:ext cx="9144000" cy="860941"/>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Estimating the Energy Spectrum </a:t>
                </a:r>
              </a:p>
              <a:p>
                <a:pPr algn="ctr"/>
                <a:r>
                  <a:rPr lang="en-US" sz="2400" b="1" dirty="0">
                    <a:solidFill>
                      <a:schemeClr val="bg1"/>
                    </a:solidFill>
                    <a:latin typeface="Times New Roman" panose="02020603050405020304" pitchFamily="18" charset="0"/>
                    <a:cs typeface="Times New Roman" panose="02020603050405020304" pitchFamily="18" charset="0"/>
                  </a:rPr>
                  <a:t>of  the LEnuSTORM - </a:t>
                </a:r>
                <a14:m>
                  <m:oMath xmlns:m="http://schemas.openxmlformats.org/officeDocument/2006/math">
                    <m:sSub>
                      <m:sSubPr>
                        <m:ctrlPr>
                          <a:rPr lang="el-GR" sz="2400" b="1" i="1" smtClean="0">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oMath>
                </a14:m>
                <a:r>
                  <a:rPr lang="en-US" sz="2400" b="1" dirty="0">
                    <a:solidFill>
                      <a:schemeClr val="bg1"/>
                    </a:solidFill>
                    <a:latin typeface="Times New Roman" panose="02020603050405020304" pitchFamily="18" charset="0"/>
                    <a:cs typeface="Times New Roman" panose="02020603050405020304" pitchFamily="18" charset="0"/>
                  </a:rPr>
                  <a:t> Interacting in LEMMOND</a:t>
                </a:r>
              </a:p>
            </p:txBody>
          </p:sp>
        </mc:Choice>
        <mc:Fallback>
          <p:sp>
            <p:nvSpPr>
              <p:cNvPr id="3" name="TextBox 2">
                <a:extLst>
                  <a:ext uri="{FF2B5EF4-FFF2-40B4-BE49-F238E27FC236}">
                    <a16:creationId xmlns:a16="http://schemas.microsoft.com/office/drawing/2014/main" id="{3E380689-542A-0502-F2B6-F678B470052E}"/>
                  </a:ext>
                </a:extLst>
              </p:cNvPr>
              <p:cNvSpPr txBox="1">
                <a:spLocks noRot="1" noChangeAspect="1" noMove="1" noResize="1" noEditPoints="1" noAdjustHandles="1" noChangeArrowheads="1" noChangeShapeType="1" noTextEdit="1"/>
              </p:cNvSpPr>
              <p:nvPr/>
            </p:nvSpPr>
            <p:spPr>
              <a:xfrm>
                <a:off x="0" y="0"/>
                <a:ext cx="9144000" cy="860941"/>
              </a:xfrm>
              <a:prstGeom prst="rect">
                <a:avLst/>
              </a:prstGeom>
              <a:blipFill>
                <a:blip r:embed="rId2"/>
                <a:stretch>
                  <a:fillRect t="-5882" b="-13235"/>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A8B1D228-1021-789C-B6D9-756541511DE7}"/>
                  </a:ext>
                </a:extLst>
              </p:cNvPr>
              <p:cNvSpPr txBox="1"/>
              <p:nvPr/>
            </p:nvSpPr>
            <p:spPr>
              <a:xfrm>
                <a:off x="-27345" y="1082430"/>
                <a:ext cx="3482770" cy="1873398"/>
              </a:xfrm>
              <a:prstGeom prst="rect">
                <a:avLst/>
              </a:prstGeom>
              <a:noFill/>
            </p:spPr>
            <p:txBody>
              <a:bodyPr wrap="square" rtlCol="0">
                <a:spAutoFit/>
              </a:bodyPr>
              <a:lstStyle/>
              <a:p>
                <a:pPr marL="285750" indent="-285750" algn="just">
                  <a:buFont typeface="Wingdings" pitchFamily="2" charset="2"/>
                  <a:buChar char="Ø"/>
                </a:pPr>
                <a:r>
                  <a:rPr lang="en-GR" sz="1600" dirty="0">
                    <a:latin typeface="Times New Roman" panose="02020603050405020304" pitchFamily="18" charset="0"/>
                    <a:cs typeface="Times New Roman" panose="02020603050405020304" pitchFamily="18" charset="0"/>
                  </a:rPr>
                  <a:t>We reconstruct the coordinates </a:t>
                </a:r>
                <a:r>
                  <a:rPr lang="en-GR" sz="1600" b="1" dirty="0">
                    <a:latin typeface="Times New Roman" panose="02020603050405020304" pitchFamily="18" charset="0"/>
                    <a:cs typeface="Times New Roman" panose="02020603050405020304" pitchFamily="18" charset="0"/>
                  </a:rPr>
                  <a:t>(x</a:t>
                </a:r>
                <a:r>
                  <a:rPr lang="en-GR" sz="1600" b="1" baseline="-25000" dirty="0">
                    <a:latin typeface="Times New Roman" panose="02020603050405020304" pitchFamily="18" charset="0"/>
                    <a:cs typeface="Times New Roman" panose="02020603050405020304" pitchFamily="18" charset="0"/>
                  </a:rPr>
                  <a:t>V</a:t>
                </a:r>
                <a:r>
                  <a:rPr lang="en-GR" sz="1600" b="1" dirty="0">
                    <a:latin typeface="Times New Roman" panose="02020603050405020304" pitchFamily="18" charset="0"/>
                    <a:cs typeface="Times New Roman" panose="02020603050405020304" pitchFamily="18" charset="0"/>
                  </a:rPr>
                  <a:t>, y</a:t>
                </a:r>
                <a:r>
                  <a:rPr lang="en-GR" sz="1600" b="1" baseline="-25000" dirty="0">
                    <a:latin typeface="Times New Roman" panose="02020603050405020304" pitchFamily="18" charset="0"/>
                    <a:cs typeface="Times New Roman" panose="02020603050405020304" pitchFamily="18" charset="0"/>
                  </a:rPr>
                  <a:t>V</a:t>
                </a:r>
                <a:r>
                  <a:rPr lang="en-GR" sz="1600" b="1" dirty="0">
                    <a:latin typeface="Times New Roman" panose="02020603050405020304" pitchFamily="18" charset="0"/>
                    <a:cs typeface="Times New Roman" panose="02020603050405020304" pitchFamily="18" charset="0"/>
                  </a:rPr>
                  <a:t>, z</a:t>
                </a:r>
                <a:r>
                  <a:rPr lang="en-GR" sz="1600" b="1" baseline="-25000" dirty="0">
                    <a:latin typeface="Times New Roman" panose="02020603050405020304" pitchFamily="18" charset="0"/>
                    <a:cs typeface="Times New Roman" panose="02020603050405020304" pitchFamily="18" charset="0"/>
                  </a:rPr>
                  <a:t>V</a:t>
                </a:r>
                <a:r>
                  <a:rPr lang="en-GR" sz="1600" b="1" dirty="0">
                    <a:latin typeface="Times New Roman" panose="02020603050405020304" pitchFamily="18" charset="0"/>
                    <a:cs typeface="Times New Roman" panose="02020603050405020304" pitchFamily="18" charset="0"/>
                  </a:rPr>
                  <a:t>) </a:t>
                </a:r>
                <a:r>
                  <a:rPr lang="en-GR" sz="1600" dirty="0">
                    <a:latin typeface="Times New Roman" panose="02020603050405020304" pitchFamily="18" charset="0"/>
                    <a:cs typeface="Times New Roman" panose="02020603050405020304" pitchFamily="18" charset="0"/>
                  </a:rPr>
                  <a:t>of the reconstruction vertex and the momentum vector </a:t>
                </a:r>
                <a:r>
                  <a:rPr lang="en-GR" sz="1600" dirty="0">
                    <a:solidFill>
                      <a:schemeClr val="tx1"/>
                    </a:solidFill>
                    <a:latin typeface="Times New Roman" panose="02020603050405020304" pitchFamily="18" charset="0"/>
                    <a:cs typeface="Times New Roman" panose="02020603050405020304" pitchFamily="18" charset="0"/>
                  </a:rPr>
                  <a:t>(</a:t>
                </a:r>
                <a14:m>
                  <m:oMath xmlns:m="http://schemas.openxmlformats.org/officeDocument/2006/math">
                    <m:sSub>
                      <m:sSubPr>
                        <m:ctrlPr>
                          <a:rPr lang="en-US" sz="1600" b="1" i="1">
                            <a:solidFill>
                              <a:schemeClr val="tx1"/>
                            </a:solidFill>
                            <a:latin typeface="Cambria Math" panose="02040503050406030204" pitchFamily="18" charset="0"/>
                          </a:rPr>
                        </m:ctrlPr>
                      </m:sSubPr>
                      <m:e>
                        <m:acc>
                          <m:accPr>
                            <m:chr m:val="⃗"/>
                            <m:ctrlPr>
                              <a:rPr lang="en-US" sz="1600" b="1" i="1">
                                <a:solidFill>
                                  <a:schemeClr val="tx1"/>
                                </a:solidFill>
                                <a:latin typeface="Cambria Math" panose="02040503050406030204" pitchFamily="18" charset="0"/>
                              </a:rPr>
                            </m:ctrlPr>
                          </m:accPr>
                          <m:e>
                            <m:r>
                              <a:rPr lang="en-US" sz="1600" b="1" i="1">
                                <a:solidFill>
                                  <a:schemeClr val="tx1"/>
                                </a:solidFill>
                                <a:latin typeface="Cambria Math" panose="02040503050406030204" pitchFamily="18" charset="0"/>
                              </a:rPr>
                              <m:t>𝒑</m:t>
                            </m:r>
                          </m:e>
                        </m:acc>
                      </m:e>
                      <m:sub>
                        <m:r>
                          <a:rPr lang="el-GR" sz="1600" b="1" i="1">
                            <a:solidFill>
                              <a:schemeClr val="tx1"/>
                            </a:solidFill>
                            <a:latin typeface="Cambria Math" panose="02040503050406030204" pitchFamily="18" charset="0"/>
                          </a:rPr>
                          <m:t>𝝁</m:t>
                        </m:r>
                      </m:sub>
                    </m:sSub>
                    <m:r>
                      <a:rPr lang="en-US" sz="1600" b="1" i="1" smtClean="0">
                        <a:solidFill>
                          <a:schemeClr val="tx1"/>
                        </a:solidFill>
                        <a:latin typeface="Cambria Math" panose="02040503050406030204" pitchFamily="18" charset="0"/>
                      </a:rPr>
                      <m:t>)</m:t>
                    </m:r>
                    <m:r>
                      <a:rPr lang="el-GR" sz="1600" b="1" i="1">
                        <a:solidFill>
                          <a:schemeClr val="tx1"/>
                        </a:solidFill>
                        <a:latin typeface="Cambria Math" panose="02040503050406030204" pitchFamily="18" charset="0"/>
                      </a:rPr>
                      <m:t> </m:t>
                    </m:r>
                  </m:oMath>
                </a14:m>
                <a:r>
                  <a:rPr lang="en-GR" sz="1600" dirty="0">
                    <a:latin typeface="Times New Roman" panose="02020603050405020304" pitchFamily="18" charset="0"/>
                    <a:cs typeface="Times New Roman" panose="02020603050405020304" pitchFamily="18" charset="0"/>
                  </a:rPr>
                  <a:t>of the charged lepton.</a:t>
                </a:r>
              </a:p>
              <a:p>
                <a:pPr marL="285750" indent="-285750" algn="just">
                  <a:buFont typeface="Wingdings" pitchFamily="2" charset="2"/>
                  <a:buChar char="Ø"/>
                </a:pPr>
                <a:r>
                  <a:rPr lang="en-GR" sz="1600" dirty="0">
                    <a:latin typeface="Times New Roman" panose="02020603050405020304" pitchFamily="18" charset="0"/>
                    <a:cs typeface="Times New Roman" panose="02020603050405020304" pitchFamily="18" charset="0"/>
                  </a:rPr>
                  <a:t>In each event, we get information for the </a:t>
                </a:r>
                <a:r>
                  <a:rPr lang="en-GR" sz="1600" b="1" dirty="0">
                    <a:solidFill>
                      <a:srgbClr val="FF0000"/>
                    </a:solidFill>
                    <a:latin typeface="Times New Roman" panose="02020603050405020304" pitchFamily="18" charset="0"/>
                    <a:cs typeface="Times New Roman" panose="02020603050405020304" pitchFamily="18" charset="0"/>
                  </a:rPr>
                  <a:t>kinematical parameters </a:t>
                </a:r>
                <a:r>
                  <a:rPr lang="el-GR" sz="1600" b="1" dirty="0">
                    <a:solidFill>
                      <a:srgbClr val="FF0000"/>
                    </a:solidFill>
                    <a:latin typeface="Times New Roman" panose="02020603050405020304" pitchFamily="18" charset="0"/>
                    <a:cs typeface="Times New Roman" panose="02020603050405020304" pitchFamily="18" charset="0"/>
                  </a:rPr>
                  <a:t>θ, Δ </a:t>
                </a:r>
                <a:r>
                  <a:rPr lang="en-US" sz="1600" b="1" dirty="0">
                    <a:solidFill>
                      <a:srgbClr val="FF0000"/>
                    </a:solidFill>
                    <a:latin typeface="Times New Roman" panose="02020603050405020304" pitchFamily="18" charset="0"/>
                    <a:cs typeface="Times New Roman" panose="02020603050405020304" pitchFamily="18" charset="0"/>
                  </a:rPr>
                  <a:t>and </a:t>
                </a:r>
                <a14:m>
                  <m:oMath xmlns:m="http://schemas.openxmlformats.org/officeDocument/2006/math">
                    <m:d>
                      <m:dPr>
                        <m:begChr m:val="|"/>
                        <m:endChr m:val="|"/>
                        <m:ctrlPr>
                          <a:rPr lang="en-US" sz="1600" b="1" i="1">
                            <a:solidFill>
                              <a:srgbClr val="FF0000"/>
                            </a:solidFill>
                            <a:latin typeface="Cambria Math" panose="02040503050406030204" pitchFamily="18" charset="0"/>
                          </a:rPr>
                        </m:ctrlPr>
                      </m:dPr>
                      <m:e>
                        <m:sSub>
                          <m:sSubPr>
                            <m:ctrlPr>
                              <a:rPr lang="en-US" sz="1600" b="1" i="1">
                                <a:solidFill>
                                  <a:srgbClr val="FF0000"/>
                                </a:solidFill>
                                <a:latin typeface="Cambria Math" panose="02040503050406030204" pitchFamily="18" charset="0"/>
                              </a:rPr>
                            </m:ctrlPr>
                          </m:sSubPr>
                          <m:e>
                            <m:acc>
                              <m:accPr>
                                <m:chr m:val="⃗"/>
                                <m:ctrlPr>
                                  <a:rPr lang="en-US" sz="1600" b="1" i="1">
                                    <a:solidFill>
                                      <a:srgbClr val="FF0000"/>
                                    </a:solidFill>
                                    <a:latin typeface="Cambria Math" panose="02040503050406030204" pitchFamily="18" charset="0"/>
                                  </a:rPr>
                                </m:ctrlPr>
                              </m:accPr>
                              <m:e>
                                <m:r>
                                  <a:rPr lang="en-US" sz="1600" b="1" i="1">
                                    <a:solidFill>
                                      <a:srgbClr val="FF0000"/>
                                    </a:solidFill>
                                    <a:latin typeface="Cambria Math" panose="02040503050406030204" pitchFamily="18" charset="0"/>
                                  </a:rPr>
                                  <m:t>𝒑</m:t>
                                </m:r>
                              </m:e>
                            </m:acc>
                          </m:e>
                          <m:sub>
                            <m:r>
                              <a:rPr lang="el-GR" sz="1600" b="1" i="1">
                                <a:solidFill>
                                  <a:srgbClr val="FF0000"/>
                                </a:solidFill>
                                <a:latin typeface="Cambria Math" panose="02040503050406030204" pitchFamily="18" charset="0"/>
                              </a:rPr>
                              <m:t>𝝁</m:t>
                            </m:r>
                          </m:sub>
                        </m:sSub>
                      </m:e>
                    </m:d>
                  </m:oMath>
                </a14:m>
                <a:r>
                  <a:rPr lang="en-US" sz="1600" b="1" dirty="0">
                    <a:solidFill>
                      <a:srgbClr val="FF0000"/>
                    </a:solidFill>
                    <a:latin typeface="Times New Roman" panose="02020603050405020304" pitchFamily="18" charset="0"/>
                    <a:cs typeface="Times New Roman" panose="02020603050405020304" pitchFamily="18" charset="0"/>
                  </a:rPr>
                  <a:t> </a:t>
                </a:r>
                <a:endParaRPr lang="en-GR" sz="1600" b="1" dirty="0">
                  <a:latin typeface="Times New Roman" panose="02020603050405020304" pitchFamily="18" charset="0"/>
                  <a:cs typeface="Times New Roman" panose="02020603050405020304" pitchFamily="18" charset="0"/>
                </a:endParaRPr>
              </a:p>
            </p:txBody>
          </p:sp>
        </mc:Choice>
        <mc:Fallback>
          <p:sp>
            <p:nvSpPr>
              <p:cNvPr id="23" name="TextBox 22">
                <a:extLst>
                  <a:ext uri="{FF2B5EF4-FFF2-40B4-BE49-F238E27FC236}">
                    <a16:creationId xmlns:a16="http://schemas.microsoft.com/office/drawing/2014/main" id="{A8B1D228-1021-789C-B6D9-756541511DE7}"/>
                  </a:ext>
                </a:extLst>
              </p:cNvPr>
              <p:cNvSpPr txBox="1">
                <a:spLocks noRot="1" noChangeAspect="1" noMove="1" noResize="1" noEditPoints="1" noAdjustHandles="1" noChangeArrowheads="1" noChangeShapeType="1" noTextEdit="1"/>
              </p:cNvSpPr>
              <p:nvPr/>
            </p:nvSpPr>
            <p:spPr>
              <a:xfrm>
                <a:off x="-27345" y="1082430"/>
                <a:ext cx="3482770" cy="1873398"/>
              </a:xfrm>
              <a:prstGeom prst="rect">
                <a:avLst/>
              </a:prstGeom>
              <a:blipFill>
                <a:blip r:embed="rId3"/>
                <a:stretch>
                  <a:fillRect l="-1091" t="-676" r="-727" b="-2027"/>
                </a:stretch>
              </a:blipFill>
            </p:spPr>
            <p:txBody>
              <a:bodyPr/>
              <a:lstStyle/>
              <a:p>
                <a:r>
                  <a:rPr lang="en-GR">
                    <a:noFill/>
                  </a:rPr>
                  <a:t> </a:t>
                </a:r>
              </a:p>
            </p:txBody>
          </p:sp>
        </mc:Fallback>
      </mc:AlternateContent>
      <p:grpSp>
        <p:nvGrpSpPr>
          <p:cNvPr id="25" name="Group 24">
            <a:extLst>
              <a:ext uri="{FF2B5EF4-FFF2-40B4-BE49-F238E27FC236}">
                <a16:creationId xmlns:a16="http://schemas.microsoft.com/office/drawing/2014/main" id="{115157C8-BCF7-4821-C231-C4EAD9F97771}"/>
              </a:ext>
            </a:extLst>
          </p:cNvPr>
          <p:cNvGrpSpPr/>
          <p:nvPr/>
        </p:nvGrpSpPr>
        <p:grpSpPr>
          <a:xfrm>
            <a:off x="3696929" y="1075093"/>
            <a:ext cx="5171767" cy="2015612"/>
            <a:chOff x="2654710" y="1042219"/>
            <a:chExt cx="5171767" cy="2015612"/>
          </a:xfrm>
        </p:grpSpPr>
        <p:sp>
          <p:nvSpPr>
            <p:cNvPr id="6" name="Can 5">
              <a:extLst>
                <a:ext uri="{FF2B5EF4-FFF2-40B4-BE49-F238E27FC236}">
                  <a16:creationId xmlns:a16="http://schemas.microsoft.com/office/drawing/2014/main" id="{6C92435E-3321-FBEF-7ED5-19273B4100FA}"/>
                </a:ext>
              </a:extLst>
            </p:cNvPr>
            <p:cNvSpPr/>
            <p:nvPr/>
          </p:nvSpPr>
          <p:spPr>
            <a:xfrm rot="16200000">
              <a:off x="5063000" y="972777"/>
              <a:ext cx="2015612" cy="2154496"/>
            </a:xfrm>
            <a:prstGeom prst="can">
              <a:avLst>
                <a:gd name="adj" fmla="val 4058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cxnSp>
          <p:nvCxnSpPr>
            <p:cNvPr id="8" name="Straight Arrow Connector 7">
              <a:extLst>
                <a:ext uri="{FF2B5EF4-FFF2-40B4-BE49-F238E27FC236}">
                  <a16:creationId xmlns:a16="http://schemas.microsoft.com/office/drawing/2014/main" id="{11667A4B-94C7-88A8-861A-DC576CA6BA08}"/>
                </a:ext>
              </a:extLst>
            </p:cNvPr>
            <p:cNvCxnSpPr>
              <a:cxnSpLocks/>
            </p:cNvCxnSpPr>
            <p:nvPr/>
          </p:nvCxnSpPr>
          <p:spPr>
            <a:xfrm>
              <a:off x="2654710" y="1976284"/>
              <a:ext cx="5171767" cy="0"/>
            </a:xfrm>
            <a:prstGeom prst="straightConnector1">
              <a:avLst/>
            </a:prstGeom>
            <a:ln w="25400">
              <a:prstDash val="dash"/>
              <a:tailEnd type="triangle"/>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23581CB-0436-B9E0-1652-EC51F06702D3}"/>
                </a:ext>
              </a:extLst>
            </p:cNvPr>
            <p:cNvCxnSpPr>
              <a:cxnSpLocks/>
            </p:cNvCxnSpPr>
            <p:nvPr/>
          </p:nvCxnSpPr>
          <p:spPr>
            <a:xfrm flipV="1">
              <a:off x="2654710" y="1479755"/>
              <a:ext cx="4021393" cy="467033"/>
            </a:xfrm>
            <a:prstGeom prst="line">
              <a:avLst/>
            </a:prstGeom>
            <a:ln>
              <a:solidFill>
                <a:schemeClr val="bg1"/>
              </a:solidFill>
              <a:tailEnd type="stealth"/>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898E81F-A062-2329-79C4-656AB5D06CA9}"/>
                </a:ext>
              </a:extLst>
            </p:cNvPr>
            <p:cNvCxnSpPr>
              <a:cxnSpLocks/>
            </p:cNvCxnSpPr>
            <p:nvPr/>
          </p:nvCxnSpPr>
          <p:spPr>
            <a:xfrm flipV="1">
              <a:off x="2654710" y="1632155"/>
              <a:ext cx="2694038" cy="344129"/>
            </a:xfrm>
            <a:prstGeom prst="line">
              <a:avLst/>
            </a:prstGeom>
          </p:spPr>
          <p:style>
            <a:lnRef idx="2">
              <a:schemeClr val="accent1"/>
            </a:lnRef>
            <a:fillRef idx="0">
              <a:schemeClr val="accent1"/>
            </a:fillRef>
            <a:effectRef idx="1">
              <a:schemeClr val="accent1"/>
            </a:effectRef>
            <a:fontRef idx="minor">
              <a:schemeClr val="tx1"/>
            </a:fontRef>
          </p:style>
        </p:cxnSp>
        <p:sp>
          <p:nvSpPr>
            <p:cNvPr id="5" name="Explosion 1 4">
              <a:extLst>
                <a:ext uri="{FF2B5EF4-FFF2-40B4-BE49-F238E27FC236}">
                  <a16:creationId xmlns:a16="http://schemas.microsoft.com/office/drawing/2014/main" id="{1F0031B9-37C9-8222-A4C0-ACAA38EACFB5}"/>
                </a:ext>
              </a:extLst>
            </p:cNvPr>
            <p:cNvSpPr/>
            <p:nvPr/>
          </p:nvSpPr>
          <p:spPr>
            <a:xfrm>
              <a:off x="6070806" y="1425678"/>
              <a:ext cx="255638" cy="265471"/>
            </a:xfrm>
            <a:prstGeom prst="irregularSeal1">
              <a:avLst/>
            </a:prstGeom>
            <a:solidFill>
              <a:srgbClr val="FFFF00"/>
            </a:solidFill>
            <a:ln w="635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cxnSp>
          <p:nvCxnSpPr>
            <p:cNvPr id="18" name="Straight Arrow Connector 17">
              <a:extLst>
                <a:ext uri="{FF2B5EF4-FFF2-40B4-BE49-F238E27FC236}">
                  <a16:creationId xmlns:a16="http://schemas.microsoft.com/office/drawing/2014/main" id="{9FBF3F18-ED5B-4F23-706A-5735ED6E527F}"/>
                </a:ext>
              </a:extLst>
            </p:cNvPr>
            <p:cNvCxnSpPr/>
            <p:nvPr/>
          </p:nvCxnSpPr>
          <p:spPr>
            <a:xfrm>
              <a:off x="6213987" y="1563329"/>
              <a:ext cx="353961" cy="639097"/>
            </a:xfrm>
            <a:prstGeom prst="straightConnector1">
              <a:avLst/>
            </a:prstGeom>
            <a:ln w="34925">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FED3BAC1-1AA6-85CA-ECF2-05EFB8F1AE7E}"/>
                </a:ext>
              </a:extLst>
            </p:cNvPr>
            <p:cNvSpPr txBox="1"/>
            <p:nvPr/>
          </p:nvSpPr>
          <p:spPr>
            <a:xfrm>
              <a:off x="4150443" y="1713271"/>
              <a:ext cx="570271" cy="369332"/>
            </a:xfrm>
            <a:prstGeom prst="rect">
              <a:avLst/>
            </a:prstGeom>
            <a:noFill/>
          </p:spPr>
          <p:txBody>
            <a:bodyPr wrap="square" rtlCol="0">
              <a:spAutoFit/>
            </a:bodyPr>
            <a:lstStyle/>
            <a:p>
              <a:r>
                <a:rPr lang="el-GR" dirty="0">
                  <a:solidFill>
                    <a:srgbClr val="FF0000"/>
                  </a:solidFill>
                </a:rPr>
                <a:t>θ</a:t>
              </a:r>
              <a:endParaRPr lang="en-GR" dirty="0">
                <a:solidFill>
                  <a:srgbClr val="FF0000"/>
                </a:solidFill>
              </a:endParaRPr>
            </a:p>
          </p:txBody>
        </p:sp>
        <p:sp>
          <p:nvSpPr>
            <p:cNvPr id="22" name="TextBox 21">
              <a:extLst>
                <a:ext uri="{FF2B5EF4-FFF2-40B4-BE49-F238E27FC236}">
                  <a16:creationId xmlns:a16="http://schemas.microsoft.com/office/drawing/2014/main" id="{1CA5D3C2-A994-5850-621F-95CCDEC315CE}"/>
                </a:ext>
              </a:extLst>
            </p:cNvPr>
            <p:cNvSpPr txBox="1"/>
            <p:nvPr/>
          </p:nvSpPr>
          <p:spPr>
            <a:xfrm>
              <a:off x="6326444" y="1479398"/>
              <a:ext cx="368710" cy="369332"/>
            </a:xfrm>
            <a:prstGeom prst="rect">
              <a:avLst/>
            </a:prstGeom>
            <a:noFill/>
          </p:spPr>
          <p:txBody>
            <a:bodyPr wrap="square">
              <a:spAutoFit/>
            </a:bodyPr>
            <a:lstStyle/>
            <a:p>
              <a:r>
                <a:rPr lang="el-GR" sz="1800" dirty="0">
                  <a:solidFill>
                    <a:srgbClr val="FF0000"/>
                  </a:solidFill>
                </a:rPr>
                <a:t>Δ</a:t>
              </a:r>
              <a:endParaRPr lang="en-GR" dirty="0"/>
            </a:p>
          </p:txBody>
        </p: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F300B3E1-2DFC-37F3-81AF-779CCE002D0F}"/>
                    </a:ext>
                  </a:extLst>
                </p:cNvPr>
                <p:cNvSpPr txBox="1"/>
                <p:nvPr/>
              </p:nvSpPr>
              <p:spPr>
                <a:xfrm>
                  <a:off x="6277589" y="2213820"/>
                  <a:ext cx="466419" cy="411395"/>
                </a:xfrm>
                <a:prstGeom prst="rect">
                  <a:avLst/>
                </a:prstGeom>
                <a:noFill/>
              </p:spPr>
              <p:txBody>
                <a:bodyPr wrap="square" rtlCol="0">
                  <a:spAutoFit/>
                </a:bodyPr>
                <a:lstStyle/>
                <a:p>
                  <a14:m>
                    <m:oMathPara xmlns:m="http://schemas.openxmlformats.org/officeDocument/2006/math">
                      <m:oMath>
                        <m:d>
                          <m:dPr>
                            <m:begChr m:val="|"/>
                            <m:endChr m:val="|"/>
                            <m:ctrlPr>
                              <a:rPr lang="en-GR" i="1" smtClean="0">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acc>
                                  <m:accPr>
                                    <m:chr m:val="⃗"/>
                                    <m:ctrlPr>
                                      <a:rPr lang="en-US" i="1">
                                        <a:solidFill>
                                          <a:srgbClr val="FF0000"/>
                                        </a:solidFill>
                                        <a:latin typeface="Cambria Math" panose="02040503050406030204" pitchFamily="18" charset="0"/>
                                      </a:rPr>
                                    </m:ctrlPr>
                                  </m:accPr>
                                  <m:e>
                                    <m:r>
                                      <a:rPr lang="en-US" i="1">
                                        <a:solidFill>
                                          <a:srgbClr val="FF0000"/>
                                        </a:solidFill>
                                        <a:latin typeface="Cambria Math" panose="02040503050406030204" pitchFamily="18" charset="0"/>
                                      </a:rPr>
                                      <m:t>𝑝</m:t>
                                    </m:r>
                                  </m:e>
                                </m:acc>
                              </m:e>
                              <m:sub>
                                <m:r>
                                  <a:rPr lang="el-GR" i="1">
                                    <a:solidFill>
                                      <a:srgbClr val="FF0000"/>
                                    </a:solidFill>
                                    <a:latin typeface="Cambria Math" panose="02040503050406030204" pitchFamily="18" charset="0"/>
                                  </a:rPr>
                                  <m:t>𝜇</m:t>
                                </m:r>
                              </m:sub>
                            </m:sSub>
                          </m:e>
                        </m:d>
                      </m:oMath>
                    </m:oMathPara>
                  </a14:m>
                  <a:endParaRPr lang="en-GR" dirty="0">
                    <a:solidFill>
                      <a:srgbClr val="FF0000"/>
                    </a:solidFill>
                  </a:endParaRPr>
                </a:p>
              </p:txBody>
            </p:sp>
          </mc:Choice>
          <mc:Fallback>
            <p:sp>
              <p:nvSpPr>
                <p:cNvPr id="24" name="TextBox 23">
                  <a:extLst>
                    <a:ext uri="{FF2B5EF4-FFF2-40B4-BE49-F238E27FC236}">
                      <a16:creationId xmlns:a16="http://schemas.microsoft.com/office/drawing/2014/main" id="{F300B3E1-2DFC-37F3-81AF-779CCE002D0F}"/>
                    </a:ext>
                  </a:extLst>
                </p:cNvPr>
                <p:cNvSpPr txBox="1">
                  <a:spLocks noRot="1" noChangeAspect="1" noMove="1" noResize="1" noEditPoints="1" noAdjustHandles="1" noChangeArrowheads="1" noChangeShapeType="1" noTextEdit="1"/>
                </p:cNvSpPr>
                <p:nvPr/>
              </p:nvSpPr>
              <p:spPr>
                <a:xfrm>
                  <a:off x="6277589" y="2213820"/>
                  <a:ext cx="466419" cy="411395"/>
                </a:xfrm>
                <a:prstGeom prst="rect">
                  <a:avLst/>
                </a:prstGeom>
                <a:blipFill>
                  <a:blip r:embed="rId4"/>
                  <a:stretch>
                    <a:fillRect t="-6061" b="-3030"/>
                  </a:stretch>
                </a:blipFill>
              </p:spPr>
              <p:txBody>
                <a:bodyPr/>
                <a:lstStyle/>
                <a:p>
                  <a:r>
                    <a:rPr lang="en-GR">
                      <a:noFill/>
                    </a:rPr>
                    <a:t> </a:t>
                  </a:r>
                </a:p>
              </p:txBody>
            </p:sp>
          </mc:Fallback>
        </mc:AlternateContent>
      </p:grpSp>
      <p:pic>
        <p:nvPicPr>
          <p:cNvPr id="26" name="Picture 25" descr="A graph of a graph&#10;&#10;Description automatically generated">
            <a:extLst>
              <a:ext uri="{FF2B5EF4-FFF2-40B4-BE49-F238E27FC236}">
                <a16:creationId xmlns:a16="http://schemas.microsoft.com/office/drawing/2014/main" id="{D172ECE3-6F22-ABF0-18A5-547B9397E846}"/>
              </a:ext>
            </a:extLst>
          </p:cNvPr>
          <p:cNvPicPr>
            <a:picLocks noChangeAspect="1"/>
          </p:cNvPicPr>
          <p:nvPr/>
        </p:nvPicPr>
        <p:blipFill>
          <a:blip r:embed="rId5"/>
          <a:stretch>
            <a:fillRect/>
          </a:stretch>
        </p:blipFill>
        <p:spPr>
          <a:xfrm>
            <a:off x="6605922" y="3070226"/>
            <a:ext cx="2008490" cy="1969948"/>
          </a:xfrm>
          <a:prstGeom prst="rect">
            <a:avLst/>
          </a:prstGeom>
        </p:spPr>
      </p:pic>
      <p:grpSp>
        <p:nvGrpSpPr>
          <p:cNvPr id="40" name="Group 39">
            <a:extLst>
              <a:ext uri="{FF2B5EF4-FFF2-40B4-BE49-F238E27FC236}">
                <a16:creationId xmlns:a16="http://schemas.microsoft.com/office/drawing/2014/main" id="{CDAB7349-A4CB-F7A9-DD7D-D9EF03BC575B}"/>
              </a:ext>
            </a:extLst>
          </p:cNvPr>
          <p:cNvGrpSpPr/>
          <p:nvPr/>
        </p:nvGrpSpPr>
        <p:grpSpPr>
          <a:xfrm>
            <a:off x="33182" y="3049543"/>
            <a:ext cx="8901832" cy="3708185"/>
            <a:chOff x="33182" y="3049543"/>
            <a:chExt cx="8901832" cy="3708185"/>
          </a:xfrm>
        </p:grpSpPr>
        <p:grpSp>
          <p:nvGrpSpPr>
            <p:cNvPr id="36" name="Group 35">
              <a:extLst>
                <a:ext uri="{FF2B5EF4-FFF2-40B4-BE49-F238E27FC236}">
                  <a16:creationId xmlns:a16="http://schemas.microsoft.com/office/drawing/2014/main" id="{3A7C229D-E364-119C-6A47-5711089AEDB7}"/>
                </a:ext>
              </a:extLst>
            </p:cNvPr>
            <p:cNvGrpSpPr/>
            <p:nvPr/>
          </p:nvGrpSpPr>
          <p:grpSpPr>
            <a:xfrm>
              <a:off x="33182" y="3049543"/>
              <a:ext cx="8901832" cy="3156567"/>
              <a:chOff x="33182" y="3049543"/>
              <a:chExt cx="8901832" cy="3156567"/>
            </a:xfrm>
          </p:grpSpPr>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674CC113-0E62-8D3B-AA72-1011F65D4995}"/>
                      </a:ext>
                    </a:extLst>
                  </p:cNvPr>
                  <p:cNvSpPr txBox="1"/>
                  <p:nvPr/>
                </p:nvSpPr>
                <p:spPr>
                  <a:xfrm>
                    <a:off x="33182" y="3049543"/>
                    <a:ext cx="6603592" cy="1519583"/>
                  </a:xfrm>
                  <a:prstGeom prst="rect">
                    <a:avLst/>
                  </a:prstGeom>
                  <a:noFill/>
                </p:spPr>
                <p:txBody>
                  <a:bodyPr wrap="square" rtlCol="0">
                    <a:spAutoFit/>
                  </a:bodyPr>
                  <a:lstStyle/>
                  <a:p>
                    <a:pPr marL="285750" indent="-285750">
                      <a:buFont typeface="Arial" panose="020B0604020202020204" pitchFamily="34" charset="0"/>
                      <a:buChar char="•"/>
                    </a:pPr>
                    <a:r>
                      <a:rPr lang="en-GR" dirty="0">
                        <a:latin typeface="Times New Roman" panose="02020603050405020304" pitchFamily="18" charset="0"/>
                        <a:cs typeface="Times New Roman" panose="02020603050405020304" pitchFamily="18" charset="0"/>
                      </a:rPr>
                      <a:t>The initial state </a:t>
                    </a:r>
                    <a:r>
                      <a:rPr lang="en-US" dirty="0">
                        <a:latin typeface="Times New Roman" panose="02020603050405020304" pitchFamily="18" charset="0"/>
                        <a:cs typeface="Times New Roman" panose="02020603050405020304" pitchFamily="18" charset="0"/>
                      </a:rPr>
                      <a:t>is not completely defined </a:t>
                    </a:r>
                    <a:r>
                      <a:rPr lang="en-GR" dirty="0">
                        <a:latin typeface="Times New Roman" panose="02020603050405020304" pitchFamily="18" charset="0"/>
                        <a:cs typeface="Times New Roman" panose="02020603050405020304" pitchFamily="18" charset="0"/>
                      </a:rPr>
                      <a:t>(e.g. </a:t>
                    </a:r>
                    <a:r>
                      <a:rPr lang="el-GR" dirty="0">
                        <a:latin typeface="Times New Roman" panose="02020603050405020304" pitchFamily="18" charset="0"/>
                        <a:cs typeface="Times New Roman" panose="02020603050405020304" pitchFamily="18" charset="0"/>
                      </a:rPr>
                      <a:t>ν</a:t>
                    </a:r>
                    <a:r>
                      <a:rPr lang="en-US" dirty="0">
                        <a:latin typeface="Times New Roman" panose="02020603050405020304" pitchFamily="18" charset="0"/>
                        <a:cs typeface="Times New Roman" panose="02020603050405020304" pitchFamily="18" charset="0"/>
                      </a:rPr>
                      <a:t>p or </a:t>
                    </a:r>
                    <a:r>
                      <a:rPr lang="el-GR" dirty="0" err="1">
                        <a:latin typeface="Times New Roman" panose="02020603050405020304" pitchFamily="18" charset="0"/>
                        <a:cs typeface="Times New Roman" panose="02020603050405020304" pitchFamily="18" charset="0"/>
                      </a:rPr>
                      <a:t>νΟ</a:t>
                    </a:r>
                    <a:r>
                      <a:rPr lang="el-GR"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nuclear effects are not measured and the final state is not completely defined</a:t>
                    </a:r>
                  </a:p>
                  <a:p>
                    <a:r>
                      <a:rPr lang="en-US" dirty="0">
                        <a:latin typeface="Times New Roman" panose="02020603050405020304" pitchFamily="18" charset="0"/>
                        <a:cs typeface="Times New Roman" panose="02020603050405020304" pitchFamily="18" charset="0"/>
                      </a:rPr>
                      <a:t>e.g. in  small {</a:t>
                    </a:r>
                    <a:r>
                      <a:rPr lang="en-US" b="1" dirty="0">
                        <a:latin typeface="Times New Roman" panose="02020603050405020304" pitchFamily="18" charset="0"/>
                        <a:cs typeface="Times New Roman" panose="02020603050405020304" pitchFamily="18" charset="0"/>
                      </a:rPr>
                      <a:t>d</a:t>
                    </a:r>
                    <a:r>
                      <a:rPr lang="en-GR" b="1" dirty="0">
                        <a:latin typeface="Times New Roman" panose="02020603050405020304" pitchFamily="18" charset="0"/>
                        <a:cs typeface="Times New Roman" panose="02020603050405020304" pitchFamily="18" charset="0"/>
                      </a:rPr>
                      <a:t>x</a:t>
                    </a:r>
                    <a:r>
                      <a:rPr lang="en-GR" b="1" baseline="-25000" dirty="0">
                        <a:latin typeface="Times New Roman" panose="02020603050405020304" pitchFamily="18" charset="0"/>
                        <a:cs typeface="Times New Roman" panose="02020603050405020304" pitchFamily="18" charset="0"/>
                      </a:rPr>
                      <a:t>V</a:t>
                    </a:r>
                    <a:r>
                      <a:rPr lang="en-GR" b="1" dirty="0">
                        <a:latin typeface="Times New Roman" panose="02020603050405020304" pitchFamily="18" charset="0"/>
                        <a:cs typeface="Times New Roman" panose="02020603050405020304" pitchFamily="18" charset="0"/>
                      </a:rPr>
                      <a:t>, dy</a:t>
                    </a:r>
                    <a:r>
                      <a:rPr lang="en-GR" b="1" baseline="-25000" dirty="0">
                        <a:latin typeface="Times New Roman" panose="02020603050405020304" pitchFamily="18" charset="0"/>
                        <a:cs typeface="Times New Roman" panose="02020603050405020304" pitchFamily="18" charset="0"/>
                      </a:rPr>
                      <a:t>V</a:t>
                    </a:r>
                    <a:r>
                      <a:rPr lang="en-GR" b="1" dirty="0">
                        <a:latin typeface="Times New Roman" panose="02020603050405020304" pitchFamily="18" charset="0"/>
                        <a:cs typeface="Times New Roman" panose="02020603050405020304" pitchFamily="18" charset="0"/>
                      </a:rPr>
                      <a:t>, dz</a:t>
                    </a:r>
                    <a:r>
                      <a:rPr lang="en-GR" b="1" baseline="-25000" dirty="0">
                        <a:latin typeface="Times New Roman" panose="02020603050405020304" pitchFamily="18" charset="0"/>
                        <a:cs typeface="Times New Roman" panose="02020603050405020304" pitchFamily="18" charset="0"/>
                      </a:rPr>
                      <a:t>V,</a:t>
                    </a:r>
                    <a:r>
                      <a:rPr lang="en-GR" b="1" dirty="0">
                        <a:latin typeface="Times New Roman" panose="02020603050405020304" pitchFamily="18" charset="0"/>
                        <a:cs typeface="Times New Roman" panose="02020603050405020304" pitchFamily="18" charset="0"/>
                      </a:rPr>
                      <a:t> d</a:t>
                    </a:r>
                    <a14:m>
                      <m:oMath xmlns:m="http://schemas.openxmlformats.org/officeDocument/2006/math">
                        <m:d>
                          <m:dPr>
                            <m:begChr m:val="|"/>
                            <m:endChr m:val="|"/>
                            <m:ctrlPr>
                              <a:rPr lang="en-US" b="1" i="1">
                                <a:solidFill>
                                  <a:schemeClr val="tx1"/>
                                </a:solidFill>
                                <a:latin typeface="Cambria Math" panose="02040503050406030204" pitchFamily="18" charset="0"/>
                              </a:rPr>
                            </m:ctrlPr>
                          </m:dPr>
                          <m:e>
                            <m:sSub>
                              <m:sSubPr>
                                <m:ctrlPr>
                                  <a:rPr lang="en-US" b="1" i="1">
                                    <a:solidFill>
                                      <a:schemeClr val="tx1"/>
                                    </a:solidFill>
                                    <a:latin typeface="Cambria Math" panose="02040503050406030204" pitchFamily="18" charset="0"/>
                                  </a:rPr>
                                </m:ctrlPr>
                              </m:sSubPr>
                              <m:e>
                                <m:acc>
                                  <m:accPr>
                                    <m:chr m:val="⃗"/>
                                    <m:ctrlPr>
                                      <a:rPr lang="en-US" b="1" i="1">
                                        <a:solidFill>
                                          <a:schemeClr val="tx1"/>
                                        </a:solidFill>
                                        <a:latin typeface="Cambria Math" panose="02040503050406030204" pitchFamily="18" charset="0"/>
                                      </a:rPr>
                                    </m:ctrlPr>
                                  </m:accPr>
                                  <m:e>
                                    <m:r>
                                      <a:rPr lang="en-US" b="1" i="1">
                                        <a:solidFill>
                                          <a:schemeClr val="tx1"/>
                                        </a:solidFill>
                                        <a:latin typeface="Cambria Math" panose="02040503050406030204" pitchFamily="18" charset="0"/>
                                      </a:rPr>
                                      <m:t>𝒑</m:t>
                                    </m:r>
                                  </m:e>
                                </m:acc>
                              </m:e>
                              <m:sub>
                                <m:r>
                                  <a:rPr lang="el-GR" b="1" i="1">
                                    <a:solidFill>
                                      <a:schemeClr val="tx1"/>
                                    </a:solidFill>
                                    <a:latin typeface="Cambria Math" panose="02040503050406030204" pitchFamily="18" charset="0"/>
                                  </a:rPr>
                                  <m:t>𝝁</m:t>
                                </m:r>
                              </m:sub>
                            </m:sSub>
                          </m:e>
                        </m:d>
                        <m:r>
                          <a:rPr lang="en-US" b="1" i="0" smtClean="0">
                            <a:solidFill>
                              <a:schemeClr val="tx1"/>
                            </a:solidFill>
                            <a:latin typeface="Cambria Math" panose="02040503050406030204" pitchFamily="18" charset="0"/>
                          </a:rPr>
                          <m:t>, </m:t>
                        </m:r>
                        <m:r>
                          <a:rPr lang="en-US" b="1" i="0" smtClean="0">
                            <a:solidFill>
                              <a:schemeClr val="tx1"/>
                            </a:solidFill>
                            <a:latin typeface="Cambria Math" panose="02040503050406030204" pitchFamily="18" charset="0"/>
                          </a:rPr>
                          <m:t>𝐝</m:t>
                        </m:r>
                        <m:r>
                          <a:rPr lang="el-GR" b="1" i="0" smtClean="0">
                            <a:solidFill>
                              <a:schemeClr val="tx1"/>
                            </a:solidFill>
                            <a:latin typeface="Cambria Math" panose="02040503050406030204" pitchFamily="18" charset="0"/>
                          </a:rPr>
                          <m:t>𝚫</m:t>
                        </m:r>
                      </m:oMath>
                    </a14:m>
                    <a:r>
                      <a:rPr lang="en-GR" b="1" dirty="0">
                        <a:latin typeface="Times New Roman" panose="02020603050405020304" pitchFamily="18" charset="0"/>
                        <a:cs typeface="Times New Roman" panose="02020603050405020304" pitchFamily="18" charset="0"/>
                      </a:rPr>
                      <a:t>} </a:t>
                    </a:r>
                    <a:r>
                      <a:rPr lang="en-GR" dirty="0">
                        <a:latin typeface="Times New Roman" panose="02020603050405020304" pitchFamily="18" charset="0"/>
                        <a:cs typeface="Times New Roman" panose="02020603050405020304" pitchFamily="18" charset="0"/>
                      </a:rPr>
                      <a:t>bins and WITHOUT measurement errors</a:t>
                    </a:r>
                  </a:p>
                </p:txBody>
              </p:sp>
            </mc:Choice>
            <mc:Fallback>
              <p:sp>
                <p:nvSpPr>
                  <p:cNvPr id="27" name="TextBox 26">
                    <a:extLst>
                      <a:ext uri="{FF2B5EF4-FFF2-40B4-BE49-F238E27FC236}">
                        <a16:creationId xmlns:a16="http://schemas.microsoft.com/office/drawing/2014/main" id="{674CC113-0E62-8D3B-AA72-1011F65D4995}"/>
                      </a:ext>
                    </a:extLst>
                  </p:cNvPr>
                  <p:cNvSpPr txBox="1">
                    <a:spLocks noRot="1" noChangeAspect="1" noMove="1" noResize="1" noEditPoints="1" noAdjustHandles="1" noChangeArrowheads="1" noChangeShapeType="1" noTextEdit="1"/>
                  </p:cNvSpPr>
                  <p:nvPr/>
                </p:nvSpPr>
                <p:spPr>
                  <a:xfrm>
                    <a:off x="33182" y="3049543"/>
                    <a:ext cx="6603592" cy="1519583"/>
                  </a:xfrm>
                  <a:prstGeom prst="rect">
                    <a:avLst/>
                  </a:prstGeom>
                  <a:blipFill>
                    <a:blip r:embed="rId6"/>
                    <a:stretch>
                      <a:fillRect l="-768" t="-1667" b="-5000"/>
                    </a:stretch>
                  </a:blipFill>
                </p:spPr>
                <p:txBody>
                  <a:bodyPr/>
                  <a:lstStyle/>
                  <a:p>
                    <a:r>
                      <a:rPr lang="en-GR">
                        <a:noFill/>
                      </a:rPr>
                      <a:t> </a:t>
                    </a:r>
                  </a:p>
                </p:txBody>
              </p:sp>
            </mc:Fallback>
          </mc:AlternateContent>
          <p:pic>
            <p:nvPicPr>
              <p:cNvPr id="29" name="Picture 28">
                <a:extLst>
                  <a:ext uri="{FF2B5EF4-FFF2-40B4-BE49-F238E27FC236}">
                    <a16:creationId xmlns:a16="http://schemas.microsoft.com/office/drawing/2014/main" id="{6C43D345-CDF9-57A1-4DB8-03895070EC9F}"/>
                  </a:ext>
                </a:extLst>
              </p:cNvPr>
              <p:cNvPicPr>
                <a:picLocks noChangeAspect="1"/>
              </p:cNvPicPr>
              <p:nvPr/>
            </p:nvPicPr>
            <p:blipFill>
              <a:blip r:embed="rId7"/>
              <a:stretch>
                <a:fillRect/>
              </a:stretch>
            </p:blipFill>
            <p:spPr>
              <a:xfrm>
                <a:off x="104380" y="4711443"/>
                <a:ext cx="2218577" cy="1479051"/>
              </a:xfrm>
              <a:prstGeom prst="rect">
                <a:avLst/>
              </a:prstGeom>
            </p:spPr>
          </p:pic>
          <p:pic>
            <p:nvPicPr>
              <p:cNvPr id="31" name="Picture 30">
                <a:extLst>
                  <a:ext uri="{FF2B5EF4-FFF2-40B4-BE49-F238E27FC236}">
                    <a16:creationId xmlns:a16="http://schemas.microsoft.com/office/drawing/2014/main" id="{E14B61AD-E04B-F99B-4DFD-39F97F1B9C5A}"/>
                  </a:ext>
                </a:extLst>
              </p:cNvPr>
              <p:cNvPicPr>
                <a:picLocks noChangeAspect="1"/>
              </p:cNvPicPr>
              <p:nvPr/>
            </p:nvPicPr>
            <p:blipFill>
              <a:blip r:embed="rId8"/>
              <a:stretch>
                <a:fillRect/>
              </a:stretch>
            </p:blipFill>
            <p:spPr>
              <a:xfrm>
                <a:off x="2413311" y="4769778"/>
                <a:ext cx="2084227" cy="1389484"/>
              </a:xfrm>
              <a:prstGeom prst="rect">
                <a:avLst/>
              </a:prstGeom>
            </p:spPr>
          </p:pic>
          <p:pic>
            <p:nvPicPr>
              <p:cNvPr id="33" name="Picture 32">
                <a:extLst>
                  <a:ext uri="{FF2B5EF4-FFF2-40B4-BE49-F238E27FC236}">
                    <a16:creationId xmlns:a16="http://schemas.microsoft.com/office/drawing/2014/main" id="{76587C2B-10FD-353D-A6BE-87F9C7808901}"/>
                  </a:ext>
                </a:extLst>
              </p:cNvPr>
              <p:cNvPicPr>
                <a:picLocks noChangeAspect="1"/>
              </p:cNvPicPr>
              <p:nvPr/>
            </p:nvPicPr>
            <p:blipFill>
              <a:blip r:embed="rId9"/>
              <a:stretch>
                <a:fillRect/>
              </a:stretch>
            </p:blipFill>
            <p:spPr>
              <a:xfrm>
                <a:off x="4651971" y="4785394"/>
                <a:ext cx="2107651" cy="1405100"/>
              </a:xfrm>
              <a:prstGeom prst="rect">
                <a:avLst/>
              </a:prstGeom>
            </p:spPr>
          </p:pic>
          <p:pic>
            <p:nvPicPr>
              <p:cNvPr id="35" name="Picture 34">
                <a:extLst>
                  <a:ext uri="{FF2B5EF4-FFF2-40B4-BE49-F238E27FC236}">
                    <a16:creationId xmlns:a16="http://schemas.microsoft.com/office/drawing/2014/main" id="{2D1E52D8-3CDD-7E66-738D-6680ADBC72C4}"/>
                  </a:ext>
                </a:extLst>
              </p:cNvPr>
              <p:cNvPicPr>
                <a:picLocks noChangeAspect="1"/>
              </p:cNvPicPr>
              <p:nvPr/>
            </p:nvPicPr>
            <p:blipFill>
              <a:blip r:embed="rId10"/>
              <a:stretch>
                <a:fillRect/>
              </a:stretch>
            </p:blipFill>
            <p:spPr>
              <a:xfrm>
                <a:off x="6780516" y="4769778"/>
                <a:ext cx="2154498" cy="1436332"/>
              </a:xfrm>
              <a:prstGeom prst="rect">
                <a:avLst/>
              </a:prstGeom>
            </p:spPr>
          </p:pic>
        </p:grpSp>
        <mc:AlternateContent xmlns:mc="http://schemas.openxmlformats.org/markup-compatibility/2006">
          <mc:Choice xmlns:a14="http://schemas.microsoft.com/office/drawing/2010/main" Requires="a14">
            <p:sp>
              <p:nvSpPr>
                <p:cNvPr id="37" name="TextBox 36">
                  <a:extLst>
                    <a:ext uri="{FF2B5EF4-FFF2-40B4-BE49-F238E27FC236}">
                      <a16:creationId xmlns:a16="http://schemas.microsoft.com/office/drawing/2014/main" id="{1970968E-A565-AEB0-D27E-883BB9BE2916}"/>
                    </a:ext>
                  </a:extLst>
                </p:cNvPr>
                <p:cNvSpPr txBox="1"/>
                <p:nvPr/>
              </p:nvSpPr>
              <p:spPr>
                <a:xfrm>
                  <a:off x="3306794" y="6365889"/>
                  <a:ext cx="3349622" cy="391839"/>
                </a:xfrm>
                <a:prstGeom prst="rect">
                  <a:avLst/>
                </a:prstGeom>
                <a:noFill/>
              </p:spPr>
              <p:txBody>
                <a:bodyPr wrap="square" rtlCol="0">
                  <a:spAutoFit/>
                </a:bodyPr>
                <a:lstStyle/>
                <a:p>
                  <a:r>
                    <a:rPr lang="en-GR" dirty="0"/>
                    <a:t>True </a:t>
                  </a:r>
                  <a14:m>
                    <m:oMath xmlns:m="http://schemas.openxmlformats.org/officeDocument/2006/math">
                      <m:sSub>
                        <m:sSubPr>
                          <m:ctrlPr>
                            <a:rPr lang="el-GR" b="1" i="1">
                              <a:latin typeface="Cambria Math" panose="02040503050406030204" pitchFamily="18" charset="0"/>
                            </a:rPr>
                          </m:ctrlPr>
                        </m:sSubPr>
                        <m:e>
                          <m:acc>
                            <m:accPr>
                              <m:chr m:val="̅"/>
                              <m:ctrlPr>
                                <a:rPr lang="el-GR" b="1" i="1">
                                  <a:latin typeface="Cambria Math" panose="02040503050406030204" pitchFamily="18" charset="0"/>
                                </a:rPr>
                              </m:ctrlPr>
                            </m:accPr>
                            <m:e>
                              <m:r>
                                <a:rPr lang="el-GR" b="1" i="1">
                                  <a:latin typeface="Cambria Math" panose="02040503050406030204" pitchFamily="18" charset="0"/>
                                </a:rPr>
                                <m:t>𝝂</m:t>
                              </m:r>
                            </m:e>
                          </m:acc>
                        </m:e>
                        <m:sub>
                          <m:r>
                            <a:rPr lang="el-GR" b="1" i="1">
                              <a:latin typeface="Cambria Math" panose="02040503050406030204" pitchFamily="18" charset="0"/>
                            </a:rPr>
                            <m:t>𝝁</m:t>
                          </m:r>
                        </m:sub>
                      </m:sSub>
                      <m:r>
                        <a:rPr lang="en-US" b="1" i="1" smtClean="0">
                          <a:latin typeface="Cambria Math" panose="02040503050406030204" pitchFamily="18" charset="0"/>
                        </a:rPr>
                        <m:t> </m:t>
                      </m:r>
                    </m:oMath>
                  </a14:m>
                  <a:r>
                    <a:rPr lang="en-GR" dirty="0"/>
                    <a:t>Energy (GeV) </a:t>
                  </a:r>
                </a:p>
              </p:txBody>
            </p:sp>
          </mc:Choice>
          <mc:Fallback>
            <p:sp>
              <p:nvSpPr>
                <p:cNvPr id="37" name="TextBox 36">
                  <a:extLst>
                    <a:ext uri="{FF2B5EF4-FFF2-40B4-BE49-F238E27FC236}">
                      <a16:creationId xmlns:a16="http://schemas.microsoft.com/office/drawing/2014/main" id="{1970968E-A565-AEB0-D27E-883BB9BE2916}"/>
                    </a:ext>
                  </a:extLst>
                </p:cNvPr>
                <p:cNvSpPr txBox="1">
                  <a:spLocks noRot="1" noChangeAspect="1" noMove="1" noResize="1" noEditPoints="1" noAdjustHandles="1" noChangeArrowheads="1" noChangeShapeType="1" noTextEdit="1"/>
                </p:cNvSpPr>
                <p:nvPr/>
              </p:nvSpPr>
              <p:spPr>
                <a:xfrm>
                  <a:off x="3306794" y="6365889"/>
                  <a:ext cx="3349622" cy="391839"/>
                </a:xfrm>
                <a:prstGeom prst="rect">
                  <a:avLst/>
                </a:prstGeom>
                <a:blipFill>
                  <a:blip r:embed="rId11"/>
                  <a:stretch>
                    <a:fillRect l="-1509" t="-6250" b="-18750"/>
                  </a:stretch>
                </a:blipFill>
              </p:spPr>
              <p:txBody>
                <a:bodyPr/>
                <a:lstStyle/>
                <a:p>
                  <a:r>
                    <a:rPr lang="en-GR">
                      <a:noFill/>
                    </a:rPr>
                    <a:t> </a:t>
                  </a:r>
                </a:p>
              </p:txBody>
            </p:sp>
          </mc:Fallback>
        </mc:AlternateContent>
        <p:cxnSp>
          <p:nvCxnSpPr>
            <p:cNvPr id="39" name="Straight Arrow Connector 38">
              <a:extLst>
                <a:ext uri="{FF2B5EF4-FFF2-40B4-BE49-F238E27FC236}">
                  <a16:creationId xmlns:a16="http://schemas.microsoft.com/office/drawing/2014/main" id="{717BC6BC-F532-BACF-12AE-C9FF92FCA7B2}"/>
                </a:ext>
              </a:extLst>
            </p:cNvPr>
            <p:cNvCxnSpPr/>
            <p:nvPr/>
          </p:nvCxnSpPr>
          <p:spPr>
            <a:xfrm>
              <a:off x="3776816" y="6328809"/>
              <a:ext cx="141584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54186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48E945-B843-617F-33FF-2B29A1D72557}"/>
              </a:ext>
            </a:extLst>
          </p:cNvPr>
          <p:cNvSpPr>
            <a:spLocks noGrp="1"/>
          </p:cNvSpPr>
          <p:nvPr>
            <p:ph type="sldNum" sz="quarter" idx="12"/>
          </p:nvPr>
        </p:nvSpPr>
        <p:spPr/>
        <p:txBody>
          <a:bodyPr/>
          <a:lstStyle/>
          <a:p>
            <a:fld id="{9C246AE4-CBAC-7944-8D8C-67B9A18B7093}" type="slidenum">
              <a:rPr lang="en-GR" smtClean="0"/>
              <a:t>38</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9E3D0F59-9763-A3A5-7463-0B425E759044}"/>
                  </a:ext>
                </a:extLst>
              </p:cNvPr>
              <p:cNvSpPr txBox="1"/>
              <p:nvPr/>
            </p:nvSpPr>
            <p:spPr>
              <a:xfrm>
                <a:off x="0" y="0"/>
                <a:ext cx="9144000" cy="860941"/>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Estimating the Energy Spectrum of  </a:t>
                </a:r>
                <a14:m>
                  <m:oMath xmlns:m="http://schemas.openxmlformats.org/officeDocument/2006/math">
                    <m:sSub>
                      <m:sSubPr>
                        <m:ctrlPr>
                          <a:rPr lang="el-GR" sz="2400" b="1" i="1" smtClean="0">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oMath>
                </a14:m>
                <a:r>
                  <a:rPr lang="en-US" sz="2400" b="1" dirty="0">
                    <a:solidFill>
                      <a:schemeClr val="bg1"/>
                    </a:solidFill>
                    <a:latin typeface="Times New Roman" panose="02020603050405020304" pitchFamily="18" charset="0"/>
                    <a:cs typeface="Times New Roman" panose="02020603050405020304" pitchFamily="18" charset="0"/>
                  </a:rPr>
                  <a:t> Interacting in LEMMOND</a:t>
                </a:r>
              </a:p>
              <a:p>
                <a:pPr algn="ctr"/>
                <a:r>
                  <a:rPr lang="en-US" sz="2400" b="1" dirty="0">
                    <a:solidFill>
                      <a:schemeClr val="bg1"/>
                    </a:solidFill>
                    <a:latin typeface="Times New Roman" panose="02020603050405020304" pitchFamily="18" charset="0"/>
                    <a:cs typeface="Times New Roman" panose="02020603050405020304" pitchFamily="18" charset="0"/>
                  </a:rPr>
                  <a:t>A Probabilistic ANN  - I</a:t>
                </a:r>
              </a:p>
            </p:txBody>
          </p:sp>
        </mc:Choice>
        <mc:Fallback>
          <p:sp>
            <p:nvSpPr>
              <p:cNvPr id="3" name="TextBox 2">
                <a:extLst>
                  <a:ext uri="{FF2B5EF4-FFF2-40B4-BE49-F238E27FC236}">
                    <a16:creationId xmlns:a16="http://schemas.microsoft.com/office/drawing/2014/main" id="{9E3D0F59-9763-A3A5-7463-0B425E759044}"/>
                  </a:ext>
                </a:extLst>
              </p:cNvPr>
              <p:cNvSpPr txBox="1">
                <a:spLocks noRot="1" noChangeAspect="1" noMove="1" noResize="1" noEditPoints="1" noAdjustHandles="1" noChangeArrowheads="1" noChangeShapeType="1" noTextEdit="1"/>
              </p:cNvSpPr>
              <p:nvPr/>
            </p:nvSpPr>
            <p:spPr>
              <a:xfrm>
                <a:off x="0" y="0"/>
                <a:ext cx="9144000" cy="860941"/>
              </a:xfrm>
              <a:prstGeom prst="rect">
                <a:avLst/>
              </a:prstGeom>
              <a:blipFill>
                <a:blip r:embed="rId2"/>
                <a:stretch>
                  <a:fillRect t="-5882" b="-16176"/>
                </a:stretch>
              </a:blipFill>
            </p:spPr>
            <p:txBody>
              <a:bodyPr/>
              <a:lstStyle/>
              <a:p>
                <a:r>
                  <a:rPr lang="en-GR">
                    <a:noFill/>
                  </a:rPr>
                  <a:t> </a:t>
                </a:r>
              </a:p>
            </p:txBody>
          </p:sp>
        </mc:Fallback>
      </mc:AlternateContent>
      <p:grpSp>
        <p:nvGrpSpPr>
          <p:cNvPr id="8" name="Group 7">
            <a:extLst>
              <a:ext uri="{FF2B5EF4-FFF2-40B4-BE49-F238E27FC236}">
                <a16:creationId xmlns:a16="http://schemas.microsoft.com/office/drawing/2014/main" id="{DF47E714-B169-9596-5001-856CDA5DF337}"/>
              </a:ext>
            </a:extLst>
          </p:cNvPr>
          <p:cNvGrpSpPr/>
          <p:nvPr/>
        </p:nvGrpSpPr>
        <p:grpSpPr>
          <a:xfrm>
            <a:off x="314325" y="1136244"/>
            <a:ext cx="8515350" cy="5113966"/>
            <a:chOff x="314325" y="1136244"/>
            <a:chExt cx="8515350" cy="5113966"/>
          </a:xfrm>
        </p:grpSpPr>
        <p:pic>
          <p:nvPicPr>
            <p:cNvPr id="5" name="Picture 4">
              <a:extLst>
                <a:ext uri="{FF2B5EF4-FFF2-40B4-BE49-F238E27FC236}">
                  <a16:creationId xmlns:a16="http://schemas.microsoft.com/office/drawing/2014/main" id="{FB9FFDD6-EA70-1B13-0867-6D248168ECF3}"/>
                </a:ext>
              </a:extLst>
            </p:cNvPr>
            <p:cNvPicPr>
              <a:picLocks noChangeAspect="1"/>
            </p:cNvPicPr>
            <p:nvPr/>
          </p:nvPicPr>
          <p:blipFill>
            <a:blip r:embed="rId3"/>
            <a:stretch>
              <a:fillRect/>
            </a:stretch>
          </p:blipFill>
          <p:spPr>
            <a:xfrm>
              <a:off x="314325" y="1136244"/>
              <a:ext cx="8515350" cy="5113966"/>
            </a:xfrm>
            <a:prstGeom prst="rect">
              <a:avLst/>
            </a:prstGeom>
          </p:spPr>
        </p:pic>
        <p:sp>
          <p:nvSpPr>
            <p:cNvPr id="6" name="TextBox 5">
              <a:extLst>
                <a:ext uri="{FF2B5EF4-FFF2-40B4-BE49-F238E27FC236}">
                  <a16:creationId xmlns:a16="http://schemas.microsoft.com/office/drawing/2014/main" id="{89A35EC2-51F8-7D74-ECA8-105E9B64438E}"/>
                </a:ext>
              </a:extLst>
            </p:cNvPr>
            <p:cNvSpPr txBox="1"/>
            <p:nvPr/>
          </p:nvSpPr>
          <p:spPr>
            <a:xfrm>
              <a:off x="2812028" y="2534265"/>
              <a:ext cx="491614" cy="369332"/>
            </a:xfrm>
            <a:prstGeom prst="rect">
              <a:avLst/>
            </a:prstGeom>
            <a:solidFill>
              <a:schemeClr val="bg1"/>
            </a:solidFill>
          </p:spPr>
          <p:txBody>
            <a:bodyPr wrap="square" rtlCol="0">
              <a:spAutoFit/>
            </a:bodyPr>
            <a:lstStyle/>
            <a:p>
              <a:r>
                <a:rPr lang="en-GR" dirty="0">
                  <a:latin typeface="Times New Roman" panose="02020603050405020304" pitchFamily="18" charset="0"/>
                  <a:cs typeface="Times New Roman" panose="02020603050405020304" pitchFamily="18" charset="0"/>
                </a:rPr>
                <a:t>(15</a:t>
              </a:r>
            </a:p>
          </p:txBody>
        </p:sp>
        <p:sp>
          <p:nvSpPr>
            <p:cNvPr id="7" name="TextBox 6">
              <a:extLst>
                <a:ext uri="{FF2B5EF4-FFF2-40B4-BE49-F238E27FC236}">
                  <a16:creationId xmlns:a16="http://schemas.microsoft.com/office/drawing/2014/main" id="{0EE181F8-00A6-34E6-D2BC-9E45E9CD5121}"/>
                </a:ext>
              </a:extLst>
            </p:cNvPr>
            <p:cNvSpPr txBox="1"/>
            <p:nvPr/>
          </p:nvSpPr>
          <p:spPr>
            <a:xfrm>
              <a:off x="6408788" y="4907826"/>
              <a:ext cx="424631" cy="369332"/>
            </a:xfrm>
            <a:prstGeom prst="rect">
              <a:avLst/>
            </a:prstGeom>
            <a:solidFill>
              <a:schemeClr val="bg1"/>
            </a:solidFill>
          </p:spPr>
          <p:txBody>
            <a:bodyPr wrap="square" rtlCol="0">
              <a:spAutoFit/>
            </a:bodyPr>
            <a:lstStyle/>
            <a:p>
              <a:r>
                <a:rPr lang="en-GR" dirty="0">
                  <a:latin typeface="Times New Roman" panose="02020603050405020304" pitchFamily="18" charset="0"/>
                  <a:cs typeface="Times New Roman" panose="02020603050405020304" pitchFamily="18" charset="0"/>
                </a:rPr>
                <a:t>15</a:t>
              </a:r>
            </a:p>
          </p:txBody>
        </p:sp>
      </p:grpSp>
    </p:spTree>
    <p:extLst>
      <p:ext uri="{BB962C8B-B14F-4D97-AF65-F5344CB8AC3E}">
        <p14:creationId xmlns:p14="http://schemas.microsoft.com/office/powerpoint/2010/main" val="1729783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D08F4F-AE32-EF3F-BEFC-8C9144C9B694}"/>
              </a:ext>
            </a:extLst>
          </p:cNvPr>
          <p:cNvSpPr>
            <a:spLocks noGrp="1"/>
          </p:cNvSpPr>
          <p:nvPr>
            <p:ph type="sldNum" sz="quarter" idx="12"/>
          </p:nvPr>
        </p:nvSpPr>
        <p:spPr/>
        <p:txBody>
          <a:bodyPr/>
          <a:lstStyle/>
          <a:p>
            <a:fld id="{9C246AE4-CBAC-7944-8D8C-67B9A18B7093}" type="slidenum">
              <a:rPr lang="en-GR" smtClean="0"/>
              <a:t>39</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ECA6C8E6-8753-99DD-35BE-29B8BE20BA9A}"/>
                  </a:ext>
                </a:extLst>
              </p:cNvPr>
              <p:cNvSpPr txBox="1"/>
              <p:nvPr/>
            </p:nvSpPr>
            <p:spPr>
              <a:xfrm>
                <a:off x="0" y="0"/>
                <a:ext cx="9144000" cy="860941"/>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Estimating the Energy Spectrum of  </a:t>
                </a:r>
                <a14:m>
                  <m:oMath xmlns:m="http://schemas.openxmlformats.org/officeDocument/2006/math">
                    <m:sSub>
                      <m:sSubPr>
                        <m:ctrlPr>
                          <a:rPr lang="el-GR" sz="2400" b="1" i="1" smtClean="0">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oMath>
                </a14:m>
                <a:r>
                  <a:rPr lang="en-US" sz="2400" b="1" dirty="0">
                    <a:solidFill>
                      <a:schemeClr val="bg1"/>
                    </a:solidFill>
                    <a:latin typeface="Times New Roman" panose="02020603050405020304" pitchFamily="18" charset="0"/>
                    <a:cs typeface="Times New Roman" panose="02020603050405020304" pitchFamily="18" charset="0"/>
                  </a:rPr>
                  <a:t> Interacting in LEMMOND</a:t>
                </a:r>
              </a:p>
              <a:p>
                <a:pPr algn="ctr"/>
                <a:r>
                  <a:rPr lang="en-US" sz="2400" b="1" dirty="0">
                    <a:solidFill>
                      <a:schemeClr val="bg1"/>
                    </a:solidFill>
                    <a:latin typeface="Times New Roman" panose="02020603050405020304" pitchFamily="18" charset="0"/>
                    <a:cs typeface="Times New Roman" panose="02020603050405020304" pitchFamily="18" charset="0"/>
                  </a:rPr>
                  <a:t>A Probabilistic ANN  - II</a:t>
                </a:r>
              </a:p>
            </p:txBody>
          </p:sp>
        </mc:Choice>
        <mc:Fallback>
          <p:sp>
            <p:nvSpPr>
              <p:cNvPr id="3" name="TextBox 2">
                <a:extLst>
                  <a:ext uri="{FF2B5EF4-FFF2-40B4-BE49-F238E27FC236}">
                    <a16:creationId xmlns:a16="http://schemas.microsoft.com/office/drawing/2014/main" id="{ECA6C8E6-8753-99DD-35BE-29B8BE20BA9A}"/>
                  </a:ext>
                </a:extLst>
              </p:cNvPr>
              <p:cNvSpPr txBox="1">
                <a:spLocks noRot="1" noChangeAspect="1" noMove="1" noResize="1" noEditPoints="1" noAdjustHandles="1" noChangeArrowheads="1" noChangeShapeType="1" noTextEdit="1"/>
              </p:cNvSpPr>
              <p:nvPr/>
            </p:nvSpPr>
            <p:spPr>
              <a:xfrm>
                <a:off x="0" y="0"/>
                <a:ext cx="9144000" cy="860941"/>
              </a:xfrm>
              <a:prstGeom prst="rect">
                <a:avLst/>
              </a:prstGeom>
              <a:blipFill>
                <a:blip r:embed="rId2"/>
                <a:stretch>
                  <a:fillRect t="-5882" b="-16176"/>
                </a:stretch>
              </a:blipFill>
            </p:spPr>
            <p:txBody>
              <a:bodyPr/>
              <a:lstStyle/>
              <a:p>
                <a:r>
                  <a:rPr lang="en-GR">
                    <a:noFill/>
                  </a:rPr>
                  <a:t> </a:t>
                </a:r>
              </a:p>
            </p:txBody>
          </p:sp>
        </mc:Fallback>
      </mc:AlternateContent>
      <p:pic>
        <p:nvPicPr>
          <p:cNvPr id="4" name="Picture 3">
            <a:extLst>
              <a:ext uri="{FF2B5EF4-FFF2-40B4-BE49-F238E27FC236}">
                <a16:creationId xmlns:a16="http://schemas.microsoft.com/office/drawing/2014/main" id="{7D969E8B-A364-34C8-C051-D3853D9C436A}"/>
              </a:ext>
            </a:extLst>
          </p:cNvPr>
          <p:cNvPicPr>
            <a:picLocks noChangeAspect="1"/>
          </p:cNvPicPr>
          <p:nvPr/>
        </p:nvPicPr>
        <p:blipFill>
          <a:blip r:embed="rId3"/>
          <a:stretch>
            <a:fillRect/>
          </a:stretch>
        </p:blipFill>
        <p:spPr>
          <a:xfrm>
            <a:off x="275304" y="860942"/>
            <a:ext cx="3342968" cy="2507226"/>
          </a:xfrm>
          <a:prstGeom prst="rect">
            <a:avLst/>
          </a:prstGeom>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8E4FDBB0-1F31-2AAF-AFA6-A75F1AFE1074}"/>
                  </a:ext>
                </a:extLst>
              </p:cNvPr>
              <p:cNvSpPr txBox="1"/>
              <p:nvPr/>
            </p:nvSpPr>
            <p:spPr>
              <a:xfrm>
                <a:off x="3942735" y="1022555"/>
                <a:ext cx="5034117" cy="2375843"/>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The ANN has been trained with many </a:t>
                </a:r>
                <a14:m>
                  <m:oMath xmlns:m="http://schemas.openxmlformats.org/officeDocument/2006/math">
                    <m:sSub>
                      <m:sSubPr>
                        <m:ctrlPr>
                          <a:rPr lang="el-GR" b="1" i="1">
                            <a:solidFill>
                              <a:schemeClr val="tx1"/>
                            </a:solidFill>
                            <a:latin typeface="Cambria Math" panose="02040503050406030204" pitchFamily="18" charset="0"/>
                          </a:rPr>
                        </m:ctrlPr>
                      </m:sSubPr>
                      <m:e>
                        <m:acc>
                          <m:accPr>
                            <m:chr m:val="̅"/>
                            <m:ctrlPr>
                              <a:rPr lang="el-GR" b="1" i="1">
                                <a:solidFill>
                                  <a:schemeClr val="tx1"/>
                                </a:solidFill>
                                <a:latin typeface="Cambria Math" panose="02040503050406030204" pitchFamily="18" charset="0"/>
                              </a:rPr>
                            </m:ctrlPr>
                          </m:accPr>
                          <m:e>
                            <m:r>
                              <a:rPr lang="el-GR" b="1" i="1">
                                <a:solidFill>
                                  <a:schemeClr val="tx1"/>
                                </a:solidFill>
                                <a:latin typeface="Cambria Math" panose="02040503050406030204" pitchFamily="18" charset="0"/>
                              </a:rPr>
                              <m:t>𝝂</m:t>
                            </m:r>
                          </m:e>
                        </m:acc>
                      </m:e>
                      <m:sub>
                        <m:r>
                          <a:rPr lang="el-GR" b="1" i="1">
                            <a:solidFill>
                              <a:schemeClr val="tx1"/>
                            </a:solidFill>
                            <a:latin typeface="Cambria Math" panose="02040503050406030204" pitchFamily="18" charset="0"/>
                          </a:rPr>
                          <m:t>𝝁</m:t>
                        </m:r>
                      </m:sub>
                    </m:sSub>
                    <m:r>
                      <a:rPr lang="en-US" b="1" i="1">
                        <a:solidFill>
                          <a:schemeClr val="tx1"/>
                        </a:solidFill>
                        <a:latin typeface="Cambria Math" panose="02040503050406030204" pitchFamily="18" charset="0"/>
                      </a:rPr>
                      <m:t>−</m:t>
                    </m:r>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𝑯</m:t>
                        </m:r>
                      </m:e>
                      <m:sub>
                        <m:r>
                          <a:rPr lang="en-US" b="1" i="1">
                            <a:solidFill>
                              <a:schemeClr val="tx1"/>
                            </a:solidFill>
                            <a:latin typeface="Cambria Math" panose="02040503050406030204" pitchFamily="18" charset="0"/>
                          </a:rPr>
                          <m:t>𝟐</m:t>
                        </m:r>
                      </m:sub>
                    </m:sSub>
                    <m:r>
                      <a:rPr lang="en-US" b="1" i="1">
                        <a:solidFill>
                          <a:schemeClr val="tx1"/>
                        </a:solidFill>
                        <a:latin typeface="Cambria Math" panose="02040503050406030204" pitchFamily="18" charset="0"/>
                      </a:rPr>
                      <m:t>𝑶</m:t>
                    </m:r>
                  </m:oMath>
                </a14:m>
                <a:r>
                  <a:rPr lang="en-US" dirty="0">
                    <a:solidFill>
                      <a:schemeClr val="tx1"/>
                    </a:solidFill>
                    <a:latin typeface="Times New Roman" panose="02020603050405020304" pitchFamily="18" charset="0"/>
                    <a:cs typeface="Times New Roman" panose="02020603050405020304" pitchFamily="18" charset="0"/>
                  </a:rPr>
                  <a:t> interactions (Genie) in the LEMMOND Effective Volume.</a:t>
                </a:r>
              </a:p>
              <a:p>
                <a:pPr algn="just"/>
                <a:r>
                  <a:rPr lang="en-GR" dirty="0">
                    <a:latin typeface="Times New Roman" panose="02020603050405020304" pitchFamily="18" charset="0"/>
                    <a:cs typeface="Times New Roman" panose="02020603050405020304" pitchFamily="18" charset="0"/>
                  </a:rPr>
                  <a:t>Then, for each input vector corresponding to a reconstructed </a:t>
                </a:r>
                <a14:m>
                  <m:oMath xmlns:m="http://schemas.openxmlformats.org/officeDocument/2006/math">
                    <m:sSub>
                      <m:sSubPr>
                        <m:ctrlPr>
                          <a:rPr lang="el-GR" b="1" i="1">
                            <a:latin typeface="Cambria Math" panose="02040503050406030204" pitchFamily="18" charset="0"/>
                          </a:rPr>
                        </m:ctrlPr>
                      </m:sSubPr>
                      <m:e>
                        <m:acc>
                          <m:accPr>
                            <m:chr m:val="̅"/>
                            <m:ctrlPr>
                              <a:rPr lang="el-GR" b="1" i="1">
                                <a:latin typeface="Cambria Math" panose="02040503050406030204" pitchFamily="18" charset="0"/>
                              </a:rPr>
                            </m:ctrlPr>
                          </m:accPr>
                          <m:e>
                            <m:r>
                              <a:rPr lang="el-GR" b="1" i="1">
                                <a:latin typeface="Cambria Math" panose="02040503050406030204" pitchFamily="18" charset="0"/>
                              </a:rPr>
                              <m:t>𝝂</m:t>
                            </m:r>
                          </m:e>
                        </m:acc>
                      </m:e>
                      <m:sub>
                        <m:r>
                          <a:rPr lang="el-GR" b="1" i="1">
                            <a:latin typeface="Cambria Math" panose="02040503050406030204" pitchFamily="18" charset="0"/>
                          </a:rPr>
                          <m:t>𝝁</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𝑯</m:t>
                        </m:r>
                      </m:e>
                      <m:sub>
                        <m:r>
                          <a:rPr lang="en-US" b="1" i="1">
                            <a:latin typeface="Cambria Math" panose="02040503050406030204" pitchFamily="18" charset="0"/>
                          </a:rPr>
                          <m:t>𝟐</m:t>
                        </m:r>
                      </m:sub>
                    </m:sSub>
                    <m:r>
                      <a:rPr lang="en-US" b="1" i="1">
                        <a:latin typeface="Cambria Math" panose="02040503050406030204" pitchFamily="18" charset="0"/>
                      </a:rPr>
                      <m:t>𝑶</m:t>
                    </m:r>
                  </m:oMath>
                </a14:m>
                <a:r>
                  <a:rPr lang="en-US" dirty="0">
                    <a:latin typeface="Times New Roman" panose="02020603050405020304" pitchFamily="18" charset="0"/>
                    <a:cs typeface="Times New Roman" panose="02020603050405020304" pitchFamily="18" charset="0"/>
                  </a:rPr>
                  <a:t>  </a:t>
                </a:r>
                <a:r>
                  <a:rPr lang="en-GR" dirty="0">
                    <a:latin typeface="Times New Roman" panose="02020603050405020304" pitchFamily="18" charset="0"/>
                    <a:cs typeface="Times New Roman" panose="02020603050405020304" pitchFamily="18" charset="0"/>
                  </a:rPr>
                  <a:t>interaction, the ANN outputs the probabilities {P</a:t>
                </a:r>
                <a:r>
                  <a:rPr lang="en-GR" baseline="-25000" dirty="0">
                    <a:latin typeface="Times New Roman" panose="02020603050405020304" pitchFamily="18" charset="0"/>
                    <a:cs typeface="Times New Roman" panose="02020603050405020304" pitchFamily="18" charset="0"/>
                  </a:rPr>
                  <a:t>1</a:t>
                </a:r>
                <a:r>
                  <a:rPr lang="en-GR" dirty="0">
                    <a:latin typeface="Times New Roman" panose="02020603050405020304" pitchFamily="18" charset="0"/>
                    <a:cs typeface="Times New Roman" panose="02020603050405020304" pitchFamily="18" charset="0"/>
                  </a:rPr>
                  <a:t>, P</a:t>
                </a:r>
                <a:r>
                  <a:rPr lang="en-GR" baseline="-25000" dirty="0">
                    <a:latin typeface="Times New Roman" panose="02020603050405020304" pitchFamily="18" charset="0"/>
                    <a:cs typeface="Times New Roman" panose="02020603050405020304" pitchFamily="18" charset="0"/>
                  </a:rPr>
                  <a:t>2</a:t>
                </a:r>
                <a:r>
                  <a:rPr lang="en-GR" dirty="0">
                    <a:latin typeface="Times New Roman" panose="02020603050405020304" pitchFamily="18" charset="0"/>
                    <a:cs typeface="Times New Roman" panose="02020603050405020304" pitchFamily="18" charset="0"/>
                  </a:rPr>
                  <a:t>, …, P</a:t>
                </a:r>
                <a:r>
                  <a:rPr lang="en-GR" baseline="-25000" dirty="0">
                    <a:latin typeface="Times New Roman" panose="02020603050405020304" pitchFamily="18" charset="0"/>
                    <a:cs typeface="Times New Roman" panose="02020603050405020304" pitchFamily="18" charset="0"/>
                  </a:rPr>
                  <a:t>15</a:t>
                </a:r>
                <a:r>
                  <a:rPr lang="en-GR" dirty="0">
                    <a:latin typeface="Times New Roman" panose="02020603050405020304" pitchFamily="18" charset="0"/>
                    <a:cs typeface="Times New Roman" panose="02020603050405020304" pitchFamily="18" charset="0"/>
                  </a:rPr>
                  <a:t>} that the </a:t>
                </a:r>
                <a14:m>
                  <m:oMath xmlns:m="http://schemas.openxmlformats.org/officeDocument/2006/math">
                    <m:sSub>
                      <m:sSubPr>
                        <m:ctrlPr>
                          <a:rPr lang="el-GR" b="1" i="1">
                            <a:latin typeface="Cambria Math" panose="02040503050406030204" pitchFamily="18" charset="0"/>
                          </a:rPr>
                        </m:ctrlPr>
                      </m:sSubPr>
                      <m:e>
                        <m:acc>
                          <m:accPr>
                            <m:chr m:val="̅"/>
                            <m:ctrlPr>
                              <a:rPr lang="el-GR" b="1" i="1">
                                <a:latin typeface="Cambria Math" panose="02040503050406030204" pitchFamily="18" charset="0"/>
                              </a:rPr>
                            </m:ctrlPr>
                          </m:accPr>
                          <m:e>
                            <m:r>
                              <a:rPr lang="el-GR" b="1" i="1">
                                <a:latin typeface="Cambria Math" panose="02040503050406030204" pitchFamily="18" charset="0"/>
                              </a:rPr>
                              <m:t>𝝂</m:t>
                            </m:r>
                          </m:e>
                        </m:acc>
                      </m:e>
                      <m:sub>
                        <m:r>
                          <a:rPr lang="el-GR" b="1" i="1">
                            <a:latin typeface="Cambria Math" panose="02040503050406030204" pitchFamily="18" charset="0"/>
                          </a:rPr>
                          <m:t>𝝁</m:t>
                        </m:r>
                      </m:sub>
                    </m:sSub>
                  </m:oMath>
                </a14:m>
                <a:r>
                  <a:rPr lang="en-US" dirty="0">
                    <a:latin typeface="Times New Roman" panose="02020603050405020304" pitchFamily="18" charset="0"/>
                    <a:cs typeface="Times New Roman" panose="02020603050405020304" pitchFamily="18" charset="0"/>
                  </a:rPr>
                  <a:t> Energy </a:t>
                </a:r>
                <a:r>
                  <a:rPr lang="en-GR" dirty="0">
                    <a:latin typeface="Times New Roman" panose="02020603050405020304" pitchFamily="18" charset="0"/>
                    <a:cs typeface="Times New Roman" panose="02020603050405020304" pitchFamily="18" charset="0"/>
                  </a:rPr>
                  <a:t>falls into each of the 15 equal-width energy bins spanning the range 170–620 MeV.</a:t>
                </a:r>
              </a:p>
            </p:txBody>
          </p:sp>
        </mc:Choice>
        <mc:Fallback>
          <p:sp>
            <p:nvSpPr>
              <p:cNvPr id="5" name="TextBox 4">
                <a:extLst>
                  <a:ext uri="{FF2B5EF4-FFF2-40B4-BE49-F238E27FC236}">
                    <a16:creationId xmlns:a16="http://schemas.microsoft.com/office/drawing/2014/main" id="{8E4FDBB0-1F31-2AAF-AFA6-A75F1AFE1074}"/>
                  </a:ext>
                </a:extLst>
              </p:cNvPr>
              <p:cNvSpPr txBox="1">
                <a:spLocks noRot="1" noChangeAspect="1" noMove="1" noResize="1" noEditPoints="1" noAdjustHandles="1" noChangeArrowheads="1" noChangeShapeType="1" noTextEdit="1"/>
              </p:cNvSpPr>
              <p:nvPr/>
            </p:nvSpPr>
            <p:spPr>
              <a:xfrm>
                <a:off x="3942735" y="1022555"/>
                <a:ext cx="5034117" cy="2375843"/>
              </a:xfrm>
              <a:prstGeom prst="rect">
                <a:avLst/>
              </a:prstGeom>
              <a:blipFill>
                <a:blip r:embed="rId4"/>
                <a:stretch>
                  <a:fillRect l="-1005" t="-1064" r="-754" b="-3191"/>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309B1961-22FB-A2CD-57EA-71866DA2F944}"/>
                  </a:ext>
                </a:extLst>
              </p:cNvPr>
              <p:cNvSpPr txBox="1"/>
              <p:nvPr/>
            </p:nvSpPr>
            <p:spPr>
              <a:xfrm>
                <a:off x="7253748" y="3281767"/>
                <a:ext cx="1420763" cy="608756"/>
              </a:xfrm>
              <a:prstGeom prst="rect">
                <a:avLst/>
              </a:prstGeom>
              <a:noFill/>
            </p:spPr>
            <p:txBody>
              <a:bodyPr wrap="square" lIns="0" tIns="0" rIns="0" bIns="0" rtlCol="0">
                <a:spAutoFit/>
              </a:bodyPr>
              <a:lstStyle/>
              <a:p>
                <a14:m>
                  <m:oMathPara xmlns:m="http://schemas.openxmlformats.org/officeDocument/2006/math">
                    <m:oMath>
                      <m:nary>
                        <m:naryPr>
                          <m:chr m:val="∑"/>
                          <m:ctrlPr>
                            <a:rPr lang="en-US" sz="1400" b="1" i="1" smtClean="0">
                              <a:latin typeface="Cambria Math" panose="02040503050406030204" pitchFamily="18" charset="0"/>
                            </a:rPr>
                          </m:ctrlPr>
                        </m:naryPr>
                        <m:sub>
                          <m:r>
                            <m:rPr>
                              <m:brk m:alnAt="23"/>
                            </m:rPr>
                            <a:rPr lang="en-US" sz="1400" b="1" i="1" smtClean="0">
                              <a:latin typeface="Cambria Math" panose="02040503050406030204" pitchFamily="18" charset="0"/>
                            </a:rPr>
                            <m:t>𝒊</m:t>
                          </m:r>
                          <m:r>
                            <m:rPr>
                              <m:brk m:alnAt="23"/>
                            </m:rPr>
                            <a:rPr lang="en-US" sz="1400" b="1" i="1" smtClean="0">
                              <a:latin typeface="Cambria Math" panose="02040503050406030204" pitchFamily="18" charset="0"/>
                            </a:rPr>
                            <m:t>=</m:t>
                          </m:r>
                          <m:r>
                            <m:rPr>
                              <m:brk m:alnAt="23"/>
                            </m:rPr>
                            <a:rPr lang="en-US" sz="1400" b="1" i="1" smtClean="0">
                              <a:latin typeface="Cambria Math" panose="02040503050406030204" pitchFamily="18" charset="0"/>
                            </a:rPr>
                            <m:t>𝟏</m:t>
                          </m:r>
                        </m:sub>
                        <m:sup>
                          <m:r>
                            <a:rPr lang="en-US" sz="1400" b="1" i="1" smtClean="0">
                              <a:latin typeface="Cambria Math" panose="02040503050406030204" pitchFamily="18" charset="0"/>
                            </a:rPr>
                            <m:t>𝟏𝟓</m:t>
                          </m:r>
                        </m:sup>
                        <m:e>
                          <m:sSub>
                            <m:sSubPr>
                              <m:ctrlPr>
                                <a:rPr lang="en-US" sz="1400" b="1" i="1" smtClean="0">
                                  <a:latin typeface="Cambria Math" panose="02040503050406030204" pitchFamily="18" charset="0"/>
                                </a:rPr>
                              </m:ctrlPr>
                            </m:sSubPr>
                            <m:e>
                              <m:r>
                                <a:rPr lang="en-US" sz="1400" b="1" i="1" smtClean="0">
                                  <a:latin typeface="Cambria Math" panose="02040503050406030204" pitchFamily="18" charset="0"/>
                                </a:rPr>
                                <m:t>𝑷</m:t>
                              </m:r>
                            </m:e>
                            <m:sub>
                              <m:r>
                                <a:rPr lang="en-US" sz="1400" b="1" i="1" smtClean="0">
                                  <a:latin typeface="Cambria Math" panose="02040503050406030204" pitchFamily="18" charset="0"/>
                                </a:rPr>
                                <m:t>𝒊</m:t>
                              </m:r>
                            </m:sub>
                          </m:sSub>
                        </m:e>
                      </m:nary>
                      <m:r>
                        <a:rPr lang="en-US" sz="1400" b="1" i="1" smtClean="0">
                          <a:latin typeface="Cambria Math" panose="02040503050406030204" pitchFamily="18" charset="0"/>
                        </a:rPr>
                        <m:t>=</m:t>
                      </m:r>
                      <m:r>
                        <a:rPr lang="en-US" sz="1400" b="1" i="1" smtClean="0">
                          <a:latin typeface="Cambria Math" panose="02040503050406030204" pitchFamily="18" charset="0"/>
                        </a:rPr>
                        <m:t>𝟏</m:t>
                      </m:r>
                    </m:oMath>
                  </m:oMathPara>
                </a14:m>
                <a:endParaRPr lang="en-GR" sz="1400" b="1" dirty="0"/>
              </a:p>
            </p:txBody>
          </p:sp>
        </mc:Choice>
        <mc:Fallback>
          <p:sp>
            <p:nvSpPr>
              <p:cNvPr id="6" name="TextBox 5">
                <a:extLst>
                  <a:ext uri="{FF2B5EF4-FFF2-40B4-BE49-F238E27FC236}">
                    <a16:creationId xmlns:a16="http://schemas.microsoft.com/office/drawing/2014/main" id="{309B1961-22FB-A2CD-57EA-71866DA2F944}"/>
                  </a:ext>
                </a:extLst>
              </p:cNvPr>
              <p:cNvSpPr txBox="1">
                <a:spLocks noRot="1" noChangeAspect="1" noMove="1" noResize="1" noEditPoints="1" noAdjustHandles="1" noChangeArrowheads="1" noChangeShapeType="1" noTextEdit="1"/>
              </p:cNvSpPr>
              <p:nvPr/>
            </p:nvSpPr>
            <p:spPr>
              <a:xfrm>
                <a:off x="7253748" y="3281767"/>
                <a:ext cx="1420763" cy="608756"/>
              </a:xfrm>
              <a:prstGeom prst="rect">
                <a:avLst/>
              </a:prstGeom>
              <a:blipFill>
                <a:blip r:embed="rId5"/>
                <a:stretch>
                  <a:fillRect l="-26549" t="-110204" b="-177551"/>
                </a:stretch>
              </a:blipFill>
            </p:spPr>
            <p:txBody>
              <a:bodyPr/>
              <a:lstStyle/>
              <a:p>
                <a:r>
                  <a:rPr lang="en-GR">
                    <a:noFill/>
                  </a:rPr>
                  <a:t> </a:t>
                </a:r>
              </a:p>
            </p:txBody>
          </p:sp>
        </mc:Fallback>
      </mc:AlternateContent>
      <p:grpSp>
        <p:nvGrpSpPr>
          <p:cNvPr id="17" name="Group 16">
            <a:extLst>
              <a:ext uri="{FF2B5EF4-FFF2-40B4-BE49-F238E27FC236}">
                <a16:creationId xmlns:a16="http://schemas.microsoft.com/office/drawing/2014/main" id="{BD680CB5-7F3B-BA9E-EC5A-9E6736B54530}"/>
              </a:ext>
            </a:extLst>
          </p:cNvPr>
          <p:cNvGrpSpPr/>
          <p:nvPr/>
        </p:nvGrpSpPr>
        <p:grpSpPr>
          <a:xfrm>
            <a:off x="0" y="3489833"/>
            <a:ext cx="9144000" cy="3235155"/>
            <a:chOff x="0" y="3489833"/>
            <a:chExt cx="9144000" cy="3235155"/>
          </a:xfrm>
        </p:grpSpPr>
        <p:pic>
          <p:nvPicPr>
            <p:cNvPr id="8" name="Picture 7">
              <a:extLst>
                <a:ext uri="{FF2B5EF4-FFF2-40B4-BE49-F238E27FC236}">
                  <a16:creationId xmlns:a16="http://schemas.microsoft.com/office/drawing/2014/main" id="{F0CC5857-49CE-8F01-A724-D8247F60EA31}"/>
                </a:ext>
              </a:extLst>
            </p:cNvPr>
            <p:cNvPicPr>
              <a:picLocks noChangeAspect="1"/>
            </p:cNvPicPr>
            <p:nvPr/>
          </p:nvPicPr>
          <p:blipFill>
            <a:blip r:embed="rId6"/>
            <a:stretch>
              <a:fillRect/>
            </a:stretch>
          </p:blipFill>
          <p:spPr>
            <a:xfrm>
              <a:off x="0" y="3489833"/>
              <a:ext cx="2487561" cy="1658374"/>
            </a:xfrm>
            <a:prstGeom prst="rect">
              <a:avLst/>
            </a:prstGeom>
          </p:spPr>
        </p:pic>
        <p:pic>
          <p:nvPicPr>
            <p:cNvPr id="10" name="Picture 9">
              <a:extLst>
                <a:ext uri="{FF2B5EF4-FFF2-40B4-BE49-F238E27FC236}">
                  <a16:creationId xmlns:a16="http://schemas.microsoft.com/office/drawing/2014/main" id="{46B86D5F-7FB0-D316-AAA0-3588FC8636A7}"/>
                </a:ext>
              </a:extLst>
            </p:cNvPr>
            <p:cNvPicPr>
              <a:picLocks noChangeAspect="1"/>
            </p:cNvPicPr>
            <p:nvPr/>
          </p:nvPicPr>
          <p:blipFill>
            <a:blip r:embed="rId7"/>
            <a:stretch>
              <a:fillRect/>
            </a:stretch>
          </p:blipFill>
          <p:spPr>
            <a:xfrm>
              <a:off x="2504635" y="3529782"/>
              <a:ext cx="2366019" cy="1577346"/>
            </a:xfrm>
            <a:prstGeom prst="rect">
              <a:avLst/>
            </a:prstGeom>
          </p:spPr>
        </p:pic>
        <p:pic>
          <p:nvPicPr>
            <p:cNvPr id="12" name="Picture 11">
              <a:extLst>
                <a:ext uri="{FF2B5EF4-FFF2-40B4-BE49-F238E27FC236}">
                  <a16:creationId xmlns:a16="http://schemas.microsoft.com/office/drawing/2014/main" id="{15F6E72C-A013-49B8-50C1-CEA593635A33}"/>
                </a:ext>
              </a:extLst>
            </p:cNvPr>
            <p:cNvPicPr>
              <a:picLocks noChangeAspect="1"/>
            </p:cNvPicPr>
            <p:nvPr/>
          </p:nvPicPr>
          <p:blipFill>
            <a:blip r:embed="rId8"/>
            <a:stretch>
              <a:fillRect/>
            </a:stretch>
          </p:blipFill>
          <p:spPr>
            <a:xfrm>
              <a:off x="0" y="5026100"/>
              <a:ext cx="2487561" cy="1658374"/>
            </a:xfrm>
            <a:prstGeom prst="rect">
              <a:avLst/>
            </a:prstGeom>
          </p:spPr>
        </p:pic>
        <p:pic>
          <p:nvPicPr>
            <p:cNvPr id="14" name="Picture 13">
              <a:extLst>
                <a:ext uri="{FF2B5EF4-FFF2-40B4-BE49-F238E27FC236}">
                  <a16:creationId xmlns:a16="http://schemas.microsoft.com/office/drawing/2014/main" id="{729940BE-07FC-0726-1A4A-975A80637CA0}"/>
                </a:ext>
              </a:extLst>
            </p:cNvPr>
            <p:cNvPicPr>
              <a:picLocks noChangeAspect="1"/>
            </p:cNvPicPr>
            <p:nvPr/>
          </p:nvPicPr>
          <p:blipFill>
            <a:blip r:embed="rId9"/>
            <a:stretch>
              <a:fillRect/>
            </a:stretch>
          </p:blipFill>
          <p:spPr>
            <a:xfrm>
              <a:off x="2435262" y="5066614"/>
              <a:ext cx="2487561" cy="1658374"/>
            </a:xfrm>
            <a:prstGeom prst="rect">
              <a:avLst/>
            </a:prstGeom>
          </p:spPr>
        </p:pic>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F8ABB191-DB82-2C23-650A-47CCE4BB04F2}"/>
                    </a:ext>
                  </a:extLst>
                </p:cNvPr>
                <p:cNvSpPr txBox="1"/>
                <p:nvPr/>
              </p:nvSpPr>
              <p:spPr>
                <a:xfrm>
                  <a:off x="4939897" y="4090558"/>
                  <a:ext cx="4204103" cy="1819088"/>
                </a:xfrm>
                <a:prstGeom prst="rect">
                  <a:avLst/>
                </a:prstGeom>
                <a:noFill/>
              </p:spPr>
              <p:txBody>
                <a:bodyPr wrap="square">
                  <a:spAutoFit/>
                </a:bodyPr>
                <a:lstStyle/>
                <a:p>
                  <a:pPr algn="just"/>
                  <a:r>
                    <a:rPr lang="en-US" sz="1800" dirty="0">
                      <a:latin typeface="Times New Roman" panose="02020603050405020304" pitchFamily="18" charset="0"/>
                      <a:cs typeface="Times New Roman" panose="02020603050405020304" pitchFamily="18" charset="0"/>
                    </a:rPr>
                    <a:t>in  small {</a:t>
                  </a:r>
                  <a:r>
                    <a:rPr lang="en-US" sz="1800" b="1" dirty="0">
                      <a:latin typeface="Times New Roman" panose="02020603050405020304" pitchFamily="18" charset="0"/>
                      <a:cs typeface="Times New Roman" panose="02020603050405020304" pitchFamily="18" charset="0"/>
                    </a:rPr>
                    <a:t>d</a:t>
                  </a:r>
                  <a:r>
                    <a:rPr lang="en-GR" sz="1800" b="1" dirty="0">
                      <a:latin typeface="Times New Roman" panose="02020603050405020304" pitchFamily="18" charset="0"/>
                      <a:cs typeface="Times New Roman" panose="02020603050405020304" pitchFamily="18" charset="0"/>
                    </a:rPr>
                    <a:t>x</a:t>
                  </a:r>
                  <a:r>
                    <a:rPr lang="en-GR" sz="1800" b="1" baseline="-25000" dirty="0">
                      <a:latin typeface="Times New Roman" panose="02020603050405020304" pitchFamily="18" charset="0"/>
                      <a:cs typeface="Times New Roman" panose="02020603050405020304" pitchFamily="18" charset="0"/>
                    </a:rPr>
                    <a:t>V</a:t>
                  </a:r>
                  <a:r>
                    <a:rPr lang="en-GR" sz="1800" b="1" dirty="0">
                      <a:latin typeface="Times New Roman" panose="02020603050405020304" pitchFamily="18" charset="0"/>
                      <a:cs typeface="Times New Roman" panose="02020603050405020304" pitchFamily="18" charset="0"/>
                    </a:rPr>
                    <a:t>, dy</a:t>
                  </a:r>
                  <a:r>
                    <a:rPr lang="en-GR" sz="1800" b="1" baseline="-25000" dirty="0">
                      <a:latin typeface="Times New Roman" panose="02020603050405020304" pitchFamily="18" charset="0"/>
                      <a:cs typeface="Times New Roman" panose="02020603050405020304" pitchFamily="18" charset="0"/>
                    </a:rPr>
                    <a:t>V</a:t>
                  </a:r>
                  <a:r>
                    <a:rPr lang="en-GR" sz="1800" b="1" dirty="0">
                      <a:latin typeface="Times New Roman" panose="02020603050405020304" pitchFamily="18" charset="0"/>
                      <a:cs typeface="Times New Roman" panose="02020603050405020304" pitchFamily="18" charset="0"/>
                    </a:rPr>
                    <a:t>, dz</a:t>
                  </a:r>
                  <a:r>
                    <a:rPr lang="en-GR" sz="1800" b="1" baseline="-25000" dirty="0">
                      <a:latin typeface="Times New Roman" panose="02020603050405020304" pitchFamily="18" charset="0"/>
                      <a:cs typeface="Times New Roman" panose="02020603050405020304" pitchFamily="18" charset="0"/>
                    </a:rPr>
                    <a:t>V,</a:t>
                  </a:r>
                  <a:r>
                    <a:rPr lang="en-GR" sz="1800" b="1" dirty="0">
                      <a:latin typeface="Times New Roman" panose="02020603050405020304" pitchFamily="18" charset="0"/>
                      <a:cs typeface="Times New Roman" panose="02020603050405020304" pitchFamily="18" charset="0"/>
                    </a:rPr>
                    <a:t> d</a:t>
                  </a:r>
                  <a14:m>
                    <m:oMath xmlns:m="http://schemas.openxmlformats.org/officeDocument/2006/math">
                      <m:d>
                        <m:dPr>
                          <m:begChr m:val="|"/>
                          <m:endChr m:val="|"/>
                          <m:ctrlPr>
                            <a:rPr lang="en-US" sz="1800" b="1" i="1">
                              <a:solidFill>
                                <a:schemeClr val="tx1"/>
                              </a:solidFill>
                              <a:latin typeface="Cambria Math" panose="02040503050406030204" pitchFamily="18" charset="0"/>
                            </a:rPr>
                          </m:ctrlPr>
                        </m:dPr>
                        <m:e>
                          <m:sSub>
                            <m:sSubPr>
                              <m:ctrlPr>
                                <a:rPr lang="en-US" sz="1800" b="1" i="1">
                                  <a:solidFill>
                                    <a:schemeClr val="tx1"/>
                                  </a:solidFill>
                                  <a:latin typeface="Cambria Math" panose="02040503050406030204" pitchFamily="18" charset="0"/>
                                </a:rPr>
                              </m:ctrlPr>
                            </m:sSubPr>
                            <m:e>
                              <m:acc>
                                <m:accPr>
                                  <m:chr m:val="⃗"/>
                                  <m:ctrlPr>
                                    <a:rPr lang="en-US" sz="1800" b="1" i="1">
                                      <a:solidFill>
                                        <a:schemeClr val="tx1"/>
                                      </a:solidFill>
                                      <a:latin typeface="Cambria Math" panose="02040503050406030204" pitchFamily="18" charset="0"/>
                                    </a:rPr>
                                  </m:ctrlPr>
                                </m:accPr>
                                <m:e>
                                  <m:r>
                                    <a:rPr lang="en-US" sz="1800" b="1" i="1">
                                      <a:solidFill>
                                        <a:schemeClr val="tx1"/>
                                      </a:solidFill>
                                      <a:latin typeface="Cambria Math" panose="02040503050406030204" pitchFamily="18" charset="0"/>
                                    </a:rPr>
                                    <m:t>𝒑</m:t>
                                  </m:r>
                                </m:e>
                              </m:acc>
                            </m:e>
                            <m:sub>
                              <m:r>
                                <a:rPr lang="el-GR" sz="1800" b="1" i="1">
                                  <a:solidFill>
                                    <a:schemeClr val="tx1"/>
                                  </a:solidFill>
                                  <a:latin typeface="Cambria Math" panose="02040503050406030204" pitchFamily="18" charset="0"/>
                                </a:rPr>
                                <m:t>𝝁</m:t>
                              </m:r>
                            </m:sub>
                          </m:sSub>
                        </m:e>
                      </m:d>
                      <m:r>
                        <a:rPr lang="en-US" sz="1800" b="1" i="0" smtClean="0">
                          <a:solidFill>
                            <a:schemeClr val="tx1"/>
                          </a:solidFill>
                          <a:latin typeface="Cambria Math" panose="02040503050406030204" pitchFamily="18" charset="0"/>
                        </a:rPr>
                        <m:t>, </m:t>
                      </m:r>
                      <m:r>
                        <a:rPr lang="en-US" sz="1800" b="1" i="0" smtClean="0">
                          <a:solidFill>
                            <a:schemeClr val="tx1"/>
                          </a:solidFill>
                          <a:latin typeface="Cambria Math" panose="02040503050406030204" pitchFamily="18" charset="0"/>
                        </a:rPr>
                        <m:t>𝐝</m:t>
                      </m:r>
                      <m:r>
                        <a:rPr lang="el-GR" sz="1800" b="1" i="0" smtClean="0">
                          <a:solidFill>
                            <a:schemeClr val="tx1"/>
                          </a:solidFill>
                          <a:latin typeface="Cambria Math" panose="02040503050406030204" pitchFamily="18" charset="0"/>
                        </a:rPr>
                        <m:t>𝚫</m:t>
                      </m:r>
                    </m:oMath>
                  </a14:m>
                  <a:r>
                    <a:rPr lang="en-GR" sz="1800" b="1" dirty="0">
                      <a:latin typeface="Times New Roman" panose="02020603050405020304" pitchFamily="18" charset="0"/>
                      <a:cs typeface="Times New Roman" panose="02020603050405020304" pitchFamily="18" charset="0"/>
                    </a:rPr>
                    <a:t>} </a:t>
                  </a:r>
                  <a:r>
                    <a:rPr lang="en-GR" sz="1800" dirty="0">
                      <a:latin typeface="Times New Roman" panose="02020603050405020304" pitchFamily="18" charset="0"/>
                      <a:cs typeface="Times New Roman" panose="02020603050405020304" pitchFamily="18" charset="0"/>
                    </a:rPr>
                    <a:t>bins </a:t>
                  </a:r>
                </a:p>
                <a:p>
                  <a:pPr marL="285750" indent="-285750" algn="just">
                    <a:buFont typeface="Arial" panose="020B0604020202020204" pitchFamily="34" charset="0"/>
                    <a:buChar char="•"/>
                  </a:pPr>
                  <a:r>
                    <a:rPr lang="en-GR" dirty="0">
                      <a:solidFill>
                        <a:schemeClr val="accent6">
                          <a:lumMod val="75000"/>
                        </a:schemeClr>
                      </a:solidFill>
                      <a:latin typeface="Times New Roman" panose="02020603050405020304" pitchFamily="18" charset="0"/>
                      <a:cs typeface="Times New Roman" panose="02020603050405020304" pitchFamily="18" charset="0"/>
                    </a:rPr>
                    <a:t>The distribution of the true </a:t>
                  </a:r>
                  <a14:m>
                    <m:oMath xmlns:m="http://schemas.openxmlformats.org/officeDocument/2006/math">
                      <m:sSub>
                        <m:sSubPr>
                          <m:ctrlPr>
                            <a:rPr lang="el-GR" b="1" i="1">
                              <a:solidFill>
                                <a:schemeClr val="accent6">
                                  <a:lumMod val="75000"/>
                                </a:schemeClr>
                              </a:solidFill>
                              <a:latin typeface="Cambria Math" panose="02040503050406030204" pitchFamily="18" charset="0"/>
                            </a:rPr>
                          </m:ctrlPr>
                        </m:sSubPr>
                        <m:e>
                          <m:acc>
                            <m:accPr>
                              <m:chr m:val="̅"/>
                              <m:ctrlPr>
                                <a:rPr lang="el-GR" b="1" i="1">
                                  <a:solidFill>
                                    <a:schemeClr val="accent6">
                                      <a:lumMod val="75000"/>
                                    </a:schemeClr>
                                  </a:solidFill>
                                  <a:latin typeface="Cambria Math" panose="02040503050406030204" pitchFamily="18" charset="0"/>
                                </a:rPr>
                              </m:ctrlPr>
                            </m:accPr>
                            <m:e>
                              <m:r>
                                <a:rPr lang="el-GR" b="1" i="1">
                                  <a:solidFill>
                                    <a:schemeClr val="accent6">
                                      <a:lumMod val="75000"/>
                                    </a:schemeClr>
                                  </a:solidFill>
                                  <a:latin typeface="Cambria Math" panose="02040503050406030204" pitchFamily="18" charset="0"/>
                                </a:rPr>
                                <m:t>𝝂</m:t>
                              </m:r>
                            </m:e>
                          </m:acc>
                        </m:e>
                        <m:sub>
                          <m:r>
                            <a:rPr lang="el-GR" b="1" i="1">
                              <a:solidFill>
                                <a:schemeClr val="accent6">
                                  <a:lumMod val="75000"/>
                                </a:schemeClr>
                              </a:solidFill>
                              <a:latin typeface="Cambria Math" panose="02040503050406030204" pitchFamily="18" charset="0"/>
                            </a:rPr>
                            <m:t>𝝁</m:t>
                          </m:r>
                        </m:sub>
                      </m:sSub>
                      <m:r>
                        <a:rPr lang="el-GR" b="1" i="1">
                          <a:solidFill>
                            <a:schemeClr val="accent6">
                              <a:lumMod val="75000"/>
                            </a:schemeClr>
                          </a:solidFill>
                          <a:latin typeface="Cambria Math" panose="02040503050406030204" pitchFamily="18" charset="0"/>
                        </a:rPr>
                        <m:t> </m:t>
                      </m:r>
                    </m:oMath>
                  </a14:m>
                  <a:r>
                    <a:rPr lang="en-GR" sz="1800" dirty="0">
                      <a:solidFill>
                        <a:schemeClr val="accent6">
                          <a:lumMod val="75000"/>
                        </a:schemeClr>
                      </a:solidFill>
                      <a:latin typeface="Times New Roman" panose="02020603050405020304" pitchFamily="18" charset="0"/>
                      <a:cs typeface="Times New Roman" panose="02020603050405020304" pitchFamily="18" charset="0"/>
                    </a:rPr>
                    <a:t>Energy (WITHOUT measurement errors)</a:t>
                  </a:r>
                </a:p>
                <a:p>
                  <a:pPr marL="285750" indent="-285750" algn="just">
                    <a:buFont typeface="Arial" panose="020B0604020202020204" pitchFamily="34" charset="0"/>
                    <a:buChar char="•"/>
                  </a:pPr>
                  <a:r>
                    <a:rPr lang="en-GR" dirty="0">
                      <a:solidFill>
                        <a:srgbClr val="E52E17"/>
                      </a:solidFill>
                      <a:latin typeface="Times New Roman" panose="02020603050405020304" pitchFamily="18" charset="0"/>
                      <a:cs typeface="Times New Roman" panose="02020603050405020304" pitchFamily="18" charset="0"/>
                    </a:rPr>
                    <a:t>The ANN prediction for the same events (using the reconstructed kinematical vector)</a:t>
                  </a:r>
                </a:p>
              </p:txBody>
            </p:sp>
          </mc:Choice>
          <mc:Fallback>
            <p:sp>
              <p:nvSpPr>
                <p:cNvPr id="16" name="TextBox 15">
                  <a:extLst>
                    <a:ext uri="{FF2B5EF4-FFF2-40B4-BE49-F238E27FC236}">
                      <a16:creationId xmlns:a16="http://schemas.microsoft.com/office/drawing/2014/main" id="{F8ABB191-DB82-2C23-650A-47CCE4BB04F2}"/>
                    </a:ext>
                  </a:extLst>
                </p:cNvPr>
                <p:cNvSpPr txBox="1">
                  <a:spLocks noRot="1" noChangeAspect="1" noMove="1" noResize="1" noEditPoints="1" noAdjustHandles="1" noChangeArrowheads="1" noChangeShapeType="1" noTextEdit="1"/>
                </p:cNvSpPr>
                <p:nvPr/>
              </p:nvSpPr>
              <p:spPr>
                <a:xfrm>
                  <a:off x="4939897" y="4090558"/>
                  <a:ext cx="4204103" cy="1819088"/>
                </a:xfrm>
                <a:prstGeom prst="rect">
                  <a:avLst/>
                </a:prstGeom>
                <a:blipFill>
                  <a:blip r:embed="rId10"/>
                  <a:stretch>
                    <a:fillRect l="-1205" r="-1205" b="-3472"/>
                  </a:stretch>
                </a:blipFill>
              </p:spPr>
              <p:txBody>
                <a:bodyPr/>
                <a:lstStyle/>
                <a:p>
                  <a:r>
                    <a:rPr lang="en-GR">
                      <a:noFill/>
                    </a:rPr>
                    <a:t> </a:t>
                  </a:r>
                </a:p>
              </p:txBody>
            </p:sp>
          </mc:Fallback>
        </mc:AlternateContent>
      </p:grpSp>
    </p:spTree>
    <p:extLst>
      <p:ext uri="{BB962C8B-B14F-4D97-AF65-F5344CB8AC3E}">
        <p14:creationId xmlns:p14="http://schemas.microsoft.com/office/powerpoint/2010/main" val="261180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BDDAA3-BFE9-47EE-4CC6-DAB0DB6C1380}"/>
              </a:ext>
            </a:extLst>
          </p:cNvPr>
          <p:cNvSpPr>
            <a:spLocks noGrp="1"/>
          </p:cNvSpPr>
          <p:nvPr>
            <p:ph type="sldNum" sz="quarter" idx="12"/>
          </p:nvPr>
        </p:nvSpPr>
        <p:spPr/>
        <p:txBody>
          <a:bodyPr/>
          <a:lstStyle/>
          <a:p>
            <a:fld id="{9C246AE4-CBAC-7944-8D8C-67B9A18B7093}" type="slidenum">
              <a:rPr lang="en-GR" smtClean="0"/>
              <a:t>40</a:t>
            </a:fld>
            <a:endParaRPr lang="en-G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B71BC4C9-A51F-3DDE-540A-1E026C32EFCC}"/>
                  </a:ext>
                </a:extLst>
              </p:cNvPr>
              <p:cNvSpPr txBox="1"/>
              <p:nvPr/>
            </p:nvSpPr>
            <p:spPr>
              <a:xfrm>
                <a:off x="0" y="0"/>
                <a:ext cx="9144000" cy="860941"/>
              </a:xfrm>
              <a:prstGeom prst="rect">
                <a:avLst/>
              </a:prstGeom>
              <a:solidFill>
                <a:srgbClr val="3333BA"/>
              </a:solidFill>
            </p:spPr>
            <p:txBody>
              <a:bodyPr wrap="square"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Estimating the Energy Spectrum of  </a:t>
                </a:r>
                <a14:m>
                  <m:oMath xmlns:m="http://schemas.openxmlformats.org/officeDocument/2006/math">
                    <m:sSub>
                      <m:sSubPr>
                        <m:ctrlPr>
                          <a:rPr lang="el-GR" sz="2400" b="1" i="1" smtClean="0">
                            <a:solidFill>
                              <a:schemeClr val="bg1"/>
                            </a:solidFill>
                            <a:latin typeface="Cambria Math" panose="02040503050406030204" pitchFamily="18" charset="0"/>
                          </a:rPr>
                        </m:ctrlPr>
                      </m:sSubPr>
                      <m:e>
                        <m:acc>
                          <m:accPr>
                            <m:chr m:val="̅"/>
                            <m:ctrlPr>
                              <a:rPr lang="el-GR" sz="2400" b="1" i="1">
                                <a:solidFill>
                                  <a:schemeClr val="bg1"/>
                                </a:solidFill>
                                <a:latin typeface="Cambria Math" panose="02040503050406030204" pitchFamily="18" charset="0"/>
                              </a:rPr>
                            </m:ctrlPr>
                          </m:accPr>
                          <m:e>
                            <m:r>
                              <a:rPr lang="el-GR" sz="2400" b="1" i="1">
                                <a:solidFill>
                                  <a:schemeClr val="bg1"/>
                                </a:solidFill>
                                <a:latin typeface="Cambria Math" panose="02040503050406030204" pitchFamily="18" charset="0"/>
                              </a:rPr>
                              <m:t>𝝂</m:t>
                            </m:r>
                          </m:e>
                        </m:acc>
                      </m:e>
                      <m:sub>
                        <m:r>
                          <a:rPr lang="el-GR" sz="2400" b="1" i="1">
                            <a:solidFill>
                              <a:schemeClr val="bg1"/>
                            </a:solidFill>
                            <a:latin typeface="Cambria Math" panose="02040503050406030204" pitchFamily="18" charset="0"/>
                          </a:rPr>
                          <m:t>𝝁</m:t>
                        </m:r>
                      </m:sub>
                    </m:sSub>
                  </m:oMath>
                </a14:m>
                <a:r>
                  <a:rPr lang="en-US" sz="2400" b="1" dirty="0">
                    <a:solidFill>
                      <a:schemeClr val="bg1"/>
                    </a:solidFill>
                    <a:latin typeface="Times New Roman" panose="02020603050405020304" pitchFamily="18" charset="0"/>
                    <a:cs typeface="Times New Roman" panose="02020603050405020304" pitchFamily="18" charset="0"/>
                  </a:rPr>
                  <a:t> Interacting in LEMMOND</a:t>
                </a:r>
              </a:p>
              <a:p>
                <a:pPr algn="ctr"/>
                <a:r>
                  <a:rPr lang="en-US" sz="2400" b="1" dirty="0">
                    <a:solidFill>
                      <a:schemeClr val="bg1"/>
                    </a:solidFill>
                    <a:latin typeface="Times New Roman" panose="02020603050405020304" pitchFamily="18" charset="0"/>
                    <a:cs typeface="Times New Roman" panose="02020603050405020304" pitchFamily="18" charset="0"/>
                  </a:rPr>
                  <a:t>A Probabilistic ANN  - III</a:t>
                </a:r>
              </a:p>
            </p:txBody>
          </p:sp>
        </mc:Choice>
        <mc:Fallback>
          <p:sp>
            <p:nvSpPr>
              <p:cNvPr id="3" name="TextBox 2">
                <a:extLst>
                  <a:ext uri="{FF2B5EF4-FFF2-40B4-BE49-F238E27FC236}">
                    <a16:creationId xmlns:a16="http://schemas.microsoft.com/office/drawing/2014/main" id="{B71BC4C9-A51F-3DDE-540A-1E026C32EFCC}"/>
                  </a:ext>
                </a:extLst>
              </p:cNvPr>
              <p:cNvSpPr txBox="1">
                <a:spLocks noRot="1" noChangeAspect="1" noMove="1" noResize="1" noEditPoints="1" noAdjustHandles="1" noChangeArrowheads="1" noChangeShapeType="1" noTextEdit="1"/>
              </p:cNvSpPr>
              <p:nvPr/>
            </p:nvSpPr>
            <p:spPr>
              <a:xfrm>
                <a:off x="0" y="0"/>
                <a:ext cx="9144000" cy="860941"/>
              </a:xfrm>
              <a:prstGeom prst="rect">
                <a:avLst/>
              </a:prstGeom>
              <a:blipFill>
                <a:blip r:embed="rId2"/>
                <a:stretch>
                  <a:fillRect t="-5882" b="-16176"/>
                </a:stretch>
              </a:blipFill>
            </p:spPr>
            <p:txBody>
              <a:bodyPr/>
              <a:lstStyle/>
              <a:p>
                <a:r>
                  <a:rPr lang="en-GR">
                    <a:noFill/>
                  </a:rPr>
                  <a:t> </a:t>
                </a:r>
              </a:p>
            </p:txBody>
          </p:sp>
        </mc:Fallback>
      </mc:AlternateContent>
      <p:pic>
        <p:nvPicPr>
          <p:cNvPr id="4" name="Picture 3">
            <a:extLst>
              <a:ext uri="{FF2B5EF4-FFF2-40B4-BE49-F238E27FC236}">
                <a16:creationId xmlns:a16="http://schemas.microsoft.com/office/drawing/2014/main" id="{3EC56342-C932-1BB1-85AE-200C365FBFB7}"/>
              </a:ext>
            </a:extLst>
          </p:cNvPr>
          <p:cNvPicPr>
            <a:picLocks noChangeAspect="1"/>
          </p:cNvPicPr>
          <p:nvPr/>
        </p:nvPicPr>
        <p:blipFill>
          <a:blip r:embed="rId3"/>
          <a:stretch>
            <a:fillRect/>
          </a:stretch>
        </p:blipFill>
        <p:spPr>
          <a:xfrm>
            <a:off x="103728" y="860941"/>
            <a:ext cx="2022993" cy="1517245"/>
          </a:xfrm>
          <a:prstGeom prst="rect">
            <a:avLst/>
          </a:prstGeom>
        </p:spPr>
      </p:pic>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3E0C77C6-F773-03A6-50E1-7C312BD038C1}"/>
                  </a:ext>
                </a:extLst>
              </p:cNvPr>
              <p:cNvSpPr txBox="1"/>
              <p:nvPr/>
            </p:nvSpPr>
            <p:spPr>
              <a:xfrm>
                <a:off x="2126721" y="860941"/>
                <a:ext cx="6761640" cy="1580433"/>
              </a:xfrm>
              <a:prstGeom prst="rect">
                <a:avLst/>
              </a:prstGeom>
              <a:noFill/>
            </p:spPr>
            <p:txBody>
              <a:bodyPr wrap="square" rtlCol="0">
                <a:spAutoFit/>
              </a:bodyPr>
              <a:lstStyle/>
              <a:p>
                <a:pPr marL="285750" indent="-285750">
                  <a:buFont typeface="Arial" panose="020B0604020202020204" pitchFamily="34" charset="0"/>
                  <a:buChar char="•"/>
                </a:pPr>
                <a:r>
                  <a:rPr lang="en-GR" dirty="0">
                    <a:latin typeface="Times New Roman" panose="02020603050405020304" pitchFamily="18" charset="0"/>
                    <a:cs typeface="Times New Roman" panose="02020603050405020304" pitchFamily="18" charset="0"/>
                  </a:rPr>
                  <a:t>Given the input kinematic vector, the ANN provides the probabilities {P</a:t>
                </a:r>
                <a:r>
                  <a:rPr lang="en-GR" baseline="-25000" dirty="0">
                    <a:latin typeface="Times New Roman" panose="02020603050405020304" pitchFamily="18" charset="0"/>
                    <a:cs typeface="Times New Roman" panose="02020603050405020304" pitchFamily="18" charset="0"/>
                  </a:rPr>
                  <a:t>1</a:t>
                </a:r>
                <a:r>
                  <a:rPr lang="en-GR" dirty="0">
                    <a:latin typeface="Times New Roman" panose="02020603050405020304" pitchFamily="18" charset="0"/>
                    <a:cs typeface="Times New Roman" panose="02020603050405020304" pitchFamily="18" charset="0"/>
                  </a:rPr>
                  <a:t>, P</a:t>
                </a:r>
                <a:r>
                  <a:rPr lang="en-GR" baseline="-25000" dirty="0">
                    <a:latin typeface="Times New Roman" panose="02020603050405020304" pitchFamily="18" charset="0"/>
                    <a:cs typeface="Times New Roman" panose="02020603050405020304" pitchFamily="18" charset="0"/>
                  </a:rPr>
                  <a:t>2</a:t>
                </a:r>
                <a:r>
                  <a:rPr lang="en-GR" dirty="0">
                    <a:latin typeface="Times New Roman" panose="02020603050405020304" pitchFamily="18" charset="0"/>
                    <a:cs typeface="Times New Roman" panose="02020603050405020304" pitchFamily="18" charset="0"/>
                  </a:rPr>
                  <a:t>, …, P</a:t>
                </a:r>
                <a:r>
                  <a:rPr lang="en-GR" baseline="-25000" dirty="0">
                    <a:latin typeface="Times New Roman" panose="02020603050405020304" pitchFamily="18" charset="0"/>
                    <a:cs typeface="Times New Roman" panose="02020603050405020304" pitchFamily="18" charset="0"/>
                  </a:rPr>
                  <a:t>15</a:t>
                </a:r>
                <a:r>
                  <a:rPr lang="en-GR" dirty="0">
                    <a:latin typeface="Times New Roman" panose="02020603050405020304" pitchFamily="18" charset="0"/>
                    <a:cs typeface="Times New Roman" panose="02020603050405020304" pitchFamily="18" charset="0"/>
                  </a:rPr>
                  <a:t>}, </a:t>
                </a:r>
                <a:r>
                  <a:rPr lang="en-GR" dirty="0">
                    <a:solidFill>
                      <a:srgbClr val="C00000"/>
                    </a:solidFill>
                    <a:latin typeface="Times New Roman" panose="02020603050405020304" pitchFamily="18" charset="0"/>
                    <a:cs typeface="Times New Roman" panose="02020603050405020304" pitchFamily="18" charset="0"/>
                  </a:rPr>
                  <a:t>under the assumption that all the </a:t>
                </a:r>
                <a14:m>
                  <m:oMath xmlns:m="http://schemas.openxmlformats.org/officeDocument/2006/math">
                    <m:sSub>
                      <m:sSubPr>
                        <m:ctrlPr>
                          <a:rPr lang="el-GR" b="1" i="1">
                            <a:solidFill>
                              <a:srgbClr val="C00000"/>
                            </a:solidFill>
                            <a:latin typeface="Cambria Math" panose="02040503050406030204" pitchFamily="18" charset="0"/>
                          </a:rPr>
                        </m:ctrlPr>
                      </m:sSubPr>
                      <m:e>
                        <m:acc>
                          <m:accPr>
                            <m:chr m:val="̅"/>
                            <m:ctrlPr>
                              <a:rPr lang="el-GR" b="1" i="1">
                                <a:solidFill>
                                  <a:srgbClr val="C00000"/>
                                </a:solidFill>
                                <a:latin typeface="Cambria Math" panose="02040503050406030204" pitchFamily="18" charset="0"/>
                              </a:rPr>
                            </m:ctrlPr>
                          </m:accPr>
                          <m:e>
                            <m:r>
                              <a:rPr lang="el-GR" b="1" i="1">
                                <a:solidFill>
                                  <a:srgbClr val="C00000"/>
                                </a:solidFill>
                                <a:latin typeface="Cambria Math" panose="02040503050406030204" pitchFamily="18" charset="0"/>
                              </a:rPr>
                              <m:t>𝝂</m:t>
                            </m:r>
                          </m:e>
                        </m:acc>
                      </m:e>
                      <m:sub>
                        <m:r>
                          <a:rPr lang="el-GR" b="1" i="1">
                            <a:solidFill>
                              <a:srgbClr val="C00000"/>
                            </a:solidFill>
                            <a:latin typeface="Cambria Math" panose="02040503050406030204" pitchFamily="18" charset="0"/>
                          </a:rPr>
                          <m:t>𝝁</m:t>
                        </m:r>
                      </m:sub>
                    </m:sSub>
                    <m:r>
                      <a:rPr lang="el-GR" b="1" i="1">
                        <a:solidFill>
                          <a:srgbClr val="C00000"/>
                        </a:solidFill>
                        <a:latin typeface="Cambria Math" panose="02040503050406030204" pitchFamily="18" charset="0"/>
                      </a:rPr>
                      <m:t> </m:t>
                    </m:r>
                  </m:oMath>
                </a14:m>
                <a:r>
                  <a:rPr lang="en-GR" dirty="0">
                    <a:solidFill>
                      <a:srgbClr val="C00000"/>
                    </a:solidFill>
                    <a:latin typeface="Times New Roman" panose="02020603050405020304" pitchFamily="18" charset="0"/>
                    <a:cs typeface="Times New Roman" panose="02020603050405020304" pitchFamily="18" charset="0"/>
                  </a:rPr>
                  <a:t>with energies in the range 170–620 MeV have the same probability of interacting within LEMMOND.</a:t>
                </a:r>
              </a:p>
              <a:p>
                <a:pPr marL="285750" indent="-285750">
                  <a:buFont typeface="Arial" panose="020B0604020202020204" pitchFamily="34" charset="0"/>
                  <a:buChar char="•"/>
                </a:pPr>
                <a:r>
                  <a:rPr lang="en-GR" dirty="0">
                    <a:latin typeface="Times New Roman" panose="02020603050405020304" pitchFamily="18" charset="0"/>
                    <a:cs typeface="Times New Roman" panose="02020603050405020304" pitchFamily="18" charset="0"/>
                  </a:rPr>
                  <a:t>Having estimate </a:t>
                </a:r>
                <a14:m>
                  <m:oMath xmlns:m="http://schemas.openxmlformats.org/officeDocument/2006/math">
                    <m:sSubSup>
                      <m:sSubSupPr>
                        <m:ctrlPr>
                          <a:rPr lang="el-GR" b="1" i="1">
                            <a:solidFill>
                              <a:schemeClr val="tx1"/>
                            </a:solidFill>
                            <a:latin typeface="Cambria Math" panose="02040503050406030204" pitchFamily="18" charset="0"/>
                          </a:rPr>
                        </m:ctrlPr>
                      </m:sSubSupPr>
                      <m:e>
                        <m:r>
                          <a:rPr lang="el-GR" b="1" i="1">
                            <a:solidFill>
                              <a:schemeClr val="tx1"/>
                            </a:solidFill>
                            <a:latin typeface="Cambria Math" panose="02040503050406030204" pitchFamily="18" charset="0"/>
                          </a:rPr>
                          <m:t>𝝈</m:t>
                        </m:r>
                      </m:e>
                      <m:sub>
                        <m:sSub>
                          <m:sSubPr>
                            <m:ctrlPr>
                              <a:rPr lang="el-GR" b="1" i="1">
                                <a:solidFill>
                                  <a:schemeClr val="tx1"/>
                                </a:solidFill>
                                <a:latin typeface="Cambria Math" panose="02040503050406030204" pitchFamily="18" charset="0"/>
                              </a:rPr>
                            </m:ctrlPr>
                          </m:sSubPr>
                          <m:e>
                            <m:acc>
                              <m:accPr>
                                <m:chr m:val="̅"/>
                                <m:ctrlPr>
                                  <a:rPr lang="el-GR" b="1" i="1">
                                    <a:solidFill>
                                      <a:schemeClr val="tx1"/>
                                    </a:solidFill>
                                    <a:latin typeface="Cambria Math" panose="02040503050406030204" pitchFamily="18" charset="0"/>
                                  </a:rPr>
                                </m:ctrlPr>
                              </m:accPr>
                              <m:e>
                                <m:r>
                                  <a:rPr lang="el-GR" b="1" i="1">
                                    <a:solidFill>
                                      <a:schemeClr val="tx1"/>
                                    </a:solidFill>
                                    <a:latin typeface="Cambria Math" panose="02040503050406030204" pitchFamily="18" charset="0"/>
                                  </a:rPr>
                                  <m:t>𝝂</m:t>
                                </m:r>
                              </m:e>
                            </m:acc>
                          </m:e>
                          <m:sub>
                            <m:r>
                              <a:rPr lang="el-GR" b="1" i="1">
                                <a:solidFill>
                                  <a:schemeClr val="tx1"/>
                                </a:solidFill>
                                <a:latin typeface="Cambria Math" panose="02040503050406030204" pitchFamily="18" charset="0"/>
                              </a:rPr>
                              <m:t>𝝁</m:t>
                            </m:r>
                          </m:sub>
                        </m:sSub>
                        <m:r>
                          <a:rPr lang="en-US" b="1" i="1">
                            <a:solidFill>
                              <a:schemeClr val="tx1"/>
                            </a:solidFill>
                            <a:latin typeface="Cambria Math" panose="02040503050406030204" pitchFamily="18" charset="0"/>
                          </a:rPr>
                          <m:t>−</m:t>
                        </m:r>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𝑯</m:t>
                            </m:r>
                          </m:e>
                          <m:sub>
                            <m:r>
                              <a:rPr lang="en-US" b="1" i="1">
                                <a:solidFill>
                                  <a:schemeClr val="tx1"/>
                                </a:solidFill>
                                <a:latin typeface="Cambria Math" panose="02040503050406030204" pitchFamily="18" charset="0"/>
                              </a:rPr>
                              <m:t>𝟐</m:t>
                            </m:r>
                          </m:sub>
                        </m:sSub>
                        <m:r>
                          <a:rPr lang="en-US" b="1" i="1">
                            <a:solidFill>
                              <a:schemeClr val="tx1"/>
                            </a:solidFill>
                            <a:latin typeface="Cambria Math" panose="02040503050406030204" pitchFamily="18" charset="0"/>
                          </a:rPr>
                          <m:t>𝑶</m:t>
                        </m:r>
                      </m:sub>
                      <m:sup>
                        <m:r>
                          <a:rPr lang="en-US" b="1" i="1">
                            <a:solidFill>
                              <a:schemeClr val="tx1"/>
                            </a:solidFill>
                            <a:latin typeface="Cambria Math" panose="02040503050406030204" pitchFamily="18" charset="0"/>
                          </a:rPr>
                          <m:t>𝑪𝑪</m:t>
                        </m:r>
                      </m:sup>
                    </m:sSubSup>
                    <m:d>
                      <m:dPr>
                        <m:ctrlPr>
                          <a:rPr lang="en-US" b="1" i="1">
                            <a:solidFill>
                              <a:schemeClr val="tx1"/>
                            </a:solidFill>
                            <a:latin typeface="Cambria Math" panose="02040503050406030204" pitchFamily="18" charset="0"/>
                          </a:rPr>
                        </m:ctrlPr>
                      </m:dPr>
                      <m:e>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𝑬</m:t>
                            </m:r>
                          </m:e>
                          <m:sub>
                            <m:r>
                              <a:rPr lang="el-GR" b="1" i="1">
                                <a:solidFill>
                                  <a:schemeClr val="tx1"/>
                                </a:solidFill>
                                <a:latin typeface="Cambria Math" panose="02040503050406030204" pitchFamily="18" charset="0"/>
                              </a:rPr>
                              <m:t>𝝂</m:t>
                            </m:r>
                          </m:sub>
                        </m:sSub>
                      </m:e>
                    </m:d>
                  </m:oMath>
                </a14:m>
                <a:r>
                  <a:rPr lang="en-GR" dirty="0">
                    <a:solidFill>
                      <a:schemeClr val="tx1"/>
                    </a:solidFill>
                    <a:latin typeface="Times New Roman" panose="02020603050405020304" pitchFamily="18" charset="0"/>
                    <a:cs typeface="Times New Roman" panose="02020603050405020304" pitchFamily="18" charset="0"/>
                  </a:rPr>
                  <a:t>  </a:t>
                </a:r>
                <a:r>
                  <a:rPr lang="en-GR" dirty="0">
                    <a:latin typeface="Times New Roman" panose="02020603050405020304" pitchFamily="18" charset="0"/>
                    <a:cs typeface="Times New Roman" panose="02020603050405020304" pitchFamily="18" charset="0"/>
                  </a:rPr>
                  <a:t>we renormalize the outut vector:</a:t>
                </a:r>
              </a:p>
            </p:txBody>
          </p:sp>
        </mc:Choice>
        <mc:Fallback>
          <p:sp>
            <p:nvSpPr>
              <p:cNvPr id="5" name="TextBox 4">
                <a:extLst>
                  <a:ext uri="{FF2B5EF4-FFF2-40B4-BE49-F238E27FC236}">
                    <a16:creationId xmlns:a16="http://schemas.microsoft.com/office/drawing/2014/main" id="{3E0C77C6-F773-03A6-50E1-7C312BD038C1}"/>
                  </a:ext>
                </a:extLst>
              </p:cNvPr>
              <p:cNvSpPr txBox="1">
                <a:spLocks noRot="1" noChangeAspect="1" noMove="1" noResize="1" noEditPoints="1" noAdjustHandles="1" noChangeArrowheads="1" noChangeShapeType="1" noTextEdit="1"/>
              </p:cNvSpPr>
              <p:nvPr/>
            </p:nvSpPr>
            <p:spPr>
              <a:xfrm>
                <a:off x="2126721" y="860941"/>
                <a:ext cx="6761640" cy="1580433"/>
              </a:xfrm>
              <a:prstGeom prst="rect">
                <a:avLst/>
              </a:prstGeom>
              <a:blipFill>
                <a:blip r:embed="rId4"/>
                <a:stretch>
                  <a:fillRect l="-563" t="-1600" b="-1600"/>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D8CF3396-41C7-A7E1-E5AA-ADE7FFA67377}"/>
                  </a:ext>
                </a:extLst>
              </p:cNvPr>
              <p:cNvSpPr txBox="1"/>
              <p:nvPr/>
            </p:nvSpPr>
            <p:spPr>
              <a:xfrm>
                <a:off x="245806" y="2392576"/>
                <a:ext cx="9261985" cy="697435"/>
              </a:xfrm>
              <a:prstGeom prst="rect">
                <a:avLst/>
              </a:prstGeom>
              <a:noFill/>
            </p:spPr>
            <p:txBody>
              <a:bodyPr wrap="square" lIns="0" tIns="0" rIns="0" bIns="0" rtlCol="0">
                <a:spAutoFit/>
              </a:bodyPr>
              <a:lstStyle/>
              <a:p>
                <a:pPr algn="ctr"/>
                <a14:m>
                  <m:oMath xmlns:m="http://schemas.openxmlformats.org/officeDocument/2006/math">
                    <m:sSub>
                      <m:sSubPr>
                        <m:ctrlPr>
                          <a:rPr lang="el-GR" sz="1600" b="1" i="0" smtClean="0">
                            <a:latin typeface="Cambria Math" panose="02040503050406030204" pitchFamily="18" charset="0"/>
                          </a:rPr>
                        </m:ctrlPr>
                      </m:sSubPr>
                      <m:e>
                        <m:r>
                          <a:rPr lang="el-GR" sz="1600" b="1" i="0" smtClean="0">
                            <a:latin typeface="Cambria Math" panose="02040503050406030204" pitchFamily="18" charset="0"/>
                          </a:rPr>
                          <m:t>𝚷</m:t>
                        </m:r>
                      </m:e>
                      <m:sub>
                        <m:r>
                          <a:rPr lang="en-US" sz="1600" b="1" i="1" smtClean="0">
                            <a:latin typeface="Cambria Math" panose="02040503050406030204" pitchFamily="18" charset="0"/>
                          </a:rPr>
                          <m:t>𝒊</m:t>
                        </m:r>
                      </m:sub>
                    </m:sSub>
                    <m:r>
                      <a:rPr lang="en-US" sz="1600" b="1" i="1" smtClean="0">
                        <a:latin typeface="Cambria Math" panose="02040503050406030204" pitchFamily="18" charset="0"/>
                      </a:rPr>
                      <m:t>=</m:t>
                    </m:r>
                    <m:f>
                      <m:fPr>
                        <m:ctrlPr>
                          <a:rPr lang="en-GR" sz="1600" b="1" i="1" smtClean="0">
                            <a:latin typeface="Cambria Math" panose="02040503050406030204" pitchFamily="18" charset="0"/>
                          </a:rPr>
                        </m:ctrlPr>
                      </m:fPr>
                      <m:num>
                        <m:sSub>
                          <m:sSubPr>
                            <m:ctrlPr>
                              <a:rPr lang="en-US" sz="1600" b="1" i="1" smtClean="0">
                                <a:latin typeface="Cambria Math" panose="02040503050406030204" pitchFamily="18" charset="0"/>
                              </a:rPr>
                            </m:ctrlPr>
                          </m:sSubPr>
                          <m:e>
                            <m:r>
                              <a:rPr lang="en-US" sz="1600" b="1" i="1" smtClean="0">
                                <a:latin typeface="Cambria Math" panose="02040503050406030204" pitchFamily="18" charset="0"/>
                              </a:rPr>
                              <m:t>𝑷</m:t>
                            </m:r>
                          </m:e>
                          <m:sub>
                            <m:r>
                              <a:rPr lang="en-US" sz="1600" b="1" i="1" smtClean="0">
                                <a:latin typeface="Cambria Math" panose="02040503050406030204" pitchFamily="18" charset="0"/>
                              </a:rPr>
                              <m:t>𝒊</m:t>
                            </m:r>
                          </m:sub>
                        </m:sSub>
                        <m:sSub>
                          <m:sSubPr>
                            <m:ctrlPr>
                              <a:rPr lang="en-GR" sz="1600" b="1" i="1">
                                <a:latin typeface="Cambria Math" panose="02040503050406030204" pitchFamily="18" charset="0"/>
                              </a:rPr>
                            </m:ctrlPr>
                          </m:sSubPr>
                          <m:e>
                            <m:d>
                              <m:dPr>
                                <m:begChr m:val="⟨"/>
                                <m:endChr m:val="⟩"/>
                                <m:ctrlPr>
                                  <a:rPr lang="en-GR" sz="1600" b="1" i="1">
                                    <a:latin typeface="Cambria Math" panose="02040503050406030204" pitchFamily="18" charset="0"/>
                                  </a:rPr>
                                </m:ctrlPr>
                              </m:dPr>
                              <m:e>
                                <m:sSubSup>
                                  <m:sSubSupPr>
                                    <m:ctrlPr>
                                      <a:rPr lang="en-GR" sz="1600" b="1" i="1">
                                        <a:latin typeface="Cambria Math" panose="02040503050406030204" pitchFamily="18" charset="0"/>
                                      </a:rPr>
                                    </m:ctrlPr>
                                  </m:sSubSupPr>
                                  <m:e>
                                    <m:r>
                                      <a:rPr lang="en-GR" sz="1600" b="1" i="1">
                                        <a:latin typeface="Cambria Math" panose="02040503050406030204" pitchFamily="18" charset="0"/>
                                      </a:rPr>
                                      <m:t>𝝈</m:t>
                                    </m:r>
                                  </m:e>
                                  <m:sub>
                                    <m:sSub>
                                      <m:sSubPr>
                                        <m:ctrlPr>
                                          <a:rPr lang="en-GR" sz="1600" b="1" i="1">
                                            <a:latin typeface="Cambria Math" panose="02040503050406030204" pitchFamily="18" charset="0"/>
                                          </a:rPr>
                                        </m:ctrlPr>
                                      </m:sSubPr>
                                      <m:e>
                                        <m:acc>
                                          <m:accPr>
                                            <m:chr m:val="̅"/>
                                            <m:ctrlPr>
                                              <a:rPr lang="en-GR" sz="1600" b="1" i="1">
                                                <a:latin typeface="Cambria Math" panose="02040503050406030204" pitchFamily="18" charset="0"/>
                                              </a:rPr>
                                            </m:ctrlPr>
                                          </m:accPr>
                                          <m:e>
                                            <m:r>
                                              <a:rPr lang="en-GR" sz="1600" b="1" i="1">
                                                <a:latin typeface="Cambria Math" panose="02040503050406030204" pitchFamily="18" charset="0"/>
                                              </a:rPr>
                                              <m:t>𝝂</m:t>
                                            </m:r>
                                          </m:e>
                                        </m:acc>
                                      </m:e>
                                      <m:sub>
                                        <m:r>
                                          <a:rPr lang="en-GR" sz="1600" b="1" i="1">
                                            <a:latin typeface="Cambria Math" panose="02040503050406030204" pitchFamily="18" charset="0"/>
                                          </a:rPr>
                                          <m:t>𝝁</m:t>
                                        </m:r>
                                      </m:sub>
                                    </m:sSub>
                                    <m:r>
                                      <a:rPr lang="en-GR" sz="1600" b="1" i="1">
                                        <a:latin typeface="Cambria Math" panose="02040503050406030204" pitchFamily="18" charset="0"/>
                                      </a:rPr>
                                      <m:t>−</m:t>
                                    </m:r>
                                    <m:sSub>
                                      <m:sSubPr>
                                        <m:ctrlPr>
                                          <a:rPr lang="en-GR" sz="1600" b="1" i="1">
                                            <a:latin typeface="Cambria Math" panose="02040503050406030204" pitchFamily="18" charset="0"/>
                                          </a:rPr>
                                        </m:ctrlPr>
                                      </m:sSubPr>
                                      <m:e>
                                        <m:r>
                                          <a:rPr lang="en-GR" sz="1600" b="1" i="1">
                                            <a:latin typeface="Cambria Math" panose="02040503050406030204" pitchFamily="18" charset="0"/>
                                          </a:rPr>
                                          <m:t>𝑯</m:t>
                                        </m:r>
                                      </m:e>
                                      <m:sub>
                                        <m:r>
                                          <a:rPr lang="en-GR" sz="1600" b="1" i="1">
                                            <a:latin typeface="Cambria Math" panose="02040503050406030204" pitchFamily="18" charset="0"/>
                                          </a:rPr>
                                          <m:t>𝟐</m:t>
                                        </m:r>
                                      </m:sub>
                                    </m:sSub>
                                    <m:r>
                                      <a:rPr lang="en-GR" sz="1600" b="1" i="1">
                                        <a:latin typeface="Cambria Math" panose="02040503050406030204" pitchFamily="18" charset="0"/>
                                      </a:rPr>
                                      <m:t>𝑶</m:t>
                                    </m:r>
                                  </m:sub>
                                  <m:sup>
                                    <m:r>
                                      <a:rPr lang="en-GR" sz="1600" b="1" i="1">
                                        <a:latin typeface="Cambria Math" panose="02040503050406030204" pitchFamily="18" charset="0"/>
                                      </a:rPr>
                                      <m:t>𝑪𝑪</m:t>
                                    </m:r>
                                  </m:sup>
                                </m:sSubSup>
                              </m:e>
                            </m:d>
                          </m:e>
                          <m:sub>
                            <m:r>
                              <a:rPr lang="en-US" sz="1600" b="1" i="1" smtClean="0">
                                <a:latin typeface="Cambria Math" panose="02040503050406030204" pitchFamily="18" charset="0"/>
                              </a:rPr>
                              <m:t>𝒊</m:t>
                            </m:r>
                          </m:sub>
                        </m:sSub>
                      </m:num>
                      <m:den>
                        <m:nary>
                          <m:naryPr>
                            <m:chr m:val="∑"/>
                            <m:ctrlPr>
                              <a:rPr lang="en-US" sz="1600" b="1" i="1" smtClean="0">
                                <a:latin typeface="Cambria Math" panose="02040503050406030204" pitchFamily="18" charset="0"/>
                              </a:rPr>
                            </m:ctrlPr>
                          </m:naryPr>
                          <m:sub>
                            <m:r>
                              <m:rPr>
                                <m:brk m:alnAt="23"/>
                              </m:rPr>
                              <a:rPr lang="en-US" sz="1600" b="1" i="1" smtClean="0">
                                <a:latin typeface="Cambria Math" panose="02040503050406030204" pitchFamily="18" charset="0"/>
                              </a:rPr>
                              <m:t>𝒊</m:t>
                            </m:r>
                            <m:r>
                              <m:rPr>
                                <m:brk m:alnAt="23"/>
                              </m:rPr>
                              <a:rPr lang="en-US" sz="1600" b="1" i="1" smtClean="0">
                                <a:latin typeface="Cambria Math" panose="02040503050406030204" pitchFamily="18" charset="0"/>
                              </a:rPr>
                              <m:t>=</m:t>
                            </m:r>
                            <m:r>
                              <m:rPr>
                                <m:brk m:alnAt="23"/>
                              </m:rPr>
                              <a:rPr lang="en-US" sz="1600" b="1" i="1" smtClean="0">
                                <a:latin typeface="Cambria Math" panose="02040503050406030204" pitchFamily="18" charset="0"/>
                              </a:rPr>
                              <m:t>𝟏</m:t>
                            </m:r>
                          </m:sub>
                          <m:sup>
                            <m:r>
                              <a:rPr lang="en-US" sz="1600" b="1" i="1" smtClean="0">
                                <a:latin typeface="Cambria Math" panose="02040503050406030204" pitchFamily="18" charset="0"/>
                              </a:rPr>
                              <m:t>𝟏𝟓</m:t>
                            </m:r>
                          </m:sup>
                          <m:e>
                            <m:sSub>
                              <m:sSubPr>
                                <m:ctrlPr>
                                  <a:rPr lang="en-US" sz="1600" b="1" i="1">
                                    <a:latin typeface="Cambria Math" panose="02040503050406030204" pitchFamily="18" charset="0"/>
                                  </a:rPr>
                                </m:ctrlPr>
                              </m:sSubPr>
                              <m:e>
                                <m:r>
                                  <a:rPr lang="en-US" sz="1600" b="1" i="1">
                                    <a:latin typeface="Cambria Math" panose="02040503050406030204" pitchFamily="18" charset="0"/>
                                  </a:rPr>
                                  <m:t>𝑷</m:t>
                                </m:r>
                              </m:e>
                              <m:sub>
                                <m:r>
                                  <a:rPr lang="en-US" sz="1600" b="1" i="1">
                                    <a:latin typeface="Cambria Math" panose="02040503050406030204" pitchFamily="18" charset="0"/>
                                  </a:rPr>
                                  <m:t>𝒊</m:t>
                                </m:r>
                              </m:sub>
                            </m:sSub>
                            <m:sSub>
                              <m:sSubPr>
                                <m:ctrlPr>
                                  <a:rPr lang="en-GR" sz="1600" b="1" i="1">
                                    <a:latin typeface="Cambria Math" panose="02040503050406030204" pitchFamily="18" charset="0"/>
                                  </a:rPr>
                                </m:ctrlPr>
                              </m:sSubPr>
                              <m:e>
                                <m:d>
                                  <m:dPr>
                                    <m:begChr m:val="⟨"/>
                                    <m:endChr m:val="⟩"/>
                                    <m:ctrlPr>
                                      <a:rPr lang="en-GR" sz="1600" b="1" i="1">
                                        <a:latin typeface="Cambria Math" panose="02040503050406030204" pitchFamily="18" charset="0"/>
                                      </a:rPr>
                                    </m:ctrlPr>
                                  </m:dPr>
                                  <m:e>
                                    <m:sSubSup>
                                      <m:sSubSupPr>
                                        <m:ctrlPr>
                                          <a:rPr lang="en-GR" sz="1600" b="1" i="1">
                                            <a:latin typeface="Cambria Math" panose="02040503050406030204" pitchFamily="18" charset="0"/>
                                          </a:rPr>
                                        </m:ctrlPr>
                                      </m:sSubSupPr>
                                      <m:e>
                                        <m:r>
                                          <a:rPr lang="en-GR" sz="1600" b="1" i="1">
                                            <a:latin typeface="Cambria Math" panose="02040503050406030204" pitchFamily="18" charset="0"/>
                                          </a:rPr>
                                          <m:t>𝝈</m:t>
                                        </m:r>
                                      </m:e>
                                      <m:sub>
                                        <m:sSub>
                                          <m:sSubPr>
                                            <m:ctrlPr>
                                              <a:rPr lang="en-GR" sz="1600" b="1" i="1">
                                                <a:latin typeface="Cambria Math" panose="02040503050406030204" pitchFamily="18" charset="0"/>
                                              </a:rPr>
                                            </m:ctrlPr>
                                          </m:sSubPr>
                                          <m:e>
                                            <m:acc>
                                              <m:accPr>
                                                <m:chr m:val="̅"/>
                                                <m:ctrlPr>
                                                  <a:rPr lang="en-GR" sz="1600" b="1" i="1">
                                                    <a:latin typeface="Cambria Math" panose="02040503050406030204" pitchFamily="18" charset="0"/>
                                                  </a:rPr>
                                                </m:ctrlPr>
                                              </m:accPr>
                                              <m:e>
                                                <m:r>
                                                  <a:rPr lang="en-GR" sz="1600" b="1" i="1">
                                                    <a:latin typeface="Cambria Math" panose="02040503050406030204" pitchFamily="18" charset="0"/>
                                                  </a:rPr>
                                                  <m:t>𝝂</m:t>
                                                </m:r>
                                              </m:e>
                                            </m:acc>
                                          </m:e>
                                          <m:sub>
                                            <m:r>
                                              <a:rPr lang="en-GR" sz="1600" b="1" i="1">
                                                <a:latin typeface="Cambria Math" panose="02040503050406030204" pitchFamily="18" charset="0"/>
                                              </a:rPr>
                                              <m:t>𝝁</m:t>
                                            </m:r>
                                          </m:sub>
                                        </m:sSub>
                                        <m:r>
                                          <a:rPr lang="en-GR" sz="1600" b="1" i="1">
                                            <a:latin typeface="Cambria Math" panose="02040503050406030204" pitchFamily="18" charset="0"/>
                                          </a:rPr>
                                          <m:t>−</m:t>
                                        </m:r>
                                        <m:sSub>
                                          <m:sSubPr>
                                            <m:ctrlPr>
                                              <a:rPr lang="en-GR" sz="1600" b="1" i="1">
                                                <a:latin typeface="Cambria Math" panose="02040503050406030204" pitchFamily="18" charset="0"/>
                                              </a:rPr>
                                            </m:ctrlPr>
                                          </m:sSubPr>
                                          <m:e>
                                            <m:r>
                                              <a:rPr lang="en-GR" sz="1600" b="1" i="1">
                                                <a:latin typeface="Cambria Math" panose="02040503050406030204" pitchFamily="18" charset="0"/>
                                              </a:rPr>
                                              <m:t>𝑯</m:t>
                                            </m:r>
                                          </m:e>
                                          <m:sub>
                                            <m:r>
                                              <a:rPr lang="en-GR" sz="1600" b="1" i="1">
                                                <a:latin typeface="Cambria Math" panose="02040503050406030204" pitchFamily="18" charset="0"/>
                                              </a:rPr>
                                              <m:t>𝟐</m:t>
                                            </m:r>
                                          </m:sub>
                                        </m:sSub>
                                        <m:r>
                                          <a:rPr lang="en-GR" sz="1600" b="1" i="1">
                                            <a:latin typeface="Cambria Math" panose="02040503050406030204" pitchFamily="18" charset="0"/>
                                          </a:rPr>
                                          <m:t>𝑶</m:t>
                                        </m:r>
                                      </m:sub>
                                      <m:sup>
                                        <m:r>
                                          <a:rPr lang="en-GR" sz="1600" b="1" i="1">
                                            <a:latin typeface="Cambria Math" panose="02040503050406030204" pitchFamily="18" charset="0"/>
                                          </a:rPr>
                                          <m:t>𝑪𝑪</m:t>
                                        </m:r>
                                      </m:sup>
                                    </m:sSubSup>
                                  </m:e>
                                </m:d>
                              </m:e>
                              <m:sub>
                                <m:r>
                                  <a:rPr lang="en-US" sz="1600" b="1" i="1">
                                    <a:latin typeface="Cambria Math" panose="02040503050406030204" pitchFamily="18" charset="0"/>
                                  </a:rPr>
                                  <m:t>𝒊</m:t>
                                </m:r>
                              </m:sub>
                            </m:sSub>
                          </m:e>
                        </m:nary>
                      </m:den>
                    </m:f>
                  </m:oMath>
                </a14:m>
                <a:r>
                  <a:rPr lang="en-GR" sz="1600" dirty="0">
                    <a:latin typeface="Times New Roman" panose="02020603050405020304" pitchFamily="18" charset="0"/>
                    <a:cs typeface="Times New Roman" panose="02020603050405020304" pitchFamily="18" charset="0"/>
                  </a:rPr>
                  <a:t>  where </a:t>
                </a:r>
                <a14:m>
                  <m:oMath xmlns:m="http://schemas.openxmlformats.org/officeDocument/2006/math">
                    <m:sSub>
                      <m:sSubPr>
                        <m:ctrlPr>
                          <a:rPr lang="en-GR" sz="1600" i="1">
                            <a:latin typeface="Cambria Math" panose="02040503050406030204" pitchFamily="18" charset="0"/>
                          </a:rPr>
                        </m:ctrlPr>
                      </m:sSubPr>
                      <m:e>
                        <m:d>
                          <m:dPr>
                            <m:begChr m:val="⟨"/>
                            <m:endChr m:val="⟩"/>
                            <m:ctrlPr>
                              <a:rPr lang="en-GR" sz="1600" i="1">
                                <a:latin typeface="Cambria Math" panose="02040503050406030204" pitchFamily="18" charset="0"/>
                              </a:rPr>
                            </m:ctrlPr>
                          </m:dPr>
                          <m:e>
                            <m:sSubSup>
                              <m:sSubSupPr>
                                <m:ctrlPr>
                                  <a:rPr lang="en-GR" sz="1600" b="0" i="1">
                                    <a:latin typeface="Cambria Math" panose="02040503050406030204" pitchFamily="18" charset="0"/>
                                  </a:rPr>
                                </m:ctrlPr>
                              </m:sSubSupPr>
                              <m:e>
                                <m:r>
                                  <a:rPr lang="en-GR" sz="1600" b="0" i="1">
                                    <a:latin typeface="Cambria Math" panose="02040503050406030204" pitchFamily="18" charset="0"/>
                                  </a:rPr>
                                  <m:t>𝜎</m:t>
                                </m:r>
                              </m:e>
                              <m:sub>
                                <m:sSub>
                                  <m:sSubPr>
                                    <m:ctrlPr>
                                      <a:rPr lang="en-GR" sz="1600" i="1">
                                        <a:latin typeface="Cambria Math" panose="02040503050406030204" pitchFamily="18" charset="0"/>
                                      </a:rPr>
                                    </m:ctrlPr>
                                  </m:sSubPr>
                                  <m:e>
                                    <m:acc>
                                      <m:accPr>
                                        <m:chr m:val="̅"/>
                                        <m:ctrlPr>
                                          <a:rPr lang="en-GR" sz="1600" b="0" i="1">
                                            <a:latin typeface="Cambria Math" panose="02040503050406030204" pitchFamily="18" charset="0"/>
                                          </a:rPr>
                                        </m:ctrlPr>
                                      </m:accPr>
                                      <m:e>
                                        <m:r>
                                          <a:rPr lang="en-GR" sz="1600" b="0" i="1">
                                            <a:latin typeface="Cambria Math" panose="02040503050406030204" pitchFamily="18" charset="0"/>
                                          </a:rPr>
                                          <m:t>𝜈</m:t>
                                        </m:r>
                                      </m:e>
                                    </m:acc>
                                  </m:e>
                                  <m:sub>
                                    <m:r>
                                      <a:rPr lang="en-GR" sz="1600" b="0" i="1">
                                        <a:latin typeface="Cambria Math" panose="02040503050406030204" pitchFamily="18" charset="0"/>
                                      </a:rPr>
                                      <m:t>𝜇</m:t>
                                    </m:r>
                                  </m:sub>
                                </m:sSub>
                                <m:r>
                                  <a:rPr lang="en-GR" sz="1600" b="0" i="1">
                                    <a:latin typeface="Cambria Math" panose="02040503050406030204" pitchFamily="18" charset="0"/>
                                  </a:rPr>
                                  <m:t>−</m:t>
                                </m:r>
                                <m:sSub>
                                  <m:sSubPr>
                                    <m:ctrlPr>
                                      <a:rPr lang="en-GR" sz="1600" b="0" i="1">
                                        <a:latin typeface="Cambria Math" panose="02040503050406030204" pitchFamily="18" charset="0"/>
                                      </a:rPr>
                                    </m:ctrlPr>
                                  </m:sSubPr>
                                  <m:e>
                                    <m:r>
                                      <a:rPr lang="en-GR" sz="1600" b="0" i="1">
                                        <a:latin typeface="Cambria Math" panose="02040503050406030204" pitchFamily="18" charset="0"/>
                                      </a:rPr>
                                      <m:t>𝐻</m:t>
                                    </m:r>
                                  </m:e>
                                  <m:sub>
                                    <m:r>
                                      <a:rPr lang="en-GR" sz="1600" b="0" i="1">
                                        <a:latin typeface="Cambria Math" panose="02040503050406030204" pitchFamily="18" charset="0"/>
                                      </a:rPr>
                                      <m:t>2</m:t>
                                    </m:r>
                                  </m:sub>
                                </m:sSub>
                                <m:r>
                                  <a:rPr lang="en-GR" sz="1600" b="0" i="1">
                                    <a:latin typeface="Cambria Math" panose="02040503050406030204" pitchFamily="18" charset="0"/>
                                  </a:rPr>
                                  <m:t>𝑂</m:t>
                                </m:r>
                              </m:sub>
                              <m:sup>
                                <m:r>
                                  <a:rPr lang="en-GR" sz="1600" b="0" i="1">
                                    <a:latin typeface="Cambria Math" panose="02040503050406030204" pitchFamily="18" charset="0"/>
                                  </a:rPr>
                                  <m:t>𝐶𝐶</m:t>
                                </m:r>
                              </m:sup>
                            </m:sSubSup>
                          </m:e>
                        </m:d>
                      </m:e>
                      <m:sub>
                        <m:r>
                          <a:rPr lang="en-US" sz="1600" b="0" i="1">
                            <a:latin typeface="Cambria Math" panose="02040503050406030204" pitchFamily="18" charset="0"/>
                          </a:rPr>
                          <m:t>𝑖</m:t>
                        </m:r>
                      </m:sub>
                    </m:sSub>
                  </m:oMath>
                </a14:m>
                <a:r>
                  <a:rPr lang="en-GR" sz="16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1600" b="0" i="1" dirty="0" smtClean="0">
                            <a:latin typeface="Cambria Math" panose="02040503050406030204" pitchFamily="18" charset="0"/>
                          </a:rPr>
                        </m:ctrlPr>
                      </m:fPr>
                      <m:num>
                        <m:r>
                          <a:rPr lang="en-US" sz="1600" b="0" i="1" dirty="0" smtClean="0">
                            <a:latin typeface="Cambria Math" panose="02040503050406030204" pitchFamily="18" charset="0"/>
                          </a:rPr>
                          <m:t>1</m:t>
                        </m:r>
                      </m:num>
                      <m:den>
                        <m:sSubSup>
                          <m:sSubSupPr>
                            <m:ctrlPr>
                              <a:rPr lang="en-US" sz="1600" b="0" i="1" dirty="0" smtClean="0">
                                <a:latin typeface="Cambria Math" panose="02040503050406030204" pitchFamily="18" charset="0"/>
                              </a:rPr>
                            </m:ctrlPr>
                          </m:sSubSupPr>
                          <m:e>
                            <m:r>
                              <a:rPr lang="en-US" sz="1600" b="0" i="1" dirty="0" smtClean="0">
                                <a:latin typeface="Cambria Math" panose="02040503050406030204" pitchFamily="18" charset="0"/>
                              </a:rPr>
                              <m:t>𝐸</m:t>
                            </m:r>
                          </m:e>
                          <m:sub>
                            <m:r>
                              <a:rPr lang="en-US" sz="1600" b="0" i="1" dirty="0" smtClean="0">
                                <a:latin typeface="Cambria Math" panose="02040503050406030204" pitchFamily="18" charset="0"/>
                              </a:rPr>
                              <m:t>2</m:t>
                            </m:r>
                          </m:sub>
                          <m:sup>
                            <m:r>
                              <a:rPr lang="en-US" sz="1600" b="0" i="1" dirty="0" smtClean="0">
                                <a:latin typeface="Cambria Math" panose="02040503050406030204" pitchFamily="18" charset="0"/>
                              </a:rPr>
                              <m:t>𝑖</m:t>
                            </m:r>
                          </m:sup>
                        </m:sSubSup>
                        <m:r>
                          <a:rPr lang="en-US" sz="1600" b="0" i="1" dirty="0" smtClean="0">
                            <a:latin typeface="Cambria Math" panose="02040503050406030204" pitchFamily="18" charset="0"/>
                          </a:rPr>
                          <m:t>−</m:t>
                        </m:r>
                        <m:sSubSup>
                          <m:sSubSupPr>
                            <m:ctrlPr>
                              <a:rPr lang="en-US" sz="1600" b="0" i="1" dirty="0">
                                <a:latin typeface="Cambria Math" panose="02040503050406030204" pitchFamily="18" charset="0"/>
                              </a:rPr>
                            </m:ctrlPr>
                          </m:sSubSupPr>
                          <m:e>
                            <m:r>
                              <a:rPr lang="en-US" sz="1600" b="0" i="1" dirty="0">
                                <a:latin typeface="Cambria Math" panose="02040503050406030204" pitchFamily="18" charset="0"/>
                              </a:rPr>
                              <m:t>𝐸</m:t>
                            </m:r>
                          </m:e>
                          <m:sub>
                            <m:r>
                              <a:rPr lang="en-US" sz="1600" b="0" i="1" dirty="0" smtClean="0">
                                <a:latin typeface="Cambria Math" panose="02040503050406030204" pitchFamily="18" charset="0"/>
                              </a:rPr>
                              <m:t>1</m:t>
                            </m:r>
                          </m:sub>
                          <m:sup>
                            <m:r>
                              <a:rPr lang="en-US" sz="1600" b="0" i="1" dirty="0">
                                <a:latin typeface="Cambria Math" panose="02040503050406030204" pitchFamily="18" charset="0"/>
                              </a:rPr>
                              <m:t>𝑖</m:t>
                            </m:r>
                          </m:sup>
                        </m:sSubSup>
                      </m:den>
                    </m:f>
                    <m:nary>
                      <m:naryPr>
                        <m:ctrlPr>
                          <a:rPr lang="en-US" sz="1600" i="1" dirty="0">
                            <a:latin typeface="Cambria Math" panose="02040503050406030204" pitchFamily="18" charset="0"/>
                          </a:rPr>
                        </m:ctrlPr>
                      </m:naryPr>
                      <m:sub>
                        <m:sSubSup>
                          <m:sSubSupPr>
                            <m:ctrlPr>
                              <a:rPr lang="en-US" sz="1600" b="0" i="1" dirty="0">
                                <a:latin typeface="Cambria Math" panose="02040503050406030204" pitchFamily="18" charset="0"/>
                              </a:rPr>
                            </m:ctrlPr>
                          </m:sSubSupPr>
                          <m:e>
                            <m:r>
                              <a:rPr lang="en-US" sz="1600" b="0" i="1" dirty="0">
                                <a:latin typeface="Cambria Math" panose="02040503050406030204" pitchFamily="18" charset="0"/>
                              </a:rPr>
                              <m:t>𝐸</m:t>
                            </m:r>
                          </m:e>
                          <m:sub>
                            <m:r>
                              <a:rPr lang="en-US" sz="1600" b="0" i="1" dirty="0">
                                <a:latin typeface="Cambria Math" panose="02040503050406030204" pitchFamily="18" charset="0"/>
                              </a:rPr>
                              <m:t>1</m:t>
                            </m:r>
                          </m:sub>
                          <m:sup>
                            <m:r>
                              <a:rPr lang="en-US" sz="1600" b="0" i="1" dirty="0">
                                <a:latin typeface="Cambria Math" panose="02040503050406030204" pitchFamily="18" charset="0"/>
                              </a:rPr>
                              <m:t>𝑖</m:t>
                            </m:r>
                          </m:sup>
                        </m:sSubSup>
                      </m:sub>
                      <m:sup>
                        <m:sSubSup>
                          <m:sSubSupPr>
                            <m:ctrlPr>
                              <a:rPr lang="en-US" sz="1600" b="0" i="1" dirty="0">
                                <a:latin typeface="Cambria Math" panose="02040503050406030204" pitchFamily="18" charset="0"/>
                              </a:rPr>
                            </m:ctrlPr>
                          </m:sSubSupPr>
                          <m:e>
                            <m:r>
                              <a:rPr lang="en-US" sz="1600" b="0" i="1" dirty="0">
                                <a:latin typeface="Cambria Math" panose="02040503050406030204" pitchFamily="18" charset="0"/>
                              </a:rPr>
                              <m:t>𝐸</m:t>
                            </m:r>
                          </m:e>
                          <m:sub>
                            <m:r>
                              <a:rPr lang="en-US" sz="1600" b="0" i="1" dirty="0" smtClean="0">
                                <a:latin typeface="Cambria Math" panose="02040503050406030204" pitchFamily="18" charset="0"/>
                              </a:rPr>
                              <m:t>2</m:t>
                            </m:r>
                          </m:sub>
                          <m:sup>
                            <m:r>
                              <a:rPr lang="en-US" sz="1600" b="0" i="1" dirty="0">
                                <a:latin typeface="Cambria Math" panose="02040503050406030204" pitchFamily="18" charset="0"/>
                              </a:rPr>
                              <m:t>𝑖</m:t>
                            </m:r>
                          </m:sup>
                        </m:sSubSup>
                      </m:sup>
                      <m:e>
                        <m:sSubSup>
                          <m:sSubSupPr>
                            <m:ctrlPr>
                              <a:rPr lang="en-GR" sz="1600" b="0" i="1">
                                <a:latin typeface="Cambria Math" panose="02040503050406030204" pitchFamily="18" charset="0"/>
                              </a:rPr>
                            </m:ctrlPr>
                          </m:sSubSupPr>
                          <m:e>
                            <m:r>
                              <a:rPr lang="en-GR" sz="1600" b="0" i="1">
                                <a:latin typeface="Cambria Math" panose="02040503050406030204" pitchFamily="18" charset="0"/>
                              </a:rPr>
                              <m:t>𝜎</m:t>
                            </m:r>
                          </m:e>
                          <m:sub>
                            <m:sSub>
                              <m:sSubPr>
                                <m:ctrlPr>
                                  <a:rPr lang="en-GR" sz="1600" i="1">
                                    <a:latin typeface="Cambria Math" panose="02040503050406030204" pitchFamily="18" charset="0"/>
                                  </a:rPr>
                                </m:ctrlPr>
                              </m:sSubPr>
                              <m:e>
                                <m:acc>
                                  <m:accPr>
                                    <m:chr m:val="̅"/>
                                    <m:ctrlPr>
                                      <a:rPr lang="en-GR" sz="1600" b="0" i="1">
                                        <a:latin typeface="Cambria Math" panose="02040503050406030204" pitchFamily="18" charset="0"/>
                                      </a:rPr>
                                    </m:ctrlPr>
                                  </m:accPr>
                                  <m:e>
                                    <m:r>
                                      <a:rPr lang="en-GR" sz="1600" b="0" i="1">
                                        <a:latin typeface="Cambria Math" panose="02040503050406030204" pitchFamily="18" charset="0"/>
                                      </a:rPr>
                                      <m:t>𝜈</m:t>
                                    </m:r>
                                  </m:e>
                                </m:acc>
                              </m:e>
                              <m:sub>
                                <m:r>
                                  <a:rPr lang="en-GR" sz="1600" b="0" i="1">
                                    <a:latin typeface="Cambria Math" panose="02040503050406030204" pitchFamily="18" charset="0"/>
                                  </a:rPr>
                                  <m:t>𝜇</m:t>
                                </m:r>
                              </m:sub>
                            </m:sSub>
                            <m:r>
                              <a:rPr lang="en-GR" sz="1600" b="0" i="1">
                                <a:latin typeface="Cambria Math" panose="02040503050406030204" pitchFamily="18" charset="0"/>
                              </a:rPr>
                              <m:t>−</m:t>
                            </m:r>
                            <m:sSub>
                              <m:sSubPr>
                                <m:ctrlPr>
                                  <a:rPr lang="en-GR" sz="1600" b="0" i="1">
                                    <a:latin typeface="Cambria Math" panose="02040503050406030204" pitchFamily="18" charset="0"/>
                                  </a:rPr>
                                </m:ctrlPr>
                              </m:sSubPr>
                              <m:e>
                                <m:r>
                                  <a:rPr lang="en-GR" sz="1600" b="0" i="1">
                                    <a:latin typeface="Cambria Math" panose="02040503050406030204" pitchFamily="18" charset="0"/>
                                  </a:rPr>
                                  <m:t>𝐻</m:t>
                                </m:r>
                              </m:e>
                              <m:sub>
                                <m:r>
                                  <a:rPr lang="en-GR" sz="1600" b="0" i="1">
                                    <a:latin typeface="Cambria Math" panose="02040503050406030204" pitchFamily="18" charset="0"/>
                                  </a:rPr>
                                  <m:t>2</m:t>
                                </m:r>
                              </m:sub>
                            </m:sSub>
                            <m:r>
                              <a:rPr lang="en-GR" sz="1600" b="0" i="1">
                                <a:latin typeface="Cambria Math" panose="02040503050406030204" pitchFamily="18" charset="0"/>
                              </a:rPr>
                              <m:t>𝑂</m:t>
                            </m:r>
                          </m:sub>
                          <m:sup>
                            <m:r>
                              <a:rPr lang="en-GR" sz="1600" b="0" i="1">
                                <a:latin typeface="Cambria Math" panose="02040503050406030204" pitchFamily="18" charset="0"/>
                              </a:rPr>
                              <m:t>𝐶𝐶</m:t>
                            </m:r>
                          </m:sup>
                        </m:sSubSup>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𝐸</m:t>
                            </m:r>
                          </m:e>
                        </m:d>
                        <m:r>
                          <a:rPr lang="en-US" sz="1600" b="0" i="1" smtClean="0">
                            <a:latin typeface="Cambria Math" panose="02040503050406030204" pitchFamily="18" charset="0"/>
                          </a:rPr>
                          <m:t>𝑑𝐸</m:t>
                        </m:r>
                      </m:e>
                    </m:nary>
                  </m:oMath>
                </a14:m>
                <a:endParaRPr lang="en-GR" sz="1600" dirty="0">
                  <a:latin typeface="Times New Roman" panose="02020603050405020304" pitchFamily="18" charset="0"/>
                  <a:cs typeface="Times New Roman" panose="02020603050405020304" pitchFamily="18" charset="0"/>
                </a:endParaRPr>
              </a:p>
            </p:txBody>
          </p:sp>
        </mc:Choice>
        <mc:Fallback>
          <p:sp>
            <p:nvSpPr>
              <p:cNvPr id="6" name="TextBox 5">
                <a:extLst>
                  <a:ext uri="{FF2B5EF4-FFF2-40B4-BE49-F238E27FC236}">
                    <a16:creationId xmlns:a16="http://schemas.microsoft.com/office/drawing/2014/main" id="{D8CF3396-41C7-A7E1-E5AA-ADE7FFA67377}"/>
                  </a:ext>
                </a:extLst>
              </p:cNvPr>
              <p:cNvSpPr txBox="1">
                <a:spLocks noRot="1" noChangeAspect="1" noMove="1" noResize="1" noEditPoints="1" noAdjustHandles="1" noChangeArrowheads="1" noChangeShapeType="1" noTextEdit="1"/>
              </p:cNvSpPr>
              <p:nvPr/>
            </p:nvSpPr>
            <p:spPr>
              <a:xfrm>
                <a:off x="245806" y="2392576"/>
                <a:ext cx="9261985" cy="697435"/>
              </a:xfrm>
              <a:prstGeom prst="rect">
                <a:avLst/>
              </a:prstGeom>
              <a:blipFill>
                <a:blip r:embed="rId5"/>
                <a:stretch>
                  <a:fillRect t="-39286" b="-75000"/>
                </a:stretch>
              </a:blipFill>
            </p:spPr>
            <p:txBody>
              <a:bodyPr/>
              <a:lstStyle/>
              <a:p>
                <a:r>
                  <a:rPr lang="en-GR">
                    <a:noFill/>
                  </a:rPr>
                  <a:t> </a:t>
                </a:r>
              </a:p>
            </p:txBody>
          </p:sp>
        </mc:Fallback>
      </mc:AlternateContent>
      <p:grpSp>
        <p:nvGrpSpPr>
          <p:cNvPr id="19" name="Group 18">
            <a:extLst>
              <a:ext uri="{FF2B5EF4-FFF2-40B4-BE49-F238E27FC236}">
                <a16:creationId xmlns:a16="http://schemas.microsoft.com/office/drawing/2014/main" id="{6477FA89-B33B-BE26-CB86-3094F48D1338}"/>
              </a:ext>
            </a:extLst>
          </p:cNvPr>
          <p:cNvGrpSpPr/>
          <p:nvPr/>
        </p:nvGrpSpPr>
        <p:grpSpPr>
          <a:xfrm>
            <a:off x="96926" y="3090011"/>
            <a:ext cx="9144000" cy="3453425"/>
            <a:chOff x="96926" y="3090011"/>
            <a:chExt cx="9144000" cy="3453425"/>
          </a:xfrm>
        </p:grpSpPr>
        <p:grpSp>
          <p:nvGrpSpPr>
            <p:cNvPr id="18" name="Group 17">
              <a:extLst>
                <a:ext uri="{FF2B5EF4-FFF2-40B4-BE49-F238E27FC236}">
                  <a16:creationId xmlns:a16="http://schemas.microsoft.com/office/drawing/2014/main" id="{830C9DE2-4522-6A93-E610-628F572EBF2B}"/>
                </a:ext>
              </a:extLst>
            </p:cNvPr>
            <p:cNvGrpSpPr/>
            <p:nvPr/>
          </p:nvGrpSpPr>
          <p:grpSpPr>
            <a:xfrm>
              <a:off x="221633" y="3090011"/>
              <a:ext cx="8663857" cy="2314761"/>
              <a:chOff x="0" y="3206293"/>
              <a:chExt cx="8663857" cy="2314761"/>
            </a:xfrm>
          </p:grpSpPr>
          <p:pic>
            <p:nvPicPr>
              <p:cNvPr id="8" name="Picture 7">
                <a:extLst>
                  <a:ext uri="{FF2B5EF4-FFF2-40B4-BE49-F238E27FC236}">
                    <a16:creationId xmlns:a16="http://schemas.microsoft.com/office/drawing/2014/main" id="{B3936BD5-914B-6118-38B0-DA89BDCC0F52}"/>
                  </a:ext>
                </a:extLst>
              </p:cNvPr>
              <p:cNvPicPr>
                <a:picLocks noChangeAspect="1"/>
              </p:cNvPicPr>
              <p:nvPr/>
            </p:nvPicPr>
            <p:blipFill>
              <a:blip r:embed="rId6"/>
              <a:stretch>
                <a:fillRect/>
              </a:stretch>
            </p:blipFill>
            <p:spPr>
              <a:xfrm>
                <a:off x="0" y="3294522"/>
                <a:ext cx="4253443" cy="2226531"/>
              </a:xfrm>
              <a:prstGeom prst="rect">
                <a:avLst/>
              </a:prstGeom>
            </p:spPr>
          </p:pic>
          <p:grpSp>
            <p:nvGrpSpPr>
              <p:cNvPr id="14" name="Group 13">
                <a:extLst>
                  <a:ext uri="{FF2B5EF4-FFF2-40B4-BE49-F238E27FC236}">
                    <a16:creationId xmlns:a16="http://schemas.microsoft.com/office/drawing/2014/main" id="{41727EE8-9508-71AA-6954-74B68E21F1B9}"/>
                  </a:ext>
                </a:extLst>
              </p:cNvPr>
              <p:cNvGrpSpPr/>
              <p:nvPr/>
            </p:nvGrpSpPr>
            <p:grpSpPr>
              <a:xfrm>
                <a:off x="4242211" y="3206293"/>
                <a:ext cx="4421646" cy="2314761"/>
                <a:chOff x="4242211" y="3589750"/>
                <a:chExt cx="4421646" cy="2314761"/>
              </a:xfrm>
            </p:grpSpPr>
            <p:pic>
              <p:nvPicPr>
                <p:cNvPr id="12" name="Picture 11">
                  <a:extLst>
                    <a:ext uri="{FF2B5EF4-FFF2-40B4-BE49-F238E27FC236}">
                      <a16:creationId xmlns:a16="http://schemas.microsoft.com/office/drawing/2014/main" id="{0A0DA1EB-F517-4EB5-C29E-446234DA6321}"/>
                    </a:ext>
                  </a:extLst>
                </p:cNvPr>
                <p:cNvPicPr>
                  <a:picLocks noChangeAspect="1"/>
                </p:cNvPicPr>
                <p:nvPr/>
              </p:nvPicPr>
              <p:blipFill>
                <a:blip r:embed="rId7"/>
                <a:stretch>
                  <a:fillRect/>
                </a:stretch>
              </p:blipFill>
              <p:spPr>
                <a:xfrm>
                  <a:off x="4252043" y="3589750"/>
                  <a:ext cx="4411814" cy="2314761"/>
                </a:xfrm>
                <a:prstGeom prst="rect">
                  <a:avLst/>
                </a:prstGeom>
              </p:spPr>
            </p:pic>
            <p:sp>
              <p:nvSpPr>
                <p:cNvPr id="13" name="TextBox 12">
                  <a:extLst>
                    <a:ext uri="{FF2B5EF4-FFF2-40B4-BE49-F238E27FC236}">
                      <a16:creationId xmlns:a16="http://schemas.microsoft.com/office/drawing/2014/main" id="{A7C97147-8070-5E23-4CD8-AB62A08F3260}"/>
                    </a:ext>
                  </a:extLst>
                </p:cNvPr>
                <p:cNvSpPr txBox="1"/>
                <p:nvPr/>
              </p:nvSpPr>
              <p:spPr>
                <a:xfrm>
                  <a:off x="4242211" y="3677979"/>
                  <a:ext cx="634588" cy="230832"/>
                </a:xfrm>
                <a:prstGeom prst="rect">
                  <a:avLst/>
                </a:prstGeom>
                <a:noFill/>
              </p:spPr>
              <p:txBody>
                <a:bodyPr wrap="square" rtlCol="0">
                  <a:spAutoFit/>
                </a:bodyPr>
                <a:lstStyle/>
                <a:p>
                  <a:r>
                    <a:rPr lang="en-GR" sz="900" dirty="0">
                      <a:solidFill>
                        <a:schemeClr val="bg1">
                          <a:lumMod val="50000"/>
                        </a:schemeClr>
                      </a:solidFill>
                    </a:rPr>
                    <a:t>x10</a:t>
                  </a:r>
                </a:p>
              </p:txBody>
            </p:sp>
          </p:gr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D9512F4E-196A-1F00-AC26-5815C2B8FAE4}"/>
                      </a:ext>
                    </a:extLst>
                  </p:cNvPr>
                  <p:cNvSpPr txBox="1"/>
                  <p:nvPr/>
                </p:nvSpPr>
                <p:spPr>
                  <a:xfrm>
                    <a:off x="4474906" y="3874091"/>
                    <a:ext cx="3011744" cy="325217"/>
                  </a:xfrm>
                  <a:prstGeom prst="rect">
                    <a:avLst/>
                  </a:prstGeom>
                  <a:noFill/>
                </p:spPr>
                <p:txBody>
                  <a:bodyPr wrap="square">
                    <a:spAutoFit/>
                  </a:bodyPr>
                  <a:lstStyle/>
                  <a:p>
                    <a:r>
                      <a:rPr lang="en-GR" sz="1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sz="1400" b="1"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18</a:t>
                    </a:r>
                    <a:r>
                      <a:rPr lang="en-GR" sz="1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sz="1400" b="1" i="1" smtClean="0">
                                <a:solidFill>
                                  <a:srgbClr val="C00000"/>
                                </a:solidFill>
                                <a:latin typeface="Cambria Math" panose="02040503050406030204" pitchFamily="18" charset="0"/>
                              </a:rPr>
                            </m:ctrlPr>
                          </m:sSubPr>
                          <m:e>
                            <m:r>
                              <a:rPr lang="en-US" sz="1400" b="1" i="1" smtClean="0">
                                <a:solidFill>
                                  <a:srgbClr val="C00000"/>
                                </a:solidFill>
                                <a:latin typeface="Cambria Math" panose="02040503050406030204" pitchFamily="18" charset="0"/>
                              </a:rPr>
                              <m:t>𝑳𝑬𝒏𝒖𝑺𝑻𝑶𝑹𝑴</m:t>
                            </m:r>
                            <m:r>
                              <a:rPr lang="en-US" sz="1400" b="1" i="1" smtClean="0">
                                <a:solidFill>
                                  <a:srgbClr val="C00000"/>
                                </a:solidFill>
                                <a:latin typeface="Cambria Math" panose="02040503050406030204" pitchFamily="18" charset="0"/>
                              </a:rPr>
                              <m:t>  </m:t>
                            </m:r>
                            <m:acc>
                              <m:accPr>
                                <m:chr m:val="̅"/>
                                <m:ctrlPr>
                                  <a:rPr lang="en-US" sz="1400" b="1" i="1" smtClean="0">
                                    <a:solidFill>
                                      <a:srgbClr val="C00000"/>
                                    </a:solidFill>
                                    <a:latin typeface="Cambria Math" panose="02040503050406030204" pitchFamily="18" charset="0"/>
                                  </a:rPr>
                                </m:ctrlPr>
                              </m:accPr>
                              <m:e>
                                <m:r>
                                  <a:rPr lang="en-US" sz="1400" b="1" i="1" smtClean="0">
                                    <a:solidFill>
                                      <a:srgbClr val="C00000"/>
                                    </a:solidFill>
                                    <a:latin typeface="Cambria Math" panose="02040503050406030204" pitchFamily="18" charset="0"/>
                                  </a:rPr>
                                  <m:t> </m:t>
                                </m:r>
                                <m:r>
                                  <a:rPr lang="el-GR" sz="1400" b="1" i="1">
                                    <a:solidFill>
                                      <a:srgbClr val="C00000"/>
                                    </a:solidFill>
                                    <a:latin typeface="Cambria Math" panose="02040503050406030204" pitchFamily="18" charset="0"/>
                                  </a:rPr>
                                  <m:t>𝝂</m:t>
                                </m:r>
                              </m:e>
                            </m:acc>
                          </m:e>
                          <m:sub>
                            <m:r>
                              <a:rPr lang="el-GR" sz="1400" b="1" i="1">
                                <a:solidFill>
                                  <a:srgbClr val="C00000"/>
                                </a:solidFill>
                                <a:latin typeface="Cambria Math" panose="02040503050406030204" pitchFamily="18" charset="0"/>
                              </a:rPr>
                              <m:t>𝝁</m:t>
                            </m:r>
                          </m:sub>
                        </m:sSub>
                      </m:oMath>
                    </a14:m>
                    <a:endParaRPr lang="en-GR" sz="1400" dirty="0"/>
                  </a:p>
                </p:txBody>
              </p:sp>
            </mc:Choice>
            <mc:Fallback>
              <p:sp>
                <p:nvSpPr>
                  <p:cNvPr id="15" name="TextBox 14">
                    <a:extLst>
                      <a:ext uri="{FF2B5EF4-FFF2-40B4-BE49-F238E27FC236}">
                        <a16:creationId xmlns:a16="http://schemas.microsoft.com/office/drawing/2014/main" id="{D9512F4E-196A-1F00-AC26-5815C2B8FAE4}"/>
                      </a:ext>
                    </a:extLst>
                  </p:cNvPr>
                  <p:cNvSpPr txBox="1">
                    <a:spLocks noRot="1" noChangeAspect="1" noMove="1" noResize="1" noEditPoints="1" noAdjustHandles="1" noChangeArrowheads="1" noChangeShapeType="1" noTextEdit="1"/>
                  </p:cNvSpPr>
                  <p:nvPr/>
                </p:nvSpPr>
                <p:spPr>
                  <a:xfrm>
                    <a:off x="4474906" y="3874091"/>
                    <a:ext cx="3011744" cy="325217"/>
                  </a:xfrm>
                  <a:prstGeom prst="rect">
                    <a:avLst/>
                  </a:prstGeom>
                  <a:blipFill>
                    <a:blip r:embed="rId8"/>
                    <a:stretch>
                      <a:fillRect l="-420" t="-3704" b="-7407"/>
                    </a:stretch>
                  </a:blipFill>
                </p:spPr>
                <p:txBody>
                  <a:bodyPr/>
                  <a:lstStyle/>
                  <a:p>
                    <a:r>
                      <a:rPr lang="en-GR">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E0CF824A-E309-CD2E-2157-E351A2C99A13}"/>
                      </a:ext>
                    </a:extLst>
                  </p:cNvPr>
                  <p:cNvSpPr txBox="1"/>
                  <p:nvPr/>
                </p:nvSpPr>
                <p:spPr>
                  <a:xfrm>
                    <a:off x="255639" y="3841980"/>
                    <a:ext cx="3011744" cy="325217"/>
                  </a:xfrm>
                  <a:prstGeom prst="rect">
                    <a:avLst/>
                  </a:prstGeom>
                  <a:noFill/>
                </p:spPr>
                <p:txBody>
                  <a:bodyPr wrap="square">
                    <a:spAutoFit/>
                  </a:bodyPr>
                  <a:lstStyle/>
                  <a:p>
                    <a:r>
                      <a:rPr lang="en-GR" sz="1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10</a:t>
                    </a:r>
                    <a:r>
                      <a:rPr lang="en-GR" sz="1400" b="1" baseline="300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17</a:t>
                    </a:r>
                    <a:r>
                      <a:rPr lang="en-GR" sz="1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sz="1400" b="1" i="1" smtClean="0">
                                <a:solidFill>
                                  <a:srgbClr val="C00000"/>
                                </a:solidFill>
                                <a:latin typeface="Cambria Math" panose="02040503050406030204" pitchFamily="18" charset="0"/>
                              </a:rPr>
                            </m:ctrlPr>
                          </m:sSubPr>
                          <m:e>
                            <m:r>
                              <a:rPr lang="en-US" sz="1400" b="1" i="1" smtClean="0">
                                <a:solidFill>
                                  <a:srgbClr val="C00000"/>
                                </a:solidFill>
                                <a:latin typeface="Cambria Math" panose="02040503050406030204" pitchFamily="18" charset="0"/>
                              </a:rPr>
                              <m:t>𝑳𝑬𝒏𝒖𝑺𝑻𝑶𝑹𝑴</m:t>
                            </m:r>
                            <m:r>
                              <a:rPr lang="en-US" sz="1400" b="1" i="1" smtClean="0">
                                <a:solidFill>
                                  <a:srgbClr val="C00000"/>
                                </a:solidFill>
                                <a:latin typeface="Cambria Math" panose="02040503050406030204" pitchFamily="18" charset="0"/>
                              </a:rPr>
                              <m:t>  </m:t>
                            </m:r>
                            <m:acc>
                              <m:accPr>
                                <m:chr m:val="̅"/>
                                <m:ctrlPr>
                                  <a:rPr lang="en-US" sz="1400" b="1" i="1" smtClean="0">
                                    <a:solidFill>
                                      <a:srgbClr val="C00000"/>
                                    </a:solidFill>
                                    <a:latin typeface="Cambria Math" panose="02040503050406030204" pitchFamily="18" charset="0"/>
                                  </a:rPr>
                                </m:ctrlPr>
                              </m:accPr>
                              <m:e>
                                <m:r>
                                  <a:rPr lang="en-US" sz="1400" b="1" i="1" smtClean="0">
                                    <a:solidFill>
                                      <a:srgbClr val="C00000"/>
                                    </a:solidFill>
                                    <a:latin typeface="Cambria Math" panose="02040503050406030204" pitchFamily="18" charset="0"/>
                                  </a:rPr>
                                  <m:t> </m:t>
                                </m:r>
                                <m:r>
                                  <a:rPr lang="el-GR" sz="1400" b="1" i="1">
                                    <a:solidFill>
                                      <a:srgbClr val="C00000"/>
                                    </a:solidFill>
                                    <a:latin typeface="Cambria Math" panose="02040503050406030204" pitchFamily="18" charset="0"/>
                                  </a:rPr>
                                  <m:t>𝝂</m:t>
                                </m:r>
                              </m:e>
                            </m:acc>
                          </m:e>
                          <m:sub>
                            <m:r>
                              <a:rPr lang="el-GR" sz="1400" b="1" i="1">
                                <a:solidFill>
                                  <a:srgbClr val="C00000"/>
                                </a:solidFill>
                                <a:latin typeface="Cambria Math" panose="02040503050406030204" pitchFamily="18" charset="0"/>
                              </a:rPr>
                              <m:t>𝝁</m:t>
                            </m:r>
                          </m:sub>
                        </m:sSub>
                      </m:oMath>
                    </a14:m>
                    <a:endParaRPr lang="en-GR" sz="1400" dirty="0"/>
                  </a:p>
                </p:txBody>
              </p:sp>
            </mc:Choice>
            <mc:Fallback>
              <p:sp>
                <p:nvSpPr>
                  <p:cNvPr id="16" name="TextBox 15">
                    <a:extLst>
                      <a:ext uri="{FF2B5EF4-FFF2-40B4-BE49-F238E27FC236}">
                        <a16:creationId xmlns:a16="http://schemas.microsoft.com/office/drawing/2014/main" id="{E0CF824A-E309-CD2E-2157-E351A2C99A13}"/>
                      </a:ext>
                    </a:extLst>
                  </p:cNvPr>
                  <p:cNvSpPr txBox="1">
                    <a:spLocks noRot="1" noChangeAspect="1" noMove="1" noResize="1" noEditPoints="1" noAdjustHandles="1" noChangeArrowheads="1" noChangeShapeType="1" noTextEdit="1"/>
                  </p:cNvSpPr>
                  <p:nvPr/>
                </p:nvSpPr>
                <p:spPr>
                  <a:xfrm>
                    <a:off x="255639" y="3841980"/>
                    <a:ext cx="3011744" cy="325217"/>
                  </a:xfrm>
                  <a:prstGeom prst="rect">
                    <a:avLst/>
                  </a:prstGeom>
                  <a:blipFill>
                    <a:blip r:embed="rId9"/>
                    <a:stretch>
                      <a:fillRect l="-420" t="-7407" b="-7407"/>
                    </a:stretch>
                  </a:blipFill>
                </p:spPr>
                <p:txBody>
                  <a:bodyPr/>
                  <a:lstStyle/>
                  <a:p>
                    <a:r>
                      <a:rPr lang="en-GR">
                        <a:noFill/>
                      </a:rPr>
                      <a:t> </a:t>
                    </a:r>
                  </a:p>
                </p:txBody>
              </p:sp>
            </mc:Fallback>
          </mc:AlternateContent>
        </p:gr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7524FC19-57E3-53CD-B20E-49916487FF67}"/>
                    </a:ext>
                  </a:extLst>
                </p:cNvPr>
                <p:cNvSpPr txBox="1"/>
                <p:nvPr/>
              </p:nvSpPr>
              <p:spPr>
                <a:xfrm>
                  <a:off x="96926" y="5217688"/>
                  <a:ext cx="9144000" cy="1325748"/>
                </a:xfrm>
                <a:prstGeom prst="rect">
                  <a:avLst/>
                </a:prstGeom>
                <a:noFill/>
              </p:spPr>
              <p:txBody>
                <a:bodyPr wrap="square" rtlCol="0">
                  <a:spAutoFit/>
                </a:bodyPr>
                <a:lstStyle/>
                <a:p>
                  <a:pPr algn="just"/>
                  <a:r>
                    <a:rPr lang="en-GR" dirty="0">
                      <a:solidFill>
                        <a:srgbClr val="6D8EB9"/>
                      </a:solidFill>
                      <a:latin typeface="Times New Roman" panose="02020603050405020304" pitchFamily="18" charset="0"/>
                      <a:cs typeface="Times New Roman" panose="02020603050405020304" pitchFamily="18" charset="0"/>
                    </a:rPr>
                    <a:t>The “Expected Spectrum” is evaluated using the known LEnuSTORM flux (Ting),  the ”true” </a:t>
                  </a:r>
                  <a14:m>
                    <m:oMath xmlns:m="http://schemas.openxmlformats.org/officeDocument/2006/math">
                      <m:sSub>
                        <m:sSubPr>
                          <m:ctrlPr>
                            <a:rPr lang="en-GR" i="1">
                              <a:solidFill>
                                <a:srgbClr val="6D8EB9"/>
                              </a:solidFill>
                              <a:latin typeface="Cambria Math" panose="02040503050406030204" pitchFamily="18" charset="0"/>
                            </a:rPr>
                          </m:ctrlPr>
                        </m:sSubPr>
                        <m:e>
                          <m:acc>
                            <m:accPr>
                              <m:chr m:val="̅"/>
                              <m:ctrlPr>
                                <a:rPr lang="en-GR" b="0" i="1">
                                  <a:solidFill>
                                    <a:srgbClr val="6D8EB9"/>
                                  </a:solidFill>
                                  <a:latin typeface="Cambria Math" panose="02040503050406030204" pitchFamily="18" charset="0"/>
                                </a:rPr>
                              </m:ctrlPr>
                            </m:accPr>
                            <m:e>
                              <m:r>
                                <a:rPr lang="en-GR" b="0" i="1">
                                  <a:solidFill>
                                    <a:srgbClr val="6D8EB9"/>
                                  </a:solidFill>
                                  <a:latin typeface="Cambria Math" panose="02040503050406030204" pitchFamily="18" charset="0"/>
                                </a:rPr>
                                <m:t>𝜈</m:t>
                              </m:r>
                            </m:e>
                          </m:acc>
                        </m:e>
                        <m:sub>
                          <m:r>
                            <a:rPr lang="en-GR" b="0" i="1">
                              <a:solidFill>
                                <a:srgbClr val="6D8EB9"/>
                              </a:solidFill>
                              <a:latin typeface="Cambria Math" panose="02040503050406030204" pitchFamily="18" charset="0"/>
                            </a:rPr>
                            <m:t>𝜇</m:t>
                          </m:r>
                        </m:sub>
                      </m:sSub>
                    </m:oMath>
                  </a14:m>
                  <a:r>
                    <a:rPr lang="en-GR" dirty="0">
                      <a:solidFill>
                        <a:srgbClr val="6D8EB9"/>
                      </a:solidFill>
                      <a:latin typeface="Times New Roman" panose="02020603050405020304" pitchFamily="18" charset="0"/>
                      <a:cs typeface="Times New Roman" panose="02020603050405020304" pitchFamily="18" charset="0"/>
                    </a:rPr>
                    <a:t> Energies and “true” interaction x-sections</a:t>
                  </a:r>
                </a:p>
                <a:p>
                  <a:pPr algn="just"/>
                  <a:r>
                    <a:rPr lang="en-GR" dirty="0">
                      <a:solidFill>
                        <a:schemeClr val="accent6">
                          <a:lumMod val="75000"/>
                        </a:schemeClr>
                      </a:solidFill>
                      <a:latin typeface="Times New Roman" panose="02020603050405020304" pitchFamily="18" charset="0"/>
                      <a:cs typeface="Times New Roman" panose="02020603050405020304" pitchFamily="18" charset="0"/>
                    </a:rPr>
                    <a:t>The points represent the Energy Spectrum  of interacting  </a:t>
                  </a:r>
                  <a14:m>
                    <m:oMath xmlns:m="http://schemas.openxmlformats.org/officeDocument/2006/math">
                      <m:sSub>
                        <m:sSubPr>
                          <m:ctrlPr>
                            <a:rPr lang="en-GR" b="1" i="1">
                              <a:solidFill>
                                <a:schemeClr val="accent6">
                                  <a:lumMod val="75000"/>
                                </a:schemeClr>
                              </a:solidFill>
                              <a:latin typeface="Cambria Math" panose="02040503050406030204" pitchFamily="18" charset="0"/>
                            </a:rPr>
                          </m:ctrlPr>
                        </m:sSubPr>
                        <m:e>
                          <m:acc>
                            <m:accPr>
                              <m:chr m:val="̅"/>
                              <m:ctrlPr>
                                <a:rPr lang="en-GR" b="1" i="1">
                                  <a:solidFill>
                                    <a:schemeClr val="accent6">
                                      <a:lumMod val="75000"/>
                                    </a:schemeClr>
                                  </a:solidFill>
                                  <a:latin typeface="Cambria Math" panose="02040503050406030204" pitchFamily="18" charset="0"/>
                                </a:rPr>
                              </m:ctrlPr>
                            </m:accPr>
                            <m:e>
                              <m:r>
                                <a:rPr lang="en-GR" b="1" i="1">
                                  <a:solidFill>
                                    <a:schemeClr val="accent6">
                                      <a:lumMod val="75000"/>
                                    </a:schemeClr>
                                  </a:solidFill>
                                  <a:latin typeface="Cambria Math" panose="02040503050406030204" pitchFamily="18" charset="0"/>
                                </a:rPr>
                                <m:t>𝝂</m:t>
                              </m:r>
                            </m:e>
                          </m:acc>
                        </m:e>
                        <m:sub>
                          <m:r>
                            <a:rPr lang="en-GR" b="1" i="1">
                              <a:solidFill>
                                <a:schemeClr val="accent6">
                                  <a:lumMod val="75000"/>
                                </a:schemeClr>
                              </a:solidFill>
                              <a:latin typeface="Cambria Math" panose="02040503050406030204" pitchFamily="18" charset="0"/>
                            </a:rPr>
                            <m:t>𝝁</m:t>
                          </m:r>
                        </m:sub>
                      </m:sSub>
                    </m:oMath>
                  </a14:m>
                  <a:r>
                    <a:rPr lang="en-GR" dirty="0">
                      <a:solidFill>
                        <a:schemeClr val="accent6">
                          <a:lumMod val="75000"/>
                        </a:schemeClr>
                      </a:solidFill>
                      <a:latin typeface="Times New Roman" panose="02020603050405020304" pitchFamily="18" charset="0"/>
                      <a:cs typeface="Times New Roman" panose="02020603050405020304" pitchFamily="18" charset="0"/>
                    </a:rPr>
                    <a:t> as it has been evaluated by the ATN,  using the reconstructed kinematical vectors of a “Data-Set” and the estimated </a:t>
                  </a:r>
                  <a14:m>
                    <m:oMath xmlns:m="http://schemas.openxmlformats.org/officeDocument/2006/math">
                      <m:sSubSup>
                        <m:sSubSupPr>
                          <m:ctrlPr>
                            <a:rPr lang="el-GR" b="1" i="1">
                              <a:solidFill>
                                <a:schemeClr val="accent6">
                                  <a:lumMod val="75000"/>
                                </a:schemeClr>
                              </a:solidFill>
                              <a:latin typeface="Cambria Math" panose="02040503050406030204" pitchFamily="18" charset="0"/>
                            </a:rPr>
                          </m:ctrlPr>
                        </m:sSubSupPr>
                        <m:e>
                          <m:r>
                            <a:rPr lang="el-GR" b="1" i="1">
                              <a:solidFill>
                                <a:schemeClr val="accent6">
                                  <a:lumMod val="75000"/>
                                </a:schemeClr>
                              </a:solidFill>
                              <a:latin typeface="Cambria Math" panose="02040503050406030204" pitchFamily="18" charset="0"/>
                            </a:rPr>
                            <m:t>𝝈</m:t>
                          </m:r>
                        </m:e>
                        <m:sub>
                          <m:sSub>
                            <m:sSubPr>
                              <m:ctrlPr>
                                <a:rPr lang="el-GR" b="1" i="1">
                                  <a:solidFill>
                                    <a:schemeClr val="accent6">
                                      <a:lumMod val="75000"/>
                                    </a:schemeClr>
                                  </a:solidFill>
                                  <a:latin typeface="Cambria Math" panose="02040503050406030204" pitchFamily="18" charset="0"/>
                                </a:rPr>
                              </m:ctrlPr>
                            </m:sSubPr>
                            <m:e>
                              <m:acc>
                                <m:accPr>
                                  <m:chr m:val="̅"/>
                                  <m:ctrlPr>
                                    <a:rPr lang="el-GR" b="1" i="1">
                                      <a:solidFill>
                                        <a:schemeClr val="accent6">
                                          <a:lumMod val="75000"/>
                                        </a:schemeClr>
                                      </a:solidFill>
                                      <a:latin typeface="Cambria Math" panose="02040503050406030204" pitchFamily="18" charset="0"/>
                                    </a:rPr>
                                  </m:ctrlPr>
                                </m:accPr>
                                <m:e>
                                  <m:r>
                                    <a:rPr lang="el-GR" b="1" i="1">
                                      <a:solidFill>
                                        <a:schemeClr val="accent6">
                                          <a:lumMod val="75000"/>
                                        </a:schemeClr>
                                      </a:solidFill>
                                      <a:latin typeface="Cambria Math" panose="02040503050406030204" pitchFamily="18" charset="0"/>
                                    </a:rPr>
                                    <m:t>𝝂</m:t>
                                  </m:r>
                                </m:e>
                              </m:acc>
                            </m:e>
                            <m:sub>
                              <m:r>
                                <a:rPr lang="el-GR" b="1" i="1">
                                  <a:solidFill>
                                    <a:schemeClr val="accent6">
                                      <a:lumMod val="75000"/>
                                    </a:schemeClr>
                                  </a:solidFill>
                                  <a:latin typeface="Cambria Math" panose="02040503050406030204" pitchFamily="18" charset="0"/>
                                </a:rPr>
                                <m:t>𝝁</m:t>
                              </m:r>
                            </m:sub>
                          </m:sSub>
                          <m:r>
                            <a:rPr lang="en-US" b="1" i="1">
                              <a:solidFill>
                                <a:schemeClr val="accent6">
                                  <a:lumMod val="75000"/>
                                </a:schemeClr>
                              </a:solidFill>
                              <a:latin typeface="Cambria Math" panose="02040503050406030204" pitchFamily="18" charset="0"/>
                            </a:rPr>
                            <m:t>−</m:t>
                          </m:r>
                          <m:sSub>
                            <m:sSubPr>
                              <m:ctrlPr>
                                <a:rPr lang="en-US" b="1" i="1">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𝑯</m:t>
                              </m:r>
                            </m:e>
                            <m:sub>
                              <m:r>
                                <a:rPr lang="en-US" b="1" i="1">
                                  <a:solidFill>
                                    <a:schemeClr val="accent6">
                                      <a:lumMod val="75000"/>
                                    </a:schemeClr>
                                  </a:solidFill>
                                  <a:latin typeface="Cambria Math" panose="02040503050406030204" pitchFamily="18" charset="0"/>
                                </a:rPr>
                                <m:t>𝟐</m:t>
                              </m:r>
                            </m:sub>
                          </m:sSub>
                          <m:r>
                            <a:rPr lang="en-US" b="1" i="1">
                              <a:solidFill>
                                <a:schemeClr val="accent6">
                                  <a:lumMod val="75000"/>
                                </a:schemeClr>
                              </a:solidFill>
                              <a:latin typeface="Cambria Math" panose="02040503050406030204" pitchFamily="18" charset="0"/>
                            </a:rPr>
                            <m:t>𝑶</m:t>
                          </m:r>
                        </m:sub>
                        <m:sup>
                          <m:r>
                            <a:rPr lang="en-US" b="1" i="1">
                              <a:solidFill>
                                <a:schemeClr val="accent6">
                                  <a:lumMod val="75000"/>
                                </a:schemeClr>
                              </a:solidFill>
                              <a:latin typeface="Cambria Math" panose="02040503050406030204" pitchFamily="18" charset="0"/>
                            </a:rPr>
                            <m:t>𝑪𝑪</m:t>
                          </m:r>
                        </m:sup>
                      </m:sSubSup>
                      <m:d>
                        <m:dPr>
                          <m:ctrlPr>
                            <a:rPr lang="en-US" b="1" i="1">
                              <a:solidFill>
                                <a:schemeClr val="accent6">
                                  <a:lumMod val="75000"/>
                                </a:schemeClr>
                              </a:solidFill>
                              <a:latin typeface="Cambria Math" panose="02040503050406030204" pitchFamily="18" charset="0"/>
                            </a:rPr>
                          </m:ctrlPr>
                        </m:dPr>
                        <m:e>
                          <m:sSub>
                            <m:sSubPr>
                              <m:ctrlPr>
                                <a:rPr lang="en-US" b="1" i="1">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𝑬</m:t>
                              </m:r>
                            </m:e>
                            <m:sub>
                              <m:r>
                                <a:rPr lang="el-GR" b="1" i="1">
                                  <a:solidFill>
                                    <a:schemeClr val="accent6">
                                      <a:lumMod val="75000"/>
                                    </a:schemeClr>
                                  </a:solidFill>
                                  <a:latin typeface="Cambria Math" panose="02040503050406030204" pitchFamily="18" charset="0"/>
                                </a:rPr>
                                <m:t>𝝂</m:t>
                              </m:r>
                            </m:sub>
                          </m:sSub>
                        </m:e>
                      </m:d>
                    </m:oMath>
                  </a14:m>
                  <a:endParaRPr lang="en-GR" dirty="0">
                    <a:latin typeface="Times New Roman" panose="02020603050405020304" pitchFamily="18" charset="0"/>
                    <a:cs typeface="Times New Roman" panose="02020603050405020304" pitchFamily="18" charset="0"/>
                  </a:endParaRPr>
                </a:p>
              </p:txBody>
            </p:sp>
          </mc:Choice>
          <mc:Fallback>
            <p:sp>
              <p:nvSpPr>
                <p:cNvPr id="17" name="TextBox 16">
                  <a:extLst>
                    <a:ext uri="{FF2B5EF4-FFF2-40B4-BE49-F238E27FC236}">
                      <a16:creationId xmlns:a16="http://schemas.microsoft.com/office/drawing/2014/main" id="{7524FC19-57E3-53CD-B20E-49916487FF67}"/>
                    </a:ext>
                  </a:extLst>
                </p:cNvPr>
                <p:cNvSpPr txBox="1">
                  <a:spLocks noRot="1" noChangeAspect="1" noMove="1" noResize="1" noEditPoints="1" noAdjustHandles="1" noChangeArrowheads="1" noChangeShapeType="1" noTextEdit="1"/>
                </p:cNvSpPr>
                <p:nvPr/>
              </p:nvSpPr>
              <p:spPr>
                <a:xfrm>
                  <a:off x="96926" y="5217688"/>
                  <a:ext cx="9144000" cy="1325748"/>
                </a:xfrm>
                <a:prstGeom prst="rect">
                  <a:avLst/>
                </a:prstGeom>
                <a:blipFill>
                  <a:blip r:embed="rId10"/>
                  <a:stretch>
                    <a:fillRect l="-555" t="-1887" r="-555" b="-943"/>
                  </a:stretch>
                </a:blipFill>
              </p:spPr>
              <p:txBody>
                <a:bodyPr/>
                <a:lstStyle/>
                <a:p>
                  <a:r>
                    <a:rPr lang="en-GR">
                      <a:noFill/>
                    </a:rPr>
                    <a:t> </a:t>
                  </a:r>
                </a:p>
              </p:txBody>
            </p:sp>
          </mc:Fallback>
        </mc:AlternateContent>
      </p:grpSp>
    </p:spTree>
    <p:extLst>
      <p:ext uri="{BB962C8B-B14F-4D97-AF65-F5344CB8AC3E}">
        <p14:creationId xmlns:p14="http://schemas.microsoft.com/office/powerpoint/2010/main" val="322745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0CC59F-2D3E-5C01-5404-37CF18765D33}"/>
              </a:ext>
            </a:extLst>
          </p:cNvPr>
          <p:cNvSpPr>
            <a:spLocks noGrp="1"/>
          </p:cNvSpPr>
          <p:nvPr>
            <p:ph type="sldNum" sz="quarter" idx="12"/>
          </p:nvPr>
        </p:nvSpPr>
        <p:spPr/>
        <p:txBody>
          <a:bodyPr/>
          <a:lstStyle/>
          <a:p>
            <a:fld id="{9C246AE4-CBAC-7944-8D8C-67B9A18B7093}" type="slidenum">
              <a:rPr lang="en-GR" smtClean="0"/>
              <a:t>41</a:t>
            </a:fld>
            <a:endParaRPr lang="en-GR"/>
          </a:p>
        </p:txBody>
      </p:sp>
      <p:pic>
        <p:nvPicPr>
          <p:cNvPr id="4" name="Picture 3">
            <a:extLst>
              <a:ext uri="{FF2B5EF4-FFF2-40B4-BE49-F238E27FC236}">
                <a16:creationId xmlns:a16="http://schemas.microsoft.com/office/drawing/2014/main" id="{E7E71D2D-1AD1-5A3A-9098-6243F064F824}"/>
              </a:ext>
            </a:extLst>
          </p:cNvPr>
          <p:cNvPicPr>
            <a:picLocks noChangeAspect="1"/>
          </p:cNvPicPr>
          <p:nvPr/>
        </p:nvPicPr>
        <p:blipFill>
          <a:blip r:embed="rId2"/>
          <a:stretch>
            <a:fillRect/>
          </a:stretch>
        </p:blipFill>
        <p:spPr>
          <a:xfrm>
            <a:off x="1595054" y="0"/>
            <a:ext cx="5953891" cy="6858000"/>
          </a:xfrm>
          <a:prstGeom prst="rect">
            <a:avLst/>
          </a:prstGeom>
        </p:spPr>
      </p:pic>
    </p:spTree>
    <p:extLst>
      <p:ext uri="{BB962C8B-B14F-4D97-AF65-F5344CB8AC3E}">
        <p14:creationId xmlns:p14="http://schemas.microsoft.com/office/powerpoint/2010/main" val="13837468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3145</TotalTime>
  <Words>2986</Words>
  <Application>Microsoft Macintosh PowerPoint</Application>
  <PresentationFormat>On-screen Show (4:3)</PresentationFormat>
  <Paragraphs>510</Paragraphs>
  <Slides>41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Aptos</vt:lpstr>
      <vt:lpstr>Aptos Display</vt:lpstr>
      <vt:lpstr>Arial</vt:lpstr>
      <vt:lpstr>Calibri</vt:lpstr>
      <vt:lpstr>Cambria Math</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Spyros Eust. Tzamarias</dc:creator>
  <cp:lastModifiedBy>Spyros Eust. Tzamarias</cp:lastModifiedBy>
  <cp:revision>34</cp:revision>
  <dcterms:created xsi:type="dcterms:W3CDTF">2026-10-05T07:22:16Z</dcterms:created>
  <dcterms:modified xsi:type="dcterms:W3CDTF">2026-10-07T11:47:46Z</dcterms:modified>
</cp:coreProperties>
</file>