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3"/>
  </p:handoutMasterIdLst>
  <p:sldIdLst>
    <p:sldId id="317" r:id="rId2"/>
    <p:sldId id="316" r:id="rId3"/>
    <p:sldId id="326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43"/>
    <p:restoredTop sz="94633"/>
  </p:normalViewPr>
  <p:slideViewPr>
    <p:cSldViewPr snapToGrid="0">
      <p:cViewPr varScale="1">
        <p:scale>
          <a:sx n="148" d="100"/>
          <a:sy n="148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436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65BEDD-1F57-213C-AA49-D984CE4941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3EFD70-21A2-93D7-5137-138F4D0963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1E207-F75D-EA45-9ED3-ACCAD0378DBE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91E142-C1A4-8C52-C9DF-ED1598CF27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5E940-7A14-2073-B6B2-34C03D8EAF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6F348-DF8C-8E49-9BAB-F3D8F467B1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065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0CFFD-A38C-1C36-68E5-49DD28646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55219-2BE2-8CC3-117E-6F3628DCD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3BD15-F843-7169-CDDC-D09FEE03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D132F-AAB3-3ED2-2D87-540A4FC3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146BA-0166-BB23-ED7A-10755469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Bildobjekt 10">
            <a:extLst>
              <a:ext uri="{FF2B5EF4-FFF2-40B4-BE49-F238E27FC236}">
                <a16:creationId xmlns:a16="http://schemas.microsoft.com/office/drawing/2014/main" id="{F892FC84-4EDE-5E58-8C3B-CFBEB6AC14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16017" y="378722"/>
            <a:ext cx="639192" cy="61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7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12152-D562-1F20-58E8-65572016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9670B-A0E9-9F26-C948-BB74A35F6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9E0B2-42A5-71EC-7617-18502F896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E697E-8935-F565-926A-9D8C19F4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0F5E2-A591-18A6-844E-2D73A37D1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Bildobjekt 10">
            <a:extLst>
              <a:ext uri="{FF2B5EF4-FFF2-40B4-BE49-F238E27FC236}">
                <a16:creationId xmlns:a16="http://schemas.microsoft.com/office/drawing/2014/main" id="{F4D5A8E5-4D9D-D414-44F8-E7D1FE59B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16017" y="378722"/>
            <a:ext cx="639192" cy="61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2AA94-8F2D-3E2C-2178-F68904EAC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7AF96-11AC-77ED-A4B0-DD969F972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BF41B-C821-B02E-A55F-74B4BC51E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B3A43-E0B4-8288-FACE-BB8632A4C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05ECB-FC78-71D4-92F3-1C0B6D232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Bildobjekt 10">
            <a:extLst>
              <a:ext uri="{FF2B5EF4-FFF2-40B4-BE49-F238E27FC236}">
                <a16:creationId xmlns:a16="http://schemas.microsoft.com/office/drawing/2014/main" id="{21AF4B01-7081-49B2-080F-17CD80C37C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16017" y="378722"/>
            <a:ext cx="639192" cy="61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11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AA91A-6453-1387-95A5-15EEF330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5A698-E458-A4D0-80D7-C24AFF2225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CC37F-37C3-FE9F-8810-20D140F71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4C17A-3D31-6C83-E407-D6F0C26FE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89967-04DB-BE7F-515A-0CFA2B5D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9F6EB-6132-4B0C-B672-19E236E39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Bildobjekt 10">
            <a:extLst>
              <a:ext uri="{FF2B5EF4-FFF2-40B4-BE49-F238E27FC236}">
                <a16:creationId xmlns:a16="http://schemas.microsoft.com/office/drawing/2014/main" id="{536A9BCF-610D-F023-4812-85242E7B4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16017" y="378722"/>
            <a:ext cx="639192" cy="61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31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4BD21-16AF-811A-39BC-D74F89A79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54C3A-B1B3-5A10-E521-E1CD6CF2E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73118-2C4F-CD39-4CD2-7FC8F0426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86A01A-046B-0943-32A2-4FE3479E5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C6E460-0F73-6064-AFE9-1E3CAD0656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733BAD-F6BB-4E3E-180F-564AFC13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862638-22CE-23E7-C646-73B0352D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23B8BE-3EEC-E373-93DD-E7AC0CD68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5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89033-0D24-A56C-8557-16A100899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AFE6A-3DFB-91B9-5916-F81110937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E6541-1847-DC39-0380-D545E0E6F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60CDAF-6729-7FBA-1659-1B938B2CF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Bildobjekt 10">
            <a:extLst>
              <a:ext uri="{FF2B5EF4-FFF2-40B4-BE49-F238E27FC236}">
                <a16:creationId xmlns:a16="http://schemas.microsoft.com/office/drawing/2014/main" id="{148A8F9A-B263-51CF-F1C8-9558779C9F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16017" y="378722"/>
            <a:ext cx="639192" cy="61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31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B262E7-E888-9D33-5C6E-971A8FBCE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9EB84F-474B-64A6-043D-B28F6A4C1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0C953-5A81-07CA-A419-28C6E23C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Bildobjekt 10">
            <a:extLst>
              <a:ext uri="{FF2B5EF4-FFF2-40B4-BE49-F238E27FC236}">
                <a16:creationId xmlns:a16="http://schemas.microsoft.com/office/drawing/2014/main" id="{D58A5EAE-3EF6-DE98-586B-765B82A26D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16017" y="378722"/>
            <a:ext cx="639192" cy="61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9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04D4-D7DB-A17F-0A98-894A76834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6FC28-7910-3C15-D963-6CADCD30B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A3D37-05F6-9EB9-4F18-C60969833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56688-28D6-7FFC-C51F-0749AF83B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B0C7C-5562-6DCA-4838-AFC154BB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C250A-70A0-5B58-194A-9655657C4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7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BF1E3-2AF2-E683-B3FB-8129C5DE2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F3CA45-87FE-AAAD-B45F-313CDE6D80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146D0-7528-FE22-8236-661856B24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A94F14-6DC7-FAF3-BDA1-303E76133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2CF83-CE7E-0BDA-69E7-1FBE8C41F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9195D3-4E27-79A0-244E-D11D213E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9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AAF3-99DE-4CD9-18F2-4FBE6574B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D24051-D6EF-88AA-DEF7-17A146A48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58BD9-DD32-AD1D-AFC4-F5D98D45A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ECF37-8C46-E6EE-DDEB-CB6AD0298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6FD11-C2F9-BBD2-6905-0CC61743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9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B33645-37FF-EB7E-01C9-1A09CC9BF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0E3BBD-F300-4322-BF02-43CEF2B97B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43E60-3175-5D6C-B93E-28BD97C2B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7130B-86E0-01C8-AC40-442626597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268B4-2A39-2E79-9587-A6E4E249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04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43777-6928-645B-B60E-984E0A006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5F4E3-5049-81BA-6D93-A03697F0C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B5FD7-EFCD-F1AC-9647-F055222ED2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B56FAC-3757-8548-9BAF-13A0109D620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D347E-20B9-8A3D-0613-0C680B3F60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DB7C5-356B-7C39-7F3C-C17AED7AC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14D930-D4BF-1640-8F6F-1AC7AD760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ADBA1-7BF3-E020-5BAE-320282D173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Linac Modifications </a:t>
            </a:r>
            <a:r>
              <a:rPr lang="en-GB"/>
              <a:t>and Upgrades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666076-1DC5-A7C4-E664-F2C46846F3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Natalia Milas, ESS𝜈SB Annual Meeting</a:t>
            </a:r>
          </a:p>
          <a:p>
            <a:r>
              <a:rPr lang="en-GB" dirty="0"/>
              <a:t>Uppsala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48ECC-3FCF-56EA-C66B-F752D7780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276" y="4677136"/>
            <a:ext cx="1431816" cy="1345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2F7F06-A938-325F-9C22-5471E5CDE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848" y="4823402"/>
            <a:ext cx="1987152" cy="105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78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8BE9-90E7-13E8-4AF8-51944F8BA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Linac Upgrade in a nutshell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669E0FD7-C651-84F3-CB66-5FEFA6BAB6B1}"/>
              </a:ext>
            </a:extLst>
          </p:cNvPr>
          <p:cNvSpPr/>
          <p:nvPr/>
        </p:nvSpPr>
        <p:spPr>
          <a:xfrm>
            <a:off x="5585579" y="3199318"/>
            <a:ext cx="338203" cy="15156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A211F0-4950-4DBA-DD92-20B92970A040}"/>
              </a:ext>
            </a:extLst>
          </p:cNvPr>
          <p:cNvSpPr txBox="1"/>
          <p:nvPr/>
        </p:nvSpPr>
        <p:spPr>
          <a:xfrm>
            <a:off x="838200" y="3246006"/>
            <a:ext cx="4684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New source and LEBT</a:t>
            </a:r>
          </a:p>
          <a:p>
            <a:r>
              <a:rPr lang="en-GB" dirty="0"/>
              <a:t>New RFQ</a:t>
            </a:r>
          </a:p>
          <a:p>
            <a:r>
              <a:rPr lang="en-GB" dirty="0"/>
              <a:t>New DTL</a:t>
            </a:r>
          </a:p>
          <a:p>
            <a:r>
              <a:rPr lang="en-GB" dirty="0"/>
              <a:t>New magnets and vacuum chamber for MEBT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F7BBE7-8C0E-59A6-4C4F-91C0074AC71B}"/>
              </a:ext>
            </a:extLst>
          </p:cNvPr>
          <p:cNvSpPr txBox="1"/>
          <p:nvPr/>
        </p:nvSpPr>
        <p:spPr>
          <a:xfrm>
            <a:off x="5986353" y="3199318"/>
            <a:ext cx="51089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New couplers for SCL</a:t>
            </a:r>
          </a:p>
          <a:p>
            <a:r>
              <a:rPr lang="en-GB" dirty="0"/>
              <a:t>New Modulators and Klystrons/Tetrodes</a:t>
            </a:r>
          </a:p>
          <a:p>
            <a:r>
              <a:rPr lang="en-GB" dirty="0"/>
              <a:t>8 new cryomodules in the HEBT + </a:t>
            </a:r>
            <a:r>
              <a:rPr lang="en-GB" dirty="0" err="1"/>
              <a:t>cryo</a:t>
            </a:r>
            <a:r>
              <a:rPr lang="en-GB" dirty="0"/>
              <a:t> </a:t>
            </a:r>
            <a:r>
              <a:rPr lang="en-GB" dirty="0" err="1"/>
              <a:t>strutucture</a:t>
            </a:r>
            <a:endParaRPr lang="en-GB" dirty="0"/>
          </a:p>
          <a:p>
            <a:r>
              <a:rPr lang="en-GB" dirty="0"/>
              <a:t>New kicker dipole to extract beam</a:t>
            </a:r>
          </a:p>
          <a:p>
            <a:r>
              <a:rPr lang="en-GB" dirty="0"/>
              <a:t>New diagnostics for beam commissioning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9DF6BA-133D-5600-20B9-61A9A8419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58" y="1443313"/>
            <a:ext cx="11484000" cy="15927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0BEED7-454A-D3C1-A3C9-1D96E42255EB}"/>
              </a:ext>
            </a:extLst>
          </p:cNvPr>
          <p:cNvSpPr txBox="1"/>
          <p:nvPr/>
        </p:nvSpPr>
        <p:spPr>
          <a:xfrm>
            <a:off x="7995424" y="1443313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3"/>
                </a:solidFill>
              </a:rPr>
              <a:t>3 MW Linac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D3450C-9E49-6C3B-BDAD-14360D935978}"/>
              </a:ext>
            </a:extLst>
          </p:cNvPr>
          <p:cNvSpPr txBox="1"/>
          <p:nvPr/>
        </p:nvSpPr>
        <p:spPr>
          <a:xfrm>
            <a:off x="7995424" y="483988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10 MW Linac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57D185-BD3B-E388-D04C-62C743E36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58" y="4656266"/>
            <a:ext cx="11484000" cy="206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8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1B9B3-3595-6C66-9164-1170CEDD0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D84A7-74C2-46C9-8C74-C8D5E26BA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Linac Upgrade in a nutshell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542C8B7A-2269-EB88-5471-081BAF31CA87}"/>
              </a:ext>
            </a:extLst>
          </p:cNvPr>
          <p:cNvSpPr/>
          <p:nvPr/>
        </p:nvSpPr>
        <p:spPr>
          <a:xfrm>
            <a:off x="5585579" y="3199318"/>
            <a:ext cx="338203" cy="15156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3F2787-DA81-2386-60A4-C9B84F60F519}"/>
              </a:ext>
            </a:extLst>
          </p:cNvPr>
          <p:cNvSpPr txBox="1"/>
          <p:nvPr/>
        </p:nvSpPr>
        <p:spPr>
          <a:xfrm>
            <a:off x="838200" y="3246006"/>
            <a:ext cx="48852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New source and LEBT</a:t>
            </a:r>
          </a:p>
          <a:p>
            <a:r>
              <a:rPr lang="en-GB" b="1" dirty="0"/>
              <a:t>New RFQ</a:t>
            </a:r>
          </a:p>
          <a:p>
            <a:r>
              <a:rPr lang="en-GB" b="1" dirty="0"/>
              <a:t>New DTL</a:t>
            </a:r>
          </a:p>
          <a:p>
            <a:r>
              <a:rPr lang="en-GB" b="1" dirty="0"/>
              <a:t>New magnets and vacuum chamber for MEBT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8C5A92-30F4-A581-6B3C-F927B6BD8CFE}"/>
              </a:ext>
            </a:extLst>
          </p:cNvPr>
          <p:cNvSpPr txBox="1"/>
          <p:nvPr/>
        </p:nvSpPr>
        <p:spPr>
          <a:xfrm>
            <a:off x="5986353" y="3199318"/>
            <a:ext cx="53623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New couplers for SCL</a:t>
            </a:r>
          </a:p>
          <a:p>
            <a:r>
              <a:rPr lang="en-GB" b="1" dirty="0"/>
              <a:t>New Modulators and Klystrons/Tetrodes</a:t>
            </a:r>
          </a:p>
          <a:p>
            <a:r>
              <a:rPr lang="en-GB" b="1" dirty="0"/>
              <a:t>8 new cryomodules in the HEBT + </a:t>
            </a:r>
            <a:r>
              <a:rPr lang="en-GB" b="1" dirty="0" err="1"/>
              <a:t>cryo</a:t>
            </a:r>
            <a:r>
              <a:rPr lang="en-GB" b="1" dirty="0"/>
              <a:t> </a:t>
            </a:r>
            <a:r>
              <a:rPr lang="en-GB" b="1" dirty="0" err="1"/>
              <a:t>strutucture</a:t>
            </a:r>
            <a:endParaRPr lang="en-GB" b="1" dirty="0"/>
          </a:p>
          <a:p>
            <a:r>
              <a:rPr lang="en-GB" dirty="0"/>
              <a:t>New kicker dipole to extract beam</a:t>
            </a:r>
          </a:p>
          <a:p>
            <a:r>
              <a:rPr lang="en-GB" dirty="0"/>
              <a:t>New diagnostics for beam commissioning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450157-3474-CE0E-82C2-BB79FA326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58" y="1443313"/>
            <a:ext cx="11484000" cy="15927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945E07-A6F9-E025-49D6-57C75E89EC51}"/>
              </a:ext>
            </a:extLst>
          </p:cNvPr>
          <p:cNvSpPr txBox="1"/>
          <p:nvPr/>
        </p:nvSpPr>
        <p:spPr>
          <a:xfrm>
            <a:off x="7995424" y="1443313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3"/>
                </a:solidFill>
              </a:rPr>
              <a:t>3 MW Linac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ECD374-3167-C541-8D9C-0804060A2C67}"/>
              </a:ext>
            </a:extLst>
          </p:cNvPr>
          <p:cNvSpPr txBox="1"/>
          <p:nvPr/>
        </p:nvSpPr>
        <p:spPr>
          <a:xfrm>
            <a:off x="7995424" y="483988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10 MW Linac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190FB8-9479-34D7-1C43-A0B8DB49B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58" y="4656266"/>
            <a:ext cx="11484000" cy="206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9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B111C-3103-6890-0142-D1A643C0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Front-end: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45BC0-BA62-C6C3-AAE0-79700B533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5030"/>
            <a:ext cx="10082349" cy="4351338"/>
          </a:xfrm>
        </p:spPr>
        <p:txBody>
          <a:bodyPr/>
          <a:lstStyle/>
          <a:p>
            <a:r>
              <a:rPr lang="en-GB" dirty="0"/>
              <a:t>From the previous grant:</a:t>
            </a:r>
          </a:p>
          <a:p>
            <a:pPr lvl="1"/>
            <a:r>
              <a:rPr lang="en-GB" dirty="0"/>
              <a:t>We cannot fit a second RFQ in the tunnel, this means the mearing needs to be done in the LEBT level.</a:t>
            </a:r>
          </a:p>
          <a:p>
            <a:r>
              <a:rPr lang="en-GB" dirty="0"/>
              <a:t>Needs:</a:t>
            </a:r>
          </a:p>
          <a:p>
            <a:pPr lvl="1"/>
            <a:r>
              <a:rPr lang="en-GB" dirty="0"/>
              <a:t>H- new source</a:t>
            </a:r>
          </a:p>
          <a:p>
            <a:pPr lvl="1"/>
            <a:r>
              <a:rPr lang="en-GB" dirty="0"/>
              <a:t>A whole new LEBT with a merging dipole</a:t>
            </a:r>
          </a:p>
          <a:p>
            <a:pPr lvl="1"/>
            <a:r>
              <a:rPr lang="en-GB" dirty="0"/>
              <a:t>Vacuum, SC compensation, gas injection </a:t>
            </a:r>
          </a:p>
          <a:p>
            <a:pPr lvl="1"/>
            <a:r>
              <a:rPr lang="en-GB" dirty="0"/>
              <a:t>New diagnostics</a:t>
            </a:r>
          </a:p>
          <a:p>
            <a:r>
              <a:rPr lang="en-GB" dirty="0"/>
              <a:t>Price tag: 5.6 M€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B6352F-7BAE-0A95-AC08-B76341534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800" y="4782831"/>
            <a:ext cx="3174386" cy="19870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8743D8-EE34-C893-CE87-43DC80FE5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077" y="2391235"/>
            <a:ext cx="3579446" cy="268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66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E3FDB-90F1-1504-44C5-F15E6AC07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Front-end: RFQ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53BFC-16A3-27FC-6075-C89EB60E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Current RFQ was not design to have cooling capacity to withstand double the rep rate.</a:t>
            </a:r>
          </a:p>
          <a:p>
            <a:r>
              <a:rPr lang="en-GB" dirty="0"/>
              <a:t>Needs:</a:t>
            </a:r>
          </a:p>
          <a:p>
            <a:pPr lvl="1"/>
            <a:r>
              <a:rPr lang="en-GB" dirty="0"/>
              <a:t>New RFQ with new design for cooling.</a:t>
            </a:r>
          </a:p>
          <a:p>
            <a:pPr lvl="1"/>
            <a:r>
              <a:rPr lang="en-GB" dirty="0"/>
              <a:t>New modulator and klystron</a:t>
            </a:r>
          </a:p>
          <a:p>
            <a:r>
              <a:rPr lang="en-GB" dirty="0"/>
              <a:t>New Skids?</a:t>
            </a:r>
          </a:p>
          <a:p>
            <a:r>
              <a:rPr lang="en-GB" dirty="0"/>
              <a:t>Price tag: 8.2 M€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26F669-7F79-DF77-593D-387432D5A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414" y="3429000"/>
            <a:ext cx="5429792" cy="3277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41C882-0D74-B78B-AD3B-D56144C77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40" y="4818136"/>
            <a:ext cx="2579914" cy="188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93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8CFC-E358-C244-AFC7-C17C224C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Front-end: MEBT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9994F-D094-9BBE-08BD-656A7BC26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MEBT will need to have pulsed magnets in order to work for both charge species.</a:t>
            </a:r>
          </a:p>
          <a:p>
            <a:r>
              <a:rPr lang="en-GB" dirty="0"/>
              <a:t>Needs:</a:t>
            </a:r>
          </a:p>
          <a:p>
            <a:pPr lvl="1"/>
            <a:r>
              <a:rPr lang="en-GB" dirty="0"/>
              <a:t>New magnets, power supplies </a:t>
            </a:r>
          </a:p>
          <a:p>
            <a:pPr lvl="1"/>
            <a:r>
              <a:rPr lang="en-GB" dirty="0"/>
              <a:t>Ceramic vacuum chamber</a:t>
            </a:r>
          </a:p>
          <a:p>
            <a:pPr lvl="1"/>
            <a:r>
              <a:rPr lang="en-GB" dirty="0"/>
              <a:t>New diagnostics for H- beams</a:t>
            </a:r>
          </a:p>
          <a:p>
            <a:pPr lvl="1"/>
            <a:r>
              <a:rPr lang="en-GB" dirty="0"/>
              <a:t>Questions on how to fit everything</a:t>
            </a:r>
          </a:p>
          <a:p>
            <a:r>
              <a:rPr lang="en-GB" dirty="0"/>
              <a:t>Price tag: 3.5 M€</a:t>
            </a:r>
          </a:p>
          <a:p>
            <a:pPr lvl="1"/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D07DF3-E0FA-D82A-A6A8-10CA1E552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861" y="2819174"/>
            <a:ext cx="5821635" cy="335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05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DCC84-D2F4-B8F6-79EB-C2D4D3220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Front-end: DTL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611B0-A05A-DCB4-05C2-41EA0FE51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DTLs also do not have cooling capacity to take in double the rep rate but we will assume an upgrade on the cooling power is enough for now</a:t>
            </a:r>
          </a:p>
          <a:p>
            <a:r>
              <a:rPr lang="en-GB" dirty="0"/>
              <a:t>Needs:</a:t>
            </a:r>
          </a:p>
          <a:p>
            <a:pPr lvl="1"/>
            <a:r>
              <a:rPr lang="en-GB" dirty="0"/>
              <a:t>New DTLs (?)</a:t>
            </a:r>
          </a:p>
          <a:p>
            <a:pPr lvl="1"/>
            <a:r>
              <a:rPr lang="en-GB" dirty="0"/>
              <a:t>New Skids</a:t>
            </a:r>
          </a:p>
          <a:p>
            <a:pPr lvl="1"/>
            <a:r>
              <a:rPr lang="en-GB" dirty="0"/>
              <a:t>New modulator and klystrons</a:t>
            </a:r>
          </a:p>
          <a:p>
            <a:r>
              <a:rPr lang="en-GB" dirty="0"/>
              <a:t>Price tag: 15.7 M€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C3ED8-E130-B323-9DCD-B2D83D223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605" y="4760198"/>
            <a:ext cx="2710544" cy="1944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578734-0D24-5E23-43B1-9C327D4DE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765" y="2969622"/>
            <a:ext cx="4982125" cy="373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70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E042-AA9B-9B99-1112-9D7A561B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SCL: Cavities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1CC89-02BA-E4EF-87CB-4186B86A1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cavities will need new couplers in order to take in the doubling in rep rate.</a:t>
            </a:r>
          </a:p>
          <a:p>
            <a:r>
              <a:rPr lang="en-GB" dirty="0"/>
              <a:t>Needs:</a:t>
            </a:r>
          </a:p>
          <a:p>
            <a:pPr lvl="1"/>
            <a:r>
              <a:rPr lang="en-GB" dirty="0"/>
              <a:t>New couplers</a:t>
            </a:r>
          </a:p>
          <a:p>
            <a:pPr lvl="1"/>
            <a:r>
              <a:rPr lang="en-GB" dirty="0"/>
              <a:t>New modulators and klystrons</a:t>
            </a:r>
          </a:p>
          <a:p>
            <a:pPr lvl="1"/>
            <a:r>
              <a:rPr lang="en-GB" dirty="0"/>
              <a:t>New tetrodes or SS amplifiers</a:t>
            </a:r>
          </a:p>
          <a:p>
            <a:r>
              <a:rPr lang="en-GB" dirty="0"/>
              <a:t>Price tag: 78.2 M€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BE91C8-1D5C-DA9B-8F74-068AE9930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955" y="5002985"/>
            <a:ext cx="2056696" cy="14898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3002BD-71E7-1322-30D6-67148226D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010" y="2360024"/>
            <a:ext cx="3377065" cy="2489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38B633-164E-61A0-88B2-977D1EFEE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9350" y="4316496"/>
            <a:ext cx="3766239" cy="251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14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E95CD-39B1-4BA1-1148-68F43C4A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SCL: Extra cavities HEBT (HB+)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435B5-CD23-47B0-5DDA-EE0A4B486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order to take the beam energy up to 2.5 GeV a set of 8 new cryomodules are to be installed in the HEBT section</a:t>
            </a:r>
          </a:p>
          <a:p>
            <a:r>
              <a:rPr lang="en-GB" dirty="0"/>
              <a:t>Needs:</a:t>
            </a:r>
          </a:p>
          <a:p>
            <a:pPr lvl="1"/>
            <a:r>
              <a:rPr lang="en-GB" dirty="0"/>
              <a:t>8 new Cryomodules</a:t>
            </a:r>
          </a:p>
          <a:p>
            <a:pPr lvl="1"/>
            <a:r>
              <a:rPr lang="en-GB" dirty="0"/>
              <a:t>Modulators and klystrons</a:t>
            </a:r>
          </a:p>
          <a:p>
            <a:pPr lvl="1"/>
            <a:r>
              <a:rPr lang="en-GB" dirty="0"/>
              <a:t>Extension of </a:t>
            </a:r>
            <a:r>
              <a:rPr lang="en-GB" dirty="0" err="1"/>
              <a:t>cryo</a:t>
            </a:r>
            <a:r>
              <a:rPr lang="en-GB" dirty="0"/>
              <a:t> line</a:t>
            </a:r>
          </a:p>
          <a:p>
            <a:r>
              <a:rPr lang="en-GB" dirty="0"/>
              <a:t>Price tag: 48.3 M€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16C65-BDB3-E5AE-6D3D-3461DFBC4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667" y="4298955"/>
            <a:ext cx="4044517" cy="23391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3B4B3C-755D-E6CC-7354-0F3CB2740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31" y="3052060"/>
            <a:ext cx="5170140" cy="35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32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98ADC-9364-C377-6BE0-FC03E9A10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SCL: Extraction to L2R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8EDB9-6893-09FB-49FE-6B7F0C864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need a kicker to extract the beam toward the accumulator ring</a:t>
            </a:r>
          </a:p>
          <a:p>
            <a:r>
              <a:rPr lang="en-GB" dirty="0"/>
              <a:t>If using H- the whole transfer line needs to be cooled between 100-200 K to allow room in the loss budget</a:t>
            </a:r>
          </a:p>
          <a:p>
            <a:r>
              <a:rPr lang="en-GB" dirty="0"/>
              <a:t>Line is 270.6 m long and has 28 H/V dipoles, 64 quads and 4 bunchers. Could be reduced to ~145 m if vertical bends are removed.</a:t>
            </a:r>
          </a:p>
          <a:p>
            <a:r>
              <a:rPr lang="en-GB" dirty="0"/>
              <a:t>Estimated cost: 20-25 M€ (not included cooling infrastructure, 7 M€ is just for cooling part)</a:t>
            </a:r>
          </a:p>
        </p:txBody>
      </p:sp>
    </p:spTree>
    <p:extLst>
      <p:ext uri="{BB962C8B-B14F-4D97-AF65-F5344CB8AC3E}">
        <p14:creationId xmlns:p14="http://schemas.microsoft.com/office/powerpoint/2010/main" val="1598376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5F973-B135-DA82-6D1D-A852D02C6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B3479D-D82A-69D3-5C09-F4493F349B95}"/>
              </a:ext>
            </a:extLst>
          </p:cNvPr>
          <p:cNvSpPr txBox="1"/>
          <p:nvPr/>
        </p:nvSpPr>
        <p:spPr>
          <a:xfrm>
            <a:off x="7654906" y="1063641"/>
            <a:ext cx="30639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* Adjusted from 2022 by inflation in Sweden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6DDEF7-E0DB-ACC9-6455-D1CD859BF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787" y="1340640"/>
            <a:ext cx="9432099" cy="525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55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4069</TotalTime>
  <Words>512</Words>
  <Application>Microsoft Macintosh PowerPoint</Application>
  <PresentationFormat>Widescreen</PresentationFormat>
  <Paragraphs>79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Linac Modifications and Upgrades</vt:lpstr>
      <vt:lpstr>Linac Upgrade in a nutshell</vt:lpstr>
      <vt:lpstr>Linac Upgrade in a nutshell</vt:lpstr>
      <vt:lpstr>Front-end: Source</vt:lpstr>
      <vt:lpstr>Front-end: RFQ</vt:lpstr>
      <vt:lpstr>Front-end: MEBT</vt:lpstr>
      <vt:lpstr>Front-end: DTL</vt:lpstr>
      <vt:lpstr>SCL: Cavities</vt:lpstr>
      <vt:lpstr>SCL: Extra cavities HEBT (HB+)</vt:lpstr>
      <vt:lpstr>SCL: Extraction to L2R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Elham Salehi</dc:creator>
  <cp:keywords/>
  <dc:description/>
  <cp:lastModifiedBy>Natalia Milas</cp:lastModifiedBy>
  <cp:revision>39</cp:revision>
  <dcterms:created xsi:type="dcterms:W3CDTF">2026-09-28T09:48:16Z</dcterms:created>
  <dcterms:modified xsi:type="dcterms:W3CDTF">2026-10-05T19:06:18Z</dcterms:modified>
  <cp:category/>
</cp:coreProperties>
</file>