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7" r:id="rId2"/>
    <p:sldId id="273" r:id="rId3"/>
    <p:sldId id="259" r:id="rId4"/>
    <p:sldId id="260" r:id="rId5"/>
    <p:sldId id="329" r:id="rId6"/>
    <p:sldId id="330" r:id="rId7"/>
    <p:sldId id="276" r:id="rId8"/>
    <p:sldId id="310" r:id="rId9"/>
    <p:sldId id="308" r:id="rId10"/>
    <p:sldId id="311" r:id="rId11"/>
    <p:sldId id="312" r:id="rId12"/>
    <p:sldId id="313" r:id="rId13"/>
    <p:sldId id="315" r:id="rId14"/>
    <p:sldId id="283" r:id="rId15"/>
    <p:sldId id="323" r:id="rId16"/>
    <p:sldId id="285" r:id="rId17"/>
    <p:sldId id="317" r:id="rId18"/>
    <p:sldId id="322" r:id="rId19"/>
    <p:sldId id="321" r:id="rId20"/>
    <p:sldId id="320" r:id="rId21"/>
    <p:sldId id="318" r:id="rId22"/>
    <p:sldId id="324" r:id="rId23"/>
    <p:sldId id="326" r:id="rId24"/>
    <p:sldId id="286" r:id="rId25"/>
    <p:sldId id="288" r:id="rId26"/>
    <p:sldId id="325" r:id="rId27"/>
    <p:sldId id="290" r:id="rId28"/>
    <p:sldId id="331" r:id="rId29"/>
    <p:sldId id="29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2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4B2"/>
    <a:srgbClr val="91A992"/>
    <a:srgbClr val="000000"/>
    <a:srgbClr val="0066CC"/>
    <a:srgbClr val="FFC000"/>
    <a:srgbClr val="006600"/>
    <a:srgbClr val="00CCFF"/>
    <a:srgbClr val="00B050"/>
    <a:srgbClr val="00FF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98" autoAdjust="0"/>
  </p:normalViewPr>
  <p:slideViewPr>
    <p:cSldViewPr snapToGrid="0" showGuides="1">
      <p:cViewPr>
        <p:scale>
          <a:sx n="72" d="100"/>
          <a:sy n="72" d="100"/>
        </p:scale>
        <p:origin x="1013" y="178"/>
      </p:cViewPr>
      <p:guideLst>
        <p:guide orient="horz" pos="2228"/>
        <p:guide pos="32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D4377-FB13-46B0-B838-DC3D65A5DF5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6B29E-F22E-40E5-B1E5-E3B4286C8E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0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6B29E-F22E-40E5-B1E5-E3B4286C8E2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811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39FC-C7B8-AC76-C4E1-39872E7C7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D714D6-8E84-A0D8-127C-C999DFF7D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C8315-62AB-3CF3-B9F6-C4CC9D42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E35F-D8E9-4B3D-9AED-0EB0425978BD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42C47-C7BE-76F6-F23F-57600C36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A5920-B6C4-19F1-48E0-0EC158B5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98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81A16-69D4-D28F-0811-B52A12E4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4F354-A13A-979F-1B0A-07A63BC63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8E258-5AF3-4254-C8A6-17C436EA3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5EF1-297A-4981-AC63-72C994DAD8D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66EB-96DC-2C6F-E6E2-CB5498CE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51F95-56C8-7CB4-2E32-953659B5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C5CBE-2256-34D2-E85D-D1058B55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D52C4-6361-EC24-2917-7191DE7E7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9E2D7-F640-F30E-D0D4-33EE0C424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C946-8D16-40B8-8632-7E450D71A097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E00B3-10B5-D77C-A2F9-50871F3FD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21D80-67D5-0313-B42E-E81DD581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93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762D-3A9B-5554-15EA-DEE77BD3B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6DC28-3267-0C5B-A1B8-CD3783361D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DE1F7-2247-8B96-C34B-0EB2CD6C6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9DFAD-064E-0BB1-2181-21A2D9F18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476DB-394B-4404-A2E2-9199C902F07E}" type="datetime1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66C6E5-D3CC-142E-4957-E780DB96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751EC-98C8-7AC9-AF03-BC7EBE61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95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986B1-C2C4-05F6-205F-851FC6FF7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66A26-BC27-0EC5-0431-34797817C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62197-1BE1-3E3E-D3AE-B8EE2A644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2A155-B8BC-31B9-3F55-2551151287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6F904-440D-3B99-D519-2004030778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03EE1D-E0C4-182A-B2F7-8AE48BD7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76184-E04C-4CFB-89C5-FF0AB57EAD27}" type="datetime1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8EDE6-7647-C956-E5F0-0F6849EB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F77206-A2EF-A5B6-B114-0774588A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36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F127-CC72-702C-818B-4D7859E6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DF2DC1-F6E6-98F4-F721-401492E0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BA86-9771-48A9-9719-6D0A0412702D}" type="datetime1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326C4-930B-089F-BD8A-9DD96611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6A8AF-90DA-2B3F-1B6D-6DAF8775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10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B5DBBC-3B8E-AD5F-A592-8E5456CB0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712B-319E-48C1-9C67-81BFA1FBB55A}" type="datetime1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211DA7-8C8A-D080-2312-5DF5D231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9B4A4-3290-DCC9-A6C5-6F0232D6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20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6500B-4922-BB19-4B46-294748D89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A952-B24E-F6D6-4FD6-B4B749625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8F636-C160-F7DA-632B-32189A007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EA5CD-928D-BE70-99A0-00A7D576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A659-7476-452E-9729-06A514AD554C}" type="datetime1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089E0-063E-EB14-1AB4-9B9966C7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7FF4E-F2CB-E40A-A2B2-55BAF2B5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3216-0170-90E3-F4EB-65EA4B32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37A09-2260-824E-2604-FD4FEF275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67F7A-6766-AB74-AE47-71A8578A3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0988C-9302-BF00-8030-3362C60B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FFEC-A307-429D-BCC7-8ABD9877E1E3}" type="datetime1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E113F-DDD3-4385-1E90-DC6D5236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21549-6294-4056-0D81-2085A97E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1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B0A7-FD03-144A-C390-73393BE5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5F7AD-934B-2B6C-0F4A-92618C089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AEE03-F610-DDD1-F4F1-BEDF4F4F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97AB-FAC7-436E-9EC6-B6282255BA7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3F877-060C-034A-4F76-C79136C8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58108-6AA3-1069-2AA6-03E823DB3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59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A27BF-BD0B-DA39-A64E-C3262CC8A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59984-9FB0-BFB8-DED8-98DA401E8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DD007-7E11-155F-00C3-2099FC238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78E7B-FA07-4FF5-B98C-69E527F463E8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AC246-9D89-FCF1-98F5-306E7BAA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BF776-F550-72B8-2D5A-7158074DD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41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65B54-E87B-0A25-7F2E-E865806A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5EFE8-DCA2-466A-A25C-A3A6A8877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6724D-35DD-6623-8A34-BE7296EF2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45240-15E3-413E-98B3-332E452F61D3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905D0-93D4-BE2D-7467-FB0E6F711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F075B-ABF3-1273-58AD-EEAF728EC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B61B-262C-42C2-BF47-1709D5412A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00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7.jpeg"/><Relationship Id="rId10" Type="http://schemas.openxmlformats.org/officeDocument/2006/relationships/image" Target="../media/image33.png"/><Relationship Id="rId4" Type="http://schemas.openxmlformats.org/officeDocument/2006/relationships/image" Target="../media/image270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30.png"/><Relationship Id="rId7" Type="http://schemas.openxmlformats.org/officeDocument/2006/relationships/image" Target="../media/image44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image" Target="../media/image45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54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7.jpe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1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76.png"/><Relationship Id="rId7" Type="http://schemas.openxmlformats.org/officeDocument/2006/relationships/image" Target="../media/image7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70.png"/><Relationship Id="rId10" Type="http://schemas.openxmlformats.org/officeDocument/2006/relationships/image" Target="../media/image68.png"/><Relationship Id="rId9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109.png"/><Relationship Id="rId7" Type="http://schemas.openxmlformats.org/officeDocument/2006/relationships/image" Target="../media/image56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530.png"/><Relationship Id="rId9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ADF1-69EF-B4A8-4122-1B6E562D2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579" y="1612892"/>
            <a:ext cx="10094842" cy="2276061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Laser-Assisted Charge-Exchange Injection into 5 MW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</a:t>
            </a:r>
            <a:r>
              <a:rPr lang="en-GB" sz="4400" dirty="0" err="1">
                <a:latin typeface="Symbol" panose="05050102010706020507" pitchFamily="18" charset="2"/>
                <a:cs typeface="Times New Roman" panose="02020603050405020304" pitchFamily="18" charset="0"/>
              </a:rPr>
              <a:t>n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Proton Accumulator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C88F3-E002-D238-D61D-8BC7AD300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766" y="4373218"/>
            <a:ext cx="9144000" cy="1015663"/>
          </a:xfrm>
        </p:spPr>
        <p:txBody>
          <a:bodyPr/>
          <a:lstStyle/>
          <a:p>
            <a:r>
              <a:rPr lang="en-GB" dirty="0"/>
              <a:t>Anatoliy Opanasenko</a:t>
            </a:r>
          </a:p>
          <a:p>
            <a:r>
              <a:rPr lang="en-GB" dirty="0"/>
              <a:t>Uppsala University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D564E1-F226-2F8A-9B8B-AEDD6C1B2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8" y="209009"/>
            <a:ext cx="2078800" cy="11029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2DDE5B-A149-8BAD-C9EA-45BE962B5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13" y="4399928"/>
            <a:ext cx="2247105" cy="211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7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EE837-1F6F-569D-315F-FF451420A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15A5F-5210-4737-A438-64C1B1CB2FAA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97A53-1A57-24E5-5FF5-238645F66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7F419-029A-4D21-F104-02579DFE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7D6E9A1-23F6-F8D7-A03F-EA63E5C41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165"/>
          <a:stretch>
            <a:fillRect/>
          </a:stretch>
        </p:blipFill>
        <p:spPr>
          <a:xfrm>
            <a:off x="3912577" y="1118908"/>
            <a:ext cx="4366846" cy="4351338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701EB0F-7AC5-0623-CDC3-69320D68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000" y="489183"/>
            <a:ext cx="3730200" cy="62972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Gill Alt One MT" panose="020B0502020104020203" pitchFamily="34" charset="0"/>
              </a:rPr>
              <a:t>5 MW </a:t>
            </a:r>
            <a:r>
              <a:rPr lang="en-GB" b="1" dirty="0" err="1">
                <a:latin typeface="Gill Alt One MT" panose="020B0502020104020203" pitchFamily="34" charset="0"/>
              </a:rPr>
              <a:t>ESSnuSB</a:t>
            </a:r>
            <a:r>
              <a:rPr lang="en-GB" b="1" dirty="0">
                <a:latin typeface="Gill Alt One MT" panose="020B0502020104020203" pitchFamily="34" charset="0"/>
              </a:rPr>
              <a:t>+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58B7C1-5522-44F4-B946-605DDA7D2B4C}"/>
              </a:ext>
            </a:extLst>
          </p:cNvPr>
          <p:cNvSpPr txBox="1"/>
          <p:nvPr/>
        </p:nvSpPr>
        <p:spPr>
          <a:xfrm>
            <a:off x="637800" y="4255166"/>
            <a:ext cx="359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Gill Alt One MT" panose="020B0502020104020203" pitchFamily="34" charset="0"/>
              </a:rPr>
              <a:t>The carbon-foil stripping  injection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8225D3-963D-9E64-502A-8535BD5B3A2E}"/>
              </a:ext>
            </a:extLst>
          </p:cNvPr>
          <p:cNvSpPr txBox="1"/>
          <p:nvPr/>
        </p:nvSpPr>
        <p:spPr>
          <a:xfrm>
            <a:off x="7378995" y="4799157"/>
            <a:ext cx="4813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Radioactivation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Heating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Beam Control  losses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704EC-0B19-5B27-EC66-F75BDB4DC2D8}"/>
              </a:ext>
            </a:extLst>
          </p:cNvPr>
          <p:cNvSpPr txBox="1"/>
          <p:nvPr/>
        </p:nvSpPr>
        <p:spPr>
          <a:xfrm>
            <a:off x="532572" y="252982"/>
            <a:ext cx="22323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14571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EDAD-E427-2478-720D-C0965022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354" y="31946"/>
            <a:ext cx="10515600" cy="61687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+mn-lt"/>
                <a:cs typeface="Times New Roman" panose="02020603050405020304" pitchFamily="18" charset="0"/>
              </a:rPr>
              <a:t>Three-step </a:t>
            </a:r>
            <a:r>
              <a:rPr lang="en-GB" sz="2800" b="1" dirty="0">
                <a:latin typeface="+mn-lt"/>
                <a:cs typeface="Times New Roman" panose="02020603050405020304" pitchFamily="18" charset="0"/>
              </a:rPr>
              <a:t>Laser-Assisted Charge-Exchange Injection</a:t>
            </a:r>
            <a:r>
              <a:rPr lang="en-US" sz="2800" b="1" cap="all" dirty="0">
                <a:latin typeface="+mn-lt"/>
              </a:rPr>
              <a:t> </a:t>
            </a:r>
            <a:endParaRPr lang="en-GB" sz="2800" b="1" dirty="0">
              <a:latin typeface="+mn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0CDC7B-A52C-A3AE-6F6D-E75B12381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C413-2814-451C-9156-E9FC6F149A34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87D0B-E0DA-B51E-0DCA-E50E2CD5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Annual </a:t>
            </a:r>
            <a:r>
              <a:rPr lang="en-GB" dirty="0" err="1"/>
              <a:t>ESSnuSB</a:t>
            </a:r>
            <a:r>
              <a:rPr lang="en-GB" dirty="0"/>
              <a:t>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C8093-EAE8-79E8-C34E-993D817A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3</a:t>
            </a:fld>
            <a:endParaRPr lang="en-GB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396B67C-E804-560E-EE73-9156AC23C993}"/>
              </a:ext>
            </a:extLst>
          </p:cNvPr>
          <p:cNvSpPr txBox="1"/>
          <p:nvPr/>
        </p:nvSpPr>
        <p:spPr>
          <a:xfrm>
            <a:off x="631239" y="608310"/>
            <a:ext cx="69201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Gill Alt One MT" panose="020B0502020104020203" pitchFamily="34" charset="0"/>
              </a:rPr>
              <a:t>1998, I. Yamane, </a:t>
            </a:r>
            <a:r>
              <a:rPr lang="en-GB" i="1" dirty="0"/>
              <a:t>KEK, Japan;   </a:t>
            </a:r>
            <a:r>
              <a:rPr lang="en-GB" sz="2000" i="1" dirty="0">
                <a:latin typeface="Gill Alt One MT" panose="020B0502020104020203" pitchFamily="34" charset="0"/>
              </a:rPr>
              <a:t>    </a:t>
            </a:r>
            <a:r>
              <a:rPr lang="en-GB" sz="2000" dirty="0">
                <a:latin typeface="Gill Alt One MT" panose="020B0502020104020203" pitchFamily="34" charset="0"/>
              </a:rPr>
              <a:t>2003, V. Danilov, et al. SNS, USA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50402F4-F8A1-2BC6-8447-8FBB15065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791806"/>
              </p:ext>
            </p:extLst>
          </p:nvPr>
        </p:nvGraphicFramePr>
        <p:xfrm>
          <a:off x="8097099" y="1818658"/>
          <a:ext cx="2828212" cy="1059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1061">
                  <a:extLst>
                    <a:ext uri="{9D8B030D-6E8A-4147-A177-3AD203B41FA5}">
                      <a16:colId xmlns:a16="http://schemas.microsoft.com/office/drawing/2014/main" val="4071411567"/>
                    </a:ext>
                  </a:extLst>
                </a:gridCol>
                <a:gridCol w="697151">
                  <a:extLst>
                    <a:ext uri="{9D8B030D-6E8A-4147-A177-3AD203B41FA5}">
                      <a16:colId xmlns:a16="http://schemas.microsoft.com/office/drawing/2014/main" val="19500531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 Colliding parameters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7323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Relativistic factor, 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</a:t>
                      </a: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>
                        <a:alpha val="4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effectLst/>
                        </a:rPr>
                        <a:t>3.664</a:t>
                      </a:r>
                      <a:endParaRPr lang="en-GB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343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Excitation wavelength (nm)</a:t>
                      </a: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>
                        <a:alpha val="4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effectLst/>
                        </a:rPr>
                        <a:t>102.6</a:t>
                      </a:r>
                      <a:endParaRPr lang="en-GB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3073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Laser wavelength (nm)</a:t>
                      </a: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>
                        <a:alpha val="4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effectLst/>
                        </a:rPr>
                        <a:t>532</a:t>
                      </a:r>
                      <a:endParaRPr lang="en-GB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72960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Angle, 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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GB" sz="1400" b="0" kern="100" dirty="0" err="1">
                          <a:solidFill>
                            <a:schemeClr val="tx1"/>
                          </a:solidFill>
                          <a:effectLst/>
                        </a:rPr>
                        <a:t>deg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>
                        <a:alpha val="4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effectLst/>
                        </a:rPr>
                        <a:t>64.4</a:t>
                      </a:r>
                      <a:endParaRPr lang="en-GB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5670334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441F3780-2DEF-4595-85AB-C9BA4A279619}"/>
              </a:ext>
            </a:extLst>
          </p:cNvPr>
          <p:cNvGrpSpPr/>
          <p:nvPr/>
        </p:nvGrpSpPr>
        <p:grpSpPr>
          <a:xfrm>
            <a:off x="886551" y="1159315"/>
            <a:ext cx="8020327" cy="4755269"/>
            <a:chOff x="1085677" y="855433"/>
            <a:chExt cx="9822822" cy="582987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F50F83-95B6-8999-C544-A42F1E81FFBE}"/>
                </a:ext>
              </a:extLst>
            </p:cNvPr>
            <p:cNvGrpSpPr/>
            <p:nvPr/>
          </p:nvGrpSpPr>
          <p:grpSpPr>
            <a:xfrm>
              <a:off x="1085677" y="855433"/>
              <a:ext cx="9822822" cy="5414072"/>
              <a:chOff x="2263288" y="821079"/>
              <a:chExt cx="9822822" cy="541407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3F54D3A-0102-A158-09B7-29DA2E4001B8}"/>
                  </a:ext>
                </a:extLst>
              </p:cNvPr>
              <p:cNvGrpSpPr/>
              <p:nvPr/>
            </p:nvGrpSpPr>
            <p:grpSpPr>
              <a:xfrm>
                <a:off x="2725541" y="1253842"/>
                <a:ext cx="6624956" cy="801819"/>
                <a:chOff x="2561921" y="1037740"/>
                <a:chExt cx="6624956" cy="801819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93FE9589-1440-70AC-64DE-F56529E1C0B9}"/>
                    </a:ext>
                  </a:extLst>
                </p:cNvPr>
                <p:cNvSpPr/>
                <p:nvPr/>
              </p:nvSpPr>
              <p:spPr>
                <a:xfrm>
                  <a:off x="3582167" y="1301084"/>
                  <a:ext cx="174598" cy="514505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657C06C-8A22-A75D-1810-BCFCFAF20D59}"/>
                    </a:ext>
                  </a:extLst>
                </p:cNvPr>
                <p:cNvSpPr/>
                <p:nvPr/>
              </p:nvSpPr>
              <p:spPr>
                <a:xfrm>
                  <a:off x="5132973" y="1037740"/>
                  <a:ext cx="159326" cy="556443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198D32F-B1CE-1025-9A0A-4082060FB096}"/>
                    </a:ext>
                  </a:extLst>
                </p:cNvPr>
                <p:cNvSpPr/>
                <p:nvPr/>
              </p:nvSpPr>
              <p:spPr>
                <a:xfrm>
                  <a:off x="6713699" y="1037740"/>
                  <a:ext cx="129209" cy="534657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ADA71B1-0D2B-5CD2-D8CF-DFAE6F86CA7E}"/>
                    </a:ext>
                  </a:extLst>
                </p:cNvPr>
                <p:cNvSpPr/>
                <p:nvPr/>
              </p:nvSpPr>
              <p:spPr>
                <a:xfrm>
                  <a:off x="8253909" y="1325054"/>
                  <a:ext cx="174598" cy="514505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EF16EA8-41BC-EAF3-019F-FF6DDD15B02A}"/>
                    </a:ext>
                  </a:extLst>
                </p:cNvPr>
                <p:cNvSpPr/>
                <p:nvPr/>
              </p:nvSpPr>
              <p:spPr>
                <a:xfrm>
                  <a:off x="2786512" y="1302638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F5C74D1-9C6B-F68D-2B98-E8B762E9C172}"/>
                    </a:ext>
                  </a:extLst>
                </p:cNvPr>
                <p:cNvSpPr/>
                <p:nvPr/>
              </p:nvSpPr>
              <p:spPr>
                <a:xfrm>
                  <a:off x="2561921" y="1302900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6B1637C-DE18-7E53-543F-D80829A26706}"/>
                    </a:ext>
                  </a:extLst>
                </p:cNvPr>
                <p:cNvSpPr/>
                <p:nvPr/>
              </p:nvSpPr>
              <p:spPr>
                <a:xfrm>
                  <a:off x="9126391" y="1298812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525BE48-E927-55D5-53F1-857B3270B282}"/>
                    </a:ext>
                  </a:extLst>
                </p:cNvPr>
                <p:cNvSpPr/>
                <p:nvPr/>
              </p:nvSpPr>
              <p:spPr>
                <a:xfrm>
                  <a:off x="8754298" y="1292483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D6061481-CE5B-EE8B-8735-F426666DA8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5919" y="1824763"/>
                <a:ext cx="144447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2F2C575-E33B-8455-9945-EA5785C824A2}"/>
                  </a:ext>
                </a:extLst>
              </p:cNvPr>
              <p:cNvSpPr txBox="1"/>
              <p:nvPr/>
            </p:nvSpPr>
            <p:spPr>
              <a:xfrm>
                <a:off x="5894715" y="1781550"/>
                <a:ext cx="1051330" cy="4527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/>
                  <a:t>0.87 m</a:t>
                </a:r>
              </a:p>
            </p:txBody>
          </p:sp>
          <p:sp>
            <p:nvSpPr>
              <p:cNvPr id="57" name="Trapezoid 56">
                <a:extLst>
                  <a:ext uri="{FF2B5EF4-FFF2-40B4-BE49-F238E27FC236}">
                    <a16:creationId xmlns:a16="http://schemas.microsoft.com/office/drawing/2014/main" id="{F3D365B4-9A02-6F30-2AB0-066D4732CFA6}"/>
                  </a:ext>
                </a:extLst>
              </p:cNvPr>
              <p:cNvSpPr/>
              <p:nvPr/>
            </p:nvSpPr>
            <p:spPr>
              <a:xfrm rot="1778075">
                <a:off x="6192425" y="1009506"/>
                <a:ext cx="45719" cy="852468"/>
              </a:xfrm>
              <a:prstGeom prst="trapezoid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5CDDF33-3FA1-5BA2-3032-E47CA79121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6593" y="1511740"/>
                <a:ext cx="1580726" cy="1089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AE4BECCF-5C5B-74F6-6EFC-F5696E626026}"/>
                  </a:ext>
                </a:extLst>
              </p:cNvPr>
              <p:cNvGrpSpPr/>
              <p:nvPr/>
            </p:nvGrpSpPr>
            <p:grpSpPr>
              <a:xfrm>
                <a:off x="5560906" y="1260464"/>
                <a:ext cx="159334" cy="458806"/>
                <a:chOff x="4333781" y="1758997"/>
                <a:chExt cx="129215" cy="458806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79E300F1-3C82-1574-203D-270B4F216948}"/>
                    </a:ext>
                  </a:extLst>
                </p:cNvPr>
                <p:cNvSpPr/>
                <p:nvPr/>
              </p:nvSpPr>
              <p:spPr>
                <a:xfrm>
                  <a:off x="4333787" y="1758997"/>
                  <a:ext cx="129209" cy="16603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95C8E9-A54D-2428-2A04-FF9B484BF178}"/>
                    </a:ext>
                  </a:extLst>
                </p:cNvPr>
                <p:cNvSpPr/>
                <p:nvPr/>
              </p:nvSpPr>
              <p:spPr>
                <a:xfrm>
                  <a:off x="4333781" y="2061128"/>
                  <a:ext cx="129209" cy="15667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03BDD8D3-9EEB-E5F3-126A-AA801364F3CB}"/>
                  </a:ext>
                </a:extLst>
              </p:cNvPr>
              <p:cNvGrpSpPr/>
              <p:nvPr/>
            </p:nvGrpSpPr>
            <p:grpSpPr>
              <a:xfrm flipV="1">
                <a:off x="6612233" y="1269821"/>
                <a:ext cx="165352" cy="458806"/>
                <a:chOff x="4699545" y="1776920"/>
                <a:chExt cx="129214" cy="458806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380D3C1-D74E-F706-4387-088B942EA8D4}"/>
                    </a:ext>
                  </a:extLst>
                </p:cNvPr>
                <p:cNvSpPr/>
                <p:nvPr/>
              </p:nvSpPr>
              <p:spPr>
                <a:xfrm>
                  <a:off x="4699550" y="1776920"/>
                  <a:ext cx="129209" cy="16603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CABF87CD-2AB3-0A8E-755A-A82239844D03}"/>
                    </a:ext>
                  </a:extLst>
                </p:cNvPr>
                <p:cNvSpPr/>
                <p:nvPr/>
              </p:nvSpPr>
              <p:spPr>
                <a:xfrm>
                  <a:off x="4699545" y="2079051"/>
                  <a:ext cx="129209" cy="15667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E38F6CE-AF39-A421-B765-1FD6963EF9BC}"/>
                  </a:ext>
                </a:extLst>
              </p:cNvPr>
              <p:cNvSpPr txBox="1"/>
              <p:nvPr/>
            </p:nvSpPr>
            <p:spPr>
              <a:xfrm>
                <a:off x="7209738" y="821079"/>
                <a:ext cx="4876372" cy="565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b="1" dirty="0">
                    <a:solidFill>
                      <a:srgbClr val="C00000"/>
                    </a:solidFill>
                    <a:latin typeface="Gill Alt One MT" panose="020B0502020104020203" pitchFamily="34" charset="0"/>
                  </a:rPr>
                  <a:t>ESS</a:t>
                </a:r>
                <a:r>
                  <a:rPr lang="en-GB" sz="2400" b="1" dirty="0">
                    <a:solidFill>
                      <a:srgbClr val="C00000"/>
                    </a:solidFill>
                    <a:latin typeface="Gill Alt One MT" panose="020B0502020104020203" pitchFamily="34" charset="0"/>
                    <a:sym typeface="Symbol" panose="05050102010706020507" pitchFamily="18" charset="2"/>
                  </a:rPr>
                  <a:t></a:t>
                </a:r>
                <a:r>
                  <a:rPr lang="en-GB" sz="2400" b="1" dirty="0">
                    <a:solidFill>
                      <a:srgbClr val="C00000"/>
                    </a:solidFill>
                    <a:latin typeface="Gill Alt One MT" panose="020B0502020104020203" pitchFamily="34" charset="0"/>
                  </a:rPr>
                  <a:t>SB accumulator chicane </a:t>
                </a:r>
                <a:endParaRPr lang="en-GB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8976347-2310-6953-D9E5-DFCA8A7A80D3}"/>
                  </a:ext>
                </a:extLst>
              </p:cNvPr>
              <p:cNvGrpSpPr/>
              <p:nvPr/>
            </p:nvGrpSpPr>
            <p:grpSpPr>
              <a:xfrm>
                <a:off x="2263288" y="1245642"/>
                <a:ext cx="7363067" cy="4989509"/>
                <a:chOff x="2448545" y="717292"/>
                <a:chExt cx="6796662" cy="4989509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572C7CD0-ADC2-2250-477D-C3E6A7C67D31}"/>
                    </a:ext>
                  </a:extLst>
                </p:cNvPr>
                <p:cNvGrpSpPr/>
                <p:nvPr/>
              </p:nvGrpSpPr>
              <p:grpSpPr>
                <a:xfrm>
                  <a:off x="2448545" y="717292"/>
                  <a:ext cx="6796662" cy="4989509"/>
                  <a:chOff x="2110100" y="717292"/>
                  <a:chExt cx="7401648" cy="5644065"/>
                </a:xfrm>
              </p:grpSpPr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E8A14E9D-13F3-DE91-A400-0C4E4CE97314}"/>
                      </a:ext>
                    </a:extLst>
                  </p:cNvPr>
                  <p:cNvSpPr/>
                  <p:nvPr/>
                </p:nvSpPr>
                <p:spPr>
                  <a:xfrm>
                    <a:off x="5385066" y="717292"/>
                    <a:ext cx="1341214" cy="592722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F7F63CA3-8A83-DA0A-361C-F7DB9C135C1D}"/>
                      </a:ext>
                    </a:extLst>
                  </p:cNvPr>
                  <p:cNvSpPr/>
                  <p:nvPr/>
                </p:nvSpPr>
                <p:spPr>
                  <a:xfrm>
                    <a:off x="2635285" y="2010714"/>
                    <a:ext cx="6578984" cy="4350643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86" name="Straight Arrow Connector 85">
                    <a:extLst>
                      <a:ext uri="{FF2B5EF4-FFF2-40B4-BE49-F238E27FC236}">
                        <a16:creationId xmlns:a16="http://schemas.microsoft.com/office/drawing/2014/main" id="{43AAA003-473B-749B-74D9-6C8442B021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635285" y="1342575"/>
                    <a:ext cx="2856995" cy="655818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prstDash val="lg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6E81C531-1F3F-2D91-D4EF-7B599F215650}"/>
                      </a:ext>
                    </a:extLst>
                  </p:cNvPr>
                  <p:cNvGrpSpPr/>
                  <p:nvPr/>
                </p:nvGrpSpPr>
                <p:grpSpPr>
                  <a:xfrm>
                    <a:off x="2110100" y="2039740"/>
                    <a:ext cx="7401648" cy="4279775"/>
                    <a:chOff x="2110100" y="2039740"/>
                    <a:chExt cx="7449958" cy="4352921"/>
                  </a:xfrm>
                </p:grpSpPr>
                <p:pic>
                  <p:nvPicPr>
                    <p:cNvPr id="96" name="Picture 95">
                      <a:extLst>
                        <a:ext uri="{FF2B5EF4-FFF2-40B4-BE49-F238E27FC236}">
                          <a16:creationId xmlns:a16="http://schemas.microsoft.com/office/drawing/2014/main" id="{7D50DEB4-947D-3DF2-BDA0-B54873CF1D2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>
                      <a:off x="2110100" y="2039740"/>
                      <a:ext cx="7449958" cy="43529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01" name="Group 100">
                      <a:extLst>
                        <a:ext uri="{FF2B5EF4-FFF2-40B4-BE49-F238E27FC236}">
                          <a16:creationId xmlns:a16="http://schemas.microsoft.com/office/drawing/2014/main" id="{CAF53C8A-A4DF-03A7-13E9-0D29FBA74C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2631" y="3139426"/>
                      <a:ext cx="5449957" cy="223631"/>
                      <a:chOff x="3160643" y="2946952"/>
                      <a:chExt cx="5449957" cy="223631"/>
                    </a:xfrm>
                  </p:grpSpPr>
                  <p:sp>
                    <p:nvSpPr>
                      <p:cNvPr id="92" name="Rectangle 91">
                        <a:extLst>
                          <a:ext uri="{FF2B5EF4-FFF2-40B4-BE49-F238E27FC236}">
                            <a16:creationId xmlns:a16="http://schemas.microsoft.com/office/drawing/2014/main" id="{588304D0-DF9A-FE72-0B01-6101A81F58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60643" y="3021496"/>
                        <a:ext cx="684296" cy="149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4" name="Rectangle 93">
                        <a:extLst>
                          <a:ext uri="{FF2B5EF4-FFF2-40B4-BE49-F238E27FC236}">
                            <a16:creationId xmlns:a16="http://schemas.microsoft.com/office/drawing/2014/main" id="{805F4505-1F4E-EC30-A76F-1295F32098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26304" y="2946952"/>
                        <a:ext cx="684296" cy="2236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cxnSp>
              <p:nvCxnSpPr>
                <p:cNvPr id="110" name="Straight Arrow Connector 109">
                  <a:extLst>
                    <a:ext uri="{FF2B5EF4-FFF2-40B4-BE49-F238E27FC236}">
                      <a16:creationId xmlns:a16="http://schemas.microsoft.com/office/drawing/2014/main" id="{393B0AC2-B7C7-F2EB-50E8-1FFFE595C8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2941" y="1226091"/>
                  <a:ext cx="2351795" cy="62372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lg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72D6CDA-826D-3708-E4B9-B697D1910690}"/>
                  </a:ext>
                </a:extLst>
              </p:cNvPr>
              <p:cNvCxnSpPr>
                <a:cxnSpLocks/>
                <a:endCxn id="9" idx="3"/>
              </p:cNvCxnSpPr>
              <p:nvPr/>
            </p:nvCxnSpPr>
            <p:spPr>
              <a:xfrm flipV="1">
                <a:off x="2464905" y="1774439"/>
                <a:ext cx="1455480" cy="71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1BAFD8F-81B6-D24A-A164-880FE68D4E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2190" y="1532068"/>
                <a:ext cx="1467582" cy="2532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DF4A9D5F-70E3-B493-C7B5-0F33B99761AE}"/>
                  </a:ext>
                </a:extLst>
              </p:cNvPr>
              <p:cNvCxnSpPr>
                <a:cxnSpLocks/>
                <a:stCxn id="11" idx="3"/>
                <a:endCxn id="12" idx="1"/>
              </p:cNvCxnSpPr>
              <p:nvPr/>
            </p:nvCxnSpPr>
            <p:spPr>
              <a:xfrm>
                <a:off x="7006528" y="1521171"/>
                <a:ext cx="1411001" cy="2772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D7408888-C091-CC63-A7A1-881BC8C537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94395" y="1788499"/>
                <a:ext cx="1464802" cy="1597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248669C-0188-E9BD-709B-2782DF6DEC3B}"/>
                  </a:ext>
                </a:extLst>
              </p:cNvPr>
              <p:cNvCxnSpPr>
                <a:cxnSpLocks/>
                <a:stCxn id="10" idx="1"/>
                <a:endCxn id="11" idx="3"/>
              </p:cNvCxnSpPr>
              <p:nvPr/>
            </p:nvCxnSpPr>
            <p:spPr>
              <a:xfrm flipV="1">
                <a:off x="5296593" y="1521171"/>
                <a:ext cx="1709935" cy="1089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6F722B1-03E4-791E-4A04-5CEBEB18B299}"/>
                </a:ext>
              </a:extLst>
            </p:cNvPr>
            <p:cNvCxnSpPr>
              <a:cxnSpLocks/>
            </p:cNvCxnSpPr>
            <p:nvPr/>
          </p:nvCxnSpPr>
          <p:spPr>
            <a:xfrm>
              <a:off x="2047193" y="5646824"/>
              <a:ext cx="1007041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B0C2DC6-2101-6A2C-DFF0-D764A2E7677B}"/>
                </a:ext>
              </a:extLst>
            </p:cNvPr>
            <p:cNvCxnSpPr>
              <a:cxnSpLocks/>
            </p:cNvCxnSpPr>
            <p:nvPr/>
          </p:nvCxnSpPr>
          <p:spPr>
            <a:xfrm>
              <a:off x="2042803" y="4661432"/>
              <a:ext cx="0" cy="1097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86D6C0-0A76-7F3A-ED45-1EBF434A4EEF}"/>
                </a:ext>
              </a:extLst>
            </p:cNvPr>
            <p:cNvCxnSpPr>
              <a:cxnSpLocks/>
            </p:cNvCxnSpPr>
            <p:nvPr/>
          </p:nvCxnSpPr>
          <p:spPr>
            <a:xfrm>
              <a:off x="3054234" y="3724275"/>
              <a:ext cx="0" cy="20053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A7E106-EBCA-94D2-120F-5BE50BF223CC}"/>
                </a:ext>
              </a:extLst>
            </p:cNvPr>
            <p:cNvSpPr txBox="1"/>
            <p:nvPr/>
          </p:nvSpPr>
          <p:spPr>
            <a:xfrm>
              <a:off x="2230018" y="5377901"/>
              <a:ext cx="819827" cy="339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0.14 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B60DD9E-680A-B03D-D1F5-B064244ECFCA}"/>
                </a:ext>
              </a:extLst>
            </p:cNvPr>
            <p:cNvSpPr txBox="1"/>
            <p:nvPr/>
          </p:nvSpPr>
          <p:spPr>
            <a:xfrm>
              <a:off x="2230018" y="2913535"/>
              <a:ext cx="1007039" cy="4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 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51604D-EF38-AF68-E04D-F3A5C8D82C90}"/>
                </a:ext>
              </a:extLst>
            </p:cNvPr>
            <p:cNvSpPr txBox="1"/>
            <p:nvPr/>
          </p:nvSpPr>
          <p:spPr>
            <a:xfrm>
              <a:off x="6865023" y="2932809"/>
              <a:ext cx="875283" cy="452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 T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202B836-8590-BCF7-AE6C-1A36194DD552}"/>
                </a:ext>
              </a:extLst>
            </p:cNvPr>
            <p:cNvCxnSpPr>
              <a:cxnSpLocks/>
            </p:cNvCxnSpPr>
            <p:nvPr/>
          </p:nvCxnSpPr>
          <p:spPr>
            <a:xfrm>
              <a:off x="6660619" y="4616231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B9A3743-17CA-358C-641C-9B2514F85000}"/>
                </a:ext>
              </a:extLst>
            </p:cNvPr>
            <p:cNvCxnSpPr>
              <a:cxnSpLocks/>
            </p:cNvCxnSpPr>
            <p:nvPr/>
          </p:nvCxnSpPr>
          <p:spPr>
            <a:xfrm>
              <a:off x="7692090" y="4645792"/>
              <a:ext cx="0" cy="10838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2E1B5D-40DC-0578-BE1F-3EE5D69AD757}"/>
                </a:ext>
              </a:extLst>
            </p:cNvPr>
            <p:cNvSpPr txBox="1"/>
            <p:nvPr/>
          </p:nvSpPr>
          <p:spPr>
            <a:xfrm>
              <a:off x="6865023" y="5338553"/>
              <a:ext cx="755692" cy="339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0.14 m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6F3F98CD-F35F-4B87-189F-F040F6B878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54847" y="5652543"/>
              <a:ext cx="1041200" cy="393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7A8BAFDA-BC94-72F6-DE65-D3D3DE063B4F}"/>
                </a:ext>
              </a:extLst>
            </p:cNvPr>
            <p:cNvCxnSpPr>
              <a:cxnSpLocks/>
            </p:cNvCxnSpPr>
            <p:nvPr/>
          </p:nvCxnSpPr>
          <p:spPr>
            <a:xfrm>
              <a:off x="1608708" y="6269505"/>
              <a:ext cx="65446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5A084FB-2B22-BD05-23D0-1464A71FF8EB}"/>
                </a:ext>
              </a:extLst>
            </p:cNvPr>
            <p:cNvCxnSpPr>
              <a:cxnSpLocks/>
            </p:cNvCxnSpPr>
            <p:nvPr/>
          </p:nvCxnSpPr>
          <p:spPr>
            <a:xfrm>
              <a:off x="1608416" y="5615553"/>
              <a:ext cx="0" cy="653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6C855C7F-BA7E-086F-7AFA-73B805337E1B}"/>
                </a:ext>
              </a:extLst>
            </p:cNvPr>
            <p:cNvCxnSpPr>
              <a:cxnSpLocks/>
            </p:cNvCxnSpPr>
            <p:nvPr/>
          </p:nvCxnSpPr>
          <p:spPr>
            <a:xfrm>
              <a:off x="1608416" y="5655186"/>
              <a:ext cx="44491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CB963FB-E8EF-8CCF-7757-BC4846945582}"/>
                </a:ext>
              </a:extLst>
            </p:cNvPr>
            <p:cNvSpPr txBox="1"/>
            <p:nvPr/>
          </p:nvSpPr>
          <p:spPr>
            <a:xfrm>
              <a:off x="1535194" y="5358916"/>
              <a:ext cx="819823" cy="339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0.06 m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2233F03-007A-DB29-4E64-4DD768F9A94F}"/>
                </a:ext>
              </a:extLst>
            </p:cNvPr>
            <p:cNvCxnSpPr>
              <a:cxnSpLocks/>
            </p:cNvCxnSpPr>
            <p:nvPr/>
          </p:nvCxnSpPr>
          <p:spPr>
            <a:xfrm>
              <a:off x="8142643" y="5589894"/>
              <a:ext cx="0" cy="653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A1273DF7-B38E-8BAB-BEAA-F5E091DE97D3}"/>
                </a:ext>
              </a:extLst>
            </p:cNvPr>
            <p:cNvCxnSpPr>
              <a:cxnSpLocks/>
            </p:cNvCxnSpPr>
            <p:nvPr/>
          </p:nvCxnSpPr>
          <p:spPr>
            <a:xfrm>
              <a:off x="7708487" y="5654511"/>
              <a:ext cx="44491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17E840E-B671-1A1F-BB00-5F1259AC5A86}"/>
                </a:ext>
              </a:extLst>
            </p:cNvPr>
            <p:cNvSpPr txBox="1"/>
            <p:nvPr/>
          </p:nvSpPr>
          <p:spPr>
            <a:xfrm>
              <a:off x="4040488" y="6232515"/>
              <a:ext cx="1108092" cy="452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dirty="0"/>
                <a:t>0.87 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3370F7E-21E8-ABB3-752A-CAC4AF0DC561}"/>
                </a:ext>
              </a:extLst>
            </p:cNvPr>
            <p:cNvSpPr txBox="1"/>
            <p:nvPr/>
          </p:nvSpPr>
          <p:spPr>
            <a:xfrm>
              <a:off x="7637115" y="5338553"/>
              <a:ext cx="755690" cy="339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0.06 m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A5F31C6-BB7C-CF52-FA98-4AFD7AC44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896" y="3691002"/>
            <a:ext cx="2000319" cy="15835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DE9D45-C6A7-1BFD-CADE-3FADB2859071}"/>
              </a:ext>
            </a:extLst>
          </p:cNvPr>
          <p:cNvSpPr txBox="1"/>
          <p:nvPr/>
        </p:nvSpPr>
        <p:spPr>
          <a:xfrm>
            <a:off x="8007514" y="3331471"/>
            <a:ext cx="291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Magnet system Prototype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D71687-DE4E-111E-D8F1-0330284EE0EB}"/>
              </a:ext>
            </a:extLst>
          </p:cNvPr>
          <p:cNvSpPr txBox="1"/>
          <p:nvPr/>
        </p:nvSpPr>
        <p:spPr>
          <a:xfrm>
            <a:off x="7573617" y="5399672"/>
            <a:ext cx="44921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A. Aleksandrov, A. Menshov.</a:t>
            </a:r>
            <a:r>
              <a:rPr lang="en-GB" sz="14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“Magnet design for the SNS laser stripping experiment”,</a:t>
            </a:r>
            <a:r>
              <a:rPr lang="en-GB" sz="14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IPAC2014, Dresden, Germany, doi:10.18429/JACoW-IPAC2014-TUPRO117</a:t>
            </a:r>
            <a:endParaRPr lang="en-GB" sz="14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CB61899-E03A-97C7-571F-EA279F155ACB}"/>
              </a:ext>
            </a:extLst>
          </p:cNvPr>
          <p:cNvSpPr/>
          <p:nvPr/>
        </p:nvSpPr>
        <p:spPr>
          <a:xfrm>
            <a:off x="3118930" y="3331471"/>
            <a:ext cx="1652346" cy="136704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B45B58-DE09-9057-E1DA-F367A1518A48}"/>
              </a:ext>
            </a:extLst>
          </p:cNvPr>
          <p:cNvCxnSpPr>
            <a:cxnSpLocks/>
          </p:cNvCxnSpPr>
          <p:nvPr/>
        </p:nvCxnSpPr>
        <p:spPr>
          <a:xfrm>
            <a:off x="4488451" y="4514309"/>
            <a:ext cx="1187838" cy="1310235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FC6F4A9-3D81-146A-354A-B5DC3FFBCB36}"/>
              </a:ext>
            </a:extLst>
          </p:cNvPr>
          <p:cNvSpPr txBox="1"/>
          <p:nvPr/>
        </p:nvSpPr>
        <p:spPr>
          <a:xfrm>
            <a:off x="4543602" y="5895079"/>
            <a:ext cx="2820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focus of  the study 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190CD7-F492-D355-D6E3-2689390CD696}"/>
              </a:ext>
            </a:extLst>
          </p:cNvPr>
          <p:cNvSpPr/>
          <p:nvPr/>
        </p:nvSpPr>
        <p:spPr>
          <a:xfrm>
            <a:off x="4497676" y="5854717"/>
            <a:ext cx="2572815" cy="52770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971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B275A-D160-8488-8262-54187127A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175"/>
            <a:ext cx="10515600" cy="12380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Elliptical Gaussian laser beam  in the rest frame </a:t>
            </a:r>
            <a:endParaRPr lang="en-GB" sz="4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DAE3E-C046-917A-285B-5D3CE3645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1AF-B016-4882-9DD6-0981898AA3F9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0DF15-625F-03C8-F232-4C149A366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Annual </a:t>
            </a:r>
            <a:r>
              <a:rPr lang="en-GB" dirty="0" err="1"/>
              <a:t>ESSnuSB</a:t>
            </a:r>
            <a:r>
              <a:rPr lang="en-GB" dirty="0"/>
              <a:t>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89F39-D240-8E86-D502-0566BCBC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31ED36-7D1D-A2B4-58DF-56C528EF2EDF}"/>
                  </a:ext>
                </a:extLst>
              </p:cNvPr>
              <p:cNvSpPr txBox="1"/>
              <p:nvPr/>
            </p:nvSpPr>
            <p:spPr>
              <a:xfrm>
                <a:off x="725557" y="1177050"/>
                <a:ext cx="10129019" cy="1237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defRPr sz="2520" i="1">
                    <a:latin typeface="Cambria Math" panose="02040503050406030204" pitchFamily="18" charset="0"/>
                  </a:defRPr>
                </a:lvl1pPr>
              </a:lstStyle>
              <a:p>
                <a:pPr algn="r"/>
                <a14:m>
                  <m:oMath xmlns:m="http://schemas.openxmlformats.org/officeDocument/2006/math">
                    <m:sSubSup>
                      <m:sSubSupPr>
                        <m:ctrlPr>
                          <a:rPr lang="en-GB" sz="28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80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80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GB" sz="280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28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800">
                        <a:latin typeface="Cambria Math" panose="02040503050406030204" pitchFamily="18" charset="0"/>
                      </a:rPr>
                      <m:t>Re</m:t>
                    </m:r>
                    <m:d>
                      <m:dPr>
                        <m:begChr m:val="{"/>
                        <m:endChr m:val="}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GB" sz="280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num>
                              <m:den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sSub>
                                  <m:sSubPr>
                                    <m:ctrlP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  <m:f>
                          <m:f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80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den>
                        </m:f>
                        <m:sSup>
                          <m:sSupPr>
                            <m:ctrlPr>
                              <a:rPr lang="en-GB" sz="2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GB" sz="280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e>
                                  <m:sup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80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GB" sz="280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′−</m:t>
                                </m:r>
                                <m:f>
                                  <m:f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  <m:t>𝛤</m:t>
                                        </m:r>
                                        <m: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GB" sz="280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  <m:sSup>
                              <m:sSupPr>
                                <m:ctrlPr>
                                  <a:rPr lang="en-GB" sz="280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GB" sz="280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p>
                        </m:sSup>
                      </m:e>
                    </m:d>
                  </m:oMath>
                </a14:m>
                <a:r>
                  <a:rPr lang="en-GB" sz="2800" dirty="0"/>
                  <a:t>	</a:t>
                </a:r>
                <a:r>
                  <a:rPr lang="en-GB" sz="2800" i="0" dirty="0"/>
                  <a:t>	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31ED36-7D1D-A2B4-58DF-56C528EF2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57" y="1177050"/>
                <a:ext cx="10129019" cy="12375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5F7577-D515-66CF-DB82-95333637A901}"/>
                  </a:ext>
                </a:extLst>
              </p:cNvPr>
              <p:cNvSpPr txBox="1"/>
              <p:nvPr/>
            </p:nvSpPr>
            <p:spPr>
              <a:xfrm>
                <a:off x="2099774" y="4408229"/>
                <a:ext cx="2451651" cy="669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en-GB" sz="20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en-GB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GB" sz="200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𝛾𝛽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Gill Alt One MT" panose="020B0502020104020203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5F7577-D515-66CF-DB82-95333637A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774" y="4408229"/>
                <a:ext cx="2451651" cy="6691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4BAD1F-9E79-F3E7-B1D8-1933499FB027}"/>
                  </a:ext>
                </a:extLst>
              </p:cNvPr>
              <p:cNvSpPr txBox="1"/>
              <p:nvPr/>
            </p:nvSpPr>
            <p:spPr>
              <a:xfrm>
                <a:off x="1618460" y="2960302"/>
                <a:ext cx="35885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>
                          <a:latin typeface="Cambria Math" panose="02040503050406030204" pitchFamily="18" charset="0"/>
                        </a:rPr>
                        <m:t>𝜔𝛾</m:t>
                      </m:r>
                      <m:d>
                        <m:dPr>
                          <m:ctrlPr>
                            <a:rPr lang="en-GB" sz="20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GB" sz="20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4BAD1F-9E79-F3E7-B1D8-1933499FB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460" y="2960302"/>
                <a:ext cx="3588540" cy="400110"/>
              </a:xfrm>
              <a:prstGeom prst="rect">
                <a:avLst/>
              </a:prstGeom>
              <a:blipFill>
                <a:blip r:embed="rId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92D6CF7-C200-5EA9-5238-B58418BDE188}"/>
              </a:ext>
            </a:extLst>
          </p:cNvPr>
          <p:cNvSpPr txBox="1"/>
          <p:nvPr/>
        </p:nvSpPr>
        <p:spPr>
          <a:xfrm>
            <a:off x="1946348" y="3349041"/>
            <a:ext cx="33970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 </a:t>
            </a:r>
            <a:r>
              <a:rPr lang="en-GB" sz="2000" dirty="0">
                <a:latin typeface="Gill Alt One MT" panose="020B0502020104020203" pitchFamily="34" charset="0"/>
              </a:rPr>
              <a:t>Doppler laser frequency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C10CA0B-FAD0-FA6D-7988-A5B8F215C679}"/>
              </a:ext>
            </a:extLst>
          </p:cNvPr>
          <p:cNvSpPr/>
          <p:nvPr/>
        </p:nvSpPr>
        <p:spPr>
          <a:xfrm>
            <a:off x="1035050" y="1059911"/>
            <a:ext cx="10318750" cy="4972590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5E7604-75D5-7FA3-EDC1-C25B3C8B0F5D}"/>
              </a:ext>
            </a:extLst>
          </p:cNvPr>
          <p:cNvSpPr txBox="1"/>
          <p:nvPr/>
        </p:nvSpPr>
        <p:spPr>
          <a:xfrm>
            <a:off x="2471452" y="4986346"/>
            <a:ext cx="20335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Gill Alt One MT" panose="020B0502020104020203" pitchFamily="34" charset="0"/>
              </a:rPr>
              <a:t>interaction time</a:t>
            </a:r>
            <a:endParaRPr lang="en-GB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9F1215-B42F-15F2-3801-DA5D766BF5F1}"/>
              </a:ext>
            </a:extLst>
          </p:cNvPr>
          <p:cNvSpPr txBox="1"/>
          <p:nvPr/>
        </p:nvSpPr>
        <p:spPr>
          <a:xfrm>
            <a:off x="6639625" y="5024446"/>
            <a:ext cx="29176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Gill Alt One MT" panose="020B0502020104020203" pitchFamily="34" charset="0"/>
              </a:rPr>
              <a:t>frequency sweep rate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8918AC-7CCC-50AD-681F-4C0D55AAA04E}"/>
                  </a:ext>
                </a:extLst>
              </p:cNvPr>
              <p:cNvSpPr txBox="1"/>
              <p:nvPr/>
            </p:nvSpPr>
            <p:spPr>
              <a:xfrm>
                <a:off x="6079995" y="4130482"/>
                <a:ext cx="3944017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smtClean="0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GB" sz="200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GB" sz="20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200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GB" sz="200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num>
                                    <m:den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8918AC-7CCC-50AD-681F-4C0D55AAA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995" y="4130482"/>
                <a:ext cx="3944017" cy="10016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198093-782C-AF6F-4797-73CB77BC5425}"/>
                  </a:ext>
                </a:extLst>
              </p:cNvPr>
              <p:cNvSpPr txBox="1"/>
              <p:nvPr/>
            </p:nvSpPr>
            <p:spPr>
              <a:xfrm>
                <a:off x="6202505" y="2844430"/>
                <a:ext cx="3442051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1,3</m:t>
                          </m:r>
                        </m:sub>
                      </m:sSub>
                      <m:r>
                        <a:rPr lang="en-GB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>
                          <a:latin typeface="Cambria Math" panose="02040503050406030204" pitchFamily="18" charset="0"/>
                        </a:rPr>
                        <m:t>12.084 </m:t>
                      </m:r>
                      <m:r>
                        <a:rPr lang="en-GB" sz="2000">
                          <a:latin typeface="Cambria Math" panose="02040503050406030204" pitchFamily="18" charset="0"/>
                        </a:rPr>
                        <m:t>𝑒𝑉</m:t>
                      </m:r>
                    </m:oMath>
                  </m:oMathPara>
                </a14:m>
                <a:endParaRPr lang="en-GB" sz="20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198093-782C-AF6F-4797-73CB77BC5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505" y="2844430"/>
                <a:ext cx="3442051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9DC8BC-5B45-8DBC-D900-D15528FA6DE6}"/>
                  </a:ext>
                </a:extLst>
              </p:cNvPr>
              <p:cNvSpPr txBox="1"/>
              <p:nvPr/>
            </p:nvSpPr>
            <p:spPr>
              <a:xfrm>
                <a:off x="6464928" y="3300509"/>
                <a:ext cx="361559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Gill Alt One MT" panose="020B0502020104020203" pitchFamily="34" charset="0"/>
                  </a:rPr>
                  <a:t>excitation energy (1s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→3</m:t>
                    </m:r>
                    <m:r>
                      <m:rPr>
                        <m:sty m:val="p"/>
                      </m:rP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GB" sz="2000" dirty="0">
                    <a:latin typeface="Gill Alt One MT" panose="020B0502020104020203" pitchFamily="34" charset="0"/>
                  </a:rPr>
                  <a:t>)</a:t>
                </a:r>
                <a:endParaRPr lang="en-GB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9DC8BC-5B45-8DBC-D900-D15528FA6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928" y="3300509"/>
                <a:ext cx="3615594" cy="400110"/>
              </a:xfrm>
              <a:prstGeom prst="rect">
                <a:avLst/>
              </a:prstGeom>
              <a:blipFill>
                <a:blip r:embed="rId7"/>
                <a:stretch>
                  <a:fillRect l="-1855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5D63D3-85FE-7185-14B4-0AA760C5FF56}"/>
                  </a:ext>
                </a:extLst>
              </p:cNvPr>
              <p:cNvSpPr txBox="1"/>
              <p:nvPr/>
            </p:nvSpPr>
            <p:spPr>
              <a:xfrm>
                <a:off x="3971826" y="3678445"/>
                <a:ext cx="2432477" cy="984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𝑎𝑟𝑐𝑜𝑠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den>
                              </m:f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5D63D3-85FE-7185-14B4-0AA760C5F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826" y="3678445"/>
                <a:ext cx="2432477" cy="9840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195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6EEF1-0A3B-D119-E86C-1DAD7FE60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99FE7BE-DD24-A055-76F4-9643D907AF74}"/>
                  </a:ext>
                </a:extLst>
              </p:cNvPr>
              <p:cNvSpPr txBox="1"/>
              <p:nvPr/>
            </p:nvSpPr>
            <p:spPr>
              <a:xfrm>
                <a:off x="4350696" y="1129331"/>
                <a:ext cx="3142594" cy="46166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𝜔𝛾</m:t>
                      </m:r>
                      <m:d>
                        <m:dPr>
                          <m:ctrlPr>
                            <a:rPr lang="en-GB" sz="24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99FE7BE-DD24-A055-76F4-9643D907A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696" y="1129331"/>
                <a:ext cx="3142594" cy="461665"/>
              </a:xfrm>
              <a:prstGeom prst="rect">
                <a:avLst/>
              </a:prstGeom>
              <a:blipFill>
                <a:blip r:embed="rId2"/>
                <a:stretch>
                  <a:fillRect b="-12346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54F5A64-4718-AB82-71B7-529A161D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340" y="196776"/>
            <a:ext cx="8842723" cy="70853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Laser stripping is powerful concept? </a:t>
            </a:r>
            <a:br>
              <a:rPr lang="en-GB" b="1" dirty="0"/>
            </a:br>
            <a:r>
              <a:rPr lang="en-GB" sz="3600" b="1" dirty="0"/>
              <a:t>Doppler detuning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C0C96-2EBF-E050-6CE0-9E45C13D4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746" y="6225366"/>
            <a:ext cx="2743200" cy="365125"/>
          </a:xfrm>
        </p:spPr>
        <p:txBody>
          <a:bodyPr/>
          <a:lstStyle/>
          <a:p>
            <a:fld id="{A1E99D1E-5491-46D1-AE5E-946531BF6B9C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3C43A-1764-3C6D-EC5B-3FE266FA0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6146" y="6225366"/>
            <a:ext cx="4114800" cy="365125"/>
          </a:xfrm>
        </p:spPr>
        <p:txBody>
          <a:bodyPr/>
          <a:lstStyle/>
          <a:p>
            <a:r>
              <a:rPr lang="en-GB"/>
              <a:t>Annual ESSnuSB+ Workshop 2026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AEED0-7D09-F592-DE30-D5CFAF26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8146" y="6225366"/>
            <a:ext cx="2743200" cy="365125"/>
          </a:xfrm>
        </p:spPr>
        <p:txBody>
          <a:bodyPr/>
          <a:lstStyle/>
          <a:p>
            <a:fld id="{79F0B61B-262C-42C2-BF47-1709D5412A88}" type="slidenum">
              <a:rPr lang="en-GB" smtClean="0"/>
              <a:t>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41ED44-614B-4919-BB87-43A6134EB44B}"/>
                  </a:ext>
                </a:extLst>
              </p:cNvPr>
              <p:cNvSpPr txBox="1"/>
              <p:nvPr/>
            </p:nvSpPr>
            <p:spPr>
              <a:xfrm>
                <a:off x="2245079" y="4847288"/>
                <a:ext cx="6127363" cy="8489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41ED44-614B-4919-BB87-43A6134EB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079" y="4847288"/>
                <a:ext cx="6127363" cy="848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FF05B-FA7E-64B7-6A80-84600CBC3AC3}"/>
                  </a:ext>
                </a:extLst>
              </p:cNvPr>
              <p:cNvSpPr txBox="1"/>
              <p:nvPr/>
            </p:nvSpPr>
            <p:spPr>
              <a:xfrm>
                <a:off x="2883340" y="3715522"/>
                <a:ext cx="5682209" cy="6833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GB" sz="200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GB" sz="200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sSub>
                                <m:sSubPr>
                                  <m:ctrlP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l-G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sSub>
                                    <m:sSubPr>
                                      <m:ctrlP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lim>
                      </m:limLow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FF05B-FA7E-64B7-6A80-84600CBC3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340" y="3715522"/>
                <a:ext cx="5682209" cy="6833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831678-1015-D6F4-611D-C5294CB49B9B}"/>
                  </a:ext>
                </a:extLst>
              </p:cNvPr>
              <p:cNvSpPr txBox="1"/>
              <p:nvPr/>
            </p:nvSpPr>
            <p:spPr>
              <a:xfrm>
                <a:off x="4376583" y="2051023"/>
                <a:ext cx="1563119" cy="3560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80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GB" sz="180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8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GB" sz="18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8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18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GB" sz="18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6831678-1015-D6F4-611D-C5294CB49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583" y="2051023"/>
                <a:ext cx="1563119" cy="356023"/>
              </a:xfrm>
              <a:prstGeom prst="rect">
                <a:avLst/>
              </a:prstGeom>
              <a:blipFill>
                <a:blip r:embed="rId5"/>
                <a:stretch>
                  <a:fillRect b="-13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D132538B-3BB1-05A4-51DB-21D5E1D055A5}"/>
              </a:ext>
            </a:extLst>
          </p:cNvPr>
          <p:cNvGrpSpPr/>
          <p:nvPr/>
        </p:nvGrpSpPr>
        <p:grpSpPr>
          <a:xfrm>
            <a:off x="516374" y="2086813"/>
            <a:ext cx="2369924" cy="1915963"/>
            <a:chOff x="587150" y="2144648"/>
            <a:chExt cx="2792739" cy="254340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8529690-3FC8-109C-0979-B3A2F6BDD5AC}"/>
                </a:ext>
              </a:extLst>
            </p:cNvPr>
            <p:cNvGrpSpPr/>
            <p:nvPr/>
          </p:nvGrpSpPr>
          <p:grpSpPr>
            <a:xfrm>
              <a:off x="969008" y="2600175"/>
              <a:ext cx="2271690" cy="2087880"/>
              <a:chOff x="1478280" y="1348767"/>
              <a:chExt cx="2278380" cy="208788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E415325-ECAE-3445-48B1-7820760ADD56}"/>
                  </a:ext>
                </a:extLst>
              </p:cNvPr>
              <p:cNvSpPr/>
              <p:nvPr/>
            </p:nvSpPr>
            <p:spPr>
              <a:xfrm rot="3624775">
                <a:off x="2366010" y="1686115"/>
                <a:ext cx="449579" cy="1427417"/>
              </a:xfrm>
              <a:prstGeom prst="ellipse">
                <a:avLst/>
              </a:prstGeom>
              <a:pattFill prst="lgCheck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6DD7B2B-4A18-7A0C-6323-89C9058ABA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0799" y="1348767"/>
                <a:ext cx="0" cy="208788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C9F3836F-38C0-2DB0-60AA-08D5DCDD76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8280" y="2399824"/>
                <a:ext cx="2278380" cy="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18F6383-C1C2-0664-E477-7FF7CD19D16E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218F6383-C1C2-0664-E477-7FF7CD19D1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9259" b="-234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AFEDB43-8FB3-E8B8-5B3E-80804ED1B67E}"/>
                      </a:ext>
                    </a:extLst>
                  </p:cNvPr>
                  <p:cNvSpPr txBox="1"/>
                  <p:nvPr/>
                </p:nvSpPr>
                <p:spPr>
                  <a:xfrm>
                    <a:off x="2853693" y="2399824"/>
                    <a:ext cx="807719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8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oMath>
                      </m:oMathPara>
                    </a14:m>
                    <a:endParaRPr lang="en-GB" i="1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AFEDB43-8FB3-E8B8-5B3E-80804ED1B6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3693" y="2399824"/>
                    <a:ext cx="80771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239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B513CF7-E745-05DB-DB01-1B5C7E9DAE63}"/>
                </a:ext>
              </a:extLst>
            </p:cNvPr>
            <p:cNvSpPr txBox="1"/>
            <p:nvPr/>
          </p:nvSpPr>
          <p:spPr>
            <a:xfrm>
              <a:off x="587150" y="2144648"/>
              <a:ext cx="27927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Longitudinal phase space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C8E8FA-75CB-7972-F9F6-4ACD9B568FA3}"/>
              </a:ext>
            </a:extLst>
          </p:cNvPr>
          <p:cNvSpPr/>
          <p:nvPr/>
        </p:nvSpPr>
        <p:spPr>
          <a:xfrm>
            <a:off x="414440" y="1707809"/>
            <a:ext cx="11206059" cy="279626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B69E5F-3395-7A37-AE57-B1DD6B04BD04}"/>
                  </a:ext>
                </a:extLst>
              </p:cNvPr>
              <p:cNvSpPr txBox="1"/>
              <p:nvPr/>
            </p:nvSpPr>
            <p:spPr>
              <a:xfrm>
                <a:off x="4350696" y="2830710"/>
                <a:ext cx="1916130" cy="507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20212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dirty="0">
                    <a:solidFill>
                      <a:srgbClr val="20212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GB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num>
                      <m:den>
                        <m:sSup>
                          <m:sSupPr>
                            <m:ctrlPr>
                              <a:rPr lang="el-GR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l-GR" i="1" smtClean="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en-GB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  <m:sup>
                            <m:r>
                              <a:rPr lang="en-US" b="0" i="0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b>
                          <m:sSubPr>
                            <m:ctrlPr>
                              <a:rPr lang="el-GR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β</m:t>
                            </m:r>
                          </m:e>
                          <m:sub>
                            <m:r>
                              <a:rPr lang="en-GB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B69E5F-3395-7A37-AE57-B1DD6B04B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696" y="2830710"/>
                <a:ext cx="1916130" cy="507950"/>
              </a:xfrm>
              <a:prstGeom prst="rect">
                <a:avLst/>
              </a:prstGeom>
              <a:blipFill>
                <a:blip r:embed="rId8"/>
                <a:stretch>
                  <a:fillRect l="-955" b="-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A2C3A9B7-A099-8B7A-2621-0295734EF4CE}"/>
              </a:ext>
            </a:extLst>
          </p:cNvPr>
          <p:cNvGrpSpPr/>
          <p:nvPr/>
        </p:nvGrpSpPr>
        <p:grpSpPr>
          <a:xfrm>
            <a:off x="8686690" y="1841215"/>
            <a:ext cx="2430310" cy="1967727"/>
            <a:chOff x="6722253" y="1689134"/>
            <a:chExt cx="2430310" cy="196772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0EAC1D-CD6A-5A19-8505-BEC718EAD30D}"/>
                </a:ext>
              </a:extLst>
            </p:cNvPr>
            <p:cNvSpPr txBox="1"/>
            <p:nvPr/>
          </p:nvSpPr>
          <p:spPr>
            <a:xfrm>
              <a:off x="7376641" y="1689134"/>
              <a:ext cx="86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Laser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14E4FFC-506C-C77A-3D04-FA09F7BD9B47}"/>
                </a:ext>
              </a:extLst>
            </p:cNvPr>
            <p:cNvGrpSpPr/>
            <p:nvPr/>
          </p:nvGrpSpPr>
          <p:grpSpPr>
            <a:xfrm>
              <a:off x="6722253" y="2047755"/>
              <a:ext cx="2430310" cy="1609106"/>
              <a:chOff x="7550610" y="1302826"/>
              <a:chExt cx="3161592" cy="18016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2E2223E0-93C0-113A-3FFF-796F79436ADF}"/>
                      </a:ext>
                    </a:extLst>
                  </p:cNvPr>
                  <p:cNvSpPr txBox="1"/>
                  <p:nvPr/>
                </p:nvSpPr>
                <p:spPr>
                  <a:xfrm>
                    <a:off x="8739835" y="1302826"/>
                    <a:ext cx="1972367" cy="44123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oMath>
                      </m:oMathPara>
                    </a14:m>
                    <a:endParaRPr lang="en-GB" i="1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2E2223E0-93C0-113A-3FFF-796F79436A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39835" y="1302826"/>
                    <a:ext cx="1972367" cy="44123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769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67BAB89-F6A5-3CC4-771C-A35E64D3DF29}"/>
                  </a:ext>
                </a:extLst>
              </p:cNvPr>
              <p:cNvGrpSpPr/>
              <p:nvPr/>
            </p:nvGrpSpPr>
            <p:grpSpPr>
              <a:xfrm>
                <a:off x="7550610" y="1370671"/>
                <a:ext cx="2746905" cy="1733805"/>
                <a:chOff x="9745885" y="1564211"/>
                <a:chExt cx="2727429" cy="1733805"/>
              </a:xfrm>
            </p:grpSpPr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931F2180-ACE5-A39B-70A1-641C183781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745885" y="2584954"/>
                  <a:ext cx="1808922" cy="7117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B01B08DB-4905-78B3-679F-3E68C1DD8D4D}"/>
                    </a:ext>
                  </a:extLst>
                </p:cNvPr>
                <p:cNvCxnSpPr/>
                <p:nvPr/>
              </p:nvCxnSpPr>
              <p:spPr>
                <a:xfrm flipH="1">
                  <a:off x="9865155" y="1564211"/>
                  <a:ext cx="1063487" cy="1733805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Arc 9">
                  <a:extLst>
                    <a:ext uri="{FF2B5EF4-FFF2-40B4-BE49-F238E27FC236}">
                      <a16:creationId xmlns:a16="http://schemas.microsoft.com/office/drawing/2014/main" id="{85FA2883-C385-07CF-8558-0C760C613D9F}"/>
                    </a:ext>
                  </a:extLst>
                </p:cNvPr>
                <p:cNvSpPr/>
                <p:nvPr/>
              </p:nvSpPr>
              <p:spPr>
                <a:xfrm rot="1190527">
                  <a:off x="10081381" y="2060225"/>
                  <a:ext cx="796367" cy="714862"/>
                </a:xfrm>
                <a:prstGeom prst="arc">
                  <a:avLst>
                    <a:gd name="adj1" fmla="val 16360756"/>
                    <a:gd name="adj2" fmla="val 254227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8D88B71A-BE8A-AA8C-636B-D20533D9EC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408779" y="2034254"/>
                      <a:ext cx="53257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GB" sz="18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GB" sz="18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8D88B71A-BE8A-AA8C-636B-D20533D9EC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408779" y="2034254"/>
                      <a:ext cx="532570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92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606E3BE0-15E5-B1F3-9066-8D89E3CCEF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10626" y="2200810"/>
                  <a:ext cx="886372" cy="36941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311CE094-F4D4-5121-72E0-D5AD8480DC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295173" y="2591549"/>
                  <a:ext cx="901825" cy="36985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FF220F27-2097-4302-C420-94B10DFB4E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24200" y="1986894"/>
                      <a:ext cx="1349114" cy="4412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GB" b="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&gt;0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FF220F27-2097-4302-C420-94B10DFB4E2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24200" y="1986894"/>
                      <a:ext cx="1349114" cy="441237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93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F62C0F73-46C8-B8FE-FA7A-FEBAFC484F0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92669" y="2800394"/>
                      <a:ext cx="1380187" cy="4412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GB" b="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&lt;0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F62C0F73-46C8-B8FE-FA7A-FEBAFC484F0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092669" y="2800394"/>
                      <a:ext cx="1380187" cy="44123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769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B352E8D4-8BC9-E805-AC82-D798B5E69C9B}"/>
                    </a:ext>
                  </a:extLst>
                </p:cNvPr>
                <p:cNvSpPr/>
                <p:nvPr/>
              </p:nvSpPr>
              <p:spPr>
                <a:xfrm rot="736650">
                  <a:off x="10219948" y="1952444"/>
                  <a:ext cx="796808" cy="743032"/>
                </a:xfrm>
                <a:prstGeom prst="arc">
                  <a:avLst>
                    <a:gd name="adj1" fmla="val 16360756"/>
                    <a:gd name="adj2" fmla="val 20517127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FDF3CA79-C2F1-DCDE-3FC1-F310F5A5135D}"/>
                  </a:ext>
                </a:extLst>
              </p:cNvPr>
              <p:cNvSpPr/>
              <p:nvPr/>
            </p:nvSpPr>
            <p:spPr>
              <a:xfrm rot="736650">
                <a:off x="7667102" y="2095773"/>
                <a:ext cx="802054" cy="714862"/>
              </a:xfrm>
              <a:prstGeom prst="arc">
                <a:avLst>
                  <a:gd name="adj1" fmla="val 17513594"/>
                  <a:gd name="adj2" fmla="val 21569004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46B28DE-F033-EC17-0BEC-C9F821C5CCBD}"/>
              </a:ext>
            </a:extLst>
          </p:cNvPr>
          <p:cNvSpPr txBox="1"/>
          <p:nvPr/>
        </p:nvSpPr>
        <p:spPr>
          <a:xfrm>
            <a:off x="715698" y="1144429"/>
            <a:ext cx="3349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Dopler frequency transformation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A1FD92-076B-A236-8637-567EAD7FACCA}"/>
              </a:ext>
            </a:extLst>
          </p:cNvPr>
          <p:cNvSpPr txBox="1"/>
          <p:nvPr/>
        </p:nvSpPr>
        <p:spPr>
          <a:xfrm>
            <a:off x="2243533" y="5750874"/>
            <a:ext cx="6322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Doppler frequency detuning is the obstacle </a:t>
            </a:r>
            <a:r>
              <a:rPr lang="en-GB" dirty="0"/>
              <a:t>to excitation of atoms</a:t>
            </a:r>
            <a:r>
              <a:rPr lang="en-GB" sz="1800" dirty="0"/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126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296BB-8140-3F66-5F02-10E71D5E4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40D8A-A9D7-4FF4-B738-1E7091685732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90CB2-B218-18ED-6C3E-15CA8692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13CAF-40F3-B7D3-B4AA-3927CA750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400" y="6356349"/>
            <a:ext cx="2743200" cy="365125"/>
          </a:xfrm>
        </p:spPr>
        <p:txBody>
          <a:bodyPr/>
          <a:lstStyle/>
          <a:p>
            <a:fld id="{79F0B61B-262C-42C2-BF47-1709D5412A88}" type="slidenum">
              <a:rPr lang="en-GB" smtClean="0"/>
              <a:t>6</a:t>
            </a:fld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5BAD10-E9B2-2FF7-D2B5-D2CDA4A6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40" y="12944"/>
            <a:ext cx="10515600" cy="804240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Gill Alt One MT" panose="020B0502020104020203" pitchFamily="34" charset="0"/>
              </a:rPr>
              <a:t>“Cancellation” of energy spread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92736A-CE22-675B-EE4E-D1B23805C648}"/>
                  </a:ext>
                </a:extLst>
              </p:cNvPr>
              <p:cNvSpPr txBox="1"/>
              <p:nvPr/>
            </p:nvSpPr>
            <p:spPr>
              <a:xfrm>
                <a:off x="4673600" y="3963970"/>
                <a:ext cx="2331406" cy="729046"/>
              </a:xfrm>
              <a:prstGeom prst="rect">
                <a:avLst/>
              </a:prstGeom>
              <a:noFill/>
              <a:ln w="28575">
                <a:solidFill>
                  <a:srgbClr val="2714B2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0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92736A-CE22-675B-EE4E-D1B23805C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0" y="3963970"/>
                <a:ext cx="2331406" cy="7290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rgbClr val="2714B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848D79E5-4E8E-5262-F1C0-165F2404623F}"/>
              </a:ext>
            </a:extLst>
          </p:cNvPr>
          <p:cNvSpPr txBox="1"/>
          <p:nvPr/>
        </p:nvSpPr>
        <p:spPr>
          <a:xfrm>
            <a:off x="105913" y="983051"/>
            <a:ext cx="4874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2714B2"/>
                </a:solidFill>
                <a:latin typeface="Gill Alt One MT" panose="020B0502020104020203" pitchFamily="34" charset="0"/>
              </a:rPr>
              <a:t>V. Danilov, at al. </a:t>
            </a:r>
            <a:r>
              <a:rPr lang="en-GB" sz="2000" dirty="0" err="1">
                <a:solidFill>
                  <a:srgbClr val="2714B2"/>
                </a:solidFill>
                <a:latin typeface="Gill Alt One MT" panose="020B0502020104020203" pitchFamily="34" charset="0"/>
              </a:rPr>
              <a:t>Phys.Rev</a:t>
            </a:r>
            <a:r>
              <a:rPr lang="en-GB" sz="2000" dirty="0">
                <a:solidFill>
                  <a:srgbClr val="2714B2"/>
                </a:solidFill>
                <a:latin typeface="Gill Alt One MT" panose="020B0502020104020203" pitchFamily="34" charset="0"/>
              </a:rPr>
              <a:t>. STAB, Vol. 6, (2003) </a:t>
            </a:r>
            <a:endParaRPr lang="en-GB" dirty="0">
              <a:solidFill>
                <a:srgbClr val="2714B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44AA83-F40D-1E11-52DB-4366B5F03CF1}"/>
              </a:ext>
            </a:extLst>
          </p:cNvPr>
          <p:cNvGrpSpPr/>
          <p:nvPr/>
        </p:nvGrpSpPr>
        <p:grpSpPr>
          <a:xfrm>
            <a:off x="5121279" y="911260"/>
            <a:ext cx="5448493" cy="2511456"/>
            <a:chOff x="4803275" y="1218379"/>
            <a:chExt cx="6053853" cy="301168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DD15B68-2A0A-590A-5C91-91ABA258D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3275" y="1218379"/>
              <a:ext cx="6053853" cy="301168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B3F681-11AC-E9DB-4AFB-B3D60D10D97E}"/>
                </a:ext>
              </a:extLst>
            </p:cNvPr>
            <p:cNvSpPr txBox="1"/>
            <p:nvPr/>
          </p:nvSpPr>
          <p:spPr>
            <a:xfrm>
              <a:off x="4930747" y="1322608"/>
              <a:ext cx="2444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L2R transfer line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588770-D23A-7AA3-376F-9006359016AD}"/>
                  </a:ext>
                </a:extLst>
              </p:cNvPr>
              <p:cNvSpPr txBox="1"/>
              <p:nvPr/>
            </p:nvSpPr>
            <p:spPr>
              <a:xfrm>
                <a:off x="105913" y="2881822"/>
                <a:ext cx="6351610" cy="77726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0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00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  <m:sup>
                          <m:r>
                            <a:rPr lang="en-GB" sz="20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GB" sz="2000" i="1" dirty="0">
                  <a:solidFill>
                    <a:srgbClr val="202122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F588770-D23A-7AA3-376F-900635901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13" y="2881822"/>
                <a:ext cx="6351610" cy="7772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7D6A0-5E47-7C90-E42D-72A379F22C7D}"/>
              </a:ext>
            </a:extLst>
          </p:cNvPr>
          <p:cNvGrpSpPr/>
          <p:nvPr/>
        </p:nvGrpSpPr>
        <p:grpSpPr>
          <a:xfrm>
            <a:off x="2863067" y="4806845"/>
            <a:ext cx="6220145" cy="1203090"/>
            <a:chOff x="2060600" y="4126207"/>
            <a:chExt cx="6220145" cy="12030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6420070-A2A4-CFC5-51BD-5C82258E855C}"/>
                    </a:ext>
                  </a:extLst>
                </p:cNvPr>
                <p:cNvSpPr txBox="1"/>
                <p:nvPr/>
              </p:nvSpPr>
              <p:spPr>
                <a:xfrm>
                  <a:off x="3011372" y="4750164"/>
                  <a:ext cx="3987109" cy="57913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sSup>
                          <m:sSupPr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  <m:sSub>
                          <m:sSubPr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Sup>
                          <m:sSubSupPr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80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sub>
                          <m:sup>
                            <m:r>
                              <a:rPr lang="en-GB" sz="2800" b="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800" i="1" dirty="0">
                    <a:solidFill>
                      <a:srgbClr val="202122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6420070-A2A4-CFC5-51BD-5C82258E85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1372" y="4750164"/>
                  <a:ext cx="3987109" cy="57913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84CD83-7A40-3FB0-58EF-12177BEA402D}"/>
                </a:ext>
              </a:extLst>
            </p:cNvPr>
            <p:cNvSpPr txBox="1"/>
            <p:nvPr/>
          </p:nvSpPr>
          <p:spPr>
            <a:xfrm>
              <a:off x="2060600" y="4126207"/>
              <a:ext cx="622014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1" dirty="0">
                  <a:latin typeface="Times New Roman" panose="02020603050405020304" pitchFamily="18" charset="0"/>
                  <a:ea typeface="SimSun-ExtG" panose="02010609060101010101" pitchFamily="49" charset="-122"/>
                  <a:cs typeface="Times New Roman" panose="02020603050405020304" pitchFamily="18" charset="0"/>
                </a:rPr>
                <a:t>Doppler frequency detuning  caused by </a:t>
              </a:r>
              <a:r>
                <a:rPr lang="en-GB" b="1" dirty="0" err="1">
                  <a:latin typeface="Times New Roman" panose="02020603050405020304" pitchFamily="18" charset="0"/>
                  <a:ea typeface="SimSun-ExtG" panose="02010609060101010101" pitchFamily="49" charset="-122"/>
                  <a:cs typeface="Times New Roman" panose="02020603050405020304" pitchFamily="18" charset="0"/>
                </a:rPr>
                <a:t>betatron</a:t>
              </a:r>
              <a:r>
                <a:rPr lang="en-GB" b="1" dirty="0">
                  <a:latin typeface="Times New Roman" panose="02020603050405020304" pitchFamily="18" charset="0"/>
                  <a:ea typeface="SimSun-ExtG" panose="02010609060101010101" pitchFamily="49" charset="-122"/>
                  <a:cs typeface="Times New Roman" panose="02020603050405020304" pitchFamily="18" charset="0"/>
                </a:rPr>
                <a:t> oscillations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6E4F85-4FA2-2AE8-FA61-6F8F954FFAAA}"/>
                  </a:ext>
                </a:extLst>
              </p:cNvPr>
              <p:cNvSpPr txBox="1"/>
              <p:nvPr/>
            </p:nvSpPr>
            <p:spPr>
              <a:xfrm>
                <a:off x="1485900" y="1757716"/>
                <a:ext cx="2552700" cy="582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2000" b="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GB" sz="2000" b="0" i="0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GB" sz="2000" dirty="0">
                    <a:solidFill>
                      <a:srgbClr val="202122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GB" sz="2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num>
                      <m:den>
                        <m:sSup>
                          <m:sSupPr>
                            <m:ctrlPr>
                              <a:rPr lang="en-GB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GB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GB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  <m:sup>
                            <m:r>
                              <a:rPr lang="en-GB" sz="20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GB" sz="20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GB" sz="20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6E4F85-4FA2-2AE8-FA61-6F8F954FF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900" y="1757716"/>
                <a:ext cx="2552700" cy="5828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6D000D0-468E-E080-1A91-F15AC8E3B71B}"/>
              </a:ext>
            </a:extLst>
          </p:cNvPr>
          <p:cNvSpPr txBox="1"/>
          <p:nvPr/>
        </p:nvSpPr>
        <p:spPr>
          <a:xfrm>
            <a:off x="1186031" y="3695174"/>
            <a:ext cx="3152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latin typeface="Times New Roman" panose="02020603050405020304" pitchFamily="18" charset="0"/>
                <a:ea typeface="SimSun-ExtG" panose="02010609060101010101" pitchFamily="49" charset="-122"/>
                <a:cs typeface="Times New Roman" panose="02020603050405020304" pitchFamily="18" charset="0"/>
              </a:rPr>
              <a:t>Doppler frequency detuning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318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36615-D2CE-470C-1B46-807E4112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886AA-C1A9-44F6-B3CA-7B7E5E4B08B3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6E5D7-C83A-178B-D3A9-678793EA9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B95C0-5FC2-6ADB-1744-5DCB0C74C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7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8C5E233-F259-B47A-E3C8-6668EA811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53" y="189831"/>
            <a:ext cx="11013608" cy="790933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Gill Alt One MT" panose="020B0502020104020203" pitchFamily="34" charset="0"/>
              </a:rPr>
              <a:t>Two-level model of an atom ensemble </a:t>
            </a:r>
            <a:br>
              <a:rPr lang="en-GB" sz="3200" dirty="0">
                <a:latin typeface="Gill Alt One MT" panose="020B0502020104020203" pitchFamily="34" charset="0"/>
              </a:rPr>
            </a:br>
            <a:r>
              <a:rPr lang="en-GB" sz="3200" dirty="0">
                <a:latin typeface="Gill Alt One MT" panose="020B0502020104020203" pitchFamily="34" charset="0"/>
              </a:rPr>
              <a:t>in </a:t>
            </a:r>
            <a:r>
              <a:rPr lang="en-US" sz="3200" b="1" i="1" dirty="0"/>
              <a:t>the rest frame </a:t>
            </a:r>
            <a:endParaRPr lang="en-GB" sz="32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C0F012-BD64-09BB-CFA1-6D5BE7B67731}"/>
                  </a:ext>
                </a:extLst>
              </p:cNvPr>
              <p:cNvSpPr txBox="1"/>
              <p:nvPr/>
            </p:nvSpPr>
            <p:spPr>
              <a:xfrm>
                <a:off x="868917" y="1454918"/>
                <a:ext cx="4367058" cy="529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𝛹</m:t>
                      </m:r>
                      <m:r>
                        <a:rPr lang="en-GB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d>
                        <m:d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sSub>
                        <m:sSub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GB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den>
                          </m:f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d>
                        <m:d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sSub>
                        <m:sSub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GB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den>
                          </m:f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C0F012-BD64-09BB-CFA1-6D5BE7B67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17" y="1454918"/>
                <a:ext cx="4367058" cy="5293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2DDF53-FC09-3490-99A8-905FEA9303AA}"/>
                  </a:ext>
                </a:extLst>
              </p:cNvPr>
              <p:cNvSpPr txBox="1"/>
              <p:nvPr/>
            </p:nvSpPr>
            <p:spPr>
              <a:xfrm>
                <a:off x="6268125" y="4494143"/>
                <a:ext cx="2852239" cy="819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uk-UA" sz="16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uk-UA" sz="1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uk-UA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uk-UA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  <m:rad>
                            <m:radPr>
                              <m:degHide m:val="on"/>
                              <m:ctrlPr>
                                <a:rPr lang="en-GB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en-GB" sz="1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uk-UA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b>
                                <m:sSubPr>
                                  <m:ctrlP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uk-UA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  <m:f>
                        <m:fPr>
                          <m:ctrlPr>
                            <a:rPr lang="en-GB" sz="1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uk-UA" sz="160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2DDF53-FC09-3490-99A8-905FEA930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125" y="4494143"/>
                <a:ext cx="2852239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ED26942-44A0-819D-DBA4-5C01C1726C54}"/>
                  </a:ext>
                </a:extLst>
              </p:cNvPr>
              <p:cNvSpPr txBox="1"/>
              <p:nvPr/>
            </p:nvSpPr>
            <p:spPr>
              <a:xfrm>
                <a:off x="1729788" y="4531637"/>
                <a:ext cx="4266734" cy="92839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4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r>
                                  <a:rPr lang="en-GB" sz="4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=+∞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GB" sz="40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ED26942-44A0-819D-DBA4-5C01C1726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788" y="4531637"/>
                <a:ext cx="4266734" cy="928396"/>
              </a:xfrm>
              <a:prstGeom prst="rect">
                <a:avLst/>
              </a:prstGeom>
              <a:blipFill>
                <a:blip r:embed="rId4"/>
                <a:stretch>
                  <a:fillRect r="-1418" b="-18987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37A52DA-7C78-3EFB-D573-033942D30EB4}"/>
              </a:ext>
            </a:extLst>
          </p:cNvPr>
          <p:cNvSpPr/>
          <p:nvPr/>
        </p:nvSpPr>
        <p:spPr>
          <a:xfrm>
            <a:off x="339969" y="1164559"/>
            <a:ext cx="11488616" cy="4899691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1C5E0D-11FF-584E-65AA-13B426BEAC09}"/>
              </a:ext>
            </a:extLst>
          </p:cNvPr>
          <p:cNvGrpSpPr/>
          <p:nvPr/>
        </p:nvGrpSpPr>
        <p:grpSpPr>
          <a:xfrm>
            <a:off x="1699688" y="2209732"/>
            <a:ext cx="2793193" cy="1949781"/>
            <a:chOff x="385739" y="1892300"/>
            <a:chExt cx="2970264" cy="194978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DD80EFD-47B6-1EBD-969E-ACAE743E2913}"/>
                </a:ext>
              </a:extLst>
            </p:cNvPr>
            <p:cNvSpPr/>
            <p:nvPr/>
          </p:nvSpPr>
          <p:spPr>
            <a:xfrm>
              <a:off x="385739" y="1892300"/>
              <a:ext cx="2959863" cy="194978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" name="Picture 1" descr="This image shows the probability of finding hydrogen’s electron in the base (n=1) and excited states (n=2 and n=3). Light areas indicate higher probability. The rows (l) indicate the electron’s angular momentum.">
              <a:extLst>
                <a:ext uri="{FF2B5EF4-FFF2-40B4-BE49-F238E27FC236}">
                  <a16:creationId xmlns:a16="http://schemas.microsoft.com/office/drawing/2014/main" id="{7A833576-9D0C-A163-36E5-231F692DA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359" t="12095" r="63559" b="60199"/>
            <a:stretch>
              <a:fillRect/>
            </a:stretch>
          </p:blipFill>
          <p:spPr>
            <a:xfrm>
              <a:off x="412865" y="3108859"/>
              <a:ext cx="574153" cy="614882"/>
            </a:xfrm>
            <a:prstGeom prst="rect">
              <a:avLst/>
            </a:prstGeom>
          </p:spPr>
        </p:pic>
        <p:pic>
          <p:nvPicPr>
            <p:cNvPr id="7" name="Picture 6" descr="This image shows the probability of finding hydrogen’s electron in the base (n=1) and excited states (n=2 and n=3). Light areas indicate higher probability. The rows (l) indicate the electron’s angular momentum.">
              <a:extLst>
                <a:ext uri="{FF2B5EF4-FFF2-40B4-BE49-F238E27FC236}">
                  <a16:creationId xmlns:a16="http://schemas.microsoft.com/office/drawing/2014/main" id="{D85F630A-5C85-B00E-09D0-B30CEDF84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0893" t="70495" r="30414" b="881"/>
            <a:stretch>
              <a:fillRect/>
            </a:stretch>
          </p:blipFill>
          <p:spPr>
            <a:xfrm>
              <a:off x="399552" y="1954606"/>
              <a:ext cx="713205" cy="717264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F7193E-9537-A5F7-B5FB-622CC39A19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6350" y="3408566"/>
              <a:ext cx="806450" cy="773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83A542C-158F-207D-8CCD-8AADA803B61B}"/>
                </a:ext>
              </a:extLst>
            </p:cNvPr>
            <p:cNvCxnSpPr>
              <a:cxnSpLocks/>
            </p:cNvCxnSpPr>
            <p:nvPr/>
          </p:nvCxnSpPr>
          <p:spPr>
            <a:xfrm>
              <a:off x="1335007" y="2336529"/>
              <a:ext cx="74779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75D1D72-C5C1-9EB9-AA84-128D770EA9B2}"/>
                </a:ext>
              </a:extLst>
            </p:cNvPr>
            <p:cNvCxnSpPr/>
            <p:nvPr/>
          </p:nvCxnSpPr>
          <p:spPr>
            <a:xfrm flipV="1">
              <a:off x="1573995" y="2336529"/>
              <a:ext cx="0" cy="107977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BCD2A05-D915-28CC-CC66-FC19C9A0CB19}"/>
                    </a:ext>
                  </a:extLst>
                </p:cNvPr>
                <p:cNvSpPr txBox="1"/>
                <p:nvPr/>
              </p:nvSpPr>
              <p:spPr>
                <a:xfrm>
                  <a:off x="1531918" y="2677636"/>
                  <a:ext cx="18240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GB" dirty="0">
                      <a:solidFill>
                        <a:srgbClr val="FFFF00"/>
                      </a:solidFill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n-GB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12.084 </m:t>
                      </m:r>
                      <m:r>
                        <a:rPr lang="en-GB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𝑒𝑉</m:t>
                      </m:r>
                    </m:oMath>
                  </a14:m>
                  <a:endParaRPr lang="en-GB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BCD2A05-D915-28CC-CC66-FC19C9A0CB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1918" y="2677636"/>
                  <a:ext cx="1824085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F8975C-5BCD-EBCB-1365-67C6E1091564}"/>
                </a:ext>
              </a:extLst>
            </p:cNvPr>
            <p:cNvSpPr txBox="1"/>
            <p:nvPr/>
          </p:nvSpPr>
          <p:spPr>
            <a:xfrm>
              <a:off x="909768" y="3223900"/>
              <a:ext cx="550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FFFF"/>
                  </a:solidFill>
                </a:rPr>
                <a:t>1S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E6979C-C481-D7A0-6D5B-5A407099A400}"/>
                </a:ext>
              </a:extLst>
            </p:cNvPr>
            <p:cNvSpPr txBox="1"/>
            <p:nvPr/>
          </p:nvSpPr>
          <p:spPr>
            <a:xfrm>
              <a:off x="971028" y="2130017"/>
              <a:ext cx="550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FFFF"/>
                  </a:solidFill>
                </a:rPr>
                <a:t>3p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BE30737-D2D4-6B29-C342-70C0C2606E11}"/>
                    </a:ext>
                  </a:extLst>
                </p:cNvPr>
                <p:cNvSpPr txBox="1"/>
                <p:nvPr/>
              </p:nvSpPr>
              <p:spPr>
                <a:xfrm>
                  <a:off x="1981864" y="2128572"/>
                  <a:ext cx="52150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80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180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FF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BE30737-D2D4-6B29-C342-70C0C2606E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1864" y="2128572"/>
                  <a:ext cx="521505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0F2347F-1BD9-4716-3CB3-F2789FB522E7}"/>
                    </a:ext>
                  </a:extLst>
                </p:cNvPr>
                <p:cNvSpPr txBox="1"/>
                <p:nvPr/>
              </p:nvSpPr>
              <p:spPr>
                <a:xfrm>
                  <a:off x="1999341" y="3231634"/>
                  <a:ext cx="52150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80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sz="1800" b="0" i="0" smtClean="0">
                                <a:solidFill>
                                  <a:srgbClr val="00FF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FFFF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0F2347F-1BD9-4716-3CB3-F2789FB52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9341" y="3231634"/>
                  <a:ext cx="52150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9FB3929-9ED2-1153-BB35-DDEDAC370D7C}"/>
                  </a:ext>
                </a:extLst>
              </p:cNvPr>
              <p:cNvSpPr txBox="1"/>
              <p:nvPr/>
            </p:nvSpPr>
            <p:spPr>
              <a:xfrm>
                <a:off x="9312635" y="4494143"/>
                <a:ext cx="1770076" cy="6192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1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GB" sz="16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p>
                        <m:sSupPr>
                          <m:ctrlP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6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6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6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GB" sz="16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GB" sz="16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GB" sz="1600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  <m:sup>
                                  <m:r>
                                    <a:rPr lang="en-GB" sz="16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9FB3929-9ED2-1153-BB35-DDEDAC370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2635" y="4494143"/>
                <a:ext cx="1770076" cy="6192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103609F4-13D3-106D-1C10-89DA3D11B066}"/>
              </a:ext>
            </a:extLst>
          </p:cNvPr>
          <p:cNvGrpSpPr/>
          <p:nvPr/>
        </p:nvGrpSpPr>
        <p:grpSpPr>
          <a:xfrm>
            <a:off x="6626194" y="2212812"/>
            <a:ext cx="4220036" cy="1895316"/>
            <a:chOff x="6270594" y="2116834"/>
            <a:chExt cx="4220036" cy="18953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30DAB41-3E48-A70E-CBDB-F91A16066B11}"/>
                    </a:ext>
                  </a:extLst>
                </p:cNvPr>
                <p:cNvSpPr txBox="1"/>
                <p:nvPr/>
              </p:nvSpPr>
              <p:spPr>
                <a:xfrm>
                  <a:off x="6668378" y="3618131"/>
                  <a:ext cx="3822252" cy="394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d>
                        <m:dPr>
                          <m:ctrl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=−∞</m:t>
                          </m:r>
                        </m:e>
                      </m:d>
                      <m:r>
                        <a:rPr lang="en-GB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sSub>
                        <m:sSubPr>
                          <m:ctrl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d>
                        <m:dPr>
                          <m:ctrlP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=−∞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GB" dirty="0">
                      <a:solidFill>
                        <a:schemeClr val="tx1"/>
                      </a:solidFill>
                      <a:latin typeface="Gill Alt One MT" panose="020B0502020104020203" pitchFamily="34" charset="0"/>
                    </a:rPr>
                    <a:t> </a:t>
                  </a:r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30DAB41-3E48-A70E-CBDB-F91A16066B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8378" y="3618131"/>
                  <a:ext cx="3822252" cy="394019"/>
                </a:xfrm>
                <a:prstGeom prst="rect">
                  <a:avLst/>
                </a:prstGeom>
                <a:blipFill>
                  <a:blip r:embed="rId10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063BC770-F5E4-9988-EDA9-190F18061DB2}"/>
                </a:ext>
              </a:extLst>
            </p:cNvPr>
            <p:cNvSpPr/>
            <p:nvPr/>
          </p:nvSpPr>
          <p:spPr>
            <a:xfrm>
              <a:off x="6270594" y="2129746"/>
              <a:ext cx="397784" cy="1836334"/>
            </a:xfrm>
            <a:prstGeom prst="leftBrace">
              <a:avLst>
                <a:gd name="adj1" fmla="val 31726"/>
                <a:gd name="adj2" fmla="val 5200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D0EFC39-1700-38E3-BBA6-6993AF412031}"/>
                    </a:ext>
                  </a:extLst>
                </p:cNvPr>
                <p:cNvSpPr txBox="1"/>
                <p:nvPr/>
              </p:nvSpPr>
              <p:spPr>
                <a:xfrm>
                  <a:off x="6586225" y="2819275"/>
                  <a:ext cx="3822253" cy="62985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p>
                              <m:sSup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den>
                        </m:f>
                        <m:sSub>
                          <m:sSubPr>
                            <m:ctrlP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  <m: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  <m:sSup>
                          <m:sSup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𝛤</m:t>
                                    </m:r>
                                  </m:num>
                                  <m:den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GB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2D0EFC39-1700-38E3-BBA6-6993AF4120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6225" y="2819275"/>
                  <a:ext cx="3822253" cy="62985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472D143-B04A-0EA1-8783-A3BBFC9C59B3}"/>
                    </a:ext>
                  </a:extLst>
                </p:cNvPr>
                <p:cNvSpPr txBox="1"/>
                <p:nvPr/>
              </p:nvSpPr>
              <p:spPr>
                <a:xfrm>
                  <a:off x="6499126" y="2116834"/>
                  <a:ext cx="3637586" cy="62985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p>
                              <m:sSup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den>
                        </m:f>
                        <m:sSub>
                          <m:sSubPr>
                            <m:ctrlP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GB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  <m:sSup>
                          <m:sSup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GB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lang="en-GB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GB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𝛤</m:t>
                                    </m:r>
                                  </m:num>
                                  <m:den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GB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GB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472D143-B04A-0EA1-8783-A3BBFC9C59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9126" y="2116834"/>
                  <a:ext cx="3637586" cy="62985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56CCA80-4264-FB67-9851-99DA1A6A86CB}"/>
              </a:ext>
            </a:extLst>
          </p:cNvPr>
          <p:cNvSpPr txBox="1"/>
          <p:nvPr/>
        </p:nvSpPr>
        <p:spPr>
          <a:xfrm>
            <a:off x="6991795" y="5275367"/>
            <a:ext cx="170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Rabi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C7D48BF-DC2E-EC8A-AB78-3C908D133CB6}"/>
                  </a:ext>
                </a:extLst>
              </p:cNvPr>
              <p:cNvSpPr txBox="1"/>
              <p:nvPr/>
            </p:nvSpPr>
            <p:spPr>
              <a:xfrm>
                <a:off x="6854726" y="1420280"/>
                <a:ext cx="1527206" cy="52322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8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8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80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C7D48BF-DC2E-EC8A-AB78-3C908D133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726" y="1420280"/>
                <a:ext cx="1527206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7250181E-314D-822A-4586-0A1C564373B2}"/>
              </a:ext>
            </a:extLst>
          </p:cNvPr>
          <p:cNvSpPr txBox="1"/>
          <p:nvPr/>
        </p:nvSpPr>
        <p:spPr>
          <a:xfrm>
            <a:off x="8466214" y="1495319"/>
            <a:ext cx="1383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a problem</a:t>
            </a:r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38CDA8-54A5-F634-397D-727993D1B788}"/>
              </a:ext>
            </a:extLst>
          </p:cNvPr>
          <p:cNvSpPr txBox="1"/>
          <p:nvPr/>
        </p:nvSpPr>
        <p:spPr>
          <a:xfrm>
            <a:off x="5585791" y="2989302"/>
            <a:ext cx="962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 atoms</a:t>
            </a:r>
          </a:p>
        </p:txBody>
      </p:sp>
    </p:spTree>
    <p:extLst>
      <p:ext uri="{BB962C8B-B14F-4D97-AF65-F5344CB8AC3E}">
        <p14:creationId xmlns:p14="http://schemas.microsoft.com/office/powerpoint/2010/main" val="2162866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1D0F39-EEAA-CAD2-B5B0-04A86790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712B-319E-48C1-9C67-81BFA1FBB55A}" type="datetime1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8BD86B-41E2-C8E5-EB11-62AA1E09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42AF1-5AD9-939E-BE88-442E4F44D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B6C6EC-11D2-0C97-8B9E-0CE9D87EE34D}"/>
                  </a:ext>
                </a:extLst>
              </p:cNvPr>
              <p:cNvSpPr txBox="1"/>
              <p:nvPr/>
            </p:nvSpPr>
            <p:spPr>
              <a:xfrm>
                <a:off x="1648621" y="3102912"/>
                <a:ext cx="8804030" cy="1708032"/>
              </a:xfrm>
              <a:prstGeom prst="rect">
                <a:avLst/>
              </a:prstGeom>
              <a:solidFill>
                <a:schemeClr val="tx1"/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4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4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44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44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p>
                                    <m:sSupPr>
                                      <m:ctrlPr>
                                        <a:rPr lang="en-GB" sz="440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440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sz="440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4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4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44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GB" sz="4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4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4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el-GR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  <m:sup>
                                  <m: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GB" sz="4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sz="44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4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44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44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44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44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44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GB" sz="44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GB" sz="44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e>
                                            <m:sup>
                                              <m:r>
                                                <a:rPr lang="en-GB" sz="44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GB" sz="44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44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sz="44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sz="44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sz="44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r>
                                            <a:rPr lang="en-GB" sz="44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𝛤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sz="44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sup>
                      </m:sSup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B6C6EC-11D2-0C97-8B9E-0CE9D87E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621" y="3102912"/>
                <a:ext cx="8804030" cy="17080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9179AE-F001-67EC-4666-D1F445ADE0A5}"/>
                  </a:ext>
                </a:extLst>
              </p:cNvPr>
              <p:cNvSpPr txBox="1"/>
              <p:nvPr/>
            </p:nvSpPr>
            <p:spPr>
              <a:xfrm>
                <a:off x="6195418" y="5315176"/>
                <a:ext cx="2743200" cy="536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8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GB" sz="2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28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sz="28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l-GR" sz="28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9179AE-F001-67EC-4666-D1F445ADE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418" y="5315176"/>
                <a:ext cx="2743200" cy="5369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E6F7ED-5D94-DB49-8FBA-A47B99986324}"/>
                  </a:ext>
                </a:extLst>
              </p:cNvPr>
              <p:cNvSpPr txBox="1"/>
              <p:nvPr/>
            </p:nvSpPr>
            <p:spPr>
              <a:xfrm>
                <a:off x="2713026" y="5045384"/>
                <a:ext cx="2651148" cy="1145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8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8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8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p>
                                    <m:sSupPr>
                                      <m:ctrlPr>
                                        <a:rPr lang="en-GB" sz="28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sz="28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GB" sz="28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28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GB" sz="28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  <m:r>
                                    <a:rPr lang="en-GB" sz="28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𝛤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8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≪</m:t>
                      </m:r>
                      <m:r>
                        <a:rPr lang="uk-UA" sz="2800" b="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E6F7ED-5D94-DB49-8FBA-A47B99986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26" y="5045384"/>
                <a:ext cx="2651148" cy="1145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CA4420B-0CA4-D360-47BE-7F33153E06D2}"/>
              </a:ext>
            </a:extLst>
          </p:cNvPr>
          <p:cNvSpPr txBox="1"/>
          <p:nvPr/>
        </p:nvSpPr>
        <p:spPr>
          <a:xfrm>
            <a:off x="711084" y="2260473"/>
            <a:ext cx="86516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latin typeface="Gill Alt One MT" panose="020B0502020104020203" pitchFamily="34" charset="0"/>
              </a:rPr>
              <a:t>GPT- Zener-Landau approach for  </a:t>
            </a:r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itle 10">
                <a:extLst>
                  <a:ext uri="{FF2B5EF4-FFF2-40B4-BE49-F238E27FC236}">
                    <a16:creationId xmlns:a16="http://schemas.microsoft.com/office/drawing/2014/main" id="{BB402C43-5BDE-B0E2-63BA-6EA42D00F2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70899" y="11330"/>
                <a:ext cx="5739701" cy="57898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GB" b="1" dirty="0"/>
                  <a:t>Asymptotic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4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sz="400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=+∞</m:t>
                        </m:r>
                      </m:e>
                    </m:d>
                  </m:oMath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9" name="Title 10">
                <a:extLst>
                  <a:ext uri="{FF2B5EF4-FFF2-40B4-BE49-F238E27FC236}">
                    <a16:creationId xmlns:a16="http://schemas.microsoft.com/office/drawing/2014/main" id="{BB402C43-5BDE-B0E2-63BA-6EA42D00F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899" y="11330"/>
                <a:ext cx="5739701" cy="578989"/>
              </a:xfrm>
              <a:prstGeom prst="rect">
                <a:avLst/>
              </a:prstGeom>
              <a:blipFill>
                <a:blip r:embed="rId5"/>
                <a:stretch>
                  <a:fillRect t="-33684" b="-7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BF5B0E8F-4021-ACE7-55D7-3123847A19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358" y="879820"/>
            <a:ext cx="4098246" cy="11394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7C65A2-F7E1-269A-CA70-DFECE38C2B57}"/>
                  </a:ext>
                </a:extLst>
              </p:cNvPr>
              <p:cNvSpPr txBox="1"/>
              <p:nvPr/>
            </p:nvSpPr>
            <p:spPr>
              <a:xfrm>
                <a:off x="4366603" y="879834"/>
                <a:ext cx="4830433" cy="1112997"/>
              </a:xfrm>
              <a:prstGeom prst="rect">
                <a:avLst/>
              </a:prstGeom>
              <a:solidFill>
                <a:srgbClr val="91A992">
                  <a:alpha val="23137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Gill Alt One MT" panose="020B0502020104020203" pitchFamily="34" charset="0"/>
                  </a:rPr>
                  <a:t>Zener-Landau formula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∆</m:t>
                    </m:r>
                    <m:sSup>
                      <m:sSupPr>
                        <m:ctrlPr>
                          <a:rPr lang="en-GB" sz="24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0 </a:t>
                </a:r>
                <a:endParaRPr lang="en-GB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GB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el-GR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  <m:sup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7C65A2-F7E1-269A-CA70-DFECE38C2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03" y="879834"/>
                <a:ext cx="4830433" cy="1112997"/>
              </a:xfrm>
              <a:prstGeom prst="rect">
                <a:avLst/>
              </a:prstGeom>
              <a:blipFill>
                <a:blip r:embed="rId7"/>
                <a:stretch>
                  <a:fillRect l="-1892" t="-43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019DF-CF2E-3CA4-43F1-7938F2F55167}"/>
                  </a:ext>
                </a:extLst>
              </p:cNvPr>
              <p:cNvSpPr txBox="1"/>
              <p:nvPr/>
            </p:nvSpPr>
            <p:spPr>
              <a:xfrm>
                <a:off x="8319052" y="2310586"/>
                <a:ext cx="2087273" cy="64633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20212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GB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GB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36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GB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3600" dirty="0">
                    <a:solidFill>
                      <a:srgbClr val="FFFF00"/>
                    </a:solidFill>
                  </a:rPr>
                  <a:t>0</a:t>
                </a:r>
                <a:endParaRPr lang="en-GB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019DF-CF2E-3CA4-43F1-7938F2F55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052" y="2310586"/>
                <a:ext cx="2087273" cy="646331"/>
              </a:xfrm>
              <a:prstGeom prst="rect">
                <a:avLst/>
              </a:prstGeom>
              <a:blipFill>
                <a:blip r:embed="rId8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9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5A9D5-9C5B-7238-C9D6-824A0BE0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16AD7-986C-E13A-1D46-C7697A01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176" y="-14232"/>
            <a:ext cx="10181538" cy="80819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Excitation efficiency for an </a:t>
            </a:r>
            <a:r>
              <a:rPr lang="en-GB" dirty="0">
                <a:latin typeface="Gill Alt One MT" panose="020B0502020104020203" pitchFamily="34" charset="0"/>
              </a:rPr>
              <a:t>ensemble of atoms</a:t>
            </a:r>
            <a:endParaRPr lang="en-GB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ACF32-397A-2E64-BB7E-196B761F7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3DDF3-310D-4ECB-8B55-1112BCF8BAE1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BEBCA-A76D-4D55-CB87-54453C72D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32269-88FD-414B-08F5-E0F50BF2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61643E2-AECE-06C0-F917-F7E52A65DF36}"/>
                  </a:ext>
                </a:extLst>
              </p:cNvPr>
              <p:cNvSpPr txBox="1"/>
              <p:nvPr/>
            </p:nvSpPr>
            <p:spPr>
              <a:xfrm>
                <a:off x="8551295" y="1157003"/>
                <a:ext cx="2457449" cy="717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𝛤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/>
                  <a:t>0.06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61643E2-AECE-06C0-F917-F7E52A65D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295" y="1157003"/>
                <a:ext cx="2457449" cy="7174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4F96949-8982-D6E2-0615-BCD3D9E9A9D1}"/>
                  </a:ext>
                </a:extLst>
              </p:cNvPr>
              <p:cNvSpPr txBox="1"/>
              <p:nvPr/>
            </p:nvSpPr>
            <p:spPr>
              <a:xfrm>
                <a:off x="8527846" y="1906702"/>
                <a:ext cx="2320445" cy="378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18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8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8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GB" sz="1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GB" sz="18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18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sz="18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sz="1800" b="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=11.7</m:t>
                      </m:r>
                      <m:r>
                        <a:rPr lang="el-GR" sz="18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4F96949-8982-D6E2-0615-BCD3D9E9A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846" y="1906702"/>
                <a:ext cx="2320445" cy="378052"/>
              </a:xfrm>
              <a:prstGeom prst="rect">
                <a:avLst/>
              </a:prstGeom>
              <a:blipFill>
                <a:blip r:embed="rId3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26D8880-77B6-711B-436E-CB4CBF9B0F7D}"/>
              </a:ext>
            </a:extLst>
          </p:cNvPr>
          <p:cNvGrpSpPr/>
          <p:nvPr/>
        </p:nvGrpSpPr>
        <p:grpSpPr>
          <a:xfrm>
            <a:off x="228600" y="691662"/>
            <a:ext cx="11678478" cy="5664688"/>
            <a:chOff x="228600" y="691662"/>
            <a:chExt cx="11678478" cy="566468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15CC2BB-6DDB-B589-CEB3-3DC3ED655AF0}"/>
                </a:ext>
              </a:extLst>
            </p:cNvPr>
            <p:cNvSpPr/>
            <p:nvPr/>
          </p:nvSpPr>
          <p:spPr>
            <a:xfrm>
              <a:off x="228600" y="691662"/>
              <a:ext cx="11678478" cy="5664688"/>
            </a:xfrm>
            <a:prstGeom prst="roundRect">
              <a:avLst/>
            </a:prstGeom>
            <a:no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C16117-E689-E457-BEE0-80E2534509D7}"/>
                </a:ext>
              </a:extLst>
            </p:cNvPr>
            <p:cNvGrpSpPr/>
            <p:nvPr/>
          </p:nvGrpSpPr>
          <p:grpSpPr>
            <a:xfrm>
              <a:off x="640288" y="911835"/>
              <a:ext cx="11105174" cy="5079390"/>
              <a:chOff x="634161" y="923745"/>
              <a:chExt cx="11105174" cy="5079390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5B71329-6337-9E34-DFF2-B704BA590423}"/>
                  </a:ext>
                </a:extLst>
              </p:cNvPr>
              <p:cNvGrpSpPr/>
              <p:nvPr/>
            </p:nvGrpSpPr>
            <p:grpSpPr>
              <a:xfrm>
                <a:off x="634161" y="923745"/>
                <a:ext cx="7077332" cy="5079390"/>
                <a:chOff x="-1000069" y="1153843"/>
                <a:chExt cx="7077332" cy="507939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2B88B0A-6DE3-B764-FDFB-00C48326745D}"/>
                    </a:ext>
                  </a:extLst>
                </p:cNvPr>
                <p:cNvGrpSpPr/>
                <p:nvPr/>
              </p:nvGrpSpPr>
              <p:grpSpPr>
                <a:xfrm>
                  <a:off x="-450514" y="2195643"/>
                  <a:ext cx="6527777" cy="4037590"/>
                  <a:chOff x="-385642" y="2180764"/>
                  <a:chExt cx="6527777" cy="4037590"/>
                </a:xfrm>
              </p:grpSpPr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B6E2AA71-57F4-63C6-D6AE-9D8C12C00B2C}"/>
                      </a:ext>
                    </a:extLst>
                  </p:cNvPr>
                  <p:cNvGrpSpPr/>
                  <p:nvPr/>
                </p:nvGrpSpPr>
                <p:grpSpPr>
                  <a:xfrm>
                    <a:off x="-385642" y="2180764"/>
                    <a:ext cx="6527777" cy="3766754"/>
                    <a:chOff x="786666" y="2270935"/>
                    <a:chExt cx="6527777" cy="3766754"/>
                  </a:xfrm>
                </p:grpSpPr>
                <p:pic>
                  <p:nvPicPr>
                    <p:cNvPr id="15" name="Picture 14">
                      <a:extLst>
                        <a:ext uri="{FF2B5EF4-FFF2-40B4-BE49-F238E27FC236}">
                          <a16:creationId xmlns:a16="http://schemas.microsoft.com/office/drawing/2014/main" id="{D81B832B-285B-C802-5240-1FD91A409D7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786666" y="2270935"/>
                      <a:ext cx="6527777" cy="3766754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7" name="Straight Connector 16">
                      <a:extLst>
                        <a:ext uri="{FF2B5EF4-FFF2-40B4-BE49-F238E27FC236}">
                          <a16:creationId xmlns:a16="http://schemas.microsoft.com/office/drawing/2014/main" id="{5AF5E9EC-F73D-7C3B-D9CC-94D8E48A8BB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590618" y="2904638"/>
                      <a:ext cx="0" cy="2708031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9C25AD52-1559-2887-2D04-1089AE5ECDE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050554" y="2904638"/>
                      <a:ext cx="0" cy="2708031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TextBox 24">
                        <a:extLst>
                          <a:ext uri="{FF2B5EF4-FFF2-40B4-BE49-F238E27FC236}">
                            <a16:creationId xmlns:a16="http://schemas.microsoft.com/office/drawing/2014/main" id="{6F03CB1C-238E-4830-CC77-9B90154004A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91340" y="5814589"/>
                        <a:ext cx="1353690" cy="4037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f>
                                <m:fPr>
                                  <m:type m:val="lin"/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sSup>
                                    <m:sSupPr>
                                      <m:ctrlP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p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den>
                              </m:f>
                            </m:oMath>
                          </m:oMathPara>
                        </a14:m>
                        <a:endParaRPr lang="en-GB" dirty="0"/>
                      </a:p>
                    </p:txBody>
                  </p:sp>
                </mc:Choice>
                <mc:Fallback xmlns="">
                  <p:sp>
                    <p:nvSpPr>
                      <p:cNvPr id="25" name="TextBox 24">
                        <a:extLst>
                          <a:ext uri="{FF2B5EF4-FFF2-40B4-BE49-F238E27FC236}">
                            <a16:creationId xmlns:a16="http://schemas.microsoft.com/office/drawing/2014/main" id="{6F03CB1C-238E-4830-CC77-9B90154004A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491340" y="5814589"/>
                        <a:ext cx="1353690" cy="403765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t="-115152" r="-15766" b="-17878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24FEF2F0-2EE6-2FB7-E062-2969838D3E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000069" y="1153843"/>
                      <a:ext cx="4583873" cy="973472"/>
                    </a:xfrm>
                    <a:prstGeom prst="rect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p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∆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40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40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240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GB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GB" sz="2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  <m:sSubSup>
                                      <m:sSubSupPr>
                                        <m:ctrlPr>
                                          <a:rPr lang="el-GR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b>
                                      <m:sup>
                                        <m: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𝛤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GB" sz="2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GB" sz="240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GB" sz="240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∆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GB" sz="24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GB" sz="24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𝜔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GB" sz="240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′</m:t>
                                                    </m:r>
                                                  </m:sup>
                                                </m:sSup>
                                              </m:num>
                                              <m:den>
                                                <m:sSub>
                                                  <m:sSubPr>
                                                    <m:ctrlPr>
                                                      <a:rPr lang="en-GB" sz="24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sz="24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𝜎</m:t>
                                                    </m:r>
                                                  </m:e>
                                                  <m:sub>
                                                    <m:sSup>
                                                      <m:sSupPr>
                                                        <m:ctrlPr>
                                                          <a:rPr lang="en-GB" sz="2400" i="1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pPr>
                                                      <m:e>
                                                        <m:r>
                                                          <a:rPr lang="en-GB" sz="2400" i="1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𝑡</m:t>
                                                        </m:r>
                                                      </m:e>
                                                      <m:sup>
                                                        <m:r>
                                                          <a:rPr lang="en-GB" sz="2400" i="1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′</m:t>
                                                        </m:r>
                                                      </m:sup>
                                                    </m:sSup>
                                                  </m:sub>
                                                </m:sSub>
                                                <m:r>
                                                  <a:rPr lang="en-GB" sz="240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𝛤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sup>
                                </m:sSup>
                              </m:sup>
                            </m:sSup>
                          </m:oMath>
                        </m:oMathPara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24FEF2F0-2EE6-2FB7-E062-2969838D3EF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-1000069" y="1153843"/>
                      <a:ext cx="4583873" cy="97347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62C7D827-9160-5BE6-9BD3-6D7E29AFF2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14224" y="2116451"/>
                  <a:ext cx="691813" cy="142579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0702E66-EF3F-6B73-B773-3CF577E22168}"/>
                      </a:ext>
                    </a:extLst>
                  </p:cNvPr>
                  <p:cNvSpPr txBox="1"/>
                  <p:nvPr/>
                </p:nvSpPr>
                <p:spPr>
                  <a:xfrm>
                    <a:off x="7624546" y="4226838"/>
                    <a:ext cx="4114789" cy="1291829"/>
                  </a:xfrm>
                  <a:prstGeom prst="rect">
                    <a:avLst/>
                  </a:prstGeom>
                  <a:solidFill>
                    <a:schemeClr val="tx1"/>
                  </a:solidFill>
                  <a:ln w="28575">
                    <a:noFill/>
                    <a:prstDash val="dash"/>
                  </a:ln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sz="240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Sup>
                                    <m:sSubSupPr>
                                      <m:ctrlPr>
                                        <a:rPr lang="el-GR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en-GB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sub>
                                    <m:sup>
                                      <m:r>
                                        <a:rPr lang="en-GB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𝛤</m:t>
                                  </m:r>
                                </m:den>
                              </m:f>
                              <m:r>
                                <a:rPr lang="en-GB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𝑒𝑥𝑝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GB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2400" i="1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sz="2400" i="1">
                                                  <a:solidFill>
                                                    <a:srgbClr val="FFC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GB" sz="2400" i="1">
                                                      <a:solidFill>
                                                        <a:srgbClr val="FFC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2400" i="1">
                                                      <a:solidFill>
                                                        <a:srgbClr val="FFC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𝜎</m:t>
                                                  </m:r>
                                                </m:e>
                                                <m:sub>
                                                  <m:sSup>
                                                    <m:sSupPr>
                                                      <m:ctrlP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𝜔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′</m:t>
                                                      </m:r>
                                                    </m:sup>
                                                  </m:sSup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GB" sz="2400" i="1">
                                                      <a:solidFill>
                                                        <a:srgbClr val="FFC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2400" i="1">
                                                      <a:solidFill>
                                                        <a:srgbClr val="FFC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𝜎</m:t>
                                                  </m:r>
                                                </m:e>
                                                <m:sub>
                                                  <m:sSup>
                                                    <m:sSupPr>
                                                      <m:ctrlP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GB" sz="2400" i="1">
                                                          <a:solidFill>
                                                            <a:srgbClr val="FFC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′</m:t>
                                                      </m:r>
                                                    </m:sup>
                                                  </m:sSup>
                                                </m:sub>
                                              </m:sSub>
                                              <m:r>
                                                <a:rPr lang="en-GB" sz="2400" i="1">
                                                  <a:solidFill>
                                                    <a:srgbClr val="FFC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𝛤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2400" i="1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GB" sz="2400" dirty="0">
                      <a:solidFill>
                        <a:srgbClr val="FFFF00"/>
                      </a:solidFill>
                    </a:endParaRPr>
                  </a:p>
                  <a:p>
                    <a:endParaRPr lang="en-GB" sz="24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90702E66-EF3F-6B73-B773-3CF577E221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4546" y="4226838"/>
                    <a:ext cx="4114789" cy="129182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noFill/>
                    <a:prstDash val="dash"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AD27624-135C-75E6-F72B-A00A8B9623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28000" y="3166746"/>
                <a:ext cx="590499" cy="10600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 descr="33,900+ Key Clipart Illustrations - iStock">
            <a:extLst>
              <a:ext uri="{FF2B5EF4-FFF2-40B4-BE49-F238E27FC236}">
                <a16:creationId xmlns:a16="http://schemas.microsoft.com/office/drawing/2014/main" id="{6589DEB6-A227-9AE4-D3AF-63BAE6B8DB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4299" y="2999220"/>
            <a:ext cx="1489543" cy="121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5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E522-C958-CC0E-31F1-450CD92FA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D9D5-45E6-0822-FC90-0B9D99F78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43" y="127247"/>
            <a:ext cx="10515600" cy="758337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2060"/>
                </a:solidFill>
                <a:latin typeface="Gill Alt One MT" panose="020B0502020104020203" pitchFamily="34" charset="0"/>
              </a:rPr>
              <a:t>Time-dependant excitation probability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5CDCE-FC00-CADF-3421-88E13E2D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2F2B-6E23-4169-916B-B060AAA09D40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2A6BC-0F74-709E-4B7F-B74E6E2D4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40698-B367-E2B0-3741-12FC31A7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5821AE-319F-2A6B-90BB-DA36D7FF516B}"/>
                  </a:ext>
                </a:extLst>
              </p:cNvPr>
              <p:cNvSpPr txBox="1"/>
              <p:nvPr/>
            </p:nvSpPr>
            <p:spPr>
              <a:xfrm>
                <a:off x="325523" y="2753641"/>
                <a:ext cx="11325589" cy="1507272"/>
              </a:xfrm>
              <a:prstGeom prst="rect">
                <a:avLst/>
              </a:prstGeom>
              <a:solidFill>
                <a:schemeClr val="tx1"/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endParaRPr lang="en-GB" sz="2000" i="1" dirty="0">
                  <a:solidFill>
                    <a:srgbClr val="202122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GB" sz="2000" i="0" dirty="0">
                                  <a:solidFill>
                                    <a:srgbClr val="FFFF00"/>
                                  </a:solidFill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GB" sz="2000" i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GB" sz="20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</m:num>
                            <m:den>
                              <m:r>
                                <a:rPr lang="en-GB" sz="200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𝐼𝑚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sz="20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𝑖𝑎𝑟𝑠𝑖𝑛</m:t>
                                  </m:r>
                                  <m:d>
                                    <m:dPr>
                                      <m:ctrlPr>
                                        <a:rPr lang="en-GB" sz="2000" i="1" smtClean="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GB" sz="2000" i="1" smtClean="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d>
                                            <m:dPr>
                                              <m:begChr m:val="⟨"/>
                                              <m:endChr m:val="⟩"/>
                                              <m:ctrlPr>
                                                <a:rPr lang="en-US" sz="2000" i="1">
                                                  <a:solidFill>
                                                    <a:srgbClr val="00FFFF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00FFFF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FFFF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𝜂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00FFFF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∞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</m:rad>
                                    </m:e>
                                  </m:d>
                                  <m: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00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GB" sz="2000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𝑒𝑟𝑓</m:t>
                                  </m:r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2000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2000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GB" sz="20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rad>
                                        <m:radPr>
                                          <m:degHide m:val="on"/>
                                          <m:ctrlPr>
                                            <a:rPr lang="en-GB" sz="2000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GB" sz="20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GB" sz="2000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sz="20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Γ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𝜎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GB" sz="2000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b>
                                              </m:sSub>
                                            </m:e>
                                            <m:sup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r>
                                            <a:rPr lang="en-GB" sz="2000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rad>
                                      <m:r>
                                        <a:rPr lang="en-GB" sz="2000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GB" sz="2000" i="1">
                                          <a:solidFill>
                                            <a:srgbClr val="FFFF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f>
                                        <m:fPr>
                                          <m:ctrlPr>
                                            <a:rPr lang="en-GB" sz="2000" i="1">
                                              <a:solidFill>
                                                <a:srgbClr val="FFFF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𝜔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sz="2000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1−</m:t>
                                              </m:r>
                                              <m:r>
                                                <a:rPr lang="en-GB" sz="2000" i="1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Γ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GB" sz="2000" i="1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GB" sz="2000" i="1">
                                                          <a:solidFill>
                                                            <a:srgbClr val="FFFF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GB" sz="2000" i="1">
                                                          <a:solidFill>
                                                            <a:srgbClr val="FFFF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𝜎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2000" i="1">
                                                          <a:solidFill>
                                                            <a:srgbClr val="FFFF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  <m:r>
                                                        <a:rPr lang="en-GB" sz="2000">
                                                          <a:solidFill>
                                                            <a:srgbClr val="FFFF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′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  <m:sup>
                                                  <m:r>
                                                    <a:rPr lang="en-GB" sz="2000">
                                                      <a:solidFill>
                                                        <a:srgbClr val="FFFF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GB" sz="2000">
                                                  <a:solidFill>
                                                    <a:srgbClr val="FFFF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rad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5821AE-319F-2A6B-90BB-DA36D7FF5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23" y="2753641"/>
                <a:ext cx="11325589" cy="15072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5C084C3-3FC9-8804-BA4D-1E1EC6E55A30}"/>
                  </a:ext>
                </a:extLst>
              </p:cNvPr>
              <p:cNvSpPr txBox="1"/>
              <p:nvPr/>
            </p:nvSpPr>
            <p:spPr>
              <a:xfrm>
                <a:off x="2336637" y="4494214"/>
                <a:ext cx="6701441" cy="986937"/>
              </a:xfrm>
              <a:prstGeom prst="rect">
                <a:avLst/>
              </a:prstGeom>
              <a:noFill/>
              <a:ln w="28575">
                <a:solidFill>
                  <a:srgbClr val="00B0F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sz="20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i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  <m:t>Γ</m:t>
                                      </m:r>
                                      <m:sSup>
                                        <m:sSup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GB" sz="200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</m:sSub>
                                        </m:e>
                                        <m:sup>
                                          <m:r>
                                            <a:rPr lang="en-GB" sz="20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GB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sSup>
                                            <m:sSup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e>
                                            <m:sup>
                                              <m:r>
                                                <a:rPr lang="en-GB" sz="200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GB" sz="2000" i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i="0">
                                          <a:latin typeface="Cambria Math" panose="02040503050406030204" pitchFamily="18" charset="0"/>
                                        </a:rPr>
                                        <m:t>Γ</m:t>
                                      </m:r>
                                      <m:sSup>
                                        <m:sSup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GB" sz="200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b>
                                          </m:sSub>
                                        </m:e>
                                        <m:sup>
                                          <m:r>
                                            <a:rPr lang="en-GB" sz="2000" i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GB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  <m:r>
                        <a:rPr lang="en-GB" sz="2000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𝑎𝑟𝑠𝑖𝑛</m:t>
                              </m:r>
                              <m:d>
                                <m:d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rad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5C084C3-3FC9-8804-BA4D-1E1EC6E55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37" y="4494214"/>
                <a:ext cx="6701441" cy="986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29E677-E363-031F-8176-D6215CD93C21}"/>
              </a:ext>
            </a:extLst>
          </p:cNvPr>
          <p:cNvCxnSpPr>
            <a:cxnSpLocks/>
          </p:cNvCxnSpPr>
          <p:nvPr/>
        </p:nvCxnSpPr>
        <p:spPr>
          <a:xfrm flipV="1">
            <a:off x="5589675" y="3637722"/>
            <a:ext cx="0" cy="856492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938B58-CD67-E332-59FA-E41F0B0498A6}"/>
                  </a:ext>
                </a:extLst>
              </p:cNvPr>
              <p:cNvSpPr txBox="1"/>
              <p:nvPr/>
            </p:nvSpPr>
            <p:spPr>
              <a:xfrm>
                <a:off x="209551" y="5571892"/>
                <a:ext cx="1104900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3600" dirty="0">
                    <a:cs typeface="Times New Roman" panose="02020603050405020304" pitchFamily="18" charset="0"/>
                  </a:rPr>
                  <a:t>expands limits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en-GB" sz="36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6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6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36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sz="36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l-GR" sz="360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l-GR" sz="36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3600" dirty="0"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GB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up</m:t>
                        </m:r>
                        <m:r>
                          <a:rPr lang="en-GB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to</m:t>
                        </m:r>
                        <m:r>
                          <a:rPr lang="en-GB" sz="36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en-GB" sz="36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36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6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GB" sz="36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36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l-GR" sz="36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l-GR" sz="360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l-GR" sz="36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cs typeface="Times New Roman" panose="02020603050405020304" pitchFamily="18" charset="0"/>
                  </a:rPr>
                  <a:t> </a:t>
                </a:r>
                <a:endParaRPr lang="en-GB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938B58-CD67-E332-59FA-E41F0B04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1" y="5571892"/>
                <a:ext cx="11049000" cy="693716"/>
              </a:xfrm>
              <a:prstGeom prst="rect">
                <a:avLst/>
              </a:prstGeom>
              <a:blipFill>
                <a:blip r:embed="rId5"/>
                <a:stretch>
                  <a:fillRect t="-6140" b="-32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661E49-BDBD-F678-6E8B-26948AD0AF14}"/>
                  </a:ext>
                </a:extLst>
              </p:cNvPr>
              <p:cNvSpPr txBox="1"/>
              <p:nvPr/>
            </p:nvSpPr>
            <p:spPr>
              <a:xfrm>
                <a:off x="1791570" y="1851534"/>
                <a:ext cx="205665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GB" sz="2400" i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661E49-BDBD-F678-6E8B-26948AD0A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570" y="1851534"/>
                <a:ext cx="2056656" cy="461665"/>
              </a:xfrm>
              <a:prstGeom prst="rect">
                <a:avLst/>
              </a:prstGeom>
              <a:blipFill>
                <a:blip r:embed="rId6"/>
                <a:stretch>
                  <a:fillRect b="-10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2A5D5A2-13BB-6B78-0FA8-40CCB408A6DA}"/>
              </a:ext>
            </a:extLst>
          </p:cNvPr>
          <p:cNvSpPr txBox="1"/>
          <p:nvPr/>
        </p:nvSpPr>
        <p:spPr>
          <a:xfrm>
            <a:off x="3501487" y="1820757"/>
            <a:ext cx="510911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b="1" dirty="0"/>
              <a:t>slowly variating  compare with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5F2798E-8648-5123-5AC2-90CD3EBC44B6}"/>
                  </a:ext>
                </a:extLst>
              </p:cNvPr>
              <p:cNvSpPr txBox="1"/>
              <p:nvPr/>
            </p:nvSpPr>
            <p:spPr>
              <a:xfrm>
                <a:off x="8153400" y="1666434"/>
                <a:ext cx="1205067" cy="781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𝛤</m:t>
                          </m:r>
                        </m:num>
                        <m:den>
                          <m: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4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i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5F2798E-8648-5123-5AC2-90CD3EBC4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1666434"/>
                <a:ext cx="1205067" cy="781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796BCB-050B-4153-A532-3034DEC4771B}"/>
                  </a:ext>
                </a:extLst>
              </p:cNvPr>
              <p:cNvSpPr txBox="1"/>
              <p:nvPr/>
            </p:nvSpPr>
            <p:spPr>
              <a:xfrm>
                <a:off x="112643" y="967085"/>
                <a:ext cx="5363817" cy="5209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GB" sz="24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</m:t>
                          </m:r>
                        </m:sub>
                      </m:sSub>
                      <m:r>
                        <a:rPr lang="en-GB" sz="2400" i="1" kern="1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40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GB" sz="240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796BCB-050B-4153-A532-3034DEC47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43" y="967085"/>
                <a:ext cx="5363817" cy="5209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7CAAECC-3B93-6A57-2B24-0A9DBB8E5812}"/>
                  </a:ext>
                </a:extLst>
              </p:cNvPr>
              <p:cNvSpPr txBox="1"/>
              <p:nvPr/>
            </p:nvSpPr>
            <p:spPr>
              <a:xfrm>
                <a:off x="9663246" y="1916084"/>
                <a:ext cx="1736035" cy="466153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GB" sz="2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GB" sz="240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sz="2400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GB" sz="24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7CAAECC-3B93-6A57-2B24-0A9DBB8E5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3246" y="1916084"/>
                <a:ext cx="1736035" cy="4661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C2ABDD-7591-9FC8-3C5E-CC6E488F885A}"/>
                  </a:ext>
                </a:extLst>
              </p:cNvPr>
              <p:cNvSpPr txBox="1"/>
              <p:nvPr/>
            </p:nvSpPr>
            <p:spPr>
              <a:xfrm>
                <a:off x="5520100" y="1004824"/>
                <a:ext cx="242761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C2ABDD-7591-9FC8-3C5E-CC6E488F8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100" y="1004824"/>
                <a:ext cx="2427615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E85E539-CECB-EC4D-CAC5-EA424EF7A38D}"/>
              </a:ext>
            </a:extLst>
          </p:cNvPr>
          <p:cNvSpPr/>
          <p:nvPr/>
        </p:nvSpPr>
        <p:spPr>
          <a:xfrm>
            <a:off x="1660736" y="1611133"/>
            <a:ext cx="7655542" cy="9986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243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C79F-0E39-F32C-425B-832AA680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6" y="325564"/>
            <a:ext cx="9734550" cy="36512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rgbClr val="002060"/>
                </a:solidFill>
                <a:latin typeface="Gill Alt One MT" panose="020B0502020104020203" pitchFamily="34" charset="0"/>
              </a:rPr>
              <a:t>Analytical </a:t>
            </a:r>
            <a:r>
              <a:rPr lang="en-GB" dirty="0" err="1">
                <a:solidFill>
                  <a:srgbClr val="002060"/>
                </a:solidFill>
                <a:latin typeface="Gill Alt One MT" panose="020B0502020104020203" pitchFamily="34" charset="0"/>
              </a:rPr>
              <a:t>v.s</a:t>
            </a:r>
            <a:r>
              <a:rPr lang="en-GB" dirty="0">
                <a:solidFill>
                  <a:srgbClr val="002060"/>
                </a:solidFill>
                <a:latin typeface="Gill Alt One MT" panose="020B0502020104020203" pitchFamily="34" charset="0"/>
              </a:rPr>
              <a:t>. numerical  excitation probability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64F0E-0077-BAE4-3403-6805439C6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5EF1-297A-4981-AC63-72C994DAD8D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D7E57-D3FB-C822-1E7D-08F63B874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28895-C1F9-FAA9-11EE-6681E10E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11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7A64A6-4496-ECDC-9039-999067BC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794" y="991798"/>
            <a:ext cx="5176879" cy="2503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B55430-0A0D-A2EF-C5E8-DBEEBE3FE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07" y="1030282"/>
            <a:ext cx="4763868" cy="23140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70BCBA1-BFF8-BF08-DBCF-2B3199FE216E}"/>
              </a:ext>
            </a:extLst>
          </p:cNvPr>
          <p:cNvSpPr txBox="1"/>
          <p:nvPr/>
        </p:nvSpPr>
        <p:spPr>
          <a:xfrm>
            <a:off x="3048000" y="3305890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000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A857618-A11C-02E8-5601-B211BC495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794" y="3552111"/>
            <a:ext cx="5176879" cy="24547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ACB3CC-AD55-BBF4-EF17-9BE0BD232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07" y="3683968"/>
            <a:ext cx="4763868" cy="22668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35CF4-99F8-A74A-BA08-308D38ECBA14}"/>
              </a:ext>
            </a:extLst>
          </p:cNvPr>
          <p:cNvSpPr txBox="1"/>
          <p:nvPr/>
        </p:nvSpPr>
        <p:spPr>
          <a:xfrm>
            <a:off x="3048000" y="3305890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0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DA2984-071F-D099-63AB-3BA9EE2E8DBC}"/>
              </a:ext>
            </a:extLst>
          </p:cNvPr>
          <p:cNvSpPr txBox="1"/>
          <p:nvPr/>
        </p:nvSpPr>
        <p:spPr>
          <a:xfrm>
            <a:off x="9395114" y="966575"/>
            <a:ext cx="128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ym typeface="Symbol" panose="05050102010706020507" pitchFamily="18" charset="2"/>
              </a:rPr>
              <a:t>=</a:t>
            </a:r>
            <a:r>
              <a:rPr lang="en-GB" dirty="0"/>
              <a:t>0.95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106406-027A-51BC-62C7-61E7D05283B0}"/>
              </a:ext>
            </a:extLst>
          </p:cNvPr>
          <p:cNvSpPr txBox="1"/>
          <p:nvPr/>
        </p:nvSpPr>
        <p:spPr>
          <a:xfrm>
            <a:off x="3773066" y="3608400"/>
            <a:ext cx="128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ym typeface="Symbol" panose="05050102010706020507" pitchFamily="18" charset="2"/>
              </a:rPr>
              <a:t>=</a:t>
            </a:r>
            <a:r>
              <a:rPr lang="en-GB" dirty="0"/>
              <a:t>0.9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3CE419-4988-54A8-C98A-DCDE8D08517A}"/>
              </a:ext>
            </a:extLst>
          </p:cNvPr>
          <p:cNvSpPr txBox="1"/>
          <p:nvPr/>
        </p:nvSpPr>
        <p:spPr>
          <a:xfrm>
            <a:off x="9669319" y="3485023"/>
            <a:ext cx="99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ym typeface="Symbol" panose="05050102010706020507" pitchFamily="18" charset="2"/>
              </a:rPr>
              <a:t>=</a:t>
            </a:r>
            <a:r>
              <a:rPr lang="en-GB" sz="1800" dirty="0"/>
              <a:t>0.7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DD128C-9328-B920-F962-B005D2217D91}"/>
              </a:ext>
            </a:extLst>
          </p:cNvPr>
          <p:cNvSpPr txBox="1"/>
          <p:nvPr/>
        </p:nvSpPr>
        <p:spPr>
          <a:xfrm>
            <a:off x="3870325" y="991798"/>
            <a:ext cx="128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ym typeface="Symbol" panose="05050102010706020507" pitchFamily="18" charset="2"/>
              </a:rPr>
              <a:t>=</a:t>
            </a:r>
            <a:r>
              <a:rPr lang="en-GB" dirty="0"/>
              <a:t>0.98</a:t>
            </a:r>
          </a:p>
        </p:txBody>
      </p:sp>
    </p:spTree>
    <p:extLst>
      <p:ext uri="{BB962C8B-B14F-4D97-AF65-F5344CB8AC3E}">
        <p14:creationId xmlns:p14="http://schemas.microsoft.com/office/powerpoint/2010/main" val="257840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B9537-BE0C-2D6B-0807-B283AEB18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B3C8BF-E05B-475B-9DB7-A00AB328928D}"/>
              </a:ext>
            </a:extLst>
          </p:cNvPr>
          <p:cNvGrpSpPr/>
          <p:nvPr/>
        </p:nvGrpSpPr>
        <p:grpSpPr>
          <a:xfrm>
            <a:off x="838200" y="1004024"/>
            <a:ext cx="9925050" cy="1234370"/>
            <a:chOff x="222728" y="4861892"/>
            <a:chExt cx="11658600" cy="1432144"/>
          </a:xfrm>
          <a:solidFill>
            <a:srgbClr val="00CCFF">
              <a:alpha val="27059"/>
            </a:srgbClr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9B4EE16-8DD0-104B-F0D9-D9FBDA51C87D}"/>
                </a:ext>
              </a:extLst>
            </p:cNvPr>
            <p:cNvSpPr/>
            <p:nvPr/>
          </p:nvSpPr>
          <p:spPr>
            <a:xfrm>
              <a:off x="222728" y="4861892"/>
              <a:ext cx="11658600" cy="1432144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37FD12F-6AE3-81A2-DAED-40FD8BDAB194}"/>
                    </a:ext>
                  </a:extLst>
                </p:cNvPr>
                <p:cNvSpPr txBox="1"/>
                <p:nvPr/>
              </p:nvSpPr>
              <p:spPr>
                <a:xfrm>
                  <a:off x="555758" y="4913705"/>
                  <a:ext cx="2898632" cy="844655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>
                                            <a:solidFill>
                                              <a:srgbClr val="20212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 i="1">
                                                <a:solidFill>
                                                  <a:srgbClr val="20212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  <m:r>
                                      <a:rPr lang="en-GB" sz="2000" i="1">
                                        <a:solidFill>
                                          <a:srgbClr val="20212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𝛤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GB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GB" sz="20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</m:sub>
                            </m:sSub>
                          </m:e>
                          <m:sup>
                            <m:r>
                              <a:rPr lang="en-GB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37FD12F-6AE3-81A2-DAED-40FD8BDAB1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58" y="4913705"/>
                  <a:ext cx="2898632" cy="844655"/>
                </a:xfrm>
                <a:prstGeom prst="rect">
                  <a:avLst/>
                </a:prstGeom>
                <a:blipFill>
                  <a:blip r:embed="rId2"/>
                  <a:stretch>
                    <a:fillRect b="-9244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BA44A49-5F6D-E739-8608-947DD7AFA736}"/>
                    </a:ext>
                  </a:extLst>
                </p:cNvPr>
                <p:cNvSpPr txBox="1"/>
                <p:nvPr/>
              </p:nvSpPr>
              <p:spPr>
                <a:xfrm>
                  <a:off x="3994702" y="4913705"/>
                  <a:ext cx="7731610" cy="986937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ad>
                              <m:radPr>
                                <m:degHide m:val="on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  <m:t>Γ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en-GB" sz="2000">
                                                    <a:latin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sub>
                                            </m:sSub>
                                          </m:e>
                                          <m:sup>
                                            <m:r>
                                              <a:rPr lang="en-GB" sz="200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0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2000">
                                                    <a:latin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b>
                                            <m: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  <m:r>
                                              <a:rPr lang="en-GB" sz="200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  <m:t>Γ</m:t>
                                        </m:r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en-GB" sz="2000">
                                                    <a:latin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sub>
                                            </m:sSub>
                                          </m:e>
                                          <m:sup>
                                            <m:r>
                                              <a:rPr lang="en-GB" sz="200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sup>
                        </m:sSup>
                        <m:r>
                          <a:rPr lang="en-GB" sz="200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𝑎𝑟𝑠𝑖𝑛</m:t>
                                </m:r>
                                <m:d>
                                  <m:d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d>
                                          <m:dPr>
                                            <m:begChr m:val="〈"/>
                                            <m:endChr m:val="〉"/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2000">
                                                    <a:latin typeface="Cambria Math" panose="02040503050406030204" pitchFamily="18" charset="0"/>
                                                  </a:rPr>
                                                  <m:t>∞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rad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GB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000">
                            <a:latin typeface="Cambria Math" panose="02040503050406030204" pitchFamily="18" charset="0"/>
                          </a:rPr>
                          <m:t>≥0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BA44A49-5F6D-E739-8608-947DD7AFA7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4702" y="4913705"/>
                  <a:ext cx="7731610" cy="986937"/>
                </a:xfrm>
                <a:prstGeom prst="rect">
                  <a:avLst/>
                </a:prstGeom>
                <a:blipFill>
                  <a:blip r:embed="rId3"/>
                  <a:stretch>
                    <a:fillRect b="-9286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1DCBB0-1D76-5443-B45F-A51324304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71" y="103504"/>
            <a:ext cx="10515600" cy="724535"/>
          </a:xfrm>
        </p:spPr>
        <p:txBody>
          <a:bodyPr/>
          <a:lstStyle/>
          <a:p>
            <a:pPr algn="ctr"/>
            <a:r>
              <a:rPr lang="en-GB" dirty="0">
                <a:latin typeface="Gill Alt One MT" panose="020B0502020104020203" pitchFamily="34" charset="0"/>
              </a:rPr>
              <a:t>Laser Peak Power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2E933-F997-675E-F42F-FC3BC018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52802-1646-4A20-9559-F668D2C37D22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68263-DCCF-84A4-F9CF-843D5C66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9619" y="6277454"/>
            <a:ext cx="4114800" cy="365125"/>
          </a:xfrm>
        </p:spPr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C0B86-E81F-1E3E-555C-4AA63380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86D048-815C-A6B2-6C40-C32B6CADC0EE}"/>
                  </a:ext>
                </a:extLst>
              </p:cNvPr>
              <p:cNvSpPr txBox="1"/>
              <p:nvPr/>
            </p:nvSpPr>
            <p:spPr>
              <a:xfrm>
                <a:off x="262754" y="2437071"/>
                <a:ext cx="11538333" cy="2280945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GB" sz="3200" dirty="0">
                  <a:solidFill>
                    <a:srgbClr val="202122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uk-UA" sz="3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uk-UA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3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3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3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3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sub>
                          </m:sSub>
                        </m:den>
                      </m:f>
                      <m:r>
                        <a:rPr lang="en-GB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sSub>
                        <m:sSubPr>
                          <m:ctrlPr>
                            <a:rPr lang="el-GR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GB" sz="3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3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bSup>
                            <m:sSubSupPr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sub>
                      </m:sSub>
                      <m:sSup>
                        <m:sSup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3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sSub>
                                    <m:sSubPr>
                                      <m:ctrlP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sz="32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l-GR" sz="3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3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3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3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sSub>
                                    <m:sSubPr>
                                      <m:ctrlP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32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uk-UA" sz="3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  <a:p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86D048-815C-A6B2-6C40-C32B6CADC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54" y="2437071"/>
                <a:ext cx="11538333" cy="22809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8B5F89B2-4F23-5E34-F01E-D86CF6DD2070}"/>
              </a:ext>
            </a:extLst>
          </p:cNvPr>
          <p:cNvGrpSpPr/>
          <p:nvPr/>
        </p:nvGrpSpPr>
        <p:grpSpPr>
          <a:xfrm>
            <a:off x="262754" y="4747577"/>
            <a:ext cx="11538332" cy="1518479"/>
            <a:chOff x="1778390" y="4775643"/>
            <a:chExt cx="10127629" cy="1518479"/>
          </a:xfrm>
        </p:grpSpPr>
        <p:pic>
          <p:nvPicPr>
            <p:cNvPr id="24" name="Picture 23" descr="7 Break wall ideas | break wall, marble wallpaper phone, marble iphone  wallpaper">
              <a:extLst>
                <a:ext uri="{FF2B5EF4-FFF2-40B4-BE49-F238E27FC236}">
                  <a16:creationId xmlns:a16="http://schemas.microsoft.com/office/drawing/2014/main" id="{AC324CDA-129F-BF9F-2CC1-37898F6DC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93427" y="4775643"/>
              <a:ext cx="2156296" cy="1518478"/>
            </a:xfrm>
            <a:prstGeom prst="rect">
              <a:avLst/>
            </a:prstGeom>
          </p:spPr>
        </p:pic>
        <p:pic>
          <p:nvPicPr>
            <p:cNvPr id="26" name="Picture 25" descr="7 Break wall ideas | break wall, marble wallpaper phone, marble iphone  wallpaper">
              <a:extLst>
                <a:ext uri="{FF2B5EF4-FFF2-40B4-BE49-F238E27FC236}">
                  <a16:creationId xmlns:a16="http://schemas.microsoft.com/office/drawing/2014/main" id="{D99ECDC7-AA56-C16F-566A-7EA2D7DD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5974" y="4775644"/>
              <a:ext cx="2237453" cy="1518477"/>
            </a:xfrm>
            <a:prstGeom prst="rect">
              <a:avLst/>
            </a:prstGeom>
          </p:spPr>
        </p:pic>
        <p:pic>
          <p:nvPicPr>
            <p:cNvPr id="28" name="Picture 27" descr="7 Break wall ideas | break wall, marble wallpaper phone, marble iphone  wallpaper">
              <a:extLst>
                <a:ext uri="{FF2B5EF4-FFF2-40B4-BE49-F238E27FC236}">
                  <a16:creationId xmlns:a16="http://schemas.microsoft.com/office/drawing/2014/main" id="{CFB22F70-12CF-D950-CB59-90E7C4F1C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84563" y="4775645"/>
              <a:ext cx="1671411" cy="1518477"/>
            </a:xfrm>
            <a:prstGeom prst="rect">
              <a:avLst/>
            </a:prstGeom>
          </p:spPr>
        </p:pic>
        <p:pic>
          <p:nvPicPr>
            <p:cNvPr id="31" name="Picture 30" descr="7 Break wall ideas | break wall, marble wallpaper phone, marble iphone  wallpaper">
              <a:extLst>
                <a:ext uri="{FF2B5EF4-FFF2-40B4-BE49-F238E27FC236}">
                  <a16:creationId xmlns:a16="http://schemas.microsoft.com/office/drawing/2014/main" id="{0D470850-1B78-B597-F5B8-644DB0697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8390" y="4775645"/>
              <a:ext cx="1906173" cy="1518477"/>
            </a:xfrm>
            <a:prstGeom prst="rect">
              <a:avLst/>
            </a:prstGeom>
          </p:spPr>
        </p:pic>
        <p:pic>
          <p:nvPicPr>
            <p:cNvPr id="33" name="Picture 32" descr="7 Break wall ideas | break wall, marble wallpaper phone, marble iphone  wallpaper">
              <a:extLst>
                <a:ext uri="{FF2B5EF4-FFF2-40B4-BE49-F238E27FC236}">
                  <a16:creationId xmlns:a16="http://schemas.microsoft.com/office/drawing/2014/main" id="{4DB41E63-F607-94E8-CE1F-EB166A844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49723" y="4775643"/>
              <a:ext cx="2156296" cy="151847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F92F44-94FD-5138-F75F-0740E6BD5B9C}"/>
                  </a:ext>
                </a:extLst>
              </p:cNvPr>
              <p:cNvSpPr txBox="1"/>
              <p:nvPr/>
            </p:nvSpPr>
            <p:spPr>
              <a:xfrm>
                <a:off x="543848" y="5114752"/>
                <a:ext cx="3475771" cy="784125"/>
              </a:xfrm>
              <a:prstGeom prst="rect">
                <a:avLst/>
              </a:prstGeom>
              <a:solidFill>
                <a:srgbClr val="FFC000">
                  <a:alpha val="80000"/>
                </a:srgb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GB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el-GR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𝛤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𝜔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GB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GB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r>
                                            <a:rPr lang="en-GB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𝛤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F92F44-94FD-5138-F75F-0740E6BD5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848" y="5114752"/>
                <a:ext cx="3475771" cy="7841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1E7149-0D05-010B-415E-B6F9083A9F48}"/>
                  </a:ext>
                </a:extLst>
              </p:cNvPr>
              <p:cNvSpPr txBox="1"/>
              <p:nvPr/>
            </p:nvSpPr>
            <p:spPr>
              <a:xfrm>
                <a:off x="4289092" y="4993598"/>
                <a:ext cx="3098149" cy="1026435"/>
              </a:xfrm>
              <a:prstGeom prst="rect">
                <a:avLst/>
              </a:prstGeom>
              <a:solidFill>
                <a:srgbClr val="FFC000">
                  <a:alpha val="74902"/>
                </a:srgbClr>
              </a:solidFill>
              <a:ln w="28575"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uk-UA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uk-UA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uk-UA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sSub>
                          <m:sSubPr>
                            <m:ctrlP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uk-UA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ℏ</m:t>
                        </m:r>
                        <m:rad>
                          <m:radPr>
                            <m:degHide m:val="on"/>
                            <m:ctrlP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ad>
                      <m:radPr>
                        <m:degHide m:val="on"/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num>
                          <m:den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uk-UA" sz="20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sSub>
                              <m:sSubPr>
                                <m:ctrlP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uk-UA" sz="20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rad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uk-UA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1E7149-0D05-010B-415E-B6F9083A9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092" y="4993598"/>
                <a:ext cx="3098149" cy="10264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  <a:prstDash val="dash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47CE51-CAE7-8A24-E37E-E4237C22C363}"/>
                  </a:ext>
                </a:extLst>
              </p:cNvPr>
              <p:cNvSpPr txBox="1"/>
              <p:nvPr/>
            </p:nvSpPr>
            <p:spPr>
              <a:xfrm>
                <a:off x="7646917" y="5081477"/>
                <a:ext cx="3894493" cy="910699"/>
              </a:xfrm>
              <a:prstGeom prst="rect">
                <a:avLst/>
              </a:prstGeom>
              <a:solidFill>
                <a:srgbClr val="FFC000">
                  <a:alpha val="74902"/>
                </a:srgb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mtClean="0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GB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  <m:sSub>
                                    <m:sSubPr>
                                      <m:ctrlPr>
                                        <a:rPr lang="el-GR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r>
                                    <a:rPr lang="en-GB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GB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num>
                                    <m:den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47CE51-CAE7-8A24-E37E-E4237C22C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917" y="5081477"/>
                <a:ext cx="3894493" cy="9106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8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A864-282B-6369-497A-0ED22B9C2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78" y="13753"/>
            <a:ext cx="10515600" cy="827571"/>
          </a:xfrm>
        </p:spPr>
        <p:txBody>
          <a:bodyPr/>
          <a:lstStyle/>
          <a:p>
            <a:pPr algn="ctr"/>
            <a:r>
              <a:rPr lang="en-GB" dirty="0">
                <a:latin typeface="Gill Alt One MT" panose="020B0502020104020203" pitchFamily="34" charset="0"/>
              </a:rPr>
              <a:t>Peak Power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29940-13BD-88CE-7B6A-94D0C5567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5EF1-297A-4981-AC63-72C994DAD8D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37404-82CF-2DAD-56DF-3E1F7C117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D3F76-13CB-C741-56BF-BE2D87F9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03BBF2-3941-A841-46F7-0507C118DA78}"/>
                  </a:ext>
                </a:extLst>
              </p:cNvPr>
              <p:cNvSpPr txBox="1"/>
              <p:nvPr/>
            </p:nvSpPr>
            <p:spPr>
              <a:xfrm>
                <a:off x="1857783" y="841324"/>
                <a:ext cx="8034741" cy="174043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GB" sz="2400" dirty="0">
                  <a:solidFill>
                    <a:srgbClr val="202122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uk-UA" sz="240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uk-UA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4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4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4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24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sub>
                          </m:sSub>
                        </m:den>
                      </m:f>
                      <m:r>
                        <a:rPr lang="en-GB" sz="24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sSub>
                        <m:sSubPr>
                          <m:ctrlP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bSup>
                            <m:sSubSupPr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sub>
                      </m:sSub>
                      <m:sSup>
                        <m:sSup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4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sSub>
                                    <m:sSubPr>
                                      <m:ctrlP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4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sz="2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l-GR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4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sSub>
                                    <m:sSubPr>
                                      <m:ctrlPr>
                                        <a:rPr lang="en-GB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4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uk-UA" sz="2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03BBF2-3941-A841-46F7-0507C118D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783" y="841324"/>
                <a:ext cx="8034741" cy="17404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5AE49CE-BBE1-91CB-4723-FFCDCE0BD1BE}"/>
              </a:ext>
            </a:extLst>
          </p:cNvPr>
          <p:cNvGrpSpPr/>
          <p:nvPr/>
        </p:nvGrpSpPr>
        <p:grpSpPr>
          <a:xfrm>
            <a:off x="2325757" y="2689521"/>
            <a:ext cx="5827643" cy="3746342"/>
            <a:chOff x="2269658" y="2052130"/>
            <a:chExt cx="5827643" cy="374634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E94D578-81C2-C5D9-4B85-1E6934F151CF}"/>
                </a:ext>
              </a:extLst>
            </p:cNvPr>
            <p:cNvGrpSpPr/>
            <p:nvPr/>
          </p:nvGrpSpPr>
          <p:grpSpPr>
            <a:xfrm>
              <a:off x="2269658" y="2052130"/>
              <a:ext cx="5827643" cy="3746342"/>
              <a:chOff x="2782957" y="2128396"/>
              <a:chExt cx="5827643" cy="3746342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AE91F9CE-02E4-55DE-B134-2AEBACB9BA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82957" y="2128396"/>
                <a:ext cx="5827643" cy="374634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290F871-F3E7-4F43-C4BD-E535A4A1B932}"/>
                      </a:ext>
                    </a:extLst>
                  </p:cNvPr>
                  <p:cNvSpPr txBox="1"/>
                  <p:nvPr/>
                </p:nvSpPr>
                <p:spPr>
                  <a:xfrm>
                    <a:off x="4921879" y="3176719"/>
                    <a:ext cx="2348242" cy="50456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Sup>
                                <m:sSubSup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  <m:sup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sub>
                          </m:sSub>
                          <m:r>
                            <a:rPr lang="en-GB" sz="20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=0.03 </m:t>
                          </m:r>
                          <m:r>
                            <m:rPr>
                              <m:sty m:val="p"/>
                            </m:rPr>
                            <a:rPr lang="en-GB" sz="20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mrad</m:t>
                          </m:r>
                        </m:oMath>
                      </m:oMathPara>
                    </a14:m>
                    <a:endParaRPr lang="en-GB" sz="2000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290F871-F3E7-4F43-C4BD-E535A4A1B9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1879" y="3176719"/>
                    <a:ext cx="2348242" cy="50456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481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0CBC00E-1D24-948C-5211-A460F03D81DE}"/>
                  </a:ext>
                </a:extLst>
              </p:cNvPr>
              <p:cNvSpPr/>
              <p:nvPr/>
            </p:nvSpPr>
            <p:spPr>
              <a:xfrm>
                <a:off x="2922104" y="3176719"/>
                <a:ext cx="347870" cy="14602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26ACCE7-EF9F-3C8B-5625-15B847801D7A}"/>
                    </a:ext>
                  </a:extLst>
                </p:cNvPr>
                <p:cNvSpPr txBox="1"/>
                <p:nvPr/>
              </p:nvSpPr>
              <p:spPr>
                <a:xfrm>
                  <a:off x="2269658" y="3284287"/>
                  <a:ext cx="792648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a:rPr lang="en-US" sz="2000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26ACCE7-EF9F-3C8B-5625-15B847801D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9658" y="3284287"/>
                  <a:ext cx="792648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757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BA745B-3324-1FB9-8FC3-A07CA1FD9CAB}"/>
              </a:ext>
            </a:extLst>
          </p:cNvPr>
          <p:cNvGrpSpPr/>
          <p:nvPr/>
        </p:nvGrpSpPr>
        <p:grpSpPr>
          <a:xfrm>
            <a:off x="8685558" y="3551356"/>
            <a:ext cx="2957742" cy="1449775"/>
            <a:chOff x="9003610" y="3119035"/>
            <a:chExt cx="2957742" cy="144977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5A68019-5A89-E7B9-814B-1507B29D32AF}"/>
                </a:ext>
              </a:extLst>
            </p:cNvPr>
            <p:cNvSpPr/>
            <p:nvPr/>
          </p:nvSpPr>
          <p:spPr>
            <a:xfrm rot="16200000" flipV="1">
              <a:off x="9675022" y="3111214"/>
              <a:ext cx="216346" cy="155917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241F1AD-C11D-31D6-CDCA-D7A691965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83195" y="3119035"/>
              <a:ext cx="0" cy="1034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AD6FE7E-D290-E157-9E23-1BFA78E1D59D}"/>
                </a:ext>
              </a:extLst>
            </p:cNvPr>
            <p:cNvCxnSpPr>
              <a:cxnSpLocks/>
            </p:cNvCxnSpPr>
            <p:nvPr/>
          </p:nvCxnSpPr>
          <p:spPr>
            <a:xfrm>
              <a:off x="9819830" y="3890799"/>
              <a:ext cx="13014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1C64587-002D-AAAB-B6EC-0D7AF29C5C4C}"/>
                    </a:ext>
                  </a:extLst>
                </p:cNvPr>
                <p:cNvSpPr txBox="1"/>
                <p:nvPr/>
              </p:nvSpPr>
              <p:spPr>
                <a:xfrm>
                  <a:off x="9812311" y="3237700"/>
                  <a:ext cx="2149041" cy="4908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4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GB" sz="240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GB" sz="24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=0.4 </m:t>
                        </m:r>
                        <m:r>
                          <m:rPr>
                            <m:sty m:val="p"/>
                          </m:rPr>
                          <a:rPr lang="en-GB" sz="24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mm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1C64587-002D-AAAB-B6EC-0D7AF29C5C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2311" y="3237700"/>
                  <a:ext cx="2149041" cy="490840"/>
                </a:xfrm>
                <a:prstGeom prst="rect">
                  <a:avLst/>
                </a:prstGeom>
                <a:blipFill>
                  <a:blip r:embed="rId7"/>
                  <a:stretch>
                    <a:fillRect b="-617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CEDAF19-2FB5-5D4B-0497-5A2E2339A13C}"/>
                    </a:ext>
                  </a:extLst>
                </p:cNvPr>
                <p:cNvSpPr txBox="1"/>
                <p:nvPr/>
              </p:nvSpPr>
              <p:spPr>
                <a:xfrm>
                  <a:off x="9114612" y="4107145"/>
                  <a:ext cx="211764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4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𝑏𝑥</m:t>
                            </m:r>
                          </m:sub>
                        </m:sSub>
                        <m:r>
                          <a:rPr lang="en-GB" sz="24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=1.5 </m:t>
                        </m:r>
                        <m:r>
                          <m:rPr>
                            <m:sty m:val="p"/>
                          </m:rPr>
                          <a:rPr lang="en-GB" sz="2400" b="0" i="1" smtClean="0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mm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CEDAF19-2FB5-5D4B-0497-5A2E2339A1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14612" y="4107145"/>
                  <a:ext cx="2117642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08525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22C61-2C36-37A0-2B63-A0706CD97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1247752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cap="all" dirty="0"/>
              <a:t>Laser pulse Energy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7A63-1BCE-2FA8-E3EE-77BEFFC71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EDA43-8B0B-4799-8428-D69B630E1C2E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D5275-147F-F50D-F363-E91968541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512AF-F772-4312-A0A9-2FFCD5DC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8D1AAF-B383-ECA8-DA99-526C447F6ECC}"/>
                  </a:ext>
                </a:extLst>
              </p:cNvPr>
              <p:cNvSpPr txBox="1"/>
              <p:nvPr/>
            </p:nvSpPr>
            <p:spPr>
              <a:xfrm>
                <a:off x="4146550" y="3075285"/>
                <a:ext cx="29591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54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uk-UA" sz="54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sz="5400" b="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5400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8D1AAF-B383-ECA8-DA99-526C447F6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550" y="3075285"/>
                <a:ext cx="2959100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6413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EF2F0-5715-44B5-D168-4D3FE02B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3081-7515-5BF1-1F70-4F50EA7C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08" y="135320"/>
            <a:ext cx="7169167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Laser pulse duration (FWHM)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BC5E3-AD51-6019-9319-EF967A4DD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FE3DA-B976-A4E4-FE31-D4D663E86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312FE-A89C-FC98-45D5-AAE88969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15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5ED504-DAD3-F526-FBFD-BDC611CC08D2}"/>
                  </a:ext>
                </a:extLst>
              </p:cNvPr>
              <p:cNvSpPr txBox="1"/>
              <p:nvPr/>
            </p:nvSpPr>
            <p:spPr>
              <a:xfrm>
                <a:off x="1569798" y="4595392"/>
                <a:ext cx="8438322" cy="98373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800" i="1"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sty m:val="p"/>
                                </m:rPr>
                                <a:rPr lang="en-GB" sz="2800" i="1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𝑏𝑥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l-GR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8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5ED504-DAD3-F526-FBFD-BDC611CC0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798" y="4595392"/>
                <a:ext cx="8438322" cy="9837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C0318DB6-523B-5D29-BB99-0731938579EB}"/>
              </a:ext>
            </a:extLst>
          </p:cNvPr>
          <p:cNvGrpSpPr/>
          <p:nvPr/>
        </p:nvGrpSpPr>
        <p:grpSpPr>
          <a:xfrm>
            <a:off x="2806700" y="1123037"/>
            <a:ext cx="5651690" cy="3229800"/>
            <a:chOff x="0" y="935877"/>
            <a:chExt cx="5651690" cy="322980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D2250D17-6C86-ECE8-96D8-02F54D09693B}"/>
                </a:ext>
              </a:extLst>
            </p:cNvPr>
            <p:cNvGrpSpPr/>
            <p:nvPr/>
          </p:nvGrpSpPr>
          <p:grpSpPr>
            <a:xfrm>
              <a:off x="0" y="935877"/>
              <a:ext cx="5651690" cy="3229800"/>
              <a:chOff x="-1067498" y="702072"/>
              <a:chExt cx="6339313" cy="388829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A54D00-114F-434E-A2D1-852F7690C808}"/>
                  </a:ext>
                </a:extLst>
              </p:cNvPr>
              <p:cNvSpPr txBox="1"/>
              <p:nvPr/>
            </p:nvSpPr>
            <p:spPr>
              <a:xfrm rot="1448907">
                <a:off x="3609232" y="702072"/>
                <a:ext cx="934104" cy="444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rgbClr val="006600"/>
                    </a:solidFill>
                  </a:rPr>
                  <a:t>laser</a:t>
                </a: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0D94F308-A07C-A0F9-15A2-AB260DA29F3B}"/>
                  </a:ext>
                </a:extLst>
              </p:cNvPr>
              <p:cNvGrpSpPr/>
              <p:nvPr/>
            </p:nvGrpSpPr>
            <p:grpSpPr>
              <a:xfrm>
                <a:off x="-1067498" y="1108263"/>
                <a:ext cx="6339313" cy="3482102"/>
                <a:chOff x="2652288" y="915930"/>
                <a:chExt cx="6339313" cy="3482102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1B0580F-6B5B-3246-C522-7219D7B049C5}"/>
                    </a:ext>
                  </a:extLst>
                </p:cNvPr>
                <p:cNvGrpSpPr/>
                <p:nvPr/>
              </p:nvGrpSpPr>
              <p:grpSpPr>
                <a:xfrm>
                  <a:off x="5357448" y="915930"/>
                  <a:ext cx="3634153" cy="3482102"/>
                  <a:chOff x="6781201" y="475879"/>
                  <a:chExt cx="3126968" cy="3216166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66540412-1E96-9AE7-EB33-C6440F33D263}"/>
                      </a:ext>
                    </a:extLst>
                  </p:cNvPr>
                  <p:cNvGrpSpPr/>
                  <p:nvPr/>
                </p:nvGrpSpPr>
                <p:grpSpPr>
                  <a:xfrm>
                    <a:off x="6781201" y="475879"/>
                    <a:ext cx="3126968" cy="3216166"/>
                    <a:chOff x="4934982" y="-519292"/>
                    <a:chExt cx="3126968" cy="3216166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8A1713C7-BB8A-9DA4-7C5D-E3DC261E7159}"/>
                        </a:ext>
                      </a:extLst>
                    </p:cNvPr>
                    <p:cNvSpPr/>
                    <p:nvPr/>
                  </p:nvSpPr>
                  <p:spPr>
                    <a:xfrm rot="1272731">
                      <a:off x="5984995" y="-519292"/>
                      <a:ext cx="805185" cy="2905659"/>
                    </a:xfrm>
                    <a:prstGeom prst="rect">
                      <a:avLst/>
                    </a:prstGeom>
                    <a:solidFill>
                      <a:srgbClr val="00B050">
                        <a:alpha val="25098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Arc 27">
                      <a:extLst>
                        <a:ext uri="{FF2B5EF4-FFF2-40B4-BE49-F238E27FC236}">
                          <a16:creationId xmlns:a16="http://schemas.microsoft.com/office/drawing/2014/main" id="{28FEDC68-5467-D82E-FB53-DB6379EB84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34010" y="2153821"/>
                      <a:ext cx="576397" cy="543053"/>
                    </a:xfrm>
                    <a:prstGeom prst="arc">
                      <a:avLst>
                        <a:gd name="adj1" fmla="val 15917566"/>
                        <a:gd name="adj2" fmla="val 21552430"/>
                      </a:avLst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AA852A97-D359-CD58-9D5D-32BBE770CE6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14504" y="1992819"/>
                      <a:ext cx="651071" cy="4274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dirty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GB" baseline="-25000" dirty="0">
                          <a:latin typeface="Symbol" panose="05050102010706020507" pitchFamily="18" charset="2"/>
                        </a:rPr>
                        <a:t>0</a:t>
                      </a:r>
                    </a:p>
                  </p:txBody>
                </p:sp>
                <p:cxnSp>
                  <p:nvCxnSpPr>
                    <p:cNvPr id="30" name="Straight Arrow Connector 29">
                      <a:extLst>
                        <a:ext uri="{FF2B5EF4-FFF2-40B4-BE49-F238E27FC236}">
                          <a16:creationId xmlns:a16="http://schemas.microsoft.com/office/drawing/2014/main" id="{CEDC6A9F-65EC-EEB9-B9BA-AC18217028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4934982" y="2444173"/>
                      <a:ext cx="3126968" cy="34826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4" name="Straight Arrow Connector 23">
                    <a:extLst>
                      <a:ext uri="{FF2B5EF4-FFF2-40B4-BE49-F238E27FC236}">
                        <a16:creationId xmlns:a16="http://schemas.microsoft.com/office/drawing/2014/main" id="{0F3D7555-E254-F642-7418-93E3165F8C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7406487" y="2222492"/>
                    <a:ext cx="1160393" cy="24496"/>
                  </a:xfrm>
                  <a:prstGeom prst="straightConnector1">
                    <a:avLst/>
                  </a:prstGeom>
                  <a:ln>
                    <a:solidFill>
                      <a:srgbClr val="000000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95C2304-8986-6B7F-35A0-86187A05FC5A}"/>
                    </a:ext>
                  </a:extLst>
                </p:cNvPr>
                <p:cNvSpPr/>
                <p:nvPr/>
              </p:nvSpPr>
              <p:spPr>
                <a:xfrm>
                  <a:off x="3352005" y="2772021"/>
                  <a:ext cx="2743996" cy="100114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F1A51107-7C82-D06C-99D7-64DDA239EC03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2357017" y="2971275"/>
                      <a:ext cx="1108376" cy="51783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2400" dirty="0"/>
                        <a:t>4</a:t>
                      </a:r>
                      <a:r>
                        <a:rPr lang="en-GB" sz="2400" dirty="0">
                          <a:solidFill>
                            <a:srgbClr val="202122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F1A51107-7C82-D06C-99D7-64DDA239EC0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2357017" y="2971275"/>
                      <a:ext cx="1108376" cy="517834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10667" r="-30667" b="-993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2190924C-980C-065E-F647-28D410C73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501192" y="2468880"/>
                  <a:ext cx="945631" cy="364607"/>
                </a:xfrm>
                <a:prstGeom prst="straightConnector1">
                  <a:avLst/>
                </a:prstGeom>
                <a:ln>
                  <a:solidFill>
                    <a:srgbClr val="000000"/>
                  </a:solidFill>
                  <a:headEnd type="arrow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C4073871-0A69-06EE-18E8-3D449051564A}"/>
                        </a:ext>
                      </a:extLst>
                    </p:cNvPr>
                    <p:cNvSpPr txBox="1"/>
                    <p:nvPr/>
                  </p:nvSpPr>
                  <p:spPr>
                    <a:xfrm rot="1265640">
                      <a:off x="6725471" y="2156156"/>
                      <a:ext cx="838132" cy="5557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GB" sz="2400" dirty="0"/>
                        <a:t>4</a:t>
                      </a:r>
                      <a:r>
                        <a:rPr lang="en-GB" sz="2400" dirty="0">
                          <a:solidFill>
                            <a:srgbClr val="202122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GB" sz="24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a14:m>
                      <a:endParaRPr lang="en-GB" sz="24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C4073871-0A69-06EE-18E8-3D449051564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265640">
                      <a:off x="6725471" y="2156156"/>
                      <a:ext cx="838132" cy="55579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5493" t="-10345" b="-86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9" name="Straight Arrow Connector 68">
                  <a:extLst>
                    <a:ext uri="{FF2B5EF4-FFF2-40B4-BE49-F238E27FC236}">
                      <a16:creationId xmlns:a16="http://schemas.microsoft.com/office/drawing/2014/main" id="{A7291C96-5EC5-45A6-C85C-32938FF939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24696" y="1211379"/>
                  <a:ext cx="1108230" cy="292925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E7990CEC-E5AD-58E1-4091-077BEF7FAF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37319" y="981510"/>
                <a:ext cx="606702" cy="1629202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D863142-01B7-4E15-D663-C387406FF975}"/>
                  </a:ext>
                </a:extLst>
              </p:cNvPr>
              <p:cNvSpPr txBox="1"/>
              <p:nvPr/>
            </p:nvSpPr>
            <p:spPr>
              <a:xfrm>
                <a:off x="2778913" y="2983305"/>
                <a:ext cx="464605" cy="444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S</a:t>
                </a:r>
                <a:r>
                  <a:rPr lang="en-GB" baseline="-25000" dirty="0"/>
                  <a:t>2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8A6D528B-DBCC-5B02-6743-74B5164BE02C}"/>
                      </a:ext>
                    </a:extLst>
                  </p:cNvPr>
                  <p:cNvSpPr txBox="1"/>
                  <p:nvPr/>
                </p:nvSpPr>
                <p:spPr>
                  <a:xfrm rot="17563292">
                    <a:off x="1834673" y="1273233"/>
                    <a:ext cx="1730902" cy="7389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 i="0" dirty="0"/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GB" i="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GB" i="0" baseline="-25000" dirty="0"/>
                                <m:t>2</m:t>
                              </m:r>
                              <m:r>
                                <a:rPr lang="en-GB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8A6D528B-DBCC-5B02-6743-74B5164BE0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7563292">
                    <a:off x="1834673" y="1273233"/>
                    <a:ext cx="1730902" cy="7389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0789C4F2-DEC8-047F-1010-86A2656B5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4565" y="3059560"/>
                <a:ext cx="504840" cy="1266133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E65A629-1987-C7E1-9E1B-0D007E55C653}"/>
                  </a:ext>
                </a:extLst>
              </p:cNvPr>
              <p:cNvSpPr txBox="1"/>
              <p:nvPr/>
            </p:nvSpPr>
            <p:spPr>
              <a:xfrm rot="17400571">
                <a:off x="3479032" y="3359818"/>
                <a:ext cx="564401" cy="414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/>
                  <a:t>S</a:t>
                </a:r>
                <a:r>
                  <a:rPr lang="en-GB" baseline="-25000" dirty="0"/>
                  <a:t>1</a:t>
                </a:r>
                <a:endParaRPr lang="en-GB" sz="1800" baseline="-250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1A6CDB9-73C8-DF58-001B-3ABE9326EFA6}"/>
                    </a:ext>
                  </a:extLst>
                </p:cNvPr>
                <p:cNvSpPr txBox="1"/>
                <p:nvPr/>
              </p:nvSpPr>
              <p:spPr>
                <a:xfrm>
                  <a:off x="1044040" y="2170869"/>
                  <a:ext cx="1539423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m:rPr>
                                <m:sty m:val="p"/>
                              </m:rPr>
                              <a:rPr lang="en-GB" sz="2800" i="1">
                                <a:latin typeface="Cambria Math" panose="02040503050406030204" pitchFamily="18" charset="0"/>
                              </a:rPr>
                              <m:t>z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1A6CDB9-73C8-DF58-001B-3ABE9326EF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40" y="2170869"/>
                  <a:ext cx="1539423" cy="5232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99A5643-53EA-867C-8112-74368FD38F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499" y="2724263"/>
              <a:ext cx="2444151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E40C50B-B9F7-BE78-7A10-5805320A7241}"/>
                </a:ext>
              </a:extLst>
            </p:cNvPr>
            <p:cNvCxnSpPr>
              <a:cxnSpLocks/>
            </p:cNvCxnSpPr>
            <p:nvPr/>
          </p:nvCxnSpPr>
          <p:spPr>
            <a:xfrm>
              <a:off x="461665" y="2815035"/>
              <a:ext cx="0" cy="84091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5C75F9-8D34-D1CB-610B-A2294B628F79}"/>
                  </a:ext>
                </a:extLst>
              </p:cNvPr>
              <p:cNvSpPr txBox="1"/>
              <p:nvPr/>
            </p:nvSpPr>
            <p:spPr>
              <a:xfrm>
                <a:off x="1569798" y="4595392"/>
                <a:ext cx="8438322" cy="98373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800" i="1"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sty m:val="p"/>
                                </m:rPr>
                                <a:rPr lang="en-GB" sz="2800" i="1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𝑏𝑥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l-GR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8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5C75F9-8D34-D1CB-610B-A2294B628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798" y="4595392"/>
                <a:ext cx="8438322" cy="9837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5461EFD-8CEE-C0C0-ADFE-0FE6C4F6FDC7}"/>
                  </a:ext>
                </a:extLst>
              </p:cNvPr>
              <p:cNvSpPr txBox="1"/>
              <p:nvPr/>
            </p:nvSpPr>
            <p:spPr>
              <a:xfrm>
                <a:off x="892430" y="1075771"/>
                <a:ext cx="4490177" cy="695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3600" i="1"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sz="36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3600" i="1" kern="8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</m:t>
                      </m:r>
                      <m:r>
                        <m:rPr>
                          <m:nor/>
                        </m:rPr>
                        <a:rPr lang="en-GB" sz="3600" i="1" kern="800" baseline="-250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b,</m:t>
                      </m:r>
                      <m:r>
                        <m:rPr>
                          <m:nor/>
                        </m:rPr>
                        <a:rPr lang="en-GB" sz="3600" b="0" i="1" kern="800" baseline="-250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t</m:t>
                      </m:r>
                      <m:r>
                        <a:rPr lang="en-GB" sz="3600" i="1" kern="8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GB" sz="3600" b="0" i="0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n</m:t>
                          </m:r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3600" i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5461EFD-8CEE-C0C0-ADFE-0FE6C4F6F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30" y="1075771"/>
                <a:ext cx="4490177" cy="6957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Brace 14">
            <a:extLst>
              <a:ext uri="{FF2B5EF4-FFF2-40B4-BE49-F238E27FC236}">
                <a16:creationId xmlns:a16="http://schemas.microsoft.com/office/drawing/2014/main" id="{F2D506EF-F3C6-FB99-666A-AC733952792F}"/>
              </a:ext>
            </a:extLst>
          </p:cNvPr>
          <p:cNvSpPr/>
          <p:nvPr/>
        </p:nvSpPr>
        <p:spPr>
          <a:xfrm rot="5400000">
            <a:off x="6887537" y="2907713"/>
            <a:ext cx="551968" cy="553767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9E4364-639F-F511-AFC9-B2DD35C1FA04}"/>
                  </a:ext>
                </a:extLst>
              </p:cNvPr>
              <p:cNvSpPr txBox="1"/>
              <p:nvPr/>
            </p:nvSpPr>
            <p:spPr>
              <a:xfrm>
                <a:off x="6460141" y="5766548"/>
                <a:ext cx="138789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GB" sz="3600" b="0" i="0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n</m:t>
                          </m:r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9E4364-639F-F511-AFC9-B2DD35C1F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141" y="5766548"/>
                <a:ext cx="1387897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038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E2154-CCC9-ABCC-60DD-D6DDA9E7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11" y="124399"/>
            <a:ext cx="11182978" cy="763917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Gill Alt One MT" panose="020B0502020104020203" pitchFamily="34" charset="0"/>
              </a:rPr>
              <a:t>L2R transfer line 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34F17-B0CA-09F3-364C-C4164AB5D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9BC7F-AA52-40AE-8038-262BC6869F1C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47785-C94A-7CEA-AB11-86D4632A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D7834-1A91-73A3-A7F0-79D75C62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16</a:t>
            </a:fld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1CBDAC-1B35-D1B1-CD9F-85F6C641F5A2}"/>
              </a:ext>
            </a:extLst>
          </p:cNvPr>
          <p:cNvGrpSpPr/>
          <p:nvPr/>
        </p:nvGrpSpPr>
        <p:grpSpPr>
          <a:xfrm>
            <a:off x="838200" y="938985"/>
            <a:ext cx="9999470" cy="3221911"/>
            <a:chOff x="838200" y="938985"/>
            <a:chExt cx="9999470" cy="32219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FBD577-A562-9D8B-DFC0-B579EC5A877C}"/>
                </a:ext>
              </a:extLst>
            </p:cNvPr>
            <p:cNvGrpSpPr/>
            <p:nvPr/>
          </p:nvGrpSpPr>
          <p:grpSpPr>
            <a:xfrm>
              <a:off x="838200" y="1457166"/>
              <a:ext cx="2278380" cy="2087880"/>
              <a:chOff x="1478280" y="1348767"/>
              <a:chExt cx="2278380" cy="208788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E4D85E3-84ED-721C-BCA1-76B6E10DC933}"/>
                  </a:ext>
                </a:extLst>
              </p:cNvPr>
              <p:cNvSpPr/>
              <p:nvPr/>
            </p:nvSpPr>
            <p:spPr>
              <a:xfrm rot="5400000">
                <a:off x="2509236" y="2291953"/>
                <a:ext cx="163125" cy="232085"/>
              </a:xfrm>
              <a:prstGeom prst="ellipse">
                <a:avLst/>
              </a:prstGeom>
              <a:pattFill prst="lgCheck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3B3761C3-06AB-61A8-470A-743292E744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0799" y="1348767"/>
                <a:ext cx="0" cy="208788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B33F031-7145-AD82-5565-76EAC8A606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8280" y="2399824"/>
                <a:ext cx="2278380" cy="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A413EF61-24AA-C36C-E949-17E45EAD704F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A413EF61-24AA-C36C-E949-17E45EAD70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502587A6-4EE6-4BD2-132D-0021E02561FD}"/>
                      </a:ext>
                    </a:extLst>
                  </p:cNvPr>
                  <p:cNvSpPr txBox="1"/>
                  <p:nvPr/>
                </p:nvSpPr>
                <p:spPr>
                  <a:xfrm>
                    <a:off x="2853693" y="2399824"/>
                    <a:ext cx="807719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8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oMath>
                      </m:oMathPara>
                    </a14:m>
                    <a:endParaRPr lang="en-GB" i="1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A88A25C6-046A-5A3B-7F2E-F449DD831F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3693" y="2399824"/>
                    <a:ext cx="807719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4AAA13-5DF2-18F6-552D-09C8EC0B6F3A}"/>
                </a:ext>
              </a:extLst>
            </p:cNvPr>
            <p:cNvSpPr txBox="1"/>
            <p:nvPr/>
          </p:nvSpPr>
          <p:spPr>
            <a:xfrm>
              <a:off x="4346644" y="938985"/>
              <a:ext cx="25869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Longitudinal phase space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0A06348-EF82-8123-2DB4-997C29FCBDA4}"/>
                </a:ext>
              </a:extLst>
            </p:cNvPr>
            <p:cNvCxnSpPr/>
            <p:nvPr/>
          </p:nvCxnSpPr>
          <p:spPr>
            <a:xfrm>
              <a:off x="1569720" y="3652087"/>
              <a:ext cx="8210258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864FDB9-5677-341C-F8F4-FADE01549CA1}"/>
                </a:ext>
              </a:extLst>
            </p:cNvPr>
            <p:cNvGrpSpPr/>
            <p:nvPr/>
          </p:nvGrpSpPr>
          <p:grpSpPr>
            <a:xfrm>
              <a:off x="4500949" y="1472455"/>
              <a:ext cx="2278380" cy="2087880"/>
              <a:chOff x="1451609" y="1348767"/>
              <a:chExt cx="2278380" cy="208788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AAC4EA9-8E59-CF7B-1F8A-7F646AEA05A9}"/>
                  </a:ext>
                </a:extLst>
              </p:cNvPr>
              <p:cNvSpPr/>
              <p:nvPr/>
            </p:nvSpPr>
            <p:spPr>
              <a:xfrm rot="4083695">
                <a:off x="2568730" y="1292399"/>
                <a:ext cx="113559" cy="2106383"/>
              </a:xfrm>
              <a:prstGeom prst="ellipse">
                <a:avLst/>
              </a:prstGeom>
              <a:pattFill prst="lgCheck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568924F4-8791-02A8-3D2A-07F2F963BF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0799" y="1348767"/>
                <a:ext cx="0" cy="208788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B29E1578-0293-C3E0-48C5-A08C9630A2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609" y="2352094"/>
                <a:ext cx="2278380" cy="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5CF1DB82-C797-DB18-3CBB-A193014997AF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5CF1DB82-C797-DB18-3CBB-A193014997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35D1F63-1EA5-466E-BD9D-576AA4F3EDEC}"/>
                      </a:ext>
                    </a:extLst>
                  </p:cNvPr>
                  <p:cNvSpPr txBox="1"/>
                  <p:nvPr/>
                </p:nvSpPr>
                <p:spPr>
                  <a:xfrm>
                    <a:off x="2872107" y="2533568"/>
                    <a:ext cx="807719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8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oMath>
                      </m:oMathPara>
                    </a14:m>
                    <a:endParaRPr lang="en-GB" i="1" dirty="0"/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35D1F63-1EA5-466E-BD9D-576AA4F3EDE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2107" y="2533568"/>
                    <a:ext cx="807719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F8897EB-FFA2-C72F-A01C-4475AF5DD229}"/>
                </a:ext>
              </a:extLst>
            </p:cNvPr>
            <p:cNvGrpSpPr/>
            <p:nvPr/>
          </p:nvGrpSpPr>
          <p:grpSpPr>
            <a:xfrm>
              <a:off x="7646477" y="1490804"/>
              <a:ext cx="3191193" cy="2087880"/>
              <a:chOff x="1060577" y="1348767"/>
              <a:chExt cx="3191193" cy="208788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D9D379E-C028-E3E5-FE6E-07B2995B75BB}"/>
                  </a:ext>
                </a:extLst>
              </p:cNvPr>
              <p:cNvSpPr/>
              <p:nvPr/>
            </p:nvSpPr>
            <p:spPr>
              <a:xfrm rot="2942588">
                <a:off x="2623107" y="704920"/>
                <a:ext cx="66133" cy="3191193"/>
              </a:xfrm>
              <a:prstGeom prst="ellipse">
                <a:avLst/>
              </a:prstGeom>
              <a:pattFill prst="lgCheck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87A06C6-8BEE-A711-E459-9D25B6A1C2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0799" y="1348767"/>
                <a:ext cx="0" cy="208788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130A1A4-BC83-52D1-E0B3-2D78A36B23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1609" y="2352094"/>
                <a:ext cx="2278380" cy="0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2F931F3-4E84-8C11-A4F6-39B461E9AF8E}"/>
                      </a:ext>
                    </a:extLst>
                  </p:cNvPr>
                  <p:cNvSpPr txBox="1"/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GB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F2F931F3-4E84-8C11-A4F6-39B461E9AF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5492" y="1348767"/>
                    <a:ext cx="388616" cy="65979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24E314C-BFCC-5E4C-ADF1-C513935345A1}"/>
                      </a:ext>
                    </a:extLst>
                  </p:cNvPr>
                  <p:cNvSpPr txBox="1"/>
                  <p:nvPr/>
                </p:nvSpPr>
                <p:spPr>
                  <a:xfrm>
                    <a:off x="2906869" y="2515219"/>
                    <a:ext cx="807719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GB" sz="1800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8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oMath>
                      </m:oMathPara>
                    </a14:m>
                    <a:endParaRPr lang="en-GB" i="1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24E314C-BFCC-5E4C-ADF1-C513935345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06869" y="2515219"/>
                    <a:ext cx="80771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927B0DF-3321-161B-0DDD-A925C2020BEF}"/>
                    </a:ext>
                  </a:extLst>
                </p:cNvPr>
                <p:cNvSpPr txBox="1"/>
                <p:nvPr/>
              </p:nvSpPr>
              <p:spPr>
                <a:xfrm>
                  <a:off x="5124450" y="3725491"/>
                  <a:ext cx="13648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L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927B0DF-3321-161B-0DDD-A925C2020B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4450" y="3725491"/>
                  <a:ext cx="1364855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4018"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7AF8EFD-A3B5-433B-2773-4CBAAB62C50E}"/>
                </a:ext>
              </a:extLst>
            </p:cNvPr>
            <p:cNvSpPr txBox="1"/>
            <p:nvPr/>
          </p:nvSpPr>
          <p:spPr>
            <a:xfrm>
              <a:off x="1375412" y="3743840"/>
              <a:ext cx="11572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</a:t>
              </a:r>
              <a:r>
                <a:rPr lang="en-GB" kern="800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b,t</a:t>
              </a:r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=</a:t>
              </a:r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3.2 </a:t>
              </a:r>
              <a:r>
                <a:rPr lang="en-GB" sz="1800" kern="8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ps</a:t>
              </a:r>
              <a:endParaRPr lang="en-GB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635638-A5BE-EACB-31B7-5AB14209C85F}"/>
                </a:ext>
              </a:extLst>
            </p:cNvPr>
            <p:cNvSpPr txBox="1"/>
            <p:nvPr/>
          </p:nvSpPr>
          <p:spPr>
            <a:xfrm>
              <a:off x="8795700" y="3791564"/>
              <a:ext cx="12805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</a:t>
              </a:r>
              <a:r>
                <a:rPr lang="en-GB" kern="800" baseline="-25000" dirty="0" err="1"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b,t</a:t>
              </a:r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sym typeface="Symbol" panose="05050102010706020507" pitchFamily="18" charset="2"/>
                </a:rPr>
                <a:t>=</a:t>
              </a:r>
              <a:r>
                <a:rPr lang="en-GB" sz="1800" kern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27.7 </a:t>
              </a:r>
              <a:r>
                <a:rPr lang="en-GB" sz="1800" kern="8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ps</a:t>
              </a:r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14087D5-9EE1-D306-D971-BE1A63F915C5}"/>
                  </a:ext>
                </a:extLst>
              </p:cNvPr>
              <p:cNvSpPr txBox="1"/>
              <p:nvPr/>
            </p:nvSpPr>
            <p:spPr>
              <a:xfrm>
                <a:off x="3790081" y="4530626"/>
                <a:ext cx="403359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uk-UA" sz="36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sz="36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GB" sz="3600" b="0" i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3600" i="1" kern="8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</m:t>
                      </m:r>
                      <m:r>
                        <m:rPr>
                          <m:nor/>
                        </m:rPr>
                        <a:rPr lang="en-GB" sz="3600" i="1" kern="800" baseline="-250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b,</m:t>
                      </m:r>
                      <m:r>
                        <m:rPr>
                          <m:nor/>
                        </m:rPr>
                        <a:rPr lang="en-GB" sz="3600" b="0" i="1" kern="800" baseline="-25000" dirty="0" smtClean="0"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m:t>t</m:t>
                      </m:r>
                      <m:r>
                        <a:rPr lang="en-GB" sz="3600" i="1" kern="8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sSub>
                        <m:sSubPr>
                          <m:ctrlP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36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GB" sz="3600" b="0" i="0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n</m:t>
                          </m:r>
                          <m:r>
                            <a:rPr lang="en-GB" sz="3600" b="0" i="1" kern="8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3600" i="1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14087D5-9EE1-D306-D971-BE1A63F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081" y="4530626"/>
                <a:ext cx="4033591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333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69DFD-D7A5-A879-E7FB-8FE728DC1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45AAA-377D-D35A-CB3F-1FBE434C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26" y="95629"/>
            <a:ext cx="9756849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Gill Alt One MT" panose="020B0502020104020203" pitchFamily="34" charset="0"/>
              </a:rPr>
              <a:t>“Cancellation” of bunch duration</a:t>
            </a:r>
            <a:endParaRPr lang="en-GB" b="1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CEBF42-1A23-9ABE-00D0-72EE1180DF84}"/>
              </a:ext>
            </a:extLst>
          </p:cNvPr>
          <p:cNvGrpSpPr/>
          <p:nvPr/>
        </p:nvGrpSpPr>
        <p:grpSpPr>
          <a:xfrm>
            <a:off x="6602039" y="2249420"/>
            <a:ext cx="2833978" cy="2926086"/>
            <a:chOff x="3675420" y="1896073"/>
            <a:chExt cx="2833978" cy="292608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CA1FA59-8585-479D-05B4-B8D2AB30D876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F5C2094-A8BE-53A2-089B-4F60260FA539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84AD0230-27DD-7E16-4EA9-F032E3BC4E84}"/>
              </a:ext>
            </a:extLst>
          </p:cNvPr>
          <p:cNvCxnSpPr>
            <a:cxnSpLocks/>
          </p:cNvCxnSpPr>
          <p:nvPr/>
        </p:nvCxnSpPr>
        <p:spPr>
          <a:xfrm flipV="1">
            <a:off x="7725869" y="1581943"/>
            <a:ext cx="1596591" cy="384049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D846FAB-6A27-46C9-0ADF-E844E7283C62}"/>
              </a:ext>
            </a:extLst>
          </p:cNvPr>
          <p:cNvGrpSpPr/>
          <p:nvPr/>
        </p:nvGrpSpPr>
        <p:grpSpPr>
          <a:xfrm>
            <a:off x="405535" y="1323847"/>
            <a:ext cx="10133851" cy="3682787"/>
            <a:chOff x="191701" y="792481"/>
            <a:chExt cx="11800456" cy="438573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CBFCBE9-7158-DD57-5C9B-063CB95020CD}"/>
                </a:ext>
              </a:extLst>
            </p:cNvPr>
            <p:cNvGrpSpPr/>
            <p:nvPr/>
          </p:nvGrpSpPr>
          <p:grpSpPr>
            <a:xfrm>
              <a:off x="280115" y="792481"/>
              <a:ext cx="11712042" cy="4385730"/>
              <a:chOff x="-3525355" y="947192"/>
              <a:chExt cx="11734660" cy="438573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45DCB84-AD9E-7C2E-E8A4-9A9CE7B6075C}"/>
                  </a:ext>
                </a:extLst>
              </p:cNvPr>
              <p:cNvGrpSpPr/>
              <p:nvPr/>
            </p:nvGrpSpPr>
            <p:grpSpPr>
              <a:xfrm>
                <a:off x="-3525355" y="1681868"/>
                <a:ext cx="11734660" cy="3651054"/>
                <a:chOff x="-2532121" y="580452"/>
                <a:chExt cx="11734660" cy="3651053"/>
              </a:xfrm>
            </p:grpSpPr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CA25CF12-C857-B808-8364-1B11EF096603}"/>
                    </a:ext>
                  </a:extLst>
                </p:cNvPr>
                <p:cNvSpPr/>
                <p:nvPr/>
              </p:nvSpPr>
              <p:spPr>
                <a:xfrm>
                  <a:off x="6556857" y="2194446"/>
                  <a:ext cx="576397" cy="543053"/>
                </a:xfrm>
                <a:prstGeom prst="arc">
                  <a:avLst>
                    <a:gd name="adj1" fmla="val 17519191"/>
                    <a:gd name="adj2" fmla="val 21552430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9DBE7DD-94DD-A02F-DD26-2FDF94E15D3C}"/>
                    </a:ext>
                  </a:extLst>
                </p:cNvPr>
                <p:cNvSpPr txBox="1"/>
                <p:nvPr/>
              </p:nvSpPr>
              <p:spPr>
                <a:xfrm>
                  <a:off x="7196228" y="2009780"/>
                  <a:ext cx="4877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</a:p>
              </p:txBody>
            </p: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ED9DFFB9-B342-03E8-624E-3ED665387691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90CA7E06-2830-0371-09E8-E9C94A6B30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DE39AAD-BCA6-6276-ACC6-9136BEAA2C61}"/>
                    </a:ext>
                  </a:extLst>
                </p:cNvPr>
                <p:cNvSpPr txBox="1"/>
                <p:nvPr/>
              </p:nvSpPr>
              <p:spPr>
                <a:xfrm rot="21376410">
                  <a:off x="7244846" y="3765907"/>
                  <a:ext cx="102084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-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897B2E7-1AA5-225B-ECA1-4DB2E169E9B1}"/>
                    </a:ext>
                  </a:extLst>
                </p:cNvPr>
                <p:cNvSpPr txBox="1"/>
                <p:nvPr/>
              </p:nvSpPr>
              <p:spPr>
                <a:xfrm rot="699855">
                  <a:off x="8294953" y="980177"/>
                  <a:ext cx="90758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+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404D4783-BE6F-8749-8DAA-FA1A51A2EE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16F5FE2D-8FA9-204A-3BF2-1A7147433B91}"/>
                    </a:ext>
                  </a:extLst>
                </p:cNvPr>
                <p:cNvSpPr/>
                <p:nvPr/>
              </p:nvSpPr>
              <p:spPr>
                <a:xfrm rot="19246326">
                  <a:off x="6003229" y="2878006"/>
                  <a:ext cx="717949" cy="1353499"/>
                </a:xfrm>
                <a:prstGeom prst="arc">
                  <a:avLst>
                    <a:gd name="adj1" fmla="val 20171801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1" name="Arc 40">
                  <a:extLst>
                    <a:ext uri="{FF2B5EF4-FFF2-40B4-BE49-F238E27FC236}">
                      <a16:creationId xmlns:a16="http://schemas.microsoft.com/office/drawing/2014/main" id="{1BA47A7E-D5CE-492E-EB05-F8742E0D1A97}"/>
                    </a:ext>
                  </a:extLst>
                </p:cNvPr>
                <p:cNvSpPr/>
                <p:nvPr/>
              </p:nvSpPr>
              <p:spPr>
                <a:xfrm rot="19266467">
                  <a:off x="6957102" y="580452"/>
                  <a:ext cx="735963" cy="927210"/>
                </a:xfrm>
                <a:prstGeom prst="arc">
                  <a:avLst>
                    <a:gd name="adj1" fmla="val 20687146"/>
                    <a:gd name="adj2" fmla="val 3634679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27D0B93-DA87-1E7F-3A5A-B102B7736A87}"/>
                    </a:ext>
                  </a:extLst>
                </p:cNvPr>
                <p:cNvSpPr txBox="1"/>
                <p:nvPr/>
              </p:nvSpPr>
              <p:spPr>
                <a:xfrm>
                  <a:off x="8150580" y="2069797"/>
                  <a:ext cx="487796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sz="18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1800" b="1" baseline="-25000" dirty="0"/>
                    <a:t>0</a:t>
                  </a:r>
                  <a:endParaRPr lang="en-GB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894D365-4283-DF8B-5142-EDD8DD6D8850}"/>
                  </a:ext>
                </a:extLst>
              </p:cNvPr>
              <p:cNvSpPr txBox="1"/>
              <p:nvPr/>
            </p:nvSpPr>
            <p:spPr>
              <a:xfrm rot="1160974">
                <a:off x="6528132" y="947192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63EB1FE-2067-F31E-C08F-2C3E87C0C66D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F52426-2F85-058F-E7B0-701836DC2FAC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CB9D85-35BC-1D97-2E7A-534803A1E973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BAE9C0-5D1B-E487-7DCC-BB84FF2E0484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FEE06B4-9B34-CFF9-7A65-0525B3F84E9C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FEE06B4-9B34-CFF9-7A65-0525B3F84E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C1D29B-7775-6DA1-6514-EF3ABA93B69C}"/>
                </a:ext>
              </a:extLst>
            </p:cNvPr>
            <p:cNvSpPr txBox="1"/>
            <p:nvPr/>
          </p:nvSpPr>
          <p:spPr>
            <a:xfrm>
              <a:off x="2779736" y="3475810"/>
              <a:ext cx="852118" cy="4131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D6BC1AB-5589-C06E-DA6B-83DF2D07C2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69FB07D-026D-45B2-AFFD-CBFBD609BCA4}"/>
              </a:ext>
            </a:extLst>
          </p:cNvPr>
          <p:cNvSpPr/>
          <p:nvPr/>
        </p:nvSpPr>
        <p:spPr>
          <a:xfrm>
            <a:off x="481461" y="3400202"/>
            <a:ext cx="2560811" cy="219838"/>
          </a:xfrm>
          <a:prstGeom prst="rect">
            <a:avLst/>
          </a:prstGeom>
          <a:pattFill prst="dkVert">
            <a:fgClr>
              <a:srgbClr val="00B0F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6CF8A-AD7C-95CB-973D-2C7405D1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9938F-DFC8-379C-A1DD-AB59DA6A1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31D04-CD4F-E045-895B-859FFBBE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17</a:t>
            </a:fld>
            <a:endParaRPr lang="en-GB"/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DB279FEE-2048-58D0-1838-3714121ECFFA}"/>
              </a:ext>
            </a:extLst>
          </p:cNvPr>
          <p:cNvCxnSpPr/>
          <p:nvPr/>
        </p:nvCxnSpPr>
        <p:spPr>
          <a:xfrm flipV="1">
            <a:off x="560874" y="2742508"/>
            <a:ext cx="2474781" cy="145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35F5166C-65C8-D8FC-1757-F69186BD377F}"/>
              </a:ext>
            </a:extLst>
          </p:cNvPr>
          <p:cNvCxnSpPr>
            <a:cxnSpLocks/>
          </p:cNvCxnSpPr>
          <p:nvPr/>
        </p:nvCxnSpPr>
        <p:spPr>
          <a:xfrm flipV="1">
            <a:off x="7612749" y="1532216"/>
            <a:ext cx="1611806" cy="389022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A602FDC2-19B4-FEA7-8B79-5E68FA37D4C8}"/>
              </a:ext>
            </a:extLst>
          </p:cNvPr>
          <p:cNvSpPr/>
          <p:nvPr/>
        </p:nvSpPr>
        <p:spPr>
          <a:xfrm rot="1368001">
            <a:off x="7492182" y="5403863"/>
            <a:ext cx="234290" cy="346785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E5BE6C-EB31-C089-E6E8-0C745D5E0527}"/>
              </a:ext>
            </a:extLst>
          </p:cNvPr>
          <p:cNvSpPr txBox="1"/>
          <p:nvPr/>
        </p:nvSpPr>
        <p:spPr>
          <a:xfrm>
            <a:off x="275206" y="978218"/>
            <a:ext cx="54374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latin typeface="Gill Alt One MT" panose="020B0502020104020203" pitchFamily="34" charset="0"/>
              </a:rPr>
              <a:t>A. Aleksandrov, S. Cousineau, T. </a:t>
            </a:r>
            <a:r>
              <a:rPr lang="en-GB" sz="1000" dirty="0" err="1">
                <a:latin typeface="Gill Alt One MT" panose="020B0502020104020203" pitchFamily="34" charset="0"/>
              </a:rPr>
              <a:t>Gorlov</a:t>
            </a:r>
            <a:r>
              <a:rPr lang="en-GB" sz="1000" dirty="0">
                <a:latin typeface="Gill Alt One MT" panose="020B0502020104020203" pitchFamily="34" charset="0"/>
              </a:rPr>
              <a:t>, Y. Liu, A. Rakhman, A. </a:t>
            </a:r>
            <a:r>
              <a:rPr lang="en-GB" sz="1000" dirty="0" err="1">
                <a:latin typeface="Gill Alt One MT" panose="020B0502020104020203" pitchFamily="34" charset="0"/>
              </a:rPr>
              <a:t>Shishlo</a:t>
            </a:r>
            <a:r>
              <a:rPr lang="en-GB" sz="1000" dirty="0">
                <a:latin typeface="Gill Alt One MT" panose="020B0502020104020203" pitchFamily="34" charset="0"/>
              </a:rPr>
              <a:t>. </a:t>
            </a:r>
            <a:r>
              <a:rPr lang="en-GB" sz="1000" b="1" dirty="0">
                <a:latin typeface="Gill Alt One MT" panose="020B0502020104020203" pitchFamily="34" charset="0"/>
              </a:rPr>
              <a:t>A CRAB-CROSSING SCHEME FOR LASER-ION BEAM APPLICATIONS </a:t>
            </a:r>
            <a:r>
              <a:rPr lang="en-GB" sz="1000" dirty="0">
                <a:latin typeface="Gill Alt One MT" panose="020B0502020104020203" pitchFamily="34" charset="0"/>
              </a:rPr>
              <a:t>// North American Particle Acc. Conf. NAPAC2019, Lansing, MI, USA; doi:10.18429/JACoW-NAPAC2019-WEYBB5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F47D07-BFBD-96B3-769A-81D8A567B56C}"/>
              </a:ext>
            </a:extLst>
          </p:cNvPr>
          <p:cNvSpPr txBox="1"/>
          <p:nvPr/>
        </p:nvSpPr>
        <p:spPr>
          <a:xfrm>
            <a:off x="6998508" y="711516"/>
            <a:ext cx="40605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Crab-Crossing Shema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6AEB11-C50D-E6A9-9BC4-6B83855CFDC0}"/>
                  </a:ext>
                </a:extLst>
              </p:cNvPr>
              <p:cNvSpPr txBox="1"/>
              <p:nvPr/>
            </p:nvSpPr>
            <p:spPr>
              <a:xfrm>
                <a:off x="2521677" y="2392350"/>
                <a:ext cx="3859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6AEB11-C50D-E6A9-9BC4-6B83855CF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677" y="2392350"/>
                <a:ext cx="385980" cy="369332"/>
              </a:xfrm>
              <a:prstGeom prst="rect">
                <a:avLst/>
              </a:prstGeom>
              <a:blipFill>
                <a:blip r:embed="rId3"/>
                <a:stretch>
                  <a:fillRect r="-2381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F2A55895-3405-2CCA-4891-78B2030A54AD}"/>
              </a:ext>
            </a:extLst>
          </p:cNvPr>
          <p:cNvSpPr/>
          <p:nvPr/>
        </p:nvSpPr>
        <p:spPr>
          <a:xfrm rot="1336342">
            <a:off x="7643526" y="5175016"/>
            <a:ext cx="100337" cy="38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385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DEEB-EA5F-ACA9-2C9A-65F53FD4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7833060-16B1-A1B5-104D-E95EC6A48D00}"/>
              </a:ext>
            </a:extLst>
          </p:cNvPr>
          <p:cNvGrpSpPr/>
          <p:nvPr/>
        </p:nvGrpSpPr>
        <p:grpSpPr>
          <a:xfrm>
            <a:off x="3646705" y="1399734"/>
            <a:ext cx="2833978" cy="3797500"/>
            <a:chOff x="3675420" y="1456415"/>
            <a:chExt cx="2833978" cy="37975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B3FA87F9-5A8C-A50F-B5B9-A102A8C0CC51}"/>
                </a:ext>
              </a:extLst>
            </p:cNvPr>
            <p:cNvSpPr/>
            <p:nvPr/>
          </p:nvSpPr>
          <p:spPr>
            <a:xfrm rot="18758957">
              <a:off x="3247310" y="3250590"/>
              <a:ext cx="3797500" cy="209150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A348C6-7899-F8D0-8A21-37594404C6D5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B97309-487C-BCB6-A24D-12AEAE9BAE4E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F19B862-78D2-E1A0-0DDB-600B3E5C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 Shema</a:t>
            </a: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F6DD684A-F933-5035-6D0C-2AC32B4BCA0B}"/>
              </a:ext>
            </a:extLst>
          </p:cNvPr>
          <p:cNvCxnSpPr>
            <a:cxnSpLocks/>
          </p:cNvCxnSpPr>
          <p:nvPr/>
        </p:nvCxnSpPr>
        <p:spPr>
          <a:xfrm flipV="1">
            <a:off x="7779761" y="1124328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8F35CA6-197E-F335-72DA-86452D52A15B}"/>
              </a:ext>
            </a:extLst>
          </p:cNvPr>
          <p:cNvGrpSpPr/>
          <p:nvPr/>
        </p:nvGrpSpPr>
        <p:grpSpPr>
          <a:xfrm>
            <a:off x="405535" y="1432160"/>
            <a:ext cx="10012327" cy="3546931"/>
            <a:chOff x="191701" y="921468"/>
            <a:chExt cx="11658947" cy="42239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181559-D8DB-4676-F6C3-ACB6B4D3440B}"/>
                </a:ext>
              </a:extLst>
            </p:cNvPr>
            <p:cNvGrpSpPr/>
            <p:nvPr/>
          </p:nvGrpSpPr>
          <p:grpSpPr>
            <a:xfrm>
              <a:off x="280115" y="921468"/>
              <a:ext cx="11570533" cy="4213578"/>
              <a:chOff x="-3525355" y="1076179"/>
              <a:chExt cx="11592878" cy="4213578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3E2FD4B-1239-DA57-F899-096E17604C68}"/>
                  </a:ext>
                </a:extLst>
              </p:cNvPr>
              <p:cNvGrpSpPr/>
              <p:nvPr/>
            </p:nvGrpSpPr>
            <p:grpSpPr>
              <a:xfrm>
                <a:off x="-3525355" y="1754437"/>
                <a:ext cx="11592878" cy="3535320"/>
                <a:chOff x="-2532121" y="653021"/>
                <a:chExt cx="11592878" cy="3535319"/>
              </a:xfrm>
            </p:grpSpPr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30391DD8-BEAA-7B47-B9AC-65AAB717C97F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C53DD9F3-3493-6E8E-4834-A05355C1A4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35B46088-8D28-D580-1E05-2E82FC789C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9341BA-7685-72F7-B58F-D2DF7124FF3B}"/>
                  </a:ext>
                </a:extLst>
              </p:cNvPr>
              <p:cNvSpPr txBox="1"/>
              <p:nvPr/>
            </p:nvSpPr>
            <p:spPr>
              <a:xfrm rot="1160974">
                <a:off x="6738946" y="107617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9AD2D98-6AF4-893A-948D-F40D891B48AB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6B9354F-7807-94CF-7218-D7B0400BBE2A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D38567B-F8D7-ADA5-4600-C16AD1A928E8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37A60D-9488-FAAA-0F7E-F95895199878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6543FBA-1FCB-A724-873F-990D3D5FD1DB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6543FBA-1FCB-A724-873F-990D3D5FD1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33BACC-8837-1E21-8EF0-FF0E2E4214A6}"/>
                </a:ext>
              </a:extLst>
            </p:cNvPr>
            <p:cNvSpPr txBox="1"/>
            <p:nvPr/>
          </p:nvSpPr>
          <p:spPr>
            <a:xfrm>
              <a:off x="6206538" y="3332377"/>
              <a:ext cx="852118" cy="4131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C6B584E-DE7D-5469-3A3A-1545C505A6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68049-009E-09C4-084A-A99A30001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99017-193C-B0C1-7238-A30B824C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FF72B-7556-0296-2B78-0C1F9809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18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EA04F82D-D9FE-ADBD-0C55-8DA360D111A5}"/>
              </a:ext>
            </a:extLst>
          </p:cNvPr>
          <p:cNvCxnSpPr>
            <a:cxnSpLocks/>
          </p:cNvCxnSpPr>
          <p:nvPr/>
        </p:nvCxnSpPr>
        <p:spPr>
          <a:xfrm flipV="1">
            <a:off x="7612749" y="1196510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4F31A5D-8872-7DEC-81B6-506795B60D54}"/>
              </a:ext>
            </a:extLst>
          </p:cNvPr>
          <p:cNvSpPr/>
          <p:nvPr/>
        </p:nvSpPr>
        <p:spPr>
          <a:xfrm rot="1272731">
            <a:off x="9309044" y="981089"/>
            <a:ext cx="124221" cy="49100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8A47B-FCEE-9326-5ADA-C182C51F6D5B}"/>
              </a:ext>
            </a:extLst>
          </p:cNvPr>
          <p:cNvGrpSpPr/>
          <p:nvPr/>
        </p:nvGrpSpPr>
        <p:grpSpPr>
          <a:xfrm>
            <a:off x="7797217" y="1940769"/>
            <a:ext cx="2742169" cy="3065865"/>
            <a:chOff x="7797217" y="1940769"/>
            <a:chExt cx="2742169" cy="3065865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FBBA3319-E047-C505-1246-7C6BA5B6959F}"/>
                </a:ext>
              </a:extLst>
            </p:cNvPr>
            <p:cNvSpPr/>
            <p:nvPr/>
          </p:nvSpPr>
          <p:spPr>
            <a:xfrm>
              <a:off x="8271739" y="3296073"/>
              <a:ext cx="494037" cy="456013"/>
            </a:xfrm>
            <a:prstGeom prst="arc">
              <a:avLst>
                <a:gd name="adj1" fmla="val 17519191"/>
                <a:gd name="adj2" fmla="val 215524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EAA84D-2982-B8C3-328B-30552F1D1CDA}"/>
                </a:ext>
              </a:extLst>
            </p:cNvPr>
            <p:cNvSpPr txBox="1"/>
            <p:nvPr/>
          </p:nvSpPr>
          <p:spPr>
            <a:xfrm>
              <a:off x="8819752" y="3141005"/>
              <a:ext cx="418096" cy="310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Symbol" panose="05050102010706020507" pitchFamily="18" charset="2"/>
                </a:rPr>
                <a:t>a</a:t>
              </a:r>
              <a:r>
                <a:rPr lang="en-GB" baseline="-25000" dirty="0">
                  <a:latin typeface="Symbol" panose="05050102010706020507" pitchFamily="18" charset="2"/>
                </a:rPr>
                <a:t>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0A657F-7730-2BA3-1E9E-8B72FB5259F2}"/>
                </a:ext>
              </a:extLst>
            </p:cNvPr>
            <p:cNvSpPr txBox="1"/>
            <p:nvPr/>
          </p:nvSpPr>
          <p:spPr>
            <a:xfrm rot="21376410">
              <a:off x="8861423" y="4615662"/>
              <a:ext cx="874976" cy="335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ym typeface="Symbol" panose="05050102010706020507" pitchFamily="18" charset="2"/>
                </a:rPr>
                <a:t></a:t>
              </a:r>
              <a:r>
                <a:rPr lang="en-GB" sz="2000" b="1" baseline="-25000" dirty="0"/>
                <a:t>0</a:t>
              </a:r>
              <a:r>
                <a:rPr lang="en-GB" sz="2000" b="1" dirty="0"/>
                <a:t>-</a:t>
              </a:r>
              <a:r>
                <a:rPr lang="en-GB" sz="2000" b="1" dirty="0">
                  <a:sym typeface="Symbol" panose="05050102010706020507" pitchFamily="18" charset="2"/>
                </a:rPr>
                <a:t></a:t>
              </a:r>
              <a:endParaRPr lang="en-GB" sz="20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4810E4A-CB9C-A8C6-4F2E-0B8341296D80}"/>
                </a:ext>
              </a:extLst>
            </p:cNvPr>
            <p:cNvSpPr txBox="1"/>
            <p:nvPr/>
          </p:nvSpPr>
          <p:spPr>
            <a:xfrm rot="699855">
              <a:off x="9761483" y="2276426"/>
              <a:ext cx="777903" cy="335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ym typeface="Symbol" panose="05050102010706020507" pitchFamily="18" charset="2"/>
                </a:rPr>
                <a:t></a:t>
              </a:r>
              <a:r>
                <a:rPr lang="en-GB" sz="2000" b="1" baseline="-25000" dirty="0"/>
                <a:t>0</a:t>
              </a:r>
              <a:r>
                <a:rPr lang="en-GB" sz="2000" b="1" dirty="0"/>
                <a:t>+</a:t>
              </a:r>
              <a:r>
                <a:rPr lang="en-GB" sz="2000" b="1" dirty="0">
                  <a:sym typeface="Symbol" panose="05050102010706020507" pitchFamily="18" charset="2"/>
                </a:rPr>
                <a:t></a:t>
              </a:r>
              <a:endParaRPr lang="en-GB" sz="2000" b="1" dirty="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FA4A47BD-91D4-B794-9729-80B3126578F6}"/>
                </a:ext>
              </a:extLst>
            </p:cNvPr>
            <p:cNvSpPr/>
            <p:nvPr/>
          </p:nvSpPr>
          <p:spPr>
            <a:xfrm rot="19246326">
              <a:off x="7797217" y="3870073"/>
              <a:ext cx="615363" cy="1136561"/>
            </a:xfrm>
            <a:prstGeom prst="arc">
              <a:avLst>
                <a:gd name="adj1" fmla="val 20171801"/>
                <a:gd name="adj2" fmla="val 3634679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EC5D717C-32A8-33F3-FE3D-356F0FD47152}"/>
                </a:ext>
              </a:extLst>
            </p:cNvPr>
            <p:cNvSpPr/>
            <p:nvPr/>
          </p:nvSpPr>
          <p:spPr>
            <a:xfrm rot="19266467">
              <a:off x="8614794" y="1940769"/>
              <a:ext cx="630803" cy="778597"/>
            </a:xfrm>
            <a:prstGeom prst="arc">
              <a:avLst>
                <a:gd name="adj1" fmla="val 20687146"/>
                <a:gd name="adj2" fmla="val 3634679"/>
              </a:avLst>
            </a:prstGeom>
            <a:no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2C34ACF-4A14-A9F5-9096-1056F82BBA80}"/>
                </a:ext>
              </a:extLst>
            </p:cNvPr>
            <p:cNvSpPr txBox="1"/>
            <p:nvPr/>
          </p:nvSpPr>
          <p:spPr>
            <a:xfrm>
              <a:off x="9637739" y="3191403"/>
              <a:ext cx="418096" cy="346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b="1" dirty="0">
                  <a:sym typeface="Symbol" panose="05050102010706020507" pitchFamily="18" charset="2"/>
                </a:rPr>
                <a:t></a:t>
              </a:r>
              <a:r>
                <a:rPr lang="en-GB" sz="1800" b="1" baseline="-25000" dirty="0"/>
                <a:t>0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33896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67727-A8BF-66C8-C754-5FB15C907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3924959C-141E-0557-09BA-AB2EB61D29DC}"/>
              </a:ext>
            </a:extLst>
          </p:cNvPr>
          <p:cNvGrpSpPr/>
          <p:nvPr/>
        </p:nvGrpSpPr>
        <p:grpSpPr>
          <a:xfrm>
            <a:off x="6148610" y="1638200"/>
            <a:ext cx="2833978" cy="3797500"/>
            <a:chOff x="3675420" y="1456415"/>
            <a:chExt cx="2833978" cy="37975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CF6814B3-EC20-0B7E-E272-52AC4EC33FAC}"/>
                </a:ext>
              </a:extLst>
            </p:cNvPr>
            <p:cNvSpPr/>
            <p:nvPr/>
          </p:nvSpPr>
          <p:spPr>
            <a:xfrm rot="18758957">
              <a:off x="3247310" y="3250590"/>
              <a:ext cx="3797500" cy="209150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6C9799-8428-47E3-ADDB-F6DA75FCFF47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166B9C-07E9-C51C-4EB1-4F80B7D95F7B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0182E4-D949-C948-E0DB-80C51AF01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 Shema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F0DD13-9529-CEEA-DFD7-61761B011E41}"/>
              </a:ext>
            </a:extLst>
          </p:cNvPr>
          <p:cNvGrpSpPr/>
          <p:nvPr/>
        </p:nvGrpSpPr>
        <p:grpSpPr>
          <a:xfrm>
            <a:off x="6602039" y="2249420"/>
            <a:ext cx="2833978" cy="2926086"/>
            <a:chOff x="3675420" y="1896073"/>
            <a:chExt cx="2833978" cy="292608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6513D96-F01E-1861-1816-5C151B09D738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B3EAF95-1F57-3438-9266-4E755663CB40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E3D724CB-55BF-6C63-B4FB-D90DCAC2D031}"/>
              </a:ext>
            </a:extLst>
          </p:cNvPr>
          <p:cNvCxnSpPr>
            <a:cxnSpLocks/>
          </p:cNvCxnSpPr>
          <p:nvPr/>
        </p:nvCxnSpPr>
        <p:spPr>
          <a:xfrm flipV="1">
            <a:off x="7725869" y="1124328"/>
            <a:ext cx="1748130" cy="429811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573C283-4E6F-D3F0-9348-DBEB44EAB4D0}"/>
              </a:ext>
            </a:extLst>
          </p:cNvPr>
          <p:cNvGrpSpPr/>
          <p:nvPr/>
        </p:nvGrpSpPr>
        <p:grpSpPr>
          <a:xfrm>
            <a:off x="405535" y="1432160"/>
            <a:ext cx="10160838" cy="3574474"/>
            <a:chOff x="191701" y="921468"/>
            <a:chExt cx="11831881" cy="42567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732071F-9FDA-E925-C6CE-7DE2CF64184E}"/>
                </a:ext>
              </a:extLst>
            </p:cNvPr>
            <p:cNvGrpSpPr/>
            <p:nvPr/>
          </p:nvGrpSpPr>
          <p:grpSpPr>
            <a:xfrm>
              <a:off x="280115" y="921468"/>
              <a:ext cx="11743467" cy="4256743"/>
              <a:chOff x="-3525355" y="1076179"/>
              <a:chExt cx="11766146" cy="425674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3E1890B-62F3-AB91-9465-9CC373D60A30}"/>
                  </a:ext>
                </a:extLst>
              </p:cNvPr>
              <p:cNvGrpSpPr/>
              <p:nvPr/>
            </p:nvGrpSpPr>
            <p:grpSpPr>
              <a:xfrm>
                <a:off x="-3525355" y="1583221"/>
                <a:ext cx="11766146" cy="3749701"/>
                <a:chOff x="-2532121" y="481805"/>
                <a:chExt cx="11766146" cy="3749700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1755055-48A0-CF13-422D-E4E5D315976B}"/>
                    </a:ext>
                  </a:extLst>
                </p:cNvPr>
                <p:cNvSpPr/>
                <p:nvPr/>
              </p:nvSpPr>
              <p:spPr>
                <a:xfrm rot="1272731">
                  <a:off x="7319879" y="550920"/>
                  <a:ext cx="144930" cy="584727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627B6BE6-48A2-73B8-E824-C6E8AB820D60}"/>
                    </a:ext>
                  </a:extLst>
                </p:cNvPr>
                <p:cNvSpPr/>
                <p:nvPr/>
              </p:nvSpPr>
              <p:spPr>
                <a:xfrm>
                  <a:off x="6556857" y="2194446"/>
                  <a:ext cx="576397" cy="543053"/>
                </a:xfrm>
                <a:prstGeom prst="arc">
                  <a:avLst>
                    <a:gd name="adj1" fmla="val 17519191"/>
                    <a:gd name="adj2" fmla="val 21552430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28AB8FE-B042-D58E-A036-2F64BE8F6351}"/>
                    </a:ext>
                  </a:extLst>
                </p:cNvPr>
                <p:cNvSpPr txBox="1"/>
                <p:nvPr/>
              </p:nvSpPr>
              <p:spPr>
                <a:xfrm>
                  <a:off x="7196228" y="2009780"/>
                  <a:ext cx="4877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</a:p>
              </p:txBody>
            </p: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80A61608-13DF-E8D4-CA7F-7E27A10A63B7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68D1807F-2942-BA25-A921-1725ED5DBD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C9DF23B-2712-4857-A4A9-D7ADF2BED593}"/>
                    </a:ext>
                  </a:extLst>
                </p:cNvPr>
                <p:cNvSpPr txBox="1"/>
                <p:nvPr/>
              </p:nvSpPr>
              <p:spPr>
                <a:xfrm rot="21376410">
                  <a:off x="7244846" y="3765907"/>
                  <a:ext cx="102084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-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EEFFF89-9C58-2B2A-6015-CF24861B0FBE}"/>
                    </a:ext>
                  </a:extLst>
                </p:cNvPr>
                <p:cNvSpPr txBox="1"/>
                <p:nvPr/>
              </p:nvSpPr>
              <p:spPr>
                <a:xfrm rot="699855">
                  <a:off x="8294953" y="980177"/>
                  <a:ext cx="90758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+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11BEC6D-FA0C-695B-053C-D8B949EC6836}"/>
                    </a:ext>
                  </a:extLst>
                </p:cNvPr>
                <p:cNvSpPr txBox="1"/>
                <p:nvPr/>
              </p:nvSpPr>
              <p:spPr>
                <a:xfrm>
                  <a:off x="8133078" y="481805"/>
                  <a:ext cx="11009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r>
                    <a:rPr lang="en-GB" dirty="0">
                      <a:latin typeface="Symbol" panose="05050102010706020507" pitchFamily="18" charset="2"/>
                    </a:rPr>
                    <a:t>+Da</a:t>
                  </a:r>
                  <a:endParaRPr lang="en-GB" baseline="-25000" dirty="0"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AE2BF0DD-9E04-932C-9DDC-938E889F74DE}"/>
                    </a:ext>
                  </a:extLst>
                </p:cNvPr>
                <p:cNvSpPr/>
                <p:nvPr/>
              </p:nvSpPr>
              <p:spPr>
                <a:xfrm rot="21278387">
                  <a:off x="5552005" y="2072197"/>
                  <a:ext cx="735963" cy="868028"/>
                </a:xfrm>
                <a:prstGeom prst="arc">
                  <a:avLst>
                    <a:gd name="adj1" fmla="val 19363934"/>
                    <a:gd name="adj2" fmla="val 21599172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F1A7159-D409-2941-5C24-9794560845AA}"/>
                    </a:ext>
                  </a:extLst>
                </p:cNvPr>
                <p:cNvSpPr txBox="1"/>
                <p:nvPr/>
              </p:nvSpPr>
              <p:spPr>
                <a:xfrm>
                  <a:off x="6732364" y="3114201"/>
                  <a:ext cx="11009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r>
                    <a:rPr lang="en-GB" dirty="0">
                      <a:latin typeface="Symbol" panose="05050102010706020507" pitchFamily="18" charset="2"/>
                    </a:rPr>
                    <a:t>-Da</a:t>
                  </a:r>
                  <a:endParaRPr lang="en-GB" baseline="-25000" dirty="0">
                    <a:latin typeface="Symbol" panose="05050102010706020507" pitchFamily="18" charset="2"/>
                  </a:endParaRPr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1C07A0CB-8B1D-B33D-329F-4C7614CC80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11479FE8-FAEE-6E06-247C-267C9557C076}"/>
                    </a:ext>
                  </a:extLst>
                </p:cNvPr>
                <p:cNvSpPr txBox="1"/>
                <p:nvPr/>
              </p:nvSpPr>
              <p:spPr>
                <a:xfrm>
                  <a:off x="6179766" y="1923820"/>
                  <a:ext cx="48779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  <a:sym typeface="Symbol" panose="05050102010706020507" pitchFamily="18" charset="2"/>
                    </a:rPr>
                    <a:t>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endParaRPr lang="en-GB" dirty="0"/>
                </a:p>
              </p:txBody>
            </p: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C0EE0FF4-7532-ADCD-41F5-61B9404CF4B6}"/>
                    </a:ext>
                  </a:extLst>
                </p:cNvPr>
                <p:cNvSpPr/>
                <p:nvPr/>
              </p:nvSpPr>
              <p:spPr>
                <a:xfrm rot="19246326">
                  <a:off x="6003229" y="2878006"/>
                  <a:ext cx="717949" cy="1353499"/>
                </a:xfrm>
                <a:prstGeom prst="arc">
                  <a:avLst>
                    <a:gd name="adj1" fmla="val 20171801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1" name="Arc 40">
                  <a:extLst>
                    <a:ext uri="{FF2B5EF4-FFF2-40B4-BE49-F238E27FC236}">
                      <a16:creationId xmlns:a16="http://schemas.microsoft.com/office/drawing/2014/main" id="{0007FA7E-AC7C-8A81-7690-205091F6A0D4}"/>
                    </a:ext>
                  </a:extLst>
                </p:cNvPr>
                <p:cNvSpPr/>
                <p:nvPr/>
              </p:nvSpPr>
              <p:spPr>
                <a:xfrm rot="19266467">
                  <a:off x="6957102" y="580452"/>
                  <a:ext cx="735963" cy="927210"/>
                </a:xfrm>
                <a:prstGeom prst="arc">
                  <a:avLst>
                    <a:gd name="adj1" fmla="val 20687146"/>
                    <a:gd name="adj2" fmla="val 3634679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10BA718-E6AD-5344-EF9B-F9DFA5B5AB60}"/>
                    </a:ext>
                  </a:extLst>
                </p:cNvPr>
                <p:cNvSpPr txBox="1"/>
                <p:nvPr/>
              </p:nvSpPr>
              <p:spPr>
                <a:xfrm>
                  <a:off x="8150580" y="2069797"/>
                  <a:ext cx="487796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sz="18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1800" b="1" baseline="-25000" dirty="0"/>
                    <a:t>0</a:t>
                  </a:r>
                  <a:endParaRPr lang="en-GB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2843E3-24F4-B739-855B-F104134FA788}"/>
                  </a:ext>
                </a:extLst>
              </p:cNvPr>
              <p:cNvSpPr txBox="1"/>
              <p:nvPr/>
            </p:nvSpPr>
            <p:spPr>
              <a:xfrm rot="1160974">
                <a:off x="6738946" y="107617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C9E9E7E-EF13-1FF4-6875-25A93AB95F91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77D6D4D-6097-3ACC-2E29-DCDF5ABF91C3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7149CC8-4D43-6299-050D-E0687F631E44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754BE9-14E4-89DE-3FA7-ACC55567E9D0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DBCB768-B2BE-ADB0-AFAE-E6B69DC45114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DBCB768-B2BE-ADB0-AFAE-E6B69DC451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426D659-20B3-E085-699A-E41AEB655DC9}"/>
                </a:ext>
              </a:extLst>
            </p:cNvPr>
            <p:cNvSpPr txBox="1"/>
            <p:nvPr/>
          </p:nvSpPr>
          <p:spPr>
            <a:xfrm>
              <a:off x="8790519" y="3374987"/>
              <a:ext cx="852117" cy="4131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CFBCA17-5317-148A-3482-3B316808C5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CCE5E-6559-0BF9-881C-0E4DB852E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0FD07-58C3-39B9-24C8-9BDAB8650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6CE21-7292-99E0-E847-AE2B627B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19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57DD10CA-5E06-D52D-40E6-C5490F6FB965}"/>
              </a:ext>
            </a:extLst>
          </p:cNvPr>
          <p:cNvCxnSpPr>
            <a:cxnSpLocks/>
          </p:cNvCxnSpPr>
          <p:nvPr/>
        </p:nvCxnSpPr>
        <p:spPr>
          <a:xfrm flipV="1">
            <a:off x="7612749" y="1196510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BE41B7BD-86C8-84B2-FFEB-07032E2B5C87}"/>
              </a:ext>
            </a:extLst>
          </p:cNvPr>
          <p:cNvSpPr/>
          <p:nvPr/>
        </p:nvSpPr>
        <p:spPr>
          <a:xfrm rot="1368001">
            <a:off x="7492182" y="5403863"/>
            <a:ext cx="234290" cy="346785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23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487C0-4FDE-43CE-BF4E-47E1FF51E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8707-5380-36BA-1F10-86E5ABEEF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 Shema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B26A94-AF55-6695-1270-94B37C852677}"/>
              </a:ext>
            </a:extLst>
          </p:cNvPr>
          <p:cNvGrpSpPr/>
          <p:nvPr/>
        </p:nvGrpSpPr>
        <p:grpSpPr>
          <a:xfrm>
            <a:off x="6744592" y="1884922"/>
            <a:ext cx="2615514" cy="3566322"/>
            <a:chOff x="3675420" y="1456415"/>
            <a:chExt cx="2833978" cy="37975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FFBFDE3-A509-2864-2510-BA41CAE642C3}"/>
                </a:ext>
              </a:extLst>
            </p:cNvPr>
            <p:cNvSpPr/>
            <p:nvPr/>
          </p:nvSpPr>
          <p:spPr>
            <a:xfrm rot="18758957">
              <a:off x="3247310" y="3250590"/>
              <a:ext cx="3797500" cy="209150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9EA0C2-8EA8-2F1F-7D8F-81CE306C4F37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9B4DAD-6412-DF3D-8A90-B05C9736C1FC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A773F626-913F-0838-9770-263F19483B56}"/>
              </a:ext>
            </a:extLst>
          </p:cNvPr>
          <p:cNvCxnSpPr>
            <a:cxnSpLocks/>
          </p:cNvCxnSpPr>
          <p:nvPr/>
        </p:nvCxnSpPr>
        <p:spPr>
          <a:xfrm flipV="1">
            <a:off x="7779761" y="1124328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D9123A9-7EC6-924B-328E-BD80FFCB8989}"/>
              </a:ext>
            </a:extLst>
          </p:cNvPr>
          <p:cNvGrpSpPr/>
          <p:nvPr/>
        </p:nvGrpSpPr>
        <p:grpSpPr>
          <a:xfrm>
            <a:off x="405535" y="1432160"/>
            <a:ext cx="10012327" cy="3574474"/>
            <a:chOff x="191701" y="921468"/>
            <a:chExt cx="11658947" cy="42567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179B3F-8029-2083-D3D6-CA743A92108C}"/>
                </a:ext>
              </a:extLst>
            </p:cNvPr>
            <p:cNvGrpSpPr/>
            <p:nvPr/>
          </p:nvGrpSpPr>
          <p:grpSpPr>
            <a:xfrm>
              <a:off x="280115" y="921468"/>
              <a:ext cx="11570533" cy="4256743"/>
              <a:chOff x="-3525355" y="1076179"/>
              <a:chExt cx="11592878" cy="425674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EA67CC5-E1FD-608C-C9CC-DC803098EEC7}"/>
                  </a:ext>
                </a:extLst>
              </p:cNvPr>
              <p:cNvGrpSpPr/>
              <p:nvPr/>
            </p:nvGrpSpPr>
            <p:grpSpPr>
              <a:xfrm>
                <a:off x="-3525355" y="1754437"/>
                <a:ext cx="11592878" cy="3578485"/>
                <a:chOff x="-2532121" y="653021"/>
                <a:chExt cx="11592878" cy="3578484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F95832E-0949-765D-52D8-6F899CF9AC21}"/>
                    </a:ext>
                  </a:extLst>
                </p:cNvPr>
                <p:cNvSpPr/>
                <p:nvPr/>
              </p:nvSpPr>
              <p:spPr>
                <a:xfrm rot="1272731">
                  <a:off x="6797636" y="1878163"/>
                  <a:ext cx="156208" cy="626402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082D8B51-E50E-DD30-70BB-CD89F20F4F98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3CB5F14E-72CE-0D5E-CE95-BCD6970776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AE7DE031-EF8B-9648-5B38-2E7F5A0CB5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025B6CD4-E197-B52D-942D-A7F845702C45}"/>
                    </a:ext>
                  </a:extLst>
                </p:cNvPr>
                <p:cNvSpPr/>
                <p:nvPr/>
              </p:nvSpPr>
              <p:spPr>
                <a:xfrm rot="19246326">
                  <a:off x="6003229" y="2878006"/>
                  <a:ext cx="717949" cy="1353499"/>
                </a:xfrm>
                <a:prstGeom prst="arc">
                  <a:avLst>
                    <a:gd name="adj1" fmla="val 19023216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B98F75-93FA-200E-EE1A-A0F91A7EF591}"/>
                  </a:ext>
                </a:extLst>
              </p:cNvPr>
              <p:cNvSpPr txBox="1"/>
              <p:nvPr/>
            </p:nvSpPr>
            <p:spPr>
              <a:xfrm rot="1160974">
                <a:off x="6738946" y="107617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E173EBE-495C-14D1-2FB2-F9A6B6F1B79A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DB7CB85-DCCA-78CB-D044-60781A9F42F2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EC713EB-68AA-94DB-4644-AE0F3BA9D5DB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1888F4-1181-463F-9423-5E6101FA9EB1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A68A0BD-B416-3B3C-2D16-363FDFC894A4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A68A0BD-B416-3B3C-2D16-363FDFC894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653DD9-57A0-C10A-FCF3-68789B0188A8}"/>
                </a:ext>
              </a:extLst>
            </p:cNvPr>
            <p:cNvSpPr txBox="1"/>
            <p:nvPr/>
          </p:nvSpPr>
          <p:spPr>
            <a:xfrm>
              <a:off x="9513279" y="3541959"/>
              <a:ext cx="485794" cy="439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12BAAB-9D36-7C3C-4227-DB63C1AAB5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ADFF6-91C0-289E-23D3-424C0E1C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47BC4-8D26-5078-F406-CA9211019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C89C-C7BE-64A8-2637-F8BDCBA59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20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7B6461A5-A5D1-6743-D283-F1C96CC18956}"/>
              </a:ext>
            </a:extLst>
          </p:cNvPr>
          <p:cNvCxnSpPr>
            <a:cxnSpLocks/>
          </p:cNvCxnSpPr>
          <p:nvPr/>
        </p:nvCxnSpPr>
        <p:spPr>
          <a:xfrm flipV="1">
            <a:off x="7612749" y="1196510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>
            <a:extLst>
              <a:ext uri="{FF2B5EF4-FFF2-40B4-BE49-F238E27FC236}">
                <a16:creationId xmlns:a16="http://schemas.microsoft.com/office/drawing/2014/main" id="{022411B1-64B7-F0EE-FFCA-2D977A5D1182}"/>
              </a:ext>
            </a:extLst>
          </p:cNvPr>
          <p:cNvSpPr/>
          <p:nvPr/>
        </p:nvSpPr>
        <p:spPr>
          <a:xfrm>
            <a:off x="8271739" y="3296073"/>
            <a:ext cx="494037" cy="456013"/>
          </a:xfrm>
          <a:prstGeom prst="arc">
            <a:avLst>
              <a:gd name="adj1" fmla="val 17519191"/>
              <a:gd name="adj2" fmla="val 2155243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983ADF-C2FE-0B58-24D3-5246A2456B7B}"/>
              </a:ext>
            </a:extLst>
          </p:cNvPr>
          <p:cNvSpPr txBox="1"/>
          <p:nvPr/>
        </p:nvSpPr>
        <p:spPr>
          <a:xfrm>
            <a:off x="8819752" y="3141005"/>
            <a:ext cx="418096" cy="31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ymbol" panose="05050102010706020507" pitchFamily="18" charset="2"/>
              </a:rPr>
              <a:t>a</a:t>
            </a:r>
            <a:r>
              <a:rPr lang="en-GB" baseline="-25000" dirty="0">
                <a:latin typeface="Symbol" panose="05050102010706020507" pitchFamily="18" charset="2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A94BA7-C99E-4889-B7E1-62F5EB926E2B}"/>
              </a:ext>
            </a:extLst>
          </p:cNvPr>
          <p:cNvSpPr txBox="1"/>
          <p:nvPr/>
        </p:nvSpPr>
        <p:spPr>
          <a:xfrm rot="21376410">
            <a:off x="8861423" y="4615662"/>
            <a:ext cx="874976" cy="33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ym typeface="Symbol" panose="05050102010706020507" pitchFamily="18" charset="2"/>
              </a:rPr>
              <a:t></a:t>
            </a:r>
            <a:r>
              <a:rPr lang="en-GB" sz="2000" b="1" baseline="-25000" dirty="0"/>
              <a:t>0</a:t>
            </a:r>
            <a:r>
              <a:rPr lang="en-GB" sz="2000" b="1" dirty="0"/>
              <a:t>-</a:t>
            </a:r>
            <a:r>
              <a:rPr lang="en-GB" sz="2000" b="1" dirty="0">
                <a:sym typeface="Symbol" panose="05050102010706020507" pitchFamily="18" charset="2"/>
              </a:rPr>
              <a:t></a:t>
            </a:r>
            <a:endParaRPr lang="en-GB" sz="2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3B2720-6A8F-47CC-EBD1-73E558C67DD1}"/>
              </a:ext>
            </a:extLst>
          </p:cNvPr>
          <p:cNvSpPr txBox="1"/>
          <p:nvPr/>
        </p:nvSpPr>
        <p:spPr>
          <a:xfrm rot="699855">
            <a:off x="9761483" y="2276426"/>
            <a:ext cx="777903" cy="33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ym typeface="Symbol" panose="05050102010706020507" pitchFamily="18" charset="2"/>
              </a:rPr>
              <a:t></a:t>
            </a:r>
            <a:r>
              <a:rPr lang="en-GB" sz="2000" b="1" baseline="-25000" dirty="0"/>
              <a:t>0</a:t>
            </a:r>
            <a:r>
              <a:rPr lang="en-GB" sz="2000" b="1" dirty="0"/>
              <a:t>+</a:t>
            </a:r>
            <a:r>
              <a:rPr lang="en-GB" sz="2000" b="1" dirty="0">
                <a:sym typeface="Symbol" panose="05050102010706020507" pitchFamily="18" charset="2"/>
              </a:rPr>
              <a:t></a:t>
            </a:r>
            <a:endParaRPr lang="en-GB" sz="2000" b="1" dirty="0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13AB2EAC-5955-82F6-9DA0-57888BD58047}"/>
              </a:ext>
            </a:extLst>
          </p:cNvPr>
          <p:cNvSpPr/>
          <p:nvPr/>
        </p:nvSpPr>
        <p:spPr>
          <a:xfrm rot="19246326">
            <a:off x="7797217" y="3870073"/>
            <a:ext cx="615363" cy="1136561"/>
          </a:xfrm>
          <a:prstGeom prst="arc">
            <a:avLst>
              <a:gd name="adj1" fmla="val 20171801"/>
              <a:gd name="adj2" fmla="val 363467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DE07F00E-B4F9-2DDB-C0AA-B5C71C2E01C1}"/>
              </a:ext>
            </a:extLst>
          </p:cNvPr>
          <p:cNvSpPr/>
          <p:nvPr/>
        </p:nvSpPr>
        <p:spPr>
          <a:xfrm rot="19266467">
            <a:off x="8614794" y="1940769"/>
            <a:ext cx="630803" cy="778597"/>
          </a:xfrm>
          <a:prstGeom prst="arc">
            <a:avLst>
              <a:gd name="adj1" fmla="val 20687146"/>
              <a:gd name="adj2" fmla="val 3634679"/>
            </a:avLst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391364-8E3E-9B2F-FFC1-51967BF99D12}"/>
              </a:ext>
            </a:extLst>
          </p:cNvPr>
          <p:cNvSpPr txBox="1"/>
          <p:nvPr/>
        </p:nvSpPr>
        <p:spPr>
          <a:xfrm>
            <a:off x="9637739" y="3191403"/>
            <a:ext cx="418096" cy="346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ym typeface="Symbol" panose="05050102010706020507" pitchFamily="18" charset="2"/>
              </a:rPr>
              <a:t></a:t>
            </a:r>
            <a:r>
              <a:rPr lang="en-GB" sz="1800" b="1" baseline="-25000" dirty="0"/>
              <a:t>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192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6E667-E562-AF18-3BD6-BD82FCE0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13477C5-9DF7-E294-155B-3BBF115894F9}"/>
              </a:ext>
            </a:extLst>
          </p:cNvPr>
          <p:cNvGrpSpPr/>
          <p:nvPr/>
        </p:nvGrpSpPr>
        <p:grpSpPr>
          <a:xfrm>
            <a:off x="7700437" y="2122154"/>
            <a:ext cx="2166045" cy="3001548"/>
            <a:chOff x="3675420" y="1189514"/>
            <a:chExt cx="3200098" cy="411534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94DEC6-66C7-38CE-E37E-F603D65E7ABC}"/>
                </a:ext>
              </a:extLst>
            </p:cNvPr>
            <p:cNvSpPr/>
            <p:nvPr/>
          </p:nvSpPr>
          <p:spPr>
            <a:xfrm rot="18758957">
              <a:off x="3214829" y="3156776"/>
              <a:ext cx="4115342" cy="180817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C9EC7AD-95FA-313E-608D-5E818A4A8308}"/>
                </a:ext>
              </a:extLst>
            </p:cNvPr>
            <p:cNvSpPr/>
            <p:nvPr/>
          </p:nvSpPr>
          <p:spPr>
            <a:xfrm>
              <a:off x="6708197" y="1572854"/>
              <a:ext cx="167321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B407223-CA14-782A-2CE8-90117414A731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CC77E-E0E9-47EE-38B5-A0404986AE6F}"/>
              </a:ext>
            </a:extLst>
          </p:cNvPr>
          <p:cNvGrpSpPr/>
          <p:nvPr/>
        </p:nvGrpSpPr>
        <p:grpSpPr>
          <a:xfrm>
            <a:off x="405535" y="1445563"/>
            <a:ext cx="10012327" cy="3574474"/>
            <a:chOff x="191701" y="921468"/>
            <a:chExt cx="11658946" cy="42567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AA0F43B-9432-55E0-0FFD-EAC533BC007A}"/>
                </a:ext>
              </a:extLst>
            </p:cNvPr>
            <p:cNvGrpSpPr/>
            <p:nvPr/>
          </p:nvGrpSpPr>
          <p:grpSpPr>
            <a:xfrm>
              <a:off x="280115" y="921468"/>
              <a:ext cx="11570532" cy="4256743"/>
              <a:chOff x="-3525355" y="1076179"/>
              <a:chExt cx="11592878" cy="425674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2B57979-441A-8DDA-1F12-364327F8838A}"/>
                  </a:ext>
                </a:extLst>
              </p:cNvPr>
              <p:cNvGrpSpPr/>
              <p:nvPr/>
            </p:nvGrpSpPr>
            <p:grpSpPr>
              <a:xfrm>
                <a:off x="-3525355" y="1754437"/>
                <a:ext cx="11592878" cy="3578485"/>
                <a:chOff x="-2532121" y="653021"/>
                <a:chExt cx="11592878" cy="3578484"/>
              </a:xfrm>
            </p:grpSpPr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1075363A-9B93-280D-4E7A-40B9BE2D7610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2D7AEBF6-CA8C-1995-3DC4-E36677AAEB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72642BF8-9AD1-67C2-A89A-CA0B77403A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F12160C5-0E11-8E51-9835-57BA09F49A06}"/>
                    </a:ext>
                  </a:extLst>
                </p:cNvPr>
                <p:cNvSpPr/>
                <p:nvPr/>
              </p:nvSpPr>
              <p:spPr>
                <a:xfrm rot="19246326">
                  <a:off x="6003229" y="2878006"/>
                  <a:ext cx="717949" cy="1353499"/>
                </a:xfrm>
                <a:prstGeom prst="arc">
                  <a:avLst>
                    <a:gd name="adj1" fmla="val 19023216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C54813-AA97-3F60-8B5D-4EB50F18111C}"/>
                  </a:ext>
                </a:extLst>
              </p:cNvPr>
              <p:cNvSpPr txBox="1"/>
              <p:nvPr/>
            </p:nvSpPr>
            <p:spPr>
              <a:xfrm rot="1160974">
                <a:off x="6738946" y="107617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BCC9024-B33D-B8AE-2895-80CB6491C856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11F2A1-9E8C-3C51-7608-E631333D1A34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12B0DC3-A623-D4F6-EE15-0A2E9C2EA005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850326-E52F-7093-D5C9-CFB39977F731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88DA8E4-DCD0-9208-C9E9-B42E8E7FA493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88DA8E4-DCD0-9208-C9E9-B42E8E7FA4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A61B80-D623-3994-1A1C-D5C12BA8DACC}"/>
                </a:ext>
              </a:extLst>
            </p:cNvPr>
            <p:cNvSpPr txBox="1"/>
            <p:nvPr/>
          </p:nvSpPr>
          <p:spPr>
            <a:xfrm>
              <a:off x="2779736" y="3475810"/>
              <a:ext cx="852118" cy="4131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E016205-B0B4-F890-9FF3-27BEFD3893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678EB5F-8B57-0BBE-E7F2-6434CBAFF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1EB97-E519-B8A8-8573-8BD02D95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DCB76-EAE6-D2B6-9972-2465A973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AAF24-E784-2678-3F0E-882B590D1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21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152502A9-BE2F-676D-82EA-ABE3855DDB5C}"/>
              </a:ext>
            </a:extLst>
          </p:cNvPr>
          <p:cNvCxnSpPr>
            <a:cxnSpLocks/>
          </p:cNvCxnSpPr>
          <p:nvPr/>
        </p:nvCxnSpPr>
        <p:spPr>
          <a:xfrm flipV="1">
            <a:off x="7473369" y="1518553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0408302-335B-5370-40C8-7D4406719E11}"/>
              </a:ext>
            </a:extLst>
          </p:cNvPr>
          <p:cNvSpPr/>
          <p:nvPr/>
        </p:nvSpPr>
        <p:spPr>
          <a:xfrm rot="1272731">
            <a:off x="8073131" y="3797790"/>
            <a:ext cx="109195" cy="94496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A7AB41-A195-5270-9425-C256D0452E2E}"/>
              </a:ext>
            </a:extLst>
          </p:cNvPr>
          <p:cNvCxnSpPr>
            <a:cxnSpLocks/>
          </p:cNvCxnSpPr>
          <p:nvPr/>
        </p:nvCxnSpPr>
        <p:spPr>
          <a:xfrm flipV="1">
            <a:off x="7634333" y="1435455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441AE2E-5243-2A54-1F5F-A088773D9A93}"/>
              </a:ext>
            </a:extLst>
          </p:cNvPr>
          <p:cNvCxnSpPr>
            <a:cxnSpLocks/>
          </p:cNvCxnSpPr>
          <p:nvPr/>
        </p:nvCxnSpPr>
        <p:spPr>
          <a:xfrm flipV="1">
            <a:off x="7545607" y="1335501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>
            <a:extLst>
              <a:ext uri="{FF2B5EF4-FFF2-40B4-BE49-F238E27FC236}">
                <a16:creationId xmlns:a16="http://schemas.microsoft.com/office/drawing/2014/main" id="{C86847B9-4D1C-D818-A677-03019136A14A}"/>
              </a:ext>
            </a:extLst>
          </p:cNvPr>
          <p:cNvSpPr/>
          <p:nvPr/>
        </p:nvSpPr>
        <p:spPr>
          <a:xfrm>
            <a:off x="8271739" y="3296073"/>
            <a:ext cx="494037" cy="456013"/>
          </a:xfrm>
          <a:prstGeom prst="arc">
            <a:avLst>
              <a:gd name="adj1" fmla="val 17519191"/>
              <a:gd name="adj2" fmla="val 2155243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389865-05F6-C18A-AC02-0CC60C0DD616}"/>
              </a:ext>
            </a:extLst>
          </p:cNvPr>
          <p:cNvSpPr txBox="1"/>
          <p:nvPr/>
        </p:nvSpPr>
        <p:spPr>
          <a:xfrm>
            <a:off x="8819752" y="3141005"/>
            <a:ext cx="418096" cy="31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ymbol" panose="05050102010706020507" pitchFamily="18" charset="2"/>
              </a:rPr>
              <a:t>a</a:t>
            </a:r>
            <a:r>
              <a:rPr lang="en-GB" baseline="-25000" dirty="0">
                <a:latin typeface="Symbol" panose="05050102010706020507" pitchFamily="18" charset="2"/>
              </a:rPr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FA0E0D-CF53-5E14-15A1-C4BA6D94C208}"/>
              </a:ext>
            </a:extLst>
          </p:cNvPr>
          <p:cNvSpPr txBox="1"/>
          <p:nvPr/>
        </p:nvSpPr>
        <p:spPr>
          <a:xfrm rot="21376410">
            <a:off x="8861423" y="4615662"/>
            <a:ext cx="874976" cy="33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ym typeface="Symbol" panose="05050102010706020507" pitchFamily="18" charset="2"/>
              </a:rPr>
              <a:t></a:t>
            </a:r>
            <a:r>
              <a:rPr lang="en-GB" sz="2000" b="1" baseline="-25000" dirty="0"/>
              <a:t>0</a:t>
            </a:r>
            <a:r>
              <a:rPr lang="en-GB" sz="2000" b="1" dirty="0"/>
              <a:t>-</a:t>
            </a:r>
            <a:r>
              <a:rPr lang="en-GB" sz="2000" b="1" dirty="0">
                <a:sym typeface="Symbol" panose="05050102010706020507" pitchFamily="18" charset="2"/>
              </a:rPr>
              <a:t></a:t>
            </a:r>
            <a:endParaRPr lang="en-GB" sz="2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85A9DE-2FEB-711F-C7E1-F66E813A1D70}"/>
              </a:ext>
            </a:extLst>
          </p:cNvPr>
          <p:cNvSpPr txBox="1"/>
          <p:nvPr/>
        </p:nvSpPr>
        <p:spPr>
          <a:xfrm rot="699855">
            <a:off x="9761483" y="2276426"/>
            <a:ext cx="777903" cy="33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ym typeface="Symbol" panose="05050102010706020507" pitchFamily="18" charset="2"/>
              </a:rPr>
              <a:t></a:t>
            </a:r>
            <a:r>
              <a:rPr lang="en-GB" sz="2000" b="1" baseline="-25000" dirty="0"/>
              <a:t>0</a:t>
            </a:r>
            <a:r>
              <a:rPr lang="en-GB" sz="2000" b="1" dirty="0"/>
              <a:t>+</a:t>
            </a:r>
            <a:r>
              <a:rPr lang="en-GB" sz="2000" b="1" dirty="0">
                <a:sym typeface="Symbol" panose="05050102010706020507" pitchFamily="18" charset="2"/>
              </a:rPr>
              <a:t></a:t>
            </a:r>
            <a:endParaRPr lang="en-GB" sz="2000" b="1" dirty="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1F9FBC7C-BB6F-971A-B166-BE0FBFB0CB83}"/>
              </a:ext>
            </a:extLst>
          </p:cNvPr>
          <p:cNvSpPr/>
          <p:nvPr/>
        </p:nvSpPr>
        <p:spPr>
          <a:xfrm rot="19246326">
            <a:off x="7797217" y="3870073"/>
            <a:ext cx="615363" cy="1136561"/>
          </a:xfrm>
          <a:prstGeom prst="arc">
            <a:avLst>
              <a:gd name="adj1" fmla="val 20171801"/>
              <a:gd name="adj2" fmla="val 3634679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2E4E4396-B06D-9470-B41E-BB48DFDEFECA}"/>
              </a:ext>
            </a:extLst>
          </p:cNvPr>
          <p:cNvSpPr/>
          <p:nvPr/>
        </p:nvSpPr>
        <p:spPr>
          <a:xfrm rot="19266467">
            <a:off x="8614794" y="1940769"/>
            <a:ext cx="630803" cy="778597"/>
          </a:xfrm>
          <a:prstGeom prst="arc">
            <a:avLst>
              <a:gd name="adj1" fmla="val 20687146"/>
              <a:gd name="adj2" fmla="val 3634679"/>
            </a:avLst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576300-7DCD-2AD8-C975-DD2F6953A4C0}"/>
              </a:ext>
            </a:extLst>
          </p:cNvPr>
          <p:cNvSpPr txBox="1"/>
          <p:nvPr/>
        </p:nvSpPr>
        <p:spPr>
          <a:xfrm>
            <a:off x="9637739" y="3191403"/>
            <a:ext cx="418096" cy="346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ym typeface="Symbol" panose="05050102010706020507" pitchFamily="18" charset="2"/>
              </a:rPr>
              <a:t></a:t>
            </a:r>
            <a:r>
              <a:rPr lang="en-GB" sz="1800" b="1" baseline="-25000" dirty="0"/>
              <a:t>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359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78BAA-3FD1-2FC8-B055-BF808BA89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8A7D702-0161-5BF5-2E67-051F0E9490E3}"/>
              </a:ext>
            </a:extLst>
          </p:cNvPr>
          <p:cNvGrpSpPr/>
          <p:nvPr/>
        </p:nvGrpSpPr>
        <p:grpSpPr>
          <a:xfrm>
            <a:off x="8022281" y="2163373"/>
            <a:ext cx="2166045" cy="3001548"/>
            <a:chOff x="3675420" y="1189514"/>
            <a:chExt cx="3200098" cy="411534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E732B16-B893-F3F5-9342-A2E7FEDB81EA}"/>
                </a:ext>
              </a:extLst>
            </p:cNvPr>
            <p:cNvSpPr/>
            <p:nvPr/>
          </p:nvSpPr>
          <p:spPr>
            <a:xfrm rot="18758957">
              <a:off x="3214829" y="3156776"/>
              <a:ext cx="4115342" cy="180817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FAB5B11-8DA1-3726-4A39-07CFC215119A}"/>
                </a:ext>
              </a:extLst>
            </p:cNvPr>
            <p:cNvSpPr/>
            <p:nvPr/>
          </p:nvSpPr>
          <p:spPr>
            <a:xfrm>
              <a:off x="6708197" y="1572854"/>
              <a:ext cx="167321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95CE874-F002-7230-B42A-F8A9AB61BAFC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92F518-450C-DD23-EB48-863F729F3DE7}"/>
              </a:ext>
            </a:extLst>
          </p:cNvPr>
          <p:cNvGrpSpPr/>
          <p:nvPr/>
        </p:nvGrpSpPr>
        <p:grpSpPr>
          <a:xfrm>
            <a:off x="405535" y="1445563"/>
            <a:ext cx="10012327" cy="3574474"/>
            <a:chOff x="191701" y="921468"/>
            <a:chExt cx="11658946" cy="42567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A506ADF-1EA4-8332-2FDB-5D32EC826C39}"/>
                </a:ext>
              </a:extLst>
            </p:cNvPr>
            <p:cNvGrpSpPr/>
            <p:nvPr/>
          </p:nvGrpSpPr>
          <p:grpSpPr>
            <a:xfrm>
              <a:off x="280115" y="921468"/>
              <a:ext cx="11570532" cy="4256743"/>
              <a:chOff x="-3525355" y="1076179"/>
              <a:chExt cx="11592878" cy="425674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E11D5C6-575A-8FD5-CFB8-DB531E1AE1C0}"/>
                  </a:ext>
                </a:extLst>
              </p:cNvPr>
              <p:cNvGrpSpPr/>
              <p:nvPr/>
            </p:nvGrpSpPr>
            <p:grpSpPr>
              <a:xfrm>
                <a:off x="-3525355" y="1754437"/>
                <a:ext cx="11592878" cy="3578485"/>
                <a:chOff x="-2532121" y="653021"/>
                <a:chExt cx="11592878" cy="3578484"/>
              </a:xfrm>
            </p:grpSpPr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DEB19DDA-6FAD-BB14-9A71-46101D4FEFD1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05F7CA29-FF9B-9749-B147-BD6CAA6051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E8F5595C-C8C3-2FF3-FC08-39064EAC02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271FC6FB-25D1-218D-442E-3A82F392204F}"/>
                    </a:ext>
                  </a:extLst>
                </p:cNvPr>
                <p:cNvSpPr/>
                <p:nvPr/>
              </p:nvSpPr>
              <p:spPr>
                <a:xfrm rot="19246326">
                  <a:off x="6003229" y="2878006"/>
                  <a:ext cx="717949" cy="1353499"/>
                </a:xfrm>
                <a:prstGeom prst="arc">
                  <a:avLst>
                    <a:gd name="adj1" fmla="val 19023216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131C29-88BA-4E7D-FE2E-A026FE0C1747}"/>
                  </a:ext>
                </a:extLst>
              </p:cNvPr>
              <p:cNvSpPr txBox="1"/>
              <p:nvPr/>
            </p:nvSpPr>
            <p:spPr>
              <a:xfrm rot="1160974">
                <a:off x="6738946" y="107617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9C65455-C9E8-1FA9-57AB-8C97A4CB0C6D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0AB9B2E-BAC9-ED57-F9BE-AB8321CC1C94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EFB6BC-7768-7AAE-BE0C-BCB68107C6FE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8036E3-D7BA-64E8-7371-E3097845E089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FD7A8EB-F708-72AD-5D1C-B330FF1CFD79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88DA8E4-DCD0-9208-C9E9-B42E8E7FA4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4639AB-F53F-DC60-37CE-B4705F250FB4}"/>
                </a:ext>
              </a:extLst>
            </p:cNvPr>
            <p:cNvSpPr txBox="1"/>
            <p:nvPr/>
          </p:nvSpPr>
          <p:spPr>
            <a:xfrm>
              <a:off x="10613078" y="3473753"/>
              <a:ext cx="537490" cy="439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1373497-8761-E3FC-F990-66C57ED65E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3674A3-5B51-5BA6-9F9F-603EBB4E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 Shema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0E10F-C3B9-2702-B444-9641F1EF2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AD3CC-C43F-1DCB-EC05-E6B5BED1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E1B6C-542F-1B5A-1184-270D9DC8B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22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4D7C1F05-B463-A739-4706-E98BA9D4C66F}"/>
              </a:ext>
            </a:extLst>
          </p:cNvPr>
          <p:cNvCxnSpPr>
            <a:cxnSpLocks/>
          </p:cNvCxnSpPr>
          <p:nvPr/>
        </p:nvCxnSpPr>
        <p:spPr>
          <a:xfrm flipV="1">
            <a:off x="7473369" y="1518553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FD0A573-6792-A08F-0E36-1338B01BB1DB}"/>
              </a:ext>
            </a:extLst>
          </p:cNvPr>
          <p:cNvSpPr/>
          <p:nvPr/>
        </p:nvSpPr>
        <p:spPr>
          <a:xfrm rot="1272731">
            <a:off x="7674429" y="4846470"/>
            <a:ext cx="109195" cy="94496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C7A7D5-5B04-1A7A-4B94-60099B011572}"/>
              </a:ext>
            </a:extLst>
          </p:cNvPr>
          <p:cNvCxnSpPr>
            <a:cxnSpLocks/>
          </p:cNvCxnSpPr>
          <p:nvPr/>
        </p:nvCxnSpPr>
        <p:spPr>
          <a:xfrm flipV="1">
            <a:off x="7634333" y="1435455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5C5471-AA1B-974B-7CA8-C96B25C29CE6}"/>
              </a:ext>
            </a:extLst>
          </p:cNvPr>
          <p:cNvCxnSpPr>
            <a:cxnSpLocks/>
          </p:cNvCxnSpPr>
          <p:nvPr/>
        </p:nvCxnSpPr>
        <p:spPr>
          <a:xfrm flipV="1">
            <a:off x="7545607" y="1335501"/>
            <a:ext cx="1694238" cy="422593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732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289BB-478A-31A4-1AD1-722350569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7162E0E-12D5-016F-361D-DB70979D88AD}"/>
              </a:ext>
            </a:extLst>
          </p:cNvPr>
          <p:cNvGrpSpPr/>
          <p:nvPr/>
        </p:nvGrpSpPr>
        <p:grpSpPr>
          <a:xfrm>
            <a:off x="6210250" y="1259967"/>
            <a:ext cx="2767571" cy="3647588"/>
            <a:chOff x="3675420" y="1456415"/>
            <a:chExt cx="2833978" cy="37975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E03135C6-DCE4-0277-5561-ADDBE46AD06E}"/>
                </a:ext>
              </a:extLst>
            </p:cNvPr>
            <p:cNvSpPr/>
            <p:nvPr/>
          </p:nvSpPr>
          <p:spPr>
            <a:xfrm rot="18758957">
              <a:off x="3247310" y="3250590"/>
              <a:ext cx="3797500" cy="209150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36DA81-3FF1-1D31-C00A-16BDC155ECAA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77E3CAA-E272-E8AE-4599-48DB715D9A8F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32C985-4734-E398-1B40-8CFC0DEA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01" y="150851"/>
            <a:ext cx="10515600" cy="64866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Crab-Crossing Shema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17BD09E-FB6F-05AA-6D96-A926BB8B1380}"/>
              </a:ext>
            </a:extLst>
          </p:cNvPr>
          <p:cNvGrpSpPr/>
          <p:nvPr/>
        </p:nvGrpSpPr>
        <p:grpSpPr>
          <a:xfrm>
            <a:off x="6593305" y="1828962"/>
            <a:ext cx="2833978" cy="2926086"/>
            <a:chOff x="3675420" y="1896073"/>
            <a:chExt cx="2833978" cy="292608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78504F-2CFC-5B8A-5057-55F2EDE9E4D8}"/>
                </a:ext>
              </a:extLst>
            </p:cNvPr>
            <p:cNvSpPr/>
            <p:nvPr/>
          </p:nvSpPr>
          <p:spPr>
            <a:xfrm>
              <a:off x="6342078" y="1896073"/>
              <a:ext cx="167320" cy="332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4AE56A-862A-01DA-76FF-EB39C85E5F0F}"/>
                </a:ext>
              </a:extLst>
            </p:cNvPr>
            <p:cNvSpPr/>
            <p:nvPr/>
          </p:nvSpPr>
          <p:spPr>
            <a:xfrm>
              <a:off x="3675420" y="4434932"/>
              <a:ext cx="267683" cy="38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4473004-3E53-F0D3-131D-7AAB61564016}"/>
              </a:ext>
            </a:extLst>
          </p:cNvPr>
          <p:cNvGrpSpPr/>
          <p:nvPr/>
        </p:nvGrpSpPr>
        <p:grpSpPr>
          <a:xfrm>
            <a:off x="396801" y="1068786"/>
            <a:ext cx="10133851" cy="3547400"/>
            <a:chOff x="191701" y="989448"/>
            <a:chExt cx="11800456" cy="422450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9AD3F32-720B-7929-FBDA-26C2A55DF3B4}"/>
                </a:ext>
              </a:extLst>
            </p:cNvPr>
            <p:cNvGrpSpPr/>
            <p:nvPr/>
          </p:nvGrpSpPr>
          <p:grpSpPr>
            <a:xfrm>
              <a:off x="280115" y="989448"/>
              <a:ext cx="11712042" cy="4224501"/>
              <a:chOff x="-3525355" y="1144159"/>
              <a:chExt cx="11734660" cy="422450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B25CFB0-7FCD-4BB0-40CD-6F349905A00F}"/>
                  </a:ext>
                </a:extLst>
              </p:cNvPr>
              <p:cNvGrpSpPr/>
              <p:nvPr/>
            </p:nvGrpSpPr>
            <p:grpSpPr>
              <a:xfrm>
                <a:off x="-3525355" y="1663311"/>
                <a:ext cx="11734660" cy="3705349"/>
                <a:chOff x="-2532121" y="561895"/>
                <a:chExt cx="11734660" cy="3705348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9E2742C-F415-9CA5-546E-1638910497CD}"/>
                    </a:ext>
                  </a:extLst>
                </p:cNvPr>
                <p:cNvSpPr/>
                <p:nvPr/>
              </p:nvSpPr>
              <p:spPr>
                <a:xfrm rot="1272731">
                  <a:off x="7317867" y="561895"/>
                  <a:ext cx="204363" cy="584727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6B10900B-97DD-39E2-9FCC-92595886DCEA}"/>
                    </a:ext>
                  </a:extLst>
                </p:cNvPr>
                <p:cNvSpPr/>
                <p:nvPr/>
              </p:nvSpPr>
              <p:spPr>
                <a:xfrm>
                  <a:off x="6391007" y="2195337"/>
                  <a:ext cx="576397" cy="543053"/>
                </a:xfrm>
                <a:prstGeom prst="arc">
                  <a:avLst>
                    <a:gd name="adj1" fmla="val 17519191"/>
                    <a:gd name="adj2" fmla="val 21552430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D85D4C5-EC89-A102-7770-AC3C41F6B6A7}"/>
                    </a:ext>
                  </a:extLst>
                </p:cNvPr>
                <p:cNvSpPr txBox="1"/>
                <p:nvPr/>
              </p:nvSpPr>
              <p:spPr>
                <a:xfrm>
                  <a:off x="6768476" y="1861671"/>
                  <a:ext cx="4877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</a:p>
              </p:txBody>
            </p: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54760511-E10E-F574-4300-A47D0DB0AF5C}"/>
                    </a:ext>
                  </a:extLst>
                </p:cNvPr>
                <p:cNvCxnSpPr>
                  <a:cxnSpLocks/>
                  <a:endCxn id="13" idx="8"/>
                </p:cNvCxnSpPr>
                <p:nvPr/>
              </p:nvCxnSpPr>
              <p:spPr>
                <a:xfrm flipH="1" flipV="1">
                  <a:off x="-2532121" y="2459236"/>
                  <a:ext cx="10594071" cy="1976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368ADCC5-6438-6632-42EF-225F3AE767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10781" y="653021"/>
                  <a:ext cx="4049976" cy="866238"/>
                </a:xfrm>
                <a:prstGeom prst="straightConnector1">
                  <a:avLst/>
                </a:prstGeom>
                <a:ln w="28575">
                  <a:solidFill>
                    <a:srgbClr val="0070C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9E2DC99-8015-AEFE-70AC-8CD45C0BF747}"/>
                    </a:ext>
                  </a:extLst>
                </p:cNvPr>
                <p:cNvSpPr txBox="1"/>
                <p:nvPr/>
              </p:nvSpPr>
              <p:spPr>
                <a:xfrm rot="21376410">
                  <a:off x="6835956" y="3615044"/>
                  <a:ext cx="1020841" cy="4001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-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A0145C2-62B8-EB20-B37D-70A0EB9A4C81}"/>
                    </a:ext>
                  </a:extLst>
                </p:cNvPr>
                <p:cNvSpPr txBox="1"/>
                <p:nvPr/>
              </p:nvSpPr>
              <p:spPr>
                <a:xfrm rot="699855">
                  <a:off x="8294953" y="980177"/>
                  <a:ext cx="90758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2000" b="1" baseline="-25000" dirty="0"/>
                    <a:t>0</a:t>
                  </a:r>
                  <a:r>
                    <a:rPr lang="en-GB" sz="2000" b="1" dirty="0"/>
                    <a:t>+</a:t>
                  </a:r>
                  <a:r>
                    <a:rPr lang="en-GB" sz="2000" b="1" dirty="0">
                      <a:sym typeface="Symbol" panose="05050102010706020507" pitchFamily="18" charset="2"/>
                    </a:rPr>
                    <a:t></a:t>
                  </a:r>
                  <a:endParaRPr lang="en-GB" sz="2000" b="1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467D24D-FD4A-5488-123D-D17B5F5B6F93}"/>
                    </a:ext>
                  </a:extLst>
                </p:cNvPr>
                <p:cNvSpPr txBox="1"/>
                <p:nvPr/>
              </p:nvSpPr>
              <p:spPr>
                <a:xfrm>
                  <a:off x="7681335" y="602051"/>
                  <a:ext cx="11009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r>
                    <a:rPr lang="en-GB" dirty="0">
                      <a:latin typeface="Symbol" panose="05050102010706020507" pitchFamily="18" charset="2"/>
                    </a:rPr>
                    <a:t>+Da</a:t>
                  </a:r>
                  <a:endParaRPr lang="en-GB" baseline="-25000" dirty="0">
                    <a:latin typeface="Symbol" panose="05050102010706020507" pitchFamily="18" charset="2"/>
                  </a:endParaRPr>
                </a:p>
              </p:txBody>
            </p:sp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BFBD3D98-BA70-BC18-F5A2-5B9FCB1C0508}"/>
                    </a:ext>
                  </a:extLst>
                </p:cNvPr>
                <p:cNvSpPr/>
                <p:nvPr/>
              </p:nvSpPr>
              <p:spPr>
                <a:xfrm rot="21278387">
                  <a:off x="5552005" y="2072197"/>
                  <a:ext cx="735963" cy="868028"/>
                </a:xfrm>
                <a:prstGeom prst="arc">
                  <a:avLst>
                    <a:gd name="adj1" fmla="val 19363934"/>
                    <a:gd name="adj2" fmla="val 21599172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0AA8AEB-90DA-06E4-6111-7C50C1EC1831}"/>
                    </a:ext>
                  </a:extLst>
                </p:cNvPr>
                <p:cNvSpPr txBox="1"/>
                <p:nvPr/>
              </p:nvSpPr>
              <p:spPr>
                <a:xfrm>
                  <a:off x="6650095" y="3154790"/>
                  <a:ext cx="11009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</a:rPr>
                    <a:t>a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r>
                    <a:rPr lang="en-GB" dirty="0">
                      <a:latin typeface="Symbol" panose="05050102010706020507" pitchFamily="18" charset="2"/>
                    </a:rPr>
                    <a:t>-Da</a:t>
                  </a:r>
                  <a:endParaRPr lang="en-GB" baseline="-25000" dirty="0">
                    <a:latin typeface="Symbol" panose="05050102010706020507" pitchFamily="18" charset="2"/>
                  </a:endParaRPr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A1497268-C2AB-7488-6110-C2B4960C89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05748" y="3657780"/>
                  <a:ext cx="4050947" cy="53056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5633211-36DD-AA91-26CA-80835B4F2E31}"/>
                    </a:ext>
                  </a:extLst>
                </p:cNvPr>
                <p:cNvSpPr txBox="1"/>
                <p:nvPr/>
              </p:nvSpPr>
              <p:spPr>
                <a:xfrm>
                  <a:off x="6179766" y="1923820"/>
                  <a:ext cx="48779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dirty="0">
                      <a:latin typeface="Symbol" panose="05050102010706020507" pitchFamily="18" charset="2"/>
                      <a:sym typeface="Symbol" panose="05050102010706020507" pitchFamily="18" charset="2"/>
                    </a:rPr>
                    <a:t></a:t>
                  </a:r>
                  <a:r>
                    <a:rPr lang="en-GB" baseline="-25000" dirty="0">
                      <a:latin typeface="Symbol" panose="05050102010706020507" pitchFamily="18" charset="2"/>
                    </a:rPr>
                    <a:t>0</a:t>
                  </a:r>
                  <a:endParaRPr lang="en-GB" dirty="0"/>
                </a:p>
              </p:txBody>
            </p: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9E4C4C46-5D6B-CBBF-2976-8FFD72E9951A}"/>
                    </a:ext>
                  </a:extLst>
                </p:cNvPr>
                <p:cNvSpPr/>
                <p:nvPr/>
              </p:nvSpPr>
              <p:spPr>
                <a:xfrm rot="19246326">
                  <a:off x="5872242" y="2913744"/>
                  <a:ext cx="717949" cy="1353499"/>
                </a:xfrm>
                <a:prstGeom prst="arc">
                  <a:avLst>
                    <a:gd name="adj1" fmla="val 20171801"/>
                    <a:gd name="adj2" fmla="val 3634679"/>
                  </a:avLst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1" name="Arc 40">
                  <a:extLst>
                    <a:ext uri="{FF2B5EF4-FFF2-40B4-BE49-F238E27FC236}">
                      <a16:creationId xmlns:a16="http://schemas.microsoft.com/office/drawing/2014/main" id="{72AFF301-80C9-A9B7-4B1F-CC2C8DCD927F}"/>
                    </a:ext>
                  </a:extLst>
                </p:cNvPr>
                <p:cNvSpPr/>
                <p:nvPr/>
              </p:nvSpPr>
              <p:spPr>
                <a:xfrm rot="19266467">
                  <a:off x="6957634" y="605219"/>
                  <a:ext cx="735963" cy="927210"/>
                </a:xfrm>
                <a:prstGeom prst="arc">
                  <a:avLst>
                    <a:gd name="adj1" fmla="val 21126649"/>
                    <a:gd name="adj2" fmla="val 3634679"/>
                  </a:avLst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6D03856A-B9D3-1806-CA09-2D0CD0884C38}"/>
                    </a:ext>
                  </a:extLst>
                </p:cNvPr>
                <p:cNvSpPr txBox="1"/>
                <p:nvPr/>
              </p:nvSpPr>
              <p:spPr>
                <a:xfrm>
                  <a:off x="7676233" y="2411715"/>
                  <a:ext cx="487796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sz="1800" b="1" dirty="0">
                      <a:sym typeface="Symbol" panose="05050102010706020507" pitchFamily="18" charset="2"/>
                    </a:rPr>
                    <a:t></a:t>
                  </a:r>
                  <a:r>
                    <a:rPr lang="en-GB" sz="1800" b="1" baseline="-25000" dirty="0"/>
                    <a:t>0</a:t>
                  </a:r>
                  <a:endParaRPr lang="en-GB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8E5870-AA6B-DF76-0F98-71FDCEE79850}"/>
                  </a:ext>
                </a:extLst>
              </p:cNvPr>
              <p:cNvSpPr txBox="1"/>
              <p:nvPr/>
            </p:nvSpPr>
            <p:spPr>
              <a:xfrm rot="1160974">
                <a:off x="6297683" y="1144159"/>
                <a:ext cx="836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laser</a:t>
                </a: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9ACCF4B-9745-B8A3-C3CE-2B15B48041AA}"/>
                </a:ext>
              </a:extLst>
            </p:cNvPr>
            <p:cNvSpPr/>
            <p:nvPr/>
          </p:nvSpPr>
          <p:spPr>
            <a:xfrm>
              <a:off x="191701" y="1311442"/>
              <a:ext cx="7472424" cy="383396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0F39DB3-F594-05D0-EAD9-637C7709BC73}"/>
                </a:ext>
              </a:extLst>
            </p:cNvPr>
            <p:cNvSpPr/>
            <p:nvPr/>
          </p:nvSpPr>
          <p:spPr>
            <a:xfrm>
              <a:off x="3265530" y="1535448"/>
              <a:ext cx="4555523" cy="1853578"/>
            </a:xfrm>
            <a:custGeom>
              <a:avLst/>
              <a:gdLst>
                <a:gd name="csX0" fmla="*/ 4728411 w 4728411"/>
                <a:gd name="csY0" fmla="*/ 64689 h 1652858"/>
                <a:gd name="csX1" fmla="*/ 4102769 w 4728411"/>
                <a:gd name="csY1" fmla="*/ 4531 h 1652858"/>
                <a:gd name="csX2" fmla="*/ 3465095 w 4728411"/>
                <a:gd name="csY2" fmla="*/ 172973 h 1652858"/>
                <a:gd name="csX3" fmla="*/ 2322095 w 4728411"/>
                <a:gd name="csY3" fmla="*/ 882837 h 1652858"/>
                <a:gd name="csX4" fmla="*/ 1431758 w 4728411"/>
                <a:gd name="csY4" fmla="*/ 1376131 h 1652858"/>
                <a:gd name="csX5" fmla="*/ 757990 w 4728411"/>
                <a:gd name="csY5" fmla="*/ 1592700 h 1652858"/>
                <a:gd name="csX6" fmla="*/ 0 w 4728411"/>
                <a:gd name="csY6" fmla="*/ 1652858 h 1652858"/>
                <a:gd name="csX7" fmla="*/ 0 w 4728411"/>
                <a:gd name="csY7" fmla="*/ 1652858 h 1652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28411" h="1652858">
                  <a:moveTo>
                    <a:pt x="4728411" y="64689"/>
                  </a:moveTo>
                  <a:cubicBezTo>
                    <a:pt x="4520866" y="25586"/>
                    <a:pt x="4313322" y="-13516"/>
                    <a:pt x="4102769" y="4531"/>
                  </a:cubicBezTo>
                  <a:cubicBezTo>
                    <a:pt x="3892216" y="22578"/>
                    <a:pt x="3761874" y="26589"/>
                    <a:pt x="3465095" y="172973"/>
                  </a:cubicBezTo>
                  <a:cubicBezTo>
                    <a:pt x="3168316" y="319357"/>
                    <a:pt x="2660984" y="682311"/>
                    <a:pt x="2322095" y="882837"/>
                  </a:cubicBezTo>
                  <a:cubicBezTo>
                    <a:pt x="1983206" y="1083363"/>
                    <a:pt x="1692442" y="1257821"/>
                    <a:pt x="1431758" y="1376131"/>
                  </a:cubicBezTo>
                  <a:cubicBezTo>
                    <a:pt x="1171074" y="1494441"/>
                    <a:pt x="996616" y="1546579"/>
                    <a:pt x="757990" y="1592700"/>
                  </a:cubicBezTo>
                  <a:cubicBezTo>
                    <a:pt x="519364" y="1638821"/>
                    <a:pt x="0" y="1652858"/>
                    <a:pt x="0" y="1652858"/>
                  </a:cubicBezTo>
                  <a:lnTo>
                    <a:pt x="0" y="1652858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D998F22-A59F-CBC2-7153-595454F24DB9}"/>
                </a:ext>
              </a:extLst>
            </p:cNvPr>
            <p:cNvSpPr/>
            <p:nvPr/>
          </p:nvSpPr>
          <p:spPr>
            <a:xfrm>
              <a:off x="280115" y="3405942"/>
              <a:ext cx="5882513" cy="1739468"/>
            </a:xfrm>
            <a:custGeom>
              <a:avLst/>
              <a:gdLst>
                <a:gd name="csX0" fmla="*/ 4439653 w 4439653"/>
                <a:gd name="csY0" fmla="*/ 1491915 h 1493728"/>
                <a:gd name="csX1" fmla="*/ 3970421 w 4439653"/>
                <a:gd name="csY1" fmla="*/ 1467852 h 1493728"/>
                <a:gd name="csX2" fmla="*/ 3477126 w 4439653"/>
                <a:gd name="csY2" fmla="*/ 1311442 h 1493728"/>
                <a:gd name="csX3" fmla="*/ 2683042 w 4439653"/>
                <a:gd name="csY3" fmla="*/ 854242 h 1493728"/>
                <a:gd name="csX4" fmla="*/ 1973179 w 4439653"/>
                <a:gd name="csY4" fmla="*/ 457200 h 1493728"/>
                <a:gd name="csX5" fmla="*/ 1431758 w 4439653"/>
                <a:gd name="csY5" fmla="*/ 216568 h 1493728"/>
                <a:gd name="csX6" fmla="*/ 1070811 w 4439653"/>
                <a:gd name="csY6" fmla="*/ 96252 h 1493728"/>
                <a:gd name="csX7" fmla="*/ 517358 w 4439653"/>
                <a:gd name="csY7" fmla="*/ 24063 h 1493728"/>
                <a:gd name="csX8" fmla="*/ 0 w 4439653"/>
                <a:gd name="csY8" fmla="*/ 0 h 1493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9653" h="1493728">
                  <a:moveTo>
                    <a:pt x="4439653" y="1491915"/>
                  </a:moveTo>
                  <a:cubicBezTo>
                    <a:pt x="4285247" y="1494923"/>
                    <a:pt x="4130842" y="1497931"/>
                    <a:pt x="3970421" y="1467852"/>
                  </a:cubicBezTo>
                  <a:cubicBezTo>
                    <a:pt x="3810000" y="1437773"/>
                    <a:pt x="3691689" y="1413710"/>
                    <a:pt x="3477126" y="1311442"/>
                  </a:cubicBezTo>
                  <a:cubicBezTo>
                    <a:pt x="3262563" y="1209174"/>
                    <a:pt x="2683042" y="854242"/>
                    <a:pt x="2683042" y="854242"/>
                  </a:cubicBezTo>
                  <a:cubicBezTo>
                    <a:pt x="2432384" y="711868"/>
                    <a:pt x="2181726" y="563479"/>
                    <a:pt x="1973179" y="457200"/>
                  </a:cubicBezTo>
                  <a:cubicBezTo>
                    <a:pt x="1764632" y="350921"/>
                    <a:pt x="1582153" y="276726"/>
                    <a:pt x="1431758" y="216568"/>
                  </a:cubicBezTo>
                  <a:cubicBezTo>
                    <a:pt x="1281363" y="156410"/>
                    <a:pt x="1223211" y="128336"/>
                    <a:pt x="1070811" y="96252"/>
                  </a:cubicBezTo>
                  <a:cubicBezTo>
                    <a:pt x="918411" y="64168"/>
                    <a:pt x="695826" y="40105"/>
                    <a:pt x="517358" y="24063"/>
                  </a:cubicBezTo>
                  <a:cubicBezTo>
                    <a:pt x="338890" y="8021"/>
                    <a:pt x="169445" y="4010"/>
                    <a:pt x="0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0C11FA-7E3A-3DB9-D60D-F75A2DED998C}"/>
                </a:ext>
              </a:extLst>
            </p:cNvPr>
            <p:cNvSpPr txBox="1"/>
            <p:nvPr/>
          </p:nvSpPr>
          <p:spPr>
            <a:xfrm>
              <a:off x="2779272" y="1470111"/>
              <a:ext cx="2973609" cy="413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Dispersion  lattice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760B68C-44EB-342A-1999-96E2D29980C9}"/>
                    </a:ext>
                  </a:extLst>
                </p:cNvPr>
                <p:cNvSpPr txBox="1"/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𝑥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DBCB768-B2BE-ADB0-AFAE-E6B69DC451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529" y="2069523"/>
                  <a:ext cx="457387" cy="41312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DCDD88-8418-DC6E-70F4-7281259EC26D}"/>
                </a:ext>
              </a:extLst>
            </p:cNvPr>
            <p:cNvSpPr txBox="1"/>
            <p:nvPr/>
          </p:nvSpPr>
          <p:spPr>
            <a:xfrm>
              <a:off x="2779737" y="3475810"/>
              <a:ext cx="535307" cy="439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 err="1">
                  <a:latin typeface="Symbol" panose="05050102010706020507" pitchFamily="18" charset="2"/>
                </a:rPr>
                <a:t>D</a:t>
              </a:r>
              <a:r>
                <a:rPr lang="en-GB" dirty="0" err="1"/>
                <a:t>z</a:t>
              </a:r>
              <a:endParaRPr lang="en-GB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05E7DBB-E58F-80D2-64A2-C1FC482E54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0743" y="2033620"/>
              <a:ext cx="35600" cy="20935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A2677-CF58-BC88-A2AE-072898EC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0DB2-3D20-4BCE-99EC-0C1DC1C62CDF}" type="datetime1">
              <a:rPr lang="en-GB" smtClean="0"/>
              <a:t>04/10/2026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5C33B-27C8-5EE9-17D5-95652E681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1FDC-8FF1-A021-2353-959CEDE1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23</a:t>
            </a:fld>
            <a:endParaRPr lang="en-GB"/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4D353BDC-B369-57DA-14BC-DFFF9B5311C3}"/>
              </a:ext>
            </a:extLst>
          </p:cNvPr>
          <p:cNvCxnSpPr>
            <a:cxnSpLocks/>
          </p:cNvCxnSpPr>
          <p:nvPr/>
        </p:nvCxnSpPr>
        <p:spPr>
          <a:xfrm flipV="1">
            <a:off x="7604015" y="1367654"/>
            <a:ext cx="1458925" cy="363433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0E77A7-B0F7-E75B-CC66-1DF736580CF7}"/>
                  </a:ext>
                </a:extLst>
              </p:cNvPr>
              <p:cNvSpPr txBox="1"/>
              <p:nvPr/>
            </p:nvSpPr>
            <p:spPr>
              <a:xfrm>
                <a:off x="9529470" y="3708579"/>
                <a:ext cx="2385823" cy="718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𝑡𝑔</m:t>
                      </m:r>
                      <m:sSub>
                        <m:sSubPr>
                          <m:ctrlP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GB" sz="20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0E77A7-B0F7-E75B-CC66-1DF736580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9470" y="3708579"/>
                <a:ext cx="2385823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1DB69C-3868-9415-88F2-5E4DC9EB5C92}"/>
              </a:ext>
            </a:extLst>
          </p:cNvPr>
          <p:cNvCxnSpPr>
            <a:cxnSpLocks/>
          </p:cNvCxnSpPr>
          <p:nvPr/>
        </p:nvCxnSpPr>
        <p:spPr>
          <a:xfrm flipH="1">
            <a:off x="8787350" y="1827059"/>
            <a:ext cx="3708" cy="1265994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423A4CE-9F97-9B51-41BC-C9E0419E2CDF}"/>
              </a:ext>
            </a:extLst>
          </p:cNvPr>
          <p:cNvCxnSpPr>
            <a:cxnSpLocks/>
          </p:cNvCxnSpPr>
          <p:nvPr/>
        </p:nvCxnSpPr>
        <p:spPr>
          <a:xfrm flipV="1">
            <a:off x="7631202" y="3385436"/>
            <a:ext cx="1177227" cy="13393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261AC60-FD55-4ACB-5DF9-B52D47C8E6B5}"/>
              </a:ext>
            </a:extLst>
          </p:cNvPr>
          <p:cNvCxnSpPr>
            <a:cxnSpLocks/>
          </p:cNvCxnSpPr>
          <p:nvPr/>
        </p:nvCxnSpPr>
        <p:spPr>
          <a:xfrm>
            <a:off x="8793145" y="3096585"/>
            <a:ext cx="6047" cy="458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0A0061-6131-FC06-A1FA-AC1B887A380A}"/>
              </a:ext>
            </a:extLst>
          </p:cNvPr>
          <p:cNvCxnSpPr>
            <a:cxnSpLocks/>
          </p:cNvCxnSpPr>
          <p:nvPr/>
        </p:nvCxnSpPr>
        <p:spPr>
          <a:xfrm>
            <a:off x="7615114" y="2968713"/>
            <a:ext cx="14037" cy="560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DF2D65A2-0B20-9D3F-ECC5-B10147D0917A}"/>
              </a:ext>
            </a:extLst>
          </p:cNvPr>
          <p:cNvSpPr/>
          <p:nvPr/>
        </p:nvSpPr>
        <p:spPr>
          <a:xfrm>
            <a:off x="452769" y="2932765"/>
            <a:ext cx="2606298" cy="316196"/>
          </a:xfrm>
          <a:prstGeom prst="ellipse">
            <a:avLst/>
          </a:prstGeom>
          <a:pattFill prst="dkVert">
            <a:fgClr>
              <a:srgbClr val="00B0F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CBF5B9-9A1F-97B2-DDB2-E666B802C2BB}"/>
                  </a:ext>
                </a:extLst>
              </p:cNvPr>
              <p:cNvSpPr txBox="1"/>
              <p:nvPr/>
            </p:nvSpPr>
            <p:spPr>
              <a:xfrm>
                <a:off x="9386691" y="2564646"/>
                <a:ext cx="255091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 i="0" dirty="0" smtClean="0">
                        <a:latin typeface="Symbol" panose="05050102010706020507" pitchFamily="18" charset="2"/>
                      </a:rPr>
                      <m:t>D</m:t>
                    </m:r>
                    <m:r>
                      <m:rPr>
                        <m:nor/>
                      </m:rPr>
                      <a:rPr lang="en-GB" sz="2000" i="0" dirty="0" smtClean="0"/>
                      <m:t>x </m:t>
                    </m:r>
                  </m:oMath>
                </a14:m>
                <a:r>
                  <a:rPr lang="en-GB" sz="2000" dirty="0">
                    <a:latin typeface="Symbol" panose="05050102010706020507" pitchFamily="18" charset="2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sz="2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sz="2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𝑧𝑡𝑔</m:t>
                    </m:r>
                    <m:sSub>
                      <m:sSubPr>
                        <m:ctrlP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GB" sz="2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7CBF5B9-9A1F-97B2-DDB2-E666B802C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6691" y="2564646"/>
                <a:ext cx="2550913" cy="400110"/>
              </a:xfrm>
              <a:prstGeom prst="rect">
                <a:avLst/>
              </a:prstGeom>
              <a:blipFill>
                <a:blip r:embed="rId4"/>
                <a:stretch>
                  <a:fillRect t="-12308" b="-2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A2D8C43-8159-DFC0-BD9C-C31D3AD284A5}"/>
                  </a:ext>
                </a:extLst>
              </p:cNvPr>
              <p:cNvSpPr txBox="1"/>
              <p:nvPr/>
            </p:nvSpPr>
            <p:spPr>
              <a:xfrm>
                <a:off x="4975921" y="4892519"/>
                <a:ext cx="3764650" cy="8956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begChr m:val="⟨"/>
                              <m:endChr m:val="⟩"/>
                              <m:ctrlP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GB" sz="24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GB" sz="24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𝑡𝑔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A2D8C43-8159-DFC0-BD9C-C31D3AD28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921" y="4892519"/>
                <a:ext cx="3764650" cy="8956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FC5C8C1-5535-B701-6088-72F8C02C2C60}"/>
              </a:ext>
            </a:extLst>
          </p:cNvPr>
          <p:cNvCxnSpPr>
            <a:cxnSpLocks/>
          </p:cNvCxnSpPr>
          <p:nvPr/>
        </p:nvCxnSpPr>
        <p:spPr>
          <a:xfrm flipV="1">
            <a:off x="487901" y="2530787"/>
            <a:ext cx="2532577" cy="11343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D21C110-F847-001D-1D66-A1E028ADC9BC}"/>
                  </a:ext>
                </a:extLst>
              </p:cNvPr>
              <p:cNvSpPr txBox="1"/>
              <p:nvPr/>
            </p:nvSpPr>
            <p:spPr>
              <a:xfrm>
                <a:off x="2676504" y="2105180"/>
                <a:ext cx="3859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D21C110-F847-001D-1D66-A1E028ADC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6504" y="2105180"/>
                <a:ext cx="385980" cy="369332"/>
              </a:xfrm>
              <a:prstGeom prst="rect">
                <a:avLst/>
              </a:prstGeom>
              <a:blipFill>
                <a:blip r:embed="rId6"/>
                <a:stretch>
                  <a:fillRect r="-2381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0E49F67-5ADA-B4EE-C774-A2C8CFF8CEA7}"/>
              </a:ext>
            </a:extLst>
          </p:cNvPr>
          <p:cNvCxnSpPr>
            <a:cxnSpLocks/>
          </p:cNvCxnSpPr>
          <p:nvPr/>
        </p:nvCxnSpPr>
        <p:spPr>
          <a:xfrm flipV="1">
            <a:off x="6494368" y="1872327"/>
            <a:ext cx="2255376" cy="2451994"/>
          </a:xfrm>
          <a:prstGeom prst="line">
            <a:avLst/>
          </a:prstGeom>
          <a:ln w="127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4D5B266-2086-9E7E-D99F-DA9175CC6888}"/>
              </a:ext>
            </a:extLst>
          </p:cNvPr>
          <p:cNvSpPr txBox="1"/>
          <p:nvPr/>
        </p:nvSpPr>
        <p:spPr>
          <a:xfrm>
            <a:off x="7871064" y="3068072"/>
            <a:ext cx="459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Symbol" panose="05050102010706020507" pitchFamily="18" charset="2"/>
              </a:rPr>
              <a:t>D</a:t>
            </a:r>
            <a:r>
              <a:rPr lang="en-GB" dirty="0" err="1"/>
              <a:t>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919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DDB6-8CF5-804D-4046-F3C16FDC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759"/>
            <a:ext cx="10515600" cy="43040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Dispersion Function at IP for CCS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10CB1-8AB5-A27B-A0A7-5460F777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1F86C-5D0E-4760-8FF3-A7126F62B9A0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C8702-C514-19FA-1B44-7F10925E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E6AD-B327-BBEA-0EA6-36F7AB4C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0FCB22-0816-1702-F1D5-F4F1C7EEF9C2}"/>
                  </a:ext>
                </a:extLst>
              </p:cNvPr>
              <p:cNvSpPr txBox="1"/>
              <p:nvPr/>
            </p:nvSpPr>
            <p:spPr>
              <a:xfrm>
                <a:off x="4092408" y="4305694"/>
                <a:ext cx="4219742" cy="8301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sSub>
                              <m:sSubPr>
                                <m:ctrlP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28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sz="28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den>
                    </m:f>
                    <m:r>
                      <a:rPr lang="en-GB" sz="28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𝑡𝑔</m:t>
                    </m:r>
                    <m:sSub>
                      <m:sSubPr>
                        <m:ctrlP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20212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8.6 </m:t>
                    </m:r>
                    <m:r>
                      <m:rPr>
                        <m:sty m:val="p"/>
                      </m:rPr>
                      <a:rPr lang="en-GB" sz="2800" b="0" i="1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0FCB22-0816-1702-F1D5-F4F1C7EEF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408" y="4305694"/>
                <a:ext cx="4219742" cy="8301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D879047-C9F4-B6DD-82FD-97D8E9B80754}"/>
              </a:ext>
            </a:extLst>
          </p:cNvPr>
          <p:cNvSpPr txBox="1"/>
          <p:nvPr/>
        </p:nvSpPr>
        <p:spPr>
          <a:xfrm>
            <a:off x="505238" y="1460793"/>
            <a:ext cx="108436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/>
              <a:t>PyORBIT3</a:t>
            </a:r>
            <a:r>
              <a:rPr lang="en-GB" sz="2800" dirty="0"/>
              <a:t> parameters for RF-OFF,    SC-ON at End of L2R transfer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1E1227-7E22-C473-5BA9-004359FB953B}"/>
                  </a:ext>
                </a:extLst>
              </p:cNvPr>
              <p:cNvSpPr txBox="1"/>
              <p:nvPr/>
            </p:nvSpPr>
            <p:spPr>
              <a:xfrm>
                <a:off x="4526992" y="5417818"/>
                <a:ext cx="3033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GB" sz="28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dirty="0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800" b="0" i="0" dirty="0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32.9 (</m:t>
                    </m:r>
                    <m:r>
                      <m:rPr>
                        <m:sty m:val="p"/>
                      </m:rPr>
                      <a:rPr lang="en-GB" sz="2800" b="0" i="0" dirty="0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deg</m:t>
                    </m:r>
                    <m:r>
                      <a:rPr lang="en-GB" sz="2800" b="0" i="0" dirty="0" smtClean="0">
                        <a:solidFill>
                          <a:srgbClr val="2021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202122"/>
                    </a:solidFill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1E1227-7E22-C473-5BA9-004359FB9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992" y="5417818"/>
                <a:ext cx="30330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A09ED57-3F75-9830-B540-2CBD0BD516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6466364"/>
                  </p:ext>
                </p:extLst>
              </p:nvPr>
            </p:nvGraphicFramePr>
            <p:xfrm>
              <a:off x="505238" y="2620866"/>
              <a:ext cx="11181520" cy="118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7528">
                      <a:extLst>
                        <a:ext uri="{9D8B030D-6E8A-4147-A177-3AD203B41FA5}">
                          <a16:colId xmlns:a16="http://schemas.microsoft.com/office/drawing/2014/main" val="4125543047"/>
                        </a:ext>
                      </a:extLst>
                    </a:gridCol>
                    <a:gridCol w="1135989">
                      <a:extLst>
                        <a:ext uri="{9D8B030D-6E8A-4147-A177-3AD203B41FA5}">
                          <a16:colId xmlns:a16="http://schemas.microsoft.com/office/drawing/2014/main" val="2882845820"/>
                        </a:ext>
                      </a:extLst>
                    </a:gridCol>
                    <a:gridCol w="1340211">
                      <a:extLst>
                        <a:ext uri="{9D8B030D-6E8A-4147-A177-3AD203B41FA5}">
                          <a16:colId xmlns:a16="http://schemas.microsoft.com/office/drawing/2014/main" val="2745166758"/>
                        </a:ext>
                      </a:extLst>
                    </a:gridCol>
                    <a:gridCol w="1825239">
                      <a:extLst>
                        <a:ext uri="{9D8B030D-6E8A-4147-A177-3AD203B41FA5}">
                          <a16:colId xmlns:a16="http://schemas.microsoft.com/office/drawing/2014/main" val="431287734"/>
                        </a:ext>
                      </a:extLst>
                    </a:gridCol>
                    <a:gridCol w="1110461">
                      <a:extLst>
                        <a:ext uri="{9D8B030D-6E8A-4147-A177-3AD203B41FA5}">
                          <a16:colId xmlns:a16="http://schemas.microsoft.com/office/drawing/2014/main" val="3251253973"/>
                        </a:ext>
                      </a:extLst>
                    </a:gridCol>
                    <a:gridCol w="1569961">
                      <a:extLst>
                        <a:ext uri="{9D8B030D-6E8A-4147-A177-3AD203B41FA5}">
                          <a16:colId xmlns:a16="http://schemas.microsoft.com/office/drawing/2014/main" val="2841428472"/>
                        </a:ext>
                      </a:extLst>
                    </a:gridCol>
                    <a:gridCol w="2642131">
                      <a:extLst>
                        <a:ext uri="{9D8B030D-6E8A-4147-A177-3AD203B41FA5}">
                          <a16:colId xmlns:a16="http://schemas.microsoft.com/office/drawing/2014/main" val="3468712121"/>
                        </a:ext>
                      </a:extLst>
                    </a:gridCol>
                  </a:tblGrid>
                  <a:tr h="5906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Quantity</a:t>
                          </a:r>
                          <a:endParaRPr lang="en-GB" sz="24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t</a:t>
                          </a:r>
                          <a:r>
                            <a:rPr lang="en-GB" sz="2400" b="0" i="1" baseline="-250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GB" sz="2400" b="0" i="1" baseline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GB" sz="2400" b="0" kern="12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en-GB" sz="2400" b="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ps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z</a:t>
                          </a:r>
                          <a:r>
                            <a:rPr lang="en-GB" sz="2400" b="0" baseline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 (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mm)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GB" sz="2400" b="0" i="1">
                                      <a:solidFill>
                                        <a:schemeClr val="accent4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0" i="1">
                                      <a:solidFill>
                                        <a:schemeClr val="accent4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sSub>
                                    <m:sSubPr>
                                      <m:ctrlPr>
                                        <a:rPr lang="en-GB" sz="2400" b="0" i="1">
                                          <a:solidFill>
                                            <a:schemeClr val="accent4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b="0" i="1">
                                          <a:solidFill>
                                            <a:schemeClr val="accent4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GB" sz="2400" b="0" i="1">
                                          <a:solidFill>
                                            <a:schemeClr val="accent4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r>
                                    <a:rPr lang="en-GB" sz="2400" b="0" i="1">
                                      <a:solidFill>
                                        <a:schemeClr val="accent4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GB" sz="2400" b="0" i="1">
                                      <a:solidFill>
                                        <a:schemeClr val="accent4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oMath>
                          </a14:m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(</a:t>
                          </a:r>
                          <a:r>
                            <a:rPr lang="en-GB" sz="2400" b="0" baseline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m)</a:t>
                          </a:r>
                          <a:endParaRPr lang="en-GB" sz="24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D</a:t>
                          </a:r>
                          <a:r>
                            <a:rPr lang="en-GB" sz="2400" b="0" baseline="-250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x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E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(MeV)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1" baseline="-25000" dirty="0" err="1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</a:rPr>
                                  <m:t>nx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0" dirty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</a:rPr>
                                  <m:t> 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1" baseline="-25000" dirty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</a:rPr>
                                  <m:t>ny</m:t>
                                </m:r>
                                <m:r>
                                  <a:rPr lang="en-GB" sz="2400" b="0" i="1" baseline="-25000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l-GR" sz="2400" b="0" i="1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0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0" dirty="0" smtClean="0">
                                    <a:solidFill>
                                      <a:schemeClr val="accent4">
                                        <a:lumMod val="40000"/>
                                        <a:lumOff val="60000"/>
                                      </a:schemeClr>
                                    </a:solidFill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3750171"/>
                      </a:ext>
                    </a:extLst>
                  </a:tr>
                  <a:tr h="5906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PyORBIT3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31.8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9.2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6.324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  <a:r>
                            <a:rPr lang="en-GB" sz="2400" baseline="30000" dirty="0">
                              <a:solidFill>
                                <a:schemeClr val="tx1"/>
                              </a:solidFill>
                            </a:rPr>
                            <a:t>−6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8.6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2.2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nor/>
                                  </m:rPr>
                                  <a:rPr lang="en-GB" sz="2400" i="0" dirty="0" smtClean="0">
                                    <a:solidFill>
                                      <a:schemeClr val="tx1"/>
                                    </a:solidFill>
                                  </a:rPr>
                                  <m:t>0.27</m:t>
                                </m:r>
                                <m:r>
                                  <m:rPr>
                                    <m:nor/>
                                  </m:rPr>
                                  <a:rPr lang="en-GB" sz="2400" b="0" i="0" dirty="0" smtClean="0">
                                    <a:solidFill>
                                      <a:schemeClr val="tx1"/>
                                    </a:solidFill>
                                  </a:rPr>
                                  <m:t>/018</m:t>
                                </m:r>
                              </m:oMath>
                            </m:oMathPara>
                          </a14:m>
                          <a:endParaRPr lang="en-GB" sz="24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55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A09ED57-3F75-9830-B540-2CBD0BD516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6466364"/>
                  </p:ext>
                </p:extLst>
              </p:nvPr>
            </p:nvGraphicFramePr>
            <p:xfrm>
              <a:off x="505238" y="2620866"/>
              <a:ext cx="11181520" cy="118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57528">
                      <a:extLst>
                        <a:ext uri="{9D8B030D-6E8A-4147-A177-3AD203B41FA5}">
                          <a16:colId xmlns:a16="http://schemas.microsoft.com/office/drawing/2014/main" val="4125543047"/>
                        </a:ext>
                      </a:extLst>
                    </a:gridCol>
                    <a:gridCol w="1135989">
                      <a:extLst>
                        <a:ext uri="{9D8B030D-6E8A-4147-A177-3AD203B41FA5}">
                          <a16:colId xmlns:a16="http://schemas.microsoft.com/office/drawing/2014/main" val="2882845820"/>
                        </a:ext>
                      </a:extLst>
                    </a:gridCol>
                    <a:gridCol w="1340211">
                      <a:extLst>
                        <a:ext uri="{9D8B030D-6E8A-4147-A177-3AD203B41FA5}">
                          <a16:colId xmlns:a16="http://schemas.microsoft.com/office/drawing/2014/main" val="2745166758"/>
                        </a:ext>
                      </a:extLst>
                    </a:gridCol>
                    <a:gridCol w="1825239">
                      <a:extLst>
                        <a:ext uri="{9D8B030D-6E8A-4147-A177-3AD203B41FA5}">
                          <a16:colId xmlns:a16="http://schemas.microsoft.com/office/drawing/2014/main" val="431287734"/>
                        </a:ext>
                      </a:extLst>
                    </a:gridCol>
                    <a:gridCol w="1110461">
                      <a:extLst>
                        <a:ext uri="{9D8B030D-6E8A-4147-A177-3AD203B41FA5}">
                          <a16:colId xmlns:a16="http://schemas.microsoft.com/office/drawing/2014/main" val="3251253973"/>
                        </a:ext>
                      </a:extLst>
                    </a:gridCol>
                    <a:gridCol w="1569961">
                      <a:extLst>
                        <a:ext uri="{9D8B030D-6E8A-4147-A177-3AD203B41FA5}">
                          <a16:colId xmlns:a16="http://schemas.microsoft.com/office/drawing/2014/main" val="2841428472"/>
                        </a:ext>
                      </a:extLst>
                    </a:gridCol>
                    <a:gridCol w="2642131">
                      <a:extLst>
                        <a:ext uri="{9D8B030D-6E8A-4147-A177-3AD203B41FA5}">
                          <a16:colId xmlns:a16="http://schemas.microsoft.com/office/drawing/2014/main" val="3468712121"/>
                        </a:ext>
                      </a:extLst>
                    </a:gridCol>
                  </a:tblGrid>
                  <a:tr h="5906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Quantity</a:t>
                          </a:r>
                          <a:endParaRPr lang="en-GB" sz="24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t</a:t>
                          </a:r>
                          <a:r>
                            <a:rPr lang="en-GB" sz="2400" b="0" i="1" baseline="-250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GB" sz="2400" b="0" i="1" baseline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GB" sz="2400" b="0" kern="12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lang="en-GB" sz="2400" b="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ps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z</a:t>
                          </a:r>
                          <a:r>
                            <a:rPr lang="en-GB" sz="2400" b="0" baseline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 (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mm)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1000" t="-7143" r="-292667" b="-1010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D</a:t>
                          </a:r>
                          <a:r>
                            <a:rPr lang="en-GB" sz="2400" b="0" baseline="-250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x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0" i="1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σ</a:t>
                          </a:r>
                          <a:r>
                            <a:rPr lang="en-GB" sz="2400" b="0" i="1" baseline="-25000" dirty="0" err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E</a:t>
                          </a:r>
                          <a:r>
                            <a:rPr lang="en-GB" sz="24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 (MeV)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3272" t="-7143" r="-922" b="-1010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3750171"/>
                      </a:ext>
                    </a:extLst>
                  </a:tr>
                  <a:tr h="5906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PyORBIT3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31.8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9.2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21000" t="-108247" r="-292667" b="-20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8.6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2.2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3272" t="-108247" r="-922" b="-20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155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59AE4F4-CEE6-02B5-C670-F5FDD838C5B0}"/>
              </a:ext>
            </a:extLst>
          </p:cNvPr>
          <p:cNvSpPr txBox="1"/>
          <p:nvPr/>
        </p:nvSpPr>
        <p:spPr>
          <a:xfrm>
            <a:off x="3875417" y="785829"/>
            <a:ext cx="36846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2714B2"/>
                </a:solidFill>
              </a:rPr>
              <a:t>L2R Transfer Line</a:t>
            </a:r>
          </a:p>
        </p:txBody>
      </p:sp>
    </p:spTree>
    <p:extLst>
      <p:ext uri="{BB962C8B-B14F-4D97-AF65-F5344CB8AC3E}">
        <p14:creationId xmlns:p14="http://schemas.microsoft.com/office/powerpoint/2010/main" val="365623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B98A4-9654-C1F2-2DFF-663CE3D03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974" y="148427"/>
            <a:ext cx="7585349" cy="595879"/>
          </a:xfrm>
        </p:spPr>
        <p:txBody>
          <a:bodyPr>
            <a:noAutofit/>
          </a:bodyPr>
          <a:lstStyle/>
          <a:p>
            <a:pPr algn="ctr"/>
            <a:r>
              <a:rPr lang="fr-FR" sz="3200" dirty="0">
                <a:latin typeface="+mn-lt"/>
              </a:rPr>
              <a:t>Laser Pulse Energy at </a:t>
            </a:r>
            <a:r>
              <a:rPr lang="en-GB" sz="3200" b="1" dirty="0"/>
              <a:t>Crab-Crossing Shema</a:t>
            </a:r>
            <a:endParaRPr lang="en-GB" sz="3200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74729-B540-41DF-3ED4-6709857B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3C67-8B70-4DF7-9F79-8FE180B728E5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6AD05-7B2E-1D30-19D9-E7666251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3F9F3-76DD-98F4-2F64-4767A325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25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7D91AB-8EF4-8EFF-9C91-4604D696C7D3}"/>
              </a:ext>
            </a:extLst>
          </p:cNvPr>
          <p:cNvSpPr txBox="1"/>
          <p:nvPr/>
        </p:nvSpPr>
        <p:spPr>
          <a:xfrm>
            <a:off x="1185942" y="1181029"/>
            <a:ext cx="3027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kern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Pulse l</a:t>
            </a:r>
            <a:r>
              <a:rPr lang="en-GB" sz="1800" kern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aser duration (FWHM)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F8A9465-8264-9681-5759-62E8E70530F9}"/>
                  </a:ext>
                </a:extLst>
              </p:cNvPr>
              <p:cNvSpPr txBox="1"/>
              <p:nvPr/>
            </p:nvSpPr>
            <p:spPr>
              <a:xfrm>
                <a:off x="1373626" y="5145889"/>
                <a:ext cx="8008267" cy="844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0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en-GB" sz="20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f>
                        <m:fPr>
                          <m:ctrlPr>
                            <a:rPr lang="uk-UA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GB" sz="2000" b="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sub>
                          </m:sSub>
                        </m:den>
                      </m:f>
                      <m:r>
                        <a:rPr lang="en-GB" sz="20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0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sSub>
                                    <m:sSubPr>
                                      <m:ctrlP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l-G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00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sSub>
                                    <m:sSubPr>
                                      <m:ctrlP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uk-UA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GB" sz="200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F8A9465-8264-9681-5759-62E8E7053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626" y="5145889"/>
                <a:ext cx="8008267" cy="8446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363C3D4-4804-43C3-A50B-C4B1645BFAD9}"/>
                  </a:ext>
                </a:extLst>
              </p:cNvPr>
              <p:cNvSpPr txBox="1"/>
              <p:nvPr/>
            </p:nvSpPr>
            <p:spPr>
              <a:xfrm>
                <a:off x="3686548" y="2833488"/>
                <a:ext cx="2984205" cy="4945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sz="2400" b="0" i="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𝑙𝑎𝑠𝑒𝑟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363C3D4-4804-43C3-A50B-C4B1645BF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548" y="2833488"/>
                <a:ext cx="2984205" cy="494559"/>
              </a:xfrm>
              <a:prstGeom prst="rect">
                <a:avLst/>
              </a:prstGeom>
              <a:blipFill>
                <a:blip r:embed="rId3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A7A9A9-2C55-F7CF-654B-6A270123B849}"/>
                  </a:ext>
                </a:extLst>
              </p:cNvPr>
              <p:cNvSpPr txBox="1"/>
              <p:nvPr/>
            </p:nvSpPr>
            <p:spPr>
              <a:xfrm>
                <a:off x="343604" y="3673691"/>
                <a:ext cx="10730408" cy="107054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000" i="1"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sz="2000" i="1" smtClean="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uk-UA" sz="2000" i="1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f>
                        <m:fPr>
                          <m:ctrlPr>
                            <a:rPr lang="uk-UA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uk-UA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2000" i="1">
                                              <a:solidFill>
                                                <a:srgbClr val="20212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sub>
                          </m:sSub>
                        </m:den>
                      </m:f>
                      <m:r>
                        <a:rPr lang="en-GB" sz="2000">
                          <a:solidFill>
                            <a:srgbClr val="202122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sz="2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00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sSub>
                                    <m:sSubPr>
                                      <m:ctrlP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solidFill>
                                            <a:srgbClr val="2021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sz="20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l-GR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sSub>
                                    <m:sSubPr>
                                      <m:ctrlPr>
                                        <a:rPr lang="en-GB" sz="20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0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GB" sz="200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uk-UA" sz="20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GB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0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 smtClean="0">
                                      <a:solidFill>
                                        <a:srgbClr val="20212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GB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l-GR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l-GR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GB" sz="20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x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f>
                            <m:f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A7A9A9-2C55-F7CF-654B-6A270123B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04" y="3673691"/>
                <a:ext cx="10730408" cy="10705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CD7874-D0B7-4249-75E1-1EDE02E69AF3}"/>
                  </a:ext>
                </a:extLst>
              </p:cNvPr>
              <p:cNvSpPr txBox="1"/>
              <p:nvPr/>
            </p:nvSpPr>
            <p:spPr>
              <a:xfrm>
                <a:off x="910910" y="1834970"/>
                <a:ext cx="5996944" cy="73372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pulse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sty m:val="p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CD7874-D0B7-4249-75E1-1EDE02E69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10" y="1834970"/>
                <a:ext cx="5996944" cy="733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37267AC1-FA08-3793-F389-06FECCE21F88}"/>
              </a:ext>
            </a:extLst>
          </p:cNvPr>
          <p:cNvGrpSpPr/>
          <p:nvPr/>
        </p:nvGrpSpPr>
        <p:grpSpPr>
          <a:xfrm>
            <a:off x="8689987" y="744306"/>
            <a:ext cx="2984494" cy="2688384"/>
            <a:chOff x="8228637" y="928375"/>
            <a:chExt cx="3794879" cy="324975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D3A1F1E-DFE2-4C6C-8190-50620DAECDE1}"/>
                </a:ext>
              </a:extLst>
            </p:cNvPr>
            <p:cNvGrpSpPr/>
            <p:nvPr/>
          </p:nvGrpSpPr>
          <p:grpSpPr>
            <a:xfrm>
              <a:off x="8228637" y="928375"/>
              <a:ext cx="3794879" cy="3249757"/>
              <a:chOff x="1015226" y="678046"/>
              <a:chExt cx="4256589" cy="39123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7AB4B4A-69EA-4BED-8184-B82D02B2D4D0}"/>
                  </a:ext>
                </a:extLst>
              </p:cNvPr>
              <p:cNvSpPr txBox="1"/>
              <p:nvPr/>
            </p:nvSpPr>
            <p:spPr>
              <a:xfrm rot="1448907">
                <a:off x="3609232" y="678046"/>
                <a:ext cx="934105" cy="49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solidFill>
                      <a:srgbClr val="006600"/>
                    </a:solidFill>
                  </a:rPr>
                  <a:t>laser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C148B4C-9A62-7C15-9C04-E48BD32921BB}"/>
                  </a:ext>
                </a:extLst>
              </p:cNvPr>
              <p:cNvGrpSpPr/>
              <p:nvPr/>
            </p:nvGrpSpPr>
            <p:grpSpPr>
              <a:xfrm>
                <a:off x="1015226" y="1108263"/>
                <a:ext cx="4256589" cy="3482102"/>
                <a:chOff x="4735012" y="915930"/>
                <a:chExt cx="4256589" cy="34821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817B7802-9E36-D560-726A-484693707D37}"/>
                    </a:ext>
                  </a:extLst>
                </p:cNvPr>
                <p:cNvGrpSpPr/>
                <p:nvPr/>
              </p:nvGrpSpPr>
              <p:grpSpPr>
                <a:xfrm>
                  <a:off x="5357448" y="915930"/>
                  <a:ext cx="3634153" cy="3482102"/>
                  <a:chOff x="6781201" y="475879"/>
                  <a:chExt cx="3126968" cy="3216166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CCC9B859-5281-417E-83D2-91F6E87DF120}"/>
                      </a:ext>
                    </a:extLst>
                  </p:cNvPr>
                  <p:cNvGrpSpPr/>
                  <p:nvPr/>
                </p:nvGrpSpPr>
                <p:grpSpPr>
                  <a:xfrm>
                    <a:off x="6781201" y="475879"/>
                    <a:ext cx="3126968" cy="3216166"/>
                    <a:chOff x="4934982" y="-519292"/>
                    <a:chExt cx="3126968" cy="3216166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328F4AA6-9988-C29B-7ED7-079255173338}"/>
                        </a:ext>
                      </a:extLst>
                    </p:cNvPr>
                    <p:cNvSpPr/>
                    <p:nvPr/>
                  </p:nvSpPr>
                  <p:spPr>
                    <a:xfrm rot="1272731">
                      <a:off x="5984995" y="-519292"/>
                      <a:ext cx="805185" cy="2905659"/>
                    </a:xfrm>
                    <a:prstGeom prst="rect">
                      <a:avLst/>
                    </a:prstGeom>
                    <a:solidFill>
                      <a:srgbClr val="00B050">
                        <a:alpha val="25098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600"/>
                    </a:p>
                  </p:txBody>
                </p:sp>
                <p:sp>
                  <p:nvSpPr>
                    <p:cNvPr id="39" name="Arc 38">
                      <a:extLst>
                        <a:ext uri="{FF2B5EF4-FFF2-40B4-BE49-F238E27FC236}">
                          <a16:creationId xmlns:a16="http://schemas.microsoft.com/office/drawing/2014/main" id="{513230C2-38C6-A9C6-26FC-0E80421500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34010" y="2153821"/>
                      <a:ext cx="576397" cy="543053"/>
                    </a:xfrm>
                    <a:prstGeom prst="arc">
                      <a:avLst>
                        <a:gd name="adj1" fmla="val 15917566"/>
                        <a:gd name="adj2" fmla="val 21552430"/>
                      </a:avLst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600"/>
                    </a:p>
                  </p:txBody>
                </p: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4CAF03C6-F063-12FF-C98C-615677F0F1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14504" y="1992820"/>
                      <a:ext cx="651071" cy="45505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1600" dirty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GB" sz="1600" baseline="-25000" dirty="0">
                          <a:latin typeface="Symbol" panose="05050102010706020507" pitchFamily="18" charset="2"/>
                        </a:rPr>
                        <a:t>0</a:t>
                      </a:r>
                    </a:p>
                  </p:txBody>
                </p:sp>
                <p:cxnSp>
                  <p:nvCxnSpPr>
                    <p:cNvPr id="41" name="Straight Arrow Connector 40">
                      <a:extLst>
                        <a:ext uri="{FF2B5EF4-FFF2-40B4-BE49-F238E27FC236}">
                          <a16:creationId xmlns:a16="http://schemas.microsoft.com/office/drawing/2014/main" id="{A054BDBE-8FDD-8463-B117-33F3DBFEB8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4934982" y="2444173"/>
                      <a:ext cx="3126968" cy="34826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7" name="Straight Arrow Connector 36">
                    <a:extLst>
                      <a:ext uri="{FF2B5EF4-FFF2-40B4-BE49-F238E27FC236}">
                        <a16:creationId xmlns:a16="http://schemas.microsoft.com/office/drawing/2014/main" id="{44EC6713-8152-C788-D917-A9A1722706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7406487" y="2222492"/>
                    <a:ext cx="1160393" cy="24496"/>
                  </a:xfrm>
                  <a:prstGeom prst="straightConnector1">
                    <a:avLst/>
                  </a:prstGeom>
                  <a:ln>
                    <a:solidFill>
                      <a:srgbClr val="000000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DFC918C-6194-1D4D-57C1-96F792B6D483}"/>
                    </a:ext>
                  </a:extLst>
                </p:cNvPr>
                <p:cNvSpPr/>
                <p:nvPr/>
              </p:nvSpPr>
              <p:spPr>
                <a:xfrm>
                  <a:off x="6015179" y="2772021"/>
                  <a:ext cx="80823" cy="100114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C1DC4F55-CBD5-91F6-98BF-687E6DD1B8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35012" y="2998262"/>
                      <a:ext cx="1086263" cy="56827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lang="en-GB" sz="16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ad>
                              <m:radPr>
                                <m:degHide m:val="on"/>
                                <m:ctrlPr>
                                  <a:rPr lang="en-GB" sz="1600" i="1">
                                    <a:solidFill>
                                      <a:srgbClr val="20212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l-G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x</m:t>
                                    </m:r>
                                  </m:sub>
                                </m:sSub>
                              </m:e>
                            </m:rad>
                          </m:oMath>
                        </m:oMathPara>
                      </a14:m>
                      <a:endParaRPr lang="en-GB" sz="1600" dirty="0"/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C1DC4F55-CBD5-91F6-98BF-687E6DD1B8A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35012" y="2998262"/>
                      <a:ext cx="1086263" cy="56827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1600" b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022C8E2F-371B-D0D0-20FC-FA8FB3140E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501192" y="2468880"/>
                  <a:ext cx="945631" cy="364607"/>
                </a:xfrm>
                <a:prstGeom prst="straightConnector1">
                  <a:avLst/>
                </a:prstGeom>
                <a:ln>
                  <a:solidFill>
                    <a:srgbClr val="000000"/>
                  </a:solidFill>
                  <a:headEnd type="arrow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2E285E58-D025-7B99-42C0-962F92109B4B}"/>
                        </a:ext>
                      </a:extLst>
                    </p:cNvPr>
                    <p:cNvSpPr txBox="1"/>
                    <p:nvPr/>
                  </p:nvSpPr>
                  <p:spPr>
                    <a:xfrm rot="1265640">
                      <a:off x="6725471" y="2187707"/>
                      <a:ext cx="838132" cy="4926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GB" sz="1600" dirty="0"/>
                        <a:t>4</a:t>
                      </a:r>
                      <a:r>
                        <a:rPr lang="en-GB" sz="1600" dirty="0">
                          <a:solidFill>
                            <a:srgbClr val="202122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GB" sz="16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 smtClean="0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a14:m>
                      <a:endParaRPr lang="en-GB" sz="1600" dirty="0"/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2E285E58-D025-7B99-42C0-962F92109B4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265640">
                      <a:off x="6725471" y="2187707"/>
                      <a:ext cx="838132" cy="49268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8108" t="-454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661B599A-2159-02DD-A462-8521B099FA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924696" y="1211379"/>
                  <a:ext cx="1108230" cy="292925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190F490-9256-2C39-DF3D-3EA97CF1EB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78912" y="1007666"/>
                <a:ext cx="608817" cy="160410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888088-8230-3198-C3D0-D2EDE9FE1295}"/>
                  </a:ext>
                </a:extLst>
              </p:cNvPr>
              <p:cNvSpPr txBox="1"/>
              <p:nvPr/>
            </p:nvSpPr>
            <p:spPr>
              <a:xfrm>
                <a:off x="2778912" y="2983305"/>
                <a:ext cx="592508" cy="49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S</a:t>
                </a:r>
                <a:r>
                  <a:rPr lang="en-GB" sz="1600" baseline="-25000" dirty="0"/>
                  <a:t>2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2DAB3647-753B-D7E3-1153-1E384B9F89C0}"/>
                      </a:ext>
                    </a:extLst>
                  </p:cNvPr>
                  <p:cNvSpPr txBox="1"/>
                  <p:nvPr/>
                </p:nvSpPr>
                <p:spPr>
                  <a:xfrm rot="17563292">
                    <a:off x="1759007" y="1188231"/>
                    <a:ext cx="1730901" cy="8498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lang="en-GB" sz="1600" i="0" dirty="0"/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GB" sz="1600" i="0" dirty="0"/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GB" sz="1600" i="0" baseline="-25000" dirty="0"/>
                                <m:t>2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l-G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16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2DAB3647-753B-D7E3-1153-1E384B9F89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7563292">
                    <a:off x="1759007" y="1188231"/>
                    <a:ext cx="1730901" cy="84985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F8CA83BC-42CC-8ADA-3B5D-83F5F87AE7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4565" y="3059560"/>
                <a:ext cx="504840" cy="1266133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CD2F9A-F651-BFCA-092C-F27761B43AE9}"/>
                  </a:ext>
                </a:extLst>
              </p:cNvPr>
              <p:cNvSpPr txBox="1"/>
              <p:nvPr/>
            </p:nvSpPr>
            <p:spPr>
              <a:xfrm rot="17400571">
                <a:off x="3479032" y="3325523"/>
                <a:ext cx="564401" cy="482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/>
                  <a:t>S</a:t>
                </a:r>
                <a:r>
                  <a:rPr lang="en-GB" sz="1600" baseline="-25000" dirty="0"/>
                  <a:t>1</a:t>
                </a:r>
              </a:p>
            </p:txBody>
          </p:sp>
        </p:grp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0A90673-46DA-B409-9B72-E90F6F56C94E}"/>
                </a:ext>
              </a:extLst>
            </p:cNvPr>
            <p:cNvCxnSpPr>
              <a:cxnSpLocks/>
            </p:cNvCxnSpPr>
            <p:nvPr/>
          </p:nvCxnSpPr>
          <p:spPr>
            <a:xfrm>
              <a:off x="9271889" y="2827490"/>
              <a:ext cx="0" cy="84091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F763D7-E2D7-5993-5371-494978595FDF}"/>
              </a:ext>
            </a:extLst>
          </p:cNvPr>
          <p:cNvGrpSpPr/>
          <p:nvPr/>
        </p:nvGrpSpPr>
        <p:grpSpPr>
          <a:xfrm>
            <a:off x="2115593" y="1950835"/>
            <a:ext cx="456073" cy="583953"/>
            <a:chOff x="3380511" y="1855028"/>
            <a:chExt cx="456073" cy="583953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170FA1F-BC8D-DCB5-8AE2-00E7FD76A3E0}"/>
                </a:ext>
              </a:extLst>
            </p:cNvPr>
            <p:cNvCxnSpPr>
              <a:cxnSpLocks/>
            </p:cNvCxnSpPr>
            <p:nvPr/>
          </p:nvCxnSpPr>
          <p:spPr>
            <a:xfrm>
              <a:off x="3380511" y="1855028"/>
              <a:ext cx="455170" cy="56002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8B9A7CE-BCA9-3256-98B9-442C69C2D9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5213" y="1856700"/>
              <a:ext cx="451371" cy="58228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76FED1-AB8C-8C1D-708F-D861B4F9DC20}"/>
              </a:ext>
            </a:extLst>
          </p:cNvPr>
          <p:cNvGrpSpPr/>
          <p:nvPr/>
        </p:nvGrpSpPr>
        <p:grpSpPr>
          <a:xfrm>
            <a:off x="7488890" y="652103"/>
            <a:ext cx="2638363" cy="2371429"/>
            <a:chOff x="7488890" y="652103"/>
            <a:chExt cx="2638363" cy="237142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420F653-B4A8-FAF6-F17C-C676B6004F3A}"/>
                </a:ext>
              </a:extLst>
            </p:cNvPr>
            <p:cNvGrpSpPr/>
            <p:nvPr/>
          </p:nvGrpSpPr>
          <p:grpSpPr>
            <a:xfrm>
              <a:off x="7488890" y="1885449"/>
              <a:ext cx="2141247" cy="1138083"/>
              <a:chOff x="2868256" y="2493916"/>
              <a:chExt cx="3008619" cy="1349192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A7F9F99-1A7C-FC12-1612-194C602E6732}"/>
                  </a:ext>
                </a:extLst>
              </p:cNvPr>
              <p:cNvSpPr/>
              <p:nvPr/>
            </p:nvSpPr>
            <p:spPr>
              <a:xfrm>
                <a:off x="3430519" y="3002195"/>
                <a:ext cx="2446356" cy="83159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00474A7A-0D5F-E5E8-3B15-4F76BA30918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577198" y="3213496"/>
                    <a:ext cx="92067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4</a:t>
                    </a:r>
                    <a:r>
                      <a:rPr lang="en-GB" sz="1600" dirty="0">
                        <a:solidFill>
                          <a:srgbClr val="202122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160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16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00474A7A-0D5F-E5E8-3B15-4F76BA3091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2577198" y="3213496"/>
                    <a:ext cx="920670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500" r="-70000" b="-3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9EED7DC6-4120-2A03-6209-CF83779CFFB1}"/>
                      </a:ext>
                    </a:extLst>
                  </p:cNvPr>
                  <p:cNvSpPr txBox="1"/>
                  <p:nvPr/>
                </p:nvSpPr>
                <p:spPr>
                  <a:xfrm>
                    <a:off x="4199305" y="2493916"/>
                    <a:ext cx="653475" cy="4013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sz="160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9EED7DC6-4120-2A03-6209-CF83779CFF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99305" y="2493916"/>
                    <a:ext cx="653475" cy="4013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184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F18C364-1FD6-754C-9E0D-44033ED161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99199" y="2911423"/>
                <a:ext cx="2444151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AA96C08A-8339-6508-B377-8FBFA1B34D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8365" y="3002195"/>
                <a:ext cx="0" cy="8409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96B23E8-CA35-B7F3-990C-52FC7E173F90}"/>
                    </a:ext>
                  </a:extLst>
                </p:cNvPr>
                <p:cNvSpPr txBox="1"/>
                <p:nvPr/>
              </p:nvSpPr>
              <p:spPr>
                <a:xfrm rot="17510570">
                  <a:off x="9110434" y="1073053"/>
                  <a:ext cx="1437769" cy="59586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sz="1600" i="0" dirty="0"/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1600" i="0" dirty="0"/>
                              <m:t>S</m:t>
                            </m:r>
                            <m:r>
                              <m:rPr>
                                <m:nor/>
                              </m:rPr>
                              <a:rPr lang="en-GB" sz="1600" i="0" baseline="-25000" dirty="0"/>
                              <m:t>2</m:t>
                            </m:r>
                            <m:r>
                              <a:rPr lang="en-GB" sz="16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1600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l-GR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sz="16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96B23E8-CA35-B7F3-990C-52FC7E173F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10570">
                  <a:off x="9110434" y="1073053"/>
                  <a:ext cx="1437769" cy="59586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7300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454C241-755D-87D4-A99D-FB801DA558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93992"/>
                <a:ext cx="10095689" cy="893392"/>
              </a:xfrm>
            </p:spPr>
            <p:txBody>
              <a:bodyPr>
                <a:normAutofit/>
              </a:bodyPr>
              <a:lstStyle/>
              <a:p>
                <a:r>
                  <a:rPr lang="en-GB" b="1" dirty="0">
                    <a:cs typeface="Times New Roman" panose="02020603050405020304" pitchFamily="18" charset="0"/>
                  </a:rPr>
                  <a:t>Beam and Laser Parameters for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1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lang="en-US" b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=0.95</a:t>
                </a:r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454C241-755D-87D4-A99D-FB801DA558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93992"/>
                <a:ext cx="10095689" cy="893392"/>
              </a:xfrm>
              <a:blipFill>
                <a:blip r:embed="rId2"/>
                <a:stretch>
                  <a:fillRect l="-2476" t="-11565" b="-21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2B5D9-0607-A4A2-8BD8-7D630FB7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5EF1-297A-4981-AC63-72C994DAD8D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A349-3104-1D01-2FFC-B7214545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6666D-1266-49E0-41A0-AE4BD2B50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26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93FBCD-F30A-4AC3-F0B8-881D40D93719}"/>
              </a:ext>
            </a:extLst>
          </p:cNvPr>
          <p:cNvGrpSpPr/>
          <p:nvPr/>
        </p:nvGrpSpPr>
        <p:grpSpPr>
          <a:xfrm>
            <a:off x="-2407109" y="4055138"/>
            <a:ext cx="12074471" cy="1570824"/>
            <a:chOff x="86596" y="3528206"/>
            <a:chExt cx="12074471" cy="15708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05AC130-EE7D-C2DC-3808-5E52240EC796}"/>
                    </a:ext>
                  </a:extLst>
                </p:cNvPr>
                <p:cNvSpPr txBox="1"/>
                <p:nvPr/>
              </p:nvSpPr>
              <p:spPr>
                <a:xfrm>
                  <a:off x="86596" y="3528206"/>
                  <a:ext cx="1197701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28600" indent="-228600">
                    <a:buFont typeface="+mj-lt"/>
                    <a:buAutoNum type="arabicPeriod" startAt="8"/>
                  </a:pPr>
                  <a:r>
                    <a:rPr lang="en-GB" sz="1400" dirty="0">
                      <a:cs typeface="Times New Roman" panose="02020603050405020304" pitchFamily="18" charset="0"/>
                    </a:rPr>
                    <a:t>accuracy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l-GR" sz="140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1400" i="1" smtClean="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400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a14:m>
                  <a:r>
                    <a: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−1%</m:t>
                      </m:r>
                    </m:oMath>
                  </a14:m>
                  <a:r>
                    <a: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GB" sz="1400" dirty="0"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05AC130-EE7D-C2DC-3808-5E52240EC7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596" y="3528206"/>
                  <a:ext cx="11977017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53" t="-5882" b="-196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D274588-5CCF-37FA-C640-A4A1AA7F73E6}"/>
                    </a:ext>
                  </a:extLst>
                </p:cNvPr>
                <p:cNvSpPr txBox="1"/>
                <p:nvPr/>
              </p:nvSpPr>
              <p:spPr>
                <a:xfrm>
                  <a:off x="4124400" y="4603381"/>
                  <a:ext cx="8036667" cy="495649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i="1" kern="1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sz="2400" i="1" kern="1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1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i="1" kern="1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2400" i="0" kern="100" dirty="0"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=8.6 </m:t>
                          </m:r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0">
                          <a:latin typeface="Cambria Math" panose="02040503050406030204" pitchFamily="18" charset="0"/>
                        </a:rPr>
                        <m:t>−1.54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a14:m>
                  <a:r>
                    <a:rPr lang="en-GB" sz="2400" dirty="0">
                      <a:latin typeface="Cambria Math" panose="02040503050406030204" pitchFamily="18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</m:oMath>
                  </a14:m>
                  <a:r>
                    <a:rPr lang="en-GB" sz="2400" dirty="0">
                      <a:latin typeface="Cambria Math" panose="02040503050406030204" pitchFamily="18" charset="0"/>
                    </a:rPr>
                    <a:t>=</a:t>
                  </a:r>
                  <a:r>
                    <a:rPr lang="en-GB" sz="240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</m:oMath>
                  </a14:m>
                  <a:r>
                    <a:rPr lang="en-GB" sz="2400" dirty="0">
                      <a:latin typeface="Cambria Math" panose="02040503050406030204" pitchFamily="18" charset="0"/>
                    </a:rPr>
                    <a:t>=0,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</m:oMath>
                  </a14:m>
                  <a:r>
                    <a:rPr lang="en-GB" sz="2400" dirty="0">
                      <a:latin typeface="Cambria Math" panose="02040503050406030204" pitchFamily="18" charset="0"/>
                    </a:rPr>
                    <a:t>=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</m:oMath>
                  </a14:m>
                  <a:r>
                    <a:rPr lang="en-GB" sz="2400" dirty="0">
                      <a:latin typeface="Cambria Math" panose="02040503050406030204" pitchFamily="18" charset="0"/>
                    </a:rPr>
                    <a:t>=0.4 mm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D274588-5CCF-37FA-C640-A4A1AA7F73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4400" y="4603381"/>
                  <a:ext cx="8036667" cy="495649"/>
                </a:xfrm>
                <a:prstGeom prst="rect">
                  <a:avLst/>
                </a:prstGeom>
                <a:blipFill>
                  <a:blip r:embed="rId4"/>
                  <a:stretch>
                    <a:fillRect l="-228" t="-11111" b="-1975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32E51E2-B5E4-1CE6-4AE1-068D399EDA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9348"/>
                  </p:ext>
                </p:extLst>
              </p:nvPr>
            </p:nvGraphicFramePr>
            <p:xfrm>
              <a:off x="1495951" y="1283247"/>
              <a:ext cx="8036667" cy="34897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3969">
                      <a:extLst>
                        <a:ext uri="{9D8B030D-6E8A-4147-A177-3AD203B41FA5}">
                          <a16:colId xmlns:a16="http://schemas.microsoft.com/office/drawing/2014/main" val="3439540625"/>
                        </a:ext>
                      </a:extLst>
                    </a:gridCol>
                    <a:gridCol w="3257918">
                      <a:extLst>
                        <a:ext uri="{9D8B030D-6E8A-4147-A177-3AD203B41FA5}">
                          <a16:colId xmlns:a16="http://schemas.microsoft.com/office/drawing/2014/main" val="3149186366"/>
                        </a:ext>
                      </a:extLst>
                    </a:gridCol>
                    <a:gridCol w="1071074">
                      <a:extLst>
                        <a:ext uri="{9D8B030D-6E8A-4147-A177-3AD203B41FA5}">
                          <a16:colId xmlns:a16="http://schemas.microsoft.com/office/drawing/2014/main" val="2219477298"/>
                        </a:ext>
                      </a:extLst>
                    </a:gridCol>
                    <a:gridCol w="1110462">
                      <a:extLst>
                        <a:ext uri="{9D8B030D-6E8A-4147-A177-3AD203B41FA5}">
                          <a16:colId xmlns:a16="http://schemas.microsoft.com/office/drawing/2014/main" val="3332371041"/>
                        </a:ext>
                      </a:extLst>
                    </a:gridCol>
                    <a:gridCol w="1098739">
                      <a:extLst>
                        <a:ext uri="{9D8B030D-6E8A-4147-A177-3AD203B41FA5}">
                          <a16:colId xmlns:a16="http://schemas.microsoft.com/office/drawing/2014/main" val="854496326"/>
                        </a:ext>
                      </a:extLst>
                    </a:gridCol>
                    <a:gridCol w="1174505">
                      <a:extLst>
                        <a:ext uri="{9D8B030D-6E8A-4147-A177-3AD203B41FA5}">
                          <a16:colId xmlns:a16="http://schemas.microsoft.com/office/drawing/2014/main" val="992029320"/>
                        </a:ext>
                      </a:extLst>
                    </a:gridCol>
                  </a:tblGrid>
                  <a:tr h="298946">
                    <a:tc rowSpan="7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Quantity</a:t>
                          </a:r>
                          <a:endParaRPr lang="en-GB" sz="20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 marL="68580" marR="68580" marT="0" marB="0"/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kern="12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Values</a:t>
                          </a:r>
                          <a:endParaRPr lang="en-GB" sz="2000" b="0" kern="12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09710846"/>
                      </a:ext>
                    </a:extLst>
                  </a:tr>
                  <a:tr h="290818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cs typeface="Times New Roman" panose="02020603050405020304" pitchFamily="18" charset="0"/>
                            </a:rPr>
                            <a:t>injection scenarios </a:t>
                          </a:r>
                          <a:endParaRPr sz="1600" dirty="0"/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III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IV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66617616"/>
                      </a:ext>
                    </a:extLst>
                  </a:tr>
                  <a:tr h="239133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rms energy spread,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(MeV)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4923585"/>
                      </a:ext>
                    </a:extLst>
                  </a:tr>
                  <a:tr h="254847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rms duration,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a:rPr lang="en-GB" sz="1600" b="0" kern="1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1" kern="1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ps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87293146"/>
                      </a:ext>
                    </a:extLst>
                  </a:tr>
                  <a:tr h="273304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rms size,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/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(mm)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6.64/0.2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6.1/0.2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6.0/0.2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5.99/0.2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412850968"/>
                      </a:ext>
                    </a:extLst>
                  </a:tr>
                  <a:tr h="304001">
                    <a:tc vMerge="1"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rms 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nor.emittance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𝞮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i="1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/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𝞮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i="1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(um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0" i="1" kern="1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rad)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1" kern="1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0.7/0.33</a:t>
                          </a:r>
                          <a:endParaRPr lang="en-GB" sz="1600" b="1" kern="1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0.33/0.33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0.27/0.18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0.18/0.18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951074421"/>
                      </a:ext>
                    </a:extLst>
                  </a:tr>
                  <a:tr h="265629">
                    <a:tc vMerge="1"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Beta function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i="1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/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i="1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(m)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45.3/0.427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24/0.427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18.8/0.783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15.9/0.783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98637606"/>
                      </a:ext>
                    </a:extLst>
                  </a:tr>
                  <a:tr h="239133">
                    <a:tc rowSpan="6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Pulse power, P (MW)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0.481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0.46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0.47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0.434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560407939"/>
                      </a:ext>
                    </a:extLst>
                  </a:tr>
                  <a:tr h="239133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FWHM laser pulse duration,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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t (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ps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1" i="0" kern="1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72.9</a:t>
                          </a:r>
                          <a:endParaRPr lang="en-GB" sz="1600" b="1" i="0" kern="1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40.8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34.4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28.0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89095393"/>
                      </a:ext>
                    </a:extLst>
                  </a:tr>
                  <a:tr h="239133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Pulse energy, 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J</a:t>
                          </a:r>
                          <a:r>
                            <a:rPr lang="en-GB" sz="1600" b="0" kern="100" baseline="-250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mic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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J)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35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16.2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12.2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55513113"/>
                      </a:ext>
                    </a:extLst>
                  </a:tr>
                  <a:tr h="239133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Average power,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ave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(W)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FF0000"/>
                              </a:solidFill>
                              <a:effectLst/>
                            </a:rPr>
                            <a:t>549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294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253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190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86470438"/>
                      </a:ext>
                    </a:extLst>
                  </a:tr>
                  <a:tr h="239133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Minimum average power,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600" b="0" i="1" kern="1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(W)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FF0000"/>
                              </a:solidFill>
                              <a:effectLst/>
                            </a:rPr>
                            <a:t>484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232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189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130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75746421"/>
                      </a:ext>
                    </a:extLst>
                  </a:tr>
                  <a:tr h="259975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Laser divergence,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</a:t>
                          </a:r>
                          <a:r>
                            <a:rPr lang="en-GB" sz="1600" b="0" kern="100" baseline="-25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0x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/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</a:t>
                          </a:r>
                          <a:r>
                            <a:rPr lang="en-GB" sz="1600" b="0" kern="100" baseline="-25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0y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mrad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0.41/0.44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0.40/0.45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0.41/0.44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0.39/0.46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06499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32E51E2-B5E4-1CE6-4AE1-068D399EDA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399348"/>
                  </p:ext>
                </p:extLst>
              </p:nvPr>
            </p:nvGraphicFramePr>
            <p:xfrm>
              <a:off x="1495951" y="1283247"/>
              <a:ext cx="8036667" cy="34897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3969">
                      <a:extLst>
                        <a:ext uri="{9D8B030D-6E8A-4147-A177-3AD203B41FA5}">
                          <a16:colId xmlns:a16="http://schemas.microsoft.com/office/drawing/2014/main" val="3439540625"/>
                        </a:ext>
                      </a:extLst>
                    </a:gridCol>
                    <a:gridCol w="3257918">
                      <a:extLst>
                        <a:ext uri="{9D8B030D-6E8A-4147-A177-3AD203B41FA5}">
                          <a16:colId xmlns:a16="http://schemas.microsoft.com/office/drawing/2014/main" val="3149186366"/>
                        </a:ext>
                      </a:extLst>
                    </a:gridCol>
                    <a:gridCol w="1071074">
                      <a:extLst>
                        <a:ext uri="{9D8B030D-6E8A-4147-A177-3AD203B41FA5}">
                          <a16:colId xmlns:a16="http://schemas.microsoft.com/office/drawing/2014/main" val="2219477298"/>
                        </a:ext>
                      </a:extLst>
                    </a:gridCol>
                    <a:gridCol w="1110462">
                      <a:extLst>
                        <a:ext uri="{9D8B030D-6E8A-4147-A177-3AD203B41FA5}">
                          <a16:colId xmlns:a16="http://schemas.microsoft.com/office/drawing/2014/main" val="3332371041"/>
                        </a:ext>
                      </a:extLst>
                    </a:gridCol>
                    <a:gridCol w="1098739">
                      <a:extLst>
                        <a:ext uri="{9D8B030D-6E8A-4147-A177-3AD203B41FA5}">
                          <a16:colId xmlns:a16="http://schemas.microsoft.com/office/drawing/2014/main" val="854496326"/>
                        </a:ext>
                      </a:extLst>
                    </a:gridCol>
                    <a:gridCol w="1174505">
                      <a:extLst>
                        <a:ext uri="{9D8B030D-6E8A-4147-A177-3AD203B41FA5}">
                          <a16:colId xmlns:a16="http://schemas.microsoft.com/office/drawing/2014/main" val="992029320"/>
                        </a:ext>
                      </a:extLst>
                    </a:gridCol>
                  </a:tblGrid>
                  <a:tr h="311658">
                    <a:tc rowSpan="7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</a:rPr>
                            <a:t>Quantity</a:t>
                          </a:r>
                          <a:endParaRPr lang="en-GB" sz="2000" b="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</a:endParaRPr>
                        </a:p>
                      </a:txBody>
                      <a:tcPr marL="68580" marR="68580" marT="0" marB="0"/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kern="1200" dirty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Values</a:t>
                          </a:r>
                          <a:endParaRPr lang="en-GB" sz="2000" b="0" kern="12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09710846"/>
                      </a:ext>
                    </a:extLst>
                  </a:tr>
                  <a:tr h="290818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cs typeface="Times New Roman" panose="02020603050405020304" pitchFamily="18" charset="0"/>
                            </a:rPr>
                            <a:t>injection scenarios </a:t>
                          </a:r>
                          <a:endParaRPr sz="1600" dirty="0"/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III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b="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IV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66617616"/>
                      </a:ext>
                    </a:extLst>
                  </a:tr>
                  <a:tr h="249301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268293" r="-137383" b="-1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l" defTabSz="3027487" rtl="0" eaLnBrk="1" latinLnBrk="0" hangingPunct="1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2.2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4923585"/>
                      </a:ext>
                    </a:extLst>
                  </a:tr>
                  <a:tr h="265684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351163" r="-137383" b="-9511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31.8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987293146"/>
                      </a:ext>
                    </a:extLst>
                  </a:tr>
                  <a:tr h="284925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412766" r="-137383" b="-770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6.64/0.2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6.1/0.2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6.0/0.2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5.99/0.2 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412850968"/>
                      </a:ext>
                    </a:extLst>
                  </a:tr>
                  <a:tr h="304001">
                    <a:tc vMerge="1"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482000" r="-137383" b="-62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1" kern="1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0.7/0.33</a:t>
                          </a:r>
                          <a:endParaRPr lang="en-GB" sz="1600" b="1" kern="1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0.33/0.33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0.27/0.18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0.18/0.18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951074421"/>
                      </a:ext>
                    </a:extLst>
                  </a:tr>
                  <a:tr h="276924">
                    <a:tc vMerge="1"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b="0" kern="1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632609" r="-137383" b="-5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45.3/0.427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24/0.427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18.8/0.783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027487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15.9/0.783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798637606"/>
                      </a:ext>
                    </a:extLst>
                  </a:tr>
                  <a:tr h="249301">
                    <a:tc rowSpan="6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Pulse power, P (MW)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0.481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0.46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0.47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0.434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560407939"/>
                      </a:ext>
                    </a:extLst>
                  </a:tr>
                  <a:tr h="249301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FWHM laser pulse duration,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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t (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ps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600" b="1" i="0" kern="1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72.9</a:t>
                          </a:r>
                          <a:endParaRPr lang="en-GB" sz="1600" b="1" i="0" kern="1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40.8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34.4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28.0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989095393"/>
                      </a:ext>
                    </a:extLst>
                  </a:tr>
                  <a:tr h="249301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Pulse energy, 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J</a:t>
                          </a:r>
                          <a:r>
                            <a:rPr lang="en-GB" sz="1600" b="0" kern="100" baseline="-250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mic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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J)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35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18.8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16.2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12.2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55513113"/>
                      </a:ext>
                    </a:extLst>
                  </a:tr>
                  <a:tr h="249301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1119512" r="-137383" b="-251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FF0000"/>
                              </a:solidFill>
                              <a:effectLst/>
                            </a:rPr>
                            <a:t>549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294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253</a:t>
                          </a: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</a:rPr>
                            <a:t>190</a:t>
                          </a:r>
                          <a:endParaRPr lang="en-GB" sz="1600" b="1" kern="100" dirty="0">
                            <a:solidFill>
                              <a:srgbClr val="0066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86470438"/>
                      </a:ext>
                    </a:extLst>
                  </a:tr>
                  <a:tr h="249301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l="-10093" t="-1219512" r="-137383" b="-151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FF0000"/>
                              </a:solidFill>
                              <a:effectLst/>
                            </a:rPr>
                            <a:t>484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232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189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1" kern="100" dirty="0">
                              <a:solidFill>
                                <a:srgbClr val="0066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130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675746421"/>
                      </a:ext>
                    </a:extLst>
                  </a:tr>
                  <a:tr h="259975">
                    <a:tc vMerge="1"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GB" sz="1400" b="0" kern="100" dirty="0">
                            <a:solidFill>
                              <a:schemeClr val="accent4">
                                <a:lumMod val="40000"/>
                                <a:lumOff val="60000"/>
                              </a:schemeClr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Laser divergence,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</a:t>
                          </a:r>
                          <a:r>
                            <a:rPr lang="en-GB" sz="1600" b="0" kern="100" baseline="-25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0x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/ 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sym typeface="Symbol" panose="05050102010706020507" pitchFamily="18" charset="2"/>
                            </a:rPr>
                            <a:t></a:t>
                          </a:r>
                          <a:r>
                            <a:rPr lang="en-GB" sz="1600" b="0" kern="100" baseline="-25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0y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GB" sz="1600" b="0" kern="1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mrad</a:t>
                          </a: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0.41/0.44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0.40/0.45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0.41/0.44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b="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0.39/0.46</a:t>
                          </a:r>
                          <a:endParaRPr lang="en-GB" sz="1600" b="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1306499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B0FF796F-3FB0-84FF-8F08-EC6309B4C2C8}"/>
              </a:ext>
            </a:extLst>
          </p:cNvPr>
          <p:cNvGrpSpPr/>
          <p:nvPr/>
        </p:nvGrpSpPr>
        <p:grpSpPr>
          <a:xfrm>
            <a:off x="1458661" y="1962424"/>
            <a:ext cx="344069" cy="2933152"/>
            <a:chOff x="2680770" y="2178601"/>
            <a:chExt cx="344069" cy="293315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638DBD-DA64-C35F-3776-88A24903AAC8}"/>
                </a:ext>
              </a:extLst>
            </p:cNvPr>
            <p:cNvSpPr txBox="1"/>
            <p:nvPr/>
          </p:nvSpPr>
          <p:spPr>
            <a:xfrm rot="16200000">
              <a:off x="2396378" y="4483292"/>
              <a:ext cx="912853" cy="344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7051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600" b="1" kern="100" dirty="0">
                  <a:solidFill>
                    <a:srgbClr val="FFC000"/>
                  </a:solidFill>
                  <a:effectLst/>
                  <a:latin typeface="+mn-lt"/>
                </a:rPr>
                <a:t>Laser</a:t>
              </a:r>
              <a:endParaRPr lang="en-GB" sz="1600" b="1" kern="100" dirty="0">
                <a:solidFill>
                  <a:srgbClr val="FFC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7D52EF-2F52-553E-B627-E165E63355EF}"/>
                </a:ext>
              </a:extLst>
            </p:cNvPr>
            <p:cNvSpPr txBox="1"/>
            <p:nvPr/>
          </p:nvSpPr>
          <p:spPr>
            <a:xfrm rot="16200000">
              <a:off x="2161710" y="2697661"/>
              <a:ext cx="1382189" cy="344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7051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400" b="1" kern="100" dirty="0">
                  <a:solidFill>
                    <a:schemeClr val="bg1"/>
                  </a:solidFill>
                  <a:effectLst/>
                  <a:latin typeface="+mn-lt"/>
                </a:rPr>
                <a:t>H</a:t>
              </a:r>
              <a:r>
                <a:rPr lang="en-GB" sz="1400" b="1" kern="100" baseline="30000" dirty="0">
                  <a:solidFill>
                    <a:schemeClr val="bg1"/>
                  </a:solidFill>
                  <a:effectLst/>
                  <a:latin typeface="+mn-lt"/>
                </a:rPr>
                <a:t>(-)</a:t>
              </a:r>
              <a:r>
                <a:rPr lang="en-GB" sz="1400" b="1" kern="100" dirty="0">
                  <a:solidFill>
                    <a:schemeClr val="bg1"/>
                  </a:solidFill>
                  <a:effectLst/>
                  <a:latin typeface="+mn-lt"/>
                </a:rPr>
                <a:t> </a:t>
              </a:r>
              <a:r>
                <a:rPr lang="en-GB" sz="1600" b="1" kern="100" dirty="0">
                  <a:solidFill>
                    <a:schemeClr val="bg1"/>
                  </a:solidFill>
                  <a:effectLst/>
                  <a:latin typeface="+mn-lt"/>
                </a:rPr>
                <a:t>bunch</a:t>
              </a:r>
              <a:endParaRPr lang="en-GB" sz="1600" b="1" kern="1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271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0E556-F2A9-04CF-DD8F-866F1D5D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5"/>
            <a:ext cx="9150350" cy="758825"/>
          </a:xfrm>
        </p:spPr>
        <p:txBody>
          <a:bodyPr/>
          <a:lstStyle/>
          <a:p>
            <a:pPr algn="ctr"/>
            <a:r>
              <a:rPr lang="en-GB" b="1" dirty="0"/>
              <a:t>Summary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F0088-F16B-8331-1BB8-551EEF160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F13FA-E8C4-4CCA-B0D8-19787DD6F31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0C512-6931-6B3A-CCE3-66B44A2B8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DAB8-561E-E766-7F93-E8565E14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36E6E6-751B-C503-80B7-508D467ED8BB}"/>
              </a:ext>
            </a:extLst>
          </p:cNvPr>
          <p:cNvSpPr txBox="1"/>
          <p:nvPr/>
        </p:nvSpPr>
        <p:spPr>
          <a:xfrm>
            <a:off x="526775" y="1382286"/>
            <a:ext cx="1150288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cs typeface="Times New Roman" panose="02020603050405020304" pitchFamily="18" charset="0"/>
              </a:rPr>
              <a:t>Uncorrelated </a:t>
            </a:r>
            <a:r>
              <a:rPr lang="en-GB" sz="2000" dirty="0" err="1">
                <a:cs typeface="Times New Roman" panose="02020603050405020304" pitchFamily="18" charset="0"/>
              </a:rPr>
              <a:t>betatron</a:t>
            </a:r>
            <a:r>
              <a:rPr lang="en-GB" sz="2000" dirty="0">
                <a:cs typeface="Times New Roman" panose="02020603050405020304" pitchFamily="18" charset="0"/>
              </a:rPr>
              <a:t> hydrogen beam </a:t>
            </a:r>
            <a:r>
              <a:rPr lang="en-GB" sz="2000">
                <a:cs typeface="Times New Roman" panose="02020603050405020304" pitchFamily="18" charset="0"/>
              </a:rPr>
              <a:t>divergence  is </a:t>
            </a:r>
            <a:r>
              <a:rPr lang="en-GB" sz="2000" dirty="0">
                <a:cs typeface="Times New Roman" panose="02020603050405020304" pitchFamily="18" charset="0"/>
              </a:rPr>
              <a:t>unavoidable factor reducing excitation efficiency.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</a:rPr>
              <a:t>New asymptotic and time-dependent solutions of the Schrödinger equations for two-level model  of relativistic atoms interacting with a laser beam has been obtained.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</a:rPr>
              <a:t>Analytical formulas of the laser peak power and pulse energy required for evaluating the  laser stripping method were obtained.</a:t>
            </a:r>
          </a:p>
          <a:p>
            <a:endParaRPr lang="en-GB" sz="2000" dirty="0">
              <a:latin typeface="Arial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</a:rPr>
              <a:t>Eliminating both energy spread and beam duration through dispersive control can reduce the required average laser power to a few hundred watts.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Arial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Laser-assisted charge-exchange injection appears feasible for </a:t>
            </a:r>
            <a:r>
              <a:rPr lang="en-GB" sz="2000" dirty="0" err="1"/>
              <a:t>ESSnuSB</a:t>
            </a:r>
            <a:r>
              <a:rPr lang="en-GB" sz="2000" dirty="0"/>
              <a:t>+, provided that the L2R </a:t>
            </a:r>
            <a:r>
              <a:rPr lang="en-GB" sz="2000" dirty="0">
                <a:latin typeface="Calibri" panose="020F0502020204030204" pitchFamily="34" charset="0"/>
              </a:rPr>
              <a:t>transfer line lattice </a:t>
            </a:r>
            <a:r>
              <a:rPr lang="en-GB" sz="2000" dirty="0"/>
              <a:t>is configured to achieve the required dispersion and dispersion derivative at the interaction point.</a:t>
            </a:r>
          </a:p>
        </p:txBody>
      </p:sp>
    </p:spTree>
    <p:extLst>
      <p:ext uri="{BB962C8B-B14F-4D97-AF65-F5344CB8AC3E}">
        <p14:creationId xmlns:p14="http://schemas.microsoft.com/office/powerpoint/2010/main" val="1501759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F2C7B-CECC-ACAF-8A45-E48D9DBA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01322-D54F-D754-A84B-2163B3FFA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825"/>
            <a:ext cx="9150350" cy="758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2714B2"/>
                </a:solidFill>
              </a:rPr>
              <a:t>Outlook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F2E1F-5BD3-A4A8-49D6-0FEB13C6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F13FA-E8C4-4CCA-B0D8-19787DD6F316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A947A-A032-A0FB-659D-FB96433E0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F2531-58D7-1FAD-0CB0-9B95535FC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28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C9BB20-CFE4-9B71-E111-0839AD4A236D}"/>
              </a:ext>
            </a:extLst>
          </p:cNvPr>
          <p:cNvSpPr txBox="1"/>
          <p:nvPr/>
        </p:nvSpPr>
        <p:spPr>
          <a:xfrm>
            <a:off x="1401759" y="1305341"/>
            <a:ext cx="902018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Verification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of the analytical formulas for the required laser power and energy with full-scale simulation. (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PyORBIT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Redesign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dispersion of the L2R transfer line to reach 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Dx = 8.6 m and </a:t>
            </a:r>
            <a:r>
              <a:rPr lang="en-GB" u="sng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D’x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= -1.547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 t IP (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PyORBIT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Design-study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of the L2R transfer line with 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longitudinal alternative focusing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to reduce the dispersion function to Dx = 4÷5 m and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D’x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= -1.547 at IP. (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PyORBIT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).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Design-study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of the L2R transfer line with longitudinal alternative focusing to maintain the bunch length at the initial value, with 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Dx = 0 m and </a:t>
            </a:r>
            <a:r>
              <a:rPr lang="en-GB" u="sng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D’x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= -1.547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at IP (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PyORBIT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Design-study of a 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magnetic system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for stripping (CST Studio, Ansys, COMSOL)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Design-study of a </a:t>
            </a:r>
            <a:r>
              <a:rPr lang="en-GB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laser system</a:t>
            </a:r>
            <a:endParaRPr lang="en-GB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386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A2EE3-A511-3C7C-5915-60B36E9A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9C31-83FC-4834-9771-D5AFFC70E47A}" type="datetime1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18196-957F-0CF0-8530-091F6CF9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ESSnuSB+ Workshop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EE4E2-E8E8-E7A0-D70D-33343CCF5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B61B-262C-42C2-BF47-1709D5412A88}" type="slidenum">
              <a:rPr lang="en-GB" smtClean="0"/>
              <a:t>29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81D07F-27AC-E5A0-6E23-882696D3C5A8}"/>
              </a:ext>
            </a:extLst>
          </p:cNvPr>
          <p:cNvSpPr/>
          <p:nvPr/>
        </p:nvSpPr>
        <p:spPr>
          <a:xfrm>
            <a:off x="1293790" y="2736223"/>
            <a:ext cx="9986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858837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39483</TotalTime>
  <Words>1685</Words>
  <Application>Microsoft Office PowerPoint</Application>
  <PresentationFormat>Widescreen</PresentationFormat>
  <Paragraphs>441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ArialMT</vt:lpstr>
      <vt:lpstr>Calibri</vt:lpstr>
      <vt:lpstr>Calibri Light</vt:lpstr>
      <vt:lpstr>Cambria Math</vt:lpstr>
      <vt:lpstr>Gill Alt One MT</vt:lpstr>
      <vt:lpstr>Symbol</vt:lpstr>
      <vt:lpstr>Times New Roman</vt:lpstr>
      <vt:lpstr>Office Theme</vt:lpstr>
      <vt:lpstr>Evaluation of Laser-Assisted Charge-Exchange Injection into 5 MW ESSnSB+ Proton Accumulator</vt:lpstr>
      <vt:lpstr>5 MW ESSnuSB+</vt:lpstr>
      <vt:lpstr>Three-step Laser-Assisted Charge-Exchange Injection </vt:lpstr>
      <vt:lpstr>Elliptical Gaussian laser beam  in the rest frame </vt:lpstr>
      <vt:lpstr>Laser stripping is powerful concept?  Doppler detuning  </vt:lpstr>
      <vt:lpstr>“Cancellation” of energy spread</vt:lpstr>
      <vt:lpstr>Two-level model of an atom ensemble  in the rest frame </vt:lpstr>
      <vt:lpstr>PowerPoint Presentation</vt:lpstr>
      <vt:lpstr>Excitation efficiency for an ensemble of atoms</vt:lpstr>
      <vt:lpstr>Time-dependant excitation probability</vt:lpstr>
      <vt:lpstr>Analytical v.s. numerical  excitation probability</vt:lpstr>
      <vt:lpstr>Laser Peak Power</vt:lpstr>
      <vt:lpstr>Peak Power</vt:lpstr>
      <vt:lpstr>Laser pulse Energy</vt:lpstr>
      <vt:lpstr>Laser pulse duration (FWHM) </vt:lpstr>
      <vt:lpstr>L2R transfer line </vt:lpstr>
      <vt:lpstr>“Cancellation” of bunch duration</vt:lpstr>
      <vt:lpstr>Crab-Crossing Shema</vt:lpstr>
      <vt:lpstr>Crab-Crossing Shema</vt:lpstr>
      <vt:lpstr>Crab-Crossing Shema</vt:lpstr>
      <vt:lpstr>Crab-Crossing</vt:lpstr>
      <vt:lpstr>Crab-Crossing Shema</vt:lpstr>
      <vt:lpstr>Crab-Crossing Shema</vt:lpstr>
      <vt:lpstr>Dispersion Function at IP for CCS</vt:lpstr>
      <vt:lpstr>Laser Pulse Energy at Crab-Crossing Shema</vt:lpstr>
      <vt:lpstr>Beam and Laser Parameters for ⟨η_∞ ⟩=0.95</vt:lpstr>
      <vt:lpstr>Summary</vt:lpstr>
      <vt:lpstr>Outlook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Anatoliy Mykolaiovych Opanasenko</dc:creator>
  <cp:lastModifiedBy>Anatoliy Mykolaiovych Opanasenko</cp:lastModifiedBy>
  <cp:revision>443</cp:revision>
  <dcterms:created xsi:type="dcterms:W3CDTF">2026-04-28T16:43:39Z</dcterms:created>
  <dcterms:modified xsi:type="dcterms:W3CDTF">2026-10-06T05:48:53Z</dcterms:modified>
</cp:coreProperties>
</file>