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sldIdLst>
    <p:sldId id="256" r:id="rId2"/>
    <p:sldId id="257" r:id="rId3"/>
    <p:sldId id="258" r:id="rId4"/>
    <p:sldId id="259" r:id="rId5"/>
    <p:sldId id="263" r:id="rId6"/>
    <p:sldId id="271" r:id="rId7"/>
    <p:sldId id="288" r:id="rId8"/>
    <p:sldId id="285" r:id="rId9"/>
    <p:sldId id="286" r:id="rId10"/>
    <p:sldId id="284" r:id="rId11"/>
    <p:sldId id="287" r:id="rId12"/>
    <p:sldId id="294" r:id="rId13"/>
    <p:sldId id="295" r:id="rId14"/>
    <p:sldId id="291" r:id="rId15"/>
    <p:sldId id="260" r:id="rId16"/>
    <p:sldId id="262" r:id="rId17"/>
    <p:sldId id="265" r:id="rId18"/>
    <p:sldId id="264" r:id="rId19"/>
    <p:sldId id="266" r:id="rId20"/>
    <p:sldId id="289" r:id="rId21"/>
    <p:sldId id="290" r:id="rId22"/>
    <p:sldId id="268" r:id="rId23"/>
    <p:sldId id="272" r:id="rId24"/>
    <p:sldId id="273" r:id="rId25"/>
    <p:sldId id="274" r:id="rId26"/>
    <p:sldId id="278" r:id="rId27"/>
    <p:sldId id="301" r:id="rId28"/>
    <p:sldId id="276" r:id="rId29"/>
    <p:sldId id="269" r:id="rId30"/>
    <p:sldId id="281" r:id="rId31"/>
    <p:sldId id="279" r:id="rId32"/>
    <p:sldId id="283" r:id="rId33"/>
    <p:sldId id="300" r:id="rId34"/>
    <p:sldId id="296" r:id="rId35"/>
    <p:sldId id="297" r:id="rId36"/>
    <p:sldId id="293" r:id="rId37"/>
    <p:sldId id="299" r:id="rId38"/>
    <p:sldId id="302" r:id="rId39"/>
    <p:sldId id="277" r:id="rId40"/>
    <p:sldId id="292" r:id="rId41"/>
    <p:sldId id="298" r:id="rId42"/>
    <p:sldId id="28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19"/>
    <p:restoredTop sz="86424"/>
  </p:normalViewPr>
  <p:slideViewPr>
    <p:cSldViewPr snapToGrid="0">
      <p:cViewPr varScale="1">
        <p:scale>
          <a:sx n="123" d="100"/>
          <a:sy n="123" d="100"/>
        </p:scale>
        <p:origin x="200" y="48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1056B-B7FB-3B4F-BA1C-3CBBDDC7B725}" type="datetimeFigureOut">
              <a:rPr lang="en-US" smtClean="0"/>
              <a:t>10/6/26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78875-A1F4-8840-8213-95F41FBE2B8A}" type="slidenum">
              <a:rPr lang="en-US" smtClean="0"/>
              <a:t>‹#›</a:t>
            </a:fld>
            <a:endParaRPr lang="en-US"/>
          </a:p>
        </p:txBody>
      </p:sp>
    </p:spTree>
    <p:extLst>
      <p:ext uri="{BB962C8B-B14F-4D97-AF65-F5344CB8AC3E}">
        <p14:creationId xmlns:p14="http://schemas.microsoft.com/office/powerpoint/2010/main" val="214263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D78875-A1F4-8840-8213-95F41FBE2B8A}" type="slidenum">
              <a:rPr lang="en-US" smtClean="0"/>
              <a:t>1</a:t>
            </a:fld>
            <a:endParaRPr lang="en-US"/>
          </a:p>
        </p:txBody>
      </p:sp>
    </p:spTree>
    <p:extLst>
      <p:ext uri="{BB962C8B-B14F-4D97-AF65-F5344CB8AC3E}">
        <p14:creationId xmlns:p14="http://schemas.microsoft.com/office/powerpoint/2010/main" val="3705050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D78875-A1F4-8840-8213-95F41FBE2B8A}" type="slidenum">
              <a:rPr lang="en-US" smtClean="0"/>
              <a:t>2</a:t>
            </a:fld>
            <a:endParaRPr lang="en-US"/>
          </a:p>
        </p:txBody>
      </p:sp>
    </p:spTree>
    <p:extLst>
      <p:ext uri="{BB962C8B-B14F-4D97-AF65-F5344CB8AC3E}">
        <p14:creationId xmlns:p14="http://schemas.microsoft.com/office/powerpoint/2010/main" val="509109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5B2B1-0001-56C4-E2ED-90F28EE057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92CDFC-BD5E-6DF6-EF8E-A6E1A7CDB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896626-63E1-DEA2-9D11-71A1885E04E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C97D6D9-EDA4-2A7F-6EE0-85E64F893F9C}"/>
              </a:ext>
            </a:extLst>
          </p:cNvPr>
          <p:cNvSpPr>
            <a:spLocks noGrp="1"/>
          </p:cNvSpPr>
          <p:nvPr>
            <p:ph type="ftr" sz="quarter" idx="11"/>
          </p:nvPr>
        </p:nvSpPr>
        <p:spPr/>
        <p:txBody>
          <a:bodyPr/>
          <a:lstStyle/>
          <a:p>
            <a:r>
              <a:rPr lang="en-US"/>
              <a:t>Accumulator Ring | OG</a:t>
            </a:r>
          </a:p>
        </p:txBody>
      </p:sp>
      <p:sp>
        <p:nvSpPr>
          <p:cNvPr id="6" name="Slide Number Placeholder 5">
            <a:extLst>
              <a:ext uri="{FF2B5EF4-FFF2-40B4-BE49-F238E27FC236}">
                <a16:creationId xmlns:a16="http://schemas.microsoft.com/office/drawing/2014/main" id="{496CA0D7-D27F-FAB8-0077-191E52F04D14}"/>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166552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96A5D-3B71-C041-826B-CB62DB09B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8BA24-BE3B-9453-82F0-5B068990A1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48E1CD-693D-463A-427B-BB905AA3408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372D05C-D0E0-0F4A-7AFE-BD40D5D65E3F}"/>
              </a:ext>
            </a:extLst>
          </p:cNvPr>
          <p:cNvSpPr>
            <a:spLocks noGrp="1"/>
          </p:cNvSpPr>
          <p:nvPr>
            <p:ph type="ftr" sz="quarter" idx="11"/>
          </p:nvPr>
        </p:nvSpPr>
        <p:spPr/>
        <p:txBody>
          <a:bodyPr/>
          <a:lstStyle/>
          <a:p>
            <a:r>
              <a:rPr lang="en-US"/>
              <a:t>Accumulator Ring | OG</a:t>
            </a:r>
          </a:p>
        </p:txBody>
      </p:sp>
      <p:sp>
        <p:nvSpPr>
          <p:cNvPr id="6" name="Slide Number Placeholder 5">
            <a:extLst>
              <a:ext uri="{FF2B5EF4-FFF2-40B4-BE49-F238E27FC236}">
                <a16:creationId xmlns:a16="http://schemas.microsoft.com/office/drawing/2014/main" id="{5BA81ACA-9F57-D836-A9C6-7881AC577DB1}"/>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187368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45CF2-3147-FBD8-4EE0-3C658042F3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C1318-B689-63F4-1699-117231E9C0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1EAAD8-3218-5D82-B227-47D65C486AE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BEE338CD-6434-87F3-0C0C-CF3131CF4F1E}"/>
              </a:ext>
            </a:extLst>
          </p:cNvPr>
          <p:cNvSpPr>
            <a:spLocks noGrp="1"/>
          </p:cNvSpPr>
          <p:nvPr>
            <p:ph type="ftr" sz="quarter" idx="11"/>
          </p:nvPr>
        </p:nvSpPr>
        <p:spPr/>
        <p:txBody>
          <a:bodyPr/>
          <a:lstStyle/>
          <a:p>
            <a:r>
              <a:rPr lang="en-US"/>
              <a:t>Accumulator Ring | OG</a:t>
            </a:r>
          </a:p>
        </p:txBody>
      </p:sp>
      <p:sp>
        <p:nvSpPr>
          <p:cNvPr id="6" name="Slide Number Placeholder 5">
            <a:extLst>
              <a:ext uri="{FF2B5EF4-FFF2-40B4-BE49-F238E27FC236}">
                <a16:creationId xmlns:a16="http://schemas.microsoft.com/office/drawing/2014/main" id="{E0F80C58-6EFA-ABA8-1133-0864D2EF446C}"/>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597399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A095A-1B1F-50FD-A9E0-07DAC98331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9A5EE0-B675-C287-A672-BD632CDDC9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8885AD-EA86-BEDC-A4E9-1C1801AC62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6E12D2-F7F8-342E-583E-B34F060A182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52AB930-6ADB-FA8C-DCB0-3C695C1335A0}"/>
              </a:ext>
            </a:extLst>
          </p:cNvPr>
          <p:cNvSpPr>
            <a:spLocks noGrp="1"/>
          </p:cNvSpPr>
          <p:nvPr>
            <p:ph type="ftr" sz="quarter" idx="11"/>
          </p:nvPr>
        </p:nvSpPr>
        <p:spPr/>
        <p:txBody>
          <a:bodyPr/>
          <a:lstStyle/>
          <a:p>
            <a:r>
              <a:rPr lang="en-US"/>
              <a:t>Accumulator Ring | OG</a:t>
            </a:r>
          </a:p>
        </p:txBody>
      </p:sp>
      <p:sp>
        <p:nvSpPr>
          <p:cNvPr id="7" name="Slide Number Placeholder 6">
            <a:extLst>
              <a:ext uri="{FF2B5EF4-FFF2-40B4-BE49-F238E27FC236}">
                <a16:creationId xmlns:a16="http://schemas.microsoft.com/office/drawing/2014/main" id="{1639BC62-6447-B16C-428D-51CA94B90D26}"/>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3406670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AA53E-EFCF-F9BD-0576-FDF4780B47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DEDC3B-A096-994D-4647-603DD052E4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111D3C-D810-0AA8-00F2-32C8D25819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D8DF8A-98CC-317A-2B7F-04CE53B0B2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85680B-50FB-CC2B-020C-16B795C926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38BF52-1CC3-7AB8-2B48-D61DFA751FA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140F8E01-E8D0-9C86-DF7E-D2DA2B0AACFD}"/>
              </a:ext>
            </a:extLst>
          </p:cNvPr>
          <p:cNvSpPr>
            <a:spLocks noGrp="1"/>
          </p:cNvSpPr>
          <p:nvPr>
            <p:ph type="ftr" sz="quarter" idx="11"/>
          </p:nvPr>
        </p:nvSpPr>
        <p:spPr/>
        <p:txBody>
          <a:bodyPr/>
          <a:lstStyle/>
          <a:p>
            <a:r>
              <a:rPr lang="en-US"/>
              <a:t>Accumulator Ring | OG</a:t>
            </a:r>
          </a:p>
        </p:txBody>
      </p:sp>
      <p:sp>
        <p:nvSpPr>
          <p:cNvPr id="9" name="Slide Number Placeholder 8">
            <a:extLst>
              <a:ext uri="{FF2B5EF4-FFF2-40B4-BE49-F238E27FC236}">
                <a16:creationId xmlns:a16="http://schemas.microsoft.com/office/drawing/2014/main" id="{57C07F0C-85B5-8D1B-C026-F311B99136DB}"/>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203070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074A9-0726-8FD9-3B57-C5357ACC64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3F3E1A-C025-8D33-2C85-E774A9880C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3F1939D5-556D-81B0-ED43-48756D8A8DF7}"/>
              </a:ext>
            </a:extLst>
          </p:cNvPr>
          <p:cNvSpPr>
            <a:spLocks noGrp="1"/>
          </p:cNvSpPr>
          <p:nvPr>
            <p:ph type="ftr" sz="quarter" idx="11"/>
          </p:nvPr>
        </p:nvSpPr>
        <p:spPr/>
        <p:txBody>
          <a:bodyPr/>
          <a:lstStyle/>
          <a:p>
            <a:r>
              <a:rPr lang="en-US"/>
              <a:t>Accumulator Ring | OG</a:t>
            </a:r>
          </a:p>
        </p:txBody>
      </p:sp>
      <p:sp>
        <p:nvSpPr>
          <p:cNvPr id="5" name="Slide Number Placeholder 4">
            <a:extLst>
              <a:ext uri="{FF2B5EF4-FFF2-40B4-BE49-F238E27FC236}">
                <a16:creationId xmlns:a16="http://schemas.microsoft.com/office/drawing/2014/main" id="{18D3A0D2-41B3-4001-C5E2-C66D50E1FF97}"/>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156103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751309-1011-EDBF-97D0-CDA7FEE66E5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87B46D56-9644-2FDA-5B43-58EC5B7104C7}"/>
              </a:ext>
            </a:extLst>
          </p:cNvPr>
          <p:cNvSpPr>
            <a:spLocks noGrp="1"/>
          </p:cNvSpPr>
          <p:nvPr>
            <p:ph type="ftr" sz="quarter" idx="11"/>
          </p:nvPr>
        </p:nvSpPr>
        <p:spPr/>
        <p:txBody>
          <a:bodyPr/>
          <a:lstStyle/>
          <a:p>
            <a:r>
              <a:rPr lang="en-US"/>
              <a:t>Accumulator Ring | OG</a:t>
            </a:r>
          </a:p>
        </p:txBody>
      </p:sp>
      <p:sp>
        <p:nvSpPr>
          <p:cNvPr id="4" name="Slide Number Placeholder 3">
            <a:extLst>
              <a:ext uri="{FF2B5EF4-FFF2-40B4-BE49-F238E27FC236}">
                <a16:creationId xmlns:a16="http://schemas.microsoft.com/office/drawing/2014/main" id="{D7080467-9A84-1A1B-94B3-A99BB10C4254}"/>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803311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7485C-DC77-FBDC-89D6-D94723D71E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F9F975-A95D-1A4B-0BBE-837A6634D7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E43BFB-08EC-7F3C-FFAC-B19543F88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4394AC-5AEF-B340-0D86-B7D8529CD6C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F6F93AB-DA7F-08CC-B74B-BD4764CCA4CC}"/>
              </a:ext>
            </a:extLst>
          </p:cNvPr>
          <p:cNvSpPr>
            <a:spLocks noGrp="1"/>
          </p:cNvSpPr>
          <p:nvPr>
            <p:ph type="ftr" sz="quarter" idx="11"/>
          </p:nvPr>
        </p:nvSpPr>
        <p:spPr/>
        <p:txBody>
          <a:bodyPr/>
          <a:lstStyle/>
          <a:p>
            <a:r>
              <a:rPr lang="en-US"/>
              <a:t>Accumulator Ring | OG</a:t>
            </a:r>
          </a:p>
        </p:txBody>
      </p:sp>
      <p:sp>
        <p:nvSpPr>
          <p:cNvPr id="7" name="Slide Number Placeholder 6">
            <a:extLst>
              <a:ext uri="{FF2B5EF4-FFF2-40B4-BE49-F238E27FC236}">
                <a16:creationId xmlns:a16="http://schemas.microsoft.com/office/drawing/2014/main" id="{01E2CB77-70BC-DFDF-F836-42B048E057E5}"/>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1960341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FC94-AB8A-F774-8B75-3479943C4F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2965FB-8002-738A-A4EF-41D9EE7D58A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2AF312-3983-804A-C3F7-9A41C5DD42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69208F-5585-A896-182F-6FA05039475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3C235E0-93ED-4FCA-B321-454CE919EB20}"/>
              </a:ext>
            </a:extLst>
          </p:cNvPr>
          <p:cNvSpPr>
            <a:spLocks noGrp="1"/>
          </p:cNvSpPr>
          <p:nvPr>
            <p:ph type="ftr" sz="quarter" idx="11"/>
          </p:nvPr>
        </p:nvSpPr>
        <p:spPr/>
        <p:txBody>
          <a:bodyPr/>
          <a:lstStyle/>
          <a:p>
            <a:r>
              <a:rPr lang="en-US"/>
              <a:t>Accumulator Ring | OG</a:t>
            </a:r>
          </a:p>
        </p:txBody>
      </p:sp>
      <p:sp>
        <p:nvSpPr>
          <p:cNvPr id="7" name="Slide Number Placeholder 6">
            <a:extLst>
              <a:ext uri="{FF2B5EF4-FFF2-40B4-BE49-F238E27FC236}">
                <a16:creationId xmlns:a16="http://schemas.microsoft.com/office/drawing/2014/main" id="{89A8DC64-780C-73E1-C374-59C4FFE115A0}"/>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225121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C5BB4-69C8-2C18-7990-645ED8DD43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124969-1E1C-7662-672F-CBDEC07D58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05E690-1E4F-FDA9-D1B6-DDC38A74C68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CC88F815-3D15-4037-E6A7-A6A3EF1031EB}"/>
              </a:ext>
            </a:extLst>
          </p:cNvPr>
          <p:cNvSpPr>
            <a:spLocks noGrp="1"/>
          </p:cNvSpPr>
          <p:nvPr>
            <p:ph type="ftr" sz="quarter" idx="11"/>
          </p:nvPr>
        </p:nvSpPr>
        <p:spPr/>
        <p:txBody>
          <a:bodyPr/>
          <a:lstStyle/>
          <a:p>
            <a:r>
              <a:rPr lang="en-US"/>
              <a:t>Accumulator Ring | OG</a:t>
            </a:r>
          </a:p>
        </p:txBody>
      </p:sp>
      <p:sp>
        <p:nvSpPr>
          <p:cNvPr id="6" name="Slide Number Placeholder 5">
            <a:extLst>
              <a:ext uri="{FF2B5EF4-FFF2-40B4-BE49-F238E27FC236}">
                <a16:creationId xmlns:a16="http://schemas.microsoft.com/office/drawing/2014/main" id="{B89DD3E3-167A-77B3-F727-8B78F3D76981}"/>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313424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45AA41-E25D-9509-EFFA-4ECCE6CB6A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219F06-84CA-9FAD-389D-E385B0C87A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D09295-11B7-5FEA-972C-84858840F03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7C44F13-5DFA-E70C-7FE3-68A035611D67}"/>
              </a:ext>
            </a:extLst>
          </p:cNvPr>
          <p:cNvSpPr>
            <a:spLocks noGrp="1"/>
          </p:cNvSpPr>
          <p:nvPr>
            <p:ph type="ftr" sz="quarter" idx="11"/>
          </p:nvPr>
        </p:nvSpPr>
        <p:spPr/>
        <p:txBody>
          <a:bodyPr/>
          <a:lstStyle/>
          <a:p>
            <a:r>
              <a:rPr lang="en-US"/>
              <a:t>Accumulator Ring | OG</a:t>
            </a:r>
          </a:p>
        </p:txBody>
      </p:sp>
      <p:sp>
        <p:nvSpPr>
          <p:cNvPr id="6" name="Slide Number Placeholder 5">
            <a:extLst>
              <a:ext uri="{FF2B5EF4-FFF2-40B4-BE49-F238E27FC236}">
                <a16:creationId xmlns:a16="http://schemas.microsoft.com/office/drawing/2014/main" id="{C2ED1667-8435-1EDD-961B-0811C212960A}"/>
              </a:ext>
            </a:extLst>
          </p:cNvPr>
          <p:cNvSpPr>
            <a:spLocks noGrp="1"/>
          </p:cNvSpPr>
          <p:nvPr>
            <p:ph type="sldNum" sz="quarter" idx="12"/>
          </p:nvPr>
        </p:nvSpPr>
        <p:spPr/>
        <p:txBody>
          <a:bodyPr/>
          <a:lstStyle/>
          <a:p>
            <a:fld id="{6DEF72BD-F42C-FC4D-8237-1D70613BA131}" type="slidenum">
              <a:rPr lang="en-US" smtClean="0"/>
              <a:t>‹#›</a:t>
            </a:fld>
            <a:endParaRPr lang="en-US"/>
          </a:p>
        </p:txBody>
      </p:sp>
    </p:spTree>
    <p:extLst>
      <p:ext uri="{BB962C8B-B14F-4D97-AF65-F5344CB8AC3E}">
        <p14:creationId xmlns:p14="http://schemas.microsoft.com/office/powerpoint/2010/main" val="410339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alpha val="53861"/>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1D0E5-1E22-490E-3099-42F681049B9D}"/>
              </a:ext>
            </a:extLst>
          </p:cNvPr>
          <p:cNvSpPr>
            <a:spLocks noGrp="1"/>
          </p:cNvSpPr>
          <p:nvPr>
            <p:ph type="title"/>
          </p:nvPr>
        </p:nvSpPr>
        <p:spPr>
          <a:xfrm>
            <a:off x="894886" y="880992"/>
            <a:ext cx="8964732" cy="523737"/>
          </a:xfrm>
        </p:spPr>
        <p:txBody>
          <a:bodyPr/>
          <a:lstStyle/>
          <a:p>
            <a:r>
              <a:rPr lang="en-US" dirty="0"/>
              <a:t>Click to edit Master title style</a:t>
            </a:r>
          </a:p>
        </p:txBody>
      </p:sp>
      <p:sp>
        <p:nvSpPr>
          <p:cNvPr id="4" name="Slide Number Placeholder 3">
            <a:extLst>
              <a:ext uri="{FF2B5EF4-FFF2-40B4-BE49-F238E27FC236}">
                <a16:creationId xmlns:a16="http://schemas.microsoft.com/office/drawing/2014/main" id="{C9D85E39-6015-3ADE-DD98-FCCFA5460AEF}"/>
              </a:ext>
            </a:extLst>
          </p:cNvPr>
          <p:cNvSpPr>
            <a:spLocks noGrp="1"/>
          </p:cNvSpPr>
          <p:nvPr>
            <p:ph type="sldNum" sz="quarter" idx="11"/>
          </p:nvPr>
        </p:nvSpPr>
        <p:spPr>
          <a:xfrm>
            <a:off x="9248271" y="6497364"/>
            <a:ext cx="2381235" cy="217690"/>
          </a:xfrm>
        </p:spPr>
        <p:txBody>
          <a:bodyPr/>
          <a:lstStyle/>
          <a:p>
            <a:fld id="{6DEF72BD-F42C-FC4D-8237-1D70613BA131}" type="slidenum">
              <a:rPr lang="en-US" smtClean="0"/>
              <a:t>‹#›</a:t>
            </a:fld>
            <a:endParaRPr lang="en-US" dirty="0"/>
          </a:p>
        </p:txBody>
      </p:sp>
      <p:cxnSp>
        <p:nvCxnSpPr>
          <p:cNvPr id="6" name="Straight Connector 5">
            <a:extLst>
              <a:ext uri="{FF2B5EF4-FFF2-40B4-BE49-F238E27FC236}">
                <a16:creationId xmlns:a16="http://schemas.microsoft.com/office/drawing/2014/main" id="{97F64CEE-304F-2DD7-251E-E62851B1612C}"/>
              </a:ext>
            </a:extLst>
          </p:cNvPr>
          <p:cNvCxnSpPr/>
          <p:nvPr userDrawn="1"/>
        </p:nvCxnSpPr>
        <p:spPr>
          <a:xfrm>
            <a:off x="225285" y="318698"/>
            <a:ext cx="1196671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FCF835D-F5A6-9234-23ED-B7E4C01657B1}"/>
              </a:ext>
            </a:extLst>
          </p:cNvPr>
          <p:cNvCxnSpPr/>
          <p:nvPr userDrawn="1"/>
        </p:nvCxnSpPr>
        <p:spPr>
          <a:xfrm>
            <a:off x="225286" y="6349724"/>
            <a:ext cx="11966713"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Footer Placeholder 9">
            <a:extLst>
              <a:ext uri="{FF2B5EF4-FFF2-40B4-BE49-F238E27FC236}">
                <a16:creationId xmlns:a16="http://schemas.microsoft.com/office/drawing/2014/main" id="{009A4C8F-BDB7-2E0F-5449-B45C57F9C018}"/>
              </a:ext>
            </a:extLst>
          </p:cNvPr>
          <p:cNvSpPr>
            <a:spLocks noGrp="1"/>
          </p:cNvSpPr>
          <p:nvPr>
            <p:ph type="ftr" sz="quarter" idx="12"/>
          </p:nvPr>
        </p:nvSpPr>
        <p:spPr>
          <a:xfrm>
            <a:off x="4038600" y="6497364"/>
            <a:ext cx="3912220" cy="217690"/>
          </a:xfrm>
        </p:spPr>
        <p:txBody>
          <a:bodyPr/>
          <a:lstStyle/>
          <a:p>
            <a:r>
              <a:rPr lang="en-US"/>
              <a:t>Accumulator Ring | OG</a:t>
            </a:r>
            <a:endParaRPr lang="en-US" dirty="0"/>
          </a:p>
        </p:txBody>
      </p:sp>
      <p:pic>
        <p:nvPicPr>
          <p:cNvPr id="12" name="Picture 11">
            <a:extLst>
              <a:ext uri="{FF2B5EF4-FFF2-40B4-BE49-F238E27FC236}">
                <a16:creationId xmlns:a16="http://schemas.microsoft.com/office/drawing/2014/main" id="{5E9338F0-5462-DA1E-DFC0-E4CBE0D417B0}"/>
              </a:ext>
            </a:extLst>
          </p:cNvPr>
          <p:cNvPicPr>
            <a:picLocks noChangeAspect="1"/>
          </p:cNvPicPr>
          <p:nvPr userDrawn="1"/>
        </p:nvPicPr>
        <p:blipFill>
          <a:blip r:embed="rId2"/>
          <a:stretch>
            <a:fillRect/>
          </a:stretch>
        </p:blipFill>
        <p:spPr>
          <a:xfrm>
            <a:off x="385256" y="6415787"/>
            <a:ext cx="741179" cy="380843"/>
          </a:xfrm>
          <a:prstGeom prst="rect">
            <a:avLst/>
          </a:prstGeom>
        </p:spPr>
      </p:pic>
      <p:pic>
        <p:nvPicPr>
          <p:cNvPr id="14" name="Picture 13">
            <a:extLst>
              <a:ext uri="{FF2B5EF4-FFF2-40B4-BE49-F238E27FC236}">
                <a16:creationId xmlns:a16="http://schemas.microsoft.com/office/drawing/2014/main" id="{0DDEA0F1-B976-A649-D75C-C9FD96B70509}"/>
              </a:ext>
            </a:extLst>
          </p:cNvPr>
          <p:cNvPicPr>
            <a:picLocks noChangeAspect="1"/>
          </p:cNvPicPr>
          <p:nvPr userDrawn="1"/>
        </p:nvPicPr>
        <p:blipFill>
          <a:blip r:embed="rId3"/>
          <a:stretch>
            <a:fillRect/>
          </a:stretch>
        </p:blipFill>
        <p:spPr>
          <a:xfrm>
            <a:off x="1420389" y="6406204"/>
            <a:ext cx="474672" cy="451796"/>
          </a:xfrm>
          <a:prstGeom prst="rect">
            <a:avLst/>
          </a:prstGeom>
        </p:spPr>
      </p:pic>
    </p:spTree>
    <p:extLst>
      <p:ext uri="{BB962C8B-B14F-4D97-AF65-F5344CB8AC3E}">
        <p14:creationId xmlns:p14="http://schemas.microsoft.com/office/powerpoint/2010/main" val="2524349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8CD561-3A2C-31CE-5A04-FCB4456570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5013B3-7F22-DB83-B4BA-722D69D932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E1C86D3-5DD7-E437-9101-719C2D9AC8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Accumulator Ring | OG</a:t>
            </a:r>
          </a:p>
        </p:txBody>
      </p:sp>
      <p:sp>
        <p:nvSpPr>
          <p:cNvPr id="6" name="Slide Number Placeholder 5">
            <a:extLst>
              <a:ext uri="{FF2B5EF4-FFF2-40B4-BE49-F238E27FC236}">
                <a16:creationId xmlns:a16="http://schemas.microsoft.com/office/drawing/2014/main" id="{3DE55E06-9574-EBD1-C714-F322423DA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EF72BD-F42C-FC4D-8237-1D70613BA131}" type="slidenum">
              <a:rPr lang="en-US" smtClean="0"/>
              <a:t>‹#›</a:t>
            </a:fld>
            <a:endParaRPr lang="en-US" dirty="0"/>
          </a:p>
        </p:txBody>
      </p:sp>
    </p:spTree>
    <p:extLst>
      <p:ext uri="{BB962C8B-B14F-4D97-AF65-F5344CB8AC3E}">
        <p14:creationId xmlns:p14="http://schemas.microsoft.com/office/powerpoint/2010/main" val="3804188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3.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20.emf"/></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29.png"/><Relationship Id="rId7" Type="http://schemas.openxmlformats.org/officeDocument/2006/relationships/image" Target="../media/image40.jpeg"/><Relationship Id="rId2" Type="http://schemas.openxmlformats.org/officeDocument/2006/relationships/image" Target="../media/image31.png"/><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emf"/></Relationships>
</file>

<file path=ppt/slides/_rels/slide2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12.xml"/><Relationship Id="rId5" Type="http://schemas.openxmlformats.org/officeDocument/2006/relationships/image" Target="../media/image52.png"/><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2.xml"/><Relationship Id="rId5" Type="http://schemas.openxmlformats.org/officeDocument/2006/relationships/image" Target="../media/image59.jpeg"/><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61.emf"/><Relationship Id="rId1" Type="http://schemas.openxmlformats.org/officeDocument/2006/relationships/slideLayout" Target="../slideLayouts/slideLayout12.xml"/><Relationship Id="rId5" Type="http://schemas.openxmlformats.org/officeDocument/2006/relationships/image" Target="../media/image62.emf"/><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2.emf"/><Relationship Id="rId1" Type="http://schemas.openxmlformats.org/officeDocument/2006/relationships/slideLayout" Target="../slideLayouts/slideLayout1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image" Target="../media/image62.emf"/><Relationship Id="rId1" Type="http://schemas.openxmlformats.org/officeDocument/2006/relationships/slideLayout" Target="../slideLayouts/slideLayout1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01C3B-6638-C8A2-42D0-92F0FBF08780}"/>
              </a:ext>
            </a:extLst>
          </p:cNvPr>
          <p:cNvSpPr>
            <a:spLocks noGrp="1"/>
          </p:cNvSpPr>
          <p:nvPr>
            <p:ph type="ctrTitle"/>
          </p:nvPr>
        </p:nvSpPr>
        <p:spPr>
          <a:xfrm>
            <a:off x="1106556" y="680994"/>
            <a:ext cx="9978887" cy="2387600"/>
          </a:xfrm>
        </p:spPr>
        <p:txBody>
          <a:bodyPr/>
          <a:lstStyle/>
          <a:p>
            <a:r>
              <a:rPr lang="en-US" dirty="0"/>
              <a:t>Accumulator Ring</a:t>
            </a:r>
          </a:p>
        </p:txBody>
      </p:sp>
      <p:sp>
        <p:nvSpPr>
          <p:cNvPr id="3" name="Subtitle 2">
            <a:extLst>
              <a:ext uri="{FF2B5EF4-FFF2-40B4-BE49-F238E27FC236}">
                <a16:creationId xmlns:a16="http://schemas.microsoft.com/office/drawing/2014/main" id="{2178E0DF-D63C-76A7-EB0F-75D85F1A40A3}"/>
              </a:ext>
            </a:extLst>
          </p:cNvPr>
          <p:cNvSpPr>
            <a:spLocks noGrp="1"/>
          </p:cNvSpPr>
          <p:nvPr>
            <p:ph type="subTitle" idx="1"/>
          </p:nvPr>
        </p:nvSpPr>
        <p:spPr/>
        <p:txBody>
          <a:bodyPr/>
          <a:lstStyle/>
          <a:p>
            <a:r>
              <a:rPr lang="en-US" dirty="0"/>
              <a:t>Onur Gilanliogullari</a:t>
            </a:r>
          </a:p>
          <a:p>
            <a:r>
              <a:rPr lang="en-US" dirty="0"/>
              <a:t>Department of Physics and Astronomy; FREIA Division</a:t>
            </a:r>
          </a:p>
          <a:p>
            <a:r>
              <a:rPr lang="en-US" dirty="0"/>
              <a:t>Uppsala University</a:t>
            </a:r>
          </a:p>
        </p:txBody>
      </p:sp>
      <p:sp>
        <p:nvSpPr>
          <p:cNvPr id="4" name="Footer Placeholder 3">
            <a:extLst>
              <a:ext uri="{FF2B5EF4-FFF2-40B4-BE49-F238E27FC236}">
                <a16:creationId xmlns:a16="http://schemas.microsoft.com/office/drawing/2014/main" id="{8BD752F5-F37B-A205-C35F-E833FC368EDC}"/>
              </a:ext>
            </a:extLst>
          </p:cNvPr>
          <p:cNvSpPr>
            <a:spLocks noGrp="1"/>
          </p:cNvSpPr>
          <p:nvPr>
            <p:ph type="ftr" sz="quarter" idx="11"/>
          </p:nvPr>
        </p:nvSpPr>
        <p:spPr/>
        <p:txBody>
          <a:bodyPr/>
          <a:lstStyle/>
          <a:p>
            <a:r>
              <a:rPr lang="en-US"/>
              <a:t>Accumulator Ring | OG</a:t>
            </a:r>
          </a:p>
        </p:txBody>
      </p:sp>
      <p:sp>
        <p:nvSpPr>
          <p:cNvPr id="5" name="Slide Number Placeholder 4">
            <a:extLst>
              <a:ext uri="{FF2B5EF4-FFF2-40B4-BE49-F238E27FC236}">
                <a16:creationId xmlns:a16="http://schemas.microsoft.com/office/drawing/2014/main" id="{3D8746E3-333E-566A-569C-DE4622233D12}"/>
              </a:ext>
            </a:extLst>
          </p:cNvPr>
          <p:cNvSpPr>
            <a:spLocks noGrp="1"/>
          </p:cNvSpPr>
          <p:nvPr>
            <p:ph type="sldNum" sz="quarter" idx="12"/>
          </p:nvPr>
        </p:nvSpPr>
        <p:spPr/>
        <p:txBody>
          <a:bodyPr/>
          <a:lstStyle/>
          <a:p>
            <a:fld id="{6DEF72BD-F42C-FC4D-8237-1D70613BA131}" type="slidenum">
              <a:rPr lang="en-US" smtClean="0"/>
              <a:t>1</a:t>
            </a:fld>
            <a:endParaRPr lang="en-US"/>
          </a:p>
        </p:txBody>
      </p:sp>
      <p:pic>
        <p:nvPicPr>
          <p:cNvPr id="7" name="Picture 6">
            <a:extLst>
              <a:ext uri="{FF2B5EF4-FFF2-40B4-BE49-F238E27FC236}">
                <a16:creationId xmlns:a16="http://schemas.microsoft.com/office/drawing/2014/main" id="{72C18903-B9AC-0D69-4920-1DD616AD7686}"/>
              </a:ext>
            </a:extLst>
          </p:cNvPr>
          <p:cNvPicPr>
            <a:picLocks noChangeAspect="1"/>
          </p:cNvPicPr>
          <p:nvPr/>
        </p:nvPicPr>
        <p:blipFill>
          <a:blip r:embed="rId3"/>
          <a:stretch>
            <a:fillRect/>
          </a:stretch>
        </p:blipFill>
        <p:spPr>
          <a:xfrm>
            <a:off x="318604" y="136525"/>
            <a:ext cx="2119243" cy="1088939"/>
          </a:xfrm>
          <a:prstGeom prst="rect">
            <a:avLst/>
          </a:prstGeom>
        </p:spPr>
      </p:pic>
      <p:pic>
        <p:nvPicPr>
          <p:cNvPr id="9" name="Picture 8">
            <a:extLst>
              <a:ext uri="{FF2B5EF4-FFF2-40B4-BE49-F238E27FC236}">
                <a16:creationId xmlns:a16="http://schemas.microsoft.com/office/drawing/2014/main" id="{A99930C8-A300-77E0-3CDE-0B90C861B0F0}"/>
              </a:ext>
            </a:extLst>
          </p:cNvPr>
          <p:cNvPicPr>
            <a:picLocks noChangeAspect="1"/>
          </p:cNvPicPr>
          <p:nvPr/>
        </p:nvPicPr>
        <p:blipFill>
          <a:blip r:embed="rId4"/>
          <a:stretch>
            <a:fillRect/>
          </a:stretch>
        </p:blipFill>
        <p:spPr>
          <a:xfrm>
            <a:off x="2711623" y="136525"/>
            <a:ext cx="1141447" cy="1088940"/>
          </a:xfrm>
          <a:prstGeom prst="rect">
            <a:avLst/>
          </a:prstGeom>
        </p:spPr>
      </p:pic>
      <p:pic>
        <p:nvPicPr>
          <p:cNvPr id="11" name="Picture 10">
            <a:extLst>
              <a:ext uri="{FF2B5EF4-FFF2-40B4-BE49-F238E27FC236}">
                <a16:creationId xmlns:a16="http://schemas.microsoft.com/office/drawing/2014/main" id="{13A8D02F-F1F0-6BD4-D961-92F2C66DE98C}"/>
              </a:ext>
            </a:extLst>
          </p:cNvPr>
          <p:cNvPicPr>
            <a:picLocks noChangeAspect="1"/>
          </p:cNvPicPr>
          <p:nvPr/>
        </p:nvPicPr>
        <p:blipFill>
          <a:blip r:embed="rId5"/>
          <a:stretch>
            <a:fillRect/>
          </a:stretch>
        </p:blipFill>
        <p:spPr>
          <a:xfrm>
            <a:off x="7150188" y="243642"/>
            <a:ext cx="4203612" cy="878721"/>
          </a:xfrm>
          <a:prstGeom prst="rect">
            <a:avLst/>
          </a:prstGeom>
        </p:spPr>
      </p:pic>
    </p:spTree>
    <p:extLst>
      <p:ext uri="{BB962C8B-B14F-4D97-AF65-F5344CB8AC3E}">
        <p14:creationId xmlns:p14="http://schemas.microsoft.com/office/powerpoint/2010/main" val="3495913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19F1-D960-6475-FE07-34288F32F67C}"/>
              </a:ext>
            </a:extLst>
          </p:cNvPr>
          <p:cNvSpPr>
            <a:spLocks noGrp="1"/>
          </p:cNvSpPr>
          <p:nvPr>
            <p:ph type="title"/>
          </p:nvPr>
        </p:nvSpPr>
        <p:spPr/>
        <p:txBody>
          <a:bodyPr>
            <a:noAutofit/>
          </a:bodyPr>
          <a:lstStyle/>
          <a:p>
            <a:r>
              <a:rPr lang="en-US" dirty="0">
                <a:latin typeface="Helvetica" pitchFamily="2" charset="0"/>
              </a:rPr>
              <a:t>Overview</a:t>
            </a:r>
          </a:p>
        </p:txBody>
      </p:sp>
      <p:sp>
        <p:nvSpPr>
          <p:cNvPr id="10" name="Footer Placeholder 9">
            <a:extLst>
              <a:ext uri="{FF2B5EF4-FFF2-40B4-BE49-F238E27FC236}">
                <a16:creationId xmlns:a16="http://schemas.microsoft.com/office/drawing/2014/main" id="{D7CAF811-5EAA-7C1B-C083-A06C093F291A}"/>
              </a:ext>
            </a:extLst>
          </p:cNvPr>
          <p:cNvSpPr>
            <a:spLocks noGrp="1"/>
          </p:cNvSpPr>
          <p:nvPr>
            <p:ph type="ftr" sz="quarter" idx="12"/>
          </p:nvPr>
        </p:nvSpPr>
        <p:spPr/>
        <p:txBody>
          <a:bodyPr/>
          <a:lstStyle/>
          <a:p>
            <a:r>
              <a:rPr lang="en-US"/>
              <a:t>Accumulator Ring | OG</a:t>
            </a:r>
            <a:endParaRPr lang="en-US" dirty="0"/>
          </a:p>
        </p:txBody>
      </p:sp>
      <p:sp>
        <p:nvSpPr>
          <p:cNvPr id="11" name="Slide Number Placeholder 10">
            <a:extLst>
              <a:ext uri="{FF2B5EF4-FFF2-40B4-BE49-F238E27FC236}">
                <a16:creationId xmlns:a16="http://schemas.microsoft.com/office/drawing/2014/main" id="{FC6C70F2-ABCD-5205-E8A2-2A38980E0077}"/>
              </a:ext>
            </a:extLst>
          </p:cNvPr>
          <p:cNvSpPr>
            <a:spLocks noGrp="1"/>
          </p:cNvSpPr>
          <p:nvPr>
            <p:ph type="sldNum" sz="quarter" idx="11"/>
          </p:nvPr>
        </p:nvSpPr>
        <p:spPr/>
        <p:txBody>
          <a:bodyPr/>
          <a:lstStyle/>
          <a:p>
            <a:fld id="{6DEF72BD-F42C-FC4D-8237-1D70613BA131}" type="slidenum">
              <a:rPr lang="en-US" smtClean="0"/>
              <a:t>2</a:t>
            </a:fld>
            <a:endParaRPr lang="en-US" dirty="0"/>
          </a:p>
        </p:txBody>
      </p:sp>
      <p:sp>
        <p:nvSpPr>
          <p:cNvPr id="13" name="TextBox 12">
            <a:extLst>
              <a:ext uri="{FF2B5EF4-FFF2-40B4-BE49-F238E27FC236}">
                <a16:creationId xmlns:a16="http://schemas.microsoft.com/office/drawing/2014/main" id="{C95115DA-686A-D340-EAD5-6BBD03EF2051}"/>
              </a:ext>
            </a:extLst>
          </p:cNvPr>
          <p:cNvSpPr txBox="1"/>
          <p:nvPr/>
        </p:nvSpPr>
        <p:spPr>
          <a:xfrm>
            <a:off x="1033670" y="1630017"/>
            <a:ext cx="8640417" cy="4062651"/>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Helvetica" pitchFamily="2" charset="0"/>
              </a:rPr>
              <a:t>Introduction &amp; Ring Design</a:t>
            </a:r>
          </a:p>
          <a:p>
            <a:pPr marL="285750" indent="-285750">
              <a:buFont typeface="Arial" panose="020B0604020202020204" pitchFamily="34" charset="0"/>
              <a:buChar char="•"/>
            </a:pPr>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Possible L2R for Laser Stripping</a:t>
            </a:r>
          </a:p>
          <a:p>
            <a:pPr marL="285750" indent="-285750">
              <a:buFont typeface="Arial" panose="020B0604020202020204" pitchFamily="34" charset="0"/>
              <a:buChar char="•"/>
            </a:pPr>
            <a:endParaRPr lang="en-US" dirty="0">
              <a:latin typeface="Helvetica" pitchFamily="2" charset="0"/>
            </a:endParaRPr>
          </a:p>
          <a:p>
            <a:pPr marL="285750" indent="-285750">
              <a:buFont typeface="Arial" panose="020B0604020202020204" pitchFamily="34" charset="0"/>
              <a:buChar char="•"/>
            </a:pPr>
            <a:r>
              <a:rPr lang="en-US" sz="2400" dirty="0">
                <a:latin typeface="Helvetica" pitchFamily="2" charset="0"/>
              </a:rPr>
              <a:t>Recap from previous results</a:t>
            </a:r>
          </a:p>
          <a:p>
            <a:pPr marL="285750" indent="-285750">
              <a:buFont typeface="Arial" panose="020B0604020202020204" pitchFamily="34" charset="0"/>
              <a:buChar char="•"/>
            </a:pPr>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Error Corrections and Performance</a:t>
            </a:r>
          </a:p>
          <a:p>
            <a:pPr marL="285750" indent="-285750">
              <a:buFont typeface="Arial" panose="020B0604020202020204" pitchFamily="34" charset="0"/>
              <a:buChar char="•"/>
            </a:pPr>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Dynamic Aperture &amp; Chromaticity Corrections</a:t>
            </a:r>
          </a:p>
          <a:p>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Conclusion &amp; Future Work for CDR.</a:t>
            </a:r>
          </a:p>
        </p:txBody>
      </p:sp>
    </p:spTree>
    <p:extLst>
      <p:ext uri="{BB962C8B-B14F-4D97-AF65-F5344CB8AC3E}">
        <p14:creationId xmlns:p14="http://schemas.microsoft.com/office/powerpoint/2010/main" val="3551990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DF85F-7C49-5FDF-831B-36DD9923307D}"/>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Introduction &amp; Ring Design</a:t>
            </a:r>
          </a:p>
        </p:txBody>
      </p:sp>
      <p:sp>
        <p:nvSpPr>
          <p:cNvPr id="3" name="Slide Number Placeholder 2">
            <a:extLst>
              <a:ext uri="{FF2B5EF4-FFF2-40B4-BE49-F238E27FC236}">
                <a16:creationId xmlns:a16="http://schemas.microsoft.com/office/drawing/2014/main" id="{A2D464CD-8051-BDB8-756B-9E280D623E96}"/>
              </a:ext>
            </a:extLst>
          </p:cNvPr>
          <p:cNvSpPr>
            <a:spLocks noGrp="1"/>
          </p:cNvSpPr>
          <p:nvPr>
            <p:ph type="sldNum" sz="quarter" idx="11"/>
          </p:nvPr>
        </p:nvSpPr>
        <p:spPr/>
        <p:txBody>
          <a:bodyPr/>
          <a:lstStyle/>
          <a:p>
            <a:fld id="{6DEF72BD-F42C-FC4D-8237-1D70613BA131}" type="slidenum">
              <a:rPr lang="en-US" smtClean="0"/>
              <a:t>3</a:t>
            </a:fld>
            <a:endParaRPr lang="en-US" dirty="0"/>
          </a:p>
        </p:txBody>
      </p:sp>
      <p:sp>
        <p:nvSpPr>
          <p:cNvPr id="4" name="Footer Placeholder 3">
            <a:extLst>
              <a:ext uri="{FF2B5EF4-FFF2-40B4-BE49-F238E27FC236}">
                <a16:creationId xmlns:a16="http://schemas.microsoft.com/office/drawing/2014/main" id="{1485086F-5ED3-EE9D-4522-2D6F8564F6D3}"/>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143671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E68579-A04A-33EE-EC1A-26194B56532D}"/>
              </a:ext>
            </a:extLst>
          </p:cNvPr>
          <p:cNvSpPr>
            <a:spLocks noGrp="1"/>
          </p:cNvSpPr>
          <p:nvPr>
            <p:ph type="sldNum" sz="quarter" idx="11"/>
          </p:nvPr>
        </p:nvSpPr>
        <p:spPr/>
        <p:txBody>
          <a:bodyPr/>
          <a:lstStyle/>
          <a:p>
            <a:fld id="{6DEF72BD-F42C-FC4D-8237-1D70613BA131}" type="slidenum">
              <a:rPr lang="en-US" smtClean="0"/>
              <a:t>4</a:t>
            </a:fld>
            <a:endParaRPr lang="en-US" dirty="0"/>
          </a:p>
        </p:txBody>
      </p:sp>
      <p:sp>
        <p:nvSpPr>
          <p:cNvPr id="4" name="Footer Placeholder 3">
            <a:extLst>
              <a:ext uri="{FF2B5EF4-FFF2-40B4-BE49-F238E27FC236}">
                <a16:creationId xmlns:a16="http://schemas.microsoft.com/office/drawing/2014/main" id="{7BE5222B-81B2-7974-1DC0-B7B184B45443}"/>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AC443AA4-A297-90AE-FD36-9F8795F8258D}"/>
              </a:ext>
            </a:extLst>
          </p:cNvPr>
          <p:cNvSpPr txBox="1"/>
          <p:nvPr/>
        </p:nvSpPr>
        <p:spPr>
          <a:xfrm>
            <a:off x="235228" y="0"/>
            <a:ext cx="2504660" cy="307777"/>
          </a:xfrm>
          <a:prstGeom prst="rect">
            <a:avLst/>
          </a:prstGeom>
          <a:noFill/>
        </p:spPr>
        <p:txBody>
          <a:bodyPr wrap="square" rtlCol="0">
            <a:spAutoFit/>
          </a:bodyPr>
          <a:lstStyle/>
          <a:p>
            <a:r>
              <a:rPr lang="en-US" sz="1400" dirty="0">
                <a:latin typeface="Helvetica" pitchFamily="2" charset="0"/>
              </a:rPr>
              <a:t>Introduction</a:t>
            </a:r>
          </a:p>
        </p:txBody>
      </p:sp>
      <p:sp>
        <p:nvSpPr>
          <p:cNvPr id="8" name="TextBox 7">
            <a:extLst>
              <a:ext uri="{FF2B5EF4-FFF2-40B4-BE49-F238E27FC236}">
                <a16:creationId xmlns:a16="http://schemas.microsoft.com/office/drawing/2014/main" id="{C9A4B5DF-34F1-D505-D09B-650A87AF23F5}"/>
              </a:ext>
            </a:extLst>
          </p:cNvPr>
          <p:cNvSpPr txBox="1"/>
          <p:nvPr/>
        </p:nvSpPr>
        <p:spPr>
          <a:xfrm>
            <a:off x="235228" y="768626"/>
            <a:ext cx="4893362" cy="4723857"/>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Helvetica" pitchFamily="2" charset="0"/>
              </a:rPr>
              <a:t>Accumulator’s purpose is to accumulate long ESS pulses to produce short and dense pulse  by fast extraction for target’s needs.</a:t>
            </a:r>
          </a:p>
          <a:p>
            <a:pPr marL="285750" indent="-285750">
              <a:buFont typeface="Arial" panose="020B0604020202020204" pitchFamily="34" charset="0"/>
              <a:buChar char="•"/>
            </a:pPr>
            <a:endParaRPr lang="en-US" sz="1600" dirty="0">
              <a:latin typeface="Helvetica" pitchFamily="2" charset="0"/>
            </a:endParaRPr>
          </a:p>
          <a:p>
            <a:pPr marL="285750" indent="-285750">
              <a:buFont typeface="Arial" panose="020B0604020202020204" pitchFamily="34" charset="0"/>
              <a:buChar char="•"/>
            </a:pPr>
            <a:endParaRPr lang="en-US" sz="1600" dirty="0">
              <a:latin typeface="Helvetica" pitchFamily="2" charset="0"/>
            </a:endParaRPr>
          </a:p>
          <a:p>
            <a:pPr marL="285750" indent="-285750">
              <a:buFont typeface="Arial" panose="020B0604020202020204" pitchFamily="34" charset="0"/>
              <a:buChar char="•"/>
            </a:pPr>
            <a:r>
              <a:rPr lang="en-US" sz="1600" dirty="0">
                <a:latin typeface="Helvetica" pitchFamily="2" charset="0"/>
              </a:rPr>
              <a:t>Main Design Physics:</a:t>
            </a:r>
          </a:p>
          <a:p>
            <a:pPr marL="742950" lvl="1" indent="-285750">
              <a:lnSpc>
                <a:spcPct val="150000"/>
              </a:lnSpc>
              <a:buFont typeface="Arial" panose="020B0604020202020204" pitchFamily="34" charset="0"/>
              <a:buChar char="•"/>
            </a:pPr>
            <a:r>
              <a:rPr lang="en-US" sz="1600" dirty="0">
                <a:latin typeface="Helvetica" pitchFamily="2" charset="0"/>
              </a:rPr>
              <a:t>Space Charge Effects</a:t>
            </a:r>
          </a:p>
          <a:p>
            <a:pPr marL="742950" lvl="1" indent="-285750">
              <a:lnSpc>
                <a:spcPct val="150000"/>
              </a:lnSpc>
              <a:buFont typeface="Arial" panose="020B0604020202020204" pitchFamily="34" charset="0"/>
              <a:buChar char="•"/>
            </a:pPr>
            <a:r>
              <a:rPr lang="en-US" sz="1600" dirty="0">
                <a:latin typeface="Helvetica" pitchFamily="2" charset="0"/>
              </a:rPr>
              <a:t>Multi-turn injection/ Phase space painting</a:t>
            </a:r>
          </a:p>
          <a:p>
            <a:pPr marL="742950" lvl="1" indent="-285750">
              <a:lnSpc>
                <a:spcPct val="150000"/>
              </a:lnSpc>
              <a:buFont typeface="Arial" panose="020B0604020202020204" pitchFamily="34" charset="0"/>
              <a:buChar char="•"/>
            </a:pPr>
            <a:r>
              <a:rPr lang="en-US" sz="1600" dirty="0">
                <a:latin typeface="Helvetica" pitchFamily="2" charset="0"/>
              </a:rPr>
              <a:t>Stripping Efficiency/ Foil Hits</a:t>
            </a:r>
          </a:p>
          <a:p>
            <a:pPr marL="742950" lvl="1" indent="-285750">
              <a:lnSpc>
                <a:spcPct val="150000"/>
              </a:lnSpc>
              <a:buFont typeface="Arial" panose="020B0604020202020204" pitchFamily="34" charset="0"/>
              <a:buChar char="•"/>
            </a:pPr>
            <a:r>
              <a:rPr lang="en-US" sz="1600" dirty="0">
                <a:latin typeface="Helvetica" pitchFamily="2" charset="0"/>
              </a:rPr>
              <a:t>Extraction mechanism/ </a:t>
            </a:r>
            <a:r>
              <a:rPr lang="en-US" sz="1600" dirty="0" err="1">
                <a:latin typeface="Helvetica" pitchFamily="2" charset="0"/>
              </a:rPr>
              <a:t>Efficieny</a:t>
            </a:r>
            <a:endParaRPr lang="en-US" sz="1600" dirty="0">
              <a:latin typeface="Helvetica" pitchFamily="2" charset="0"/>
            </a:endParaRPr>
          </a:p>
          <a:p>
            <a:pPr marL="742950" lvl="1" indent="-285750">
              <a:lnSpc>
                <a:spcPct val="150000"/>
              </a:lnSpc>
              <a:buFont typeface="Arial" panose="020B0604020202020204" pitchFamily="34" charset="0"/>
              <a:buChar char="•"/>
            </a:pPr>
            <a:r>
              <a:rPr lang="en-US" sz="1600" dirty="0">
                <a:latin typeface="Helvetica" pitchFamily="2" charset="0"/>
              </a:rPr>
              <a:t>Chromatic/ Nonlinear effects</a:t>
            </a:r>
          </a:p>
          <a:p>
            <a:pPr marL="742950" lvl="1" indent="-285750">
              <a:lnSpc>
                <a:spcPct val="150000"/>
              </a:lnSpc>
              <a:buFont typeface="Arial" panose="020B0604020202020204" pitchFamily="34" charset="0"/>
              <a:buChar char="•"/>
            </a:pPr>
            <a:r>
              <a:rPr lang="en-US" sz="1600" dirty="0">
                <a:latin typeface="Helvetica" pitchFamily="2" charset="0"/>
              </a:rPr>
              <a:t>Single particle effects/ Collective effects</a:t>
            </a:r>
          </a:p>
          <a:p>
            <a:pPr marL="742950" lvl="1" indent="-285750">
              <a:buFont typeface="Arial" panose="020B0604020202020204" pitchFamily="34" charset="0"/>
              <a:buChar char="•"/>
            </a:pPr>
            <a:endParaRPr lang="en-US" sz="1400" dirty="0">
              <a:latin typeface="Helvetica" pitchFamily="2" charset="0"/>
            </a:endParaRPr>
          </a:p>
          <a:p>
            <a:pPr marL="742950" lvl="1" indent="-285750">
              <a:buFont typeface="Arial" panose="020B0604020202020204" pitchFamily="34" charset="0"/>
              <a:buChar char="•"/>
            </a:pPr>
            <a:endParaRPr lang="en-US" sz="1400" dirty="0">
              <a:latin typeface="Helvetica" pitchFamily="2" charset="0"/>
            </a:endParaRPr>
          </a:p>
          <a:p>
            <a:pPr marL="285750" indent="-285750">
              <a:buFont typeface="Arial" panose="020B0604020202020204" pitchFamily="34" charset="0"/>
              <a:buChar char="•"/>
            </a:pPr>
            <a:endParaRPr lang="en-US" sz="1400" dirty="0">
              <a:latin typeface="Helvetica" pitchFamily="2" charset="0"/>
            </a:endParaRPr>
          </a:p>
          <a:p>
            <a:pPr marL="285750" indent="-285750">
              <a:lnSpc>
                <a:spcPct val="150000"/>
              </a:lnSpc>
              <a:buFont typeface="Arial" panose="020B0604020202020204" pitchFamily="34" charset="0"/>
              <a:buChar char="•"/>
            </a:pPr>
            <a:endParaRPr lang="en-US" sz="1400" dirty="0">
              <a:latin typeface="Helvetica" pitchFamily="2" charset="0"/>
            </a:endParaRPr>
          </a:p>
        </p:txBody>
      </p:sp>
      <p:sp>
        <p:nvSpPr>
          <p:cNvPr id="15" name="Rectangle 14">
            <a:extLst>
              <a:ext uri="{FF2B5EF4-FFF2-40B4-BE49-F238E27FC236}">
                <a16:creationId xmlns:a16="http://schemas.microsoft.com/office/drawing/2014/main" id="{81A0E621-21E4-4BE4-D0CF-7A304E7B5D8B}"/>
              </a:ext>
            </a:extLst>
          </p:cNvPr>
          <p:cNvSpPr/>
          <p:nvPr/>
        </p:nvSpPr>
        <p:spPr>
          <a:xfrm>
            <a:off x="5787182" y="820741"/>
            <a:ext cx="415055" cy="1876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snusb_ring_animation.mp4">
            <a:hlinkClick r:id="" action="ppaction://media"/>
            <a:extLst>
              <a:ext uri="{FF2B5EF4-FFF2-40B4-BE49-F238E27FC236}">
                <a16:creationId xmlns:a16="http://schemas.microsoft.com/office/drawing/2014/main" id="{E4A4FB00-EA44-7D81-1829-8C97FA5B2EE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891054" y="637288"/>
            <a:ext cx="7065718" cy="3974467"/>
          </a:xfrm>
          <a:prstGeom prst="rect">
            <a:avLst/>
          </a:prstGeom>
        </p:spPr>
      </p:pic>
    </p:spTree>
    <p:extLst>
      <p:ext uri="{BB962C8B-B14F-4D97-AF65-F5344CB8AC3E}">
        <p14:creationId xmlns:p14="http://schemas.microsoft.com/office/powerpoint/2010/main" val="221447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DFED-DF62-E979-F903-81A94F8B78D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97227A-4A1A-C959-4AA9-23089EFA8300}"/>
              </a:ext>
            </a:extLst>
          </p:cNvPr>
          <p:cNvSpPr>
            <a:spLocks noGrp="1"/>
          </p:cNvSpPr>
          <p:nvPr>
            <p:ph type="sldNum" sz="quarter" idx="11"/>
          </p:nvPr>
        </p:nvSpPr>
        <p:spPr/>
        <p:txBody>
          <a:bodyPr/>
          <a:lstStyle/>
          <a:p>
            <a:fld id="{6DEF72BD-F42C-FC4D-8237-1D70613BA131}" type="slidenum">
              <a:rPr lang="en-US" smtClean="0"/>
              <a:t>5</a:t>
            </a:fld>
            <a:endParaRPr lang="en-US" dirty="0"/>
          </a:p>
        </p:txBody>
      </p:sp>
      <p:sp>
        <p:nvSpPr>
          <p:cNvPr id="4" name="Footer Placeholder 3">
            <a:extLst>
              <a:ext uri="{FF2B5EF4-FFF2-40B4-BE49-F238E27FC236}">
                <a16:creationId xmlns:a16="http://schemas.microsoft.com/office/drawing/2014/main" id="{FC7830B7-0B8F-635E-F998-5766045D360F}"/>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0C87C1BD-B787-7C68-4953-8FBCBFA1E045}"/>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Introduction</a:t>
            </a:r>
          </a:p>
        </p:txBody>
      </p:sp>
      <p:sp>
        <p:nvSpPr>
          <p:cNvPr id="8" name="TextBox 7">
            <a:extLst>
              <a:ext uri="{FF2B5EF4-FFF2-40B4-BE49-F238E27FC236}">
                <a16:creationId xmlns:a16="http://schemas.microsoft.com/office/drawing/2014/main" id="{718ED176-44DA-BD81-3E38-DA67EC6F60B3}"/>
              </a:ext>
            </a:extLst>
          </p:cNvPr>
          <p:cNvSpPr txBox="1"/>
          <p:nvPr/>
        </p:nvSpPr>
        <p:spPr>
          <a:xfrm>
            <a:off x="235228" y="768626"/>
            <a:ext cx="4893362" cy="5831853"/>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Helvetica" pitchFamily="2" charset="0"/>
              </a:rPr>
              <a:t>Accumulator’s purpose is to accumulate long ESS pulses to produce short and dense pulse  by fast extraction for target’s needs.</a:t>
            </a:r>
          </a:p>
          <a:p>
            <a:pPr marL="285750" indent="-285750">
              <a:buFont typeface="Arial" panose="020B0604020202020204" pitchFamily="34" charset="0"/>
              <a:buChar char="•"/>
            </a:pPr>
            <a:endParaRPr lang="en-US" sz="1600" dirty="0">
              <a:latin typeface="Helvetica" pitchFamily="2" charset="0"/>
            </a:endParaRPr>
          </a:p>
          <a:p>
            <a:pPr marL="285750" indent="-285750">
              <a:buFont typeface="Arial" panose="020B0604020202020204" pitchFamily="34" charset="0"/>
              <a:buChar char="•"/>
            </a:pPr>
            <a:endParaRPr lang="en-US" sz="1600" dirty="0">
              <a:latin typeface="Helvetica" pitchFamily="2" charset="0"/>
            </a:endParaRPr>
          </a:p>
          <a:p>
            <a:pPr marL="285750" indent="-285750">
              <a:buFont typeface="Arial" panose="020B0604020202020204" pitchFamily="34" charset="0"/>
              <a:buChar char="•"/>
            </a:pPr>
            <a:r>
              <a:rPr lang="en-US" sz="1600" dirty="0">
                <a:latin typeface="Helvetica" pitchFamily="2" charset="0"/>
              </a:rPr>
              <a:t>Main Design Physics:</a:t>
            </a:r>
          </a:p>
          <a:p>
            <a:pPr marL="742950" lvl="1" indent="-285750">
              <a:lnSpc>
                <a:spcPct val="150000"/>
              </a:lnSpc>
              <a:buFont typeface="Arial" panose="020B0604020202020204" pitchFamily="34" charset="0"/>
              <a:buChar char="•"/>
            </a:pPr>
            <a:r>
              <a:rPr lang="en-US" sz="1600" dirty="0">
                <a:latin typeface="Helvetica" pitchFamily="2" charset="0"/>
              </a:rPr>
              <a:t>Space Charge Effects </a:t>
            </a:r>
            <a:r>
              <a:rPr lang="en-US" sz="1600" dirty="0">
                <a:solidFill>
                  <a:srgbClr val="FF0000"/>
                </a:solidFill>
                <a:latin typeface="Helvetica" pitchFamily="2" charset="0"/>
              </a:rPr>
              <a:t>Partially Addressed</a:t>
            </a:r>
            <a:endParaRPr lang="en-US" sz="1600" dirty="0">
              <a:latin typeface="Helvetica" pitchFamily="2" charset="0"/>
            </a:endParaRPr>
          </a:p>
          <a:p>
            <a:pPr marL="742950" lvl="1" indent="-285750">
              <a:lnSpc>
                <a:spcPct val="150000"/>
              </a:lnSpc>
              <a:buFont typeface="Arial" panose="020B0604020202020204" pitchFamily="34" charset="0"/>
              <a:buChar char="•"/>
            </a:pPr>
            <a:r>
              <a:rPr lang="en-US" sz="1600" dirty="0">
                <a:latin typeface="Helvetica" pitchFamily="2" charset="0"/>
              </a:rPr>
              <a:t>Multi-turn injection/ Phase space painting </a:t>
            </a:r>
            <a:r>
              <a:rPr lang="en-US" sz="1600" dirty="0">
                <a:solidFill>
                  <a:srgbClr val="00B0F0"/>
                </a:solidFill>
                <a:latin typeface="Helvetica" pitchFamily="2" charset="0"/>
              </a:rPr>
              <a:t>Addressed</a:t>
            </a:r>
          </a:p>
          <a:p>
            <a:pPr marL="742950" lvl="1" indent="-285750">
              <a:lnSpc>
                <a:spcPct val="150000"/>
              </a:lnSpc>
              <a:buFont typeface="Arial" panose="020B0604020202020204" pitchFamily="34" charset="0"/>
              <a:buChar char="•"/>
            </a:pPr>
            <a:r>
              <a:rPr lang="en-US" sz="1600" dirty="0">
                <a:latin typeface="Helvetica" pitchFamily="2" charset="0"/>
              </a:rPr>
              <a:t>Stripping Efficiency/ Foil Hits </a:t>
            </a:r>
            <a:r>
              <a:rPr lang="en-US" sz="1600" dirty="0">
                <a:solidFill>
                  <a:srgbClr val="00B0F0"/>
                </a:solidFill>
                <a:latin typeface="Helvetica" pitchFamily="2" charset="0"/>
              </a:rPr>
              <a:t>Addressed</a:t>
            </a:r>
            <a:endParaRPr lang="en-US" sz="1600" dirty="0">
              <a:latin typeface="Helvetica" pitchFamily="2" charset="0"/>
            </a:endParaRPr>
          </a:p>
          <a:p>
            <a:pPr marL="742950" lvl="1" indent="-285750">
              <a:lnSpc>
                <a:spcPct val="150000"/>
              </a:lnSpc>
              <a:buFont typeface="Arial" panose="020B0604020202020204" pitchFamily="34" charset="0"/>
              <a:buChar char="•"/>
            </a:pPr>
            <a:r>
              <a:rPr lang="en-US" sz="1600" dirty="0">
                <a:latin typeface="Helvetica" pitchFamily="2" charset="0"/>
              </a:rPr>
              <a:t>Extraction mechanism/ </a:t>
            </a:r>
            <a:r>
              <a:rPr lang="en-US" sz="1600" dirty="0" err="1">
                <a:latin typeface="Helvetica" pitchFamily="2" charset="0"/>
              </a:rPr>
              <a:t>Efficieny</a:t>
            </a:r>
            <a:r>
              <a:rPr lang="en-US" sz="1600" dirty="0">
                <a:latin typeface="Helvetica" pitchFamily="2" charset="0"/>
              </a:rPr>
              <a:t> </a:t>
            </a:r>
            <a:r>
              <a:rPr lang="en-US" sz="1600" dirty="0">
                <a:solidFill>
                  <a:srgbClr val="00B0F0"/>
                </a:solidFill>
                <a:latin typeface="Helvetica" pitchFamily="2" charset="0"/>
              </a:rPr>
              <a:t>Addressed</a:t>
            </a:r>
            <a:endParaRPr lang="en-US" sz="1600" dirty="0">
              <a:latin typeface="Helvetica" pitchFamily="2" charset="0"/>
            </a:endParaRPr>
          </a:p>
          <a:p>
            <a:pPr marL="742950" lvl="1" indent="-285750">
              <a:lnSpc>
                <a:spcPct val="150000"/>
              </a:lnSpc>
              <a:buFont typeface="Arial" panose="020B0604020202020204" pitchFamily="34" charset="0"/>
              <a:buChar char="•"/>
            </a:pPr>
            <a:r>
              <a:rPr lang="en-US" sz="1600" dirty="0">
                <a:latin typeface="Helvetica" pitchFamily="2" charset="0"/>
              </a:rPr>
              <a:t>Chromatic/ Nonlinear effects </a:t>
            </a:r>
            <a:r>
              <a:rPr lang="en-US" sz="1600" dirty="0">
                <a:solidFill>
                  <a:srgbClr val="FF0000"/>
                </a:solidFill>
                <a:latin typeface="Helvetica" pitchFamily="2" charset="0"/>
              </a:rPr>
              <a:t>Partially Addressed</a:t>
            </a:r>
            <a:endParaRPr lang="en-US" sz="1600" dirty="0">
              <a:latin typeface="Helvetica" pitchFamily="2" charset="0"/>
            </a:endParaRPr>
          </a:p>
          <a:p>
            <a:pPr marL="742950" lvl="1" indent="-285750">
              <a:lnSpc>
                <a:spcPct val="150000"/>
              </a:lnSpc>
              <a:buFont typeface="Arial" panose="020B0604020202020204" pitchFamily="34" charset="0"/>
              <a:buChar char="•"/>
            </a:pPr>
            <a:r>
              <a:rPr lang="en-US" sz="1600" dirty="0">
                <a:latin typeface="Helvetica" pitchFamily="2" charset="0"/>
              </a:rPr>
              <a:t>Single particle effects/ Collective effects </a:t>
            </a:r>
            <a:r>
              <a:rPr lang="en-US" sz="1600" dirty="0">
                <a:solidFill>
                  <a:srgbClr val="FF0000"/>
                </a:solidFill>
                <a:latin typeface="Helvetica" pitchFamily="2" charset="0"/>
              </a:rPr>
              <a:t>Partially Addressed</a:t>
            </a:r>
            <a:endParaRPr lang="en-US" sz="1600" dirty="0">
              <a:latin typeface="Helvetica" pitchFamily="2" charset="0"/>
            </a:endParaRPr>
          </a:p>
          <a:p>
            <a:pPr marL="742950" lvl="1" indent="-285750">
              <a:buFont typeface="Arial" panose="020B0604020202020204" pitchFamily="34" charset="0"/>
              <a:buChar char="•"/>
            </a:pPr>
            <a:endParaRPr lang="en-US" sz="1400" dirty="0">
              <a:latin typeface="Helvetica" pitchFamily="2" charset="0"/>
            </a:endParaRPr>
          </a:p>
          <a:p>
            <a:pPr marL="742950" lvl="1" indent="-285750">
              <a:buFont typeface="Arial" panose="020B0604020202020204" pitchFamily="34" charset="0"/>
              <a:buChar char="•"/>
            </a:pPr>
            <a:endParaRPr lang="en-US" sz="1400" dirty="0">
              <a:latin typeface="Helvetica" pitchFamily="2" charset="0"/>
            </a:endParaRPr>
          </a:p>
          <a:p>
            <a:pPr marL="285750" indent="-285750">
              <a:buFont typeface="Arial" panose="020B0604020202020204" pitchFamily="34" charset="0"/>
              <a:buChar char="•"/>
            </a:pPr>
            <a:endParaRPr lang="en-US" sz="1400" dirty="0">
              <a:latin typeface="Helvetica" pitchFamily="2" charset="0"/>
            </a:endParaRPr>
          </a:p>
          <a:p>
            <a:pPr marL="285750" indent="-285750">
              <a:lnSpc>
                <a:spcPct val="150000"/>
              </a:lnSpc>
              <a:buFont typeface="Arial" panose="020B0604020202020204" pitchFamily="34" charset="0"/>
              <a:buChar char="•"/>
            </a:pPr>
            <a:endParaRPr lang="en-US" sz="1400" dirty="0">
              <a:latin typeface="Helvetica" pitchFamily="2" charset="0"/>
            </a:endParaRPr>
          </a:p>
        </p:txBody>
      </p:sp>
      <p:sp>
        <p:nvSpPr>
          <p:cNvPr id="15" name="Rectangle 14">
            <a:extLst>
              <a:ext uri="{FF2B5EF4-FFF2-40B4-BE49-F238E27FC236}">
                <a16:creationId xmlns:a16="http://schemas.microsoft.com/office/drawing/2014/main" id="{4B373865-15A3-DBE5-4073-D4955373FA9E}"/>
              </a:ext>
            </a:extLst>
          </p:cNvPr>
          <p:cNvSpPr/>
          <p:nvPr/>
        </p:nvSpPr>
        <p:spPr>
          <a:xfrm>
            <a:off x="5787182" y="820741"/>
            <a:ext cx="415055" cy="1876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essnusb_ring_animation.mp4">
            <a:hlinkClick r:id="" action="ppaction://media"/>
            <a:extLst>
              <a:ext uri="{FF2B5EF4-FFF2-40B4-BE49-F238E27FC236}">
                <a16:creationId xmlns:a16="http://schemas.microsoft.com/office/drawing/2014/main" id="{439F480D-6FF2-4DD2-20C4-A321B26873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126282" y="768626"/>
            <a:ext cx="7065718" cy="3974467"/>
          </a:xfrm>
          <a:prstGeom prst="rect">
            <a:avLst/>
          </a:prstGeom>
        </p:spPr>
      </p:pic>
    </p:spTree>
    <p:extLst>
      <p:ext uri="{BB962C8B-B14F-4D97-AF65-F5344CB8AC3E}">
        <p14:creationId xmlns:p14="http://schemas.microsoft.com/office/powerpoint/2010/main" val="87042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E5A6D-20FD-7569-2794-AB2924B05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D2E28-6957-847D-868B-364315BC48C5}"/>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L2R Side</a:t>
            </a:r>
          </a:p>
        </p:txBody>
      </p:sp>
      <p:sp>
        <p:nvSpPr>
          <p:cNvPr id="3" name="Slide Number Placeholder 2">
            <a:extLst>
              <a:ext uri="{FF2B5EF4-FFF2-40B4-BE49-F238E27FC236}">
                <a16:creationId xmlns:a16="http://schemas.microsoft.com/office/drawing/2014/main" id="{041D183B-B243-EC3F-4D66-2C825B5FAD57}"/>
              </a:ext>
            </a:extLst>
          </p:cNvPr>
          <p:cNvSpPr>
            <a:spLocks noGrp="1"/>
          </p:cNvSpPr>
          <p:nvPr>
            <p:ph type="sldNum" sz="quarter" idx="11"/>
          </p:nvPr>
        </p:nvSpPr>
        <p:spPr/>
        <p:txBody>
          <a:bodyPr/>
          <a:lstStyle/>
          <a:p>
            <a:fld id="{6DEF72BD-F42C-FC4D-8237-1D70613BA131}" type="slidenum">
              <a:rPr lang="en-US" smtClean="0"/>
              <a:t>6</a:t>
            </a:fld>
            <a:endParaRPr lang="en-US" dirty="0"/>
          </a:p>
        </p:txBody>
      </p:sp>
      <p:sp>
        <p:nvSpPr>
          <p:cNvPr id="4" name="Footer Placeholder 3">
            <a:extLst>
              <a:ext uri="{FF2B5EF4-FFF2-40B4-BE49-F238E27FC236}">
                <a16:creationId xmlns:a16="http://schemas.microsoft.com/office/drawing/2014/main" id="{550E20F7-5DA5-79BD-8C4A-07A212B19FD4}"/>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718661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1B099-B7CB-49E2-BE5F-CECEFC0F2C9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F58B47-E406-976C-616D-C856A6B529AA}"/>
              </a:ext>
            </a:extLst>
          </p:cNvPr>
          <p:cNvSpPr>
            <a:spLocks noGrp="1"/>
          </p:cNvSpPr>
          <p:nvPr>
            <p:ph type="sldNum" sz="quarter" idx="11"/>
          </p:nvPr>
        </p:nvSpPr>
        <p:spPr/>
        <p:txBody>
          <a:bodyPr/>
          <a:lstStyle/>
          <a:p>
            <a:fld id="{6DEF72BD-F42C-FC4D-8237-1D70613BA131}" type="slidenum">
              <a:rPr lang="en-US" smtClean="0"/>
              <a:t>7</a:t>
            </a:fld>
            <a:endParaRPr lang="en-US" dirty="0"/>
          </a:p>
        </p:txBody>
      </p:sp>
      <p:sp>
        <p:nvSpPr>
          <p:cNvPr id="4" name="Footer Placeholder 3">
            <a:extLst>
              <a:ext uri="{FF2B5EF4-FFF2-40B4-BE49-F238E27FC236}">
                <a16:creationId xmlns:a16="http://schemas.microsoft.com/office/drawing/2014/main" id="{F923B027-16A2-710A-F10F-317FBAB5241C}"/>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63A80F7B-B713-4030-8E6F-BD4F9B033B9C}"/>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sp>
        <p:nvSpPr>
          <p:cNvPr id="10" name="TextBox 9">
            <a:extLst>
              <a:ext uri="{FF2B5EF4-FFF2-40B4-BE49-F238E27FC236}">
                <a16:creationId xmlns:a16="http://schemas.microsoft.com/office/drawing/2014/main" id="{28D07620-9CA6-B435-3D4D-B0E2CE92A2EE}"/>
              </a:ext>
            </a:extLst>
          </p:cNvPr>
          <p:cNvSpPr txBox="1"/>
          <p:nvPr/>
        </p:nvSpPr>
        <p:spPr>
          <a:xfrm>
            <a:off x="185530" y="530087"/>
            <a:ext cx="5353879" cy="369332"/>
          </a:xfrm>
          <a:prstGeom prst="rect">
            <a:avLst/>
          </a:prstGeom>
          <a:noFill/>
        </p:spPr>
        <p:txBody>
          <a:bodyPr wrap="square" rtlCol="0">
            <a:spAutoFit/>
          </a:bodyPr>
          <a:lstStyle/>
          <a:p>
            <a:pPr marL="285750" indent="-285750">
              <a:buFont typeface="Arial" panose="020B0604020202020204" pitchFamily="34" charset="0"/>
              <a:buChar char="•"/>
            </a:pPr>
            <a:r>
              <a:rPr lang="en-US" dirty="0"/>
              <a:t>Imprinting chirp end of LINAC </a:t>
            </a:r>
          </a:p>
        </p:txBody>
      </p:sp>
      <p:pic>
        <p:nvPicPr>
          <p:cNvPr id="8" name="chirp_formation">
            <a:hlinkClick r:id="" action="ppaction://media"/>
            <a:extLst>
              <a:ext uri="{FF2B5EF4-FFF2-40B4-BE49-F238E27FC236}">
                <a16:creationId xmlns:a16="http://schemas.microsoft.com/office/drawing/2014/main" id="{D756A488-EA98-AC62-B1C8-0F50F3CA37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530" y="940942"/>
            <a:ext cx="6889827" cy="3875528"/>
          </a:xfrm>
          <a:prstGeom prst="rect">
            <a:avLst/>
          </a:prstGeom>
        </p:spPr>
      </p:pic>
      <p:pic>
        <p:nvPicPr>
          <p:cNvPr id="11" name="Picture 10">
            <a:extLst>
              <a:ext uri="{FF2B5EF4-FFF2-40B4-BE49-F238E27FC236}">
                <a16:creationId xmlns:a16="http://schemas.microsoft.com/office/drawing/2014/main" id="{6DCB6351-43B7-353F-4425-385379D06A9A}"/>
              </a:ext>
            </a:extLst>
          </p:cNvPr>
          <p:cNvPicPr>
            <a:picLocks noChangeAspect="1"/>
          </p:cNvPicPr>
          <p:nvPr/>
        </p:nvPicPr>
        <p:blipFill>
          <a:blip r:embed="rId5"/>
          <a:stretch>
            <a:fillRect/>
          </a:stretch>
        </p:blipFill>
        <p:spPr>
          <a:xfrm>
            <a:off x="7453788" y="940942"/>
            <a:ext cx="4552682" cy="438153"/>
          </a:xfrm>
          <a:prstGeom prst="rect">
            <a:avLst/>
          </a:prstGeom>
        </p:spPr>
      </p:pic>
    </p:spTree>
    <p:extLst>
      <p:ext uri="{BB962C8B-B14F-4D97-AF65-F5344CB8AC3E}">
        <p14:creationId xmlns:p14="http://schemas.microsoft.com/office/powerpoint/2010/main" val="176047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7164D-6F13-A89B-DD88-240B2A0CE5B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3C6A9F-D4E6-ECB4-E1C0-5B102B7503DA}"/>
              </a:ext>
            </a:extLst>
          </p:cNvPr>
          <p:cNvSpPr>
            <a:spLocks noGrp="1"/>
          </p:cNvSpPr>
          <p:nvPr>
            <p:ph type="sldNum" sz="quarter" idx="11"/>
          </p:nvPr>
        </p:nvSpPr>
        <p:spPr/>
        <p:txBody>
          <a:bodyPr/>
          <a:lstStyle/>
          <a:p>
            <a:fld id="{6DEF72BD-F42C-FC4D-8237-1D70613BA131}" type="slidenum">
              <a:rPr lang="en-US" smtClean="0"/>
              <a:t>8</a:t>
            </a:fld>
            <a:endParaRPr lang="en-US" dirty="0"/>
          </a:p>
        </p:txBody>
      </p:sp>
      <p:sp>
        <p:nvSpPr>
          <p:cNvPr id="4" name="Footer Placeholder 3">
            <a:extLst>
              <a:ext uri="{FF2B5EF4-FFF2-40B4-BE49-F238E27FC236}">
                <a16:creationId xmlns:a16="http://schemas.microsoft.com/office/drawing/2014/main" id="{4C886FC1-9B71-219D-0E1C-F18C2BF5A288}"/>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9C29B1D4-B697-040F-C755-719F0F9A2DE8}"/>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sp>
        <p:nvSpPr>
          <p:cNvPr id="10" name="TextBox 9">
            <a:extLst>
              <a:ext uri="{FF2B5EF4-FFF2-40B4-BE49-F238E27FC236}">
                <a16:creationId xmlns:a16="http://schemas.microsoft.com/office/drawing/2014/main" id="{542923E5-6D27-F482-E4B4-6D10C5FC058C}"/>
              </a:ext>
            </a:extLst>
          </p:cNvPr>
          <p:cNvSpPr txBox="1"/>
          <p:nvPr/>
        </p:nvSpPr>
        <p:spPr>
          <a:xfrm>
            <a:off x="185530" y="530087"/>
            <a:ext cx="5353879" cy="369332"/>
          </a:xfrm>
          <a:prstGeom prst="rect">
            <a:avLst/>
          </a:prstGeom>
          <a:noFill/>
        </p:spPr>
        <p:txBody>
          <a:bodyPr wrap="square" rtlCol="0">
            <a:spAutoFit/>
          </a:bodyPr>
          <a:lstStyle/>
          <a:p>
            <a:pPr marL="285750" indent="-285750">
              <a:buFont typeface="Arial" panose="020B0604020202020204" pitchFamily="34" charset="0"/>
              <a:buChar char="•"/>
            </a:pPr>
            <a:r>
              <a:rPr lang="en-US" dirty="0"/>
              <a:t>Matching for laser stripping</a:t>
            </a:r>
          </a:p>
        </p:txBody>
      </p:sp>
      <p:pic>
        <p:nvPicPr>
          <p:cNvPr id="6" name="Picture 5">
            <a:extLst>
              <a:ext uri="{FF2B5EF4-FFF2-40B4-BE49-F238E27FC236}">
                <a16:creationId xmlns:a16="http://schemas.microsoft.com/office/drawing/2014/main" id="{5BFB982A-9988-0370-5427-12B4B8001E88}"/>
              </a:ext>
            </a:extLst>
          </p:cNvPr>
          <p:cNvPicPr>
            <a:picLocks noChangeAspect="1"/>
          </p:cNvPicPr>
          <p:nvPr/>
        </p:nvPicPr>
        <p:blipFill>
          <a:blip r:embed="rId2"/>
          <a:stretch>
            <a:fillRect/>
          </a:stretch>
        </p:blipFill>
        <p:spPr>
          <a:xfrm>
            <a:off x="3582903" y="509349"/>
            <a:ext cx="7772400" cy="5818564"/>
          </a:xfrm>
          <a:prstGeom prst="rect">
            <a:avLst/>
          </a:prstGeom>
        </p:spPr>
      </p:pic>
    </p:spTree>
    <p:extLst>
      <p:ext uri="{BB962C8B-B14F-4D97-AF65-F5344CB8AC3E}">
        <p14:creationId xmlns:p14="http://schemas.microsoft.com/office/powerpoint/2010/main" val="129640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04B7E-728C-32E1-F900-F8DC9A45408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25AD95B-89B8-2961-1998-4F74E4851870}"/>
              </a:ext>
            </a:extLst>
          </p:cNvPr>
          <p:cNvSpPr>
            <a:spLocks noGrp="1"/>
          </p:cNvSpPr>
          <p:nvPr>
            <p:ph type="sldNum" sz="quarter" idx="11"/>
          </p:nvPr>
        </p:nvSpPr>
        <p:spPr/>
        <p:txBody>
          <a:bodyPr/>
          <a:lstStyle/>
          <a:p>
            <a:fld id="{6DEF72BD-F42C-FC4D-8237-1D70613BA131}" type="slidenum">
              <a:rPr lang="en-US" smtClean="0"/>
              <a:t>9</a:t>
            </a:fld>
            <a:endParaRPr lang="en-US" dirty="0"/>
          </a:p>
        </p:txBody>
      </p:sp>
      <p:sp>
        <p:nvSpPr>
          <p:cNvPr id="4" name="Footer Placeholder 3">
            <a:extLst>
              <a:ext uri="{FF2B5EF4-FFF2-40B4-BE49-F238E27FC236}">
                <a16:creationId xmlns:a16="http://schemas.microsoft.com/office/drawing/2014/main" id="{13C25DBF-0712-6421-DFAA-9AD85D874127}"/>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6747FF9C-056F-B9E1-1107-75E61F1D9F20}"/>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sp>
        <p:nvSpPr>
          <p:cNvPr id="10" name="TextBox 9">
            <a:extLst>
              <a:ext uri="{FF2B5EF4-FFF2-40B4-BE49-F238E27FC236}">
                <a16:creationId xmlns:a16="http://schemas.microsoft.com/office/drawing/2014/main" id="{C569847D-C462-86B0-13B2-9C13AEF1FD75}"/>
              </a:ext>
            </a:extLst>
          </p:cNvPr>
          <p:cNvSpPr txBox="1"/>
          <p:nvPr/>
        </p:nvSpPr>
        <p:spPr>
          <a:xfrm>
            <a:off x="185530" y="530087"/>
            <a:ext cx="5353879" cy="369332"/>
          </a:xfrm>
          <a:prstGeom prst="rect">
            <a:avLst/>
          </a:prstGeom>
          <a:noFill/>
        </p:spPr>
        <p:txBody>
          <a:bodyPr wrap="square" rtlCol="0">
            <a:spAutoFit/>
          </a:bodyPr>
          <a:lstStyle/>
          <a:p>
            <a:pPr marL="285750" indent="-285750">
              <a:buFont typeface="Arial" panose="020B0604020202020204" pitchFamily="34" charset="0"/>
              <a:buChar char="•"/>
            </a:pPr>
            <a:r>
              <a:rPr lang="en-US" dirty="0"/>
              <a:t>Matching for laser stripping</a:t>
            </a:r>
          </a:p>
        </p:txBody>
      </p:sp>
      <p:pic>
        <p:nvPicPr>
          <p:cNvPr id="7" name="Picture 6">
            <a:extLst>
              <a:ext uri="{FF2B5EF4-FFF2-40B4-BE49-F238E27FC236}">
                <a16:creationId xmlns:a16="http://schemas.microsoft.com/office/drawing/2014/main" id="{21CE15E5-F1D7-B7A4-F20C-B1166FC1EFA8}"/>
              </a:ext>
            </a:extLst>
          </p:cNvPr>
          <p:cNvPicPr>
            <a:picLocks noChangeAspect="1"/>
          </p:cNvPicPr>
          <p:nvPr/>
        </p:nvPicPr>
        <p:blipFill>
          <a:blip r:embed="rId2"/>
          <a:stretch>
            <a:fillRect/>
          </a:stretch>
        </p:blipFill>
        <p:spPr>
          <a:xfrm>
            <a:off x="178420" y="948204"/>
            <a:ext cx="8925416" cy="4957517"/>
          </a:xfrm>
          <a:prstGeom prst="rect">
            <a:avLst/>
          </a:prstGeom>
        </p:spPr>
      </p:pic>
    </p:spTree>
    <p:extLst>
      <p:ext uri="{BB962C8B-B14F-4D97-AF65-F5344CB8AC3E}">
        <p14:creationId xmlns:p14="http://schemas.microsoft.com/office/powerpoint/2010/main" val="74530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F314E-4600-F172-377C-464F20AB643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8CD78C-B194-3951-3776-EF4480A22575}"/>
              </a:ext>
            </a:extLst>
          </p:cNvPr>
          <p:cNvSpPr>
            <a:spLocks noGrp="1"/>
          </p:cNvSpPr>
          <p:nvPr>
            <p:ph type="sldNum" sz="quarter" idx="11"/>
          </p:nvPr>
        </p:nvSpPr>
        <p:spPr/>
        <p:txBody>
          <a:bodyPr/>
          <a:lstStyle/>
          <a:p>
            <a:fld id="{6DEF72BD-F42C-FC4D-8237-1D70613BA131}" type="slidenum">
              <a:rPr lang="en-US" smtClean="0"/>
              <a:t>10</a:t>
            </a:fld>
            <a:endParaRPr lang="en-US" dirty="0"/>
          </a:p>
        </p:txBody>
      </p:sp>
      <p:sp>
        <p:nvSpPr>
          <p:cNvPr id="4" name="Footer Placeholder 3">
            <a:extLst>
              <a:ext uri="{FF2B5EF4-FFF2-40B4-BE49-F238E27FC236}">
                <a16:creationId xmlns:a16="http://schemas.microsoft.com/office/drawing/2014/main" id="{24228868-80CA-BFFA-60D7-482090E3D63A}"/>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8217410A-81AB-1A1F-7331-0E4CA8D3EF8A}"/>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pic>
        <p:nvPicPr>
          <p:cNvPr id="8" name="Picture 7">
            <a:extLst>
              <a:ext uri="{FF2B5EF4-FFF2-40B4-BE49-F238E27FC236}">
                <a16:creationId xmlns:a16="http://schemas.microsoft.com/office/drawing/2014/main" id="{68BBEE43-492B-3E1F-923C-089384A82235}"/>
              </a:ext>
            </a:extLst>
          </p:cNvPr>
          <p:cNvPicPr>
            <a:picLocks noChangeAspect="1"/>
          </p:cNvPicPr>
          <p:nvPr/>
        </p:nvPicPr>
        <p:blipFill>
          <a:blip r:embed="rId2"/>
          <a:stretch>
            <a:fillRect/>
          </a:stretch>
        </p:blipFill>
        <p:spPr>
          <a:xfrm>
            <a:off x="549966" y="2638833"/>
            <a:ext cx="6405541" cy="2674158"/>
          </a:xfrm>
          <a:prstGeom prst="rect">
            <a:avLst/>
          </a:prstGeom>
        </p:spPr>
      </p:pic>
      <p:pic>
        <p:nvPicPr>
          <p:cNvPr id="9" name="Picture 8">
            <a:extLst>
              <a:ext uri="{FF2B5EF4-FFF2-40B4-BE49-F238E27FC236}">
                <a16:creationId xmlns:a16="http://schemas.microsoft.com/office/drawing/2014/main" id="{A4E91972-B004-4178-54C5-244DA4CFFFE8}"/>
              </a:ext>
            </a:extLst>
          </p:cNvPr>
          <p:cNvPicPr>
            <a:picLocks noChangeAspect="1"/>
          </p:cNvPicPr>
          <p:nvPr/>
        </p:nvPicPr>
        <p:blipFill>
          <a:blip r:embed="rId3"/>
          <a:stretch>
            <a:fillRect/>
          </a:stretch>
        </p:blipFill>
        <p:spPr>
          <a:xfrm>
            <a:off x="472543" y="1203565"/>
            <a:ext cx="8775728" cy="1131122"/>
          </a:xfrm>
          <a:prstGeom prst="rect">
            <a:avLst/>
          </a:prstGeom>
        </p:spPr>
      </p:pic>
      <p:sp>
        <p:nvSpPr>
          <p:cNvPr id="10" name="TextBox 9">
            <a:extLst>
              <a:ext uri="{FF2B5EF4-FFF2-40B4-BE49-F238E27FC236}">
                <a16:creationId xmlns:a16="http://schemas.microsoft.com/office/drawing/2014/main" id="{5F4392FF-DFB4-6935-42EE-FEBD822F53FB}"/>
              </a:ext>
            </a:extLst>
          </p:cNvPr>
          <p:cNvSpPr txBox="1"/>
          <p:nvPr/>
        </p:nvSpPr>
        <p:spPr>
          <a:xfrm>
            <a:off x="185530" y="530087"/>
            <a:ext cx="5353879" cy="369332"/>
          </a:xfrm>
          <a:prstGeom prst="rect">
            <a:avLst/>
          </a:prstGeom>
          <a:noFill/>
        </p:spPr>
        <p:txBody>
          <a:bodyPr wrap="square" rtlCol="0">
            <a:spAutoFit/>
          </a:bodyPr>
          <a:lstStyle/>
          <a:p>
            <a:pPr marL="285750" indent="-285750">
              <a:buFont typeface="Arial" panose="020B0604020202020204" pitchFamily="34" charset="0"/>
              <a:buChar char="•"/>
            </a:pPr>
            <a:r>
              <a:rPr lang="en-US" dirty="0"/>
              <a:t>Emittance filamentation for multiturn injection</a:t>
            </a:r>
          </a:p>
        </p:txBody>
      </p:sp>
    </p:spTree>
    <p:extLst>
      <p:ext uri="{BB962C8B-B14F-4D97-AF65-F5344CB8AC3E}">
        <p14:creationId xmlns:p14="http://schemas.microsoft.com/office/powerpoint/2010/main" val="329474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9E47F-D8B6-FB62-7E16-2B81D07BDF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902A89-F09F-67D6-4001-812739650B5C}"/>
              </a:ext>
            </a:extLst>
          </p:cNvPr>
          <p:cNvSpPr>
            <a:spLocks noGrp="1"/>
          </p:cNvSpPr>
          <p:nvPr>
            <p:ph type="sldNum" sz="quarter" idx="11"/>
          </p:nvPr>
        </p:nvSpPr>
        <p:spPr/>
        <p:txBody>
          <a:bodyPr/>
          <a:lstStyle/>
          <a:p>
            <a:fld id="{6DEF72BD-F42C-FC4D-8237-1D70613BA131}" type="slidenum">
              <a:rPr lang="en-US" smtClean="0"/>
              <a:t>11</a:t>
            </a:fld>
            <a:endParaRPr lang="en-US" dirty="0"/>
          </a:p>
        </p:txBody>
      </p:sp>
      <p:sp>
        <p:nvSpPr>
          <p:cNvPr id="4" name="Footer Placeholder 3">
            <a:extLst>
              <a:ext uri="{FF2B5EF4-FFF2-40B4-BE49-F238E27FC236}">
                <a16:creationId xmlns:a16="http://schemas.microsoft.com/office/drawing/2014/main" id="{2ABEF353-0531-14F9-4B7E-01A59201EAC3}"/>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E6985ADC-F65F-7455-1181-5C9E9037144B}"/>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sp>
        <p:nvSpPr>
          <p:cNvPr id="10" name="TextBox 9">
            <a:extLst>
              <a:ext uri="{FF2B5EF4-FFF2-40B4-BE49-F238E27FC236}">
                <a16:creationId xmlns:a16="http://schemas.microsoft.com/office/drawing/2014/main" id="{65FE9A17-EFA0-9E63-3184-5F9BC26B75E8}"/>
              </a:ext>
            </a:extLst>
          </p:cNvPr>
          <p:cNvSpPr txBox="1"/>
          <p:nvPr/>
        </p:nvSpPr>
        <p:spPr>
          <a:xfrm>
            <a:off x="185530" y="530087"/>
            <a:ext cx="5353879" cy="369332"/>
          </a:xfrm>
          <a:prstGeom prst="rect">
            <a:avLst/>
          </a:prstGeom>
          <a:noFill/>
        </p:spPr>
        <p:txBody>
          <a:bodyPr wrap="square" rtlCol="0">
            <a:spAutoFit/>
          </a:bodyPr>
          <a:lstStyle/>
          <a:p>
            <a:pPr marL="285750" indent="-285750">
              <a:buFont typeface="Arial" panose="020B0604020202020204" pitchFamily="34" charset="0"/>
              <a:buChar char="•"/>
            </a:pPr>
            <a:r>
              <a:rPr lang="en-US" dirty="0"/>
              <a:t>Emittance growth rate safety zones</a:t>
            </a:r>
          </a:p>
        </p:txBody>
      </p:sp>
      <p:pic>
        <p:nvPicPr>
          <p:cNvPr id="11" name="Picture 10">
            <a:extLst>
              <a:ext uri="{FF2B5EF4-FFF2-40B4-BE49-F238E27FC236}">
                <a16:creationId xmlns:a16="http://schemas.microsoft.com/office/drawing/2014/main" id="{9BB6FEA4-44DF-CB4A-44D4-683D1096CCE4}"/>
              </a:ext>
            </a:extLst>
          </p:cNvPr>
          <p:cNvPicPr>
            <a:picLocks noChangeAspect="1"/>
          </p:cNvPicPr>
          <p:nvPr/>
        </p:nvPicPr>
        <p:blipFill>
          <a:blip r:embed="rId2"/>
          <a:stretch>
            <a:fillRect/>
          </a:stretch>
        </p:blipFill>
        <p:spPr>
          <a:xfrm>
            <a:off x="185530" y="999414"/>
            <a:ext cx="5204419" cy="3814602"/>
          </a:xfrm>
          <a:prstGeom prst="rect">
            <a:avLst/>
          </a:prstGeom>
        </p:spPr>
      </p:pic>
      <p:pic>
        <p:nvPicPr>
          <p:cNvPr id="13" name="Picture 12">
            <a:extLst>
              <a:ext uri="{FF2B5EF4-FFF2-40B4-BE49-F238E27FC236}">
                <a16:creationId xmlns:a16="http://schemas.microsoft.com/office/drawing/2014/main" id="{16C04500-DA27-B209-7579-E9BED2D54E32}"/>
              </a:ext>
            </a:extLst>
          </p:cNvPr>
          <p:cNvPicPr>
            <a:picLocks noChangeAspect="1"/>
          </p:cNvPicPr>
          <p:nvPr/>
        </p:nvPicPr>
        <p:blipFill>
          <a:blip r:embed="rId3"/>
          <a:stretch>
            <a:fillRect/>
          </a:stretch>
        </p:blipFill>
        <p:spPr>
          <a:xfrm>
            <a:off x="6425086" y="999414"/>
            <a:ext cx="5204420" cy="3814603"/>
          </a:xfrm>
          <a:prstGeom prst="rect">
            <a:avLst/>
          </a:prstGeom>
        </p:spPr>
      </p:pic>
    </p:spTree>
    <p:extLst>
      <p:ext uri="{BB962C8B-B14F-4D97-AF65-F5344CB8AC3E}">
        <p14:creationId xmlns:p14="http://schemas.microsoft.com/office/powerpoint/2010/main" val="86246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D3EF-DE74-FB43-EE6C-07C863DEEF8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D174EF-6610-2E37-7FBA-F7E4BA19146C}"/>
              </a:ext>
            </a:extLst>
          </p:cNvPr>
          <p:cNvSpPr>
            <a:spLocks noGrp="1"/>
          </p:cNvSpPr>
          <p:nvPr>
            <p:ph type="sldNum" sz="quarter" idx="11"/>
          </p:nvPr>
        </p:nvSpPr>
        <p:spPr/>
        <p:txBody>
          <a:bodyPr/>
          <a:lstStyle/>
          <a:p>
            <a:fld id="{6DEF72BD-F42C-FC4D-8237-1D70613BA131}" type="slidenum">
              <a:rPr lang="en-US" smtClean="0"/>
              <a:t>12</a:t>
            </a:fld>
            <a:endParaRPr lang="en-US" dirty="0"/>
          </a:p>
        </p:txBody>
      </p:sp>
      <p:sp>
        <p:nvSpPr>
          <p:cNvPr id="4" name="Footer Placeholder 3">
            <a:extLst>
              <a:ext uri="{FF2B5EF4-FFF2-40B4-BE49-F238E27FC236}">
                <a16:creationId xmlns:a16="http://schemas.microsoft.com/office/drawing/2014/main" id="{85CAB675-2369-5CA0-D8CA-7B4D1E8C911E}"/>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CDDC222A-CD0B-0523-F50A-30A4C54DD2EC}"/>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sp>
        <p:nvSpPr>
          <p:cNvPr id="10" name="TextBox 9">
            <a:extLst>
              <a:ext uri="{FF2B5EF4-FFF2-40B4-BE49-F238E27FC236}">
                <a16:creationId xmlns:a16="http://schemas.microsoft.com/office/drawing/2014/main" id="{48F45C5C-E3E2-2199-8190-B46E3976C448}"/>
              </a:ext>
            </a:extLst>
          </p:cNvPr>
          <p:cNvSpPr txBox="1"/>
          <p:nvPr/>
        </p:nvSpPr>
        <p:spPr>
          <a:xfrm>
            <a:off x="185530" y="530087"/>
            <a:ext cx="5353879" cy="369332"/>
          </a:xfrm>
          <a:prstGeom prst="rect">
            <a:avLst/>
          </a:prstGeom>
          <a:noFill/>
        </p:spPr>
        <p:txBody>
          <a:bodyPr wrap="square" rtlCol="0">
            <a:spAutoFit/>
          </a:bodyPr>
          <a:lstStyle/>
          <a:p>
            <a:pPr marL="285750" indent="-285750">
              <a:buFont typeface="Arial" panose="020B0604020202020204" pitchFamily="34" charset="0"/>
              <a:buChar char="•"/>
            </a:pPr>
            <a:r>
              <a:rPr lang="en-US" dirty="0"/>
              <a:t>Growth due to dispersion mismatch:</a:t>
            </a:r>
          </a:p>
        </p:txBody>
      </p:sp>
      <p:pic>
        <p:nvPicPr>
          <p:cNvPr id="6" name="Picture 5">
            <a:extLst>
              <a:ext uri="{FF2B5EF4-FFF2-40B4-BE49-F238E27FC236}">
                <a16:creationId xmlns:a16="http://schemas.microsoft.com/office/drawing/2014/main" id="{FAECEF29-0F84-AB7C-13A2-DC435F1DB457}"/>
              </a:ext>
            </a:extLst>
          </p:cNvPr>
          <p:cNvPicPr>
            <a:picLocks noChangeAspect="1"/>
          </p:cNvPicPr>
          <p:nvPr/>
        </p:nvPicPr>
        <p:blipFill>
          <a:blip r:embed="rId2"/>
          <a:stretch>
            <a:fillRect/>
          </a:stretch>
        </p:blipFill>
        <p:spPr>
          <a:xfrm>
            <a:off x="6518186" y="2131093"/>
            <a:ext cx="5111320" cy="3316321"/>
          </a:xfrm>
          <a:prstGeom prst="rect">
            <a:avLst/>
          </a:prstGeom>
        </p:spPr>
      </p:pic>
      <p:pic>
        <p:nvPicPr>
          <p:cNvPr id="8" name="Picture 7">
            <a:extLst>
              <a:ext uri="{FF2B5EF4-FFF2-40B4-BE49-F238E27FC236}">
                <a16:creationId xmlns:a16="http://schemas.microsoft.com/office/drawing/2014/main" id="{78D45649-F2F6-B7E7-D042-AFC8302BC623}"/>
              </a:ext>
            </a:extLst>
          </p:cNvPr>
          <p:cNvPicPr>
            <a:picLocks noChangeAspect="1"/>
          </p:cNvPicPr>
          <p:nvPr/>
        </p:nvPicPr>
        <p:blipFill>
          <a:blip r:embed="rId3"/>
          <a:stretch>
            <a:fillRect/>
          </a:stretch>
        </p:blipFill>
        <p:spPr>
          <a:xfrm>
            <a:off x="299409" y="951251"/>
            <a:ext cx="4216400" cy="635000"/>
          </a:xfrm>
          <a:prstGeom prst="rect">
            <a:avLst/>
          </a:prstGeom>
        </p:spPr>
      </p:pic>
      <p:pic>
        <p:nvPicPr>
          <p:cNvPr id="12" name="Picture 11">
            <a:extLst>
              <a:ext uri="{FF2B5EF4-FFF2-40B4-BE49-F238E27FC236}">
                <a16:creationId xmlns:a16="http://schemas.microsoft.com/office/drawing/2014/main" id="{185AF329-A79E-73FD-E2D6-FDD7F23907D8}"/>
              </a:ext>
            </a:extLst>
          </p:cNvPr>
          <p:cNvPicPr>
            <a:picLocks noChangeAspect="1"/>
          </p:cNvPicPr>
          <p:nvPr/>
        </p:nvPicPr>
        <p:blipFill>
          <a:blip r:embed="rId4"/>
          <a:stretch>
            <a:fillRect/>
          </a:stretch>
        </p:blipFill>
        <p:spPr>
          <a:xfrm>
            <a:off x="185530" y="2265020"/>
            <a:ext cx="6248027" cy="2866742"/>
          </a:xfrm>
          <a:prstGeom prst="rect">
            <a:avLst/>
          </a:prstGeom>
        </p:spPr>
      </p:pic>
    </p:spTree>
    <p:extLst>
      <p:ext uri="{BB962C8B-B14F-4D97-AF65-F5344CB8AC3E}">
        <p14:creationId xmlns:p14="http://schemas.microsoft.com/office/powerpoint/2010/main" val="1393675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9BB46-EC6E-B2BA-30B4-1B854EDE1E7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619F9B-03F2-24B6-5C82-ECDF79AE02D4}"/>
              </a:ext>
            </a:extLst>
          </p:cNvPr>
          <p:cNvSpPr>
            <a:spLocks noGrp="1"/>
          </p:cNvSpPr>
          <p:nvPr>
            <p:ph type="sldNum" sz="quarter" idx="11"/>
          </p:nvPr>
        </p:nvSpPr>
        <p:spPr/>
        <p:txBody>
          <a:bodyPr/>
          <a:lstStyle/>
          <a:p>
            <a:fld id="{6DEF72BD-F42C-FC4D-8237-1D70613BA131}" type="slidenum">
              <a:rPr lang="en-US" smtClean="0"/>
              <a:t>13</a:t>
            </a:fld>
            <a:endParaRPr lang="en-US" dirty="0"/>
          </a:p>
        </p:txBody>
      </p:sp>
      <p:sp>
        <p:nvSpPr>
          <p:cNvPr id="4" name="Footer Placeholder 3">
            <a:extLst>
              <a:ext uri="{FF2B5EF4-FFF2-40B4-BE49-F238E27FC236}">
                <a16:creationId xmlns:a16="http://schemas.microsoft.com/office/drawing/2014/main" id="{D3E5BE7F-5711-EEED-43DC-8890A6AF9776}"/>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36FB654F-8E03-7158-876D-6881F400CEB7}"/>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L2R Transfer Line</a:t>
            </a:r>
          </a:p>
        </p:txBody>
      </p:sp>
      <p:sp>
        <p:nvSpPr>
          <p:cNvPr id="10" name="TextBox 9">
            <a:extLst>
              <a:ext uri="{FF2B5EF4-FFF2-40B4-BE49-F238E27FC236}">
                <a16:creationId xmlns:a16="http://schemas.microsoft.com/office/drawing/2014/main" id="{A40B0348-6A0E-19E2-E032-91806B01B465}"/>
              </a:ext>
            </a:extLst>
          </p:cNvPr>
          <p:cNvSpPr txBox="1"/>
          <p:nvPr/>
        </p:nvSpPr>
        <p:spPr>
          <a:xfrm>
            <a:off x="185531" y="494461"/>
            <a:ext cx="9504734" cy="1754326"/>
          </a:xfrm>
          <a:prstGeom prst="rect">
            <a:avLst/>
          </a:prstGeom>
          <a:noFill/>
        </p:spPr>
        <p:txBody>
          <a:bodyPr wrap="square" rtlCol="0">
            <a:spAutoFit/>
          </a:bodyPr>
          <a:lstStyle/>
          <a:p>
            <a:pPr marL="285750" indent="-285750">
              <a:buFont typeface="Arial" panose="020B0604020202020204" pitchFamily="34" charset="0"/>
              <a:buChar char="•"/>
            </a:pPr>
            <a:r>
              <a:rPr lang="en-US" dirty="0"/>
              <a:t>The L2R transfer line can be matched to laser stripping needs if bends are no longer achromat.</a:t>
            </a:r>
          </a:p>
          <a:p>
            <a:pPr marL="285750" indent="-285750">
              <a:buFont typeface="Arial" panose="020B0604020202020204" pitchFamily="34" charset="0"/>
              <a:buChar char="•"/>
            </a:pPr>
            <a:r>
              <a:rPr lang="en-US" dirty="0"/>
              <a:t>The dispersion mismatch puts a constraint on momentum spread for less than 5% growth due to mismatch.</a:t>
            </a:r>
          </a:p>
          <a:p>
            <a:pPr marL="285750" indent="-285750">
              <a:buFont typeface="Arial" panose="020B0604020202020204" pitchFamily="34" charset="0"/>
              <a:buChar char="•"/>
            </a:pPr>
            <a:r>
              <a:rPr lang="en-US" dirty="0"/>
              <a:t>The transfer line cavities can be used for minimizing momentum spread.</a:t>
            </a:r>
          </a:p>
          <a:p>
            <a:pPr marL="285750" indent="-285750">
              <a:buFont typeface="Arial" panose="020B0604020202020204" pitchFamily="34" charset="0"/>
              <a:buChar char="•"/>
            </a:pPr>
            <a:r>
              <a:rPr lang="en-US" dirty="0"/>
              <a:t>After annual meeting, test runs. </a:t>
            </a:r>
          </a:p>
        </p:txBody>
      </p:sp>
    </p:spTree>
    <p:extLst>
      <p:ext uri="{BB962C8B-B14F-4D97-AF65-F5344CB8AC3E}">
        <p14:creationId xmlns:p14="http://schemas.microsoft.com/office/powerpoint/2010/main" val="262632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4EE61-614E-DB84-FAA0-12BCEE8A6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599C9D-E309-228F-9D32-9A67F1AC4963}"/>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Ring Side</a:t>
            </a:r>
          </a:p>
        </p:txBody>
      </p:sp>
      <p:sp>
        <p:nvSpPr>
          <p:cNvPr id="3" name="Slide Number Placeholder 2">
            <a:extLst>
              <a:ext uri="{FF2B5EF4-FFF2-40B4-BE49-F238E27FC236}">
                <a16:creationId xmlns:a16="http://schemas.microsoft.com/office/drawing/2014/main" id="{C73DF60B-9B7E-C347-5D5F-B8B92F721A03}"/>
              </a:ext>
            </a:extLst>
          </p:cNvPr>
          <p:cNvSpPr>
            <a:spLocks noGrp="1"/>
          </p:cNvSpPr>
          <p:nvPr>
            <p:ph type="sldNum" sz="quarter" idx="11"/>
          </p:nvPr>
        </p:nvSpPr>
        <p:spPr/>
        <p:txBody>
          <a:bodyPr/>
          <a:lstStyle/>
          <a:p>
            <a:fld id="{6DEF72BD-F42C-FC4D-8237-1D70613BA131}" type="slidenum">
              <a:rPr lang="en-US" smtClean="0"/>
              <a:t>14</a:t>
            </a:fld>
            <a:endParaRPr lang="en-US" dirty="0"/>
          </a:p>
        </p:txBody>
      </p:sp>
      <p:sp>
        <p:nvSpPr>
          <p:cNvPr id="4" name="Footer Placeholder 3">
            <a:extLst>
              <a:ext uri="{FF2B5EF4-FFF2-40B4-BE49-F238E27FC236}">
                <a16:creationId xmlns:a16="http://schemas.microsoft.com/office/drawing/2014/main" id="{6F45B1B9-E17E-BB2C-51CC-71434BD2BF21}"/>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4066700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11A5EC-435F-5849-6DF5-F367751E4BBD}"/>
              </a:ext>
            </a:extLst>
          </p:cNvPr>
          <p:cNvSpPr>
            <a:spLocks noGrp="1"/>
          </p:cNvSpPr>
          <p:nvPr>
            <p:ph type="sldNum" sz="quarter" idx="11"/>
          </p:nvPr>
        </p:nvSpPr>
        <p:spPr/>
        <p:txBody>
          <a:bodyPr/>
          <a:lstStyle/>
          <a:p>
            <a:fld id="{6DEF72BD-F42C-FC4D-8237-1D70613BA131}" type="slidenum">
              <a:rPr lang="en-US" smtClean="0"/>
              <a:t>15</a:t>
            </a:fld>
            <a:endParaRPr lang="en-US" dirty="0"/>
          </a:p>
        </p:txBody>
      </p:sp>
      <p:sp>
        <p:nvSpPr>
          <p:cNvPr id="4" name="Footer Placeholder 3">
            <a:extLst>
              <a:ext uri="{FF2B5EF4-FFF2-40B4-BE49-F238E27FC236}">
                <a16:creationId xmlns:a16="http://schemas.microsoft.com/office/drawing/2014/main" id="{3D14DB6B-DB65-B682-C75E-D757413375BE}"/>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53060D0C-D4C8-D796-1027-CBF4E7EA5BFB}"/>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Ring Design</a:t>
            </a:r>
          </a:p>
        </p:txBody>
      </p:sp>
      <p:sp>
        <p:nvSpPr>
          <p:cNvPr id="8" name="TextBox 7">
            <a:extLst>
              <a:ext uri="{FF2B5EF4-FFF2-40B4-BE49-F238E27FC236}">
                <a16:creationId xmlns:a16="http://schemas.microsoft.com/office/drawing/2014/main" id="{B1F1A4E6-E21E-5A52-73D6-372D529A7150}"/>
              </a:ext>
            </a:extLst>
          </p:cNvPr>
          <p:cNvSpPr txBox="1"/>
          <p:nvPr/>
        </p:nvSpPr>
        <p:spPr>
          <a:xfrm>
            <a:off x="4038600" y="1666411"/>
            <a:ext cx="2504660" cy="338554"/>
          </a:xfrm>
          <a:prstGeom prst="rect">
            <a:avLst/>
          </a:prstGeom>
          <a:noFill/>
        </p:spPr>
        <p:txBody>
          <a:bodyPr wrap="square" rtlCol="0">
            <a:spAutoFit/>
          </a:bodyPr>
          <a:lstStyle/>
          <a:p>
            <a:pPr algn="ctr"/>
            <a:r>
              <a:rPr lang="en-US" sz="1600" dirty="0">
                <a:latin typeface="Helvetica" pitchFamily="2" charset="0"/>
              </a:rPr>
              <a:t>Ring Geometry</a:t>
            </a:r>
          </a:p>
        </p:txBody>
      </p:sp>
      <p:sp>
        <p:nvSpPr>
          <p:cNvPr id="9" name="TextBox 8">
            <a:extLst>
              <a:ext uri="{FF2B5EF4-FFF2-40B4-BE49-F238E27FC236}">
                <a16:creationId xmlns:a16="http://schemas.microsoft.com/office/drawing/2014/main" id="{6F9090CA-243E-584C-CC2A-BBCEDDA8A502}"/>
              </a:ext>
            </a:extLst>
          </p:cNvPr>
          <p:cNvSpPr txBox="1"/>
          <p:nvPr/>
        </p:nvSpPr>
        <p:spPr>
          <a:xfrm>
            <a:off x="9105395" y="1497134"/>
            <a:ext cx="1714500" cy="338554"/>
          </a:xfrm>
          <a:prstGeom prst="rect">
            <a:avLst/>
          </a:prstGeom>
          <a:noFill/>
        </p:spPr>
        <p:txBody>
          <a:bodyPr wrap="square" rtlCol="0">
            <a:spAutoFit/>
          </a:bodyPr>
          <a:lstStyle/>
          <a:p>
            <a:pPr algn="ctr"/>
            <a:r>
              <a:rPr lang="en-US" sz="1600" dirty="0">
                <a:latin typeface="Helvetica" pitchFamily="2" charset="0"/>
              </a:rPr>
              <a:t>Optics</a:t>
            </a:r>
          </a:p>
        </p:txBody>
      </p:sp>
      <p:pic>
        <p:nvPicPr>
          <p:cNvPr id="10" name="Picture 9">
            <a:extLst>
              <a:ext uri="{FF2B5EF4-FFF2-40B4-BE49-F238E27FC236}">
                <a16:creationId xmlns:a16="http://schemas.microsoft.com/office/drawing/2014/main" id="{8670ED95-89A3-6E05-7481-DF1F9A0F81A3}"/>
              </a:ext>
            </a:extLst>
          </p:cNvPr>
          <p:cNvPicPr>
            <a:picLocks noChangeAspect="1"/>
          </p:cNvPicPr>
          <p:nvPr/>
        </p:nvPicPr>
        <p:blipFill>
          <a:blip r:embed="rId2"/>
          <a:stretch>
            <a:fillRect/>
          </a:stretch>
        </p:blipFill>
        <p:spPr>
          <a:xfrm rot="5400000">
            <a:off x="7590084" y="1408513"/>
            <a:ext cx="4011927" cy="5191905"/>
          </a:xfrm>
          <a:prstGeom prst="rect">
            <a:avLst/>
          </a:prstGeom>
        </p:spPr>
      </p:pic>
      <p:sp>
        <p:nvSpPr>
          <p:cNvPr id="13" name="TextBox 12">
            <a:extLst>
              <a:ext uri="{FF2B5EF4-FFF2-40B4-BE49-F238E27FC236}">
                <a16:creationId xmlns:a16="http://schemas.microsoft.com/office/drawing/2014/main" id="{65DF2E04-97BF-7A44-75AF-9F5A16B3486D}"/>
              </a:ext>
            </a:extLst>
          </p:cNvPr>
          <p:cNvSpPr txBox="1"/>
          <p:nvPr/>
        </p:nvSpPr>
        <p:spPr>
          <a:xfrm>
            <a:off x="235228" y="768626"/>
            <a:ext cx="4893362" cy="2641877"/>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Helvetica" pitchFamily="2" charset="0"/>
              </a:rPr>
              <a:t>Accumulator ring’s design is inspired from the SNS with achromatic 4 </a:t>
            </a:r>
            <a:r>
              <a:rPr lang="en-US" sz="1600" dirty="0" err="1">
                <a:latin typeface="Helvetica" pitchFamily="2" charset="0"/>
              </a:rPr>
              <a:t>superperiod</a:t>
            </a:r>
            <a:r>
              <a:rPr lang="en-US" sz="1600" dirty="0">
                <a:latin typeface="Helvetica" pitchFamily="2" charset="0"/>
              </a:rPr>
              <a:t> ring design. </a:t>
            </a:r>
          </a:p>
          <a:p>
            <a:pPr marL="285750" indent="-285750">
              <a:buFont typeface="Arial" panose="020B0604020202020204" pitchFamily="34" charset="0"/>
              <a:buChar char="•"/>
            </a:pPr>
            <a:endParaRPr lang="en-US" sz="1600" dirty="0">
              <a:latin typeface="Helvetica" pitchFamily="2" charset="0"/>
            </a:endParaRPr>
          </a:p>
          <a:p>
            <a:pPr marL="285750" indent="-285750">
              <a:lnSpc>
                <a:spcPct val="150000"/>
              </a:lnSpc>
              <a:buFont typeface="Arial" panose="020B0604020202020204" pitchFamily="34" charset="0"/>
              <a:buChar char="•"/>
            </a:pPr>
            <a:r>
              <a:rPr lang="en-US" sz="1600" dirty="0">
                <a:latin typeface="Helvetica" pitchFamily="2" charset="0"/>
              </a:rPr>
              <a:t>Straights are dedicated to:</a:t>
            </a:r>
          </a:p>
          <a:p>
            <a:pPr marL="742950" lvl="1" indent="-285750">
              <a:lnSpc>
                <a:spcPct val="150000"/>
              </a:lnSpc>
              <a:buFont typeface="Arial" panose="020B0604020202020204" pitchFamily="34" charset="0"/>
              <a:buChar char="•"/>
            </a:pPr>
            <a:r>
              <a:rPr lang="en-US" sz="1600" dirty="0">
                <a:latin typeface="Helvetica" pitchFamily="2" charset="0"/>
              </a:rPr>
              <a:t>Injection</a:t>
            </a:r>
          </a:p>
          <a:p>
            <a:pPr marL="742950" lvl="1" indent="-285750">
              <a:lnSpc>
                <a:spcPct val="150000"/>
              </a:lnSpc>
              <a:buFont typeface="Arial" panose="020B0604020202020204" pitchFamily="34" charset="0"/>
              <a:buChar char="•"/>
            </a:pPr>
            <a:r>
              <a:rPr lang="en-US" sz="1600" dirty="0">
                <a:latin typeface="Helvetica" pitchFamily="2" charset="0"/>
              </a:rPr>
              <a:t>Collimation</a:t>
            </a:r>
          </a:p>
          <a:p>
            <a:pPr marL="742950" lvl="1" indent="-285750">
              <a:lnSpc>
                <a:spcPct val="150000"/>
              </a:lnSpc>
              <a:buFont typeface="Arial" panose="020B0604020202020204" pitchFamily="34" charset="0"/>
              <a:buChar char="•"/>
            </a:pPr>
            <a:r>
              <a:rPr lang="en-US" sz="1600" dirty="0">
                <a:latin typeface="Helvetica" pitchFamily="2" charset="0"/>
              </a:rPr>
              <a:t>RF</a:t>
            </a:r>
          </a:p>
          <a:p>
            <a:pPr marL="742950" lvl="1" indent="-285750">
              <a:lnSpc>
                <a:spcPct val="150000"/>
              </a:lnSpc>
              <a:buFont typeface="Arial" panose="020B0604020202020204" pitchFamily="34" charset="0"/>
              <a:buChar char="•"/>
            </a:pPr>
            <a:r>
              <a:rPr lang="en-US" sz="1600" dirty="0">
                <a:latin typeface="Helvetica" pitchFamily="2" charset="0"/>
              </a:rPr>
              <a:t>Extraction</a:t>
            </a:r>
          </a:p>
        </p:txBody>
      </p:sp>
      <p:pic>
        <p:nvPicPr>
          <p:cNvPr id="6" name="Picture 5">
            <a:extLst>
              <a:ext uri="{FF2B5EF4-FFF2-40B4-BE49-F238E27FC236}">
                <a16:creationId xmlns:a16="http://schemas.microsoft.com/office/drawing/2014/main" id="{517353AB-9FAC-0329-D83A-69C5D6757B18}"/>
              </a:ext>
            </a:extLst>
          </p:cNvPr>
          <p:cNvPicPr>
            <a:picLocks noChangeAspect="1"/>
          </p:cNvPicPr>
          <p:nvPr/>
        </p:nvPicPr>
        <p:blipFill>
          <a:blip r:embed="rId3"/>
          <a:stretch>
            <a:fillRect/>
          </a:stretch>
        </p:blipFill>
        <p:spPr>
          <a:xfrm>
            <a:off x="3244163" y="1998501"/>
            <a:ext cx="3895486" cy="4011927"/>
          </a:xfrm>
          <a:prstGeom prst="rect">
            <a:avLst/>
          </a:prstGeom>
        </p:spPr>
      </p:pic>
    </p:spTree>
    <p:extLst>
      <p:ext uri="{BB962C8B-B14F-4D97-AF65-F5344CB8AC3E}">
        <p14:creationId xmlns:p14="http://schemas.microsoft.com/office/powerpoint/2010/main" val="4260006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DC55CAE-5945-2EFF-133C-4A6B286CEE2E}"/>
              </a:ext>
            </a:extLst>
          </p:cNvPr>
          <p:cNvSpPr>
            <a:spLocks noGrp="1"/>
          </p:cNvSpPr>
          <p:nvPr>
            <p:ph type="sldNum" sz="quarter" idx="11"/>
          </p:nvPr>
        </p:nvSpPr>
        <p:spPr/>
        <p:txBody>
          <a:bodyPr/>
          <a:lstStyle/>
          <a:p>
            <a:fld id="{6DEF72BD-F42C-FC4D-8237-1D70613BA131}" type="slidenum">
              <a:rPr lang="en-US" smtClean="0"/>
              <a:t>16</a:t>
            </a:fld>
            <a:endParaRPr lang="en-US" dirty="0"/>
          </a:p>
        </p:txBody>
      </p:sp>
      <p:sp>
        <p:nvSpPr>
          <p:cNvPr id="4" name="Footer Placeholder 3">
            <a:extLst>
              <a:ext uri="{FF2B5EF4-FFF2-40B4-BE49-F238E27FC236}">
                <a16:creationId xmlns:a16="http://schemas.microsoft.com/office/drawing/2014/main" id="{E11700B8-E292-1482-8C56-10C1037591D6}"/>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1D9E7CE0-3A75-F5CA-1F1A-CE81A5F276F9}"/>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Ring Design</a:t>
            </a:r>
          </a:p>
        </p:txBody>
      </p:sp>
      <p:sp>
        <p:nvSpPr>
          <p:cNvPr id="7" name="TextBox 6">
            <a:extLst>
              <a:ext uri="{FF2B5EF4-FFF2-40B4-BE49-F238E27FC236}">
                <a16:creationId xmlns:a16="http://schemas.microsoft.com/office/drawing/2014/main" id="{F8D1CE08-BEA7-47BB-C5F5-ADFE64F9513A}"/>
              </a:ext>
            </a:extLst>
          </p:cNvPr>
          <p:cNvSpPr txBox="1"/>
          <p:nvPr/>
        </p:nvSpPr>
        <p:spPr>
          <a:xfrm>
            <a:off x="657225" y="571500"/>
            <a:ext cx="2900363" cy="369332"/>
          </a:xfrm>
          <a:prstGeom prst="rect">
            <a:avLst/>
          </a:prstGeom>
          <a:noFill/>
        </p:spPr>
        <p:txBody>
          <a:bodyPr wrap="square" rtlCol="0">
            <a:spAutoFit/>
          </a:bodyPr>
          <a:lstStyle/>
          <a:p>
            <a:r>
              <a:rPr lang="en-US" dirty="0"/>
              <a:t>Parameter Table</a:t>
            </a:r>
          </a:p>
        </p:txBody>
      </p:sp>
      <p:pic>
        <p:nvPicPr>
          <p:cNvPr id="9" name="Picture 8">
            <a:extLst>
              <a:ext uri="{FF2B5EF4-FFF2-40B4-BE49-F238E27FC236}">
                <a16:creationId xmlns:a16="http://schemas.microsoft.com/office/drawing/2014/main" id="{7ED4D524-8A68-CB38-9099-8C3526DF0960}"/>
              </a:ext>
            </a:extLst>
          </p:cNvPr>
          <p:cNvPicPr>
            <a:picLocks noChangeAspect="1"/>
          </p:cNvPicPr>
          <p:nvPr/>
        </p:nvPicPr>
        <p:blipFill>
          <a:blip r:embed="rId2"/>
          <a:stretch>
            <a:fillRect/>
          </a:stretch>
        </p:blipFill>
        <p:spPr>
          <a:xfrm>
            <a:off x="466725" y="1022608"/>
            <a:ext cx="11567569" cy="4812784"/>
          </a:xfrm>
          <a:prstGeom prst="rect">
            <a:avLst/>
          </a:prstGeom>
        </p:spPr>
      </p:pic>
    </p:spTree>
    <p:extLst>
      <p:ext uri="{BB962C8B-B14F-4D97-AF65-F5344CB8AC3E}">
        <p14:creationId xmlns:p14="http://schemas.microsoft.com/office/powerpoint/2010/main" val="3694500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29345-0062-AF6E-7810-C2AB9CA14DB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02DC3E3-E0C4-D853-2C01-85394B34BDDD}"/>
              </a:ext>
            </a:extLst>
          </p:cNvPr>
          <p:cNvSpPr>
            <a:spLocks noGrp="1"/>
          </p:cNvSpPr>
          <p:nvPr>
            <p:ph type="sldNum" sz="quarter" idx="11"/>
          </p:nvPr>
        </p:nvSpPr>
        <p:spPr/>
        <p:txBody>
          <a:bodyPr/>
          <a:lstStyle/>
          <a:p>
            <a:fld id="{6DEF72BD-F42C-FC4D-8237-1D70613BA131}" type="slidenum">
              <a:rPr lang="en-US" smtClean="0"/>
              <a:t>17</a:t>
            </a:fld>
            <a:endParaRPr lang="en-US" dirty="0"/>
          </a:p>
        </p:txBody>
      </p:sp>
      <p:sp>
        <p:nvSpPr>
          <p:cNvPr id="4" name="Footer Placeholder 3">
            <a:extLst>
              <a:ext uri="{FF2B5EF4-FFF2-40B4-BE49-F238E27FC236}">
                <a16:creationId xmlns:a16="http://schemas.microsoft.com/office/drawing/2014/main" id="{2F6D1823-F514-E5E7-BFDE-14882825FFD2}"/>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64666D45-FCFB-83C8-CA80-896766D720CC}"/>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Ring Design</a:t>
            </a:r>
          </a:p>
        </p:txBody>
      </p:sp>
      <p:sp>
        <p:nvSpPr>
          <p:cNvPr id="7" name="TextBox 6">
            <a:extLst>
              <a:ext uri="{FF2B5EF4-FFF2-40B4-BE49-F238E27FC236}">
                <a16:creationId xmlns:a16="http://schemas.microsoft.com/office/drawing/2014/main" id="{6B616C06-7BF3-29A5-8A5F-1AE4525B49C3}"/>
              </a:ext>
            </a:extLst>
          </p:cNvPr>
          <p:cNvSpPr txBox="1"/>
          <p:nvPr/>
        </p:nvSpPr>
        <p:spPr>
          <a:xfrm>
            <a:off x="657225" y="571500"/>
            <a:ext cx="2900363" cy="369332"/>
          </a:xfrm>
          <a:prstGeom prst="rect">
            <a:avLst/>
          </a:prstGeom>
          <a:noFill/>
        </p:spPr>
        <p:txBody>
          <a:bodyPr wrap="square" rtlCol="0">
            <a:spAutoFit/>
          </a:bodyPr>
          <a:lstStyle/>
          <a:p>
            <a:r>
              <a:rPr lang="en-US" dirty="0"/>
              <a:t>Parameter Table</a:t>
            </a:r>
          </a:p>
        </p:txBody>
      </p:sp>
      <p:pic>
        <p:nvPicPr>
          <p:cNvPr id="9" name="Picture 8">
            <a:extLst>
              <a:ext uri="{FF2B5EF4-FFF2-40B4-BE49-F238E27FC236}">
                <a16:creationId xmlns:a16="http://schemas.microsoft.com/office/drawing/2014/main" id="{22116DB8-563E-C3C7-6FB2-6EB7897C7F26}"/>
              </a:ext>
            </a:extLst>
          </p:cNvPr>
          <p:cNvPicPr>
            <a:picLocks noChangeAspect="1"/>
          </p:cNvPicPr>
          <p:nvPr/>
        </p:nvPicPr>
        <p:blipFill>
          <a:blip r:embed="rId2"/>
          <a:stretch>
            <a:fillRect/>
          </a:stretch>
        </p:blipFill>
        <p:spPr>
          <a:xfrm>
            <a:off x="466725" y="1022608"/>
            <a:ext cx="11567569" cy="4812784"/>
          </a:xfrm>
          <a:prstGeom prst="rect">
            <a:avLst/>
          </a:prstGeom>
        </p:spPr>
      </p:pic>
      <p:sp>
        <p:nvSpPr>
          <p:cNvPr id="2" name="Rectangle 1">
            <a:extLst>
              <a:ext uri="{FF2B5EF4-FFF2-40B4-BE49-F238E27FC236}">
                <a16:creationId xmlns:a16="http://schemas.microsoft.com/office/drawing/2014/main" id="{87568540-B2A9-E1DF-DFA1-D3FF01B5D6B8}"/>
              </a:ext>
            </a:extLst>
          </p:cNvPr>
          <p:cNvSpPr/>
          <p:nvPr/>
        </p:nvSpPr>
        <p:spPr>
          <a:xfrm>
            <a:off x="4187686" y="3101081"/>
            <a:ext cx="1484243" cy="3693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AA7A0F3-26E4-1696-8BA0-14826CB7A63E}"/>
              </a:ext>
            </a:extLst>
          </p:cNvPr>
          <p:cNvSpPr/>
          <p:nvPr/>
        </p:nvSpPr>
        <p:spPr>
          <a:xfrm>
            <a:off x="4187686" y="2916415"/>
            <a:ext cx="1484243" cy="3693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2997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45782D6-7B24-4E22-5537-443929796AA3}"/>
              </a:ext>
            </a:extLst>
          </p:cNvPr>
          <p:cNvSpPr>
            <a:spLocks noGrp="1"/>
          </p:cNvSpPr>
          <p:nvPr>
            <p:ph type="sldNum" sz="quarter" idx="11"/>
          </p:nvPr>
        </p:nvSpPr>
        <p:spPr/>
        <p:txBody>
          <a:bodyPr/>
          <a:lstStyle/>
          <a:p>
            <a:fld id="{6DEF72BD-F42C-FC4D-8237-1D70613BA131}" type="slidenum">
              <a:rPr lang="en-US" smtClean="0"/>
              <a:t>18</a:t>
            </a:fld>
            <a:endParaRPr lang="en-US" dirty="0"/>
          </a:p>
        </p:txBody>
      </p:sp>
      <p:sp>
        <p:nvSpPr>
          <p:cNvPr id="4" name="Footer Placeholder 3">
            <a:extLst>
              <a:ext uri="{FF2B5EF4-FFF2-40B4-BE49-F238E27FC236}">
                <a16:creationId xmlns:a16="http://schemas.microsoft.com/office/drawing/2014/main" id="{8BFF2336-823C-7F4B-90A7-0B7247BA4F0C}"/>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D4995914-A342-691E-ADEA-48603654A5E0}"/>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Recap</a:t>
            </a:r>
          </a:p>
        </p:txBody>
      </p:sp>
      <p:sp>
        <p:nvSpPr>
          <p:cNvPr id="8" name="TextBox 7">
            <a:extLst>
              <a:ext uri="{FF2B5EF4-FFF2-40B4-BE49-F238E27FC236}">
                <a16:creationId xmlns:a16="http://schemas.microsoft.com/office/drawing/2014/main" id="{2665BEDF-47BB-6F6D-F59C-6F42601AB83E}"/>
              </a:ext>
            </a:extLst>
          </p:cNvPr>
          <p:cNvSpPr txBox="1"/>
          <p:nvPr/>
        </p:nvSpPr>
        <p:spPr>
          <a:xfrm>
            <a:off x="185531" y="417551"/>
            <a:ext cx="5194852" cy="369332"/>
          </a:xfrm>
          <a:prstGeom prst="rect">
            <a:avLst/>
          </a:prstGeom>
          <a:noFill/>
        </p:spPr>
        <p:txBody>
          <a:bodyPr wrap="square" rtlCol="0">
            <a:spAutoFit/>
          </a:bodyPr>
          <a:lstStyle/>
          <a:p>
            <a:r>
              <a:rPr lang="en-US" dirty="0">
                <a:solidFill>
                  <a:srgbClr val="0070C0"/>
                </a:solidFill>
              </a:rPr>
              <a:t>Multi-Turn Injection and Phase Space Painting</a:t>
            </a:r>
          </a:p>
        </p:txBody>
      </p:sp>
      <p:pic>
        <p:nvPicPr>
          <p:cNvPr id="10" name="Picture 9">
            <a:extLst>
              <a:ext uri="{FF2B5EF4-FFF2-40B4-BE49-F238E27FC236}">
                <a16:creationId xmlns:a16="http://schemas.microsoft.com/office/drawing/2014/main" id="{7019BE09-9C25-A3A7-4B3A-0F28DEDAFFB9}"/>
              </a:ext>
            </a:extLst>
          </p:cNvPr>
          <p:cNvPicPr>
            <a:picLocks noChangeAspect="1"/>
          </p:cNvPicPr>
          <p:nvPr/>
        </p:nvPicPr>
        <p:blipFill>
          <a:blip r:embed="rId4"/>
          <a:stretch>
            <a:fillRect/>
          </a:stretch>
        </p:blipFill>
        <p:spPr>
          <a:xfrm>
            <a:off x="6773428" y="960097"/>
            <a:ext cx="3500595" cy="1055169"/>
          </a:xfrm>
          <a:prstGeom prst="rect">
            <a:avLst/>
          </a:prstGeom>
        </p:spPr>
      </p:pic>
      <p:pic>
        <p:nvPicPr>
          <p:cNvPr id="12" name="Picture 11">
            <a:extLst>
              <a:ext uri="{FF2B5EF4-FFF2-40B4-BE49-F238E27FC236}">
                <a16:creationId xmlns:a16="http://schemas.microsoft.com/office/drawing/2014/main" id="{4F1C8A51-4539-6AF6-DA64-780CCB3EBF6E}"/>
              </a:ext>
            </a:extLst>
          </p:cNvPr>
          <p:cNvPicPr>
            <a:picLocks noChangeAspect="1"/>
          </p:cNvPicPr>
          <p:nvPr/>
        </p:nvPicPr>
        <p:blipFill>
          <a:blip r:embed="rId5"/>
          <a:stretch>
            <a:fillRect/>
          </a:stretch>
        </p:blipFill>
        <p:spPr>
          <a:xfrm>
            <a:off x="10350051" y="960097"/>
            <a:ext cx="1671408" cy="1169162"/>
          </a:xfrm>
          <a:prstGeom prst="rect">
            <a:avLst/>
          </a:prstGeom>
        </p:spPr>
      </p:pic>
      <p:pic>
        <p:nvPicPr>
          <p:cNvPr id="13" name="essnusb_painting_animation">
            <a:hlinkClick r:id="" action="ppaction://media"/>
            <a:extLst>
              <a:ext uri="{FF2B5EF4-FFF2-40B4-BE49-F238E27FC236}">
                <a16:creationId xmlns:a16="http://schemas.microsoft.com/office/drawing/2014/main" id="{DBD71E93-D56E-A27B-77AF-0B3E4855AD4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48992" y="786882"/>
            <a:ext cx="6322695" cy="3556517"/>
          </a:xfrm>
          <a:prstGeom prst="rect">
            <a:avLst/>
          </a:prstGeom>
        </p:spPr>
      </p:pic>
      <p:sp>
        <p:nvSpPr>
          <p:cNvPr id="14" name="TextBox 13">
            <a:extLst>
              <a:ext uri="{FF2B5EF4-FFF2-40B4-BE49-F238E27FC236}">
                <a16:creationId xmlns:a16="http://schemas.microsoft.com/office/drawing/2014/main" id="{62306C56-F739-547A-9DD8-BCD3E5A80AF8}"/>
              </a:ext>
            </a:extLst>
          </p:cNvPr>
          <p:cNvSpPr txBox="1"/>
          <p:nvPr/>
        </p:nvSpPr>
        <p:spPr>
          <a:xfrm>
            <a:off x="6836381" y="397332"/>
            <a:ext cx="3944265" cy="307777"/>
          </a:xfrm>
          <a:prstGeom prst="rect">
            <a:avLst/>
          </a:prstGeom>
          <a:noFill/>
        </p:spPr>
        <p:txBody>
          <a:bodyPr wrap="square" rtlCol="0">
            <a:spAutoFit/>
          </a:bodyPr>
          <a:lstStyle/>
          <a:p>
            <a:r>
              <a:rPr lang="en-US" sz="1400" dirty="0"/>
              <a:t>Resulting uniform beam profile from PyORBIT3</a:t>
            </a:r>
          </a:p>
        </p:txBody>
      </p:sp>
      <p:cxnSp>
        <p:nvCxnSpPr>
          <p:cNvPr id="16" name="Straight Connector 15">
            <a:extLst>
              <a:ext uri="{FF2B5EF4-FFF2-40B4-BE49-F238E27FC236}">
                <a16:creationId xmlns:a16="http://schemas.microsoft.com/office/drawing/2014/main" id="{B86BF2D6-C241-F325-D9B3-384A946435D6}"/>
              </a:ext>
            </a:extLst>
          </p:cNvPr>
          <p:cNvCxnSpPr>
            <a:cxnSpLocks/>
          </p:cNvCxnSpPr>
          <p:nvPr/>
        </p:nvCxnSpPr>
        <p:spPr>
          <a:xfrm>
            <a:off x="6735418" y="307777"/>
            <a:ext cx="0" cy="5866972"/>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621C04A6-79C9-E99E-AF5A-74C27BCECC67}"/>
              </a:ext>
            </a:extLst>
          </p:cNvPr>
          <p:cNvSpPr txBox="1"/>
          <p:nvPr/>
        </p:nvSpPr>
        <p:spPr>
          <a:xfrm>
            <a:off x="6773428" y="2514103"/>
            <a:ext cx="5210009" cy="307777"/>
          </a:xfrm>
          <a:prstGeom prst="rect">
            <a:avLst/>
          </a:prstGeom>
          <a:noFill/>
        </p:spPr>
        <p:txBody>
          <a:bodyPr wrap="square" rtlCol="0">
            <a:spAutoFit/>
          </a:bodyPr>
          <a:lstStyle/>
          <a:p>
            <a:r>
              <a:rPr lang="en-US" sz="1400" dirty="0"/>
              <a:t>Resulting Space-Charge tune spread and chromatic spread</a:t>
            </a:r>
          </a:p>
        </p:txBody>
      </p:sp>
      <p:pic>
        <p:nvPicPr>
          <p:cNvPr id="6" name="Picture 5">
            <a:extLst>
              <a:ext uri="{FF2B5EF4-FFF2-40B4-BE49-F238E27FC236}">
                <a16:creationId xmlns:a16="http://schemas.microsoft.com/office/drawing/2014/main" id="{B37AEC5A-5369-217A-2DAD-BC3519505FBA}"/>
              </a:ext>
            </a:extLst>
          </p:cNvPr>
          <p:cNvPicPr>
            <a:picLocks noChangeAspect="1"/>
          </p:cNvPicPr>
          <p:nvPr/>
        </p:nvPicPr>
        <p:blipFill>
          <a:blip r:embed="rId7"/>
          <a:stretch>
            <a:fillRect/>
          </a:stretch>
        </p:blipFill>
        <p:spPr>
          <a:xfrm>
            <a:off x="7168313" y="2978995"/>
            <a:ext cx="4159915" cy="2152650"/>
          </a:xfrm>
          <a:prstGeom prst="rect">
            <a:avLst/>
          </a:prstGeom>
        </p:spPr>
      </p:pic>
    </p:spTree>
    <p:extLst>
      <p:ext uri="{BB962C8B-B14F-4D97-AF65-F5344CB8AC3E}">
        <p14:creationId xmlns:p14="http://schemas.microsoft.com/office/powerpoint/2010/main" val="35800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91DB557-A2D2-5982-19E7-9D4AA093B51C}"/>
              </a:ext>
            </a:extLst>
          </p:cNvPr>
          <p:cNvSpPr>
            <a:spLocks noGrp="1"/>
          </p:cNvSpPr>
          <p:nvPr>
            <p:ph type="sldNum" sz="quarter" idx="11"/>
          </p:nvPr>
        </p:nvSpPr>
        <p:spPr/>
        <p:txBody>
          <a:bodyPr/>
          <a:lstStyle/>
          <a:p>
            <a:fld id="{6DEF72BD-F42C-FC4D-8237-1D70613BA131}" type="slidenum">
              <a:rPr lang="en-US" smtClean="0"/>
              <a:t>19</a:t>
            </a:fld>
            <a:endParaRPr lang="en-US" dirty="0"/>
          </a:p>
        </p:txBody>
      </p:sp>
      <p:sp>
        <p:nvSpPr>
          <p:cNvPr id="4" name="Footer Placeholder 3">
            <a:extLst>
              <a:ext uri="{FF2B5EF4-FFF2-40B4-BE49-F238E27FC236}">
                <a16:creationId xmlns:a16="http://schemas.microsoft.com/office/drawing/2014/main" id="{C4633358-8E74-0DE0-B07A-58E4DE87FFE4}"/>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0BFD5156-CEDF-6716-378A-B83F1B108353}"/>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Recap</a:t>
            </a:r>
          </a:p>
        </p:txBody>
      </p:sp>
      <p:sp>
        <p:nvSpPr>
          <p:cNvPr id="8" name="TextBox 7">
            <a:extLst>
              <a:ext uri="{FF2B5EF4-FFF2-40B4-BE49-F238E27FC236}">
                <a16:creationId xmlns:a16="http://schemas.microsoft.com/office/drawing/2014/main" id="{27084A4A-6461-F085-D821-33A3A8C2BBFF}"/>
              </a:ext>
            </a:extLst>
          </p:cNvPr>
          <p:cNvSpPr txBox="1"/>
          <p:nvPr/>
        </p:nvSpPr>
        <p:spPr>
          <a:xfrm>
            <a:off x="185531" y="434715"/>
            <a:ext cx="3477718" cy="369332"/>
          </a:xfrm>
          <a:prstGeom prst="rect">
            <a:avLst/>
          </a:prstGeom>
          <a:noFill/>
        </p:spPr>
        <p:txBody>
          <a:bodyPr wrap="square" rtlCol="0">
            <a:spAutoFit/>
          </a:bodyPr>
          <a:lstStyle/>
          <a:p>
            <a:r>
              <a:rPr lang="en-US" dirty="0"/>
              <a:t>Collimation Efficiency</a:t>
            </a:r>
          </a:p>
        </p:txBody>
      </p:sp>
      <p:pic>
        <p:nvPicPr>
          <p:cNvPr id="12" name="Picture 11">
            <a:extLst>
              <a:ext uri="{FF2B5EF4-FFF2-40B4-BE49-F238E27FC236}">
                <a16:creationId xmlns:a16="http://schemas.microsoft.com/office/drawing/2014/main" id="{D9C790F8-A978-9C1A-7D71-F2266E111BFB}"/>
              </a:ext>
            </a:extLst>
          </p:cNvPr>
          <p:cNvPicPr>
            <a:picLocks noChangeAspect="1"/>
          </p:cNvPicPr>
          <p:nvPr/>
        </p:nvPicPr>
        <p:blipFill>
          <a:blip r:embed="rId2"/>
          <a:stretch>
            <a:fillRect/>
          </a:stretch>
        </p:blipFill>
        <p:spPr>
          <a:xfrm>
            <a:off x="5153890" y="655884"/>
            <a:ext cx="6197259" cy="3927991"/>
          </a:xfrm>
          <a:prstGeom prst="rect">
            <a:avLst/>
          </a:prstGeom>
        </p:spPr>
      </p:pic>
      <p:sp>
        <p:nvSpPr>
          <p:cNvPr id="13" name="TextBox 12">
            <a:extLst>
              <a:ext uri="{FF2B5EF4-FFF2-40B4-BE49-F238E27FC236}">
                <a16:creationId xmlns:a16="http://schemas.microsoft.com/office/drawing/2014/main" id="{D56D7125-E518-739D-0381-04AC25289C2C}"/>
              </a:ext>
            </a:extLst>
          </p:cNvPr>
          <p:cNvSpPr txBox="1"/>
          <p:nvPr/>
        </p:nvSpPr>
        <p:spPr>
          <a:xfrm>
            <a:off x="185532" y="930985"/>
            <a:ext cx="4433970" cy="2862322"/>
          </a:xfrm>
          <a:prstGeom prst="rect">
            <a:avLst/>
          </a:prstGeom>
          <a:noFill/>
        </p:spPr>
        <p:txBody>
          <a:bodyPr wrap="square" rtlCol="0">
            <a:spAutoFit/>
          </a:bodyPr>
          <a:lstStyle/>
          <a:p>
            <a:pPr marL="285750" lvl="0" indent="-285750">
              <a:buFont typeface="Arial" panose="020B0604020202020204" pitchFamily="34" charset="0"/>
              <a:buChar char="•"/>
            </a:pPr>
            <a:r>
              <a:rPr lang="en-US" dirty="0"/>
              <a:t>Two-stage collimation: a scattering primary followed by four secondary absorbers.</a:t>
            </a:r>
          </a:p>
          <a:p>
            <a:pPr marL="285750" lvl="0" indent="-285750">
              <a:buFont typeface="Arial" panose="020B0604020202020204" pitchFamily="34" charset="0"/>
              <a:buChar char="•"/>
            </a:pPr>
            <a:r>
              <a:rPr lang="en-US" dirty="0"/>
              <a:t>Published acceptance hierarchy: primary / secondary / ring = </a:t>
            </a:r>
            <a:r>
              <a:rPr lang="en-US" b="1" dirty="0"/>
              <a:t>70 / 120 / 200 π mm </a:t>
            </a:r>
            <a:r>
              <a:rPr lang="en-US" b="1" dirty="0" err="1"/>
              <a:t>mrad</a:t>
            </a:r>
            <a:r>
              <a:rPr lang="en-US" dirty="0"/>
              <a:t>.</a:t>
            </a:r>
          </a:p>
          <a:p>
            <a:pPr marL="285750" lvl="0" indent="-285750">
              <a:buFont typeface="Arial" panose="020B0604020202020204" pitchFamily="34" charset="0"/>
              <a:buChar char="•"/>
            </a:pPr>
            <a:r>
              <a:rPr lang="en-US" dirty="0" err="1"/>
              <a:t>PyORBIT</a:t>
            </a:r>
            <a:r>
              <a:rPr lang="en-US" dirty="0"/>
              <a:t> halo-cleaning study achieved </a:t>
            </a:r>
            <a:r>
              <a:rPr lang="en-US" b="1" dirty="0"/>
              <a:t>97% collimation efficiency</a:t>
            </a:r>
            <a:r>
              <a:rPr lang="en-US" dirty="0"/>
              <a:t>, using a prescribed halo with space charge off.</a:t>
            </a:r>
          </a:p>
          <a:p>
            <a:endParaRPr lang="en-US" dirty="0"/>
          </a:p>
        </p:txBody>
      </p:sp>
    </p:spTree>
    <p:extLst>
      <p:ext uri="{BB962C8B-B14F-4D97-AF65-F5344CB8AC3E}">
        <p14:creationId xmlns:p14="http://schemas.microsoft.com/office/powerpoint/2010/main" val="2297823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03BC-2624-CAF3-4B18-C2D21C9608B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F663AC-F00D-908B-97A7-E96E79FB1838}"/>
              </a:ext>
            </a:extLst>
          </p:cNvPr>
          <p:cNvSpPr>
            <a:spLocks noGrp="1"/>
          </p:cNvSpPr>
          <p:nvPr>
            <p:ph type="sldNum" sz="quarter" idx="11"/>
          </p:nvPr>
        </p:nvSpPr>
        <p:spPr/>
        <p:txBody>
          <a:bodyPr/>
          <a:lstStyle/>
          <a:p>
            <a:fld id="{6DEF72BD-F42C-FC4D-8237-1D70613BA131}" type="slidenum">
              <a:rPr lang="en-US" smtClean="0"/>
              <a:t>20</a:t>
            </a:fld>
            <a:endParaRPr lang="en-US" dirty="0"/>
          </a:p>
        </p:txBody>
      </p:sp>
      <p:sp>
        <p:nvSpPr>
          <p:cNvPr id="4" name="Footer Placeholder 3">
            <a:extLst>
              <a:ext uri="{FF2B5EF4-FFF2-40B4-BE49-F238E27FC236}">
                <a16:creationId xmlns:a16="http://schemas.microsoft.com/office/drawing/2014/main" id="{09F8544F-AC8E-2054-C1C6-705CE2076CFE}"/>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C147B5D3-8094-73AE-0345-DA05E8647C7B}"/>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Recap</a:t>
            </a:r>
          </a:p>
        </p:txBody>
      </p:sp>
      <p:sp>
        <p:nvSpPr>
          <p:cNvPr id="8" name="TextBox 7">
            <a:extLst>
              <a:ext uri="{FF2B5EF4-FFF2-40B4-BE49-F238E27FC236}">
                <a16:creationId xmlns:a16="http://schemas.microsoft.com/office/drawing/2014/main" id="{6FE81F28-1BFD-7C03-8E46-D33A1F59B54F}"/>
              </a:ext>
            </a:extLst>
          </p:cNvPr>
          <p:cNvSpPr txBox="1"/>
          <p:nvPr/>
        </p:nvSpPr>
        <p:spPr>
          <a:xfrm>
            <a:off x="185531" y="434715"/>
            <a:ext cx="3477718" cy="369332"/>
          </a:xfrm>
          <a:prstGeom prst="rect">
            <a:avLst/>
          </a:prstGeom>
          <a:noFill/>
        </p:spPr>
        <p:txBody>
          <a:bodyPr wrap="square" rtlCol="0">
            <a:spAutoFit/>
          </a:bodyPr>
          <a:lstStyle/>
          <a:p>
            <a:r>
              <a:rPr lang="en-US" dirty="0"/>
              <a:t>Extraction</a:t>
            </a:r>
          </a:p>
        </p:txBody>
      </p:sp>
      <p:pic>
        <p:nvPicPr>
          <p:cNvPr id="2" name="Picture 1">
            <a:extLst>
              <a:ext uri="{FF2B5EF4-FFF2-40B4-BE49-F238E27FC236}">
                <a16:creationId xmlns:a16="http://schemas.microsoft.com/office/drawing/2014/main" id="{8C97575E-11A4-FFE0-D0D1-DB18C8DE778E}"/>
              </a:ext>
            </a:extLst>
          </p:cNvPr>
          <p:cNvPicPr>
            <a:picLocks noChangeAspect="1"/>
          </p:cNvPicPr>
          <p:nvPr/>
        </p:nvPicPr>
        <p:blipFill>
          <a:blip r:embed="rId2"/>
          <a:stretch>
            <a:fillRect/>
          </a:stretch>
        </p:blipFill>
        <p:spPr>
          <a:xfrm>
            <a:off x="112789" y="785547"/>
            <a:ext cx="7772400" cy="2730843"/>
          </a:xfrm>
          <a:prstGeom prst="rect">
            <a:avLst/>
          </a:prstGeom>
        </p:spPr>
      </p:pic>
      <p:pic>
        <p:nvPicPr>
          <p:cNvPr id="7" name="Picture 6">
            <a:extLst>
              <a:ext uri="{FF2B5EF4-FFF2-40B4-BE49-F238E27FC236}">
                <a16:creationId xmlns:a16="http://schemas.microsoft.com/office/drawing/2014/main" id="{3C599DB6-728C-DC33-0070-CD18EFF03B4C}"/>
              </a:ext>
            </a:extLst>
          </p:cNvPr>
          <p:cNvPicPr>
            <a:picLocks noChangeAspect="1"/>
          </p:cNvPicPr>
          <p:nvPr/>
        </p:nvPicPr>
        <p:blipFill>
          <a:blip r:embed="rId3"/>
          <a:stretch>
            <a:fillRect/>
          </a:stretch>
        </p:blipFill>
        <p:spPr>
          <a:xfrm>
            <a:off x="112789" y="3429000"/>
            <a:ext cx="7772400" cy="2807255"/>
          </a:xfrm>
          <a:prstGeom prst="rect">
            <a:avLst/>
          </a:prstGeom>
        </p:spPr>
      </p:pic>
      <p:pic>
        <p:nvPicPr>
          <p:cNvPr id="10" name="Picture 9">
            <a:extLst>
              <a:ext uri="{FF2B5EF4-FFF2-40B4-BE49-F238E27FC236}">
                <a16:creationId xmlns:a16="http://schemas.microsoft.com/office/drawing/2014/main" id="{0B5ADCA5-7105-D37A-715D-88870358726C}"/>
              </a:ext>
            </a:extLst>
          </p:cNvPr>
          <p:cNvPicPr>
            <a:picLocks noChangeAspect="1"/>
          </p:cNvPicPr>
          <p:nvPr/>
        </p:nvPicPr>
        <p:blipFill>
          <a:blip r:embed="rId4"/>
          <a:stretch>
            <a:fillRect/>
          </a:stretch>
        </p:blipFill>
        <p:spPr>
          <a:xfrm>
            <a:off x="8238009" y="2681153"/>
            <a:ext cx="3391497" cy="1271811"/>
          </a:xfrm>
          <a:prstGeom prst="rect">
            <a:avLst/>
          </a:prstGeom>
        </p:spPr>
      </p:pic>
      <p:pic>
        <p:nvPicPr>
          <p:cNvPr id="12" name="Picture 11">
            <a:extLst>
              <a:ext uri="{FF2B5EF4-FFF2-40B4-BE49-F238E27FC236}">
                <a16:creationId xmlns:a16="http://schemas.microsoft.com/office/drawing/2014/main" id="{0CAE1A99-FB8A-FBF7-1EB8-F1874EE8A22F}"/>
              </a:ext>
            </a:extLst>
          </p:cNvPr>
          <p:cNvPicPr>
            <a:picLocks noChangeAspect="1"/>
          </p:cNvPicPr>
          <p:nvPr/>
        </p:nvPicPr>
        <p:blipFill>
          <a:blip r:embed="rId5"/>
          <a:stretch>
            <a:fillRect/>
          </a:stretch>
        </p:blipFill>
        <p:spPr>
          <a:xfrm>
            <a:off x="8481649" y="4176847"/>
            <a:ext cx="2536122" cy="2059408"/>
          </a:xfrm>
          <a:prstGeom prst="rect">
            <a:avLst/>
          </a:prstGeom>
        </p:spPr>
      </p:pic>
      <p:sp>
        <p:nvSpPr>
          <p:cNvPr id="13" name="TextBox 12">
            <a:extLst>
              <a:ext uri="{FF2B5EF4-FFF2-40B4-BE49-F238E27FC236}">
                <a16:creationId xmlns:a16="http://schemas.microsoft.com/office/drawing/2014/main" id="{29B2F81C-2895-E20F-9DA0-E2B174371477}"/>
              </a:ext>
            </a:extLst>
          </p:cNvPr>
          <p:cNvSpPr txBox="1"/>
          <p:nvPr/>
        </p:nvSpPr>
        <p:spPr>
          <a:xfrm>
            <a:off x="7885189" y="287365"/>
            <a:ext cx="4811768" cy="2308324"/>
          </a:xfrm>
          <a:prstGeom prst="rect">
            <a:avLst/>
          </a:prstGeom>
          <a:noFill/>
        </p:spPr>
        <p:txBody>
          <a:bodyPr wrap="square" rtlCol="0">
            <a:spAutoFit/>
          </a:bodyPr>
          <a:lstStyle/>
          <a:p>
            <a:r>
              <a:rPr lang="en-US" sz="1600" dirty="0"/>
              <a:t>100 ns gap preserved by barrier RF</a:t>
            </a:r>
          </a:p>
          <a:p>
            <a:endParaRPr lang="en-US" sz="1600" dirty="0"/>
          </a:p>
          <a:p>
            <a:r>
              <a:rPr lang="en-US" sz="1600" dirty="0"/>
              <a:t>Four groups of four, 0.3 m per kicker</a:t>
            </a:r>
            <a:br>
              <a:rPr lang="en-US" sz="1600" dirty="0"/>
            </a:br>
            <a:r>
              <a:rPr lang="en-US" sz="1600" dirty="0"/>
              <a:t>Total vertical kick: −21.9 </a:t>
            </a:r>
            <a:r>
              <a:rPr lang="en-US" sz="1600" dirty="0" err="1"/>
              <a:t>mrad</a:t>
            </a:r>
            <a:br>
              <a:rPr lang="en-US" sz="1600" dirty="0"/>
            </a:br>
            <a:r>
              <a:rPr lang="en-US" sz="1600" dirty="0"/>
              <a:t>Septum entry target: y = −161 mm</a:t>
            </a:r>
            <a:br>
              <a:rPr lang="en-US" sz="1600" dirty="0"/>
            </a:br>
            <a:r>
              <a:rPr lang="en-US" sz="1600" dirty="0"/>
              <a:t>3 m Lambertson: horizontal deflection</a:t>
            </a:r>
            <a:br>
              <a:rPr lang="en-US" sz="1600" dirty="0"/>
            </a:br>
            <a:r>
              <a:rPr lang="en-US" sz="1600" dirty="0"/>
              <a:t>100 ns gap / ~1.2 </a:t>
            </a:r>
            <a:r>
              <a:rPr lang="en-US" sz="1600" dirty="0" err="1"/>
              <a:t>μs</a:t>
            </a:r>
            <a:r>
              <a:rPr lang="en-US" sz="1600" dirty="0"/>
              <a:t> extracted beam</a:t>
            </a:r>
            <a:br>
              <a:rPr lang="en-US" sz="1600" dirty="0"/>
            </a:br>
            <a:r>
              <a:rPr lang="en-US" sz="1600" dirty="0"/>
              <a:t>Kicker rise ≤100 ns; pulse ~1.5 </a:t>
            </a:r>
            <a:r>
              <a:rPr lang="en-US" sz="1600" dirty="0" err="1"/>
              <a:t>μs</a:t>
            </a:r>
            <a:br>
              <a:rPr lang="en-US" sz="1600" dirty="0"/>
            </a:br>
            <a:r>
              <a:rPr lang="en-US" sz="1600" dirty="0"/>
              <a:t>Envelope acceptance: 180 π mm </a:t>
            </a:r>
            <a:r>
              <a:rPr lang="en-US" sz="1600" dirty="0" err="1"/>
              <a:t>mrad</a:t>
            </a:r>
            <a:endParaRPr lang="en-US" sz="1600" dirty="0"/>
          </a:p>
        </p:txBody>
      </p:sp>
    </p:spTree>
    <p:extLst>
      <p:ext uri="{BB962C8B-B14F-4D97-AF65-F5344CB8AC3E}">
        <p14:creationId xmlns:p14="http://schemas.microsoft.com/office/powerpoint/2010/main" val="2906181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AC698-BD87-5F25-6EFB-A25AD4ADA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34F75-F77B-A1E4-4304-772B0104746F}"/>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Error Corrections</a:t>
            </a:r>
          </a:p>
        </p:txBody>
      </p:sp>
      <p:sp>
        <p:nvSpPr>
          <p:cNvPr id="3" name="Slide Number Placeholder 2">
            <a:extLst>
              <a:ext uri="{FF2B5EF4-FFF2-40B4-BE49-F238E27FC236}">
                <a16:creationId xmlns:a16="http://schemas.microsoft.com/office/drawing/2014/main" id="{32932D2E-15C3-60D8-9213-582D9094688D}"/>
              </a:ext>
            </a:extLst>
          </p:cNvPr>
          <p:cNvSpPr>
            <a:spLocks noGrp="1"/>
          </p:cNvSpPr>
          <p:nvPr>
            <p:ph type="sldNum" sz="quarter" idx="11"/>
          </p:nvPr>
        </p:nvSpPr>
        <p:spPr/>
        <p:txBody>
          <a:bodyPr/>
          <a:lstStyle/>
          <a:p>
            <a:fld id="{6DEF72BD-F42C-FC4D-8237-1D70613BA131}" type="slidenum">
              <a:rPr lang="en-US" smtClean="0"/>
              <a:t>21</a:t>
            </a:fld>
            <a:endParaRPr lang="en-US" dirty="0"/>
          </a:p>
        </p:txBody>
      </p:sp>
      <p:sp>
        <p:nvSpPr>
          <p:cNvPr id="4" name="Footer Placeholder 3">
            <a:extLst>
              <a:ext uri="{FF2B5EF4-FFF2-40B4-BE49-F238E27FC236}">
                <a16:creationId xmlns:a16="http://schemas.microsoft.com/office/drawing/2014/main" id="{AB748AD7-CD33-E0DD-2D55-1BC84350141F}"/>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4039242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5FCA23-711A-D08C-1EC9-9D6FAF7F7DCD}"/>
              </a:ext>
            </a:extLst>
          </p:cNvPr>
          <p:cNvSpPr>
            <a:spLocks noGrp="1"/>
          </p:cNvSpPr>
          <p:nvPr>
            <p:ph type="sldNum" sz="quarter" idx="11"/>
          </p:nvPr>
        </p:nvSpPr>
        <p:spPr/>
        <p:txBody>
          <a:bodyPr/>
          <a:lstStyle/>
          <a:p>
            <a:fld id="{6DEF72BD-F42C-FC4D-8237-1D70613BA131}" type="slidenum">
              <a:rPr lang="en-US" smtClean="0"/>
              <a:t>22</a:t>
            </a:fld>
            <a:endParaRPr lang="en-US" dirty="0"/>
          </a:p>
        </p:txBody>
      </p:sp>
      <p:sp>
        <p:nvSpPr>
          <p:cNvPr id="4" name="Footer Placeholder 3">
            <a:extLst>
              <a:ext uri="{FF2B5EF4-FFF2-40B4-BE49-F238E27FC236}">
                <a16:creationId xmlns:a16="http://schemas.microsoft.com/office/drawing/2014/main" id="{07D4EFB3-22CF-2EE1-F580-0744E94A682B}"/>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D24D140B-1E73-9317-755B-DB2BB83DB044}"/>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Error Corrections</a:t>
            </a:r>
          </a:p>
        </p:txBody>
      </p:sp>
      <p:sp>
        <p:nvSpPr>
          <p:cNvPr id="8" name="TextBox 7">
            <a:extLst>
              <a:ext uri="{FF2B5EF4-FFF2-40B4-BE49-F238E27FC236}">
                <a16:creationId xmlns:a16="http://schemas.microsoft.com/office/drawing/2014/main" id="{C90B0E5E-D2AB-0379-EC7E-E20DBC15CAA6}"/>
              </a:ext>
            </a:extLst>
          </p:cNvPr>
          <p:cNvSpPr txBox="1"/>
          <p:nvPr/>
        </p:nvSpPr>
        <p:spPr>
          <a:xfrm>
            <a:off x="279400" y="473918"/>
            <a:ext cx="3581400" cy="338554"/>
          </a:xfrm>
          <a:prstGeom prst="rect">
            <a:avLst/>
          </a:prstGeom>
          <a:noFill/>
        </p:spPr>
        <p:txBody>
          <a:bodyPr wrap="square" rtlCol="0">
            <a:spAutoFit/>
          </a:bodyPr>
          <a:lstStyle/>
          <a:p>
            <a:pPr marL="285750" indent="-285750">
              <a:buFont typeface="Arial" panose="020B0604020202020204" pitchFamily="34" charset="0"/>
              <a:buChar char="•"/>
            </a:pPr>
            <a:r>
              <a:rPr lang="en-US" sz="1600" dirty="0"/>
              <a:t>There are 84 main quadrupoles.</a:t>
            </a:r>
          </a:p>
        </p:txBody>
      </p:sp>
      <p:pic>
        <p:nvPicPr>
          <p:cNvPr id="10" name="Picture 9">
            <a:extLst>
              <a:ext uri="{FF2B5EF4-FFF2-40B4-BE49-F238E27FC236}">
                <a16:creationId xmlns:a16="http://schemas.microsoft.com/office/drawing/2014/main" id="{746F241A-770A-5CFB-77D5-00B939E09847}"/>
              </a:ext>
            </a:extLst>
          </p:cNvPr>
          <p:cNvPicPr>
            <a:picLocks noChangeAspect="1"/>
          </p:cNvPicPr>
          <p:nvPr/>
        </p:nvPicPr>
        <p:blipFill>
          <a:blip r:embed="rId2"/>
          <a:stretch>
            <a:fillRect/>
          </a:stretch>
        </p:blipFill>
        <p:spPr>
          <a:xfrm>
            <a:off x="4325843" y="1104730"/>
            <a:ext cx="1596876" cy="1600183"/>
          </a:xfrm>
          <a:prstGeom prst="rect">
            <a:avLst/>
          </a:prstGeom>
        </p:spPr>
      </p:pic>
      <p:pic>
        <p:nvPicPr>
          <p:cNvPr id="12" name="Picture 11">
            <a:extLst>
              <a:ext uri="{FF2B5EF4-FFF2-40B4-BE49-F238E27FC236}">
                <a16:creationId xmlns:a16="http://schemas.microsoft.com/office/drawing/2014/main" id="{270C9451-FFD5-86C8-0A11-C32EFA9080F3}"/>
              </a:ext>
            </a:extLst>
          </p:cNvPr>
          <p:cNvPicPr>
            <a:picLocks noChangeAspect="1"/>
          </p:cNvPicPr>
          <p:nvPr/>
        </p:nvPicPr>
        <p:blipFill>
          <a:blip r:embed="rId3"/>
          <a:stretch>
            <a:fillRect/>
          </a:stretch>
        </p:blipFill>
        <p:spPr>
          <a:xfrm>
            <a:off x="2256830" y="1104731"/>
            <a:ext cx="1529221" cy="1600182"/>
          </a:xfrm>
          <a:prstGeom prst="rect">
            <a:avLst/>
          </a:prstGeom>
        </p:spPr>
      </p:pic>
      <p:pic>
        <p:nvPicPr>
          <p:cNvPr id="14" name="Picture 13">
            <a:extLst>
              <a:ext uri="{FF2B5EF4-FFF2-40B4-BE49-F238E27FC236}">
                <a16:creationId xmlns:a16="http://schemas.microsoft.com/office/drawing/2014/main" id="{D79A1BEB-2BF3-CB2C-723D-6DB17F5335CD}"/>
              </a:ext>
            </a:extLst>
          </p:cNvPr>
          <p:cNvPicPr>
            <a:picLocks noChangeAspect="1"/>
          </p:cNvPicPr>
          <p:nvPr/>
        </p:nvPicPr>
        <p:blipFill>
          <a:blip r:embed="rId4"/>
          <a:stretch>
            <a:fillRect/>
          </a:stretch>
        </p:blipFill>
        <p:spPr>
          <a:xfrm>
            <a:off x="199706" y="1104731"/>
            <a:ext cx="1617845" cy="1600182"/>
          </a:xfrm>
          <a:prstGeom prst="rect">
            <a:avLst/>
          </a:prstGeom>
        </p:spPr>
      </p:pic>
      <p:sp>
        <p:nvSpPr>
          <p:cNvPr id="15" name="TextBox 14">
            <a:extLst>
              <a:ext uri="{FF2B5EF4-FFF2-40B4-BE49-F238E27FC236}">
                <a16:creationId xmlns:a16="http://schemas.microsoft.com/office/drawing/2014/main" id="{225AE84A-6514-3A40-105F-21C5C5A0CDCE}"/>
              </a:ext>
            </a:extLst>
          </p:cNvPr>
          <p:cNvSpPr txBox="1"/>
          <p:nvPr/>
        </p:nvSpPr>
        <p:spPr>
          <a:xfrm>
            <a:off x="616370" y="809337"/>
            <a:ext cx="719170" cy="338552"/>
          </a:xfrm>
          <a:prstGeom prst="rect">
            <a:avLst/>
          </a:prstGeom>
          <a:noFill/>
        </p:spPr>
        <p:txBody>
          <a:bodyPr wrap="square" rtlCol="0">
            <a:spAutoFit/>
          </a:bodyPr>
          <a:lstStyle/>
          <a:p>
            <a:pPr algn="ctr"/>
            <a:r>
              <a:rPr lang="en-US" sz="1600" dirty="0"/>
              <a:t>Ideal</a:t>
            </a:r>
          </a:p>
        </p:txBody>
      </p:sp>
      <p:sp>
        <p:nvSpPr>
          <p:cNvPr id="16" name="TextBox 15">
            <a:extLst>
              <a:ext uri="{FF2B5EF4-FFF2-40B4-BE49-F238E27FC236}">
                <a16:creationId xmlns:a16="http://schemas.microsoft.com/office/drawing/2014/main" id="{4A5E577D-6D2F-D9C3-787C-40FA87DBB400}"/>
              </a:ext>
            </a:extLst>
          </p:cNvPr>
          <p:cNvSpPr txBox="1"/>
          <p:nvPr/>
        </p:nvSpPr>
        <p:spPr>
          <a:xfrm>
            <a:off x="2256830" y="809337"/>
            <a:ext cx="1309750" cy="338552"/>
          </a:xfrm>
          <a:prstGeom prst="rect">
            <a:avLst/>
          </a:prstGeom>
          <a:noFill/>
        </p:spPr>
        <p:txBody>
          <a:bodyPr wrap="square" rtlCol="0">
            <a:spAutoFit/>
          </a:bodyPr>
          <a:lstStyle/>
          <a:p>
            <a:pPr algn="ctr"/>
            <a:r>
              <a:rPr lang="en-US" sz="1600" dirty="0"/>
              <a:t>Misaligned</a:t>
            </a:r>
          </a:p>
        </p:txBody>
      </p:sp>
      <p:sp>
        <p:nvSpPr>
          <p:cNvPr id="17" name="TextBox 16">
            <a:extLst>
              <a:ext uri="{FF2B5EF4-FFF2-40B4-BE49-F238E27FC236}">
                <a16:creationId xmlns:a16="http://schemas.microsoft.com/office/drawing/2014/main" id="{A9A05869-237D-ADCB-638A-2B365DF94610}"/>
              </a:ext>
            </a:extLst>
          </p:cNvPr>
          <p:cNvSpPr txBox="1"/>
          <p:nvPr/>
        </p:nvSpPr>
        <p:spPr>
          <a:xfrm>
            <a:off x="4764696" y="766178"/>
            <a:ext cx="719170" cy="338552"/>
          </a:xfrm>
          <a:prstGeom prst="rect">
            <a:avLst/>
          </a:prstGeom>
          <a:noFill/>
        </p:spPr>
        <p:txBody>
          <a:bodyPr wrap="square" rtlCol="0">
            <a:spAutoFit/>
          </a:bodyPr>
          <a:lstStyle/>
          <a:p>
            <a:pPr algn="ctr"/>
            <a:r>
              <a:rPr lang="en-US" sz="1600" dirty="0"/>
              <a:t>Roll</a:t>
            </a:r>
          </a:p>
        </p:txBody>
      </p:sp>
      <p:cxnSp>
        <p:nvCxnSpPr>
          <p:cNvPr id="19" name="Straight Arrow Connector 18">
            <a:extLst>
              <a:ext uri="{FF2B5EF4-FFF2-40B4-BE49-F238E27FC236}">
                <a16:creationId xmlns:a16="http://schemas.microsoft.com/office/drawing/2014/main" id="{B4B6D1F0-C064-9526-313A-BC60E29841BE}"/>
              </a:ext>
            </a:extLst>
          </p:cNvPr>
          <p:cNvCxnSpPr>
            <a:cxnSpLocks/>
            <a:stCxn id="14" idx="3"/>
            <a:endCxn id="12" idx="1"/>
          </p:cNvCxnSpPr>
          <p:nvPr/>
        </p:nvCxnSpPr>
        <p:spPr>
          <a:xfrm>
            <a:off x="1817551" y="1904822"/>
            <a:ext cx="43927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 name="Plus 25">
            <a:extLst>
              <a:ext uri="{FF2B5EF4-FFF2-40B4-BE49-F238E27FC236}">
                <a16:creationId xmlns:a16="http://schemas.microsoft.com/office/drawing/2014/main" id="{FF79C82D-33F4-E92A-A280-3FCC792AEA54}"/>
              </a:ext>
            </a:extLst>
          </p:cNvPr>
          <p:cNvSpPr/>
          <p:nvPr/>
        </p:nvSpPr>
        <p:spPr>
          <a:xfrm>
            <a:off x="3802249" y="1690689"/>
            <a:ext cx="423081" cy="428263"/>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FF0C0FC-7D50-E17B-E569-B696C5D011AF}"/>
                  </a:ext>
                </a:extLst>
              </p:cNvPr>
              <p:cNvSpPr txBox="1"/>
              <p:nvPr/>
            </p:nvSpPr>
            <p:spPr>
              <a:xfrm>
                <a:off x="6681982" y="766178"/>
                <a:ext cx="4290786"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t>Introduced:</a:t>
                </a:r>
              </a:p>
              <a:p>
                <a:pPr marL="742950" lvl="1" indent="-285750">
                  <a:buFont typeface="Arial" panose="020B0604020202020204" pitchFamily="34" charset="0"/>
                  <a:buChar char="•"/>
                </a:pPr>
                <a:r>
                  <a:rPr lang="en-US" sz="1400" dirty="0"/>
                  <a:t>200 </a:t>
                </a:r>
                <a14:m>
                  <m:oMath xmlns:m="http://schemas.openxmlformats.org/officeDocument/2006/math">
                    <m:r>
                      <a:rPr lang="en-US" sz="1400" b="0" i="1" smtClean="0">
                        <a:latin typeface="Cambria Math" panose="02040503050406030204" pitchFamily="18" charset="0"/>
                      </a:rPr>
                      <m:t>𝜇</m:t>
                    </m:r>
                    <m:r>
                      <a:rPr lang="en-US" sz="1400" b="0" i="1" smtClean="0">
                        <a:latin typeface="Cambria Math" panose="02040503050406030204" pitchFamily="18" charset="0"/>
                      </a:rPr>
                      <m:t>𝑚</m:t>
                    </m:r>
                  </m:oMath>
                </a14:m>
                <a:r>
                  <a:rPr lang="en-US" sz="1400" dirty="0"/>
                  <a:t> rms misalignment</a:t>
                </a:r>
              </a:p>
              <a:p>
                <a:pPr marL="742950" lvl="1" indent="-285750">
                  <a:buFont typeface="Arial" panose="020B0604020202020204" pitchFamily="34" charset="0"/>
                  <a:buChar char="•"/>
                </a:pPr>
                <a:r>
                  <a:rPr lang="en-US" sz="1400" dirty="0"/>
                  <a:t>1 </a:t>
                </a:r>
                <a:r>
                  <a:rPr lang="en-US" sz="1400" dirty="0" err="1"/>
                  <a:t>mrad</a:t>
                </a:r>
                <a:r>
                  <a:rPr lang="en-US" sz="1400" dirty="0"/>
                  <a:t> roll error</a:t>
                </a:r>
              </a:p>
              <a:p>
                <a:pPr marL="742950" lvl="1" indent="-285750">
                  <a:buFont typeface="Arial" panose="020B0604020202020204" pitchFamily="34" charset="0"/>
                  <a:buChar char="•"/>
                </a:pPr>
                <a14:m>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10</m:t>
                        </m:r>
                      </m:e>
                      <m:sup>
                        <m:r>
                          <a:rPr lang="en-US" sz="1400" b="0" i="1" smtClean="0">
                            <a:latin typeface="Cambria Math" panose="02040503050406030204" pitchFamily="18" charset="0"/>
                          </a:rPr>
                          <m:t>−3</m:t>
                        </m:r>
                      </m:sup>
                    </m:sSup>
                  </m:oMath>
                </a14:m>
                <a:r>
                  <a:rPr lang="en-US" sz="1400" dirty="0"/>
                  <a:t> rms change in quadrupole gradients</a:t>
                </a:r>
              </a:p>
              <a:p>
                <a:pPr marL="742950" lvl="1"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To correct:</a:t>
                </a:r>
              </a:p>
              <a:p>
                <a:pPr marL="742950" lvl="1" indent="-285750">
                  <a:buFont typeface="Arial" panose="020B0604020202020204" pitchFamily="34" charset="0"/>
                  <a:buChar char="•"/>
                </a:pPr>
                <a:r>
                  <a:rPr lang="en-US" sz="1400" dirty="0"/>
                  <a:t>35 horizontal and vertical dipole kickers</a:t>
                </a:r>
              </a:p>
              <a:p>
                <a:pPr marL="742950" lvl="1" indent="-285750">
                  <a:buFont typeface="Arial" panose="020B0604020202020204" pitchFamily="34" charset="0"/>
                  <a:buChar char="•"/>
                </a:pPr>
                <a:r>
                  <a:rPr lang="en-US" sz="1400" dirty="0"/>
                  <a:t>32 skew-quad correctors</a:t>
                </a:r>
              </a:p>
              <a:p>
                <a:pPr marL="742950" lvl="1" indent="-285750">
                  <a:buFont typeface="Arial" panose="020B0604020202020204" pitchFamily="34" charset="0"/>
                  <a:buChar char="•"/>
                </a:pPr>
                <a:endParaRPr lang="en-US" sz="1400" dirty="0"/>
              </a:p>
            </p:txBody>
          </p:sp>
        </mc:Choice>
        <mc:Fallback xmlns="">
          <p:sp>
            <p:nvSpPr>
              <p:cNvPr id="27" name="TextBox 26">
                <a:extLst>
                  <a:ext uri="{FF2B5EF4-FFF2-40B4-BE49-F238E27FC236}">
                    <a16:creationId xmlns:a16="http://schemas.microsoft.com/office/drawing/2014/main" id="{5FF0C0FC-7D50-E17B-E569-B696C5D011AF}"/>
                  </a:ext>
                </a:extLst>
              </p:cNvPr>
              <p:cNvSpPr txBox="1">
                <a:spLocks noRot="1" noChangeAspect="1" noMove="1" noResize="1" noEditPoints="1" noAdjustHandles="1" noChangeArrowheads="1" noChangeShapeType="1" noTextEdit="1"/>
              </p:cNvSpPr>
              <p:nvPr/>
            </p:nvSpPr>
            <p:spPr>
              <a:xfrm>
                <a:off x="6681982" y="766178"/>
                <a:ext cx="4290786" cy="2031325"/>
              </a:xfrm>
              <a:prstGeom prst="rect">
                <a:avLst/>
              </a:prstGeom>
              <a:blipFill>
                <a:blip r:embed="rId5"/>
                <a:stretch>
                  <a:fillRect l="-295" t="-621"/>
                </a:stretch>
              </a:blipFill>
            </p:spPr>
            <p:txBody>
              <a:bodyPr/>
              <a:lstStyle/>
              <a:p>
                <a:r>
                  <a:rPr lang="en-US">
                    <a:noFill/>
                  </a:rPr>
                  <a:t> </a:t>
                </a:r>
              </a:p>
            </p:txBody>
          </p:sp>
        </mc:Fallback>
      </mc:AlternateContent>
      <p:pic>
        <p:nvPicPr>
          <p:cNvPr id="29" name="Picture 28">
            <a:extLst>
              <a:ext uri="{FF2B5EF4-FFF2-40B4-BE49-F238E27FC236}">
                <a16:creationId xmlns:a16="http://schemas.microsoft.com/office/drawing/2014/main" id="{0C7B7ACB-EFD8-F412-4223-65BF3F806030}"/>
              </a:ext>
            </a:extLst>
          </p:cNvPr>
          <p:cNvPicPr>
            <a:picLocks noChangeAspect="1"/>
          </p:cNvPicPr>
          <p:nvPr/>
        </p:nvPicPr>
        <p:blipFill>
          <a:blip r:embed="rId6"/>
          <a:stretch>
            <a:fillRect/>
          </a:stretch>
        </p:blipFill>
        <p:spPr>
          <a:xfrm>
            <a:off x="699190" y="2748103"/>
            <a:ext cx="9569352" cy="3070710"/>
          </a:xfrm>
          <a:prstGeom prst="rect">
            <a:avLst/>
          </a:prstGeom>
        </p:spPr>
      </p:pic>
      <p:sp>
        <p:nvSpPr>
          <p:cNvPr id="30" name="TextBox 29">
            <a:extLst>
              <a:ext uri="{FF2B5EF4-FFF2-40B4-BE49-F238E27FC236}">
                <a16:creationId xmlns:a16="http://schemas.microsoft.com/office/drawing/2014/main" id="{64436714-99EC-C8C3-88F5-6A51EE991242}"/>
              </a:ext>
            </a:extLst>
          </p:cNvPr>
          <p:cNvSpPr txBox="1"/>
          <p:nvPr/>
        </p:nvSpPr>
        <p:spPr>
          <a:xfrm>
            <a:off x="975955" y="5784045"/>
            <a:ext cx="9163468" cy="307777"/>
          </a:xfrm>
          <a:prstGeom prst="rect">
            <a:avLst/>
          </a:prstGeom>
          <a:noFill/>
        </p:spPr>
        <p:txBody>
          <a:bodyPr wrap="square" rtlCol="0">
            <a:spAutoFit/>
          </a:bodyPr>
          <a:lstStyle/>
          <a:p>
            <a:r>
              <a:rPr lang="en-US" sz="1400" dirty="0"/>
              <a:t>Elements starting with “H” horizontal kicker, “V” vertical kicker,  “SQ” skew-quad corrector</a:t>
            </a:r>
          </a:p>
        </p:txBody>
      </p:sp>
    </p:spTree>
    <p:extLst>
      <p:ext uri="{BB962C8B-B14F-4D97-AF65-F5344CB8AC3E}">
        <p14:creationId xmlns:p14="http://schemas.microsoft.com/office/powerpoint/2010/main" val="2777518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4407-90B2-EEB7-6F21-7C252BF6615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FBA688-9895-A74D-1329-03DFEE6D9AF4}"/>
              </a:ext>
            </a:extLst>
          </p:cNvPr>
          <p:cNvSpPr>
            <a:spLocks noGrp="1"/>
          </p:cNvSpPr>
          <p:nvPr>
            <p:ph type="sldNum" sz="quarter" idx="11"/>
          </p:nvPr>
        </p:nvSpPr>
        <p:spPr/>
        <p:txBody>
          <a:bodyPr/>
          <a:lstStyle/>
          <a:p>
            <a:fld id="{6DEF72BD-F42C-FC4D-8237-1D70613BA131}" type="slidenum">
              <a:rPr lang="en-US" smtClean="0"/>
              <a:t>23</a:t>
            </a:fld>
            <a:endParaRPr lang="en-US" dirty="0"/>
          </a:p>
        </p:txBody>
      </p:sp>
      <p:sp>
        <p:nvSpPr>
          <p:cNvPr id="4" name="Footer Placeholder 3">
            <a:extLst>
              <a:ext uri="{FF2B5EF4-FFF2-40B4-BE49-F238E27FC236}">
                <a16:creationId xmlns:a16="http://schemas.microsoft.com/office/drawing/2014/main" id="{5EB77AD4-E917-7E14-A92A-896298F490FF}"/>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8A55B6A6-91E6-4B4D-EC18-948B55F2DFE8}"/>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Error Corrections</a:t>
            </a:r>
          </a:p>
        </p:txBody>
      </p:sp>
      <p:sp>
        <p:nvSpPr>
          <p:cNvPr id="8" name="TextBox 7">
            <a:extLst>
              <a:ext uri="{FF2B5EF4-FFF2-40B4-BE49-F238E27FC236}">
                <a16:creationId xmlns:a16="http://schemas.microsoft.com/office/drawing/2014/main" id="{8E14322E-1549-A76F-25C2-AA772EA477CF}"/>
              </a:ext>
            </a:extLst>
          </p:cNvPr>
          <p:cNvSpPr txBox="1"/>
          <p:nvPr/>
        </p:nvSpPr>
        <p:spPr>
          <a:xfrm>
            <a:off x="337280" y="389280"/>
            <a:ext cx="3581400" cy="292388"/>
          </a:xfrm>
          <a:prstGeom prst="rect">
            <a:avLst/>
          </a:prstGeom>
          <a:noFill/>
        </p:spPr>
        <p:txBody>
          <a:bodyPr wrap="square" rtlCol="0">
            <a:spAutoFit/>
          </a:bodyPr>
          <a:lstStyle/>
          <a:p>
            <a:pPr marL="285750" indent="-285750">
              <a:buFont typeface="Arial" panose="020B0604020202020204" pitchFamily="34" charset="0"/>
              <a:buChar char="•"/>
            </a:pPr>
            <a:r>
              <a:rPr lang="en-US" sz="1300" dirty="0"/>
              <a:t>There are 84 main quadrupoles.</a:t>
            </a:r>
          </a:p>
        </p:txBody>
      </p:sp>
      <p:pic>
        <p:nvPicPr>
          <p:cNvPr id="12" name="Picture 11">
            <a:extLst>
              <a:ext uri="{FF2B5EF4-FFF2-40B4-BE49-F238E27FC236}">
                <a16:creationId xmlns:a16="http://schemas.microsoft.com/office/drawing/2014/main" id="{4E22D2D5-4BEE-A072-6040-C5C1DC114DE5}"/>
              </a:ext>
            </a:extLst>
          </p:cNvPr>
          <p:cNvPicPr>
            <a:picLocks noChangeAspect="1"/>
          </p:cNvPicPr>
          <p:nvPr/>
        </p:nvPicPr>
        <p:blipFill>
          <a:blip r:embed="rId2"/>
          <a:stretch>
            <a:fillRect/>
          </a:stretch>
        </p:blipFill>
        <p:spPr>
          <a:xfrm>
            <a:off x="2066893" y="904564"/>
            <a:ext cx="1246596" cy="1304442"/>
          </a:xfrm>
          <a:prstGeom prst="rect">
            <a:avLst/>
          </a:prstGeom>
        </p:spPr>
      </p:pic>
      <p:pic>
        <p:nvPicPr>
          <p:cNvPr id="14" name="Picture 13">
            <a:extLst>
              <a:ext uri="{FF2B5EF4-FFF2-40B4-BE49-F238E27FC236}">
                <a16:creationId xmlns:a16="http://schemas.microsoft.com/office/drawing/2014/main" id="{C5CB219A-7B7E-7735-26EF-090B1A3B2439}"/>
              </a:ext>
            </a:extLst>
          </p:cNvPr>
          <p:cNvPicPr>
            <a:picLocks noChangeAspect="1"/>
          </p:cNvPicPr>
          <p:nvPr/>
        </p:nvPicPr>
        <p:blipFill>
          <a:blip r:embed="rId3"/>
          <a:stretch>
            <a:fillRect/>
          </a:stretch>
        </p:blipFill>
        <p:spPr>
          <a:xfrm>
            <a:off x="229324" y="904564"/>
            <a:ext cx="1318841" cy="1304442"/>
          </a:xfrm>
          <a:prstGeom prst="rect">
            <a:avLst/>
          </a:prstGeom>
        </p:spPr>
      </p:pic>
      <p:sp>
        <p:nvSpPr>
          <p:cNvPr id="15" name="TextBox 14">
            <a:extLst>
              <a:ext uri="{FF2B5EF4-FFF2-40B4-BE49-F238E27FC236}">
                <a16:creationId xmlns:a16="http://schemas.microsoft.com/office/drawing/2014/main" id="{1EA6E9F4-C08E-B2E1-3856-F4FCB487FFCB}"/>
              </a:ext>
            </a:extLst>
          </p:cNvPr>
          <p:cNvSpPr txBox="1"/>
          <p:nvPr/>
        </p:nvSpPr>
        <p:spPr>
          <a:xfrm>
            <a:off x="507116" y="647154"/>
            <a:ext cx="719170" cy="292388"/>
          </a:xfrm>
          <a:prstGeom prst="rect">
            <a:avLst/>
          </a:prstGeom>
          <a:noFill/>
        </p:spPr>
        <p:txBody>
          <a:bodyPr wrap="square" rtlCol="0">
            <a:spAutoFit/>
          </a:bodyPr>
          <a:lstStyle/>
          <a:p>
            <a:pPr algn="ctr"/>
            <a:r>
              <a:rPr lang="en-US" sz="1300" dirty="0"/>
              <a:t>Ideal</a:t>
            </a:r>
          </a:p>
        </p:txBody>
      </p:sp>
      <p:sp>
        <p:nvSpPr>
          <p:cNvPr id="16" name="TextBox 15">
            <a:extLst>
              <a:ext uri="{FF2B5EF4-FFF2-40B4-BE49-F238E27FC236}">
                <a16:creationId xmlns:a16="http://schemas.microsoft.com/office/drawing/2014/main" id="{DE576EE8-DF3A-9B60-B469-D3EEBE2B7C15}"/>
              </a:ext>
            </a:extLst>
          </p:cNvPr>
          <p:cNvSpPr txBox="1"/>
          <p:nvPr/>
        </p:nvSpPr>
        <p:spPr>
          <a:xfrm>
            <a:off x="2035316" y="647154"/>
            <a:ext cx="1309750" cy="292388"/>
          </a:xfrm>
          <a:prstGeom prst="rect">
            <a:avLst/>
          </a:prstGeom>
          <a:noFill/>
        </p:spPr>
        <p:txBody>
          <a:bodyPr wrap="square" rtlCol="0">
            <a:spAutoFit/>
          </a:bodyPr>
          <a:lstStyle/>
          <a:p>
            <a:pPr algn="ctr"/>
            <a:r>
              <a:rPr lang="en-US" sz="1300" dirty="0"/>
              <a:t>Misaligned</a:t>
            </a:r>
          </a:p>
        </p:txBody>
      </p:sp>
      <p:cxnSp>
        <p:nvCxnSpPr>
          <p:cNvPr id="19" name="Straight Arrow Connector 18">
            <a:extLst>
              <a:ext uri="{FF2B5EF4-FFF2-40B4-BE49-F238E27FC236}">
                <a16:creationId xmlns:a16="http://schemas.microsoft.com/office/drawing/2014/main" id="{B280FE21-7B36-62FF-B481-C2B16C8D8209}"/>
              </a:ext>
            </a:extLst>
          </p:cNvPr>
          <p:cNvCxnSpPr>
            <a:cxnSpLocks/>
            <a:stCxn id="14" idx="3"/>
            <a:endCxn id="12" idx="1"/>
          </p:cNvCxnSpPr>
          <p:nvPr/>
        </p:nvCxnSpPr>
        <p:spPr>
          <a:xfrm>
            <a:off x="1548165" y="1556785"/>
            <a:ext cx="51872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54C424EE-0D5C-B1CC-C6F7-79C66E8409F7}"/>
              </a:ext>
            </a:extLst>
          </p:cNvPr>
          <p:cNvSpPr txBox="1"/>
          <p:nvPr/>
        </p:nvSpPr>
        <p:spPr>
          <a:xfrm>
            <a:off x="185530" y="2209006"/>
            <a:ext cx="4166550" cy="2123658"/>
          </a:xfrm>
          <a:prstGeom prst="rect">
            <a:avLst/>
          </a:prstGeom>
          <a:noFill/>
        </p:spPr>
        <p:txBody>
          <a:bodyPr wrap="square" rtlCol="0">
            <a:spAutoFit/>
          </a:bodyPr>
          <a:lstStyle/>
          <a:p>
            <a:pPr marL="285750" indent="-285750">
              <a:buFont typeface="Arial" panose="020B0604020202020204" pitchFamily="34" charset="0"/>
              <a:buChar char="•"/>
            </a:pPr>
            <a:r>
              <a:rPr lang="en-US" sz="1200" dirty="0"/>
              <a:t>To correct:</a:t>
            </a:r>
          </a:p>
          <a:p>
            <a:pPr marL="742950" lvl="1" indent="-285750">
              <a:buFont typeface="Arial" panose="020B0604020202020204" pitchFamily="34" charset="0"/>
              <a:buChar char="•"/>
            </a:pPr>
            <a:r>
              <a:rPr lang="en-US" sz="1200" dirty="0"/>
              <a:t>Each arc cell has one horizontal and one vertical kicker </a:t>
            </a:r>
          </a:p>
          <a:p>
            <a:pPr marL="742950" lvl="1" indent="-285750">
              <a:buFont typeface="Arial" panose="020B0604020202020204" pitchFamily="34" charset="0"/>
              <a:buChar char="•"/>
            </a:pPr>
            <a:r>
              <a:rPr lang="en-US" sz="1200" dirty="0"/>
              <a:t>Injection straight: four horizontal and four vertical kickers.</a:t>
            </a:r>
          </a:p>
          <a:p>
            <a:pPr marL="742950" lvl="1" indent="-285750">
              <a:buFont typeface="Arial" panose="020B0604020202020204" pitchFamily="34" charset="0"/>
              <a:buChar char="•"/>
            </a:pPr>
            <a:r>
              <a:rPr lang="en-US" sz="1200" dirty="0"/>
              <a:t>Extraction straight: five horizontal and five vertical kickers.</a:t>
            </a:r>
          </a:p>
          <a:p>
            <a:pPr marL="742950" lvl="1" indent="-285750">
              <a:buFont typeface="Arial" panose="020B0604020202020204" pitchFamily="34" charset="0"/>
              <a:buChar char="•"/>
            </a:pPr>
            <a:r>
              <a:rPr lang="en-US" sz="1200" dirty="0"/>
              <a:t>Collimation straight: six horizontal and six vertical kickers.</a:t>
            </a:r>
          </a:p>
          <a:p>
            <a:pPr marL="742950" lvl="1" indent="-285750">
              <a:buFont typeface="Arial" panose="020B0604020202020204" pitchFamily="34" charset="0"/>
              <a:buChar char="•"/>
            </a:pPr>
            <a:r>
              <a:rPr lang="en-US" sz="1200" dirty="0"/>
              <a:t>RF straight: four horizontal and four vertical kickers.</a:t>
            </a:r>
          </a:p>
        </p:txBody>
      </p:sp>
      <p:pic>
        <p:nvPicPr>
          <p:cNvPr id="6" name="Picture 5">
            <a:extLst>
              <a:ext uri="{FF2B5EF4-FFF2-40B4-BE49-F238E27FC236}">
                <a16:creationId xmlns:a16="http://schemas.microsoft.com/office/drawing/2014/main" id="{8BA2D394-EC95-177E-09CA-0F7594D08A8A}"/>
              </a:ext>
            </a:extLst>
          </p:cNvPr>
          <p:cNvPicPr>
            <a:picLocks noChangeAspect="1"/>
          </p:cNvPicPr>
          <p:nvPr/>
        </p:nvPicPr>
        <p:blipFill>
          <a:blip r:embed="rId4"/>
          <a:stretch>
            <a:fillRect/>
          </a:stretch>
        </p:blipFill>
        <p:spPr>
          <a:xfrm>
            <a:off x="4937184" y="389280"/>
            <a:ext cx="6342090" cy="3171045"/>
          </a:xfrm>
          <a:prstGeom prst="rect">
            <a:avLst/>
          </a:prstGeom>
        </p:spPr>
      </p:pic>
      <p:pic>
        <p:nvPicPr>
          <p:cNvPr id="9" name="Picture 8">
            <a:extLst>
              <a:ext uri="{FF2B5EF4-FFF2-40B4-BE49-F238E27FC236}">
                <a16:creationId xmlns:a16="http://schemas.microsoft.com/office/drawing/2014/main" id="{F20B9287-A72C-4CCE-C9F3-848A07453632}"/>
              </a:ext>
            </a:extLst>
          </p:cNvPr>
          <p:cNvPicPr>
            <a:picLocks noChangeAspect="1"/>
          </p:cNvPicPr>
          <p:nvPr/>
        </p:nvPicPr>
        <p:blipFill>
          <a:blip r:embed="rId5"/>
          <a:stretch>
            <a:fillRect/>
          </a:stretch>
        </p:blipFill>
        <p:spPr>
          <a:xfrm>
            <a:off x="337280" y="4285378"/>
            <a:ext cx="4833016" cy="1799527"/>
          </a:xfrm>
          <a:prstGeom prst="rect">
            <a:avLst/>
          </a:prstGeom>
        </p:spPr>
      </p:pic>
      <p:pic>
        <p:nvPicPr>
          <p:cNvPr id="13" name="Picture 12">
            <a:extLst>
              <a:ext uri="{FF2B5EF4-FFF2-40B4-BE49-F238E27FC236}">
                <a16:creationId xmlns:a16="http://schemas.microsoft.com/office/drawing/2014/main" id="{CAF17E63-4F67-4B28-6DA4-8836FA1E5339}"/>
              </a:ext>
            </a:extLst>
          </p:cNvPr>
          <p:cNvPicPr>
            <a:picLocks noChangeAspect="1"/>
          </p:cNvPicPr>
          <p:nvPr/>
        </p:nvPicPr>
        <p:blipFill>
          <a:blip r:embed="rId6"/>
          <a:stretch>
            <a:fillRect/>
          </a:stretch>
        </p:blipFill>
        <p:spPr>
          <a:xfrm>
            <a:off x="5025591" y="3560325"/>
            <a:ext cx="6253683" cy="2084561"/>
          </a:xfrm>
          <a:prstGeom prst="rect">
            <a:avLst/>
          </a:prstGeom>
        </p:spPr>
      </p:pic>
      <p:sp>
        <p:nvSpPr>
          <p:cNvPr id="23" name="TextBox 22">
            <a:extLst>
              <a:ext uri="{FF2B5EF4-FFF2-40B4-BE49-F238E27FC236}">
                <a16:creationId xmlns:a16="http://schemas.microsoft.com/office/drawing/2014/main" id="{84E520BA-D19F-7197-996E-E06E46640640}"/>
              </a:ext>
            </a:extLst>
          </p:cNvPr>
          <p:cNvSpPr txBox="1"/>
          <p:nvPr/>
        </p:nvSpPr>
        <p:spPr>
          <a:xfrm>
            <a:off x="588139" y="5968772"/>
            <a:ext cx="3613471" cy="215444"/>
          </a:xfrm>
          <a:prstGeom prst="rect">
            <a:avLst/>
          </a:prstGeom>
          <a:noFill/>
        </p:spPr>
        <p:txBody>
          <a:bodyPr wrap="square" rtlCol="0">
            <a:spAutoFit/>
          </a:bodyPr>
          <a:lstStyle/>
          <a:p>
            <a:r>
              <a:rPr lang="en-US" sz="800" dirty="0"/>
              <a:t>Ref: MS4.4 Milestone report</a:t>
            </a:r>
          </a:p>
        </p:txBody>
      </p:sp>
    </p:spTree>
    <p:extLst>
      <p:ext uri="{BB962C8B-B14F-4D97-AF65-F5344CB8AC3E}">
        <p14:creationId xmlns:p14="http://schemas.microsoft.com/office/powerpoint/2010/main" val="3183196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B9D61-2766-5E83-5C97-589D7F21058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EADD9C8-7A79-D19D-8BBF-D9D9ABC4C730}"/>
              </a:ext>
            </a:extLst>
          </p:cNvPr>
          <p:cNvSpPr>
            <a:spLocks noGrp="1"/>
          </p:cNvSpPr>
          <p:nvPr>
            <p:ph type="sldNum" sz="quarter" idx="11"/>
          </p:nvPr>
        </p:nvSpPr>
        <p:spPr/>
        <p:txBody>
          <a:bodyPr/>
          <a:lstStyle/>
          <a:p>
            <a:fld id="{6DEF72BD-F42C-FC4D-8237-1D70613BA131}" type="slidenum">
              <a:rPr lang="en-US" smtClean="0"/>
              <a:t>24</a:t>
            </a:fld>
            <a:endParaRPr lang="en-US" dirty="0"/>
          </a:p>
        </p:txBody>
      </p:sp>
      <p:sp>
        <p:nvSpPr>
          <p:cNvPr id="4" name="Footer Placeholder 3">
            <a:extLst>
              <a:ext uri="{FF2B5EF4-FFF2-40B4-BE49-F238E27FC236}">
                <a16:creationId xmlns:a16="http://schemas.microsoft.com/office/drawing/2014/main" id="{AB234C4B-9CFB-1E2A-428E-5ABA628D1DC6}"/>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327F18E1-8A4A-DF8C-CA28-3C69B0C31A1A}"/>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Error Corrections</a:t>
            </a:r>
          </a:p>
        </p:txBody>
      </p:sp>
      <p:sp>
        <p:nvSpPr>
          <p:cNvPr id="8" name="TextBox 7">
            <a:extLst>
              <a:ext uri="{FF2B5EF4-FFF2-40B4-BE49-F238E27FC236}">
                <a16:creationId xmlns:a16="http://schemas.microsoft.com/office/drawing/2014/main" id="{D93315D1-4DF9-4B32-7CA6-0C89BDB30947}"/>
              </a:ext>
            </a:extLst>
          </p:cNvPr>
          <p:cNvSpPr txBox="1"/>
          <p:nvPr/>
        </p:nvSpPr>
        <p:spPr>
          <a:xfrm>
            <a:off x="337280" y="389280"/>
            <a:ext cx="3581400" cy="292388"/>
          </a:xfrm>
          <a:prstGeom prst="rect">
            <a:avLst/>
          </a:prstGeom>
          <a:noFill/>
        </p:spPr>
        <p:txBody>
          <a:bodyPr wrap="square" rtlCol="0">
            <a:spAutoFit/>
          </a:bodyPr>
          <a:lstStyle/>
          <a:p>
            <a:pPr marL="285750" indent="-285750">
              <a:buFont typeface="Arial" panose="020B0604020202020204" pitchFamily="34" charset="0"/>
              <a:buChar char="•"/>
            </a:pPr>
            <a:r>
              <a:rPr lang="en-US" sz="1300" dirty="0"/>
              <a:t>There are 84 main quadrupoles.</a:t>
            </a:r>
          </a:p>
        </p:txBody>
      </p:sp>
      <p:pic>
        <p:nvPicPr>
          <p:cNvPr id="14" name="Picture 13">
            <a:extLst>
              <a:ext uri="{FF2B5EF4-FFF2-40B4-BE49-F238E27FC236}">
                <a16:creationId xmlns:a16="http://schemas.microsoft.com/office/drawing/2014/main" id="{D286FA17-A036-2CE5-19B1-65590C3D55F8}"/>
              </a:ext>
            </a:extLst>
          </p:cNvPr>
          <p:cNvPicPr>
            <a:picLocks noChangeAspect="1"/>
          </p:cNvPicPr>
          <p:nvPr/>
        </p:nvPicPr>
        <p:blipFill>
          <a:blip r:embed="rId2"/>
          <a:stretch>
            <a:fillRect/>
          </a:stretch>
        </p:blipFill>
        <p:spPr>
          <a:xfrm>
            <a:off x="229324" y="904564"/>
            <a:ext cx="1318841" cy="1304442"/>
          </a:xfrm>
          <a:prstGeom prst="rect">
            <a:avLst/>
          </a:prstGeom>
        </p:spPr>
      </p:pic>
      <p:sp>
        <p:nvSpPr>
          <p:cNvPr id="15" name="TextBox 14">
            <a:extLst>
              <a:ext uri="{FF2B5EF4-FFF2-40B4-BE49-F238E27FC236}">
                <a16:creationId xmlns:a16="http://schemas.microsoft.com/office/drawing/2014/main" id="{B9351739-9226-FA24-3753-10A86239E0A3}"/>
              </a:ext>
            </a:extLst>
          </p:cNvPr>
          <p:cNvSpPr txBox="1"/>
          <p:nvPr/>
        </p:nvSpPr>
        <p:spPr>
          <a:xfrm>
            <a:off x="507116" y="647154"/>
            <a:ext cx="719170" cy="292388"/>
          </a:xfrm>
          <a:prstGeom prst="rect">
            <a:avLst/>
          </a:prstGeom>
          <a:noFill/>
        </p:spPr>
        <p:txBody>
          <a:bodyPr wrap="square" rtlCol="0">
            <a:spAutoFit/>
          </a:bodyPr>
          <a:lstStyle/>
          <a:p>
            <a:pPr algn="ctr"/>
            <a:r>
              <a:rPr lang="en-US" sz="1300" dirty="0"/>
              <a:t>Ideal</a:t>
            </a:r>
          </a:p>
        </p:txBody>
      </p:sp>
      <p:sp>
        <p:nvSpPr>
          <p:cNvPr id="16" name="TextBox 15">
            <a:extLst>
              <a:ext uri="{FF2B5EF4-FFF2-40B4-BE49-F238E27FC236}">
                <a16:creationId xmlns:a16="http://schemas.microsoft.com/office/drawing/2014/main" id="{1EB6E3E3-0F21-A7DF-D105-A19CAE7A1620}"/>
              </a:ext>
            </a:extLst>
          </p:cNvPr>
          <p:cNvSpPr txBox="1"/>
          <p:nvPr/>
        </p:nvSpPr>
        <p:spPr>
          <a:xfrm>
            <a:off x="2035316" y="647154"/>
            <a:ext cx="1309750" cy="292388"/>
          </a:xfrm>
          <a:prstGeom prst="rect">
            <a:avLst/>
          </a:prstGeom>
          <a:noFill/>
        </p:spPr>
        <p:txBody>
          <a:bodyPr wrap="square" rtlCol="0">
            <a:spAutoFit/>
          </a:bodyPr>
          <a:lstStyle/>
          <a:p>
            <a:pPr algn="ctr"/>
            <a:r>
              <a:rPr lang="en-US" sz="1300" dirty="0"/>
              <a:t>Roll Errors</a:t>
            </a:r>
          </a:p>
        </p:txBody>
      </p:sp>
      <p:cxnSp>
        <p:nvCxnSpPr>
          <p:cNvPr id="19" name="Straight Arrow Connector 18">
            <a:extLst>
              <a:ext uri="{FF2B5EF4-FFF2-40B4-BE49-F238E27FC236}">
                <a16:creationId xmlns:a16="http://schemas.microsoft.com/office/drawing/2014/main" id="{715920C0-BA3C-2CDB-716A-BAC58780C26D}"/>
              </a:ext>
            </a:extLst>
          </p:cNvPr>
          <p:cNvCxnSpPr>
            <a:cxnSpLocks/>
            <a:stCxn id="14" idx="3"/>
          </p:cNvCxnSpPr>
          <p:nvPr/>
        </p:nvCxnSpPr>
        <p:spPr>
          <a:xfrm>
            <a:off x="1548165" y="1556785"/>
            <a:ext cx="51872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0B58A16F-371C-18D2-491E-490634B5FAA3}"/>
              </a:ext>
            </a:extLst>
          </p:cNvPr>
          <p:cNvSpPr txBox="1"/>
          <p:nvPr/>
        </p:nvSpPr>
        <p:spPr>
          <a:xfrm>
            <a:off x="185530" y="2209006"/>
            <a:ext cx="4166550" cy="646331"/>
          </a:xfrm>
          <a:prstGeom prst="rect">
            <a:avLst/>
          </a:prstGeom>
          <a:noFill/>
        </p:spPr>
        <p:txBody>
          <a:bodyPr wrap="square" rtlCol="0">
            <a:spAutoFit/>
          </a:bodyPr>
          <a:lstStyle/>
          <a:p>
            <a:pPr marL="285750" indent="-285750">
              <a:buFont typeface="Arial" panose="020B0604020202020204" pitchFamily="34" charset="0"/>
              <a:buChar char="•"/>
            </a:pPr>
            <a:r>
              <a:rPr lang="en-US" sz="1200" dirty="0"/>
              <a:t>To correct:</a:t>
            </a:r>
          </a:p>
          <a:p>
            <a:pPr marL="742950" lvl="1" indent="-285750">
              <a:buFont typeface="Arial" panose="020B0604020202020204" pitchFamily="34" charset="0"/>
              <a:buChar char="•"/>
            </a:pPr>
            <a:r>
              <a:rPr lang="en-US" sz="1200" dirty="0"/>
              <a:t>32 skew correctors</a:t>
            </a:r>
          </a:p>
          <a:p>
            <a:pPr marL="742950" lvl="1" indent="-285750">
              <a:buFont typeface="Arial" panose="020B0604020202020204" pitchFamily="34" charset="0"/>
              <a:buChar char="•"/>
            </a:pPr>
            <a:r>
              <a:rPr lang="en-US" sz="1200" dirty="0"/>
              <a:t>Lebedev-Bogacz parametrization for correction.</a:t>
            </a:r>
          </a:p>
        </p:txBody>
      </p:sp>
      <p:pic>
        <p:nvPicPr>
          <p:cNvPr id="2" name="Picture 1">
            <a:extLst>
              <a:ext uri="{FF2B5EF4-FFF2-40B4-BE49-F238E27FC236}">
                <a16:creationId xmlns:a16="http://schemas.microsoft.com/office/drawing/2014/main" id="{C33359D2-E6EE-E037-2FA3-0BE561E5095A}"/>
              </a:ext>
            </a:extLst>
          </p:cNvPr>
          <p:cNvPicPr>
            <a:picLocks noChangeAspect="1"/>
          </p:cNvPicPr>
          <p:nvPr/>
        </p:nvPicPr>
        <p:blipFill>
          <a:blip r:embed="rId3"/>
          <a:stretch>
            <a:fillRect/>
          </a:stretch>
        </p:blipFill>
        <p:spPr>
          <a:xfrm>
            <a:off x="2066893" y="925020"/>
            <a:ext cx="1301746" cy="1304442"/>
          </a:xfrm>
          <a:prstGeom prst="rect">
            <a:avLst/>
          </a:prstGeom>
        </p:spPr>
      </p:pic>
      <p:pic>
        <p:nvPicPr>
          <p:cNvPr id="10" name="Picture 9">
            <a:extLst>
              <a:ext uri="{FF2B5EF4-FFF2-40B4-BE49-F238E27FC236}">
                <a16:creationId xmlns:a16="http://schemas.microsoft.com/office/drawing/2014/main" id="{762B709A-ACAE-0F79-2403-E8FAE3D8DCB5}"/>
              </a:ext>
            </a:extLst>
          </p:cNvPr>
          <p:cNvPicPr>
            <a:picLocks noChangeAspect="1"/>
          </p:cNvPicPr>
          <p:nvPr/>
        </p:nvPicPr>
        <p:blipFill>
          <a:blip r:embed="rId4"/>
          <a:stretch>
            <a:fillRect/>
          </a:stretch>
        </p:blipFill>
        <p:spPr>
          <a:xfrm>
            <a:off x="5119473" y="403993"/>
            <a:ext cx="5440898" cy="4274991"/>
          </a:xfrm>
          <a:prstGeom prst="rect">
            <a:avLst/>
          </a:prstGeom>
        </p:spPr>
      </p:pic>
      <p:pic>
        <p:nvPicPr>
          <p:cNvPr id="17" name="Picture 16">
            <a:extLst>
              <a:ext uri="{FF2B5EF4-FFF2-40B4-BE49-F238E27FC236}">
                <a16:creationId xmlns:a16="http://schemas.microsoft.com/office/drawing/2014/main" id="{F09BA6FC-EF54-2FBB-E2D9-E40837340423}"/>
              </a:ext>
            </a:extLst>
          </p:cNvPr>
          <p:cNvPicPr>
            <a:picLocks noChangeAspect="1"/>
          </p:cNvPicPr>
          <p:nvPr/>
        </p:nvPicPr>
        <p:blipFill>
          <a:blip r:embed="rId5"/>
          <a:stretch>
            <a:fillRect/>
          </a:stretch>
        </p:blipFill>
        <p:spPr>
          <a:xfrm>
            <a:off x="6533227" y="4506490"/>
            <a:ext cx="4794537" cy="1844053"/>
          </a:xfrm>
          <a:prstGeom prst="rect">
            <a:avLst/>
          </a:prstGeom>
        </p:spPr>
      </p:pic>
      <p:pic>
        <p:nvPicPr>
          <p:cNvPr id="20" name="Picture 19">
            <a:extLst>
              <a:ext uri="{FF2B5EF4-FFF2-40B4-BE49-F238E27FC236}">
                <a16:creationId xmlns:a16="http://schemas.microsoft.com/office/drawing/2014/main" id="{D8415817-EDD6-F937-214C-4FB51158E297}"/>
              </a:ext>
            </a:extLst>
          </p:cNvPr>
          <p:cNvPicPr>
            <a:picLocks noChangeAspect="1"/>
          </p:cNvPicPr>
          <p:nvPr/>
        </p:nvPicPr>
        <p:blipFill>
          <a:blip r:embed="rId6"/>
          <a:stretch>
            <a:fillRect/>
          </a:stretch>
        </p:blipFill>
        <p:spPr>
          <a:xfrm>
            <a:off x="185530" y="4777546"/>
            <a:ext cx="6173159" cy="1426177"/>
          </a:xfrm>
          <a:prstGeom prst="rect">
            <a:avLst/>
          </a:prstGeom>
        </p:spPr>
      </p:pic>
      <p:pic>
        <p:nvPicPr>
          <p:cNvPr id="22" name="Picture 21">
            <a:extLst>
              <a:ext uri="{FF2B5EF4-FFF2-40B4-BE49-F238E27FC236}">
                <a16:creationId xmlns:a16="http://schemas.microsoft.com/office/drawing/2014/main" id="{60495E8C-987E-5922-91D9-61E7CDF38871}"/>
              </a:ext>
            </a:extLst>
          </p:cNvPr>
          <p:cNvPicPr>
            <a:picLocks noChangeAspect="1"/>
          </p:cNvPicPr>
          <p:nvPr/>
        </p:nvPicPr>
        <p:blipFill>
          <a:blip r:embed="rId7"/>
          <a:stretch>
            <a:fillRect/>
          </a:stretch>
        </p:blipFill>
        <p:spPr>
          <a:xfrm>
            <a:off x="507116" y="2855337"/>
            <a:ext cx="4302253" cy="360398"/>
          </a:xfrm>
          <a:prstGeom prst="rect">
            <a:avLst/>
          </a:prstGeom>
        </p:spPr>
      </p:pic>
      <p:pic>
        <p:nvPicPr>
          <p:cNvPr id="25" name="Picture 24">
            <a:extLst>
              <a:ext uri="{FF2B5EF4-FFF2-40B4-BE49-F238E27FC236}">
                <a16:creationId xmlns:a16="http://schemas.microsoft.com/office/drawing/2014/main" id="{22637C14-DE20-2853-818D-6FD6F10458AC}"/>
              </a:ext>
            </a:extLst>
          </p:cNvPr>
          <p:cNvPicPr>
            <a:picLocks noChangeAspect="1"/>
          </p:cNvPicPr>
          <p:nvPr/>
        </p:nvPicPr>
        <p:blipFill>
          <a:blip r:embed="rId8"/>
          <a:stretch>
            <a:fillRect/>
          </a:stretch>
        </p:blipFill>
        <p:spPr>
          <a:xfrm>
            <a:off x="507116" y="3183481"/>
            <a:ext cx="2446149" cy="976298"/>
          </a:xfrm>
          <a:prstGeom prst="rect">
            <a:avLst/>
          </a:prstGeom>
        </p:spPr>
      </p:pic>
    </p:spTree>
    <p:extLst>
      <p:ext uri="{BB962C8B-B14F-4D97-AF65-F5344CB8AC3E}">
        <p14:creationId xmlns:p14="http://schemas.microsoft.com/office/powerpoint/2010/main" val="673417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76E62-34A9-4A20-CEBD-6B6F7182919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40EA2-32FA-53EE-8613-2C6DB850A3D1}"/>
              </a:ext>
            </a:extLst>
          </p:cNvPr>
          <p:cNvSpPr>
            <a:spLocks noGrp="1"/>
          </p:cNvSpPr>
          <p:nvPr>
            <p:ph type="sldNum" sz="quarter" idx="11"/>
          </p:nvPr>
        </p:nvSpPr>
        <p:spPr/>
        <p:txBody>
          <a:bodyPr/>
          <a:lstStyle/>
          <a:p>
            <a:fld id="{6DEF72BD-F42C-FC4D-8237-1D70613BA131}" type="slidenum">
              <a:rPr lang="en-US" smtClean="0"/>
              <a:t>25</a:t>
            </a:fld>
            <a:endParaRPr lang="en-US" dirty="0"/>
          </a:p>
        </p:txBody>
      </p:sp>
      <p:sp>
        <p:nvSpPr>
          <p:cNvPr id="4" name="Footer Placeholder 3">
            <a:extLst>
              <a:ext uri="{FF2B5EF4-FFF2-40B4-BE49-F238E27FC236}">
                <a16:creationId xmlns:a16="http://schemas.microsoft.com/office/drawing/2014/main" id="{5B63F643-4E2E-A596-B1A4-63587CD5BD58}"/>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749181DF-AAB5-65C9-EB53-F7E105218533}"/>
              </a:ext>
            </a:extLst>
          </p:cNvPr>
          <p:cNvSpPr txBox="1"/>
          <p:nvPr/>
        </p:nvSpPr>
        <p:spPr>
          <a:xfrm>
            <a:off x="185531" y="0"/>
            <a:ext cx="2504660" cy="307777"/>
          </a:xfrm>
          <a:prstGeom prst="rect">
            <a:avLst/>
          </a:prstGeom>
          <a:noFill/>
        </p:spPr>
        <p:txBody>
          <a:bodyPr wrap="square" rtlCol="0">
            <a:spAutoFit/>
          </a:bodyPr>
          <a:lstStyle/>
          <a:p>
            <a:r>
              <a:rPr lang="en-US" sz="1400" dirty="0">
                <a:latin typeface="Helvetica" pitchFamily="2" charset="0"/>
              </a:rPr>
              <a:t>Error Corrections</a:t>
            </a:r>
          </a:p>
        </p:txBody>
      </p:sp>
      <p:sp>
        <p:nvSpPr>
          <p:cNvPr id="8" name="TextBox 7">
            <a:extLst>
              <a:ext uri="{FF2B5EF4-FFF2-40B4-BE49-F238E27FC236}">
                <a16:creationId xmlns:a16="http://schemas.microsoft.com/office/drawing/2014/main" id="{316323C3-0A55-F5F9-CB50-CFAD237DF770}"/>
              </a:ext>
            </a:extLst>
          </p:cNvPr>
          <p:cNvSpPr txBox="1"/>
          <p:nvPr/>
        </p:nvSpPr>
        <p:spPr>
          <a:xfrm>
            <a:off x="337279" y="389280"/>
            <a:ext cx="4642493" cy="1092607"/>
          </a:xfrm>
          <a:prstGeom prst="rect">
            <a:avLst/>
          </a:prstGeom>
          <a:noFill/>
        </p:spPr>
        <p:txBody>
          <a:bodyPr wrap="square" rtlCol="0">
            <a:spAutoFit/>
          </a:bodyPr>
          <a:lstStyle/>
          <a:p>
            <a:pPr marL="285750" indent="-285750">
              <a:buFont typeface="Arial" panose="020B0604020202020204" pitchFamily="34" charset="0"/>
              <a:buChar char="•"/>
            </a:pPr>
            <a:r>
              <a:rPr lang="en-US" sz="1300" dirty="0"/>
              <a:t>There are 84 main quadrupoles. Introducing quadrupole field errors</a:t>
            </a:r>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endParaRPr lang="en-US" sz="1300" dirty="0"/>
          </a:p>
          <a:p>
            <a:pPr marL="285750" indent="-285750">
              <a:buFont typeface="Arial" panose="020B0604020202020204" pitchFamily="34" charset="0"/>
              <a:buChar char="•"/>
            </a:pPr>
            <a:r>
              <a:rPr lang="en-US" sz="1300" dirty="0"/>
              <a:t>Results in tune shifts and beta-beating.</a:t>
            </a:r>
          </a:p>
        </p:txBody>
      </p:sp>
      <p:pic>
        <p:nvPicPr>
          <p:cNvPr id="7" name="Picture 6">
            <a:extLst>
              <a:ext uri="{FF2B5EF4-FFF2-40B4-BE49-F238E27FC236}">
                <a16:creationId xmlns:a16="http://schemas.microsoft.com/office/drawing/2014/main" id="{3938B75E-AF2D-CF91-D84F-0E4387333FB4}"/>
              </a:ext>
            </a:extLst>
          </p:cNvPr>
          <p:cNvPicPr>
            <a:picLocks noChangeAspect="1"/>
          </p:cNvPicPr>
          <p:nvPr/>
        </p:nvPicPr>
        <p:blipFill>
          <a:blip r:embed="rId2"/>
          <a:stretch>
            <a:fillRect/>
          </a:stretch>
        </p:blipFill>
        <p:spPr>
          <a:xfrm>
            <a:off x="1651536" y="649880"/>
            <a:ext cx="2458287" cy="548725"/>
          </a:xfrm>
          <a:prstGeom prst="rect">
            <a:avLst/>
          </a:prstGeom>
        </p:spPr>
      </p:pic>
      <p:pic>
        <p:nvPicPr>
          <p:cNvPr id="11" name="Picture 10">
            <a:extLst>
              <a:ext uri="{FF2B5EF4-FFF2-40B4-BE49-F238E27FC236}">
                <a16:creationId xmlns:a16="http://schemas.microsoft.com/office/drawing/2014/main" id="{DF5AA8D7-33B4-064C-82F8-D6E4C54E8E3C}"/>
              </a:ext>
            </a:extLst>
          </p:cNvPr>
          <p:cNvPicPr>
            <a:picLocks noChangeAspect="1"/>
          </p:cNvPicPr>
          <p:nvPr/>
        </p:nvPicPr>
        <p:blipFill>
          <a:blip r:embed="rId3"/>
          <a:stretch>
            <a:fillRect/>
          </a:stretch>
        </p:blipFill>
        <p:spPr>
          <a:xfrm>
            <a:off x="408502" y="1459205"/>
            <a:ext cx="3701321" cy="2213820"/>
          </a:xfrm>
          <a:prstGeom prst="rect">
            <a:avLst/>
          </a:prstGeom>
        </p:spPr>
      </p:pic>
      <p:pic>
        <p:nvPicPr>
          <p:cNvPr id="13" name="Picture 12">
            <a:extLst>
              <a:ext uri="{FF2B5EF4-FFF2-40B4-BE49-F238E27FC236}">
                <a16:creationId xmlns:a16="http://schemas.microsoft.com/office/drawing/2014/main" id="{04D2A8D8-4C13-DB2B-D662-92A9C8CF4AB2}"/>
              </a:ext>
            </a:extLst>
          </p:cNvPr>
          <p:cNvPicPr>
            <a:picLocks noChangeAspect="1"/>
          </p:cNvPicPr>
          <p:nvPr/>
        </p:nvPicPr>
        <p:blipFill>
          <a:blip r:embed="rId4"/>
          <a:stretch>
            <a:fillRect/>
          </a:stretch>
        </p:blipFill>
        <p:spPr>
          <a:xfrm>
            <a:off x="4926512" y="1326568"/>
            <a:ext cx="6515816" cy="4738774"/>
          </a:xfrm>
          <a:prstGeom prst="rect">
            <a:avLst/>
          </a:prstGeom>
        </p:spPr>
      </p:pic>
      <p:pic>
        <p:nvPicPr>
          <p:cNvPr id="21" name="Picture 20">
            <a:extLst>
              <a:ext uri="{FF2B5EF4-FFF2-40B4-BE49-F238E27FC236}">
                <a16:creationId xmlns:a16="http://schemas.microsoft.com/office/drawing/2014/main" id="{B9126A9A-8BA4-1435-0102-61A8DB50870E}"/>
              </a:ext>
            </a:extLst>
          </p:cNvPr>
          <p:cNvPicPr>
            <a:picLocks noChangeAspect="1"/>
          </p:cNvPicPr>
          <p:nvPr/>
        </p:nvPicPr>
        <p:blipFill>
          <a:blip r:embed="rId5"/>
          <a:stretch>
            <a:fillRect/>
          </a:stretch>
        </p:blipFill>
        <p:spPr>
          <a:xfrm>
            <a:off x="408501" y="3673025"/>
            <a:ext cx="3701321" cy="2392317"/>
          </a:xfrm>
          <a:prstGeom prst="rect">
            <a:avLst/>
          </a:prstGeom>
        </p:spPr>
      </p:pic>
      <p:pic>
        <p:nvPicPr>
          <p:cNvPr id="6" name="Picture 5">
            <a:extLst>
              <a:ext uri="{FF2B5EF4-FFF2-40B4-BE49-F238E27FC236}">
                <a16:creationId xmlns:a16="http://schemas.microsoft.com/office/drawing/2014/main" id="{931EFE30-E8DF-EAC2-CCDC-A17861F1BB30}"/>
              </a:ext>
            </a:extLst>
          </p:cNvPr>
          <p:cNvPicPr>
            <a:picLocks noChangeAspect="1"/>
          </p:cNvPicPr>
          <p:nvPr/>
        </p:nvPicPr>
        <p:blipFill>
          <a:blip r:embed="rId6"/>
          <a:stretch>
            <a:fillRect/>
          </a:stretch>
        </p:blipFill>
        <p:spPr>
          <a:xfrm>
            <a:off x="4772525" y="377939"/>
            <a:ext cx="1931845" cy="948630"/>
          </a:xfrm>
          <a:prstGeom prst="rect">
            <a:avLst/>
          </a:prstGeom>
        </p:spPr>
      </p:pic>
    </p:spTree>
    <p:extLst>
      <p:ext uri="{BB962C8B-B14F-4D97-AF65-F5344CB8AC3E}">
        <p14:creationId xmlns:p14="http://schemas.microsoft.com/office/powerpoint/2010/main" val="1244001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21CEA-EBDD-A3DF-56B5-9035A58A29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5F6BAC-0ED3-67D1-BAB6-69F1D1538615}"/>
              </a:ext>
            </a:extLst>
          </p:cNvPr>
          <p:cNvSpPr>
            <a:spLocks noGrp="1"/>
          </p:cNvSpPr>
          <p:nvPr>
            <p:ph type="sldNum" sz="quarter" idx="11"/>
          </p:nvPr>
        </p:nvSpPr>
        <p:spPr/>
        <p:txBody>
          <a:bodyPr/>
          <a:lstStyle/>
          <a:p>
            <a:fld id="{6DEF72BD-F42C-FC4D-8237-1D70613BA131}" type="slidenum">
              <a:rPr lang="en-US" smtClean="0"/>
              <a:t>26</a:t>
            </a:fld>
            <a:endParaRPr lang="en-US" dirty="0"/>
          </a:p>
        </p:txBody>
      </p:sp>
      <p:sp>
        <p:nvSpPr>
          <p:cNvPr id="4" name="Footer Placeholder 3">
            <a:extLst>
              <a:ext uri="{FF2B5EF4-FFF2-40B4-BE49-F238E27FC236}">
                <a16:creationId xmlns:a16="http://schemas.microsoft.com/office/drawing/2014/main" id="{631CEB7F-703D-9B1F-067F-F72A25C8F340}"/>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7108BF1B-CA1F-33C8-B2BE-232654C6F024}"/>
              </a:ext>
            </a:extLst>
          </p:cNvPr>
          <p:cNvSpPr txBox="1"/>
          <p:nvPr/>
        </p:nvSpPr>
        <p:spPr>
          <a:xfrm>
            <a:off x="185531" y="0"/>
            <a:ext cx="2504660" cy="307777"/>
          </a:xfrm>
          <a:prstGeom prst="rect">
            <a:avLst/>
          </a:prstGeom>
          <a:noFill/>
        </p:spPr>
        <p:txBody>
          <a:bodyPr wrap="square" rtlCol="0">
            <a:spAutoFit/>
          </a:bodyPr>
          <a:lstStyle/>
          <a:p>
            <a:r>
              <a:rPr lang="en-US" sz="1400">
                <a:latin typeface="Helvetica" pitchFamily="2" charset="0"/>
              </a:rPr>
              <a:t>Error Corrections</a:t>
            </a:r>
            <a:endParaRPr lang="en-US" sz="1400" dirty="0">
              <a:latin typeface="Helvetica" pitchFamily="2" charset="0"/>
            </a:endParaRPr>
          </a:p>
        </p:txBody>
      </p:sp>
      <p:sp>
        <p:nvSpPr>
          <p:cNvPr id="8" name="TextBox 7">
            <a:extLst>
              <a:ext uri="{FF2B5EF4-FFF2-40B4-BE49-F238E27FC236}">
                <a16:creationId xmlns:a16="http://schemas.microsoft.com/office/drawing/2014/main" id="{34651FC0-FF44-06BC-A915-0A3ACFEFDE33}"/>
              </a:ext>
            </a:extLst>
          </p:cNvPr>
          <p:cNvSpPr txBox="1"/>
          <p:nvPr/>
        </p:nvSpPr>
        <p:spPr>
          <a:xfrm>
            <a:off x="337279" y="389280"/>
            <a:ext cx="4642493" cy="492443"/>
          </a:xfrm>
          <a:prstGeom prst="rect">
            <a:avLst/>
          </a:prstGeom>
          <a:noFill/>
        </p:spPr>
        <p:txBody>
          <a:bodyPr wrap="square" rtlCol="0">
            <a:spAutoFit/>
          </a:bodyPr>
          <a:lstStyle/>
          <a:p>
            <a:pPr marL="285750" indent="-285750">
              <a:buFont typeface="Arial" panose="020B0604020202020204" pitchFamily="34" charset="0"/>
              <a:buChar char="•"/>
            </a:pPr>
            <a:r>
              <a:rPr lang="en-US" sz="1300" dirty="0"/>
              <a:t>There are 84 main quadrupoles. Combined Error Analysis</a:t>
            </a:r>
          </a:p>
          <a:p>
            <a:pPr marL="285750" indent="-285750">
              <a:buFont typeface="Arial" panose="020B0604020202020204" pitchFamily="34" charset="0"/>
              <a:buChar char="•"/>
            </a:pPr>
            <a:endParaRPr lang="en-US" sz="1300" dirty="0"/>
          </a:p>
        </p:txBody>
      </p:sp>
      <p:pic>
        <p:nvPicPr>
          <p:cNvPr id="6" name="Picture 5">
            <a:extLst>
              <a:ext uri="{FF2B5EF4-FFF2-40B4-BE49-F238E27FC236}">
                <a16:creationId xmlns:a16="http://schemas.microsoft.com/office/drawing/2014/main" id="{A087A052-6BA8-FA6E-A479-FA1353338A75}"/>
              </a:ext>
            </a:extLst>
          </p:cNvPr>
          <p:cNvPicPr>
            <a:picLocks noChangeAspect="1"/>
          </p:cNvPicPr>
          <p:nvPr/>
        </p:nvPicPr>
        <p:blipFill>
          <a:blip r:embed="rId2"/>
          <a:stretch>
            <a:fillRect/>
          </a:stretch>
        </p:blipFill>
        <p:spPr>
          <a:xfrm>
            <a:off x="337279" y="881723"/>
            <a:ext cx="4660946" cy="3495710"/>
          </a:xfrm>
          <a:prstGeom prst="rect">
            <a:avLst/>
          </a:prstGeom>
        </p:spPr>
      </p:pic>
      <p:pic>
        <p:nvPicPr>
          <p:cNvPr id="10" name="Picture 9">
            <a:extLst>
              <a:ext uri="{FF2B5EF4-FFF2-40B4-BE49-F238E27FC236}">
                <a16:creationId xmlns:a16="http://schemas.microsoft.com/office/drawing/2014/main" id="{245A6573-0182-6F07-B87F-5994304C197E}"/>
              </a:ext>
            </a:extLst>
          </p:cNvPr>
          <p:cNvPicPr>
            <a:picLocks noChangeAspect="1"/>
          </p:cNvPicPr>
          <p:nvPr/>
        </p:nvPicPr>
        <p:blipFill>
          <a:blip r:embed="rId3"/>
          <a:stretch>
            <a:fillRect/>
          </a:stretch>
        </p:blipFill>
        <p:spPr>
          <a:xfrm>
            <a:off x="5307823" y="750611"/>
            <a:ext cx="6092823" cy="4686787"/>
          </a:xfrm>
          <a:prstGeom prst="rect">
            <a:avLst/>
          </a:prstGeom>
        </p:spPr>
      </p:pic>
      <p:sp>
        <p:nvSpPr>
          <p:cNvPr id="2" name="TextBox 1">
            <a:extLst>
              <a:ext uri="{FF2B5EF4-FFF2-40B4-BE49-F238E27FC236}">
                <a16:creationId xmlns:a16="http://schemas.microsoft.com/office/drawing/2014/main" id="{55498B08-4213-D5D1-5478-7807DE7D6C2F}"/>
              </a:ext>
            </a:extLst>
          </p:cNvPr>
          <p:cNvSpPr txBox="1"/>
          <p:nvPr/>
        </p:nvSpPr>
        <p:spPr>
          <a:xfrm>
            <a:off x="185531" y="4639966"/>
            <a:ext cx="4642493" cy="492443"/>
          </a:xfrm>
          <a:prstGeom prst="rect">
            <a:avLst/>
          </a:prstGeom>
          <a:noFill/>
        </p:spPr>
        <p:txBody>
          <a:bodyPr wrap="square" rtlCol="0">
            <a:spAutoFit/>
          </a:bodyPr>
          <a:lstStyle/>
          <a:p>
            <a:pPr marL="285750" indent="-285750">
              <a:buFont typeface="Arial" panose="020B0604020202020204" pitchFamily="34" charset="0"/>
              <a:buChar char="•"/>
            </a:pPr>
            <a:r>
              <a:rPr lang="en-US" sz="1300" dirty="0"/>
              <a:t>Combined errors for a specific seed shows corrected tunes, small beta-beat percentage and coupling effects</a:t>
            </a:r>
          </a:p>
        </p:txBody>
      </p:sp>
    </p:spTree>
    <p:extLst>
      <p:ext uri="{BB962C8B-B14F-4D97-AF65-F5344CB8AC3E}">
        <p14:creationId xmlns:p14="http://schemas.microsoft.com/office/powerpoint/2010/main" val="2855768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34662-A49D-6D0F-D7C9-E13A0A17D10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D60675-F7C5-70D8-97D9-B868351665E9}"/>
              </a:ext>
            </a:extLst>
          </p:cNvPr>
          <p:cNvSpPr>
            <a:spLocks noGrp="1"/>
          </p:cNvSpPr>
          <p:nvPr>
            <p:ph type="sldNum" sz="quarter" idx="11"/>
          </p:nvPr>
        </p:nvSpPr>
        <p:spPr/>
        <p:txBody>
          <a:bodyPr/>
          <a:lstStyle/>
          <a:p>
            <a:fld id="{6DEF72BD-F42C-FC4D-8237-1D70613BA131}" type="slidenum">
              <a:rPr lang="en-US" smtClean="0"/>
              <a:t>27</a:t>
            </a:fld>
            <a:endParaRPr lang="en-US" dirty="0"/>
          </a:p>
        </p:txBody>
      </p:sp>
      <p:sp>
        <p:nvSpPr>
          <p:cNvPr id="4" name="Footer Placeholder 3">
            <a:extLst>
              <a:ext uri="{FF2B5EF4-FFF2-40B4-BE49-F238E27FC236}">
                <a16:creationId xmlns:a16="http://schemas.microsoft.com/office/drawing/2014/main" id="{BDDFEB05-F22E-52A2-70FB-C56B8C841414}"/>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461A347C-82E1-9A1E-3B44-0CF376CAD146}"/>
              </a:ext>
            </a:extLst>
          </p:cNvPr>
          <p:cNvSpPr txBox="1"/>
          <p:nvPr/>
        </p:nvSpPr>
        <p:spPr>
          <a:xfrm>
            <a:off x="185531" y="0"/>
            <a:ext cx="2504660" cy="307777"/>
          </a:xfrm>
          <a:prstGeom prst="rect">
            <a:avLst/>
          </a:prstGeom>
          <a:noFill/>
        </p:spPr>
        <p:txBody>
          <a:bodyPr wrap="square" rtlCol="0">
            <a:spAutoFit/>
          </a:bodyPr>
          <a:lstStyle/>
          <a:p>
            <a:r>
              <a:rPr lang="en-US" sz="1400">
                <a:latin typeface="Helvetica" pitchFamily="2" charset="0"/>
              </a:rPr>
              <a:t>Error Corrections</a:t>
            </a:r>
            <a:endParaRPr lang="en-US" sz="1400" dirty="0">
              <a:latin typeface="Helvetica" pitchFamily="2" charset="0"/>
            </a:endParaRPr>
          </a:p>
        </p:txBody>
      </p:sp>
      <p:sp>
        <p:nvSpPr>
          <p:cNvPr id="8" name="TextBox 7">
            <a:extLst>
              <a:ext uri="{FF2B5EF4-FFF2-40B4-BE49-F238E27FC236}">
                <a16:creationId xmlns:a16="http://schemas.microsoft.com/office/drawing/2014/main" id="{4E503CD6-FD83-BF78-03F6-047A167C23A2}"/>
              </a:ext>
            </a:extLst>
          </p:cNvPr>
          <p:cNvSpPr txBox="1"/>
          <p:nvPr/>
        </p:nvSpPr>
        <p:spPr>
          <a:xfrm>
            <a:off x="337279" y="389280"/>
            <a:ext cx="9911621" cy="2939266"/>
          </a:xfrm>
          <a:prstGeom prst="rect">
            <a:avLst/>
          </a:prstGeom>
          <a:noFill/>
        </p:spPr>
        <p:txBody>
          <a:bodyPr wrap="square" rtlCol="0">
            <a:spAutoFit/>
          </a:bodyPr>
          <a:lstStyle/>
          <a:p>
            <a:pPr marL="285750" indent="-285750">
              <a:buFont typeface="Arial" panose="020B0604020202020204" pitchFamily="34" charset="0"/>
              <a:buChar char="•"/>
            </a:pPr>
            <a:r>
              <a:rPr lang="en-US" sz="1400" dirty="0"/>
              <a:t>Without correction the orbit reaches about 10–15 mm at P95 and up to about 25 mm in the worst seed. Global correction with the H/V kickers brings this down to 1.65 mm (H) and 0.98 mm (V) at P99 around the whole ring. At the critical locations the residual orbit is about 0.1–0.2 mm or less: at the foil, |x| is 0.18 mm and |y| is 0.05 mm (P99). Kicker strengths stay below about 0.35 </a:t>
            </a:r>
            <a:r>
              <a:rPr lang="en-US" sz="1400" dirty="0" err="1"/>
              <a:t>mrad</a:t>
            </a:r>
            <a:r>
              <a:rPr lang="en-US" sz="1400" dirty="0"/>
              <a:t> at P95 and about 0.66 </a:t>
            </a:r>
            <a:r>
              <a:rPr lang="en-US" sz="1400" dirty="0" err="1"/>
              <a:t>mrad</a:t>
            </a:r>
            <a:r>
              <a:rPr lang="en-US" sz="1400" dirty="0"/>
              <a:t> in the worst seed.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 The 32 skew-quad correctors, set using the Lebedev–Bogacz parametrization, reduce the coupled beta functions by a median factor of 60–73×, rms </a:t>
            </a:r>
            <a:r>
              <a:rPr lang="en-US" sz="1400" dirty="0" err="1"/>
              <a:t>D_y</a:t>
            </a:r>
            <a:r>
              <a:rPr lang="en-US" sz="1400" dirty="0"/>
              <a:t> by 13×, and |C⁻| by 10×. The corrected |C⁻| is at most 2.3×10⁻³. Corrected vertical dispersion is 12 mm at P95 and 19 mm at maximum. The worst-case skew strength is about 0.0115, which is within the 0.013 hardware limit, and the P95 is about 0.006.</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The three corrections work together without conflict when applied in sequence.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300" dirty="0"/>
          </a:p>
        </p:txBody>
      </p:sp>
    </p:spTree>
    <p:extLst>
      <p:ext uri="{BB962C8B-B14F-4D97-AF65-F5344CB8AC3E}">
        <p14:creationId xmlns:p14="http://schemas.microsoft.com/office/powerpoint/2010/main" val="4154971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0E7A4-90E1-C5C1-AB8C-A662C2826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91738A-A4D8-C7E2-9D0A-C3DF8A48FBED}"/>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Chromaticity Correction and DA</a:t>
            </a:r>
          </a:p>
        </p:txBody>
      </p:sp>
      <p:sp>
        <p:nvSpPr>
          <p:cNvPr id="3" name="Slide Number Placeholder 2">
            <a:extLst>
              <a:ext uri="{FF2B5EF4-FFF2-40B4-BE49-F238E27FC236}">
                <a16:creationId xmlns:a16="http://schemas.microsoft.com/office/drawing/2014/main" id="{FC9D4C61-9CE7-6803-7532-26D7C166F167}"/>
              </a:ext>
            </a:extLst>
          </p:cNvPr>
          <p:cNvSpPr>
            <a:spLocks noGrp="1"/>
          </p:cNvSpPr>
          <p:nvPr>
            <p:ph type="sldNum" sz="quarter" idx="11"/>
          </p:nvPr>
        </p:nvSpPr>
        <p:spPr/>
        <p:txBody>
          <a:bodyPr/>
          <a:lstStyle/>
          <a:p>
            <a:fld id="{6DEF72BD-F42C-FC4D-8237-1D70613BA131}" type="slidenum">
              <a:rPr lang="en-US" smtClean="0"/>
              <a:t>28</a:t>
            </a:fld>
            <a:endParaRPr lang="en-US" dirty="0"/>
          </a:p>
        </p:txBody>
      </p:sp>
      <p:sp>
        <p:nvSpPr>
          <p:cNvPr id="4" name="Footer Placeholder 3">
            <a:extLst>
              <a:ext uri="{FF2B5EF4-FFF2-40B4-BE49-F238E27FC236}">
                <a16:creationId xmlns:a16="http://schemas.microsoft.com/office/drawing/2014/main" id="{12E56A68-9F8C-2457-FFBC-F17736476E32}"/>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534599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9FC546D-0020-3D1C-A40C-16073ABEB4C5}"/>
              </a:ext>
            </a:extLst>
          </p:cNvPr>
          <p:cNvSpPr>
            <a:spLocks noGrp="1"/>
          </p:cNvSpPr>
          <p:nvPr>
            <p:ph type="sldNum" sz="quarter" idx="11"/>
          </p:nvPr>
        </p:nvSpPr>
        <p:spPr/>
        <p:txBody>
          <a:bodyPr/>
          <a:lstStyle/>
          <a:p>
            <a:fld id="{6DEF72BD-F42C-FC4D-8237-1D70613BA131}" type="slidenum">
              <a:rPr lang="en-US" smtClean="0"/>
              <a:t>29</a:t>
            </a:fld>
            <a:endParaRPr lang="en-US" dirty="0"/>
          </a:p>
        </p:txBody>
      </p:sp>
      <p:sp>
        <p:nvSpPr>
          <p:cNvPr id="4" name="Footer Placeholder 3">
            <a:extLst>
              <a:ext uri="{FF2B5EF4-FFF2-40B4-BE49-F238E27FC236}">
                <a16:creationId xmlns:a16="http://schemas.microsoft.com/office/drawing/2014/main" id="{3A6361AE-A941-7DD1-5378-7B3FFA5B6B2E}"/>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C93E2B0D-191D-D250-8A06-7812FF2E7D3C}"/>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Dynamic Aperture and Chromaticity Correction</a:t>
            </a:r>
          </a:p>
        </p:txBody>
      </p:sp>
      <p:sp>
        <p:nvSpPr>
          <p:cNvPr id="18" name="TextBox 17">
            <a:extLst>
              <a:ext uri="{FF2B5EF4-FFF2-40B4-BE49-F238E27FC236}">
                <a16:creationId xmlns:a16="http://schemas.microsoft.com/office/drawing/2014/main" id="{EDA31835-4B5F-A10B-9664-394D50F2AFE8}"/>
              </a:ext>
            </a:extLst>
          </p:cNvPr>
          <p:cNvSpPr txBox="1"/>
          <p:nvPr/>
        </p:nvSpPr>
        <p:spPr>
          <a:xfrm>
            <a:off x="185531" y="493295"/>
            <a:ext cx="5111750" cy="307777"/>
          </a:xfrm>
          <a:prstGeom prst="rect">
            <a:avLst/>
          </a:prstGeom>
          <a:noFill/>
        </p:spPr>
        <p:txBody>
          <a:bodyPr wrap="square" rtlCol="0">
            <a:spAutoFit/>
          </a:bodyPr>
          <a:lstStyle/>
          <a:p>
            <a:pPr marL="285750" indent="-285750">
              <a:buFont typeface="Arial" panose="020B0604020202020204" pitchFamily="34" charset="0"/>
              <a:buChar char="•"/>
            </a:pPr>
            <a:r>
              <a:rPr lang="en-US" sz="1400" dirty="0"/>
              <a:t>Off-momentum particles, different focusing structure</a:t>
            </a:r>
          </a:p>
        </p:txBody>
      </p:sp>
      <p:pic>
        <p:nvPicPr>
          <p:cNvPr id="20" name="Picture 19">
            <a:extLst>
              <a:ext uri="{FF2B5EF4-FFF2-40B4-BE49-F238E27FC236}">
                <a16:creationId xmlns:a16="http://schemas.microsoft.com/office/drawing/2014/main" id="{A7C40897-A8A0-37CD-7FBD-189F1AD0DFEB}"/>
              </a:ext>
            </a:extLst>
          </p:cNvPr>
          <p:cNvPicPr>
            <a:picLocks noChangeAspect="1"/>
          </p:cNvPicPr>
          <p:nvPr/>
        </p:nvPicPr>
        <p:blipFill>
          <a:blip r:embed="rId2"/>
          <a:stretch>
            <a:fillRect/>
          </a:stretch>
        </p:blipFill>
        <p:spPr>
          <a:xfrm>
            <a:off x="288241" y="2008150"/>
            <a:ext cx="6907848" cy="3719610"/>
          </a:xfrm>
          <a:prstGeom prst="rect">
            <a:avLst/>
          </a:prstGeom>
        </p:spPr>
      </p:pic>
      <p:pic>
        <p:nvPicPr>
          <p:cNvPr id="22" name="Picture 21">
            <a:extLst>
              <a:ext uri="{FF2B5EF4-FFF2-40B4-BE49-F238E27FC236}">
                <a16:creationId xmlns:a16="http://schemas.microsoft.com/office/drawing/2014/main" id="{F26D7DFB-1915-FC26-9F50-5E84E07F1B48}"/>
              </a:ext>
            </a:extLst>
          </p:cNvPr>
          <p:cNvPicPr>
            <a:picLocks noChangeAspect="1"/>
          </p:cNvPicPr>
          <p:nvPr/>
        </p:nvPicPr>
        <p:blipFill>
          <a:blip r:embed="rId3"/>
          <a:stretch>
            <a:fillRect/>
          </a:stretch>
        </p:blipFill>
        <p:spPr>
          <a:xfrm>
            <a:off x="562494" y="773752"/>
            <a:ext cx="3081339" cy="437474"/>
          </a:xfrm>
          <a:prstGeom prst="rect">
            <a:avLst/>
          </a:prstGeom>
        </p:spPr>
      </p:pic>
      <p:pic>
        <p:nvPicPr>
          <p:cNvPr id="25" name="Picture 24">
            <a:extLst>
              <a:ext uri="{FF2B5EF4-FFF2-40B4-BE49-F238E27FC236}">
                <a16:creationId xmlns:a16="http://schemas.microsoft.com/office/drawing/2014/main" id="{3692E928-0F87-12CE-23D0-72E4C2A3C1F7}"/>
              </a:ext>
            </a:extLst>
          </p:cNvPr>
          <p:cNvPicPr>
            <a:picLocks noChangeAspect="1"/>
          </p:cNvPicPr>
          <p:nvPr/>
        </p:nvPicPr>
        <p:blipFill>
          <a:blip r:embed="rId4"/>
          <a:stretch>
            <a:fillRect/>
          </a:stretch>
        </p:blipFill>
        <p:spPr>
          <a:xfrm>
            <a:off x="562494" y="1238546"/>
            <a:ext cx="4468911" cy="526754"/>
          </a:xfrm>
          <a:prstGeom prst="rect">
            <a:avLst/>
          </a:prstGeom>
        </p:spPr>
      </p:pic>
      <p:pic>
        <p:nvPicPr>
          <p:cNvPr id="27" name="Picture 26">
            <a:extLst>
              <a:ext uri="{FF2B5EF4-FFF2-40B4-BE49-F238E27FC236}">
                <a16:creationId xmlns:a16="http://schemas.microsoft.com/office/drawing/2014/main" id="{B9975821-C0C1-8CB5-849D-2819088A6CBD}"/>
              </a:ext>
            </a:extLst>
          </p:cNvPr>
          <p:cNvPicPr>
            <a:picLocks noChangeAspect="1"/>
          </p:cNvPicPr>
          <p:nvPr/>
        </p:nvPicPr>
        <p:blipFill>
          <a:blip r:embed="rId5"/>
          <a:stretch>
            <a:fillRect/>
          </a:stretch>
        </p:blipFill>
        <p:spPr>
          <a:xfrm>
            <a:off x="7498550" y="801072"/>
            <a:ext cx="4130956" cy="4130956"/>
          </a:xfrm>
          <a:prstGeom prst="rect">
            <a:avLst/>
          </a:prstGeom>
        </p:spPr>
      </p:pic>
    </p:spTree>
    <p:extLst>
      <p:ext uri="{BB962C8B-B14F-4D97-AF65-F5344CB8AC3E}">
        <p14:creationId xmlns:p14="http://schemas.microsoft.com/office/powerpoint/2010/main" val="2319811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E3B8B-760F-094C-9314-B6853DD2929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1F7B75A-E8D3-59BE-E382-FDB0C1E39E67}"/>
              </a:ext>
            </a:extLst>
          </p:cNvPr>
          <p:cNvSpPr>
            <a:spLocks noGrp="1"/>
          </p:cNvSpPr>
          <p:nvPr>
            <p:ph type="sldNum" sz="quarter" idx="11"/>
          </p:nvPr>
        </p:nvSpPr>
        <p:spPr/>
        <p:txBody>
          <a:bodyPr/>
          <a:lstStyle/>
          <a:p>
            <a:fld id="{6DEF72BD-F42C-FC4D-8237-1D70613BA131}" type="slidenum">
              <a:rPr lang="en-US" smtClean="0"/>
              <a:t>30</a:t>
            </a:fld>
            <a:endParaRPr lang="en-US" dirty="0"/>
          </a:p>
        </p:txBody>
      </p:sp>
      <p:sp>
        <p:nvSpPr>
          <p:cNvPr id="4" name="Footer Placeholder 3">
            <a:extLst>
              <a:ext uri="{FF2B5EF4-FFF2-40B4-BE49-F238E27FC236}">
                <a16:creationId xmlns:a16="http://schemas.microsoft.com/office/drawing/2014/main" id="{F682ADDA-5E0B-9B31-16C9-7D6FBAB15873}"/>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549655DF-112F-E3AE-D3D8-015A260B3B1C}"/>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Dynamic Aperture and Chromaticity Correction</a:t>
            </a:r>
          </a:p>
        </p:txBody>
      </p:sp>
      <p:sp>
        <p:nvSpPr>
          <p:cNvPr id="18" name="TextBox 17">
            <a:extLst>
              <a:ext uri="{FF2B5EF4-FFF2-40B4-BE49-F238E27FC236}">
                <a16:creationId xmlns:a16="http://schemas.microsoft.com/office/drawing/2014/main" id="{6558F13C-7A87-314E-C570-84EC5A3805E0}"/>
              </a:ext>
            </a:extLst>
          </p:cNvPr>
          <p:cNvSpPr txBox="1"/>
          <p:nvPr/>
        </p:nvSpPr>
        <p:spPr>
          <a:xfrm>
            <a:off x="185531" y="493295"/>
            <a:ext cx="5111750" cy="307777"/>
          </a:xfrm>
          <a:prstGeom prst="rect">
            <a:avLst/>
          </a:prstGeom>
          <a:noFill/>
        </p:spPr>
        <p:txBody>
          <a:bodyPr wrap="square" rtlCol="0">
            <a:spAutoFit/>
          </a:bodyPr>
          <a:lstStyle/>
          <a:p>
            <a:pPr marL="285750" indent="-285750">
              <a:buFont typeface="Arial" panose="020B0604020202020204" pitchFamily="34" charset="0"/>
              <a:buChar char="•"/>
            </a:pPr>
            <a:r>
              <a:rPr lang="en-US" sz="1400" dirty="0"/>
              <a:t>Testing different family corrections</a:t>
            </a:r>
          </a:p>
        </p:txBody>
      </p:sp>
      <p:pic>
        <p:nvPicPr>
          <p:cNvPr id="7" name="Picture 6">
            <a:extLst>
              <a:ext uri="{FF2B5EF4-FFF2-40B4-BE49-F238E27FC236}">
                <a16:creationId xmlns:a16="http://schemas.microsoft.com/office/drawing/2014/main" id="{A6CA9C83-7DA9-0B1B-5702-16C4E968210F}"/>
              </a:ext>
            </a:extLst>
          </p:cNvPr>
          <p:cNvPicPr>
            <a:picLocks noChangeAspect="1"/>
          </p:cNvPicPr>
          <p:nvPr/>
        </p:nvPicPr>
        <p:blipFill>
          <a:blip r:embed="rId2"/>
          <a:stretch>
            <a:fillRect/>
          </a:stretch>
        </p:blipFill>
        <p:spPr>
          <a:xfrm>
            <a:off x="148812" y="1037390"/>
            <a:ext cx="6435403" cy="3560010"/>
          </a:xfrm>
          <a:prstGeom prst="rect">
            <a:avLst/>
          </a:prstGeom>
        </p:spPr>
      </p:pic>
      <p:pic>
        <p:nvPicPr>
          <p:cNvPr id="9" name="Picture 8">
            <a:extLst>
              <a:ext uri="{FF2B5EF4-FFF2-40B4-BE49-F238E27FC236}">
                <a16:creationId xmlns:a16="http://schemas.microsoft.com/office/drawing/2014/main" id="{948B81AE-95B5-FF27-2AB6-FF74A7A0B7F7}"/>
              </a:ext>
            </a:extLst>
          </p:cNvPr>
          <p:cNvPicPr>
            <a:picLocks noChangeAspect="1"/>
          </p:cNvPicPr>
          <p:nvPr/>
        </p:nvPicPr>
        <p:blipFill>
          <a:blip r:embed="rId3"/>
          <a:stretch>
            <a:fillRect/>
          </a:stretch>
        </p:blipFill>
        <p:spPr>
          <a:xfrm>
            <a:off x="6486214" y="493295"/>
            <a:ext cx="5237149" cy="3292818"/>
          </a:xfrm>
          <a:prstGeom prst="rect">
            <a:avLst/>
          </a:prstGeom>
        </p:spPr>
      </p:pic>
      <p:pic>
        <p:nvPicPr>
          <p:cNvPr id="11" name="Picture 10">
            <a:extLst>
              <a:ext uri="{FF2B5EF4-FFF2-40B4-BE49-F238E27FC236}">
                <a16:creationId xmlns:a16="http://schemas.microsoft.com/office/drawing/2014/main" id="{CE256A54-0087-F2EB-78D1-9999785DC806}"/>
              </a:ext>
            </a:extLst>
          </p:cNvPr>
          <p:cNvPicPr>
            <a:picLocks noChangeAspect="1"/>
          </p:cNvPicPr>
          <p:nvPr/>
        </p:nvPicPr>
        <p:blipFill>
          <a:blip r:embed="rId4"/>
          <a:stretch>
            <a:fillRect/>
          </a:stretch>
        </p:blipFill>
        <p:spPr>
          <a:xfrm>
            <a:off x="6709733" y="3941697"/>
            <a:ext cx="4790109" cy="2225823"/>
          </a:xfrm>
          <a:prstGeom prst="rect">
            <a:avLst/>
          </a:prstGeom>
        </p:spPr>
      </p:pic>
    </p:spTree>
    <p:extLst>
      <p:ext uri="{BB962C8B-B14F-4D97-AF65-F5344CB8AC3E}">
        <p14:creationId xmlns:p14="http://schemas.microsoft.com/office/powerpoint/2010/main" val="3768670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64AD1-6FBF-8F29-82E0-0013E2187CC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B65B74-C0B4-D202-7386-E99BFEA17C18}"/>
              </a:ext>
            </a:extLst>
          </p:cNvPr>
          <p:cNvSpPr>
            <a:spLocks noGrp="1"/>
          </p:cNvSpPr>
          <p:nvPr>
            <p:ph type="sldNum" sz="quarter" idx="11"/>
          </p:nvPr>
        </p:nvSpPr>
        <p:spPr/>
        <p:txBody>
          <a:bodyPr/>
          <a:lstStyle/>
          <a:p>
            <a:fld id="{6DEF72BD-F42C-FC4D-8237-1D70613BA131}" type="slidenum">
              <a:rPr lang="en-US" smtClean="0"/>
              <a:t>31</a:t>
            </a:fld>
            <a:endParaRPr lang="en-US" dirty="0"/>
          </a:p>
        </p:txBody>
      </p:sp>
      <p:sp>
        <p:nvSpPr>
          <p:cNvPr id="4" name="Footer Placeholder 3">
            <a:extLst>
              <a:ext uri="{FF2B5EF4-FFF2-40B4-BE49-F238E27FC236}">
                <a16:creationId xmlns:a16="http://schemas.microsoft.com/office/drawing/2014/main" id="{8687E045-350E-CD8F-C090-A70DF4F76C10}"/>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A18851E5-C7D6-EEEE-BD69-90F65B172DF1}"/>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Dynamic Aperture and Chromaticity Correction</a:t>
            </a:r>
          </a:p>
        </p:txBody>
      </p:sp>
      <p:sp>
        <p:nvSpPr>
          <p:cNvPr id="8" name="TextBox 7">
            <a:extLst>
              <a:ext uri="{FF2B5EF4-FFF2-40B4-BE49-F238E27FC236}">
                <a16:creationId xmlns:a16="http://schemas.microsoft.com/office/drawing/2014/main" id="{05193ED9-B683-06AB-3A29-101416124C1C}"/>
              </a:ext>
            </a:extLst>
          </p:cNvPr>
          <p:cNvSpPr txBox="1"/>
          <p:nvPr/>
        </p:nvSpPr>
        <p:spPr>
          <a:xfrm>
            <a:off x="185531" y="418878"/>
            <a:ext cx="5111750" cy="307777"/>
          </a:xfrm>
          <a:prstGeom prst="rect">
            <a:avLst/>
          </a:prstGeom>
          <a:noFill/>
        </p:spPr>
        <p:txBody>
          <a:bodyPr wrap="square" rtlCol="0">
            <a:spAutoFit/>
          </a:bodyPr>
          <a:lstStyle/>
          <a:p>
            <a:pPr marL="285750" indent="-285750">
              <a:buFont typeface="Arial" panose="020B0604020202020204" pitchFamily="34" charset="0"/>
              <a:buChar char="•"/>
            </a:pPr>
            <a:r>
              <a:rPr lang="en-US" sz="1400" dirty="0"/>
              <a:t>Testing 2 family, 3 family </a:t>
            </a:r>
            <a:r>
              <a:rPr lang="en-US" sz="1400" dirty="0" err="1"/>
              <a:t>sextupole</a:t>
            </a:r>
            <a:r>
              <a:rPr lang="en-US" sz="1400" dirty="0"/>
              <a:t> correction scheme</a:t>
            </a:r>
          </a:p>
        </p:txBody>
      </p:sp>
      <p:pic>
        <p:nvPicPr>
          <p:cNvPr id="9" name="Picture 8">
            <a:extLst>
              <a:ext uri="{FF2B5EF4-FFF2-40B4-BE49-F238E27FC236}">
                <a16:creationId xmlns:a16="http://schemas.microsoft.com/office/drawing/2014/main" id="{DEEAE664-CF35-D7E4-3C98-C00C511E8C6F}"/>
              </a:ext>
            </a:extLst>
          </p:cNvPr>
          <p:cNvPicPr>
            <a:picLocks noChangeAspect="1"/>
          </p:cNvPicPr>
          <p:nvPr/>
        </p:nvPicPr>
        <p:blipFill>
          <a:blip r:embed="rId2"/>
          <a:stretch>
            <a:fillRect/>
          </a:stretch>
        </p:blipFill>
        <p:spPr>
          <a:xfrm>
            <a:off x="104442" y="726655"/>
            <a:ext cx="5273928" cy="2924006"/>
          </a:xfrm>
          <a:prstGeom prst="rect">
            <a:avLst/>
          </a:prstGeom>
        </p:spPr>
      </p:pic>
      <p:pic>
        <p:nvPicPr>
          <p:cNvPr id="11" name="Picture 10">
            <a:extLst>
              <a:ext uri="{FF2B5EF4-FFF2-40B4-BE49-F238E27FC236}">
                <a16:creationId xmlns:a16="http://schemas.microsoft.com/office/drawing/2014/main" id="{902DB0E5-0AC7-7B13-9A92-91189BEE44D5}"/>
              </a:ext>
            </a:extLst>
          </p:cNvPr>
          <p:cNvPicPr>
            <a:picLocks noChangeAspect="1"/>
          </p:cNvPicPr>
          <p:nvPr/>
        </p:nvPicPr>
        <p:blipFill>
          <a:blip r:embed="rId3"/>
          <a:stretch>
            <a:fillRect/>
          </a:stretch>
        </p:blipFill>
        <p:spPr>
          <a:xfrm>
            <a:off x="5994710" y="801072"/>
            <a:ext cx="5354820" cy="2293843"/>
          </a:xfrm>
          <a:prstGeom prst="rect">
            <a:avLst/>
          </a:prstGeom>
        </p:spPr>
      </p:pic>
      <p:sp>
        <p:nvSpPr>
          <p:cNvPr id="13" name="TextBox 12">
            <a:extLst>
              <a:ext uri="{FF2B5EF4-FFF2-40B4-BE49-F238E27FC236}">
                <a16:creationId xmlns:a16="http://schemas.microsoft.com/office/drawing/2014/main" id="{9085273D-8E73-B502-6126-C31F567E08D6}"/>
              </a:ext>
            </a:extLst>
          </p:cNvPr>
          <p:cNvSpPr txBox="1"/>
          <p:nvPr/>
        </p:nvSpPr>
        <p:spPr>
          <a:xfrm>
            <a:off x="5850298" y="493295"/>
            <a:ext cx="5779207" cy="307777"/>
          </a:xfrm>
          <a:prstGeom prst="rect">
            <a:avLst/>
          </a:prstGeom>
          <a:noFill/>
        </p:spPr>
        <p:txBody>
          <a:bodyPr wrap="square" rtlCol="0">
            <a:spAutoFit/>
          </a:bodyPr>
          <a:lstStyle/>
          <a:p>
            <a:pPr marL="285750" indent="-285750">
              <a:buFont typeface="Arial" panose="020B0604020202020204" pitchFamily="34" charset="0"/>
              <a:buChar char="•"/>
            </a:pPr>
            <a:r>
              <a:rPr lang="en-US" sz="1400" dirty="0"/>
              <a:t>RDT values at the primary collimator and particles hitting “absorber”</a:t>
            </a:r>
          </a:p>
        </p:txBody>
      </p:sp>
      <p:pic>
        <p:nvPicPr>
          <p:cNvPr id="17" name="Picture 16">
            <a:extLst>
              <a:ext uri="{FF2B5EF4-FFF2-40B4-BE49-F238E27FC236}">
                <a16:creationId xmlns:a16="http://schemas.microsoft.com/office/drawing/2014/main" id="{15D81FA4-1C86-AB07-917F-39971471E069}"/>
              </a:ext>
            </a:extLst>
          </p:cNvPr>
          <p:cNvPicPr>
            <a:picLocks noChangeAspect="1"/>
          </p:cNvPicPr>
          <p:nvPr/>
        </p:nvPicPr>
        <p:blipFill>
          <a:blip r:embed="rId4"/>
          <a:stretch>
            <a:fillRect/>
          </a:stretch>
        </p:blipFill>
        <p:spPr>
          <a:xfrm>
            <a:off x="6595670" y="3094915"/>
            <a:ext cx="4152900" cy="2872469"/>
          </a:xfrm>
          <a:prstGeom prst="rect">
            <a:avLst/>
          </a:prstGeom>
        </p:spPr>
      </p:pic>
      <p:pic>
        <p:nvPicPr>
          <p:cNvPr id="19" name="Picture 18">
            <a:extLst>
              <a:ext uri="{FF2B5EF4-FFF2-40B4-BE49-F238E27FC236}">
                <a16:creationId xmlns:a16="http://schemas.microsoft.com/office/drawing/2014/main" id="{3AE4251A-842D-CF50-91D8-576200E135C6}"/>
              </a:ext>
            </a:extLst>
          </p:cNvPr>
          <p:cNvPicPr>
            <a:picLocks noChangeAspect="1"/>
          </p:cNvPicPr>
          <p:nvPr/>
        </p:nvPicPr>
        <p:blipFill>
          <a:blip r:embed="rId5"/>
          <a:stretch>
            <a:fillRect/>
          </a:stretch>
        </p:blipFill>
        <p:spPr>
          <a:xfrm>
            <a:off x="276501" y="3647348"/>
            <a:ext cx="4929809" cy="2585026"/>
          </a:xfrm>
          <a:prstGeom prst="rect">
            <a:avLst/>
          </a:prstGeom>
        </p:spPr>
      </p:pic>
    </p:spTree>
    <p:extLst>
      <p:ext uri="{BB962C8B-B14F-4D97-AF65-F5344CB8AC3E}">
        <p14:creationId xmlns:p14="http://schemas.microsoft.com/office/powerpoint/2010/main" val="1257869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28E8A-134A-1138-3B66-99267BC5405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840194-7872-152C-51CE-32CF5614FA08}"/>
              </a:ext>
            </a:extLst>
          </p:cNvPr>
          <p:cNvSpPr>
            <a:spLocks noGrp="1"/>
          </p:cNvSpPr>
          <p:nvPr>
            <p:ph type="sldNum" sz="quarter" idx="11"/>
          </p:nvPr>
        </p:nvSpPr>
        <p:spPr/>
        <p:txBody>
          <a:bodyPr/>
          <a:lstStyle/>
          <a:p>
            <a:fld id="{6DEF72BD-F42C-FC4D-8237-1D70613BA131}" type="slidenum">
              <a:rPr lang="en-US" smtClean="0"/>
              <a:t>32</a:t>
            </a:fld>
            <a:endParaRPr lang="en-US" dirty="0"/>
          </a:p>
        </p:txBody>
      </p:sp>
      <p:sp>
        <p:nvSpPr>
          <p:cNvPr id="4" name="Footer Placeholder 3">
            <a:extLst>
              <a:ext uri="{FF2B5EF4-FFF2-40B4-BE49-F238E27FC236}">
                <a16:creationId xmlns:a16="http://schemas.microsoft.com/office/drawing/2014/main" id="{2D5E972D-43B9-0DB7-6FB3-C03BC1459BE4}"/>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DADC0570-70CF-A8D2-949A-1D8E46F7F457}"/>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Dynamic Aperture and Chromaticity Correction</a:t>
            </a:r>
          </a:p>
        </p:txBody>
      </p:sp>
      <p:sp>
        <p:nvSpPr>
          <p:cNvPr id="8" name="TextBox 7">
            <a:extLst>
              <a:ext uri="{FF2B5EF4-FFF2-40B4-BE49-F238E27FC236}">
                <a16:creationId xmlns:a16="http://schemas.microsoft.com/office/drawing/2014/main" id="{2C31D0FD-16C5-C984-AE1E-1097CDB354C1}"/>
              </a:ext>
            </a:extLst>
          </p:cNvPr>
          <p:cNvSpPr txBox="1"/>
          <p:nvPr/>
        </p:nvSpPr>
        <p:spPr>
          <a:xfrm>
            <a:off x="185531" y="493295"/>
            <a:ext cx="5111750" cy="307777"/>
          </a:xfrm>
          <a:prstGeom prst="rect">
            <a:avLst/>
          </a:prstGeom>
          <a:noFill/>
        </p:spPr>
        <p:txBody>
          <a:bodyPr wrap="square" rtlCol="0">
            <a:spAutoFit/>
          </a:bodyPr>
          <a:lstStyle/>
          <a:p>
            <a:pPr marL="285750" indent="-285750">
              <a:buFont typeface="Arial" panose="020B0604020202020204" pitchFamily="34" charset="0"/>
              <a:buChar char="•"/>
            </a:pPr>
            <a:r>
              <a:rPr lang="en-US" sz="1400" dirty="0"/>
              <a:t>Running space charge and chromaticity correction</a:t>
            </a:r>
          </a:p>
        </p:txBody>
      </p:sp>
      <p:pic>
        <p:nvPicPr>
          <p:cNvPr id="18" name="Picture 17">
            <a:extLst>
              <a:ext uri="{FF2B5EF4-FFF2-40B4-BE49-F238E27FC236}">
                <a16:creationId xmlns:a16="http://schemas.microsoft.com/office/drawing/2014/main" id="{DDD0B1C5-717C-1BDD-0A82-FC13DD51AB59}"/>
              </a:ext>
            </a:extLst>
          </p:cNvPr>
          <p:cNvPicPr>
            <a:picLocks noChangeAspect="1"/>
          </p:cNvPicPr>
          <p:nvPr/>
        </p:nvPicPr>
        <p:blipFill>
          <a:blip r:embed="rId2"/>
          <a:stretch>
            <a:fillRect/>
          </a:stretch>
        </p:blipFill>
        <p:spPr>
          <a:xfrm>
            <a:off x="1337872" y="986590"/>
            <a:ext cx="9516256" cy="5285277"/>
          </a:xfrm>
          <a:prstGeom prst="rect">
            <a:avLst/>
          </a:prstGeom>
        </p:spPr>
      </p:pic>
    </p:spTree>
    <p:extLst>
      <p:ext uri="{BB962C8B-B14F-4D97-AF65-F5344CB8AC3E}">
        <p14:creationId xmlns:p14="http://schemas.microsoft.com/office/powerpoint/2010/main" val="3143585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41BC0-EC37-C2F1-1E84-CCEBA410F98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F27FAC-5B21-FDB3-47E4-93A1F698F090}"/>
              </a:ext>
            </a:extLst>
          </p:cNvPr>
          <p:cNvSpPr>
            <a:spLocks noGrp="1"/>
          </p:cNvSpPr>
          <p:nvPr>
            <p:ph type="sldNum" sz="quarter" idx="11"/>
          </p:nvPr>
        </p:nvSpPr>
        <p:spPr/>
        <p:txBody>
          <a:bodyPr/>
          <a:lstStyle/>
          <a:p>
            <a:fld id="{6DEF72BD-F42C-FC4D-8237-1D70613BA131}" type="slidenum">
              <a:rPr lang="en-US" smtClean="0"/>
              <a:t>33</a:t>
            </a:fld>
            <a:endParaRPr lang="en-US" dirty="0"/>
          </a:p>
        </p:txBody>
      </p:sp>
      <p:sp>
        <p:nvSpPr>
          <p:cNvPr id="4" name="Footer Placeholder 3">
            <a:extLst>
              <a:ext uri="{FF2B5EF4-FFF2-40B4-BE49-F238E27FC236}">
                <a16:creationId xmlns:a16="http://schemas.microsoft.com/office/drawing/2014/main" id="{B25C1FB9-D7DF-76CB-EF62-4425FCBF1AEC}"/>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EC22CBF8-0CE1-0BBA-87AD-A0A947F937B6}"/>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Dynamic Aperture and Chromaticity Correction</a:t>
            </a:r>
          </a:p>
        </p:txBody>
      </p:sp>
      <p:sp>
        <p:nvSpPr>
          <p:cNvPr id="8" name="TextBox 7">
            <a:extLst>
              <a:ext uri="{FF2B5EF4-FFF2-40B4-BE49-F238E27FC236}">
                <a16:creationId xmlns:a16="http://schemas.microsoft.com/office/drawing/2014/main" id="{474C83BD-E45A-8F48-34F6-837E996BC966}"/>
              </a:ext>
            </a:extLst>
          </p:cNvPr>
          <p:cNvSpPr txBox="1"/>
          <p:nvPr/>
        </p:nvSpPr>
        <p:spPr>
          <a:xfrm>
            <a:off x="185530" y="493295"/>
            <a:ext cx="5910469"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err="1"/>
              <a:t>Sextupoles</a:t>
            </a:r>
            <a:r>
              <a:rPr lang="en-US" sz="1400" dirty="0"/>
              <a:t> on: 10% loss with space-charge.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err="1"/>
              <a:t>Sextupoles</a:t>
            </a:r>
            <a:r>
              <a:rPr lang="en-US" sz="1400" dirty="0"/>
              <a:t> off: 4% loss with space-charge.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err="1"/>
              <a:t>Sextupoles</a:t>
            </a:r>
            <a:r>
              <a:rPr lang="en-US" sz="1400" dirty="0"/>
              <a:t> off: smaller beta-beating by  1.5% in horizontal  and 4% in vertical</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It is better to not to correct for </a:t>
            </a:r>
            <a:r>
              <a:rPr lang="en-US" sz="1400" dirty="0" err="1"/>
              <a:t>chromaticities</a:t>
            </a:r>
            <a:r>
              <a:rPr lang="en-US" sz="1400" dirty="0"/>
              <a:t> in terms of beta-beat, DA, RDTs, and nonlinearities. </a:t>
            </a:r>
          </a:p>
        </p:txBody>
      </p:sp>
    </p:spTree>
    <p:extLst>
      <p:ext uri="{BB962C8B-B14F-4D97-AF65-F5344CB8AC3E}">
        <p14:creationId xmlns:p14="http://schemas.microsoft.com/office/powerpoint/2010/main" val="3508709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D770E-762E-8F9D-0D34-3F61FC222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70264-79A5-8613-2955-09BD94283E40}"/>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Eigenmode painting</a:t>
            </a:r>
          </a:p>
        </p:txBody>
      </p:sp>
      <p:sp>
        <p:nvSpPr>
          <p:cNvPr id="3" name="Slide Number Placeholder 2">
            <a:extLst>
              <a:ext uri="{FF2B5EF4-FFF2-40B4-BE49-F238E27FC236}">
                <a16:creationId xmlns:a16="http://schemas.microsoft.com/office/drawing/2014/main" id="{554263A9-6253-B3DA-CD92-8F4F79BAA5D3}"/>
              </a:ext>
            </a:extLst>
          </p:cNvPr>
          <p:cNvSpPr>
            <a:spLocks noGrp="1"/>
          </p:cNvSpPr>
          <p:nvPr>
            <p:ph type="sldNum" sz="quarter" idx="11"/>
          </p:nvPr>
        </p:nvSpPr>
        <p:spPr/>
        <p:txBody>
          <a:bodyPr/>
          <a:lstStyle/>
          <a:p>
            <a:fld id="{6DEF72BD-F42C-FC4D-8237-1D70613BA131}" type="slidenum">
              <a:rPr lang="en-US" smtClean="0"/>
              <a:t>34</a:t>
            </a:fld>
            <a:endParaRPr lang="en-US" dirty="0"/>
          </a:p>
        </p:txBody>
      </p:sp>
      <p:sp>
        <p:nvSpPr>
          <p:cNvPr id="4" name="Footer Placeholder 3">
            <a:extLst>
              <a:ext uri="{FF2B5EF4-FFF2-40B4-BE49-F238E27FC236}">
                <a16:creationId xmlns:a16="http://schemas.microsoft.com/office/drawing/2014/main" id="{E2DD7841-1544-88E5-9EAE-A5C2BE44716C}"/>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27029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B823-330F-3641-FE1F-F42A57320EB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2AC0AE-C473-A3A5-86A5-A3440C732BAF}"/>
              </a:ext>
            </a:extLst>
          </p:cNvPr>
          <p:cNvSpPr>
            <a:spLocks noGrp="1"/>
          </p:cNvSpPr>
          <p:nvPr>
            <p:ph type="sldNum" sz="quarter" idx="11"/>
          </p:nvPr>
        </p:nvSpPr>
        <p:spPr/>
        <p:txBody>
          <a:bodyPr/>
          <a:lstStyle/>
          <a:p>
            <a:fld id="{6DEF72BD-F42C-FC4D-8237-1D70613BA131}" type="slidenum">
              <a:rPr lang="en-US" smtClean="0"/>
              <a:t>35</a:t>
            </a:fld>
            <a:endParaRPr lang="en-US" dirty="0"/>
          </a:p>
        </p:txBody>
      </p:sp>
      <p:sp>
        <p:nvSpPr>
          <p:cNvPr id="4" name="Footer Placeholder 3">
            <a:extLst>
              <a:ext uri="{FF2B5EF4-FFF2-40B4-BE49-F238E27FC236}">
                <a16:creationId xmlns:a16="http://schemas.microsoft.com/office/drawing/2014/main" id="{3D97481C-594F-8DA8-218E-F60FC3A0D289}"/>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14B4D160-B5FF-4F0F-B24C-F0F7547A4D86}"/>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Self-Consistent Danilov Distribution</a:t>
            </a:r>
          </a:p>
        </p:txBody>
      </p:sp>
      <p:pic>
        <p:nvPicPr>
          <p:cNvPr id="7" name="Picture 6">
            <a:extLst>
              <a:ext uri="{FF2B5EF4-FFF2-40B4-BE49-F238E27FC236}">
                <a16:creationId xmlns:a16="http://schemas.microsoft.com/office/drawing/2014/main" id="{0F12D6CD-4585-D0A8-B97B-DBD36DD6815A}"/>
              </a:ext>
            </a:extLst>
          </p:cNvPr>
          <p:cNvPicPr>
            <a:picLocks noChangeAspect="1"/>
          </p:cNvPicPr>
          <p:nvPr/>
        </p:nvPicPr>
        <p:blipFill>
          <a:blip r:embed="rId2"/>
          <a:stretch>
            <a:fillRect/>
          </a:stretch>
        </p:blipFill>
        <p:spPr>
          <a:xfrm>
            <a:off x="5570503" y="407071"/>
            <a:ext cx="5945124" cy="5841859"/>
          </a:xfrm>
          <a:prstGeom prst="rect">
            <a:avLst/>
          </a:prstGeom>
        </p:spPr>
      </p:pic>
      <p:sp>
        <p:nvSpPr>
          <p:cNvPr id="8" name="TextBox 7">
            <a:extLst>
              <a:ext uri="{FF2B5EF4-FFF2-40B4-BE49-F238E27FC236}">
                <a16:creationId xmlns:a16="http://schemas.microsoft.com/office/drawing/2014/main" id="{99CE8E8F-7C7D-0DA8-6371-7CC7AF1E218B}"/>
              </a:ext>
            </a:extLst>
          </p:cNvPr>
          <p:cNvSpPr txBox="1"/>
          <p:nvPr/>
        </p:nvSpPr>
        <p:spPr>
          <a:xfrm>
            <a:off x="330200" y="685800"/>
            <a:ext cx="4787900" cy="338554"/>
          </a:xfrm>
          <a:prstGeom prst="rect">
            <a:avLst/>
          </a:prstGeom>
          <a:noFill/>
        </p:spPr>
        <p:txBody>
          <a:bodyPr wrap="square" rtlCol="0">
            <a:spAutoFit/>
          </a:bodyPr>
          <a:lstStyle/>
          <a:p>
            <a:pPr marL="285750" indent="-285750">
              <a:buFont typeface="Arial" panose="020B0604020202020204" pitchFamily="34" charset="0"/>
              <a:buChar char="•"/>
            </a:pPr>
            <a:r>
              <a:rPr lang="en-US" sz="1600" dirty="0"/>
              <a:t>4 kickers in each vertical and horizontal planes.</a:t>
            </a:r>
          </a:p>
        </p:txBody>
      </p:sp>
      <p:pic>
        <p:nvPicPr>
          <p:cNvPr id="11" name="Picture 10">
            <a:extLst>
              <a:ext uri="{FF2B5EF4-FFF2-40B4-BE49-F238E27FC236}">
                <a16:creationId xmlns:a16="http://schemas.microsoft.com/office/drawing/2014/main" id="{B3B572AA-C958-6A96-092B-C01C693A56E3}"/>
              </a:ext>
            </a:extLst>
          </p:cNvPr>
          <p:cNvPicPr>
            <a:picLocks noChangeAspect="1"/>
          </p:cNvPicPr>
          <p:nvPr/>
        </p:nvPicPr>
        <p:blipFill>
          <a:blip r:embed="rId3"/>
          <a:stretch>
            <a:fillRect/>
          </a:stretch>
        </p:blipFill>
        <p:spPr>
          <a:xfrm>
            <a:off x="420007" y="1116267"/>
            <a:ext cx="5165370" cy="432701"/>
          </a:xfrm>
          <a:prstGeom prst="rect">
            <a:avLst/>
          </a:prstGeom>
        </p:spPr>
      </p:pic>
      <p:pic>
        <p:nvPicPr>
          <p:cNvPr id="12" name="Picture 11">
            <a:extLst>
              <a:ext uri="{FF2B5EF4-FFF2-40B4-BE49-F238E27FC236}">
                <a16:creationId xmlns:a16="http://schemas.microsoft.com/office/drawing/2014/main" id="{8B181553-9E10-2943-CDBB-05E2BDE35DF4}"/>
              </a:ext>
            </a:extLst>
          </p:cNvPr>
          <p:cNvPicPr>
            <a:picLocks noChangeAspect="1"/>
          </p:cNvPicPr>
          <p:nvPr/>
        </p:nvPicPr>
        <p:blipFill>
          <a:blip r:embed="rId4"/>
          <a:stretch>
            <a:fillRect/>
          </a:stretch>
        </p:blipFill>
        <p:spPr>
          <a:xfrm>
            <a:off x="787362" y="1548968"/>
            <a:ext cx="2689369" cy="1073371"/>
          </a:xfrm>
          <a:prstGeom prst="rect">
            <a:avLst/>
          </a:prstGeom>
        </p:spPr>
      </p:pic>
      <p:sp>
        <p:nvSpPr>
          <p:cNvPr id="13" name="Rectangle 12">
            <a:extLst>
              <a:ext uri="{FF2B5EF4-FFF2-40B4-BE49-F238E27FC236}">
                <a16:creationId xmlns:a16="http://schemas.microsoft.com/office/drawing/2014/main" id="{EE81E2FD-B700-69DB-7872-1B126CF04035}"/>
              </a:ext>
            </a:extLst>
          </p:cNvPr>
          <p:cNvSpPr/>
          <p:nvPr/>
        </p:nvSpPr>
        <p:spPr>
          <a:xfrm>
            <a:off x="5375189" y="494270"/>
            <a:ext cx="4782065" cy="3459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5D491D-6292-7F2A-C230-10153533F755}"/>
              </a:ext>
            </a:extLst>
          </p:cNvPr>
          <p:cNvSpPr/>
          <p:nvPr/>
        </p:nvSpPr>
        <p:spPr>
          <a:xfrm>
            <a:off x="5559788" y="5990141"/>
            <a:ext cx="4449186" cy="2587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04B935-74F4-38D8-045B-180C5EBD994E}"/>
              </a:ext>
            </a:extLst>
          </p:cNvPr>
          <p:cNvPicPr>
            <a:picLocks noChangeAspect="1"/>
          </p:cNvPicPr>
          <p:nvPr/>
        </p:nvPicPr>
        <p:blipFill>
          <a:blip r:embed="rId5"/>
          <a:stretch>
            <a:fillRect/>
          </a:stretch>
        </p:blipFill>
        <p:spPr>
          <a:xfrm>
            <a:off x="330200" y="2952510"/>
            <a:ext cx="4787900" cy="3145625"/>
          </a:xfrm>
          <a:prstGeom prst="rect">
            <a:avLst/>
          </a:prstGeom>
        </p:spPr>
      </p:pic>
    </p:spTree>
    <p:extLst>
      <p:ext uri="{BB962C8B-B14F-4D97-AF65-F5344CB8AC3E}">
        <p14:creationId xmlns:p14="http://schemas.microsoft.com/office/powerpoint/2010/main" val="1102621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B823-330F-3641-FE1F-F42A57320EB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2AC0AE-C473-A3A5-86A5-A3440C732BAF}"/>
              </a:ext>
            </a:extLst>
          </p:cNvPr>
          <p:cNvSpPr>
            <a:spLocks noGrp="1"/>
          </p:cNvSpPr>
          <p:nvPr>
            <p:ph type="sldNum" sz="quarter" idx="11"/>
          </p:nvPr>
        </p:nvSpPr>
        <p:spPr/>
        <p:txBody>
          <a:bodyPr/>
          <a:lstStyle/>
          <a:p>
            <a:fld id="{6DEF72BD-F42C-FC4D-8237-1D70613BA131}" type="slidenum">
              <a:rPr lang="en-US" smtClean="0"/>
              <a:t>36</a:t>
            </a:fld>
            <a:endParaRPr lang="en-US" dirty="0"/>
          </a:p>
        </p:txBody>
      </p:sp>
      <p:sp>
        <p:nvSpPr>
          <p:cNvPr id="4" name="Footer Placeholder 3">
            <a:extLst>
              <a:ext uri="{FF2B5EF4-FFF2-40B4-BE49-F238E27FC236}">
                <a16:creationId xmlns:a16="http://schemas.microsoft.com/office/drawing/2014/main" id="{3D97481C-594F-8DA8-218E-F60FC3A0D289}"/>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14B4D160-B5FF-4F0F-B24C-F0F7547A4D86}"/>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Self-Consistent Danilov Distribution</a:t>
            </a:r>
          </a:p>
        </p:txBody>
      </p:sp>
      <p:pic>
        <p:nvPicPr>
          <p:cNvPr id="2" name="eigenmode_painting_six_projections">
            <a:hlinkClick r:id="" action="ppaction://media"/>
            <a:extLst>
              <a:ext uri="{FF2B5EF4-FFF2-40B4-BE49-F238E27FC236}">
                <a16:creationId xmlns:a16="http://schemas.microsoft.com/office/drawing/2014/main" id="{A231FC42-FFCD-9305-D20A-C3EA776FCC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3831" y="483572"/>
            <a:ext cx="9491869" cy="5339176"/>
          </a:xfrm>
          <a:prstGeom prst="rect">
            <a:avLst/>
          </a:prstGeom>
        </p:spPr>
      </p:pic>
    </p:spTree>
    <p:extLst>
      <p:ext uri="{BB962C8B-B14F-4D97-AF65-F5344CB8AC3E}">
        <p14:creationId xmlns:p14="http://schemas.microsoft.com/office/powerpoint/2010/main" val="107780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88FF6-4149-E684-FA81-98A09B7A544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2FFAEC-3463-7ABA-39E4-A8711867E937}"/>
              </a:ext>
            </a:extLst>
          </p:cNvPr>
          <p:cNvSpPr>
            <a:spLocks noGrp="1"/>
          </p:cNvSpPr>
          <p:nvPr>
            <p:ph type="sldNum" sz="quarter" idx="11"/>
          </p:nvPr>
        </p:nvSpPr>
        <p:spPr/>
        <p:txBody>
          <a:bodyPr/>
          <a:lstStyle/>
          <a:p>
            <a:fld id="{6DEF72BD-F42C-FC4D-8237-1D70613BA131}" type="slidenum">
              <a:rPr lang="en-US" smtClean="0"/>
              <a:t>37</a:t>
            </a:fld>
            <a:endParaRPr lang="en-US" dirty="0"/>
          </a:p>
        </p:txBody>
      </p:sp>
      <p:sp>
        <p:nvSpPr>
          <p:cNvPr id="4" name="Footer Placeholder 3">
            <a:extLst>
              <a:ext uri="{FF2B5EF4-FFF2-40B4-BE49-F238E27FC236}">
                <a16:creationId xmlns:a16="http://schemas.microsoft.com/office/drawing/2014/main" id="{26962E20-8396-B542-018D-41F5C04D3108}"/>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BF234D0E-3A60-57FC-F8DB-A2277B8D035E}"/>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Self-Consistent Danilov Distribution</a:t>
            </a:r>
          </a:p>
        </p:txBody>
      </p:sp>
      <p:sp>
        <p:nvSpPr>
          <p:cNvPr id="8" name="TextBox 7">
            <a:extLst>
              <a:ext uri="{FF2B5EF4-FFF2-40B4-BE49-F238E27FC236}">
                <a16:creationId xmlns:a16="http://schemas.microsoft.com/office/drawing/2014/main" id="{1213FE53-379C-DD2E-D5F0-893203183E34}"/>
              </a:ext>
            </a:extLst>
          </p:cNvPr>
          <p:cNvSpPr txBox="1"/>
          <p:nvPr/>
        </p:nvSpPr>
        <p:spPr>
          <a:xfrm>
            <a:off x="330200" y="451728"/>
            <a:ext cx="4787900" cy="338554"/>
          </a:xfrm>
          <a:prstGeom prst="rect">
            <a:avLst/>
          </a:prstGeom>
          <a:noFill/>
        </p:spPr>
        <p:txBody>
          <a:bodyPr wrap="square" rtlCol="0">
            <a:spAutoFit/>
          </a:bodyPr>
          <a:lstStyle/>
          <a:p>
            <a:pPr marL="285750" indent="-285750">
              <a:buFont typeface="Arial" panose="020B0604020202020204" pitchFamily="34" charset="0"/>
              <a:buChar char="•"/>
            </a:pPr>
            <a:r>
              <a:rPr lang="en-US" sz="1600" dirty="0"/>
              <a:t>4 kickers in each vertical and horizontal planes.</a:t>
            </a:r>
          </a:p>
        </p:txBody>
      </p:sp>
      <p:sp>
        <p:nvSpPr>
          <p:cNvPr id="13" name="Rectangle 12">
            <a:extLst>
              <a:ext uri="{FF2B5EF4-FFF2-40B4-BE49-F238E27FC236}">
                <a16:creationId xmlns:a16="http://schemas.microsoft.com/office/drawing/2014/main" id="{90777CE4-0069-D416-4C08-C52D576DB045}"/>
              </a:ext>
            </a:extLst>
          </p:cNvPr>
          <p:cNvSpPr/>
          <p:nvPr/>
        </p:nvSpPr>
        <p:spPr>
          <a:xfrm>
            <a:off x="5375189" y="494270"/>
            <a:ext cx="4782065" cy="3459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E641F79-7D4E-B099-35F8-43B229366796}"/>
              </a:ext>
            </a:extLst>
          </p:cNvPr>
          <p:cNvSpPr/>
          <p:nvPr/>
        </p:nvSpPr>
        <p:spPr>
          <a:xfrm>
            <a:off x="5559788" y="5990141"/>
            <a:ext cx="4449186" cy="2587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0907111-7E1C-54CC-F70C-B05FAC3A6B61}"/>
              </a:ext>
            </a:extLst>
          </p:cNvPr>
          <p:cNvPicPr>
            <a:picLocks noChangeAspect="1"/>
          </p:cNvPicPr>
          <p:nvPr/>
        </p:nvPicPr>
        <p:blipFill>
          <a:blip r:embed="rId2"/>
          <a:stretch>
            <a:fillRect/>
          </a:stretch>
        </p:blipFill>
        <p:spPr>
          <a:xfrm>
            <a:off x="289951" y="855974"/>
            <a:ext cx="4787900" cy="3145625"/>
          </a:xfrm>
          <a:prstGeom prst="rect">
            <a:avLst/>
          </a:prstGeom>
        </p:spPr>
      </p:pic>
      <p:pic>
        <p:nvPicPr>
          <p:cNvPr id="6" name="Picture 5">
            <a:extLst>
              <a:ext uri="{FF2B5EF4-FFF2-40B4-BE49-F238E27FC236}">
                <a16:creationId xmlns:a16="http://schemas.microsoft.com/office/drawing/2014/main" id="{6355DBCD-249F-FAA6-7DAD-4C41C3122A42}"/>
              </a:ext>
            </a:extLst>
          </p:cNvPr>
          <p:cNvPicPr>
            <a:picLocks noChangeAspect="1"/>
          </p:cNvPicPr>
          <p:nvPr/>
        </p:nvPicPr>
        <p:blipFill>
          <a:blip r:embed="rId3"/>
          <a:stretch>
            <a:fillRect/>
          </a:stretch>
        </p:blipFill>
        <p:spPr>
          <a:xfrm>
            <a:off x="5443911" y="451728"/>
            <a:ext cx="3223514" cy="2414475"/>
          </a:xfrm>
          <a:prstGeom prst="rect">
            <a:avLst/>
          </a:prstGeom>
        </p:spPr>
      </p:pic>
      <p:pic>
        <p:nvPicPr>
          <p:cNvPr id="10" name="Picture 9">
            <a:extLst>
              <a:ext uri="{FF2B5EF4-FFF2-40B4-BE49-F238E27FC236}">
                <a16:creationId xmlns:a16="http://schemas.microsoft.com/office/drawing/2014/main" id="{D741D6DC-34B7-8A63-10FB-7C620636BBCC}"/>
              </a:ext>
            </a:extLst>
          </p:cNvPr>
          <p:cNvPicPr>
            <a:picLocks noChangeAspect="1"/>
          </p:cNvPicPr>
          <p:nvPr/>
        </p:nvPicPr>
        <p:blipFill>
          <a:blip r:embed="rId4"/>
          <a:stretch>
            <a:fillRect/>
          </a:stretch>
        </p:blipFill>
        <p:spPr>
          <a:xfrm>
            <a:off x="8736147" y="451728"/>
            <a:ext cx="3250255" cy="2414475"/>
          </a:xfrm>
          <a:prstGeom prst="rect">
            <a:avLst/>
          </a:prstGeom>
        </p:spPr>
      </p:pic>
      <p:pic>
        <p:nvPicPr>
          <p:cNvPr id="17" name="Picture 16">
            <a:extLst>
              <a:ext uri="{FF2B5EF4-FFF2-40B4-BE49-F238E27FC236}">
                <a16:creationId xmlns:a16="http://schemas.microsoft.com/office/drawing/2014/main" id="{095BC6AC-9BB4-7124-253F-0719BAB7F2F9}"/>
              </a:ext>
            </a:extLst>
          </p:cNvPr>
          <p:cNvPicPr>
            <a:picLocks noChangeAspect="1"/>
          </p:cNvPicPr>
          <p:nvPr/>
        </p:nvPicPr>
        <p:blipFill>
          <a:blip r:embed="rId5"/>
          <a:stretch>
            <a:fillRect/>
          </a:stretch>
        </p:blipFill>
        <p:spPr>
          <a:xfrm>
            <a:off x="387275" y="3760483"/>
            <a:ext cx="5172513" cy="2359053"/>
          </a:xfrm>
          <a:prstGeom prst="rect">
            <a:avLst/>
          </a:prstGeom>
        </p:spPr>
      </p:pic>
      <p:pic>
        <p:nvPicPr>
          <p:cNvPr id="19" name="Picture 18">
            <a:extLst>
              <a:ext uri="{FF2B5EF4-FFF2-40B4-BE49-F238E27FC236}">
                <a16:creationId xmlns:a16="http://schemas.microsoft.com/office/drawing/2014/main" id="{B7015CA3-C8D6-8A0C-ECEF-B4A9B035A66E}"/>
              </a:ext>
            </a:extLst>
          </p:cNvPr>
          <p:cNvPicPr>
            <a:picLocks noChangeAspect="1"/>
          </p:cNvPicPr>
          <p:nvPr/>
        </p:nvPicPr>
        <p:blipFill>
          <a:blip r:embed="rId6"/>
          <a:stretch>
            <a:fillRect/>
          </a:stretch>
        </p:blipFill>
        <p:spPr>
          <a:xfrm>
            <a:off x="5559788" y="3825180"/>
            <a:ext cx="5242343" cy="2359054"/>
          </a:xfrm>
          <a:prstGeom prst="rect">
            <a:avLst/>
          </a:prstGeom>
        </p:spPr>
      </p:pic>
    </p:spTree>
    <p:extLst>
      <p:ext uri="{BB962C8B-B14F-4D97-AF65-F5344CB8AC3E}">
        <p14:creationId xmlns:p14="http://schemas.microsoft.com/office/powerpoint/2010/main" val="3619239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319BF-C704-4077-A4FD-3E8712722FE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60CA4F-DEB0-A355-D8FB-895CAF5B3F41}"/>
              </a:ext>
            </a:extLst>
          </p:cNvPr>
          <p:cNvSpPr>
            <a:spLocks noGrp="1"/>
          </p:cNvSpPr>
          <p:nvPr>
            <p:ph type="sldNum" sz="quarter" idx="11"/>
          </p:nvPr>
        </p:nvSpPr>
        <p:spPr/>
        <p:txBody>
          <a:bodyPr/>
          <a:lstStyle/>
          <a:p>
            <a:fld id="{6DEF72BD-F42C-FC4D-8237-1D70613BA131}" type="slidenum">
              <a:rPr lang="en-US" smtClean="0"/>
              <a:t>38</a:t>
            </a:fld>
            <a:endParaRPr lang="en-US" dirty="0"/>
          </a:p>
        </p:txBody>
      </p:sp>
      <p:sp>
        <p:nvSpPr>
          <p:cNvPr id="4" name="Footer Placeholder 3">
            <a:extLst>
              <a:ext uri="{FF2B5EF4-FFF2-40B4-BE49-F238E27FC236}">
                <a16:creationId xmlns:a16="http://schemas.microsoft.com/office/drawing/2014/main" id="{8F305F6D-1BC3-E765-BD58-49DE095063CB}"/>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496356BC-E9F6-CB64-22A5-3ECD72791C91}"/>
              </a:ext>
            </a:extLst>
          </p:cNvPr>
          <p:cNvSpPr txBox="1"/>
          <p:nvPr/>
        </p:nvSpPr>
        <p:spPr>
          <a:xfrm>
            <a:off x="185531" y="0"/>
            <a:ext cx="4028660" cy="307777"/>
          </a:xfrm>
          <a:prstGeom prst="rect">
            <a:avLst/>
          </a:prstGeom>
          <a:noFill/>
        </p:spPr>
        <p:txBody>
          <a:bodyPr wrap="square" rtlCol="0">
            <a:spAutoFit/>
          </a:bodyPr>
          <a:lstStyle/>
          <a:p>
            <a:r>
              <a:rPr lang="en-US" sz="1400" dirty="0">
                <a:latin typeface="Helvetica" pitchFamily="2" charset="0"/>
              </a:rPr>
              <a:t>Self-Consistent Danilov Distribution</a:t>
            </a:r>
          </a:p>
        </p:txBody>
      </p:sp>
      <p:sp>
        <p:nvSpPr>
          <p:cNvPr id="8" name="TextBox 7">
            <a:extLst>
              <a:ext uri="{FF2B5EF4-FFF2-40B4-BE49-F238E27FC236}">
                <a16:creationId xmlns:a16="http://schemas.microsoft.com/office/drawing/2014/main" id="{70A09918-444B-FF54-BEE3-59A55D5E951C}"/>
              </a:ext>
            </a:extLst>
          </p:cNvPr>
          <p:cNvSpPr txBox="1"/>
          <p:nvPr/>
        </p:nvSpPr>
        <p:spPr>
          <a:xfrm>
            <a:off x="330200" y="451728"/>
            <a:ext cx="4787900" cy="338554"/>
          </a:xfrm>
          <a:prstGeom prst="rect">
            <a:avLst/>
          </a:prstGeom>
          <a:noFill/>
        </p:spPr>
        <p:txBody>
          <a:bodyPr wrap="square" rtlCol="0">
            <a:spAutoFit/>
          </a:bodyPr>
          <a:lstStyle/>
          <a:p>
            <a:pPr marL="285750" indent="-285750">
              <a:buFont typeface="Arial" panose="020B0604020202020204" pitchFamily="34" charset="0"/>
              <a:buChar char="•"/>
            </a:pPr>
            <a:r>
              <a:rPr lang="en-US" sz="1600" dirty="0"/>
              <a:t>4 kickers in each vertical and horizontal planes.</a:t>
            </a:r>
          </a:p>
        </p:txBody>
      </p:sp>
      <p:sp>
        <p:nvSpPr>
          <p:cNvPr id="13" name="Rectangle 12">
            <a:extLst>
              <a:ext uri="{FF2B5EF4-FFF2-40B4-BE49-F238E27FC236}">
                <a16:creationId xmlns:a16="http://schemas.microsoft.com/office/drawing/2014/main" id="{72B1E9FD-1C42-57AE-0DB3-EFB20806E6E1}"/>
              </a:ext>
            </a:extLst>
          </p:cNvPr>
          <p:cNvSpPr/>
          <p:nvPr/>
        </p:nvSpPr>
        <p:spPr>
          <a:xfrm>
            <a:off x="5375189" y="494270"/>
            <a:ext cx="4782065" cy="3459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07A66D9-5EF4-3D87-D998-82685231C043}"/>
              </a:ext>
            </a:extLst>
          </p:cNvPr>
          <p:cNvSpPr/>
          <p:nvPr/>
        </p:nvSpPr>
        <p:spPr>
          <a:xfrm>
            <a:off x="5559788" y="5990141"/>
            <a:ext cx="4449186" cy="2587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3EE1DB5-35E5-D120-681F-B797CAD14A5C}"/>
              </a:ext>
            </a:extLst>
          </p:cNvPr>
          <p:cNvPicPr>
            <a:picLocks noChangeAspect="1"/>
          </p:cNvPicPr>
          <p:nvPr/>
        </p:nvPicPr>
        <p:blipFill>
          <a:blip r:embed="rId2"/>
          <a:stretch>
            <a:fillRect/>
          </a:stretch>
        </p:blipFill>
        <p:spPr>
          <a:xfrm>
            <a:off x="289951" y="855974"/>
            <a:ext cx="4787900" cy="3145625"/>
          </a:xfrm>
          <a:prstGeom prst="rect">
            <a:avLst/>
          </a:prstGeom>
        </p:spPr>
      </p:pic>
      <p:pic>
        <p:nvPicPr>
          <p:cNvPr id="6" name="Picture 5">
            <a:extLst>
              <a:ext uri="{FF2B5EF4-FFF2-40B4-BE49-F238E27FC236}">
                <a16:creationId xmlns:a16="http://schemas.microsoft.com/office/drawing/2014/main" id="{D40D37D2-047B-C066-2C4F-9356AFAFA827}"/>
              </a:ext>
            </a:extLst>
          </p:cNvPr>
          <p:cNvPicPr>
            <a:picLocks noChangeAspect="1"/>
          </p:cNvPicPr>
          <p:nvPr/>
        </p:nvPicPr>
        <p:blipFill>
          <a:blip r:embed="rId3"/>
          <a:stretch>
            <a:fillRect/>
          </a:stretch>
        </p:blipFill>
        <p:spPr>
          <a:xfrm>
            <a:off x="5443911" y="451728"/>
            <a:ext cx="3223514" cy="2414475"/>
          </a:xfrm>
          <a:prstGeom prst="rect">
            <a:avLst/>
          </a:prstGeom>
        </p:spPr>
      </p:pic>
      <p:pic>
        <p:nvPicPr>
          <p:cNvPr id="10" name="Picture 9">
            <a:extLst>
              <a:ext uri="{FF2B5EF4-FFF2-40B4-BE49-F238E27FC236}">
                <a16:creationId xmlns:a16="http://schemas.microsoft.com/office/drawing/2014/main" id="{8CBEE82C-4D25-4DE7-03F7-11E982981F56}"/>
              </a:ext>
            </a:extLst>
          </p:cNvPr>
          <p:cNvPicPr>
            <a:picLocks noChangeAspect="1"/>
          </p:cNvPicPr>
          <p:nvPr/>
        </p:nvPicPr>
        <p:blipFill>
          <a:blip r:embed="rId4"/>
          <a:stretch>
            <a:fillRect/>
          </a:stretch>
        </p:blipFill>
        <p:spPr>
          <a:xfrm>
            <a:off x="8736147" y="451728"/>
            <a:ext cx="3250255" cy="2414475"/>
          </a:xfrm>
          <a:prstGeom prst="rect">
            <a:avLst/>
          </a:prstGeom>
        </p:spPr>
      </p:pic>
      <p:pic>
        <p:nvPicPr>
          <p:cNvPr id="17" name="Picture 16">
            <a:extLst>
              <a:ext uri="{FF2B5EF4-FFF2-40B4-BE49-F238E27FC236}">
                <a16:creationId xmlns:a16="http://schemas.microsoft.com/office/drawing/2014/main" id="{B5C7909F-5CC1-C6B9-05DC-95C5A4A1399D}"/>
              </a:ext>
            </a:extLst>
          </p:cNvPr>
          <p:cNvPicPr>
            <a:picLocks noChangeAspect="1"/>
          </p:cNvPicPr>
          <p:nvPr/>
        </p:nvPicPr>
        <p:blipFill>
          <a:blip r:embed="rId5"/>
          <a:stretch>
            <a:fillRect/>
          </a:stretch>
        </p:blipFill>
        <p:spPr>
          <a:xfrm>
            <a:off x="387275" y="3760483"/>
            <a:ext cx="5172513" cy="2359053"/>
          </a:xfrm>
          <a:prstGeom prst="rect">
            <a:avLst/>
          </a:prstGeom>
        </p:spPr>
      </p:pic>
      <p:pic>
        <p:nvPicPr>
          <p:cNvPr id="19" name="Picture 18">
            <a:extLst>
              <a:ext uri="{FF2B5EF4-FFF2-40B4-BE49-F238E27FC236}">
                <a16:creationId xmlns:a16="http://schemas.microsoft.com/office/drawing/2014/main" id="{06001819-C30E-E53D-D1E6-01CF9FDB88C4}"/>
              </a:ext>
            </a:extLst>
          </p:cNvPr>
          <p:cNvPicPr>
            <a:picLocks noChangeAspect="1"/>
          </p:cNvPicPr>
          <p:nvPr/>
        </p:nvPicPr>
        <p:blipFill>
          <a:blip r:embed="rId6"/>
          <a:stretch>
            <a:fillRect/>
          </a:stretch>
        </p:blipFill>
        <p:spPr>
          <a:xfrm>
            <a:off x="5559788" y="3825180"/>
            <a:ext cx="5242343" cy="2359054"/>
          </a:xfrm>
          <a:prstGeom prst="rect">
            <a:avLst/>
          </a:prstGeom>
        </p:spPr>
      </p:pic>
      <p:pic>
        <p:nvPicPr>
          <p:cNvPr id="22" name="Picture 21">
            <a:extLst>
              <a:ext uri="{FF2B5EF4-FFF2-40B4-BE49-F238E27FC236}">
                <a16:creationId xmlns:a16="http://schemas.microsoft.com/office/drawing/2014/main" id="{D92F49B1-55DA-4C64-99BE-19871259E903}"/>
              </a:ext>
            </a:extLst>
          </p:cNvPr>
          <p:cNvPicPr>
            <a:picLocks noChangeAspect="1"/>
          </p:cNvPicPr>
          <p:nvPr/>
        </p:nvPicPr>
        <p:blipFill>
          <a:blip r:embed="rId7"/>
          <a:stretch>
            <a:fillRect/>
          </a:stretch>
        </p:blipFill>
        <p:spPr>
          <a:xfrm>
            <a:off x="4595760" y="2635078"/>
            <a:ext cx="4345040" cy="3110871"/>
          </a:xfrm>
          <a:prstGeom prst="rect">
            <a:avLst/>
          </a:prstGeom>
        </p:spPr>
      </p:pic>
    </p:spTree>
    <p:extLst>
      <p:ext uri="{BB962C8B-B14F-4D97-AF65-F5344CB8AC3E}">
        <p14:creationId xmlns:p14="http://schemas.microsoft.com/office/powerpoint/2010/main" val="526429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A8B59-8081-072D-75BD-58324B3FC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436B55-E468-6A4C-50AD-BE5195A3D02E}"/>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Conclusion and CDR Work</a:t>
            </a:r>
          </a:p>
        </p:txBody>
      </p:sp>
      <p:sp>
        <p:nvSpPr>
          <p:cNvPr id="3" name="Slide Number Placeholder 2">
            <a:extLst>
              <a:ext uri="{FF2B5EF4-FFF2-40B4-BE49-F238E27FC236}">
                <a16:creationId xmlns:a16="http://schemas.microsoft.com/office/drawing/2014/main" id="{65B086E5-2836-0538-C5FD-B454A4A9F192}"/>
              </a:ext>
            </a:extLst>
          </p:cNvPr>
          <p:cNvSpPr>
            <a:spLocks noGrp="1"/>
          </p:cNvSpPr>
          <p:nvPr>
            <p:ph type="sldNum" sz="quarter" idx="11"/>
          </p:nvPr>
        </p:nvSpPr>
        <p:spPr/>
        <p:txBody>
          <a:bodyPr/>
          <a:lstStyle/>
          <a:p>
            <a:fld id="{6DEF72BD-F42C-FC4D-8237-1D70613BA131}" type="slidenum">
              <a:rPr lang="en-US" smtClean="0"/>
              <a:t>39</a:t>
            </a:fld>
            <a:endParaRPr lang="en-US" dirty="0"/>
          </a:p>
        </p:txBody>
      </p:sp>
      <p:sp>
        <p:nvSpPr>
          <p:cNvPr id="4" name="Footer Placeholder 3">
            <a:extLst>
              <a:ext uri="{FF2B5EF4-FFF2-40B4-BE49-F238E27FC236}">
                <a16:creationId xmlns:a16="http://schemas.microsoft.com/office/drawing/2014/main" id="{3A926E23-1F34-0549-05B0-F33A98A7F806}"/>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3072786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B83965F-B5B3-5D37-F633-790536F22BA1}"/>
              </a:ext>
            </a:extLst>
          </p:cNvPr>
          <p:cNvSpPr>
            <a:spLocks noGrp="1"/>
          </p:cNvSpPr>
          <p:nvPr>
            <p:ph type="sldNum" sz="quarter" idx="11"/>
          </p:nvPr>
        </p:nvSpPr>
        <p:spPr/>
        <p:txBody>
          <a:bodyPr/>
          <a:lstStyle/>
          <a:p>
            <a:fld id="{6DEF72BD-F42C-FC4D-8237-1D70613BA131}" type="slidenum">
              <a:rPr lang="en-US" smtClean="0"/>
              <a:t>40</a:t>
            </a:fld>
            <a:endParaRPr lang="en-US" dirty="0"/>
          </a:p>
        </p:txBody>
      </p:sp>
      <p:sp>
        <p:nvSpPr>
          <p:cNvPr id="4" name="Footer Placeholder 3">
            <a:extLst>
              <a:ext uri="{FF2B5EF4-FFF2-40B4-BE49-F238E27FC236}">
                <a16:creationId xmlns:a16="http://schemas.microsoft.com/office/drawing/2014/main" id="{0CAC2298-9350-6E1D-BE1C-211A8FF56772}"/>
              </a:ext>
            </a:extLst>
          </p:cNvPr>
          <p:cNvSpPr>
            <a:spLocks noGrp="1"/>
          </p:cNvSpPr>
          <p:nvPr>
            <p:ph type="ftr" sz="quarter" idx="12"/>
          </p:nvPr>
        </p:nvSpPr>
        <p:spPr/>
        <p:txBody>
          <a:bodyPr/>
          <a:lstStyle/>
          <a:p>
            <a:r>
              <a:rPr lang="en-US"/>
              <a:t>Accumulator Ring | OG</a:t>
            </a:r>
            <a:endParaRPr lang="en-US" dirty="0"/>
          </a:p>
        </p:txBody>
      </p:sp>
      <p:sp>
        <p:nvSpPr>
          <p:cNvPr id="5" name="TextBox 4">
            <a:extLst>
              <a:ext uri="{FF2B5EF4-FFF2-40B4-BE49-F238E27FC236}">
                <a16:creationId xmlns:a16="http://schemas.microsoft.com/office/drawing/2014/main" id="{49CD7BD6-57C3-3E0E-6A58-953D47C249BF}"/>
              </a:ext>
            </a:extLst>
          </p:cNvPr>
          <p:cNvSpPr txBox="1"/>
          <p:nvPr/>
        </p:nvSpPr>
        <p:spPr>
          <a:xfrm>
            <a:off x="269822" y="494675"/>
            <a:ext cx="10852879" cy="3693319"/>
          </a:xfrm>
          <a:prstGeom prst="rect">
            <a:avLst/>
          </a:prstGeom>
          <a:noFill/>
        </p:spPr>
        <p:txBody>
          <a:bodyPr wrap="square" rtlCol="0">
            <a:spAutoFit/>
          </a:bodyPr>
          <a:lstStyle/>
          <a:p>
            <a:pPr marL="285750" indent="-285750">
              <a:buFont typeface="Arial" panose="020B0604020202020204" pitchFamily="34" charset="0"/>
              <a:buChar char="•"/>
            </a:pPr>
            <a:r>
              <a:rPr lang="en-US" dirty="0"/>
              <a:t>We have recapped the accumulator ring.</a:t>
            </a:r>
          </a:p>
          <a:p>
            <a:pPr marL="285750" indent="-285750">
              <a:buFont typeface="Arial" panose="020B0604020202020204" pitchFamily="34" charset="0"/>
              <a:buChar char="•"/>
            </a:pPr>
            <a:r>
              <a:rPr lang="en-US" dirty="0"/>
              <a:t>Introduced a possible design for the L2R transfer line for laser stripping process.</a:t>
            </a:r>
          </a:p>
          <a:p>
            <a:pPr marL="285750" indent="-285750">
              <a:buFont typeface="Arial" panose="020B0604020202020204" pitchFamily="34" charset="0"/>
              <a:buChar char="•"/>
            </a:pPr>
            <a:r>
              <a:rPr lang="en-US" dirty="0"/>
              <a:t>Performed error correction analysis and chromaticity correction with space charge </a:t>
            </a:r>
            <a:r>
              <a:rPr lang="en-US" b="1" dirty="0">
                <a:solidFill>
                  <a:srgbClr val="FF0000"/>
                </a:solidFill>
              </a:rPr>
              <a:t>(IAP Response)</a:t>
            </a:r>
          </a:p>
          <a:p>
            <a:pPr marL="285750" indent="-285750">
              <a:buFont typeface="Arial" panose="020B0604020202020204" pitchFamily="34" charset="0"/>
              <a:buChar char="•"/>
            </a:pPr>
            <a:r>
              <a:rPr lang="en-US" dirty="0"/>
              <a:t>Ran RDT analysis on the accumulator and picked the best choice of chromaticity correction scheme if needed</a:t>
            </a:r>
          </a:p>
          <a:p>
            <a:pPr marL="285750" indent="-285750">
              <a:buFont typeface="Arial" panose="020B0604020202020204" pitchFamily="34" charset="0"/>
              <a:buChar char="•"/>
            </a:pPr>
            <a:r>
              <a:rPr lang="en-US" dirty="0"/>
              <a:t>We observe losses due to nonlinearities + space-charge on 4% margin.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By CDR expect: </a:t>
            </a:r>
          </a:p>
          <a:p>
            <a:pPr marL="742950" lvl="1" indent="-285750">
              <a:buFont typeface="Arial" panose="020B0604020202020204" pitchFamily="34" charset="0"/>
              <a:buChar char="•"/>
            </a:pPr>
            <a:r>
              <a:rPr lang="en-US" dirty="0"/>
              <a:t>Full scale simulation with proper loss dynamics</a:t>
            </a:r>
          </a:p>
          <a:p>
            <a:pPr marL="742950" lvl="1" indent="-285750">
              <a:buFont typeface="Arial" panose="020B0604020202020204" pitchFamily="34" charset="0"/>
              <a:buChar char="•"/>
            </a:pPr>
            <a:r>
              <a:rPr lang="en-US" dirty="0"/>
              <a:t>Laser assisted stripping test.</a:t>
            </a:r>
          </a:p>
          <a:p>
            <a:pPr marL="742950" lvl="1" indent="-285750">
              <a:buFont typeface="Arial" panose="020B0604020202020204" pitchFamily="34" charset="0"/>
              <a:buChar char="•"/>
            </a:pPr>
            <a:r>
              <a:rPr lang="en-US" dirty="0"/>
              <a:t>Better Danilov distribution matching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035964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924A7-D27A-1823-E14B-C364217C19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12DC78-9524-F46A-991B-8C0870559E78}"/>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Thank you</a:t>
            </a:r>
          </a:p>
        </p:txBody>
      </p:sp>
      <p:sp>
        <p:nvSpPr>
          <p:cNvPr id="3" name="Slide Number Placeholder 2">
            <a:extLst>
              <a:ext uri="{FF2B5EF4-FFF2-40B4-BE49-F238E27FC236}">
                <a16:creationId xmlns:a16="http://schemas.microsoft.com/office/drawing/2014/main" id="{086ED7D9-22B7-217A-C4AE-5F2EB98F8FF7}"/>
              </a:ext>
            </a:extLst>
          </p:cNvPr>
          <p:cNvSpPr>
            <a:spLocks noGrp="1"/>
          </p:cNvSpPr>
          <p:nvPr>
            <p:ph type="sldNum" sz="quarter" idx="11"/>
          </p:nvPr>
        </p:nvSpPr>
        <p:spPr/>
        <p:txBody>
          <a:bodyPr/>
          <a:lstStyle/>
          <a:p>
            <a:fld id="{6DEF72BD-F42C-FC4D-8237-1D70613BA131}" type="slidenum">
              <a:rPr lang="en-US" smtClean="0"/>
              <a:t>41</a:t>
            </a:fld>
            <a:endParaRPr lang="en-US" dirty="0"/>
          </a:p>
        </p:txBody>
      </p:sp>
      <p:sp>
        <p:nvSpPr>
          <p:cNvPr id="4" name="Footer Placeholder 3">
            <a:extLst>
              <a:ext uri="{FF2B5EF4-FFF2-40B4-BE49-F238E27FC236}">
                <a16:creationId xmlns:a16="http://schemas.microsoft.com/office/drawing/2014/main" id="{265FCCA9-C354-7ED1-2F1E-A80D5A45D511}"/>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4105677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9C3F9-9D17-9290-8641-2770C89B51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3F8690-1FD3-8949-80AC-941E953A827C}"/>
              </a:ext>
            </a:extLst>
          </p:cNvPr>
          <p:cNvSpPr>
            <a:spLocks noGrp="1"/>
          </p:cNvSpPr>
          <p:nvPr>
            <p:ph type="title"/>
          </p:nvPr>
        </p:nvSpPr>
        <p:spPr>
          <a:xfrm>
            <a:off x="1613634" y="3167131"/>
            <a:ext cx="8964732" cy="523737"/>
          </a:xfrm>
        </p:spPr>
        <p:txBody>
          <a:bodyPr>
            <a:noAutofit/>
          </a:bodyPr>
          <a:lstStyle/>
          <a:p>
            <a:pPr algn="ctr"/>
            <a:r>
              <a:rPr lang="en-US" dirty="0">
                <a:latin typeface="Helvetica" pitchFamily="2" charset="0"/>
              </a:rPr>
              <a:t>Backup</a:t>
            </a:r>
          </a:p>
        </p:txBody>
      </p:sp>
      <p:sp>
        <p:nvSpPr>
          <p:cNvPr id="3" name="Slide Number Placeholder 2">
            <a:extLst>
              <a:ext uri="{FF2B5EF4-FFF2-40B4-BE49-F238E27FC236}">
                <a16:creationId xmlns:a16="http://schemas.microsoft.com/office/drawing/2014/main" id="{7B998685-022C-654D-C074-7150E506FF07}"/>
              </a:ext>
            </a:extLst>
          </p:cNvPr>
          <p:cNvSpPr>
            <a:spLocks noGrp="1"/>
          </p:cNvSpPr>
          <p:nvPr>
            <p:ph type="sldNum" sz="quarter" idx="11"/>
          </p:nvPr>
        </p:nvSpPr>
        <p:spPr/>
        <p:txBody>
          <a:bodyPr/>
          <a:lstStyle/>
          <a:p>
            <a:fld id="{6DEF72BD-F42C-FC4D-8237-1D70613BA131}" type="slidenum">
              <a:rPr lang="en-US" smtClean="0"/>
              <a:t>42</a:t>
            </a:fld>
            <a:endParaRPr lang="en-US" dirty="0"/>
          </a:p>
        </p:txBody>
      </p:sp>
      <p:sp>
        <p:nvSpPr>
          <p:cNvPr id="4" name="Footer Placeholder 3">
            <a:extLst>
              <a:ext uri="{FF2B5EF4-FFF2-40B4-BE49-F238E27FC236}">
                <a16:creationId xmlns:a16="http://schemas.microsoft.com/office/drawing/2014/main" id="{8007F962-CD0D-8211-2EDF-93399E4D9EB1}"/>
              </a:ext>
            </a:extLst>
          </p:cNvPr>
          <p:cNvSpPr>
            <a:spLocks noGrp="1"/>
          </p:cNvSpPr>
          <p:nvPr>
            <p:ph type="ftr" sz="quarter" idx="12"/>
          </p:nvPr>
        </p:nvSpPr>
        <p:spPr/>
        <p:txBody>
          <a:bodyPr/>
          <a:lstStyle/>
          <a:p>
            <a:r>
              <a:rPr lang="en-US"/>
              <a:t>Accumulator Ring | OG</a:t>
            </a:r>
            <a:endParaRPr lang="en-US" dirty="0"/>
          </a:p>
        </p:txBody>
      </p:sp>
    </p:spTree>
    <p:extLst>
      <p:ext uri="{BB962C8B-B14F-4D97-AF65-F5344CB8AC3E}">
        <p14:creationId xmlns:p14="http://schemas.microsoft.com/office/powerpoint/2010/main" val="341091088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5290</TotalTime>
  <Words>1326</Words>
  <Application>Microsoft Macintosh PowerPoint</Application>
  <PresentationFormat>Widescreen</PresentationFormat>
  <Paragraphs>262</Paragraphs>
  <Slides>42</Slides>
  <Notes>2</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Aptos</vt:lpstr>
      <vt:lpstr>Aptos Display</vt:lpstr>
      <vt:lpstr>Arial</vt:lpstr>
      <vt:lpstr>Cambria Math</vt:lpstr>
      <vt:lpstr>Helvetica</vt:lpstr>
      <vt:lpstr>Custom Design</vt:lpstr>
      <vt:lpstr>Accumulator Ring</vt:lpstr>
      <vt:lpstr>Overview</vt:lpstr>
      <vt:lpstr>Introduction &amp; Ring Design</vt:lpstr>
      <vt:lpstr>PowerPoint Presentation</vt:lpstr>
      <vt:lpstr>PowerPoint Presentation</vt:lpstr>
      <vt:lpstr>L2R Side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Ring Side</vt:lpstr>
      <vt:lpstr>PowerPoint Presentation</vt:lpstr>
      <vt:lpstr>PowerPoint Presentation</vt:lpstr>
      <vt:lpstr>PowerPoint Presentation</vt:lpstr>
      <vt:lpstr>PowerPoint Presentation</vt:lpstr>
      <vt:lpstr>PowerPoint Presentation</vt:lpstr>
      <vt:lpstr>PowerPoint Presentation</vt:lpstr>
      <vt:lpstr>Error Corrections</vt:lpstr>
      <vt:lpstr>PowerPoint Presentation</vt:lpstr>
      <vt:lpstr>PowerPoint Presentation</vt:lpstr>
      <vt:lpstr>PowerPoint Presentation</vt:lpstr>
      <vt:lpstr>PowerPoint Presentation</vt:lpstr>
      <vt:lpstr>PowerPoint Presentation</vt:lpstr>
      <vt:lpstr>PowerPoint Presentation</vt:lpstr>
      <vt:lpstr>Chromaticity Correction and DA</vt:lpstr>
      <vt:lpstr>PowerPoint Presentation</vt:lpstr>
      <vt:lpstr>PowerPoint Presentation</vt:lpstr>
      <vt:lpstr>PowerPoint Presentation</vt:lpstr>
      <vt:lpstr>PowerPoint Presentation</vt:lpstr>
      <vt:lpstr>PowerPoint Presentation</vt:lpstr>
      <vt:lpstr>Eigenmode painting</vt:lpstr>
      <vt:lpstr>PowerPoint Presentation</vt:lpstr>
      <vt:lpstr>PowerPoint Presentation</vt:lpstr>
      <vt:lpstr>PowerPoint Presentation</vt:lpstr>
      <vt:lpstr>PowerPoint Presentation</vt:lpstr>
      <vt:lpstr>Conclusion and CDR Work</vt:lpstr>
      <vt:lpstr>PowerPoint Presentation</vt:lpstr>
      <vt:lpstr>Thank you</vt:lpstr>
      <vt:lpstr>Backup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Onur Gilanliogullari</dc:creator>
  <cp:lastModifiedBy>Onur Gilanliogullari</cp:lastModifiedBy>
  <cp:revision>17</cp:revision>
  <dcterms:created xsi:type="dcterms:W3CDTF">2026-10-02T15:03:28Z</dcterms:created>
  <dcterms:modified xsi:type="dcterms:W3CDTF">2026-10-06T08:30:56Z</dcterms:modified>
</cp:coreProperties>
</file>