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0" d="100"/>
          <a:sy n="60" d="100"/>
        </p:scale>
        <p:origin x="8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E75BF31-172A-4F4D-996E-E5CDE9C09C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058755E-2165-4F97-842B-EF9C9A4FD6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EC6F04-B738-46D6-8DB0-322A9B10E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F332-EF1E-4D5A-8737-0E012C41A353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1DDA2FB-8A58-4800-97CF-5CC49B9D71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7ABD9F8-B693-40BA-8058-CC5550124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126C-5842-4965-AAD7-5EB5F500FE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45500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556CF10-CA93-409A-B2EC-2EC08FA875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62349D6-870C-4513-A176-93998CE522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4252AE1-BA7E-4DCD-87E6-6EF6D27A6C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F332-EF1E-4D5A-8737-0E012C41A353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BD8F364-0260-4343-9DBE-BB173E66E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29781D8-7120-407E-AE71-64251F330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126C-5842-4965-AAD7-5EB5F500FE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8187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057D1AF-F55F-4219-8B72-15962CDCD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891B67A-9F15-4F6E-BA66-ECDD1C3AA7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0B45F7A-4A0C-44FA-AB25-C87F27EE8E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F332-EF1E-4D5A-8737-0E012C41A353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BC2D07F-1E74-4993-98FE-D0484C825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785CD4A-2D5E-4E4A-9C96-BA1EF50B38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126C-5842-4965-AAD7-5EB5F500FE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389960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FBF8B9-544E-4AE7-8577-6031B57598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C9D5ACB-BF65-41FE-87BE-31EB3BD4BED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0BE900E-995B-49CC-B845-F8C0C7906A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947FCAE-88DA-4F08-97D2-05C7C9E3C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F332-EF1E-4D5A-8737-0E012C41A353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13E3F437-C1EB-4B1F-86DC-878D57B9DE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0817243-BB0A-4BC7-A236-5555FD388F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126C-5842-4965-AAD7-5EB5F500FE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9159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298E9B3-3FE7-4F7C-B7C2-6B97E13781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F9EC643-B69A-4085-AEA7-1395CA323D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F8BD98C6-2DC6-4767-984E-D2492D8FF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751E9EA5-B651-4315-A45B-DDD3FB633C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7228D086-D293-4379-AF0A-0F81305F23D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5812CA1-310D-4718-8DCC-95FD9F63EC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F332-EF1E-4D5A-8737-0E012C41A353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6E69D3BC-6395-421F-96E9-C379D7206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A797EE5B-D9D1-42C4-A5BC-BE45E58002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126C-5842-4965-AAD7-5EB5F500FE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3580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6174BE6-D516-4A89-A923-8763988B8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5E20049B-8AA4-465B-9F56-3BCE80937D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F332-EF1E-4D5A-8737-0E012C41A353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AE750B9-C920-4E15-9F45-9F609DB97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BBDA451-F5CB-4D08-9936-7A60D3124D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126C-5842-4965-AAD7-5EB5F500FE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394262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5AC31539-F927-4EDF-8FB0-B827EDE503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F332-EF1E-4D5A-8737-0E012C41A353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80863F30-69FB-429A-AE96-C7C5B29AD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C380003-AB50-4EE2-90F3-80E2D8DE0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126C-5842-4965-AAD7-5EB5F500FE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63122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E7F8D8-2FB8-4035-B359-2A3E4975AE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E0D79B4-A8E2-4B20-9F8B-5F5AFDCD58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19A3A4B-9546-464F-9B0A-DEC69227B4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7595346-AB2D-42C3-8415-4D42A2680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F332-EF1E-4D5A-8737-0E012C41A353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ED795F4-FBB4-4FC0-857F-A14B6C7698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C62C427-C259-4E27-B51C-8A8985D28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126C-5842-4965-AAD7-5EB5F500FE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30786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6844D24-46E1-486E-9129-FB2CC8096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A6C550E3-84CC-4CAA-9F64-FEBF0BE3A39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ABB3444-198E-4FB2-99FE-E0FE9DDF70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06EC3060-411D-4C3B-A3F2-A0C1F0B4EE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F332-EF1E-4D5A-8737-0E012C41A353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8809504-53E9-4D9C-98A6-5E37DA5E3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ED74669-BEDB-44C1-80B3-E2C77DA81B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126C-5842-4965-AAD7-5EB5F500FE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8145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2EF85AE-0AF7-42AD-A523-7B3A9F30F0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242B765-1406-4E2F-A43B-F3FF346643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D2D6985-7DB3-411B-8161-E86355A8DB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F332-EF1E-4D5A-8737-0E012C41A353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CF5387D-5117-4DB1-8192-85CE469BB5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08311A2-90D1-483E-A3A4-B404BF11B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126C-5842-4965-AAD7-5EB5F500FE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565886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BD0533C-8F02-4DE0-91EA-FEBEED6835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10952FF4-037C-4D09-8E56-69DD9E9FF71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57C3F7D-F1EE-404E-A14C-ACF9950E42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55F332-EF1E-4D5A-8737-0E012C41A353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3D7027C-5290-4B54-A0BB-EDB39ABFD2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2CD4E4F-72FD-455F-9E58-36AFCA5B9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AD6126C-5842-4965-AAD7-5EB5F500FE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18515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7473F2C5-F14F-44B3-AAFB-8E218F8933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236D5AB-A4D2-4333-BBA6-01D10EB102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7B69DA0-E3B0-4DD4-9C98-C3D90CA584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55F332-EF1E-4D5A-8737-0E012C41A353}" type="datetimeFigureOut">
              <a:rPr lang="fr-FR" smtClean="0"/>
              <a:t>06/10/2026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58E5E82-2E8A-41EB-831A-7634EBFC08F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1280F9C-4A44-4C05-A6F0-E9DC042AFB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D6126C-5842-4965-AAD7-5EB5F500FEB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1161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9">
            <a:extLst>
              <a:ext uri="{FF2B5EF4-FFF2-40B4-BE49-F238E27FC236}">
                <a16:creationId xmlns:a16="http://schemas.microsoft.com/office/drawing/2014/main" id="{291E527D-4BF5-4FD3-9942-96D41E5E91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843" y="153749"/>
            <a:ext cx="792577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r>
              <a:rPr lang="fr-FR" altLang="fr-FR" dirty="0">
                <a:solidFill>
                  <a:srgbClr val="0E4194"/>
                </a:solidFill>
                <a:latin typeface="Bookman Old Style" panose="02050604050505020204" pitchFamily="18" charset="0"/>
              </a:rPr>
              <a:t>ACCUMULATOR-TO-TARGET BEAM TRANSFER LINE FOR ESS</a:t>
            </a:r>
            <a:r>
              <a:rPr lang="fr-FR" altLang="fr-FR" dirty="0">
                <a:solidFill>
                  <a:srgbClr val="0E4194"/>
                </a:solidFill>
                <a:latin typeface="Bookman Old Style" panose="02050604050505020204" pitchFamily="18" charset="0"/>
                <a:cs typeface="Arabic Typesetting" panose="03020402040406030203" pitchFamily="66" charset="-78"/>
              </a:rPr>
              <a:t>ν</a:t>
            </a:r>
            <a:r>
              <a:rPr lang="fr-FR" altLang="fr-FR" dirty="0">
                <a:solidFill>
                  <a:srgbClr val="0E4194"/>
                </a:solidFill>
                <a:latin typeface="Bookman Old Style" panose="02050604050505020204" pitchFamily="18" charset="0"/>
              </a:rPr>
              <a:t>SB+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D8A65871-77E7-4863-8019-D8A88D64C3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498" y="581888"/>
            <a:ext cx="3038730" cy="1966678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350C1DA7-F000-47E9-8B7A-53C9CD833C0A}"/>
              </a:ext>
            </a:extLst>
          </p:cNvPr>
          <p:cNvCxnSpPr>
            <a:cxnSpLocks/>
          </p:cNvCxnSpPr>
          <p:nvPr/>
        </p:nvCxnSpPr>
        <p:spPr>
          <a:xfrm flipV="1">
            <a:off x="956363" y="2102662"/>
            <a:ext cx="783537" cy="83134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8" name="ZoneTexte 7">
            <a:extLst>
              <a:ext uri="{FF2B5EF4-FFF2-40B4-BE49-F238E27FC236}">
                <a16:creationId xmlns:a16="http://schemas.microsoft.com/office/drawing/2014/main" id="{39840E31-435C-490C-87D5-611D1EEF8661}"/>
              </a:ext>
            </a:extLst>
          </p:cNvPr>
          <p:cNvSpPr txBox="1"/>
          <p:nvPr/>
        </p:nvSpPr>
        <p:spPr>
          <a:xfrm>
            <a:off x="1441876" y="1766674"/>
            <a:ext cx="19363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400" dirty="0">
                <a:latin typeface="Bookman Old Style" panose="02050604050505020204" pitchFamily="18" charset="0"/>
              </a:rPr>
              <a:t> Ring-to-Target </a:t>
            </a:r>
            <a:r>
              <a:rPr lang="fr-CH" sz="1400" dirty="0" err="1">
                <a:latin typeface="Bookman Old Style" panose="02050604050505020204" pitchFamily="18" charset="0"/>
              </a:rPr>
              <a:t>Beamline</a:t>
            </a:r>
            <a:endParaRPr lang="fr-FR" sz="1400" dirty="0">
              <a:latin typeface="Bookman Old Style" panose="02050604050505020204" pitchFamily="18" charset="0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CE0B1D71-9CB9-44E9-85C5-0669850DE27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321" y="2082790"/>
            <a:ext cx="3652299" cy="3106866"/>
          </a:xfrm>
          <a:prstGeom prst="rect">
            <a:avLst/>
          </a:prstGeom>
        </p:spPr>
      </p:pic>
      <p:graphicFrame>
        <p:nvGraphicFramePr>
          <p:cNvPr id="11" name="Tableau 10">
            <a:extLst>
              <a:ext uri="{FF2B5EF4-FFF2-40B4-BE49-F238E27FC236}">
                <a16:creationId xmlns:a16="http://schemas.microsoft.com/office/drawing/2014/main" id="{1F11869A-2D44-4FED-8E33-F9C924210B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49102046"/>
              </p:ext>
            </p:extLst>
          </p:nvPr>
        </p:nvGraphicFramePr>
        <p:xfrm>
          <a:off x="185843" y="4361965"/>
          <a:ext cx="3032796" cy="2084431"/>
        </p:xfrm>
        <a:graphic>
          <a:graphicData uri="http://schemas.openxmlformats.org/drawingml/2006/table">
            <a:tbl>
              <a:tblPr firstRow="1" firstCol="1">
                <a:tableStyleId>{5C22544A-7EE6-4342-B048-85BDC9FD1C3A}</a:tableStyleId>
              </a:tblPr>
              <a:tblGrid>
                <a:gridCol w="1612027">
                  <a:extLst>
                    <a:ext uri="{9D8B030D-6E8A-4147-A177-3AD203B41FA5}">
                      <a16:colId xmlns:a16="http://schemas.microsoft.com/office/drawing/2014/main" val="1180310771"/>
                    </a:ext>
                  </a:extLst>
                </a:gridCol>
                <a:gridCol w="799492">
                  <a:extLst>
                    <a:ext uri="{9D8B030D-6E8A-4147-A177-3AD203B41FA5}">
                      <a16:colId xmlns:a16="http://schemas.microsoft.com/office/drawing/2014/main" val="176107543"/>
                    </a:ext>
                  </a:extLst>
                </a:gridCol>
                <a:gridCol w="621277">
                  <a:extLst>
                    <a:ext uri="{9D8B030D-6E8A-4147-A177-3AD203B41FA5}">
                      <a16:colId xmlns:a16="http://schemas.microsoft.com/office/drawing/2014/main" val="3188905540"/>
                    </a:ext>
                  </a:extLst>
                </a:gridCol>
              </a:tblGrid>
              <a:tr h="186340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b="0" kern="800" dirty="0">
                          <a:effectLst/>
                          <a:latin typeface="Bookman Old Style" panose="02050604050505020204" pitchFamily="18" charset="0"/>
                        </a:rPr>
                        <a:t>Parameter</a:t>
                      </a:r>
                      <a:endParaRPr lang="fr-FR" sz="900" b="0" kern="8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b="0" kern="800">
                          <a:effectLst/>
                          <a:latin typeface="Bookman Old Style" panose="02050604050505020204" pitchFamily="18" charset="0"/>
                        </a:rPr>
                        <a:t>Value</a:t>
                      </a:r>
                      <a:endParaRPr lang="fr-FR" sz="900" b="0" kern="80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b="0" kern="800" dirty="0">
                          <a:effectLst/>
                          <a:latin typeface="Bookman Old Style" panose="02050604050505020204" pitchFamily="18" charset="0"/>
                        </a:rPr>
                        <a:t>Unit</a:t>
                      </a:r>
                      <a:endParaRPr lang="fr-FR" sz="900" b="0" kern="8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04261616"/>
                  </a:ext>
                </a:extLst>
              </a:tr>
              <a:tr h="186340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b="0" kern="800" dirty="0">
                          <a:effectLst/>
                          <a:latin typeface="Bookman Old Style" panose="02050604050505020204" pitchFamily="18" charset="0"/>
                        </a:rPr>
                        <a:t>Kinetic energy</a:t>
                      </a:r>
                      <a:endParaRPr lang="fr-FR" sz="900" b="0" kern="8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b="0" kern="800" dirty="0">
                          <a:effectLst/>
                          <a:latin typeface="Bookman Old Style" panose="02050604050505020204" pitchFamily="18" charset="0"/>
                        </a:rPr>
                        <a:t>2499.9</a:t>
                      </a:r>
                      <a:endParaRPr lang="fr-FR" sz="900" b="0" kern="8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b="0" kern="800" dirty="0">
                          <a:effectLst/>
                          <a:latin typeface="Bookman Old Style" panose="02050604050505020204" pitchFamily="18" charset="0"/>
                        </a:rPr>
                        <a:t>MeV</a:t>
                      </a:r>
                      <a:endParaRPr lang="fr-FR" sz="900" b="0" kern="8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92941109"/>
                  </a:ext>
                </a:extLst>
              </a:tr>
              <a:tr h="192611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b="0" kern="800" dirty="0">
                          <a:effectLst/>
                          <a:latin typeface="Bookman Old Style" panose="02050604050505020204" pitchFamily="18" charset="0"/>
                        </a:rPr>
                        <a:t>Relativistic momentum</a:t>
                      </a:r>
                      <a:endParaRPr lang="fr-FR" sz="900" b="0" kern="8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b="0" kern="800" dirty="0">
                          <a:effectLst/>
                          <a:latin typeface="Bookman Old Style" panose="02050604050505020204" pitchFamily="18" charset="0"/>
                        </a:rPr>
                        <a:t>3307.7</a:t>
                      </a:r>
                      <a:endParaRPr lang="fr-FR" sz="900" b="0" kern="8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b="0" kern="800" dirty="0">
                          <a:effectLst/>
                          <a:latin typeface="Bookman Old Style" panose="02050604050505020204" pitchFamily="18" charset="0"/>
                        </a:rPr>
                        <a:t>MeV/c</a:t>
                      </a:r>
                      <a:endParaRPr lang="fr-FR" sz="900" b="0" kern="8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556732113"/>
                  </a:ext>
                </a:extLst>
              </a:tr>
              <a:tr h="186340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b="0" kern="800" dirty="0">
                          <a:effectLst/>
                          <a:latin typeface="Bookman Old Style" panose="02050604050505020204" pitchFamily="18" charset="0"/>
                        </a:rPr>
                        <a:t>Emittances </a:t>
                      </a:r>
                      <a:r>
                        <a:rPr lang="en-GB" sz="900" b="0" kern="800" dirty="0" err="1">
                          <a:effectLst/>
                          <a:latin typeface="Bookman Old Style" panose="02050604050505020204" pitchFamily="18" charset="0"/>
                        </a:rPr>
                        <a:t>ε</a:t>
                      </a:r>
                      <a:r>
                        <a:rPr lang="en-GB" sz="900" b="0" kern="800" baseline="-25000" dirty="0" err="1">
                          <a:effectLst/>
                          <a:latin typeface="Bookman Old Style" panose="02050604050505020204" pitchFamily="18" charset="0"/>
                        </a:rPr>
                        <a:t>x</a:t>
                      </a:r>
                      <a:r>
                        <a:rPr lang="en-GB" sz="900" b="0" kern="800" dirty="0">
                          <a:effectLst/>
                          <a:latin typeface="Bookman Old Style" panose="02050604050505020204" pitchFamily="18" charset="0"/>
                        </a:rPr>
                        <a:t>/</a:t>
                      </a:r>
                      <a:r>
                        <a:rPr lang="en-GB" sz="900" b="0" kern="800" dirty="0" err="1">
                          <a:effectLst/>
                          <a:latin typeface="Bookman Old Style" panose="02050604050505020204" pitchFamily="18" charset="0"/>
                        </a:rPr>
                        <a:t>ε</a:t>
                      </a:r>
                      <a:r>
                        <a:rPr lang="en-GB" sz="900" b="0" kern="800" baseline="-25000" dirty="0" err="1">
                          <a:effectLst/>
                          <a:latin typeface="Bookman Old Style" panose="02050604050505020204" pitchFamily="18" charset="0"/>
                        </a:rPr>
                        <a:t>y</a:t>
                      </a:r>
                      <a:r>
                        <a:rPr lang="en-GB" sz="900" b="0" kern="800" dirty="0">
                          <a:effectLst/>
                          <a:latin typeface="Bookman Old Style" panose="02050604050505020204" pitchFamily="18" charset="0"/>
                        </a:rPr>
                        <a:t> [</a:t>
                      </a:r>
                      <a:r>
                        <a:rPr lang="en-GB" sz="900" b="0" kern="800" dirty="0" err="1">
                          <a:effectLst/>
                          <a:latin typeface="Bookman Old Style" panose="02050604050505020204" pitchFamily="18" charset="0"/>
                        </a:rPr>
                        <a:t>rms</a:t>
                      </a:r>
                      <a:r>
                        <a:rPr lang="en-GB" sz="900" b="0" kern="800" dirty="0">
                          <a:effectLst/>
                          <a:latin typeface="Bookman Old Style" panose="02050604050505020204" pitchFamily="18" charset="0"/>
                        </a:rPr>
                        <a:t>]</a:t>
                      </a:r>
                      <a:endParaRPr lang="fr-FR" sz="900" b="0" kern="8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b="0" kern="800" dirty="0">
                          <a:effectLst/>
                          <a:latin typeface="Bookman Old Style" panose="02050604050505020204" pitchFamily="18" charset="0"/>
                        </a:rPr>
                        <a:t>27.1/25.9</a:t>
                      </a:r>
                      <a:endParaRPr lang="fr-FR" sz="900" b="0" kern="8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b="0" kern="800" dirty="0">
                          <a:effectLst/>
                          <a:latin typeface="Bookman Old Style" panose="02050604050505020204" pitchFamily="18" charset="0"/>
                        </a:rPr>
                        <a:t>π mm mrad</a:t>
                      </a:r>
                      <a:endParaRPr lang="fr-FR" sz="900" b="0" kern="8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40105925"/>
                  </a:ext>
                </a:extLst>
              </a:tr>
              <a:tr h="186340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b="0" kern="800" dirty="0">
                          <a:effectLst/>
                          <a:latin typeface="Bookman Old Style" panose="02050604050505020204" pitchFamily="18" charset="0"/>
                        </a:rPr>
                        <a:t>Emittances </a:t>
                      </a:r>
                      <a:r>
                        <a:rPr lang="en-GB" sz="900" b="0" kern="800" dirty="0" err="1">
                          <a:effectLst/>
                          <a:latin typeface="Bookman Old Style" panose="02050604050505020204" pitchFamily="18" charset="0"/>
                        </a:rPr>
                        <a:t>ε</a:t>
                      </a:r>
                      <a:r>
                        <a:rPr lang="en-GB" sz="900" b="0" kern="800" baseline="-25000" dirty="0" err="1">
                          <a:effectLst/>
                          <a:latin typeface="Bookman Old Style" panose="02050604050505020204" pitchFamily="18" charset="0"/>
                        </a:rPr>
                        <a:t>x</a:t>
                      </a:r>
                      <a:r>
                        <a:rPr lang="en-GB" sz="900" b="0" kern="800" dirty="0">
                          <a:effectLst/>
                          <a:latin typeface="Bookman Old Style" panose="02050604050505020204" pitchFamily="18" charset="0"/>
                        </a:rPr>
                        <a:t>/</a:t>
                      </a:r>
                      <a:r>
                        <a:rPr lang="en-GB" sz="900" b="0" kern="800" dirty="0" err="1">
                          <a:effectLst/>
                          <a:latin typeface="Bookman Old Style" panose="02050604050505020204" pitchFamily="18" charset="0"/>
                        </a:rPr>
                        <a:t>ε</a:t>
                      </a:r>
                      <a:r>
                        <a:rPr lang="en-GB" sz="900" b="0" kern="800" baseline="-25000" dirty="0" err="1">
                          <a:effectLst/>
                          <a:latin typeface="Bookman Old Style" panose="02050604050505020204" pitchFamily="18" charset="0"/>
                        </a:rPr>
                        <a:t>y</a:t>
                      </a:r>
                      <a:r>
                        <a:rPr lang="en-GB" sz="900" b="0" kern="800" dirty="0">
                          <a:effectLst/>
                          <a:latin typeface="Bookman Old Style" panose="02050604050505020204" pitchFamily="18" charset="0"/>
                        </a:rPr>
                        <a:t> [99.95%]</a:t>
                      </a:r>
                      <a:endParaRPr lang="fr-FR" sz="900" b="0" kern="8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b="0" kern="800" dirty="0">
                          <a:effectLst/>
                          <a:latin typeface="Bookman Old Style" panose="02050604050505020204" pitchFamily="18" charset="0"/>
                        </a:rPr>
                        <a:t>244.0/233.8</a:t>
                      </a:r>
                      <a:endParaRPr lang="fr-FR" sz="900" b="0" kern="8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b="0" kern="800" dirty="0">
                          <a:effectLst/>
                          <a:latin typeface="Bookman Old Style" panose="02050604050505020204" pitchFamily="18" charset="0"/>
                        </a:rPr>
                        <a:t>π mm mrad</a:t>
                      </a:r>
                      <a:endParaRPr lang="fr-FR" sz="900" b="0" kern="8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12922546"/>
                  </a:ext>
                </a:extLst>
              </a:tr>
              <a:tr h="186340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b="0" kern="800">
                          <a:effectLst/>
                          <a:latin typeface="Bookman Old Style" panose="02050604050505020204" pitchFamily="18" charset="0"/>
                        </a:rPr>
                        <a:t>σ</a:t>
                      </a:r>
                      <a:r>
                        <a:rPr lang="en-GB" sz="900" b="0" kern="800" baseline="-25000">
                          <a:effectLst/>
                          <a:latin typeface="Bookman Old Style" panose="02050604050505020204" pitchFamily="18" charset="0"/>
                        </a:rPr>
                        <a:t>x</a:t>
                      </a:r>
                      <a:r>
                        <a:rPr lang="en-GB" sz="900" b="0" kern="800">
                          <a:effectLst/>
                          <a:latin typeface="Bookman Old Style" panose="02050604050505020204" pitchFamily="18" charset="0"/>
                        </a:rPr>
                        <a:t>/σ</a:t>
                      </a:r>
                      <a:r>
                        <a:rPr lang="en-GB" sz="900" b="0" kern="800" baseline="-25000">
                          <a:effectLst/>
                          <a:latin typeface="Bookman Old Style" panose="02050604050505020204" pitchFamily="18" charset="0"/>
                        </a:rPr>
                        <a:t>y </a:t>
                      </a:r>
                      <a:r>
                        <a:rPr lang="en-GB" sz="900" b="0" kern="800">
                          <a:effectLst/>
                          <a:latin typeface="Bookman Old Style" panose="02050604050505020204" pitchFamily="18" charset="0"/>
                        </a:rPr>
                        <a:t>[rms]</a:t>
                      </a:r>
                      <a:endParaRPr lang="fr-FR" sz="900" b="0" kern="80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b="0" kern="800" dirty="0">
                          <a:effectLst/>
                          <a:latin typeface="Bookman Old Style" panose="02050604050505020204" pitchFamily="18" charset="0"/>
                        </a:rPr>
                        <a:t>11.3/15.8</a:t>
                      </a:r>
                      <a:endParaRPr lang="fr-FR" sz="900" b="0" kern="8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b="0" kern="800" dirty="0">
                          <a:effectLst/>
                          <a:latin typeface="Bookman Old Style" panose="02050604050505020204" pitchFamily="18" charset="0"/>
                        </a:rPr>
                        <a:t>mm</a:t>
                      </a:r>
                      <a:endParaRPr lang="fr-FR" sz="900" b="0" kern="8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49362982"/>
                  </a:ext>
                </a:extLst>
              </a:tr>
              <a:tr h="186340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b="0" kern="800" dirty="0" err="1">
                          <a:effectLst/>
                          <a:latin typeface="Bookman Old Style" panose="02050604050505020204" pitchFamily="18" charset="0"/>
                        </a:rPr>
                        <a:t>σ</a:t>
                      </a:r>
                      <a:r>
                        <a:rPr lang="en-GB" sz="900" b="0" kern="800" baseline="-25000" dirty="0" err="1">
                          <a:effectLst/>
                          <a:latin typeface="Bookman Old Style" panose="02050604050505020204" pitchFamily="18" charset="0"/>
                        </a:rPr>
                        <a:t>x</a:t>
                      </a:r>
                      <a:r>
                        <a:rPr lang="en-GB" sz="900" b="0" kern="800" baseline="-25000" dirty="0">
                          <a:effectLst/>
                          <a:latin typeface="Bookman Old Style" panose="02050604050505020204" pitchFamily="18" charset="0"/>
                        </a:rPr>
                        <a:t>’</a:t>
                      </a:r>
                      <a:r>
                        <a:rPr lang="en-GB" sz="900" b="0" kern="800" dirty="0">
                          <a:effectLst/>
                          <a:latin typeface="Bookman Old Style" panose="02050604050505020204" pitchFamily="18" charset="0"/>
                        </a:rPr>
                        <a:t>/</a:t>
                      </a:r>
                      <a:r>
                        <a:rPr lang="en-GB" sz="900" b="0" kern="800" dirty="0" err="1">
                          <a:effectLst/>
                          <a:latin typeface="Bookman Old Style" panose="02050604050505020204" pitchFamily="18" charset="0"/>
                        </a:rPr>
                        <a:t>σ</a:t>
                      </a:r>
                      <a:r>
                        <a:rPr lang="en-GB" sz="900" b="0" kern="800" baseline="-25000" dirty="0" err="1">
                          <a:effectLst/>
                          <a:latin typeface="Bookman Old Style" panose="02050604050505020204" pitchFamily="18" charset="0"/>
                        </a:rPr>
                        <a:t>y</a:t>
                      </a:r>
                      <a:r>
                        <a:rPr lang="en-GB" sz="900" b="0" kern="800" baseline="-25000" dirty="0">
                          <a:effectLst/>
                          <a:latin typeface="Bookman Old Style" panose="02050604050505020204" pitchFamily="18" charset="0"/>
                        </a:rPr>
                        <a:t>’ </a:t>
                      </a:r>
                      <a:r>
                        <a:rPr lang="en-GB" sz="900" b="0" kern="800" dirty="0">
                          <a:effectLst/>
                          <a:latin typeface="Bookman Old Style" panose="02050604050505020204" pitchFamily="18" charset="0"/>
                        </a:rPr>
                        <a:t>[</a:t>
                      </a:r>
                      <a:r>
                        <a:rPr lang="en-GB" sz="900" b="0" kern="800" dirty="0" err="1">
                          <a:effectLst/>
                          <a:latin typeface="Bookman Old Style" panose="02050604050505020204" pitchFamily="18" charset="0"/>
                        </a:rPr>
                        <a:t>rms</a:t>
                      </a:r>
                      <a:r>
                        <a:rPr lang="en-GB" sz="900" b="0" kern="800" dirty="0">
                          <a:effectLst/>
                          <a:latin typeface="Bookman Old Style" panose="02050604050505020204" pitchFamily="18" charset="0"/>
                        </a:rPr>
                        <a:t>]</a:t>
                      </a:r>
                      <a:endParaRPr lang="fr-FR" sz="900" b="0" kern="8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b="0" kern="800" dirty="0">
                          <a:effectLst/>
                          <a:latin typeface="Bookman Old Style" panose="02050604050505020204" pitchFamily="18" charset="0"/>
                        </a:rPr>
                        <a:t>1.1/0.7</a:t>
                      </a:r>
                      <a:endParaRPr lang="fr-FR" sz="900" b="0" kern="8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b="0" kern="800" dirty="0">
                          <a:effectLst/>
                          <a:latin typeface="Bookman Old Style" panose="02050604050505020204" pitchFamily="18" charset="0"/>
                        </a:rPr>
                        <a:t>mrad</a:t>
                      </a:r>
                      <a:endParaRPr lang="fr-FR" sz="900" b="0" kern="8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21670950"/>
                  </a:ext>
                </a:extLst>
              </a:tr>
              <a:tr h="186340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b="0" kern="800">
                          <a:effectLst/>
                          <a:latin typeface="Bookman Old Style" panose="02050604050505020204" pitchFamily="18" charset="0"/>
                        </a:rPr>
                        <a:t>β</a:t>
                      </a:r>
                      <a:r>
                        <a:rPr lang="en-GB" sz="900" b="0" kern="800" baseline="-25000">
                          <a:effectLst/>
                          <a:latin typeface="Bookman Old Style" panose="02050604050505020204" pitchFamily="18" charset="0"/>
                        </a:rPr>
                        <a:t>x</a:t>
                      </a:r>
                      <a:r>
                        <a:rPr lang="en-GB" sz="900" b="0" kern="800">
                          <a:effectLst/>
                          <a:latin typeface="Bookman Old Style" panose="02050604050505020204" pitchFamily="18" charset="0"/>
                        </a:rPr>
                        <a:t>/β</a:t>
                      </a:r>
                      <a:r>
                        <a:rPr lang="en-GB" sz="900" b="0" kern="800" baseline="-25000">
                          <a:effectLst/>
                          <a:latin typeface="Bookman Old Style" panose="02050604050505020204" pitchFamily="18" charset="0"/>
                        </a:rPr>
                        <a:t>y</a:t>
                      </a:r>
                      <a:endParaRPr lang="fr-FR" sz="900" b="0" kern="80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b="0" kern="800" dirty="0">
                          <a:effectLst/>
                          <a:latin typeface="Bookman Old Style" panose="02050604050505020204" pitchFamily="18" charset="0"/>
                        </a:rPr>
                        <a:t>9.9/20.3</a:t>
                      </a:r>
                      <a:endParaRPr lang="fr-FR" sz="900" b="0" kern="8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b="0" kern="800" dirty="0">
                          <a:effectLst/>
                          <a:latin typeface="Bookman Old Style" panose="02050604050505020204" pitchFamily="18" charset="0"/>
                        </a:rPr>
                        <a:t>m</a:t>
                      </a:r>
                      <a:endParaRPr lang="fr-FR" sz="900" b="0" kern="8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82275805"/>
                  </a:ext>
                </a:extLst>
              </a:tr>
              <a:tr h="186340"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b="0" kern="800" dirty="0">
                          <a:effectLst/>
                          <a:latin typeface="Bookman Old Style" panose="02050604050505020204" pitchFamily="18" charset="0"/>
                        </a:rPr>
                        <a:t>α</a:t>
                      </a:r>
                      <a:r>
                        <a:rPr lang="en-GB" sz="900" b="0" kern="800" baseline="-25000" dirty="0">
                          <a:effectLst/>
                          <a:latin typeface="Bookman Old Style" panose="02050604050505020204" pitchFamily="18" charset="0"/>
                        </a:rPr>
                        <a:t>x</a:t>
                      </a:r>
                      <a:r>
                        <a:rPr lang="en-GB" sz="900" b="0" kern="800" dirty="0">
                          <a:effectLst/>
                          <a:latin typeface="Bookman Old Style" panose="02050604050505020204" pitchFamily="18" charset="0"/>
                        </a:rPr>
                        <a:t>/α</a:t>
                      </a:r>
                      <a:r>
                        <a:rPr lang="en-GB" sz="900" b="0" kern="800" baseline="-25000" dirty="0">
                          <a:effectLst/>
                          <a:latin typeface="Bookman Old Style" panose="02050604050505020204" pitchFamily="18" charset="0"/>
                        </a:rPr>
                        <a:t>y</a:t>
                      </a:r>
                      <a:endParaRPr lang="fr-FR" sz="900" b="0" kern="8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b="0" kern="800">
                          <a:effectLst/>
                          <a:latin typeface="Bookman Old Style" panose="02050604050505020204" pitchFamily="18" charset="0"/>
                        </a:rPr>
                        <a:t>-0.0005/0.0032</a:t>
                      </a:r>
                      <a:endParaRPr lang="fr-FR" sz="900" b="0" kern="80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l">
                        <a:spcBef>
                          <a:spcPts val="100"/>
                        </a:spcBef>
                        <a:spcAft>
                          <a:spcPts val="100"/>
                        </a:spcAft>
                      </a:pPr>
                      <a:r>
                        <a:rPr lang="en-GB" sz="900" b="0" kern="800" dirty="0">
                          <a:effectLst/>
                          <a:latin typeface="Bookman Old Style" panose="02050604050505020204" pitchFamily="18" charset="0"/>
                        </a:rPr>
                        <a:t> </a:t>
                      </a:r>
                      <a:endParaRPr lang="fr-FR" sz="900" b="0" kern="800" dirty="0">
                        <a:solidFill>
                          <a:schemeClr val="tx1"/>
                        </a:solidFill>
                        <a:effectLst/>
                        <a:latin typeface="Bookman Old Style" panose="020506040505050202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65948435"/>
                  </a:ext>
                </a:extLst>
              </a:tr>
            </a:tbl>
          </a:graphicData>
        </a:graphic>
      </p:graphicFrame>
      <p:pic>
        <p:nvPicPr>
          <p:cNvPr id="12" name="Image 11">
            <a:extLst>
              <a:ext uri="{FF2B5EF4-FFF2-40B4-BE49-F238E27FC236}">
                <a16:creationId xmlns:a16="http://schemas.microsoft.com/office/drawing/2014/main" id="{E575E662-35F8-4F7B-9497-469AB61DBFB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4009" r="-1101" b="47559"/>
          <a:stretch/>
        </p:blipFill>
        <p:spPr>
          <a:xfrm>
            <a:off x="9008236" y="2217068"/>
            <a:ext cx="2944904" cy="1043536"/>
          </a:xfrm>
          <a:prstGeom prst="rect">
            <a:avLst/>
          </a:prstGeom>
        </p:spPr>
      </p:pic>
      <p:pic>
        <p:nvPicPr>
          <p:cNvPr id="14" name="Image 13">
            <a:extLst>
              <a:ext uri="{FF2B5EF4-FFF2-40B4-BE49-F238E27FC236}">
                <a16:creationId xmlns:a16="http://schemas.microsoft.com/office/drawing/2014/main" id="{5BB0B96C-7097-48B7-9B02-56B1FD6EC5B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56620" y="3168649"/>
            <a:ext cx="896520" cy="1968567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242FEBCA-4D58-43DD-971D-139AB43FFB0E}"/>
              </a:ext>
            </a:extLst>
          </p:cNvPr>
          <p:cNvSpPr/>
          <p:nvPr/>
        </p:nvSpPr>
        <p:spPr>
          <a:xfrm>
            <a:off x="185844" y="2649099"/>
            <a:ext cx="3038730" cy="16618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sz="1200" b="1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Beam Extraction</a:t>
            </a:r>
            <a:endParaRPr lang="fr-FR" sz="12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-Single-turn fast extraction (~1.2 </a:t>
            </a: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μ</a:t>
            </a:r>
            <a:r>
              <a:rPr lang="en-US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 pulse)</a:t>
            </a:r>
            <a:r>
              <a:rPr lang="en-US" sz="1200" baseline="300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[1]</a:t>
            </a:r>
            <a:endParaRPr lang="fr-FR" sz="1200" baseline="300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-16 fast kickers + </a:t>
            </a:r>
            <a:r>
              <a:rPr lang="fr-FR" sz="12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Lambertson</a:t>
            </a: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septum </a:t>
            </a:r>
            <a:endParaRPr lang="fr-FR" sz="12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-Vertical kick + horizontal bending (SNS-like scheme) </a:t>
            </a:r>
            <a:endParaRPr lang="fr-FR" sz="12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-Optimized geometry (septum close to closed orbit)</a:t>
            </a:r>
          </a:p>
        </p:txBody>
      </p:sp>
      <p:pic>
        <p:nvPicPr>
          <p:cNvPr id="19" name="Image 18">
            <a:extLst>
              <a:ext uri="{FF2B5EF4-FFF2-40B4-BE49-F238E27FC236}">
                <a16:creationId xmlns:a16="http://schemas.microsoft.com/office/drawing/2014/main" id="{F277E7CB-EB3D-4CD3-88FB-391D03D537E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5"/>
          <a:stretch/>
        </p:blipFill>
        <p:spPr>
          <a:xfrm>
            <a:off x="3232046" y="2093314"/>
            <a:ext cx="3412308" cy="3178774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C6E595DA-DBB8-4BCC-BB1E-01DEA9A8D182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252" r="-642"/>
          <a:stretch/>
        </p:blipFill>
        <p:spPr>
          <a:xfrm>
            <a:off x="4455431" y="2217068"/>
            <a:ext cx="2920730" cy="1026950"/>
          </a:xfrm>
          <a:prstGeom prst="rect">
            <a:avLst/>
          </a:prstGeom>
        </p:spPr>
      </p:pic>
      <p:sp>
        <p:nvSpPr>
          <p:cNvPr id="23" name="ZoneTexte 22">
            <a:extLst>
              <a:ext uri="{FF2B5EF4-FFF2-40B4-BE49-F238E27FC236}">
                <a16:creationId xmlns:a16="http://schemas.microsoft.com/office/drawing/2014/main" id="{6278DA63-FED4-4D55-AB26-EFC7E01C8253}"/>
              </a:ext>
            </a:extLst>
          </p:cNvPr>
          <p:cNvSpPr txBox="1"/>
          <p:nvPr/>
        </p:nvSpPr>
        <p:spPr>
          <a:xfrm rot="559548">
            <a:off x="3570776" y="4207152"/>
            <a:ext cx="132005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9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neutrino direction</a:t>
            </a:r>
            <a:endParaRPr lang="fr-FR" sz="9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7091E729-8D7A-461E-88F5-383D6F169378}"/>
              </a:ext>
            </a:extLst>
          </p:cNvPr>
          <p:cNvCxnSpPr>
            <a:cxnSpLocks/>
          </p:cNvCxnSpPr>
          <p:nvPr/>
        </p:nvCxnSpPr>
        <p:spPr>
          <a:xfrm flipH="1" flipV="1">
            <a:off x="3416184" y="4338253"/>
            <a:ext cx="3193498" cy="434216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CAF07444-47C6-407F-87E1-34B6B878E27E}"/>
              </a:ext>
            </a:extLst>
          </p:cNvPr>
          <p:cNvCxnSpPr>
            <a:cxnSpLocks/>
          </p:cNvCxnSpPr>
          <p:nvPr/>
        </p:nvCxnSpPr>
        <p:spPr>
          <a:xfrm flipH="1" flipV="1">
            <a:off x="7733499" y="3561007"/>
            <a:ext cx="3277119" cy="1211463"/>
          </a:xfrm>
          <a:prstGeom prst="line">
            <a:avLst/>
          </a:prstGeom>
          <a:ln w="127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ZoneTexte 26">
            <a:extLst>
              <a:ext uri="{FF2B5EF4-FFF2-40B4-BE49-F238E27FC236}">
                <a16:creationId xmlns:a16="http://schemas.microsoft.com/office/drawing/2014/main" id="{24746D11-06A5-4BD4-846F-B2C8C38CCF8A}"/>
              </a:ext>
            </a:extLst>
          </p:cNvPr>
          <p:cNvSpPr txBox="1"/>
          <p:nvPr/>
        </p:nvSpPr>
        <p:spPr>
          <a:xfrm rot="1265216">
            <a:off x="7777619" y="3625385"/>
            <a:ext cx="1711977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H" sz="900" dirty="0">
                <a:latin typeface="Bookman Old Style" panose="02050604050505020204" pitchFamily="18" charset="0"/>
                <a:cs typeface="Times New Roman" panose="02020603050405020304" pitchFamily="18" charset="0"/>
              </a:rPr>
              <a:t>neutrino direction</a:t>
            </a:r>
            <a:endParaRPr lang="fr-FR" sz="900" dirty="0">
              <a:latin typeface="Bookman Old Style" panose="02050604050505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4A6F94BC-F6CF-4A22-BD5A-172509C23A75}"/>
              </a:ext>
            </a:extLst>
          </p:cNvPr>
          <p:cNvSpPr/>
          <p:nvPr/>
        </p:nvSpPr>
        <p:spPr>
          <a:xfrm>
            <a:off x="3380632" y="741179"/>
            <a:ext cx="3038731" cy="10686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sz="1200" b="1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Beam </a:t>
            </a:r>
            <a:r>
              <a:rPr lang="fr-FR" sz="1200" b="1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Requirements</a:t>
            </a:r>
            <a:r>
              <a:rPr lang="fr-FR" sz="1200" b="1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at Target</a:t>
            </a:r>
            <a:endParaRPr lang="fr-FR" sz="12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-Alignment with neutrino beam:</a:t>
            </a:r>
            <a:br>
              <a:rPr lang="en-US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→ 16.8° (H), 2.29° (V) </a:t>
            </a:r>
            <a:endParaRPr lang="fr-FR" sz="12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-Compact line, </a:t>
            </a:r>
            <a:r>
              <a:rPr lang="fr-FR" sz="12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low</a:t>
            </a: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2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losses</a:t>
            </a: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12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-Beam size at </a:t>
            </a:r>
            <a:r>
              <a:rPr lang="fr-FR" sz="12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target</a:t>
            </a: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&lt; 15 mm </a:t>
            </a:r>
            <a:endParaRPr lang="fr-FR" sz="12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FA16EED-B335-4A33-AE1F-92B7769E4F50}"/>
              </a:ext>
            </a:extLst>
          </p:cNvPr>
          <p:cNvSpPr/>
          <p:nvPr/>
        </p:nvSpPr>
        <p:spPr>
          <a:xfrm>
            <a:off x="3393486" y="5221027"/>
            <a:ext cx="6729393" cy="106894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sz="1200" b="1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Optics</a:t>
            </a:r>
            <a:r>
              <a:rPr lang="fr-FR" sz="1200" b="1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Design</a:t>
            </a:r>
            <a:endParaRPr lang="fr-FR" sz="12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-Input from realistic beam (painting distribution) </a:t>
            </a:r>
            <a:endParaRPr lang="fr-FR" sz="12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-Matching at septum: (</a:t>
            </a: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α</a:t>
            </a:r>
            <a:r>
              <a:rPr lang="en-US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D, D′) </a:t>
            </a:r>
            <a:endParaRPr lang="fr-FR" sz="12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fr-FR" sz="12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Lattice</a:t>
            </a: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8 horizontal + 4 vertical </a:t>
            </a:r>
            <a:r>
              <a:rPr lang="fr-FR" sz="12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dipoles</a:t>
            </a: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(2 m); &lt; 40 </a:t>
            </a:r>
            <a:r>
              <a:rPr lang="fr-FR" sz="12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quadrupoles</a:t>
            </a: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Total </a:t>
            </a:r>
            <a:r>
              <a:rPr lang="fr-FR" sz="12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length</a:t>
            </a: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115 m </a:t>
            </a:r>
          </a:p>
          <a:p>
            <a:pPr>
              <a:lnSpc>
                <a:spcPct val="107000"/>
              </a:lnSpc>
              <a:buSzPts val="1000"/>
              <a:tabLst>
                <a:tab pos="457200" algn="l"/>
              </a:tabLst>
            </a:pP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-Beam size </a:t>
            </a:r>
            <a:r>
              <a:rPr lang="fr-FR" sz="12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evolution</a:t>
            </a: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endParaRPr lang="fr-FR" sz="12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68E4E22C-013F-4E91-BA6C-EF15FADCAE22}"/>
              </a:ext>
            </a:extLst>
          </p:cNvPr>
          <p:cNvSpPr/>
          <p:nvPr/>
        </p:nvSpPr>
        <p:spPr>
          <a:xfrm>
            <a:off x="6598325" y="631560"/>
            <a:ext cx="5288876" cy="12665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sz="1200" b="1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Beam Dynamics Performance</a:t>
            </a:r>
            <a:endParaRPr lang="fr-FR" sz="12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en-US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-Smooth </a:t>
            </a: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β</a:t>
            </a:r>
            <a:r>
              <a:rPr lang="en-US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-functions → no strong focusing peaks </a:t>
            </a:r>
            <a:endParaRPr lang="fr-FR" sz="12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fr-FR" sz="12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Controlled</a:t>
            </a: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dispersion → partial suppression </a:t>
            </a:r>
            <a:r>
              <a:rPr lang="fr-FR" sz="12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downstream</a:t>
            </a: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fr-FR" sz="12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-Large acceptance </a:t>
            </a:r>
            <a:r>
              <a:rPr lang="fr-FR" sz="12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along</a:t>
            </a: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the line </a:t>
            </a:r>
            <a:endParaRPr lang="fr-FR" sz="12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fr-FR" sz="12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Envelope</a:t>
            </a: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2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fully</a:t>
            </a: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2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contained</a:t>
            </a: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2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within</a:t>
            </a: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apertures </a:t>
            </a:r>
            <a:endParaRPr lang="fr-FR" sz="12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>
              <a:lnSpc>
                <a:spcPct val="107000"/>
              </a:lnSpc>
              <a:spcAft>
                <a:spcPts val="0"/>
              </a:spcAft>
              <a:buSzPts val="1000"/>
              <a:tabLst>
                <a:tab pos="457200" algn="l"/>
              </a:tabLst>
            </a:pP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-Efficient transport </a:t>
            </a:r>
            <a:r>
              <a:rPr lang="fr-FR" sz="12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fr-FR" sz="12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minimal </a:t>
            </a:r>
            <a:r>
              <a:rPr lang="fr-FR" sz="12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losses</a:t>
            </a:r>
            <a:r>
              <a:rPr lang="fr-FR" sz="1200" baseline="300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[2]</a:t>
            </a:r>
            <a:endParaRPr lang="fr-FR" sz="1200" baseline="300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F8D29252-2AB0-4EF0-9AA8-21386B7B651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5941" y="3221089"/>
            <a:ext cx="796540" cy="19685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2E73591A-E764-487A-9D15-39ABD1D64D0A}"/>
                  </a:ext>
                </a:extLst>
              </p:cNvPr>
              <p:cNvSpPr/>
              <p:nvPr/>
            </p:nvSpPr>
            <p:spPr>
              <a:xfrm>
                <a:off x="4545905" y="6026993"/>
                <a:ext cx="2144428" cy="27866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fr-FR" sz="1000" i="1"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fr-FR" sz="1000" i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fr-FR" sz="10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fr-FR" sz="1000" i="1">
                              <a:latin typeface="Cambria Math" panose="02040503050406030204" pitchFamily="18" charset="0"/>
                            </a:rPr>
                            <m:t>𝛽𝜀</m:t>
                          </m:r>
                          <m:r>
                            <a:rPr lang="fr-FR" sz="1000" i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fr-FR" sz="1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fr-FR" sz="1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fr-FR" sz="1000" i="1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  <m:r>
                                    <a:rPr lang="fr-FR" sz="1000" i="1">
                                      <a:latin typeface="Cambria Math" panose="02040503050406030204" pitchFamily="18" charset="0"/>
                                    </a:rPr>
                                    <m:t>𝛿</m:t>
                                  </m:r>
                                </m:e>
                              </m:d>
                            </m:e>
                            <m:sup>
                              <m:r>
                                <a:rPr lang="fr-FR" sz="1000" i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fr-FR" sz="1000" dirty="0"/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2E73591A-E764-487A-9D15-39ABD1D64D0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5905" y="6026993"/>
                <a:ext cx="2144428" cy="278666"/>
              </a:xfrm>
              <a:prstGeom prst="rect">
                <a:avLst/>
              </a:prstGeom>
              <a:blipFill>
                <a:blip r:embed="rId8"/>
                <a:stretch>
                  <a:fillRect b="-2222"/>
                </a:stretch>
              </a:blipFill>
            </p:spPr>
            <p:txBody>
              <a:bodyPr/>
              <a:lstStyle/>
              <a:p>
                <a:r>
                  <a:rPr lang="fr-F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ZoneTexte 16">
            <a:extLst>
              <a:ext uri="{FF2B5EF4-FFF2-40B4-BE49-F238E27FC236}">
                <a16:creationId xmlns:a16="http://schemas.microsoft.com/office/drawing/2014/main" id="{BB017264-5281-45EB-91B6-67BEE631D884}"/>
              </a:ext>
            </a:extLst>
          </p:cNvPr>
          <p:cNvSpPr txBox="1"/>
          <p:nvPr/>
        </p:nvSpPr>
        <p:spPr>
          <a:xfrm>
            <a:off x="3365586" y="2099634"/>
            <a:ext cx="4972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100" dirty="0">
                <a:latin typeface="Bookman Old Style" panose="02050604050505020204" pitchFamily="18" charset="0"/>
              </a:rPr>
              <a:t>Ring</a:t>
            </a:r>
            <a:endParaRPr lang="fr-FR" sz="1100" dirty="0">
              <a:latin typeface="Bookman Old Style" panose="02050604050505020204" pitchFamily="18" charset="0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9D907905-C570-4F11-92E9-1AC828D3D83B}"/>
              </a:ext>
            </a:extLst>
          </p:cNvPr>
          <p:cNvSpPr txBox="1"/>
          <p:nvPr/>
        </p:nvSpPr>
        <p:spPr>
          <a:xfrm>
            <a:off x="4953514" y="3491646"/>
            <a:ext cx="13292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200" b="1" i="1" dirty="0">
                <a:latin typeface="Bookman Old Style" panose="02050604050505020204" pitchFamily="18" charset="0"/>
              </a:rPr>
              <a:t>Vertical plane</a:t>
            </a:r>
            <a:endParaRPr lang="fr-FR" sz="1200" b="1" i="1" dirty="0">
              <a:latin typeface="Bookman Old Style" panose="02050604050505020204" pitchFamily="18" charset="0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38FAE867-AC8D-493B-9722-05B137653F02}"/>
              </a:ext>
            </a:extLst>
          </p:cNvPr>
          <p:cNvSpPr txBox="1"/>
          <p:nvPr/>
        </p:nvSpPr>
        <p:spPr>
          <a:xfrm>
            <a:off x="9309027" y="3483607"/>
            <a:ext cx="15552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200" b="1" i="1" dirty="0">
                <a:latin typeface="Bookman Old Style" panose="02050604050505020204" pitchFamily="18" charset="0"/>
              </a:rPr>
              <a:t>Horizontal plane</a:t>
            </a:r>
            <a:endParaRPr lang="fr-FR" sz="1200" b="1" i="1" dirty="0">
              <a:latin typeface="Bookman Old Style" panose="02050604050505020204" pitchFamily="18" charset="0"/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7C1B74DD-0E92-4F60-BD6F-3B68AB41BBD9}"/>
              </a:ext>
            </a:extLst>
          </p:cNvPr>
          <p:cNvSpPr txBox="1"/>
          <p:nvPr/>
        </p:nvSpPr>
        <p:spPr>
          <a:xfrm>
            <a:off x="6091384" y="4272840"/>
            <a:ext cx="6206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100" dirty="0">
                <a:latin typeface="Bookman Old Style" panose="02050604050505020204" pitchFamily="18" charset="0"/>
              </a:rPr>
              <a:t>Target</a:t>
            </a:r>
            <a:endParaRPr lang="fr-FR" sz="1100" dirty="0">
              <a:latin typeface="Bookman Old Style" panose="02050604050505020204" pitchFamily="18" charset="0"/>
            </a:endParaRPr>
          </a:p>
        </p:txBody>
      </p:sp>
      <p:sp>
        <p:nvSpPr>
          <p:cNvPr id="44" name="ZoneTexte 43">
            <a:extLst>
              <a:ext uri="{FF2B5EF4-FFF2-40B4-BE49-F238E27FC236}">
                <a16:creationId xmlns:a16="http://schemas.microsoft.com/office/drawing/2014/main" id="{769BC124-A993-4F44-809F-346F4AA679AB}"/>
              </a:ext>
            </a:extLst>
          </p:cNvPr>
          <p:cNvSpPr txBox="1"/>
          <p:nvPr/>
        </p:nvSpPr>
        <p:spPr>
          <a:xfrm>
            <a:off x="10464097" y="4205372"/>
            <a:ext cx="62068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100" dirty="0">
                <a:latin typeface="Bookman Old Style" panose="02050604050505020204" pitchFamily="18" charset="0"/>
              </a:rPr>
              <a:t>Target</a:t>
            </a:r>
            <a:endParaRPr lang="fr-FR" sz="1100" dirty="0">
              <a:latin typeface="Bookman Old Style" panose="02050604050505020204" pitchFamily="18" charset="0"/>
            </a:endParaRP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D8D8C0F7-DE06-49A6-9368-A7B63A0C81CE}"/>
              </a:ext>
            </a:extLst>
          </p:cNvPr>
          <p:cNvSpPr txBox="1"/>
          <p:nvPr/>
        </p:nvSpPr>
        <p:spPr>
          <a:xfrm>
            <a:off x="7597689" y="2102662"/>
            <a:ext cx="497252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1100" dirty="0">
                <a:latin typeface="Bookman Old Style" panose="02050604050505020204" pitchFamily="18" charset="0"/>
              </a:rPr>
              <a:t>Ring</a:t>
            </a:r>
            <a:endParaRPr lang="fr-FR" sz="1100" dirty="0">
              <a:latin typeface="Bookman Old Style" panose="02050604050505020204" pitchFamily="18" charset="0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EA9F32F-130D-48E1-AF75-EBD97A8BA208}"/>
              </a:ext>
            </a:extLst>
          </p:cNvPr>
          <p:cNvSpPr/>
          <p:nvPr/>
        </p:nvSpPr>
        <p:spPr>
          <a:xfrm>
            <a:off x="3341080" y="6321344"/>
            <a:ext cx="678179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900" b="1" dirty="0">
                <a:latin typeface="Bookman Old Style" panose="02050604050505020204" pitchFamily="18" charset="0"/>
              </a:rPr>
              <a:t>[1] </a:t>
            </a:r>
            <a:r>
              <a:rPr lang="fr-FR" sz="900" dirty="0">
                <a:latin typeface="Bookman Old Style" panose="02050604050505020204" pitchFamily="18" charset="0"/>
              </a:rPr>
              <a:t>A. </a:t>
            </a:r>
            <a:r>
              <a:rPr lang="fr-FR" sz="900" dirty="0" err="1">
                <a:latin typeface="Bookman Old Style" panose="02050604050505020204" pitchFamily="18" charset="0"/>
              </a:rPr>
              <a:t>Alekou</a:t>
            </a:r>
            <a:r>
              <a:rPr lang="fr-FR" sz="900" dirty="0">
                <a:latin typeface="Bookman Old Style" panose="02050604050505020204" pitchFamily="18" charset="0"/>
              </a:rPr>
              <a:t>, I. Efthymiopoulos, CERN report CERN-ACC-2020-0027,2020, https://cds.cern.ch/record/2742888</a:t>
            </a:r>
          </a:p>
          <a:p>
            <a:r>
              <a:rPr lang="fr-FR" sz="900" b="1" dirty="0">
                <a:latin typeface="Bookman Old Style" panose="02050604050505020204" pitchFamily="18" charset="0"/>
              </a:rPr>
              <a:t>[2] </a:t>
            </a:r>
            <a:r>
              <a:rPr lang="fr-FR" sz="900" dirty="0">
                <a:latin typeface="Bookman Old Style" panose="02050604050505020204" pitchFamily="18" charset="0"/>
              </a:rPr>
              <a:t>D. </a:t>
            </a:r>
            <a:r>
              <a:rPr lang="fr-FR" sz="900" dirty="0" err="1">
                <a:latin typeface="Bookman Old Style" panose="02050604050505020204" pitchFamily="18" charset="0"/>
              </a:rPr>
              <a:t>Uriot</a:t>
            </a:r>
            <a:r>
              <a:rPr lang="fr-FR" sz="900" dirty="0">
                <a:latin typeface="Bookman Old Style" panose="02050604050505020204" pitchFamily="18" charset="0"/>
              </a:rPr>
              <a:t>, TraceWin documentation, https://www.dacm-logiciels.fr/tracewin</a:t>
            </a:r>
          </a:p>
        </p:txBody>
      </p:sp>
      <p:sp>
        <p:nvSpPr>
          <p:cNvPr id="49" name="ZoneTexte 48">
            <a:extLst>
              <a:ext uri="{FF2B5EF4-FFF2-40B4-BE49-F238E27FC236}">
                <a16:creationId xmlns:a16="http://schemas.microsoft.com/office/drawing/2014/main" id="{C955B542-3E99-4A72-B8AB-E2CC5AC33E45}"/>
              </a:ext>
            </a:extLst>
          </p:cNvPr>
          <p:cNvSpPr txBox="1"/>
          <p:nvPr/>
        </p:nvSpPr>
        <p:spPr>
          <a:xfrm>
            <a:off x="10364823" y="6627168"/>
            <a:ext cx="1659429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H" sz="900" dirty="0">
                <a:latin typeface="Bookman Old Style" panose="02050604050505020204" pitchFamily="18" charset="0"/>
              </a:rPr>
              <a:t>E. Bouquerel, IPHC-CNRS</a:t>
            </a:r>
            <a:endParaRPr lang="fr-FR" sz="900" dirty="0">
              <a:latin typeface="Bookman Old Style" panose="02050604050505020204" pitchFamily="18" charset="0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778D330-21BC-495C-A549-F3171EC3CFC4}"/>
              </a:ext>
            </a:extLst>
          </p:cNvPr>
          <p:cNvSpPr/>
          <p:nvPr/>
        </p:nvSpPr>
        <p:spPr>
          <a:xfrm>
            <a:off x="503638" y="6374612"/>
            <a:ext cx="2319866" cy="26295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fr-FR" sz="11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Beam </a:t>
            </a:r>
            <a:r>
              <a:rPr lang="fr-FR" sz="1100" dirty="0" err="1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parameters</a:t>
            </a:r>
            <a:r>
              <a:rPr lang="fr-FR" sz="1100" dirty="0">
                <a:latin typeface="Bookman Old Style" panose="02050604050505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at extraction</a:t>
            </a:r>
            <a:endParaRPr lang="fr-FR" sz="1100" dirty="0">
              <a:latin typeface="Bookman Old Style" panose="020506040505050202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A35FF85-EF86-2605-E9E1-5BA3D543F08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9901" y="5272088"/>
            <a:ext cx="1129757" cy="1061863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CF96F3C9-3D3A-47D1-90C6-D6CB04DF7C18}"/>
              </a:ext>
            </a:extLst>
          </p:cNvPr>
          <p:cNvSpPr/>
          <p:nvPr/>
        </p:nvSpPr>
        <p:spPr>
          <a:xfrm>
            <a:off x="10364823" y="200766"/>
            <a:ext cx="1659429" cy="7325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A301E05-AFF9-ECFF-85BC-76A159C4A535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6776" y="191033"/>
            <a:ext cx="1415522" cy="611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29856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</TotalTime>
  <Words>312</Words>
  <Application>Microsoft Office PowerPoint</Application>
  <PresentationFormat>Widescreen</PresentationFormat>
  <Paragraphs>62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Bookman Old Style</vt:lpstr>
      <vt:lpstr>Calibri</vt:lpstr>
      <vt:lpstr>Calibri Light</vt:lpstr>
      <vt:lpstr>Cambria Math</vt:lpstr>
      <vt:lpstr>Thème Office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Bouquerel</dc:creator>
  <cp:lastModifiedBy>Maja Olvegård</cp:lastModifiedBy>
  <cp:revision>25</cp:revision>
  <dcterms:created xsi:type="dcterms:W3CDTF">2026-09-24T12:00:50Z</dcterms:created>
  <dcterms:modified xsi:type="dcterms:W3CDTF">2026-10-06T08:11:59Z</dcterms:modified>
</cp:coreProperties>
</file>