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7" r:id="rId2"/>
    <p:sldId id="345" r:id="rId3"/>
    <p:sldId id="359" r:id="rId4"/>
    <p:sldId id="346" r:id="rId5"/>
    <p:sldId id="361" r:id="rId6"/>
    <p:sldId id="357" r:id="rId7"/>
    <p:sldId id="347" r:id="rId8"/>
    <p:sldId id="358" r:id="rId9"/>
    <p:sldId id="362" r:id="rId10"/>
    <p:sldId id="342" r:id="rId11"/>
    <p:sldId id="372" r:id="rId12"/>
    <p:sldId id="373" r:id="rId13"/>
    <p:sldId id="376" r:id="rId14"/>
    <p:sldId id="375" r:id="rId15"/>
    <p:sldId id="367" r:id="rId16"/>
    <p:sldId id="378" r:id="rId17"/>
    <p:sldId id="379" r:id="rId18"/>
    <p:sldId id="380" r:id="rId19"/>
    <p:sldId id="385" r:id="rId20"/>
    <p:sldId id="387" r:id="rId21"/>
    <p:sldId id="394" r:id="rId22"/>
    <p:sldId id="392" r:id="rId23"/>
    <p:sldId id="388" r:id="rId24"/>
    <p:sldId id="353" r:id="rId25"/>
    <p:sldId id="389" r:id="rId26"/>
    <p:sldId id="397" r:id="rId27"/>
    <p:sldId id="396" r:id="rId28"/>
    <p:sldId id="391" r:id="rId29"/>
    <p:sldId id="341" r:id="rId30"/>
    <p:sldId id="369" r:id="rId31"/>
    <p:sldId id="384" r:id="rId32"/>
    <p:sldId id="382" r:id="rId33"/>
    <p:sldId id="383" r:id="rId34"/>
    <p:sldId id="386" r:id="rId35"/>
    <p:sldId id="332" r:id="rId36"/>
    <p:sldId id="339" r:id="rId3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C8C8"/>
    <a:srgbClr val="C8797B"/>
    <a:srgbClr val="AF8E89"/>
    <a:srgbClr val="B22122"/>
    <a:srgbClr val="5F9EA0"/>
    <a:srgbClr val="D8D7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96"/>
    <p:restoredTop sz="95102"/>
  </p:normalViewPr>
  <p:slideViewPr>
    <p:cSldViewPr snapToGrid="0" snapToObjects="1">
      <p:cViewPr>
        <p:scale>
          <a:sx n="97" d="100"/>
          <a:sy n="97" d="100"/>
        </p:scale>
        <p:origin x="864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342D5E-DA26-9348-AD26-256208A829F2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13CBCB-9918-0B49-A5AE-B96BB3CE6F0C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835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41B11F-93DD-1E4E-97DD-AC9EEF59795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8555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8779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410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122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12385-1E8D-C1CE-C210-FEDC608B1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293322-C02F-188E-A078-198EDEAA76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101DDE1-D066-0C08-ACDE-F76F49E77F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B2715C-F308-993E-E7F2-3AC0193B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448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23C9C-DFD6-04DE-661B-A5A7A21F4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A438197-1FF4-6EBB-E051-8D1E9BBCEB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4AD913A-4D1A-EAB1-0F28-04F4DE2BE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E9176F4-B9F1-8060-6421-B7D6ADC6D6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234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13CBCB-9918-0B49-A5AE-B96BB3CE6F0C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241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AA3463-342A-464C-9183-51EC226FA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117B245-474B-5D46-B2EC-83C96144EA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0154CF9-F176-2D46-97BA-F716EE4B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A02A-5F10-A542-BC95-4E2DC822C060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C07950-9B71-3B4D-9D8A-49971DDF9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6F8C9C-F55A-6C47-AA7E-37BD48507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09437-5939-CB43-853C-A5E177F774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43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6BCC03-C6B6-4947-ABEC-264CCC702A2C}"/>
              </a:ext>
            </a:extLst>
          </p:cNvPr>
          <p:cNvGrpSpPr/>
          <p:nvPr userDrawn="1"/>
        </p:nvGrpSpPr>
        <p:grpSpPr>
          <a:xfrm>
            <a:off x="0" y="0"/>
            <a:ext cx="12192000" cy="243763"/>
            <a:chOff x="0" y="4891780"/>
            <a:chExt cx="12192000" cy="24376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95E9387-9142-154B-B514-7366DBA2E54C}"/>
                </a:ext>
              </a:extLst>
            </p:cNvPr>
            <p:cNvSpPr txBox="1"/>
            <p:nvPr userDrawn="1"/>
          </p:nvSpPr>
          <p:spPr>
            <a:xfrm>
              <a:off x="0" y="4891782"/>
              <a:ext cx="3060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1A0C966-4C80-B141-9E00-64EDA21D5A5F}"/>
                </a:ext>
              </a:extLst>
            </p:cNvPr>
            <p:cNvSpPr txBox="1"/>
            <p:nvPr userDrawn="1"/>
          </p:nvSpPr>
          <p:spPr>
            <a:xfrm>
              <a:off x="3060000" y="4891780"/>
              <a:ext cx="3096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1D57F25-1A06-FE41-89FB-A7736F1A4256}"/>
                </a:ext>
              </a:extLst>
            </p:cNvPr>
            <p:cNvSpPr txBox="1"/>
            <p:nvPr/>
          </p:nvSpPr>
          <p:spPr>
            <a:xfrm>
              <a:off x="6121460" y="4892400"/>
              <a:ext cx="3060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7AD7AD7-069F-0147-971A-1E7AB2A577FE}"/>
                </a:ext>
              </a:extLst>
            </p:cNvPr>
            <p:cNvSpPr txBox="1"/>
            <p:nvPr userDrawn="1"/>
          </p:nvSpPr>
          <p:spPr>
            <a:xfrm>
              <a:off x="9180000" y="4891782"/>
              <a:ext cx="3012000" cy="243761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</p:grp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84547BC-F275-A443-A1CF-F341203136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6" y="-19376"/>
            <a:ext cx="4071031" cy="271336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r>
              <a:rPr lang="fr-FR" dirty="0"/>
              <a:t>I.	Modifiez</a:t>
            </a:r>
            <a:endParaRPr lang="en-GB" dirty="0"/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5848CBD9-675C-4247-A7EB-75B76D1786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969" y="-8490"/>
            <a:ext cx="4071031" cy="271336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/>
            </a:lvl1pPr>
          </a:lstStyle>
          <a:p>
            <a:r>
              <a:rPr lang="fr-FR" dirty="0"/>
              <a:t>Modifiez</a:t>
            </a:r>
            <a:endParaRPr lang="en-GB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011116B-1B07-6512-934F-E7942354803E}"/>
              </a:ext>
            </a:extLst>
          </p:cNvPr>
          <p:cNvSpPr txBox="1"/>
          <p:nvPr userDrawn="1"/>
        </p:nvSpPr>
        <p:spPr>
          <a:xfrm>
            <a:off x="11433243" y="6602410"/>
            <a:ext cx="75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439A43F-3024-2A42-A7E9-DE1813793717}" type="slidenum">
              <a:rPr lang="fr-FR" sz="1200" b="0" smtClean="0"/>
              <a:pPr algn="r"/>
              <a:t>‹N°›</a:t>
            </a:fld>
            <a:r>
              <a:rPr lang="fr-FR" sz="1200" b="0" dirty="0"/>
              <a:t> / 30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28580D-088A-9D1B-C5B4-F457E09EFA84}"/>
              </a:ext>
            </a:extLst>
          </p:cNvPr>
          <p:cNvSpPr txBox="1"/>
          <p:nvPr userDrawn="1"/>
        </p:nvSpPr>
        <p:spPr>
          <a:xfrm>
            <a:off x="-1" y="6602410"/>
            <a:ext cx="2071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/>
              <a:t>HIEGEL Julien  - 06/10/2026	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53EFFC9-9292-F9F7-00EB-27977CD548F8}"/>
              </a:ext>
            </a:extLst>
          </p:cNvPr>
          <p:cNvCxnSpPr>
            <a:cxnSpLocks/>
          </p:cNvCxnSpPr>
          <p:nvPr userDrawn="1"/>
        </p:nvCxnSpPr>
        <p:spPr>
          <a:xfrm>
            <a:off x="77821" y="6602410"/>
            <a:ext cx="12026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9E208AF-2C71-3CDF-F61F-DE6E4C78AF43}"/>
                  </a:ext>
                </a:extLst>
              </p:cNvPr>
              <p:cNvSpPr txBox="1"/>
              <p:nvPr userDrawn="1"/>
            </p:nvSpPr>
            <p:spPr>
              <a:xfrm>
                <a:off x="4724978" y="6581001"/>
                <a:ext cx="27323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0" noProof="0" dirty="0"/>
                  <a:t>ESS</a:t>
                </a:r>
                <a14:m>
                  <m:oMath xmlns:m="http://schemas.openxmlformats.org/officeDocument/2006/math">
                    <m:r>
                      <a:rPr lang="en-GB" sz="12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GB" sz="1200" b="0" noProof="0" dirty="0"/>
                  <a:t>SB+ </a:t>
                </a:r>
                <a:r>
                  <a:rPr lang="en-GB" sz="1200" b="0" baseline="0" noProof="0" dirty="0"/>
                  <a:t> -  4</a:t>
                </a:r>
                <a:r>
                  <a:rPr lang="en-GB" sz="1200" b="0" baseline="30000" noProof="0" dirty="0"/>
                  <a:t>th</a:t>
                </a:r>
                <a:r>
                  <a:rPr lang="en-GB" sz="1200" b="0" baseline="0" noProof="0" dirty="0"/>
                  <a:t> annual meeting - </a:t>
                </a:r>
                <a:r>
                  <a:rPr lang="en-GB" sz="1200" dirty="0"/>
                  <a:t>Uppsala</a:t>
                </a:r>
                <a:endParaRPr lang="en-GB" sz="1200" b="0" noProof="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69E208AF-2C71-3CDF-F61F-DE6E4C78A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4724978" y="6581001"/>
                <a:ext cx="2732315" cy="276999"/>
              </a:xfrm>
              <a:prstGeom prst="rect">
                <a:avLst/>
              </a:prstGeom>
              <a:blipFill>
                <a:blip r:embed="rId2"/>
                <a:stretch>
                  <a:fillRect t="-454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702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1CA7A64B-5357-D640-8547-CE8732C10A7B}"/>
              </a:ext>
            </a:extLst>
          </p:cNvPr>
          <p:cNvSpPr txBox="1"/>
          <p:nvPr userDrawn="1"/>
        </p:nvSpPr>
        <p:spPr>
          <a:xfrm>
            <a:off x="11433243" y="6602410"/>
            <a:ext cx="7587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439A43F-3024-2A42-A7E9-DE1813793717}" type="slidenum">
              <a:rPr lang="fr-FR" sz="1200" b="0" smtClean="0"/>
              <a:pPr algn="r"/>
              <a:t>‹N°›</a:t>
            </a:fld>
            <a:r>
              <a:rPr lang="fr-FR" sz="1200" b="0" dirty="0"/>
              <a:t> / 30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917184E-CC02-404E-958D-1B9CDF75F811}"/>
              </a:ext>
            </a:extLst>
          </p:cNvPr>
          <p:cNvSpPr txBox="1"/>
          <p:nvPr userDrawn="1"/>
        </p:nvSpPr>
        <p:spPr>
          <a:xfrm>
            <a:off x="-1" y="6602410"/>
            <a:ext cx="20711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/>
              <a:t>HIEGEL Julien  - 06/10/2026	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CA866338-B785-D048-ACD2-EDC6EFE518F4}"/>
              </a:ext>
            </a:extLst>
          </p:cNvPr>
          <p:cNvCxnSpPr>
            <a:cxnSpLocks/>
          </p:cNvCxnSpPr>
          <p:nvPr userDrawn="1"/>
        </p:nvCxnSpPr>
        <p:spPr>
          <a:xfrm>
            <a:off x="77821" y="6602410"/>
            <a:ext cx="120266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C6BCC03-C6B6-4947-ABEC-264CCC702A2C}"/>
              </a:ext>
            </a:extLst>
          </p:cNvPr>
          <p:cNvGrpSpPr/>
          <p:nvPr userDrawn="1"/>
        </p:nvGrpSpPr>
        <p:grpSpPr>
          <a:xfrm>
            <a:off x="0" y="0"/>
            <a:ext cx="12192000" cy="243763"/>
            <a:chOff x="0" y="4891780"/>
            <a:chExt cx="12192000" cy="243763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195E9387-9142-154B-B514-7366DBA2E54C}"/>
                </a:ext>
              </a:extLst>
            </p:cNvPr>
            <p:cNvSpPr txBox="1"/>
            <p:nvPr userDrawn="1"/>
          </p:nvSpPr>
          <p:spPr>
            <a:xfrm>
              <a:off x="0" y="4891782"/>
              <a:ext cx="3060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01A0C966-4C80-B141-9E00-64EDA21D5A5F}"/>
                </a:ext>
              </a:extLst>
            </p:cNvPr>
            <p:cNvSpPr txBox="1"/>
            <p:nvPr userDrawn="1"/>
          </p:nvSpPr>
          <p:spPr>
            <a:xfrm>
              <a:off x="3060000" y="4891780"/>
              <a:ext cx="3096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71D57F25-1A06-FE41-89FB-A7736F1A4256}"/>
                </a:ext>
              </a:extLst>
            </p:cNvPr>
            <p:cNvSpPr txBox="1"/>
            <p:nvPr/>
          </p:nvSpPr>
          <p:spPr>
            <a:xfrm>
              <a:off x="6121460" y="4892400"/>
              <a:ext cx="3060000" cy="243143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7AD7AD7-069F-0147-971A-1E7AB2A577FE}"/>
                </a:ext>
              </a:extLst>
            </p:cNvPr>
            <p:cNvSpPr txBox="1"/>
            <p:nvPr userDrawn="1"/>
          </p:nvSpPr>
          <p:spPr>
            <a:xfrm>
              <a:off x="9180000" y="4891782"/>
              <a:ext cx="3012000" cy="243761"/>
            </a:xfrm>
            <a:prstGeom prst="rect">
              <a:avLst/>
            </a:prstGeom>
            <a:gradFill flip="none" rotWithShape="1">
              <a:gsLst>
                <a:gs pos="0">
                  <a:srgbClr val="F59493"/>
                </a:gs>
                <a:gs pos="54000">
                  <a:srgbClr val="C00000">
                    <a:tint val="44500"/>
                    <a:satMod val="160000"/>
                  </a:srgbClr>
                </a:gs>
                <a:gs pos="100000">
                  <a:srgbClr val="C00000">
                    <a:tint val="23500"/>
                    <a:satMod val="160000"/>
                  </a:srgbClr>
                </a:gs>
              </a:gsLst>
              <a:lin ang="5400000" scaled="0"/>
              <a:tileRect/>
            </a:gradFill>
            <a:ln>
              <a:noFill/>
            </a:ln>
            <a:effectLst/>
          </p:spPr>
          <p:txBody>
            <a:bodyPr wrap="square">
              <a:spAutoFit/>
            </a:bodyPr>
            <a:lstStyle/>
            <a:p>
              <a:pPr algn="ctr" eaLnBrk="1">
                <a:lnSpc>
                  <a:spcPct val="98000"/>
                </a:lnSpc>
                <a:buClr>
                  <a:srgbClr val="000000"/>
                </a:buClr>
                <a:buSzPct val="100000"/>
                <a:defRPr/>
              </a:pPr>
              <a:endParaRPr lang="fr-FR" sz="1000" dirty="0">
                <a:solidFill>
                  <a:schemeClr val="bg2">
                    <a:lumMod val="75000"/>
                  </a:schemeClr>
                </a:solidFill>
                <a:latin typeface="Cambria" pitchFamily="16" charset="0"/>
              </a:endParaRPr>
            </a:p>
          </p:txBody>
        </p:sp>
      </p:grp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784547BC-F275-A443-A1CF-F341203136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6" y="-19376"/>
            <a:ext cx="4071031" cy="271336"/>
          </a:xfrm>
        </p:spPr>
        <p:txBody>
          <a:bodyPr>
            <a:noAutofit/>
          </a:bodyPr>
          <a:lstStyle>
            <a:lvl1pPr marL="0" indent="0" algn="l">
              <a:buNone/>
              <a:defRPr sz="1400" b="1"/>
            </a:lvl1pPr>
          </a:lstStyle>
          <a:p>
            <a:r>
              <a:rPr lang="fr-FR" dirty="0"/>
              <a:t>I.	Modifiez</a:t>
            </a:r>
            <a:endParaRPr lang="en-GB" dirty="0"/>
          </a:p>
        </p:txBody>
      </p:sp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5848CBD9-675C-4247-A7EB-75B76D1786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120969" y="-8490"/>
            <a:ext cx="4071031" cy="271336"/>
          </a:xfrm>
        </p:spPr>
        <p:txBody>
          <a:bodyPr>
            <a:noAutofit/>
          </a:bodyPr>
          <a:lstStyle>
            <a:lvl1pPr marL="0" indent="0" algn="ctr">
              <a:buNone/>
              <a:defRPr sz="1400" b="1" i="0"/>
            </a:lvl1pPr>
          </a:lstStyle>
          <a:p>
            <a:r>
              <a:rPr lang="fr-FR" dirty="0"/>
              <a:t>Modifiez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8C05AF-6910-4E46-A862-B138B44F1CD7}"/>
                  </a:ext>
                </a:extLst>
              </p:cNvPr>
              <p:cNvSpPr txBox="1"/>
              <p:nvPr userDrawn="1"/>
            </p:nvSpPr>
            <p:spPr>
              <a:xfrm>
                <a:off x="4724978" y="6581001"/>
                <a:ext cx="273231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1200" b="0" noProof="0" dirty="0"/>
                  <a:t>ESS</a:t>
                </a:r>
                <a14:m>
                  <m:oMath xmlns:m="http://schemas.openxmlformats.org/officeDocument/2006/math">
                    <m:r>
                      <a:rPr lang="en-GB" sz="1200" b="0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GB" sz="1200" b="0" noProof="0" dirty="0"/>
                  <a:t>SB+ </a:t>
                </a:r>
                <a:r>
                  <a:rPr lang="en-GB" sz="1200" b="0" baseline="0" noProof="0" dirty="0"/>
                  <a:t> -  4</a:t>
                </a:r>
                <a:r>
                  <a:rPr lang="en-GB" sz="1200" b="0" baseline="30000" noProof="0" dirty="0"/>
                  <a:t>th</a:t>
                </a:r>
                <a:r>
                  <a:rPr lang="en-GB" sz="1200" b="0" baseline="0" noProof="0" dirty="0"/>
                  <a:t> annual meeting - </a:t>
                </a:r>
                <a:r>
                  <a:rPr lang="en-GB" sz="1200" dirty="0"/>
                  <a:t>Uppsala</a:t>
                </a:r>
                <a:endParaRPr lang="en-GB" sz="1200" b="0" noProof="0" dirty="0"/>
              </a:p>
            </p:txBody>
          </p:sp>
        </mc:Choice>
        <mc:Fallback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38C05AF-6910-4E46-A862-B138B44F1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4724978" y="6581001"/>
                <a:ext cx="2732315" cy="276999"/>
              </a:xfrm>
              <a:prstGeom prst="rect">
                <a:avLst/>
              </a:prstGeom>
              <a:blipFill>
                <a:blip r:embed="rId2"/>
                <a:stretch>
                  <a:fillRect t="-454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9485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B3AA795-2518-4044-8A4E-C536BFB5F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375CD9-7543-C744-914F-D478F87FB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/>
              <a:t>Modifier les styles du texte du masque
Deuxième niveau
Troisième niveau
Quatrième niveau
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7B7179-5088-4A4F-8595-5A6476AEF3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0A02A-5F10-A542-BC95-4E2DC822C060}" type="datetimeFigureOut">
              <a:rPr lang="en-GB" smtClean="0"/>
              <a:t>20/08/2026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4E7B0E-1548-8745-B1C8-B317EF2FC6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ED8F98-E065-B844-9B3D-42F96E66EF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09437-5939-CB43-853C-A5E177F774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325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tiff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tif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emf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emf"/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0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10" Type="http://schemas.openxmlformats.org/officeDocument/2006/relationships/image" Target="../media/image79.png"/><Relationship Id="rId4" Type="http://schemas.openxmlformats.org/officeDocument/2006/relationships/image" Target="../media/image75.png"/><Relationship Id="rId9" Type="http://schemas.openxmlformats.org/officeDocument/2006/relationships/image" Target="../media/image57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679B2D2B-3178-1D4C-AE15-FB0716AE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85892"/>
            <a:ext cx="6814503" cy="148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tIns="91440" bIns="91440" anchor="ctr" anchorCtr="0"/>
          <a:lstStyle>
            <a:lvl1pPr>
              <a:lnSpc>
                <a:spcPct val="9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9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9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9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9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endParaRPr lang="en-US" altLang="en-US" sz="2800" b="1" dirty="0">
              <a:solidFill>
                <a:srgbClr val="C00000"/>
              </a:solidFill>
              <a:latin typeface="Nimbus Roman" charset="0"/>
            </a:endParaRPr>
          </a:p>
        </p:txBody>
      </p:sp>
      <p:cxnSp>
        <p:nvCxnSpPr>
          <p:cNvPr id="5" name="AutoShape 2">
            <a:extLst>
              <a:ext uri="{FF2B5EF4-FFF2-40B4-BE49-F238E27FC236}">
                <a16:creationId xmlns:a16="http://schemas.microsoft.com/office/drawing/2014/main" id="{B38947BA-FF6E-7C43-92CF-E9689297D0C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2691925"/>
            <a:ext cx="12192000" cy="1"/>
          </a:xfrm>
          <a:prstGeom prst="straightConnector1">
            <a:avLst/>
          </a:prstGeom>
          <a:noFill/>
          <a:ln w="936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3">
            <a:extLst>
              <a:ext uri="{FF2B5EF4-FFF2-40B4-BE49-F238E27FC236}">
                <a16:creationId xmlns:a16="http://schemas.microsoft.com/office/drawing/2014/main" id="{D406FAF4-776E-B344-B9E8-4150F9502DC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4178935"/>
            <a:ext cx="12192000" cy="0"/>
          </a:xfrm>
          <a:prstGeom prst="straightConnector1">
            <a:avLst/>
          </a:prstGeom>
          <a:noFill/>
          <a:ln w="936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4">
            <a:extLst>
              <a:ext uri="{FF2B5EF4-FFF2-40B4-BE49-F238E27FC236}">
                <a16:creationId xmlns:a16="http://schemas.microsoft.com/office/drawing/2014/main" id="{AC0670EE-4F4F-CC46-BD2D-DB819085C23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814503" y="2827179"/>
            <a:ext cx="0" cy="1210469"/>
          </a:xfrm>
          <a:prstGeom prst="straightConnector1">
            <a:avLst/>
          </a:prstGeom>
          <a:noFill/>
          <a:ln w="9360">
            <a:solidFill>
              <a:srgbClr val="59595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ZoneTexte 1">
            <a:extLst>
              <a:ext uri="{FF2B5EF4-FFF2-40B4-BE49-F238E27FC236}">
                <a16:creationId xmlns:a16="http://schemas.microsoft.com/office/drawing/2014/main" id="{1F17800A-DEE7-8448-8776-8B164BB0C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979" y="3138937"/>
            <a:ext cx="40320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/>
            <a:r>
              <a:rPr lang="fr-FR" altLang="fr-FR" sz="3200" b="1" dirty="0">
                <a:solidFill>
                  <a:srgbClr val="C00000"/>
                </a:solidFill>
              </a:rPr>
              <a:t>Julien Hiegel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57DFEFB-D9BC-094D-A00A-32F0F4E6A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133" y="112901"/>
            <a:ext cx="1422400" cy="1422400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1653C55E-78C0-3042-98E6-F2BC5B667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19" y="190859"/>
            <a:ext cx="3311041" cy="1008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4">
            <a:extLst>
              <a:ext uri="{FF2B5EF4-FFF2-40B4-BE49-F238E27FC236}">
                <a16:creationId xmlns:a16="http://schemas.microsoft.com/office/drawing/2014/main" id="{76A16A34-5C44-B948-BC3C-7610560BE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0" y="4957012"/>
            <a:ext cx="2187670" cy="1198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90BCC5A-D659-CF4F-8BB3-03A063CB41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731" y="5244810"/>
            <a:ext cx="2271204" cy="861061"/>
          </a:xfrm>
          <a:prstGeom prst="rect">
            <a:avLst/>
          </a:prstGeom>
        </p:spPr>
      </p:pic>
      <p:sp>
        <p:nvSpPr>
          <p:cNvPr id="16" name="ZoneTexte 1">
            <a:extLst>
              <a:ext uri="{FF2B5EF4-FFF2-40B4-BE49-F238E27FC236}">
                <a16:creationId xmlns:a16="http://schemas.microsoft.com/office/drawing/2014/main" id="{8D819BC0-3792-9142-9908-ADC00B2F4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12594"/>
            <a:ext cx="68145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r-FR" sz="3600" b="1" dirty="0">
                <a:solidFill>
                  <a:srgbClr val="C00000"/>
                </a:solidFill>
                <a:ea typeface="Apple Color Emoji" pitchFamily="2" charset="0"/>
                <a:cs typeface="Adobe Naskh Medium" pitchFamily="2" charset="-78"/>
              </a:rPr>
              <a:t>Target Station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4231837-9C27-394F-9A69-49B48561C227}"/>
                  </a:ext>
                </a:extLst>
              </p:cNvPr>
              <p:cNvSpPr/>
              <p:nvPr/>
            </p:nvSpPr>
            <p:spPr>
              <a:xfrm>
                <a:off x="-1" y="2349595"/>
                <a:ext cx="422516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defRPr/>
                </a:pPr>
                <a:r>
                  <a:rPr lang="en-GB" dirty="0"/>
                  <a:t>ESS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GB" dirty="0"/>
                  <a:t>SB+  -  Annual Meeting, Uppsala 2026 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F4231837-9C27-394F-9A69-49B48561C2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" y="2349595"/>
                <a:ext cx="4225160" cy="369332"/>
              </a:xfrm>
              <a:prstGeom prst="rect">
                <a:avLst/>
              </a:prstGeom>
              <a:blipFill>
                <a:blip r:embed="rId7"/>
                <a:stretch>
                  <a:fillRect l="-1201" t="-6452" b="-225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46C9B188-B4C2-AC48-A90F-8CF97DD2EFB6}"/>
              </a:ext>
            </a:extLst>
          </p:cNvPr>
          <p:cNvSpPr/>
          <p:nvPr/>
        </p:nvSpPr>
        <p:spPr>
          <a:xfrm>
            <a:off x="9445753" y="2349595"/>
            <a:ext cx="2746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fr-FR" dirty="0"/>
              <a:t>06/10/2026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9F68A9B-7CCB-AD47-A88F-248F2EDFEFB2}"/>
              </a:ext>
            </a:extLst>
          </p:cNvPr>
          <p:cNvSpPr txBox="1"/>
          <p:nvPr/>
        </p:nvSpPr>
        <p:spPr>
          <a:xfrm>
            <a:off x="6814503" y="3198563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rgbClr val="B22122"/>
                </a:solidFill>
              </a:rPr>
              <a:t>WP3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0815841-846D-C029-C81C-7BF78B37B4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0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5">
            <a:extLst>
              <a:ext uri="{FF2B5EF4-FFF2-40B4-BE49-F238E27FC236}">
                <a16:creationId xmlns:a16="http://schemas.microsoft.com/office/drawing/2014/main" id="{8E77FAE6-190E-164E-8C86-B669E32D0D4C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solidFill>
                  <a:srgbClr val="C00000"/>
                </a:solidFill>
              </a:rPr>
              <a:t>Introduction</a:t>
            </a:r>
            <a:endParaRPr lang="en-GB" sz="4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8DABC7-FABF-4A40-A5F8-20C4E0AC258D}"/>
                  </a:ext>
                </a:extLst>
              </p:cNvPr>
              <p:cNvSpPr txBox="1"/>
              <p:nvPr/>
            </p:nvSpPr>
            <p:spPr>
              <a:xfrm>
                <a:off x="648599" y="3850536"/>
                <a:ext cx="11542455" cy="23319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/>
                  <a:t>Focus on 1050 MeV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 </a:t>
                </a:r>
                <a:r>
                  <a:rPr lang="en-GB" dirty="0"/>
                  <a:t>	: design the </a:t>
                </a:r>
                <a:r>
                  <a:rPr lang="en-GB" b="1" dirty="0"/>
                  <a:t>Horn</a:t>
                </a:r>
                <a:r>
                  <a:rPr lang="en-GB" dirty="0"/>
                  <a:t> to select and produce an </a:t>
                </a:r>
                <a:r>
                  <a:rPr lang="en-GB" b="1" dirty="0"/>
                  <a:t>usable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fr-FR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b="1" dirty="0"/>
                  <a:t> beam.</a:t>
                </a:r>
              </a:p>
              <a:p>
                <a:r>
                  <a:rPr lang="en-GB" b="1" dirty="0"/>
                  <a:t>Guide the beam </a:t>
                </a:r>
                <a:r>
                  <a:rPr lang="en-GB" dirty="0"/>
                  <a:t>		: redirect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fr-FR" b="1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b="1" dirty="0"/>
                  <a:t> beam </a:t>
                </a:r>
                <a:r>
                  <a:rPr lang="en-GB" dirty="0"/>
                  <a:t>toward the</a:t>
                </a:r>
                <a:r>
                  <a:rPr lang="en-GB" b="1" dirty="0"/>
                  <a:t> transfer line </a:t>
                </a:r>
                <a:r>
                  <a:rPr lang="en-GB" dirty="0"/>
                  <a:t>with a </a:t>
                </a:r>
                <a:r>
                  <a:rPr lang="en-GB" b="1" dirty="0"/>
                  <a:t>Dipole.</a:t>
                </a:r>
              </a:p>
              <a:p>
                <a:r>
                  <a:rPr lang="en-GB" b="1" dirty="0"/>
                  <a:t>Protect critical components </a:t>
                </a:r>
                <a:r>
                  <a:rPr lang="en-GB" dirty="0"/>
                  <a:t>	: </a:t>
                </a:r>
                <a:r>
                  <a:rPr lang="en-GB" b="1" dirty="0"/>
                  <a:t>shield</a:t>
                </a:r>
                <a:r>
                  <a:rPr lang="en-GB" dirty="0"/>
                  <a:t> the </a:t>
                </a:r>
                <a:r>
                  <a:rPr lang="en-GB" b="1" dirty="0"/>
                  <a:t>Dipole Cu coils </a:t>
                </a:r>
                <a:r>
                  <a:rPr lang="en-GB" dirty="0"/>
                  <a:t>with a Fe collimator (</a:t>
                </a:r>
                <a:r>
                  <a:rPr lang="en-GB" b="1" dirty="0"/>
                  <a:t>CLMT</a:t>
                </a:r>
                <a:r>
                  <a:rPr lang="en-GB" dirty="0"/>
                  <a:t>).</a:t>
                </a:r>
              </a:p>
              <a:p>
                <a:r>
                  <a:rPr lang="en-GB" b="1" dirty="0"/>
                  <a:t>Quantify energy deposition </a:t>
                </a:r>
                <a:r>
                  <a:rPr lang="en-GB" dirty="0"/>
                  <a:t>	: estimate deposited power in all key elements (Target, Horn, CLMT, Dipole, Beam Dump, …)</a:t>
                </a:r>
              </a:p>
              <a:p>
                <a:r>
                  <a:rPr lang="en-GB" b="1" dirty="0"/>
                  <a:t>Assess radiation damage </a:t>
                </a:r>
                <a:r>
                  <a:rPr lang="en-GB" dirty="0"/>
                  <a:t>	: compare doses on Cu coils (</a:t>
                </a:r>
                <a:r>
                  <a:rPr lang="en-GB" dirty="0" err="1"/>
                  <a:t>Gy</a:t>
                </a:r>
                <a:r>
                  <a:rPr lang="en-GB" dirty="0"/>
                  <a:t>) with material limits and optimise shielding/geometry.</a:t>
                </a:r>
              </a:p>
              <a:p>
                <a:pPr algn="ctr"/>
                <a:endParaRPr lang="en-GB" dirty="0"/>
              </a:p>
              <a:p>
                <a:pPr algn="ctr"/>
                <a:endParaRPr lang="en-GB" dirty="0"/>
              </a:p>
              <a:p>
                <a:pPr algn="ctr"/>
                <a:r>
                  <a:rPr lang="en-GB" b="1" dirty="0">
                    <a:solidFill>
                      <a:srgbClr val="FF0000"/>
                    </a:solidFill>
                  </a:rPr>
                  <a:t> Maximise useful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flux while ensuring component protection.</a:t>
                </a: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C68DABC7-FABF-4A40-A5F8-20C4E0AC2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99" y="3850536"/>
                <a:ext cx="11542455" cy="2331985"/>
              </a:xfrm>
              <a:prstGeom prst="rect">
                <a:avLst/>
              </a:prstGeom>
              <a:blipFill>
                <a:blip r:embed="rId2"/>
                <a:stretch>
                  <a:fillRect l="-329" t="-1630" b="-32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B4BE69-D3DE-E24D-A472-CBDDE10EBD37}"/>
                  </a:ext>
                </a:extLst>
              </p:cNvPr>
              <p:cNvSpPr txBox="1"/>
              <p:nvPr/>
            </p:nvSpPr>
            <p:spPr>
              <a:xfrm>
                <a:off x="648599" y="1204716"/>
                <a:ext cx="1086573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ESSνSB+ </a:t>
                </a:r>
                <a:r>
                  <a:rPr lang="en-GB" dirty="0"/>
                  <a:t>aims to study neutrino cross-sections and to perform sterile neutrino searches.</a:t>
                </a:r>
              </a:p>
              <a:p>
                <a:endParaRPr lang="en-GB" dirty="0"/>
              </a:p>
              <a:p>
                <a:r>
                  <a:rPr lang="en-GB" dirty="0"/>
                  <a:t>This requires an </a:t>
                </a:r>
                <a:r>
                  <a:rPr lang="en-GB" b="1" dirty="0"/>
                  <a:t>intense and well-defined neutrino beam</a:t>
                </a:r>
                <a:r>
                  <a:rPr lang="en-GB" dirty="0"/>
                  <a:t>.</a:t>
                </a:r>
              </a:p>
              <a:p>
                <a:endParaRPr lang="en-GB" dirty="0"/>
              </a:p>
              <a:p>
                <a:r>
                  <a:rPr lang="en-GB" dirty="0"/>
                  <a:t>My </a:t>
                </a:r>
                <a:r>
                  <a:rPr lang="en-GB" b="1" dirty="0"/>
                  <a:t>contribution</a:t>
                </a:r>
                <a:r>
                  <a:rPr lang="en-GB" dirty="0"/>
                  <a:t> focuses on the </a:t>
                </a:r>
                <a:r>
                  <a:rPr lang="en-GB" b="1" dirty="0"/>
                  <a:t>production</a:t>
                </a:r>
                <a:r>
                  <a:rPr lang="en-GB" dirty="0"/>
                  <a:t> and </a:t>
                </a:r>
                <a:r>
                  <a:rPr lang="en-GB" b="1" dirty="0"/>
                  <a:t>focusing of</a:t>
                </a:r>
                <a14:m>
                  <m:oMath xmlns:m="http://schemas.openxmlformats.org/officeDocument/2006/math">
                    <m:r>
                      <a:rPr lang="fr-FR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e>
                      <m:sup>
                        <m:r>
                          <a:rPr lang="en-GB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±</m:t>
                        </m:r>
                      </m:sup>
                    </m:sSup>
                  </m:oMath>
                </a14:m>
                <a:r>
                  <a:rPr lang="en-GB" dirty="0"/>
                  <a:t>, which later decay into muons and neutrinos. </a:t>
                </a:r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FB4BE69-D3DE-E24D-A472-CBDDE10EB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599" y="1204716"/>
                <a:ext cx="10865739" cy="1477328"/>
              </a:xfrm>
              <a:prstGeom prst="rect">
                <a:avLst/>
              </a:prstGeom>
              <a:blipFill>
                <a:blip r:embed="rId3"/>
                <a:stretch>
                  <a:fillRect l="-350" t="-2564" b="-59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1F5628C-2CDB-8042-9099-1C06E468C5AA}"/>
                  </a:ext>
                </a:extLst>
              </p:cNvPr>
              <p:cNvSpPr txBox="1"/>
              <p:nvPr/>
            </p:nvSpPr>
            <p:spPr>
              <a:xfrm>
                <a:off x="3163704" y="2914073"/>
                <a:ext cx="2258888" cy="690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 →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C1F5628C-2CDB-8042-9099-1C06E468C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3704" y="2914073"/>
                <a:ext cx="2258888" cy="690958"/>
              </a:xfrm>
              <a:prstGeom prst="rect">
                <a:avLst/>
              </a:prstGeom>
              <a:blipFill>
                <a:blip r:embed="rId4"/>
                <a:stretch>
                  <a:fillRect b="-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43AFCEF-D118-6FB7-6CA9-C2BE1999D44A}"/>
                  </a:ext>
                </a:extLst>
              </p:cNvPr>
              <p:cNvSpPr txBox="1"/>
              <p:nvPr/>
            </p:nvSpPr>
            <p:spPr>
              <a:xfrm>
                <a:off x="6993198" y="2927549"/>
                <a:ext cx="2119363" cy="6909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 →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→ 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𝜈</m:t>
                              </m:r>
                            </m:e>
                          </m:acc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3" name="ZoneTexte 2">
                <a:extLst>
                  <a:ext uri="{FF2B5EF4-FFF2-40B4-BE49-F238E27FC236}">
                    <a16:creationId xmlns:a16="http://schemas.microsoft.com/office/drawing/2014/main" id="{C43AFCEF-D118-6FB7-6CA9-C2BE1999D4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3198" y="2927549"/>
                <a:ext cx="2119363" cy="690958"/>
              </a:xfrm>
              <a:prstGeom prst="rect">
                <a:avLst/>
              </a:prstGeom>
              <a:blipFill>
                <a:blip r:embed="rId5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3191D3F4-E5AE-4F74-E545-E8239BC762FF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</a:t>
            </a:r>
            <a:r>
              <a:rPr lang="en-GB" sz="1000" dirty="0"/>
              <a:t>Introduction</a:t>
            </a:r>
            <a:r>
              <a:rPr lang="en-GB" sz="1000" dirty="0">
                <a:solidFill>
                  <a:srgbClr val="E4C8C8"/>
                </a:solidFill>
              </a:rPr>
              <a:t>                            |                             Methods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279045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25">
            <a:extLst>
              <a:ext uri="{FF2B5EF4-FFF2-40B4-BE49-F238E27FC236}">
                <a16:creationId xmlns:a16="http://schemas.microsoft.com/office/drawing/2014/main" id="{8E77FAE6-190E-164E-8C86-B669E32D0D4C}"/>
              </a:ext>
            </a:extLst>
          </p:cNvPr>
          <p:cNvSpPr txBox="1">
            <a:spLocks/>
          </p:cNvSpPr>
          <p:nvPr/>
        </p:nvSpPr>
        <p:spPr>
          <a:xfrm>
            <a:off x="0" y="25357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  <a:cs typeface="APPLE CHANCERY" panose="03020702040506060504" pitchFamily="66" charset="-79"/>
              </a:rPr>
              <a:t>FLUKA - Simulation Geometry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F016E97-7837-3E91-2DFA-5275D0FC9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115" y="3069017"/>
            <a:ext cx="5804885" cy="3480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6A5A9C-4732-2D4F-9FC4-9FD141516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259" y="3069017"/>
            <a:ext cx="6462374" cy="34802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C72249E-584A-E6D5-012C-768BE0A7CBC9}"/>
                  </a:ext>
                </a:extLst>
              </p:cNvPr>
              <p:cNvSpPr txBox="1"/>
              <p:nvPr/>
            </p:nvSpPr>
            <p:spPr>
              <a:xfrm>
                <a:off x="294290" y="924909"/>
                <a:ext cx="580171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Tx/>
                  <a:buChar char="-"/>
                </a:pPr>
                <a:r>
                  <a:rPr lang="en-GB" b="1" dirty="0"/>
                  <a:t>Wall and tunnel</a:t>
                </a:r>
                <a:r>
                  <a:rPr lang="en-GB" dirty="0"/>
                  <a:t>	: 5</a:t>
                </a:r>
                <a14:m>
                  <m:oMath xmlns:m="http://schemas.openxmlformats.org/officeDocument/2006/math"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r-FR" dirty="0">
                    <a:ea typeface="Cambria Math" panose="02040503050406030204" pitchFamily="18" charset="0"/>
                  </a:rPr>
                  <a:t> filled </a:t>
                </a:r>
                <a:r>
                  <a:rPr lang="fr-FR" dirty="0" err="1">
                    <a:ea typeface="Cambria Math" panose="02040503050406030204" pitchFamily="18" charset="0"/>
                  </a:rPr>
                  <a:t>with</a:t>
                </a:r>
                <a:r>
                  <a:rPr lang="fr-FR" dirty="0">
                    <a:ea typeface="Cambria Math" panose="02040503050406030204" pitchFamily="18" charset="0"/>
                  </a:rPr>
                  <a:t> He </a:t>
                </a:r>
                <a:r>
                  <a:rPr lang="fr-FR" dirty="0" err="1">
                    <a:ea typeface="Cambria Math" panose="02040503050406030204" pitchFamily="18" charset="0"/>
                  </a:rPr>
                  <a:t>gas</a:t>
                </a:r>
                <a:r>
                  <a:rPr lang="fr-FR" dirty="0">
                    <a:ea typeface="Cambria Math" panose="02040503050406030204" pitchFamily="18" charset="0"/>
                  </a:rPr>
                  <a:t> 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b="1" dirty="0"/>
                  <a:t>Vessel</a:t>
                </a:r>
                <a:r>
                  <a:rPr lang="en-GB" dirty="0"/>
                  <a:t>		: Iron shell containing the He gas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b="1" dirty="0"/>
                  <a:t>Proton Beam</a:t>
                </a:r>
                <a:r>
                  <a:rPr lang="en-GB" dirty="0"/>
                  <a:t>	: 2.5 GeV proton beam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b="1" dirty="0"/>
                  <a:t>Target</a:t>
                </a:r>
                <a:r>
                  <a:rPr lang="en-GB" dirty="0"/>
                  <a:t>		: Granular titanium Target 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b="1" dirty="0"/>
                  <a:t>Canister</a:t>
                </a:r>
                <a:r>
                  <a:rPr lang="en-GB" dirty="0"/>
                  <a:t>	: Cooling system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b="1" dirty="0"/>
                  <a:t>Horn</a:t>
                </a:r>
                <a:r>
                  <a:rPr lang="en-GB" dirty="0"/>
                  <a:t>		: Focusing system</a:t>
                </a:r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9C72249E-584A-E6D5-012C-768BE0A7C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290" y="924909"/>
                <a:ext cx="5801710" cy="1754326"/>
              </a:xfrm>
              <a:prstGeom prst="rect">
                <a:avLst/>
              </a:prstGeom>
              <a:blipFill>
                <a:blip r:embed="rId4"/>
                <a:stretch>
                  <a:fillRect l="-873" t="-1429" b="-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ZoneTexte 7">
            <a:extLst>
              <a:ext uri="{FF2B5EF4-FFF2-40B4-BE49-F238E27FC236}">
                <a16:creationId xmlns:a16="http://schemas.microsoft.com/office/drawing/2014/main" id="{FB8DB4DD-2F10-F592-FE11-39BB8C57E6AF}"/>
              </a:ext>
            </a:extLst>
          </p:cNvPr>
          <p:cNvSpPr txBox="1"/>
          <p:nvPr/>
        </p:nvSpPr>
        <p:spPr>
          <a:xfrm>
            <a:off x="6390290" y="924909"/>
            <a:ext cx="58017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GB" b="1" dirty="0"/>
              <a:t>Collimator</a:t>
            </a:r>
            <a:r>
              <a:rPr lang="en-GB" dirty="0"/>
              <a:t>	       : Protects the dipole 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Dipole	</a:t>
            </a:r>
            <a:r>
              <a:rPr lang="en-GB" dirty="0"/>
              <a:t>	       : Deflects the pions toward TT line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Downstream Shield </a:t>
            </a:r>
            <a:r>
              <a:rPr lang="en-GB" dirty="0"/>
              <a:t>: Protects the dipole from radiation 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Beam Dump</a:t>
            </a:r>
            <a:r>
              <a:rPr lang="en-GB" dirty="0"/>
              <a:t>	       : Stops remaining primary beam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Transfer line</a:t>
            </a:r>
            <a:r>
              <a:rPr lang="en-GB" dirty="0"/>
              <a:t>	       : Tunnel toward the muon ring</a:t>
            </a:r>
          </a:p>
          <a:p>
            <a:pPr marL="285750" indent="-285750">
              <a:buFontTx/>
              <a:buChar char="-"/>
            </a:pPr>
            <a:r>
              <a:rPr lang="en-GB" b="1" dirty="0"/>
              <a:t>Quadrupoles</a:t>
            </a:r>
            <a:r>
              <a:rPr lang="en-GB" dirty="0"/>
              <a:t>	       : Guide the beam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E10F534-F740-9361-A6E0-6FBFE1EB73BD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474828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27">
            <a:extLst>
              <a:ext uri="{FF2B5EF4-FFF2-40B4-BE49-F238E27FC236}">
                <a16:creationId xmlns:a16="http://schemas.microsoft.com/office/drawing/2014/main" id="{3AAAC3DC-7E67-4B47-8C26-3F32E12A1B18}"/>
              </a:ext>
            </a:extLst>
          </p:cNvPr>
          <p:cNvGrpSpPr/>
          <p:nvPr/>
        </p:nvGrpSpPr>
        <p:grpSpPr>
          <a:xfrm>
            <a:off x="4939595" y="243068"/>
            <a:ext cx="7252405" cy="6154814"/>
            <a:chOff x="4109346" y="64655"/>
            <a:chExt cx="7732499" cy="6870660"/>
          </a:xfrm>
        </p:grpSpPr>
        <p:grpSp>
          <p:nvGrpSpPr>
            <p:cNvPr id="14" name="Group 9">
              <a:extLst>
                <a:ext uri="{FF2B5EF4-FFF2-40B4-BE49-F238E27FC236}">
                  <a16:creationId xmlns:a16="http://schemas.microsoft.com/office/drawing/2014/main" id="{196DB1DD-1545-5346-AA83-B57A4B45BDE7}"/>
                </a:ext>
              </a:extLst>
            </p:cNvPr>
            <p:cNvGrpSpPr/>
            <p:nvPr/>
          </p:nvGrpSpPr>
          <p:grpSpPr>
            <a:xfrm>
              <a:off x="7075050" y="64655"/>
              <a:ext cx="4766795" cy="6870660"/>
              <a:chOff x="7075050" y="64655"/>
              <a:chExt cx="4766795" cy="6870660"/>
            </a:xfrm>
          </p:grpSpPr>
          <p:pic>
            <p:nvPicPr>
              <p:cNvPr id="17" name="Picture 6">
                <a:extLst>
                  <a:ext uri="{FF2B5EF4-FFF2-40B4-BE49-F238E27FC236}">
                    <a16:creationId xmlns:a16="http://schemas.microsoft.com/office/drawing/2014/main" id="{2BC64997-D8FC-244A-813A-188A6FB5932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229" b="2971"/>
              <a:stretch/>
            </p:blipFill>
            <p:spPr>
              <a:xfrm>
                <a:off x="7075050" y="64655"/>
                <a:ext cx="4766795" cy="4174836"/>
              </a:xfrm>
              <a:prstGeom prst="rect">
                <a:avLst/>
              </a:prstGeom>
            </p:spPr>
          </p:pic>
          <p:pic>
            <p:nvPicPr>
              <p:cNvPr id="16" name="Picture 8">
                <a:extLst>
                  <a:ext uri="{FF2B5EF4-FFF2-40B4-BE49-F238E27FC236}">
                    <a16:creationId xmlns:a16="http://schemas.microsoft.com/office/drawing/2014/main" id="{54C8D314-47A1-DA45-9776-C873A9D69A2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b="48"/>
              <a:stretch/>
            </p:blipFill>
            <p:spPr>
              <a:xfrm>
                <a:off x="7112001" y="4227661"/>
                <a:ext cx="4350326" cy="2707654"/>
              </a:xfrm>
              <a:prstGeom prst="rect">
                <a:avLst/>
              </a:prstGeom>
            </p:spPr>
          </p:pic>
        </p:grpSp>
        <p:pic>
          <p:nvPicPr>
            <p:cNvPr id="15" name="Picture 26">
              <a:extLst>
                <a:ext uri="{FF2B5EF4-FFF2-40B4-BE49-F238E27FC236}">
                  <a16:creationId xmlns:a16="http://schemas.microsoft.com/office/drawing/2014/main" id="{0D924F5A-47AA-9D44-8125-D569040E6B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14" b="2767"/>
            <a:stretch/>
          </p:blipFill>
          <p:spPr>
            <a:xfrm rot="16200000">
              <a:off x="3548484" y="643984"/>
              <a:ext cx="4174837" cy="3053113"/>
            </a:xfrm>
            <a:prstGeom prst="rect">
              <a:avLst/>
            </a:prstGeom>
          </p:spPr>
        </p:pic>
      </p:grpSp>
      <p:sp>
        <p:nvSpPr>
          <p:cNvPr id="4" name="Titre 25">
            <a:extLst>
              <a:ext uri="{FF2B5EF4-FFF2-40B4-BE49-F238E27FC236}">
                <a16:creationId xmlns:a16="http://schemas.microsoft.com/office/drawing/2014/main" id="{8E77FAE6-190E-164E-8C86-B669E32D0D4C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Proton Beam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ED57332-0CDA-BA4F-8F66-55A3F7EEF2C9}"/>
              </a:ext>
            </a:extLst>
          </p:cNvPr>
          <p:cNvSpPr txBox="1"/>
          <p:nvPr/>
        </p:nvSpPr>
        <p:spPr>
          <a:xfrm>
            <a:off x="5371314" y="5035897"/>
            <a:ext cx="22669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00B0F0"/>
                </a:solidFill>
              </a:rPr>
              <a:t>Credit : Elian </a:t>
            </a:r>
            <a:r>
              <a:rPr lang="en-GB" sz="1600" b="1" dirty="0" err="1">
                <a:solidFill>
                  <a:srgbClr val="00B0F0"/>
                </a:solidFill>
              </a:rPr>
              <a:t>Bouquerel</a:t>
            </a:r>
            <a:r>
              <a:rPr lang="en-GB" sz="1600" b="1" dirty="0">
                <a:solidFill>
                  <a:srgbClr val="00B0F0"/>
                </a:solidFill>
              </a:rPr>
              <a:t> </a:t>
            </a:r>
          </a:p>
          <a:p>
            <a:r>
              <a:rPr lang="en-GB" sz="1600" b="1" dirty="0">
                <a:solidFill>
                  <a:srgbClr val="00B0F0"/>
                </a:solidFill>
              </a:rPr>
              <a:t>	– 01/07/2024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93487CE-BBB1-D645-8BAA-3C37CB5FF17B}"/>
              </a:ext>
            </a:extLst>
          </p:cNvPr>
          <p:cNvSpPr txBox="1"/>
          <p:nvPr/>
        </p:nvSpPr>
        <p:spPr>
          <a:xfrm>
            <a:off x="8402746" y="402811"/>
            <a:ext cx="33010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Beam profile at baffle and target entrance</a:t>
            </a:r>
          </a:p>
        </p:txBody>
      </p:sp>
      <p:cxnSp>
        <p:nvCxnSpPr>
          <p:cNvPr id="20" name="Straight Connector 21">
            <a:extLst>
              <a:ext uri="{FF2B5EF4-FFF2-40B4-BE49-F238E27FC236}">
                <a16:creationId xmlns:a16="http://schemas.microsoft.com/office/drawing/2014/main" id="{880AB107-E71C-B940-9628-5E8A8F35D94C}"/>
              </a:ext>
            </a:extLst>
          </p:cNvPr>
          <p:cNvCxnSpPr/>
          <p:nvPr/>
        </p:nvCxnSpPr>
        <p:spPr>
          <a:xfrm>
            <a:off x="10629400" y="3180304"/>
            <a:ext cx="3694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2">
            <a:extLst>
              <a:ext uri="{FF2B5EF4-FFF2-40B4-BE49-F238E27FC236}">
                <a16:creationId xmlns:a16="http://schemas.microsoft.com/office/drawing/2014/main" id="{744EAA9D-E703-2F44-968D-DC284F5DEA2B}"/>
              </a:ext>
            </a:extLst>
          </p:cNvPr>
          <p:cNvSpPr txBox="1"/>
          <p:nvPr/>
        </p:nvSpPr>
        <p:spPr>
          <a:xfrm>
            <a:off x="10992517" y="3007896"/>
            <a:ext cx="6607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baffle</a:t>
            </a:r>
          </a:p>
        </p:txBody>
      </p:sp>
      <p:cxnSp>
        <p:nvCxnSpPr>
          <p:cNvPr id="22" name="Straight Connector 23">
            <a:extLst>
              <a:ext uri="{FF2B5EF4-FFF2-40B4-BE49-F238E27FC236}">
                <a16:creationId xmlns:a16="http://schemas.microsoft.com/office/drawing/2014/main" id="{130880C7-EB0F-4842-A1CE-E0CEA9940819}"/>
              </a:ext>
            </a:extLst>
          </p:cNvPr>
          <p:cNvCxnSpPr/>
          <p:nvPr/>
        </p:nvCxnSpPr>
        <p:spPr>
          <a:xfrm>
            <a:off x="10638216" y="3395707"/>
            <a:ext cx="36945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4">
            <a:extLst>
              <a:ext uri="{FF2B5EF4-FFF2-40B4-BE49-F238E27FC236}">
                <a16:creationId xmlns:a16="http://schemas.microsoft.com/office/drawing/2014/main" id="{20D332C9-E6D4-164F-91B1-65BD8D70EDAA}"/>
              </a:ext>
            </a:extLst>
          </p:cNvPr>
          <p:cNvSpPr txBox="1"/>
          <p:nvPr/>
        </p:nvSpPr>
        <p:spPr>
          <a:xfrm>
            <a:off x="11001333" y="3223299"/>
            <a:ext cx="6830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</a:rPr>
              <a:t>target</a:t>
            </a:r>
          </a:p>
        </p:txBody>
      </p:sp>
      <p:cxnSp>
        <p:nvCxnSpPr>
          <p:cNvPr id="24" name="Straight Connector 13">
            <a:extLst>
              <a:ext uri="{FF2B5EF4-FFF2-40B4-BE49-F238E27FC236}">
                <a16:creationId xmlns:a16="http://schemas.microsoft.com/office/drawing/2014/main" id="{E831E7DE-16E4-4940-B34D-288312912D03}"/>
              </a:ext>
            </a:extLst>
          </p:cNvPr>
          <p:cNvCxnSpPr/>
          <p:nvPr/>
        </p:nvCxnSpPr>
        <p:spPr>
          <a:xfrm>
            <a:off x="5228557" y="2983373"/>
            <a:ext cx="36945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14">
            <a:extLst>
              <a:ext uri="{FF2B5EF4-FFF2-40B4-BE49-F238E27FC236}">
                <a16:creationId xmlns:a16="http://schemas.microsoft.com/office/drawing/2014/main" id="{74137A84-1D6D-B343-9454-9AF710D3C1E9}"/>
              </a:ext>
            </a:extLst>
          </p:cNvPr>
          <p:cNvSpPr txBox="1"/>
          <p:nvPr/>
        </p:nvSpPr>
        <p:spPr>
          <a:xfrm>
            <a:off x="5656326" y="2792493"/>
            <a:ext cx="717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baffle</a:t>
            </a:r>
          </a:p>
        </p:txBody>
      </p:sp>
      <p:cxnSp>
        <p:nvCxnSpPr>
          <p:cNvPr id="26" name="Straight Connector 15">
            <a:extLst>
              <a:ext uri="{FF2B5EF4-FFF2-40B4-BE49-F238E27FC236}">
                <a16:creationId xmlns:a16="http://schemas.microsoft.com/office/drawing/2014/main" id="{788CB68B-AB8C-0E40-A712-6ABAFD9A25E2}"/>
              </a:ext>
            </a:extLst>
          </p:cNvPr>
          <p:cNvCxnSpPr/>
          <p:nvPr/>
        </p:nvCxnSpPr>
        <p:spPr>
          <a:xfrm>
            <a:off x="5237373" y="3198776"/>
            <a:ext cx="36945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6">
            <a:extLst>
              <a:ext uri="{FF2B5EF4-FFF2-40B4-BE49-F238E27FC236}">
                <a16:creationId xmlns:a16="http://schemas.microsoft.com/office/drawing/2014/main" id="{ED542EBB-375D-3840-9F22-8B35A1E9D4C6}"/>
              </a:ext>
            </a:extLst>
          </p:cNvPr>
          <p:cNvSpPr txBox="1"/>
          <p:nvPr/>
        </p:nvSpPr>
        <p:spPr>
          <a:xfrm>
            <a:off x="5665142" y="3007896"/>
            <a:ext cx="744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target</a:t>
            </a:r>
          </a:p>
        </p:txBody>
      </p:sp>
      <p:pic>
        <p:nvPicPr>
          <p:cNvPr id="28" name="Picture 5">
            <a:extLst>
              <a:ext uri="{FF2B5EF4-FFF2-40B4-BE49-F238E27FC236}">
                <a16:creationId xmlns:a16="http://schemas.microsoft.com/office/drawing/2014/main" id="{86EDAC3F-EB99-8942-BF0F-751BB485FC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7" t="42155" r="12196" b="12997"/>
          <a:stretch/>
        </p:blipFill>
        <p:spPr>
          <a:xfrm>
            <a:off x="23037" y="3454348"/>
            <a:ext cx="4916558" cy="3107618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3F82AEC3-961D-3843-8CCC-C338085FC916}"/>
              </a:ext>
            </a:extLst>
          </p:cNvPr>
          <p:cNvSpPr txBox="1"/>
          <p:nvPr/>
        </p:nvSpPr>
        <p:spPr>
          <a:xfrm>
            <a:off x="504329" y="3720827"/>
            <a:ext cx="746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Baffle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3A0880D-3B09-C546-A106-76AD0D870443}"/>
                  </a:ext>
                </a:extLst>
              </p:cNvPr>
              <p:cNvSpPr txBox="1"/>
              <p:nvPr/>
            </p:nvSpPr>
            <p:spPr>
              <a:xfrm>
                <a:off x="23037" y="1103222"/>
                <a:ext cx="5039013" cy="1804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tx1"/>
                    </a:solidFill>
                  </a:rPr>
                  <a:t>power beam on the target 	:</a:t>
                </a:r>
                <a:r>
                  <a:rPr lang="en-GB" dirty="0">
                    <a:solidFill>
                      <a:schemeClr val="tx1"/>
                    </a:solidFill>
                  </a:rPr>
                  <a:t> 1.25 MW</a:t>
                </a: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Protons energy                     	: </a:t>
                </a:r>
                <a:r>
                  <a:rPr lang="en-GB" dirty="0">
                    <a:solidFill>
                      <a:schemeClr val="tx1"/>
                    </a:solidFill>
                  </a:rPr>
                  <a:t>2.5 GeV</a:t>
                </a: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Pulse duration                      	: </a:t>
                </a:r>
                <a:r>
                  <a:rPr lang="en-GB" dirty="0">
                    <a:solidFill>
                      <a:schemeClr val="tx1"/>
                    </a:solidFill>
                  </a:rPr>
                  <a:t>1.3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Repetition rate                     	:</a:t>
                </a:r>
                <a:r>
                  <a:rPr lang="en-GB" dirty="0">
                    <a:solidFill>
                      <a:schemeClr val="tx1"/>
                    </a:solidFill>
                  </a:rPr>
                  <a:t> 14 Hz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𝒑𝒓𝒐𝒕𝒐𝒏</m:t>
                        </m:r>
                      </m:sub>
                    </m:sSub>
                    <m:r>
                      <a:rPr lang="fr-F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𝒑𝒖𝒍𝒔𝒆</m:t>
                    </m:r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                    	: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2.23 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𝒑𝒓𝒐𝒕𝒐𝒏</m:t>
                        </m:r>
                      </m:sub>
                    </m:sSub>
                    <m:r>
                      <a:rPr lang="fr-FR" b="1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GB" b="1" dirty="0"/>
                  <a:t>	       	: </a:t>
                </a:r>
                <a14:m>
                  <m:oMath xmlns:m="http://schemas.openxmlformats.org/officeDocument/2006/math">
                    <m:r>
                      <a:rPr lang="fr-FR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C3A0880D-3B09-C546-A106-76AD0D8704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37" y="1103222"/>
                <a:ext cx="5039013" cy="1804084"/>
              </a:xfrm>
              <a:prstGeom prst="rect">
                <a:avLst/>
              </a:prstGeom>
              <a:blipFill>
                <a:blip r:embed="rId6"/>
                <a:stretch>
                  <a:fillRect l="-1005" t="-1399" b="-34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>
            <a:extLst>
              <a:ext uri="{FF2B5EF4-FFF2-40B4-BE49-F238E27FC236}">
                <a16:creationId xmlns:a16="http://schemas.microsoft.com/office/drawing/2014/main" id="{0E310F47-5BF4-977D-99D3-74ADA2DA57B8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81047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E88F5E1-3F83-544E-942D-D8EED83AF7DD}"/>
                  </a:ext>
                </a:extLst>
              </p:cNvPr>
              <p:cNvSpPr txBox="1"/>
              <p:nvPr/>
            </p:nvSpPr>
            <p:spPr>
              <a:xfrm>
                <a:off x="199308" y="914400"/>
                <a:ext cx="5039013" cy="18040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>
                    <a:solidFill>
                      <a:schemeClr val="tx1"/>
                    </a:solidFill>
                  </a:rPr>
                  <a:t>power beam on the target 	:</a:t>
                </a:r>
                <a:r>
                  <a:rPr lang="en-GB" dirty="0">
                    <a:solidFill>
                      <a:schemeClr val="tx1"/>
                    </a:solidFill>
                  </a:rPr>
                  <a:t> 1.25 MW</a:t>
                </a: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Protons energy                     	: </a:t>
                </a:r>
                <a:r>
                  <a:rPr lang="en-GB" dirty="0">
                    <a:solidFill>
                      <a:schemeClr val="tx1"/>
                    </a:solidFill>
                  </a:rPr>
                  <a:t>2.5 GeV</a:t>
                </a: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Pulse duration                      	: </a:t>
                </a:r>
                <a:r>
                  <a:rPr lang="en-GB" dirty="0">
                    <a:solidFill>
                      <a:schemeClr val="tx1"/>
                    </a:solidFill>
                  </a:rPr>
                  <a:t>1.3 </a:t>
                </a:r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:r>
                  <a:rPr lang="en-GB" b="1" dirty="0">
                    <a:solidFill>
                      <a:schemeClr val="tx1"/>
                    </a:solidFill>
                  </a:rPr>
                  <a:t>Repetition rate                     	:</a:t>
                </a:r>
                <a:r>
                  <a:rPr lang="en-GB" dirty="0">
                    <a:solidFill>
                      <a:schemeClr val="tx1"/>
                    </a:solidFill>
                  </a:rPr>
                  <a:t> 14 Hz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𝒑𝒓𝒐𝒕𝒐𝒏</m:t>
                        </m:r>
                      </m:sub>
                    </m:sSub>
                    <m:r>
                      <a:rPr lang="fr-F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𝒑𝒖𝒍𝒔𝒆</m:t>
                    </m:r>
                  </m:oMath>
                </a14:m>
                <a:r>
                  <a:rPr lang="en-GB" b="1" dirty="0">
                    <a:solidFill>
                      <a:schemeClr val="tx1"/>
                    </a:solidFill>
                  </a:rPr>
                  <a:t>                    	: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2.23 </m:t>
                    </m:r>
                    <m:r>
                      <a:rPr lang="fr-FR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14</m:t>
                        </m:r>
                      </m:sup>
                    </m:sSup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𝒑𝒓𝒐𝒕𝒐𝒏</m:t>
                        </m:r>
                      </m:sub>
                    </m:sSub>
                    <m:r>
                      <a:rPr lang="fr-FR" b="1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GB" b="1" dirty="0"/>
                  <a:t>	       	: </a:t>
                </a:r>
                <a14:m>
                  <m:oMath xmlns:m="http://schemas.openxmlformats.org/officeDocument/2006/math">
                    <m:r>
                      <a:rPr lang="fr-FR" i="1" dirty="0">
                        <a:latin typeface="Cambria Math" panose="02040503050406030204" pitchFamily="18" charset="0"/>
                      </a:rPr>
                      <m:t>3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12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sup>
                    </m:sSup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8E88F5E1-3F83-544E-942D-D8EED83AF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308" y="914400"/>
                <a:ext cx="5039013" cy="1804084"/>
              </a:xfrm>
              <a:prstGeom prst="rect">
                <a:avLst/>
              </a:prstGeom>
              <a:blipFill>
                <a:blip r:embed="rId2"/>
                <a:stretch>
                  <a:fillRect l="-1005" t="-1399" b="-27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 4">
            <a:extLst>
              <a:ext uri="{FF2B5EF4-FFF2-40B4-BE49-F238E27FC236}">
                <a16:creationId xmlns:a16="http://schemas.microsoft.com/office/drawing/2014/main" id="{1A67C33E-1D39-3BF8-2A21-630106659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658" y="479581"/>
            <a:ext cx="5274034" cy="3222644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356ED29-DDFB-2E38-647F-5D92ECB0E5F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2" t="2729" r="812" b="2663"/>
          <a:stretch>
            <a:fillRect/>
          </a:stretch>
        </p:blipFill>
        <p:spPr>
          <a:xfrm>
            <a:off x="0" y="3840202"/>
            <a:ext cx="8003828" cy="2753710"/>
          </a:xfrm>
          <a:prstGeom prst="rect">
            <a:avLst/>
          </a:prstGeom>
        </p:spPr>
      </p:pic>
      <p:sp>
        <p:nvSpPr>
          <p:cNvPr id="6" name="Titre 25">
            <a:extLst>
              <a:ext uri="{FF2B5EF4-FFF2-40B4-BE49-F238E27FC236}">
                <a16:creationId xmlns:a16="http://schemas.microsoft.com/office/drawing/2014/main" id="{5F4A4236-E303-D07A-B61F-879B6485D2A3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Proton Beam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3E444DA-FA8C-C9F2-E28D-8F6883803C61}"/>
              </a:ext>
            </a:extLst>
          </p:cNvPr>
          <p:cNvSpPr txBox="1"/>
          <p:nvPr/>
        </p:nvSpPr>
        <p:spPr>
          <a:xfrm>
            <a:off x="8416887" y="4373695"/>
            <a:ext cx="34923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err="1"/>
              <a:t>Similar</a:t>
            </a:r>
            <a:r>
              <a:rPr lang="fr-FR" dirty="0"/>
              <a:t> to last </a:t>
            </a:r>
            <a:r>
              <a:rPr lang="fr-FR" dirty="0" err="1"/>
              <a:t>year's</a:t>
            </a:r>
            <a:r>
              <a:rPr lang="fr-FR" dirty="0"/>
              <a:t> </a:t>
            </a:r>
            <a:r>
              <a:rPr lang="fr-FR" dirty="0" err="1"/>
              <a:t>annular</a:t>
            </a:r>
            <a:r>
              <a:rPr lang="fr-FR" dirty="0"/>
              <a:t> </a:t>
            </a:r>
            <a:r>
              <a:rPr lang="fr-FR" dirty="0" err="1"/>
              <a:t>beam</a:t>
            </a:r>
            <a:r>
              <a:rPr lang="fr-FR" dirty="0"/>
              <a:t>, but more </a:t>
            </a:r>
            <a:r>
              <a:rPr lang="fr-FR" dirty="0" err="1"/>
              <a:t>realistic</a:t>
            </a:r>
            <a:endParaRPr lang="en-GB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BC12E1D-225A-76F6-60BD-1E77B7376536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77980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CB367B3-9983-2246-A81E-44CB8C2198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211"/>
            <a:ext cx="4546600" cy="47117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7C906DE-3135-1A44-B7AF-FF651B72905F}"/>
              </a:ext>
            </a:extLst>
          </p:cNvPr>
          <p:cNvSpPr txBox="1"/>
          <p:nvPr/>
        </p:nvSpPr>
        <p:spPr>
          <a:xfrm>
            <a:off x="-17930" y="5363066"/>
            <a:ext cx="39369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</a:rPr>
              <a:t>Credit : Lukasz </a:t>
            </a:r>
            <a:r>
              <a:rPr lang="en-GB" sz="1400" b="1" dirty="0" err="1">
                <a:solidFill>
                  <a:srgbClr val="00B0F0"/>
                </a:solidFill>
              </a:rPr>
              <a:t>Lacny</a:t>
            </a:r>
            <a:r>
              <a:rPr lang="en-GB" sz="1400" b="1" dirty="0">
                <a:solidFill>
                  <a:srgbClr val="00B0F0"/>
                </a:solidFill>
              </a:rPr>
              <a:t> – WP4 meeting – 15/07/2020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6BBEC57-5789-B14E-8E85-7DEE53ACB69B}"/>
                  </a:ext>
                </a:extLst>
              </p:cNvPr>
              <p:cNvSpPr txBox="1"/>
              <p:nvPr/>
            </p:nvSpPr>
            <p:spPr>
              <a:xfrm>
                <a:off x="4546600" y="1978351"/>
                <a:ext cx="7439752" cy="3157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Target material    </a:t>
                </a:r>
                <a:r>
                  <a:rPr lang="en-GB" dirty="0"/>
                  <a:t>: Titanium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𝟓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dirty="0"/>
                  <a:t>)</a:t>
                </a:r>
              </a:p>
              <a:p>
                <a:r>
                  <a:rPr lang="en-GB" b="1" dirty="0"/>
                  <a:t>Cylindrical target 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× 78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endParaRPr lang="fr-FR" b="0" dirty="0">
                  <a:ea typeface="Cambria Math" panose="02040503050406030204" pitchFamily="18" charset="0"/>
                </a:endParaRPr>
              </a:p>
              <a:p>
                <a:r>
                  <a:rPr lang="en-GB" b="1" dirty="0"/>
                  <a:t>Granular target    </a:t>
                </a:r>
                <a:r>
                  <a:rPr lang="en-GB" dirty="0"/>
                  <a:t>: 3 mm mean diameter and </a:t>
                </a:r>
                <a:r>
                  <a:rPr lang="en-GB" b="1" dirty="0">
                    <a:solidFill>
                      <a:srgbClr val="FF0000"/>
                    </a:solidFill>
                  </a:rPr>
                  <a:t>0.433 porosity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b="1" dirty="0"/>
                  <a:t>In my simulations </a:t>
                </a:r>
                <a:r>
                  <a:rPr lang="en-GB" dirty="0"/>
                  <a:t>: </a:t>
                </a:r>
              </a:p>
              <a:p>
                <a:r>
                  <a:rPr lang="en-GB" dirty="0"/>
                  <a:t>	Titanium cylindrical target with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  <m:r>
                      <a:rPr lang="fr-F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𝟔𝟕</m:t>
                    </m:r>
                    <m:r>
                      <a:rPr lang="fr-F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fr-FR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 </a:t>
                </a:r>
                <a:r>
                  <a:rPr lang="en-GB" b="1" dirty="0">
                    <a:solidFill>
                      <a:srgbClr val="FF0000"/>
                    </a:solidFill>
                    <a:sym typeface="Wingdings" pitchFamily="2" charset="2"/>
                  </a:rPr>
                  <a:t> 56.7%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endParaRPr lang="en-GB" b="1" dirty="0">
                  <a:solidFill>
                    <a:srgbClr val="FF0000"/>
                  </a:solidFill>
                  <a:sym typeface="Wingdings" pitchFamily="2" charset="2"/>
                </a:endParaRPr>
              </a:p>
              <a:p>
                <a:endParaRPr lang="en-GB" b="1" dirty="0">
                  <a:solidFill>
                    <a:srgbClr val="FF0000"/>
                  </a:solidFill>
                  <a:sym typeface="Wingdings" pitchFamily="2" charset="2"/>
                </a:endParaRPr>
              </a:p>
              <a:p>
                <a:r>
                  <a:rPr lang="en-GB" b="1" dirty="0">
                    <a:sym typeface="Wingdings" pitchFamily="2" charset="2"/>
                  </a:rPr>
                  <a:t>This value was checked experimentally </a:t>
                </a:r>
              </a:p>
              <a:p>
                <a:endParaRPr lang="en-GB" b="1" dirty="0">
                  <a:solidFill>
                    <a:srgbClr val="FF0000"/>
                  </a:solidFill>
                  <a:sym typeface="Wingdings" pitchFamily="2" charset="2"/>
                </a:endParaRPr>
              </a:p>
              <a:p>
                <a:r>
                  <a:rPr lang="en-GB" b="1" dirty="0">
                    <a:solidFill>
                      <a:srgbClr val="0070C0"/>
                    </a:solidFill>
                    <a:sym typeface="Wingdings" pitchFamily="2" charset="2"/>
                  </a:rPr>
                  <a:t>				last year : </a:t>
                </a:r>
                <a14:m>
                  <m:oMath xmlns:m="http://schemas.openxmlformats.org/officeDocument/2006/math">
                    <m:r>
                      <a:rPr lang="fr-FR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fr-FR" b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𝒈</m:t>
                    </m:r>
                    <m:r>
                      <a:rPr lang="fr-FR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fr-FR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𝟑</m:t>
                        </m:r>
                      </m:sup>
                    </m:sSup>
                  </m:oMath>
                </a14:m>
                <a:r>
                  <a:rPr lang="en-GB" b="1" dirty="0">
                    <a:solidFill>
                      <a:srgbClr val="0070C0"/>
                    </a:solidFill>
                    <a:sym typeface="Wingdings" pitchFamily="2" charset="2"/>
                  </a:rPr>
                  <a:t> (66%)</a:t>
                </a:r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6BBEC57-5789-B14E-8E85-7DEE53ACB6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6600" y="1978351"/>
                <a:ext cx="7439752" cy="3157980"/>
              </a:xfrm>
              <a:prstGeom prst="rect">
                <a:avLst/>
              </a:prstGeom>
              <a:blipFill>
                <a:blip r:embed="rId3"/>
                <a:stretch>
                  <a:fillRect l="-853" t="-1205" b="-2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re 25">
            <a:extLst>
              <a:ext uri="{FF2B5EF4-FFF2-40B4-BE49-F238E27FC236}">
                <a16:creationId xmlns:a16="http://schemas.microsoft.com/office/drawing/2014/main" id="{9EE73C0A-78E0-8487-A10E-D777292EA62B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Target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41E9CF6-A231-E4A6-D659-609AA98D8163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701583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>
            <a:extLst>
              <a:ext uri="{FF2B5EF4-FFF2-40B4-BE49-F238E27FC236}">
                <a16:creationId xmlns:a16="http://schemas.microsoft.com/office/drawing/2014/main" id="{52A4BA11-AB9E-4895-9560-ECD2E4AD8193}"/>
              </a:ext>
            </a:extLst>
          </p:cNvPr>
          <p:cNvGrpSpPr/>
          <p:nvPr/>
        </p:nvGrpSpPr>
        <p:grpSpPr>
          <a:xfrm>
            <a:off x="5044966" y="2312276"/>
            <a:ext cx="7083261" cy="4203019"/>
            <a:chOff x="1500327" y="1072067"/>
            <a:chExt cx="8688026" cy="491931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D644C462-4841-5712-07EF-8E104EC234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624" r="1039"/>
            <a:stretch/>
          </p:blipFill>
          <p:spPr>
            <a:xfrm>
              <a:off x="1500327" y="1072067"/>
              <a:ext cx="8650224" cy="4836088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4F028C1-3995-DCBD-A407-922179A51820}"/>
                </a:ext>
              </a:extLst>
            </p:cNvPr>
            <p:cNvSpPr txBox="1"/>
            <p:nvPr/>
          </p:nvSpPr>
          <p:spPr>
            <a:xfrm>
              <a:off x="5359504" y="5631156"/>
              <a:ext cx="4828849" cy="360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b="1" dirty="0">
                  <a:solidFill>
                    <a:srgbClr val="00B0F0"/>
                  </a:solidFill>
                </a:rPr>
                <a:t>Credit : Lukasz </a:t>
              </a:r>
              <a:r>
                <a:rPr lang="en-GB" sz="1400" b="1" dirty="0" err="1">
                  <a:solidFill>
                    <a:srgbClr val="00B0F0"/>
                  </a:solidFill>
                </a:rPr>
                <a:t>Lacny</a:t>
              </a:r>
              <a:r>
                <a:rPr lang="en-GB" sz="1400" b="1" dirty="0">
                  <a:solidFill>
                    <a:srgbClr val="00B0F0"/>
                  </a:solidFill>
                </a:rPr>
                <a:t> – WP4 meeting – 16/09/2021</a:t>
              </a:r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8F312CF-5467-5742-9D10-914EFFF03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7511"/>
            <a:ext cx="6484287" cy="2398722"/>
          </a:xfrm>
          <a:prstGeom prst="rect">
            <a:avLst/>
          </a:prstGeom>
        </p:spPr>
      </p:pic>
      <p:sp>
        <p:nvSpPr>
          <p:cNvPr id="14" name="Titre 25">
            <a:extLst>
              <a:ext uri="{FF2B5EF4-FFF2-40B4-BE49-F238E27FC236}">
                <a16:creationId xmlns:a16="http://schemas.microsoft.com/office/drawing/2014/main" id="{93B72343-081B-CAC0-1A0E-8EEB90C47C4B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Canister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F99C582-66B6-37E0-980B-D9955BBA45BB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51D29E38-87FE-3366-7969-18FFC53EC04C}"/>
              </a:ext>
            </a:extLst>
          </p:cNvPr>
          <p:cNvSpPr txBox="1"/>
          <p:nvPr/>
        </p:nvSpPr>
        <p:spPr>
          <a:xfrm>
            <a:off x="8191315" y="1428672"/>
            <a:ext cx="2890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Cooling system for the target</a:t>
            </a:r>
          </a:p>
        </p:txBody>
      </p:sp>
    </p:spTree>
    <p:extLst>
      <p:ext uri="{BB962C8B-B14F-4D97-AF65-F5344CB8AC3E}">
        <p14:creationId xmlns:p14="http://schemas.microsoft.com/office/powerpoint/2010/main" val="99474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2FB07F2-5E65-4F4E-A6ED-B444B10935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722" r="4722" b="1441"/>
          <a:stretch/>
        </p:blipFill>
        <p:spPr>
          <a:xfrm>
            <a:off x="132406" y="1548708"/>
            <a:ext cx="6469156" cy="411480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A51351-3237-1F40-8BC2-64EF003826A3}"/>
              </a:ext>
            </a:extLst>
          </p:cNvPr>
          <p:cNvSpPr txBox="1"/>
          <p:nvPr/>
        </p:nvSpPr>
        <p:spPr>
          <a:xfrm>
            <a:off x="132406" y="5861628"/>
            <a:ext cx="267990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/>
              <a:t>3D AC/DC COMSOL simulation</a:t>
            </a:r>
          </a:p>
          <a:p>
            <a:r>
              <a:rPr lang="en-GB" sz="1400" b="1" dirty="0">
                <a:solidFill>
                  <a:srgbClr val="00B0F0"/>
                </a:solidFill>
              </a:rPr>
              <a:t>Credit : Tamer </a:t>
            </a:r>
            <a:r>
              <a:rPr lang="en-GB" sz="1400" b="1" dirty="0" err="1">
                <a:solidFill>
                  <a:srgbClr val="00B0F0"/>
                </a:solidFill>
              </a:rPr>
              <a:t>Tolba</a:t>
            </a:r>
            <a:r>
              <a:rPr lang="en-GB" sz="1400" b="1" dirty="0">
                <a:solidFill>
                  <a:srgbClr val="00B0F0"/>
                </a:solidFill>
              </a:rPr>
              <a:t>– 01/07/2024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F285DB99-6FCD-FD45-8B12-ED1FD34BA0C1}"/>
              </a:ext>
            </a:extLst>
          </p:cNvPr>
          <p:cNvGrpSpPr/>
          <p:nvPr/>
        </p:nvGrpSpPr>
        <p:grpSpPr>
          <a:xfrm>
            <a:off x="1632312" y="1609337"/>
            <a:ext cx="3206742" cy="536674"/>
            <a:chOff x="7507224" y="2287053"/>
            <a:chExt cx="3206742" cy="536674"/>
          </a:xfrm>
        </p:grpSpPr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57B6C814-2C96-4541-A73A-250FA6859D26}"/>
                </a:ext>
              </a:extLst>
            </p:cNvPr>
            <p:cNvCxnSpPr/>
            <p:nvPr/>
          </p:nvCxnSpPr>
          <p:spPr>
            <a:xfrm>
              <a:off x="7507224" y="2456330"/>
              <a:ext cx="338328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01E7B3B8-2A91-794D-973D-EA67DBF587E3}"/>
                </a:ext>
              </a:extLst>
            </p:cNvPr>
            <p:cNvCxnSpPr/>
            <p:nvPr/>
          </p:nvCxnSpPr>
          <p:spPr>
            <a:xfrm>
              <a:off x="7507224" y="2654450"/>
              <a:ext cx="338328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930A04E-0A84-A34B-A7C0-1B244EEE4C55}"/>
                </a:ext>
              </a:extLst>
            </p:cNvPr>
            <p:cNvSpPr txBox="1"/>
            <p:nvPr/>
          </p:nvSpPr>
          <p:spPr>
            <a:xfrm>
              <a:off x="7845552" y="2485173"/>
              <a:ext cx="276780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rgbClr val="00B050"/>
                  </a:solidFill>
                </a:rPr>
                <a:t>Direction of the 350 kA current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C5C6B69A-ECB9-9F47-8BCF-81C8B382CFDF}"/>
                </a:ext>
              </a:extLst>
            </p:cNvPr>
            <p:cNvSpPr txBox="1"/>
            <p:nvPr/>
          </p:nvSpPr>
          <p:spPr>
            <a:xfrm>
              <a:off x="7845552" y="2287053"/>
              <a:ext cx="286841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>
                  <a:solidFill>
                    <a:srgbClr val="FF0000"/>
                  </a:solidFill>
                </a:rPr>
                <a:t>Toroidal magnetic field direction</a:t>
              </a:r>
            </a:p>
          </p:txBody>
        </p:sp>
      </p:grpSp>
      <p:pic>
        <p:nvPicPr>
          <p:cNvPr id="20" name="Image 19">
            <a:extLst>
              <a:ext uri="{FF2B5EF4-FFF2-40B4-BE49-F238E27FC236}">
                <a16:creationId xmlns:a16="http://schemas.microsoft.com/office/drawing/2014/main" id="{CA93AD32-5025-9445-8262-96A1D45C9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3301" y="1795888"/>
            <a:ext cx="4634489" cy="3894125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BDD6DA46-081D-EF45-A286-D1497D743244}"/>
              </a:ext>
            </a:extLst>
          </p:cNvPr>
          <p:cNvSpPr txBox="1"/>
          <p:nvPr/>
        </p:nvSpPr>
        <p:spPr>
          <a:xfrm>
            <a:off x="9570210" y="1838234"/>
            <a:ext cx="1760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</a:rPr>
              <a:t>Credit : Pascal </a:t>
            </a:r>
            <a:r>
              <a:rPr lang="en-GB" sz="1400" b="1" dirty="0" err="1">
                <a:solidFill>
                  <a:srgbClr val="00B0F0"/>
                </a:solidFill>
              </a:rPr>
              <a:t>Pussot</a:t>
            </a:r>
            <a:endParaRPr lang="en-GB" sz="1400" b="1" dirty="0">
              <a:solidFill>
                <a:srgbClr val="00B0F0"/>
              </a:solidFill>
            </a:endParaRPr>
          </a:p>
        </p:txBody>
      </p:sp>
      <p:sp>
        <p:nvSpPr>
          <p:cNvPr id="2" name="Titre 25">
            <a:extLst>
              <a:ext uri="{FF2B5EF4-FFF2-40B4-BE49-F238E27FC236}">
                <a16:creationId xmlns:a16="http://schemas.microsoft.com/office/drawing/2014/main" id="{54D2DCDC-5162-ED09-5DE5-4CEB47948A36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Horn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4E7F461-92EA-01A5-E84D-480AE3274D60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902259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e 10">
            <a:extLst>
              <a:ext uri="{FF2B5EF4-FFF2-40B4-BE49-F238E27FC236}">
                <a16:creationId xmlns:a16="http://schemas.microsoft.com/office/drawing/2014/main" id="{DBF90D0A-A84B-5A49-80A3-71CF74DA7835}"/>
              </a:ext>
            </a:extLst>
          </p:cNvPr>
          <p:cNvGrpSpPr/>
          <p:nvPr/>
        </p:nvGrpSpPr>
        <p:grpSpPr>
          <a:xfrm>
            <a:off x="96930" y="1462735"/>
            <a:ext cx="5530108" cy="4333714"/>
            <a:chOff x="-22812" y="2308234"/>
            <a:chExt cx="5530108" cy="4333714"/>
          </a:xfrm>
        </p:grpSpPr>
        <p:grpSp>
          <p:nvGrpSpPr>
            <p:cNvPr id="36" name="Group 8">
              <a:extLst>
                <a:ext uri="{FF2B5EF4-FFF2-40B4-BE49-F238E27FC236}">
                  <a16:creationId xmlns:a16="http://schemas.microsoft.com/office/drawing/2014/main" id="{7C5B744A-F88B-2F4C-B005-B414608E871D}"/>
                </a:ext>
              </a:extLst>
            </p:cNvPr>
            <p:cNvGrpSpPr/>
            <p:nvPr/>
          </p:nvGrpSpPr>
          <p:grpSpPr>
            <a:xfrm>
              <a:off x="46268" y="2308234"/>
              <a:ext cx="5461028" cy="4101083"/>
              <a:chOff x="5706848" y="2665064"/>
              <a:chExt cx="5461028" cy="4101083"/>
            </a:xfrm>
          </p:grpSpPr>
          <p:grpSp>
            <p:nvGrpSpPr>
              <p:cNvPr id="40" name="Group 9">
                <a:extLst>
                  <a:ext uri="{FF2B5EF4-FFF2-40B4-BE49-F238E27FC236}">
                    <a16:creationId xmlns:a16="http://schemas.microsoft.com/office/drawing/2014/main" id="{27FC97A7-DF9C-A74A-B9B1-EFBEB6B3100F}"/>
                  </a:ext>
                </a:extLst>
              </p:cNvPr>
              <p:cNvGrpSpPr/>
              <p:nvPr/>
            </p:nvGrpSpPr>
            <p:grpSpPr>
              <a:xfrm>
                <a:off x="5745192" y="5511483"/>
                <a:ext cx="911134" cy="600306"/>
                <a:chOff x="7711116" y="3783087"/>
                <a:chExt cx="1534128" cy="1023441"/>
              </a:xfrm>
            </p:grpSpPr>
            <p:grpSp>
              <p:nvGrpSpPr>
                <p:cNvPr id="62" name="Group 27">
                  <a:extLst>
                    <a:ext uri="{FF2B5EF4-FFF2-40B4-BE49-F238E27FC236}">
                      <a16:creationId xmlns:a16="http://schemas.microsoft.com/office/drawing/2014/main" id="{B7531544-9F9E-A243-BAA4-25053FC45341}"/>
                    </a:ext>
                  </a:extLst>
                </p:cNvPr>
                <p:cNvGrpSpPr/>
                <p:nvPr/>
              </p:nvGrpSpPr>
              <p:grpSpPr>
                <a:xfrm>
                  <a:off x="7711116" y="3783087"/>
                  <a:ext cx="1040342" cy="1023441"/>
                  <a:chOff x="7711116" y="3783087"/>
                  <a:chExt cx="1040342" cy="1023441"/>
                </a:xfrm>
              </p:grpSpPr>
              <p:cxnSp>
                <p:nvCxnSpPr>
                  <p:cNvPr id="64" name="Straight Arrow Connector 29">
                    <a:extLst>
                      <a:ext uri="{FF2B5EF4-FFF2-40B4-BE49-F238E27FC236}">
                        <a16:creationId xmlns:a16="http://schemas.microsoft.com/office/drawing/2014/main" id="{D0E904B9-118E-4346-AEA8-9B1F589726BA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923263" y="4091200"/>
                    <a:ext cx="0" cy="524372"/>
                  </a:xfrm>
                  <a:prstGeom prst="straightConnector1">
                    <a:avLst/>
                  </a:prstGeom>
                  <a:ln w="19050">
                    <a:solidFill>
                      <a:srgbClr val="00B05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Straight Arrow Connector 30">
                    <a:extLst>
                      <a:ext uri="{FF2B5EF4-FFF2-40B4-BE49-F238E27FC236}">
                        <a16:creationId xmlns:a16="http://schemas.microsoft.com/office/drawing/2014/main" id="{3680EC01-E20E-B34B-9E92-AF490802019A}"/>
                      </a:ext>
                    </a:extLst>
                  </p:cNvPr>
                  <p:cNvCxnSpPr/>
                  <p:nvPr/>
                </p:nvCxnSpPr>
                <p:spPr>
                  <a:xfrm rot="5400000" flipV="1">
                    <a:off x="8180425" y="4353386"/>
                    <a:ext cx="0" cy="524372"/>
                  </a:xfrm>
                  <a:prstGeom prst="straightConnector1">
                    <a:avLst/>
                  </a:prstGeom>
                  <a:ln w="19050">
                    <a:solidFill>
                      <a:srgbClr val="FF0000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TextBox 31">
                    <a:extLst>
                      <a:ext uri="{FF2B5EF4-FFF2-40B4-BE49-F238E27FC236}">
                        <a16:creationId xmlns:a16="http://schemas.microsoft.com/office/drawing/2014/main" id="{6870A9C9-5BA4-6D43-A936-0551AFB12587}"/>
                      </a:ext>
                    </a:extLst>
                  </p:cNvPr>
                  <p:cNvSpPr txBox="1"/>
                  <p:nvPr/>
                </p:nvSpPr>
                <p:spPr>
                  <a:xfrm>
                    <a:off x="7711116" y="3783087"/>
                    <a:ext cx="424293" cy="4197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>
                        <a:solidFill>
                          <a:srgbClr val="00B050"/>
                        </a:solidFill>
                      </a:rPr>
                      <a:t>Y</a:t>
                    </a:r>
                    <a:endParaRPr lang="de-DE" sz="1000" b="1" dirty="0">
                      <a:solidFill>
                        <a:srgbClr val="00B050"/>
                      </a:solidFill>
                    </a:endParaRPr>
                  </a:p>
                </p:txBody>
              </p:sp>
              <p:sp>
                <p:nvSpPr>
                  <p:cNvPr id="67" name="TextBox 32">
                    <a:extLst>
                      <a:ext uri="{FF2B5EF4-FFF2-40B4-BE49-F238E27FC236}">
                        <a16:creationId xmlns:a16="http://schemas.microsoft.com/office/drawing/2014/main" id="{52FC7DA4-4B22-C845-9A1A-7776E2C93115}"/>
                      </a:ext>
                    </a:extLst>
                  </p:cNvPr>
                  <p:cNvSpPr txBox="1"/>
                  <p:nvPr/>
                </p:nvSpPr>
                <p:spPr>
                  <a:xfrm>
                    <a:off x="8321767" y="4386754"/>
                    <a:ext cx="429691" cy="4197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>
                        <a:solidFill>
                          <a:srgbClr val="FF0000"/>
                        </a:solidFill>
                      </a:rPr>
                      <a:t>X</a:t>
                    </a:r>
                    <a:endParaRPr lang="de-DE" sz="10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8" name="TextBox 33">
                    <a:extLst>
                      <a:ext uri="{FF2B5EF4-FFF2-40B4-BE49-F238E27FC236}">
                        <a16:creationId xmlns:a16="http://schemas.microsoft.com/office/drawing/2014/main" id="{AE94F847-B7B1-434B-8EEA-0954E727D8AF}"/>
                      </a:ext>
                    </a:extLst>
                  </p:cNvPr>
                  <p:cNvSpPr txBox="1"/>
                  <p:nvPr/>
                </p:nvSpPr>
                <p:spPr>
                  <a:xfrm>
                    <a:off x="7947569" y="4170489"/>
                    <a:ext cx="413497" cy="41977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b="1" dirty="0">
                        <a:solidFill>
                          <a:srgbClr val="00B0F0"/>
                        </a:solidFill>
                      </a:rPr>
                      <a:t>Z</a:t>
                    </a:r>
                    <a:endParaRPr lang="de-DE" sz="1000" b="1" dirty="0">
                      <a:solidFill>
                        <a:srgbClr val="00B0F0"/>
                      </a:solidFill>
                    </a:endParaRPr>
                  </a:p>
                </p:txBody>
              </p:sp>
            </p:grpSp>
            <p:sp>
              <p:nvSpPr>
                <p:cNvPr id="63" name="TextBox 28">
                  <a:extLst>
                    <a:ext uri="{FF2B5EF4-FFF2-40B4-BE49-F238E27FC236}">
                      <a16:creationId xmlns:a16="http://schemas.microsoft.com/office/drawing/2014/main" id="{8F81DAD3-0694-2E46-9A18-6B602EE6B54B}"/>
                    </a:ext>
                  </a:extLst>
                </p:cNvPr>
                <p:cNvSpPr txBox="1"/>
                <p:nvPr/>
              </p:nvSpPr>
              <p:spPr>
                <a:xfrm>
                  <a:off x="8111099" y="4202861"/>
                  <a:ext cx="1134145" cy="3148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00" b="1" dirty="0">
                      <a:solidFill>
                        <a:srgbClr val="00B0F0"/>
                      </a:solidFill>
                    </a:rPr>
                    <a:t>Beam direction</a:t>
                  </a:r>
                  <a:endParaRPr lang="de-DE" sz="600" b="1" dirty="0">
                    <a:solidFill>
                      <a:srgbClr val="00B0F0"/>
                    </a:solidFill>
                  </a:endParaRPr>
                </a:p>
              </p:txBody>
            </p:sp>
          </p:grpSp>
          <p:sp>
            <p:nvSpPr>
              <p:cNvPr id="41" name="TextBox 10">
                <a:extLst>
                  <a:ext uri="{FF2B5EF4-FFF2-40B4-BE49-F238E27FC236}">
                    <a16:creationId xmlns:a16="http://schemas.microsoft.com/office/drawing/2014/main" id="{0BA8B7FB-916C-A24F-AE8C-77573AF532D4}"/>
                  </a:ext>
                </a:extLst>
              </p:cNvPr>
              <p:cNvSpPr txBox="1"/>
              <p:nvPr/>
            </p:nvSpPr>
            <p:spPr>
              <a:xfrm>
                <a:off x="10501575" y="6264688"/>
                <a:ext cx="60439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x [cm]</a:t>
                </a:r>
                <a:endParaRPr lang="de-DE" sz="1200" dirty="0"/>
              </a:p>
            </p:txBody>
          </p:sp>
          <p:cxnSp>
            <p:nvCxnSpPr>
              <p:cNvPr id="46" name="Straight Arrow Connector 11">
                <a:extLst>
                  <a:ext uri="{FF2B5EF4-FFF2-40B4-BE49-F238E27FC236}">
                    <a16:creationId xmlns:a16="http://schemas.microsoft.com/office/drawing/2014/main" id="{F3AA1275-669B-0744-96CC-81274D8F09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71188" y="5876732"/>
                <a:ext cx="93645" cy="121666"/>
              </a:xfrm>
              <a:prstGeom prst="straightConnector1">
                <a:avLst/>
              </a:prstGeom>
              <a:ln w="1905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7" name="Picture 12">
                <a:extLst>
                  <a:ext uri="{FF2B5EF4-FFF2-40B4-BE49-F238E27FC236}">
                    <a16:creationId xmlns:a16="http://schemas.microsoft.com/office/drawing/2014/main" id="{F9708E8B-C200-884C-B1C7-FE4208BD3B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06848" y="2665064"/>
                <a:ext cx="5461028" cy="4101083"/>
              </a:xfrm>
              <a:prstGeom prst="rect">
                <a:avLst/>
              </a:prstGeom>
            </p:spPr>
          </p:pic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2527BCC-D1F7-3D4B-89A8-917511518700}"/>
                  </a:ext>
                </a:extLst>
              </p:cNvPr>
              <p:cNvSpPr/>
              <p:nvPr/>
            </p:nvSpPr>
            <p:spPr>
              <a:xfrm>
                <a:off x="5760173" y="6348147"/>
                <a:ext cx="4555478" cy="369332"/>
              </a:xfrm>
              <a:prstGeom prst="rect">
                <a:avLst/>
              </a:prstGeom>
              <a:solidFill>
                <a:schemeClr val="accent4"/>
              </a:solidFill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latin typeface="Arial" panose="020B0604020202020204" pitchFamily="34" charset="0"/>
                  </a:rPr>
                  <a:t>BGO-OD @ at the ELSA facility in Bonn </a:t>
                </a:r>
                <a:endParaRPr lang="en-US" b="1" dirty="0"/>
              </a:p>
            </p:txBody>
          </p:sp>
          <p:cxnSp>
            <p:nvCxnSpPr>
              <p:cNvPr id="49" name="Straight Arrow Connector 14">
                <a:extLst>
                  <a:ext uri="{FF2B5EF4-FFF2-40B4-BE49-F238E27FC236}">
                    <a16:creationId xmlns:a16="http://schemas.microsoft.com/office/drawing/2014/main" id="{3DB53486-A62A-2B44-B608-74321F38AF1A}"/>
                  </a:ext>
                </a:extLst>
              </p:cNvPr>
              <p:cNvCxnSpPr/>
              <p:nvPr/>
            </p:nvCxnSpPr>
            <p:spPr>
              <a:xfrm>
                <a:off x="9744696" y="3446760"/>
                <a:ext cx="0" cy="274883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15">
                <a:extLst>
                  <a:ext uri="{FF2B5EF4-FFF2-40B4-BE49-F238E27FC236}">
                    <a16:creationId xmlns:a16="http://schemas.microsoft.com/office/drawing/2014/main" id="{084A92FB-E0F6-824F-9993-0F7D85E87B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0093" y="3457249"/>
                <a:ext cx="2784603" cy="564335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16">
                <a:extLst>
                  <a:ext uri="{FF2B5EF4-FFF2-40B4-BE49-F238E27FC236}">
                    <a16:creationId xmlns:a16="http://schemas.microsoft.com/office/drawing/2014/main" id="{FD7A467C-50B3-3D4E-A007-C3F0A7904A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81127" y="3452916"/>
                <a:ext cx="534524" cy="334778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17">
                <a:extLst>
                  <a:ext uri="{FF2B5EF4-FFF2-40B4-BE49-F238E27FC236}">
                    <a16:creationId xmlns:a16="http://schemas.microsoft.com/office/drawing/2014/main" id="{24DDB302-BD16-F742-B6B9-979A147C4AD4}"/>
                  </a:ext>
                </a:extLst>
              </p:cNvPr>
              <p:cNvSpPr txBox="1"/>
              <p:nvPr/>
            </p:nvSpPr>
            <p:spPr>
              <a:xfrm rot="16200000">
                <a:off x="9329721" y="4545919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2.8 m</a:t>
                </a:r>
              </a:p>
            </p:txBody>
          </p:sp>
          <p:sp>
            <p:nvSpPr>
              <p:cNvPr id="53" name="TextBox 18">
                <a:extLst>
                  <a:ext uri="{FF2B5EF4-FFF2-40B4-BE49-F238E27FC236}">
                    <a16:creationId xmlns:a16="http://schemas.microsoft.com/office/drawing/2014/main" id="{33A2C44D-3A87-1840-8DC7-875ABACDB787}"/>
                  </a:ext>
                </a:extLst>
              </p:cNvPr>
              <p:cNvSpPr txBox="1"/>
              <p:nvPr/>
            </p:nvSpPr>
            <p:spPr>
              <a:xfrm rot="1968601">
                <a:off x="9740442" y="3608224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1.5 m</a:t>
                </a:r>
              </a:p>
            </p:txBody>
          </p:sp>
          <p:sp>
            <p:nvSpPr>
              <p:cNvPr id="54" name="TextBox 19">
                <a:extLst>
                  <a:ext uri="{FF2B5EF4-FFF2-40B4-BE49-F238E27FC236}">
                    <a16:creationId xmlns:a16="http://schemas.microsoft.com/office/drawing/2014/main" id="{B8E87DE8-F8D6-A24C-B355-551B4A28D2C8}"/>
                  </a:ext>
                </a:extLst>
              </p:cNvPr>
              <p:cNvSpPr txBox="1"/>
              <p:nvPr/>
            </p:nvSpPr>
            <p:spPr>
              <a:xfrm rot="20891453">
                <a:off x="7822382" y="3747367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3.9 m</a:t>
                </a:r>
              </a:p>
            </p:txBody>
          </p:sp>
          <p:cxnSp>
            <p:nvCxnSpPr>
              <p:cNvPr id="55" name="Straight Arrow Connector 20">
                <a:extLst>
                  <a:ext uri="{FF2B5EF4-FFF2-40B4-BE49-F238E27FC236}">
                    <a16:creationId xmlns:a16="http://schemas.microsoft.com/office/drawing/2014/main" id="{764F50B3-44F1-7048-BFCC-28BE66256A3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70641" y="4364301"/>
                <a:ext cx="0" cy="104220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TextBox 21">
                <a:extLst>
                  <a:ext uri="{FF2B5EF4-FFF2-40B4-BE49-F238E27FC236}">
                    <a16:creationId xmlns:a16="http://schemas.microsoft.com/office/drawing/2014/main" id="{303155D5-152B-494F-A5C8-9C27565A601A}"/>
                  </a:ext>
                </a:extLst>
              </p:cNvPr>
              <p:cNvSpPr txBox="1"/>
              <p:nvPr/>
            </p:nvSpPr>
            <p:spPr>
              <a:xfrm rot="16200000">
                <a:off x="7523998" y="4681912"/>
                <a:ext cx="68640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0.84 m</a:t>
                </a:r>
              </a:p>
            </p:txBody>
          </p:sp>
          <p:cxnSp>
            <p:nvCxnSpPr>
              <p:cNvPr id="57" name="Straight Arrow Connector 22">
                <a:extLst>
                  <a:ext uri="{FF2B5EF4-FFF2-40B4-BE49-F238E27FC236}">
                    <a16:creationId xmlns:a16="http://schemas.microsoft.com/office/drawing/2014/main" id="{A9FFFFFF-B521-A342-BFE1-FA7F36AAC4D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553805" y="5372406"/>
                <a:ext cx="1172946" cy="57437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TextBox 23">
                <a:extLst>
                  <a:ext uri="{FF2B5EF4-FFF2-40B4-BE49-F238E27FC236}">
                    <a16:creationId xmlns:a16="http://schemas.microsoft.com/office/drawing/2014/main" id="{6A93F191-C457-A94F-A5BB-DD1DFAA57207}"/>
                  </a:ext>
                </a:extLst>
              </p:cNvPr>
              <p:cNvSpPr txBox="1"/>
              <p:nvPr/>
            </p:nvSpPr>
            <p:spPr>
              <a:xfrm>
                <a:off x="7855990" y="5348006"/>
                <a:ext cx="59503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1.5 m</a:t>
                </a:r>
              </a:p>
            </p:txBody>
          </p:sp>
          <p:cxnSp>
            <p:nvCxnSpPr>
              <p:cNvPr id="59" name="Straight Arrow Connector 24">
                <a:extLst>
                  <a:ext uri="{FF2B5EF4-FFF2-40B4-BE49-F238E27FC236}">
                    <a16:creationId xmlns:a16="http://schemas.microsoft.com/office/drawing/2014/main" id="{DB705940-7A9C-6942-A5FD-C429947E354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80264" y="5241110"/>
                <a:ext cx="772034" cy="97210"/>
              </a:xfrm>
              <a:prstGeom prst="straightConnector1">
                <a:avLst/>
              </a:prstGeom>
              <a:ln>
                <a:solidFill>
                  <a:schemeClr val="bg1"/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TextBox 25">
                <a:extLst>
                  <a:ext uri="{FF2B5EF4-FFF2-40B4-BE49-F238E27FC236}">
                    <a16:creationId xmlns:a16="http://schemas.microsoft.com/office/drawing/2014/main" id="{B5CCA20F-9E6B-914A-94ED-FDD0A45E5FBE}"/>
                  </a:ext>
                </a:extLst>
              </p:cNvPr>
              <p:cNvSpPr txBox="1"/>
              <p:nvPr/>
            </p:nvSpPr>
            <p:spPr>
              <a:xfrm rot="21186253">
                <a:off x="7903724" y="5052248"/>
                <a:ext cx="508473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/>
                    </a:solidFill>
                  </a:rPr>
                  <a:t>1.5 m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6CE8CB45-DB22-C44D-A46B-9BDE0C02911D}"/>
                  </a:ext>
                </a:extLst>
              </p:cNvPr>
              <p:cNvSpPr/>
              <p:nvPr/>
            </p:nvSpPr>
            <p:spPr>
              <a:xfrm>
                <a:off x="5766581" y="2751869"/>
                <a:ext cx="3727669" cy="52322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1400" dirty="0"/>
                  <a:t>Operates @ I</a:t>
                </a:r>
                <a:r>
                  <a:rPr lang="en-US" sz="1400" baseline="-25000" dirty="0"/>
                  <a:t>max</a:t>
                </a:r>
                <a:r>
                  <a:rPr lang="en-US" sz="1400" dirty="0"/>
                  <a:t> = 1340 A and a central magnetic field strength of </a:t>
                </a:r>
                <a:r>
                  <a:rPr lang="en-US" sz="1400" dirty="0" err="1"/>
                  <a:t>B</a:t>
                </a:r>
                <a:r>
                  <a:rPr lang="en-US" sz="1400" baseline="-25000" dirty="0" err="1"/>
                  <a:t>max</a:t>
                </a:r>
                <a:r>
                  <a:rPr lang="en-US" sz="1400" dirty="0"/>
                  <a:t> = 0.54T (∫B dl ≈ 0.74Tm)</a:t>
                </a:r>
              </a:p>
            </p:txBody>
          </p:sp>
        </p:grpSp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C157BF17-42FD-6742-8649-895BA28B5FC8}"/>
                </a:ext>
              </a:extLst>
            </p:cNvPr>
            <p:cNvSpPr txBox="1"/>
            <p:nvPr/>
          </p:nvSpPr>
          <p:spPr>
            <a:xfrm>
              <a:off x="-22812" y="6334171"/>
              <a:ext cx="40530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>
                  <a:solidFill>
                    <a:srgbClr val="00B0F0"/>
                  </a:solidFill>
                </a:rPr>
                <a:t>Credit</a:t>
              </a:r>
              <a:r>
                <a:rPr lang="fr-FR" sz="1400" dirty="0">
                  <a:solidFill>
                    <a:srgbClr val="00B0F0"/>
                  </a:solidFill>
                </a:rPr>
                <a:t> : </a:t>
              </a:r>
              <a:r>
                <a:rPr lang="fr-FR" sz="1400" dirty="0" err="1">
                  <a:solidFill>
                    <a:srgbClr val="00B0F0"/>
                  </a:solidFill>
                </a:rPr>
                <a:t>Tamer</a:t>
              </a:r>
              <a:r>
                <a:rPr lang="fr-FR" sz="1400" dirty="0">
                  <a:solidFill>
                    <a:srgbClr val="00B0F0"/>
                  </a:solidFill>
                </a:rPr>
                <a:t> </a:t>
              </a:r>
              <a:r>
                <a:rPr lang="fr-FR" sz="1400" dirty="0" err="1">
                  <a:solidFill>
                    <a:srgbClr val="00B0F0"/>
                  </a:solidFill>
                </a:rPr>
                <a:t>Tolba</a:t>
              </a:r>
              <a:r>
                <a:rPr lang="fr-FR" sz="1400" dirty="0">
                  <a:solidFill>
                    <a:srgbClr val="00B0F0"/>
                  </a:solidFill>
                </a:rPr>
                <a:t> talk -  </a:t>
              </a:r>
              <a:r>
                <a:rPr lang="fr-FR" sz="1400" dirty="0" err="1">
                  <a:solidFill>
                    <a:srgbClr val="00B0F0"/>
                  </a:solidFill>
                </a:rPr>
                <a:t>Nufact</a:t>
              </a:r>
              <a:r>
                <a:rPr lang="fr-FR" sz="1400" dirty="0">
                  <a:solidFill>
                    <a:srgbClr val="00B0F0"/>
                  </a:solidFill>
                </a:rPr>
                <a:t> 2023 – 20/08/2023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E114676-C503-704D-AFEC-A781B38F5902}"/>
              </a:ext>
            </a:extLst>
          </p:cNvPr>
          <p:cNvGrpSpPr/>
          <p:nvPr/>
        </p:nvGrpSpPr>
        <p:grpSpPr>
          <a:xfrm>
            <a:off x="7788014" y="1135278"/>
            <a:ext cx="4431341" cy="4744158"/>
            <a:chOff x="7851966" y="1877626"/>
            <a:chExt cx="4431341" cy="4744158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E3B66565-8A1F-314F-BFAE-C1BB08A01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74000" y="1877626"/>
              <a:ext cx="4318000" cy="4724400"/>
            </a:xfrm>
            <a:prstGeom prst="rect">
              <a:avLst/>
            </a:prstGeom>
          </p:spPr>
        </p:pic>
        <p:sp>
          <p:nvSpPr>
            <p:cNvPr id="70" name="ZoneTexte 69">
              <a:extLst>
                <a:ext uri="{FF2B5EF4-FFF2-40B4-BE49-F238E27FC236}">
                  <a16:creationId xmlns:a16="http://schemas.microsoft.com/office/drawing/2014/main" id="{7FE366C2-55E3-5347-9229-F82853F59AB3}"/>
                </a:ext>
              </a:extLst>
            </p:cNvPr>
            <p:cNvSpPr txBox="1"/>
            <p:nvPr/>
          </p:nvSpPr>
          <p:spPr>
            <a:xfrm>
              <a:off x="7851966" y="6314007"/>
              <a:ext cx="44313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>
                  <a:solidFill>
                    <a:srgbClr val="00B0F0"/>
                  </a:solidFill>
                </a:rPr>
                <a:t>Credit</a:t>
              </a:r>
              <a:r>
                <a:rPr lang="fr-FR" sz="1400" dirty="0">
                  <a:solidFill>
                    <a:srgbClr val="00B0F0"/>
                  </a:solidFill>
                </a:rPr>
                <a:t> : </a:t>
              </a:r>
              <a:r>
                <a:rPr lang="fr-FR" sz="1400" dirty="0" err="1">
                  <a:solidFill>
                    <a:srgbClr val="00B0F0"/>
                  </a:solidFill>
                </a:rPr>
                <a:t>Tamer</a:t>
              </a:r>
              <a:r>
                <a:rPr lang="fr-FR" sz="1400" dirty="0">
                  <a:solidFill>
                    <a:srgbClr val="00B0F0"/>
                  </a:solidFill>
                </a:rPr>
                <a:t> </a:t>
              </a:r>
              <a:r>
                <a:rPr lang="fr-FR" sz="1400" dirty="0" err="1">
                  <a:solidFill>
                    <a:srgbClr val="00B0F0"/>
                  </a:solidFill>
                </a:rPr>
                <a:t>Tolba</a:t>
              </a:r>
              <a:r>
                <a:rPr lang="fr-FR" sz="1400" dirty="0">
                  <a:solidFill>
                    <a:srgbClr val="00B0F0"/>
                  </a:solidFill>
                </a:rPr>
                <a:t> -  </a:t>
              </a:r>
              <a:r>
                <a:rPr lang="fr-FR" sz="1400" dirty="0" err="1">
                  <a:solidFill>
                    <a:srgbClr val="00B0F0"/>
                  </a:solidFill>
                </a:rPr>
                <a:t>Annual</a:t>
              </a:r>
              <a:r>
                <a:rPr lang="fr-FR" sz="1400" dirty="0">
                  <a:solidFill>
                    <a:srgbClr val="00B0F0"/>
                  </a:solidFill>
                </a:rPr>
                <a:t> Meeting 2024 – 15/10/2024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990D3B86-934F-8340-ABDA-A4EA77E68B17}"/>
              </a:ext>
            </a:extLst>
          </p:cNvPr>
          <p:cNvSpPr txBox="1"/>
          <p:nvPr/>
        </p:nvSpPr>
        <p:spPr>
          <a:xfrm>
            <a:off x="5667429" y="2861798"/>
            <a:ext cx="21022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 « U-shaped » dipole is considered to prevent particles from hitting </a:t>
            </a:r>
          </a:p>
          <a:p>
            <a:pPr algn="ctr"/>
            <a:r>
              <a:rPr lang="en-GB" dirty="0"/>
              <a:t>its edges.</a:t>
            </a:r>
          </a:p>
        </p:txBody>
      </p:sp>
      <p:sp>
        <p:nvSpPr>
          <p:cNvPr id="2" name="Titre 25">
            <a:extLst>
              <a:ext uri="{FF2B5EF4-FFF2-40B4-BE49-F238E27FC236}">
                <a16:creationId xmlns:a16="http://schemas.microsoft.com/office/drawing/2014/main" id="{65B9689F-BEAC-C680-A730-C2FE222AA011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Dipole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54887BE-92D7-271E-BBCA-A33E38471363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546071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8424A7-41EB-114C-A9D9-401746615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24347"/>
            <a:ext cx="12192000" cy="4572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406FF73-C3B3-AE44-A4C3-4DF6DD77A72D}"/>
              </a:ext>
            </a:extLst>
          </p:cNvPr>
          <p:cNvSpPr txBox="1"/>
          <p:nvPr/>
        </p:nvSpPr>
        <p:spPr>
          <a:xfrm>
            <a:off x="767487" y="4339249"/>
            <a:ext cx="1586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Magnetic Horn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76C2AC9-5D0C-F44B-9515-5EB42CED3910}"/>
              </a:ext>
            </a:extLst>
          </p:cNvPr>
          <p:cNvSpPr txBox="1"/>
          <p:nvPr/>
        </p:nvSpPr>
        <p:spPr>
          <a:xfrm>
            <a:off x="1860621" y="3096814"/>
            <a:ext cx="7646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Target</a:t>
            </a:r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1B4CBACA-7792-EA47-9773-17CE76C27F5E}"/>
              </a:ext>
            </a:extLst>
          </p:cNvPr>
          <p:cNvCxnSpPr>
            <a:cxnSpLocks/>
          </p:cNvCxnSpPr>
          <p:nvPr/>
        </p:nvCxnSpPr>
        <p:spPr>
          <a:xfrm flipV="1">
            <a:off x="1039678" y="3407707"/>
            <a:ext cx="988676" cy="694699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FA3DDF94-D814-1242-9459-F5D84761E888}"/>
              </a:ext>
            </a:extLst>
          </p:cNvPr>
          <p:cNvSpPr txBox="1"/>
          <p:nvPr/>
        </p:nvSpPr>
        <p:spPr>
          <a:xfrm>
            <a:off x="3731591" y="5132149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CLMT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9D4B49C-9BAE-B849-A2EA-8521DB928EDB}"/>
              </a:ext>
            </a:extLst>
          </p:cNvPr>
          <p:cNvSpPr txBox="1"/>
          <p:nvPr/>
        </p:nvSpPr>
        <p:spPr>
          <a:xfrm>
            <a:off x="3731591" y="2872944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CLMT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4A63E9B-8EFC-E54F-B17E-A0E11DC81E8E}"/>
              </a:ext>
            </a:extLst>
          </p:cNvPr>
          <p:cNvSpPr txBox="1"/>
          <p:nvPr/>
        </p:nvSpPr>
        <p:spPr>
          <a:xfrm>
            <a:off x="4908303" y="2746957"/>
            <a:ext cx="9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Magnet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C69124F-36CB-6848-9FA8-990DF62C57D3}"/>
              </a:ext>
            </a:extLst>
          </p:cNvPr>
          <p:cNvSpPr txBox="1"/>
          <p:nvPr/>
        </p:nvSpPr>
        <p:spPr>
          <a:xfrm>
            <a:off x="4911653" y="5212154"/>
            <a:ext cx="9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Magnet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976B21-58E8-AA4A-9EE3-6730061358B2}"/>
              </a:ext>
            </a:extLst>
          </p:cNvPr>
          <p:cNvSpPr txBox="1"/>
          <p:nvPr/>
        </p:nvSpPr>
        <p:spPr>
          <a:xfrm>
            <a:off x="5052765" y="3116289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Coils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E118DF1-5B40-1348-A474-E0188BB4AF1F}"/>
              </a:ext>
            </a:extLst>
          </p:cNvPr>
          <p:cNvSpPr txBox="1"/>
          <p:nvPr/>
        </p:nvSpPr>
        <p:spPr>
          <a:xfrm>
            <a:off x="5052765" y="4796523"/>
            <a:ext cx="625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Coils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4FF5852-D50E-7B44-AB28-FAE95773A450}"/>
              </a:ext>
            </a:extLst>
          </p:cNvPr>
          <p:cNvSpPr txBox="1"/>
          <p:nvPr/>
        </p:nvSpPr>
        <p:spPr>
          <a:xfrm>
            <a:off x="3685905" y="357824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 ring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211E1E3A-D45F-2A44-9F0D-595ABEEAE2C0}"/>
              </a:ext>
            </a:extLst>
          </p:cNvPr>
          <p:cNvSpPr txBox="1"/>
          <p:nvPr/>
        </p:nvSpPr>
        <p:spPr>
          <a:xfrm>
            <a:off x="3681336" y="4355198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W ring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B42480E-7A04-BB42-B31E-8046D3CFFD92}"/>
              </a:ext>
            </a:extLst>
          </p:cNvPr>
          <p:cNvSpPr txBox="1"/>
          <p:nvPr/>
        </p:nvSpPr>
        <p:spPr>
          <a:xfrm>
            <a:off x="9435402" y="3556214"/>
            <a:ext cx="1034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Tungsten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72D366-1E98-0348-AB49-44F8645D8F31}"/>
              </a:ext>
            </a:extLst>
          </p:cNvPr>
          <p:cNvSpPr txBox="1"/>
          <p:nvPr/>
        </p:nvSpPr>
        <p:spPr>
          <a:xfrm>
            <a:off x="9435402" y="4350540"/>
            <a:ext cx="1034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Tungsten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F9136D78-EF0B-1343-B834-FA74F20BA794}"/>
              </a:ext>
            </a:extLst>
          </p:cNvPr>
          <p:cNvSpPr txBox="1"/>
          <p:nvPr/>
        </p:nvSpPr>
        <p:spPr>
          <a:xfrm>
            <a:off x="9671235" y="2872944"/>
            <a:ext cx="56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Iron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6D5C13A-6DB4-AF46-BECD-2233D2B2E494}"/>
              </a:ext>
            </a:extLst>
          </p:cNvPr>
          <p:cNvSpPr txBox="1"/>
          <p:nvPr/>
        </p:nvSpPr>
        <p:spPr>
          <a:xfrm>
            <a:off x="9665785" y="5212154"/>
            <a:ext cx="56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Iron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F1C8479B-25CB-FA46-8331-E339D9E8FD9F}"/>
              </a:ext>
            </a:extLst>
          </p:cNvPr>
          <p:cNvSpPr txBox="1"/>
          <p:nvPr/>
        </p:nvSpPr>
        <p:spPr>
          <a:xfrm>
            <a:off x="10973745" y="2229468"/>
            <a:ext cx="562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Iron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0FB87A88-2D4B-134F-8D84-476D346A9782}"/>
              </a:ext>
            </a:extLst>
          </p:cNvPr>
          <p:cNvCxnSpPr>
            <a:cxnSpLocks/>
          </p:cNvCxnSpPr>
          <p:nvPr/>
        </p:nvCxnSpPr>
        <p:spPr>
          <a:xfrm>
            <a:off x="6895544" y="4134995"/>
            <a:ext cx="949254" cy="116975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31">
            <a:extLst>
              <a:ext uri="{FF2B5EF4-FFF2-40B4-BE49-F238E27FC236}">
                <a16:creationId xmlns:a16="http://schemas.microsoft.com/office/drawing/2014/main" id="{378DC503-536E-D240-9ABC-C207CD492ADF}"/>
              </a:ext>
            </a:extLst>
          </p:cNvPr>
          <p:cNvSpPr txBox="1"/>
          <p:nvPr/>
        </p:nvSpPr>
        <p:spPr>
          <a:xfrm>
            <a:off x="7146774" y="5212154"/>
            <a:ext cx="160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Titanium (66%)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D69A7A8-BD9D-404B-B66A-88E881E72AF8}"/>
              </a:ext>
            </a:extLst>
          </p:cNvPr>
          <p:cNvSpPr txBox="1"/>
          <p:nvPr/>
        </p:nvSpPr>
        <p:spPr>
          <a:xfrm>
            <a:off x="11091855" y="394758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4929CC4C-1D0F-824A-979E-EBD05E0A0750}"/>
              </a:ext>
            </a:extLst>
          </p:cNvPr>
          <p:cNvSpPr txBox="1"/>
          <p:nvPr/>
        </p:nvSpPr>
        <p:spPr>
          <a:xfrm>
            <a:off x="7428140" y="2632576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B02BB8C2-3F97-ED47-917B-D8D744BECC92}"/>
              </a:ext>
            </a:extLst>
          </p:cNvPr>
          <p:cNvSpPr txBox="1"/>
          <p:nvPr/>
        </p:nvSpPr>
        <p:spPr>
          <a:xfrm>
            <a:off x="7650316" y="3947580"/>
            <a:ext cx="444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D3E76CD1-8CB1-3F4F-A622-4034FFDFA4C0}"/>
              </a:ext>
            </a:extLst>
          </p:cNvPr>
          <p:cNvSpPr txBox="1"/>
          <p:nvPr/>
        </p:nvSpPr>
        <p:spPr>
          <a:xfrm>
            <a:off x="647819" y="2200387"/>
            <a:ext cx="13960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>
                <a:solidFill>
                  <a:srgbClr val="FF0000"/>
                </a:solidFill>
              </a:rPr>
              <a:t>Components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BD7D9622-65CF-F540-8A3F-43958BEAABE3}"/>
              </a:ext>
            </a:extLst>
          </p:cNvPr>
          <p:cNvSpPr txBox="1"/>
          <p:nvPr/>
        </p:nvSpPr>
        <p:spPr>
          <a:xfrm>
            <a:off x="6575012" y="2209013"/>
            <a:ext cx="109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u="sng" dirty="0">
                <a:solidFill>
                  <a:srgbClr val="FF0000"/>
                </a:solidFill>
              </a:rPr>
              <a:t>Materials</a:t>
            </a:r>
          </a:p>
        </p:txBody>
      </p: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9F5E1F80-D0DF-CE45-9146-82E2BEE3F33B}"/>
              </a:ext>
            </a:extLst>
          </p:cNvPr>
          <p:cNvCxnSpPr>
            <a:cxnSpLocks/>
          </p:cNvCxnSpPr>
          <p:nvPr/>
        </p:nvCxnSpPr>
        <p:spPr>
          <a:xfrm>
            <a:off x="6021810" y="3230508"/>
            <a:ext cx="87373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>
            <a:extLst>
              <a:ext uri="{FF2B5EF4-FFF2-40B4-BE49-F238E27FC236}">
                <a16:creationId xmlns:a16="http://schemas.microsoft.com/office/drawing/2014/main" id="{4ED33C64-3DAD-B44D-A82F-D7DA15960069}"/>
              </a:ext>
            </a:extLst>
          </p:cNvPr>
          <p:cNvSpPr txBox="1"/>
          <p:nvPr/>
        </p:nvSpPr>
        <p:spPr>
          <a:xfrm>
            <a:off x="6834573" y="3038375"/>
            <a:ext cx="869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Copper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02FBC96-0893-DB47-89CE-19329396676A}"/>
              </a:ext>
            </a:extLst>
          </p:cNvPr>
          <p:cNvSpPr txBox="1"/>
          <p:nvPr/>
        </p:nvSpPr>
        <p:spPr>
          <a:xfrm>
            <a:off x="767487" y="4960923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u="sng" dirty="0"/>
              <a:t>Legend</a:t>
            </a:r>
            <a:r>
              <a:rPr lang="en-GB" dirty="0"/>
              <a:t>:</a:t>
            </a:r>
          </a:p>
          <a:p>
            <a:r>
              <a:rPr lang="en-GB" dirty="0"/>
              <a:t>   CLMT  : Collimator	</a:t>
            </a:r>
          </a:p>
          <a:p>
            <a:r>
              <a:rPr lang="en-GB" dirty="0"/>
              <a:t>   W ring : Tungsten ring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791D0A4-F2A7-124A-A1CE-913FBD085599}"/>
                  </a:ext>
                </a:extLst>
              </p:cNvPr>
              <p:cNvSpPr/>
              <p:nvPr/>
            </p:nvSpPr>
            <p:spPr>
              <a:xfrm>
                <a:off x="4260862" y="3936318"/>
                <a:ext cx="1790875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</m:acc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: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𝒃𝒚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𝑻</m:t>
                    </m:r>
                  </m:oMath>
                </a14:m>
                <a:r>
                  <a:rPr lang="en-GB" b="1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9791D0A4-F2A7-124A-A1CE-913FBD0855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0862" y="3936318"/>
                <a:ext cx="1790875" cy="402931"/>
              </a:xfrm>
              <a:prstGeom prst="rect">
                <a:avLst/>
              </a:prstGeom>
              <a:blipFill>
                <a:blip r:embed="rId4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46B34434-6E1E-6245-B603-5719B5C1FDA5}"/>
              </a:ext>
            </a:extLst>
          </p:cNvPr>
          <p:cNvCxnSpPr>
            <a:cxnSpLocks/>
          </p:cNvCxnSpPr>
          <p:nvPr/>
        </p:nvCxnSpPr>
        <p:spPr>
          <a:xfrm flipV="1">
            <a:off x="5259999" y="3570259"/>
            <a:ext cx="0" cy="1141624"/>
          </a:xfrm>
          <a:prstGeom prst="straightConnector1">
            <a:avLst/>
          </a:prstGeom>
          <a:ln w="254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25">
            <a:extLst>
              <a:ext uri="{FF2B5EF4-FFF2-40B4-BE49-F238E27FC236}">
                <a16:creationId xmlns:a16="http://schemas.microsoft.com/office/drawing/2014/main" id="{92F600B3-C756-B30F-7D32-C3F21E489B91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Dipole – Collimator	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BA58F4A-C3D3-FC08-2553-E7B127490FD5}"/>
              </a:ext>
            </a:extLst>
          </p:cNvPr>
          <p:cNvSpPr txBox="1"/>
          <p:nvPr/>
        </p:nvSpPr>
        <p:spPr>
          <a:xfrm>
            <a:off x="1371325" y="718099"/>
            <a:ext cx="24101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/>
              <a:t> </a:t>
            </a:r>
            <a:r>
              <a:rPr lang="en-GB" sz="2000" b="1" dirty="0">
                <a:sym typeface="Wingdings" pitchFamily="2" charset="2"/>
              </a:rPr>
              <a:t>-</a:t>
            </a:r>
            <a:r>
              <a:rPr lang="en-GB" sz="2000" b="1" dirty="0"/>
              <a:t> Last year geometry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406B5421-B0CE-E967-5E87-5E489EEA4D5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145" b="7387"/>
          <a:stretch>
            <a:fillRect/>
          </a:stretch>
        </p:blipFill>
        <p:spPr>
          <a:xfrm>
            <a:off x="8943166" y="240364"/>
            <a:ext cx="3249945" cy="2392211"/>
          </a:xfrm>
          <a:prstGeom prst="rect">
            <a:avLst/>
          </a:prstGeom>
        </p:spPr>
      </p:pic>
      <p:sp>
        <p:nvSpPr>
          <p:cNvPr id="56" name="ZoneTexte 55">
            <a:extLst>
              <a:ext uri="{FF2B5EF4-FFF2-40B4-BE49-F238E27FC236}">
                <a16:creationId xmlns:a16="http://schemas.microsoft.com/office/drawing/2014/main" id="{30FF11F5-EF6A-BEC4-91E1-3982571B7945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40790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CBDEB6-2E19-80FC-90F2-768107E48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DB73E3C-66AD-AEF6-B5DF-AFDD565DCA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54" t="5008" r="13167" b="5827"/>
          <a:stretch>
            <a:fillRect/>
          </a:stretch>
        </p:blipFill>
        <p:spPr>
          <a:xfrm>
            <a:off x="-57808" y="1030693"/>
            <a:ext cx="5990897" cy="528683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DB85928-A175-A300-110D-383FA844FC59}"/>
              </a:ext>
            </a:extLst>
          </p:cNvPr>
          <p:cNvSpPr txBox="1"/>
          <p:nvPr/>
        </p:nvSpPr>
        <p:spPr>
          <a:xfrm>
            <a:off x="6190593" y="1309647"/>
            <a:ext cx="58177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/>
              <a:t>New Geometry of the Dipole</a:t>
            </a:r>
          </a:p>
          <a:p>
            <a:endParaRPr lang="en-GB" b="1" noProof="0" dirty="0"/>
          </a:p>
          <a:p>
            <a:pPr lvl="0"/>
            <a:r>
              <a:rPr lang="en-GB" b="1" noProof="0" dirty="0">
                <a:solidFill>
                  <a:srgbClr val="8E562A"/>
                </a:solidFill>
              </a:rPr>
              <a:t>Copper coils </a:t>
            </a:r>
            <a:r>
              <a:rPr lang="en-GB" noProof="0" dirty="0"/>
              <a:t>are located deeper, farther from the proton beam.</a:t>
            </a:r>
          </a:p>
          <a:p>
            <a:pPr lvl="0"/>
            <a:endParaRPr lang="en-GB" noProof="0" dirty="0"/>
          </a:p>
          <a:p>
            <a:pPr lvl="0"/>
            <a:r>
              <a:rPr lang="en-GB" b="1" noProof="0" dirty="0">
                <a:solidFill>
                  <a:srgbClr val="556362"/>
                </a:solidFill>
              </a:rPr>
              <a:t>A tungsten shielding component </a:t>
            </a:r>
            <a:r>
              <a:rPr lang="en-GB" noProof="0" dirty="0"/>
              <a:t>has been added to provide further protection to the coils.</a:t>
            </a:r>
          </a:p>
          <a:p>
            <a:pPr lvl="0"/>
            <a:endParaRPr lang="en-GB" noProof="0" dirty="0"/>
          </a:p>
          <a:p>
            <a:r>
              <a:rPr lang="en-GB" noProof="0" dirty="0"/>
              <a:t>An </a:t>
            </a:r>
            <a:r>
              <a:rPr lang="en-GB" b="1" noProof="0" dirty="0"/>
              <a:t>Iron downstream shielding </a:t>
            </a:r>
            <a:r>
              <a:rPr lang="en-GB" noProof="0" dirty="0"/>
              <a:t>has been added to protect the dipole from indirect radiation coming from downstream, originating from the collision between the beam and the beam dump</a:t>
            </a:r>
            <a:endParaRPr lang="en-GB" dirty="0"/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The </a:t>
            </a:r>
            <a:r>
              <a:rPr lang="en-GB" b="1" noProof="0" dirty="0">
                <a:solidFill>
                  <a:srgbClr val="FF0000"/>
                </a:solidFill>
              </a:rPr>
              <a:t>dipole magnetic field </a:t>
            </a:r>
            <a:r>
              <a:rPr lang="en-GB" noProof="0" dirty="0"/>
              <a:t>has been increased from </a:t>
            </a:r>
            <a:r>
              <a:rPr lang="en-GB" b="1" noProof="0" dirty="0"/>
              <a:t>0.76 T to </a:t>
            </a:r>
            <a:r>
              <a:rPr lang="en-GB" b="1" noProof="0" dirty="0">
                <a:solidFill>
                  <a:srgbClr val="FF0000"/>
                </a:solidFill>
              </a:rPr>
              <a:t>1.0 T</a:t>
            </a:r>
            <a:r>
              <a:rPr lang="en-GB" noProof="0" dirty="0">
                <a:solidFill>
                  <a:srgbClr val="FF0000"/>
                </a:solidFill>
              </a:rPr>
              <a:t> </a:t>
            </a:r>
            <a:r>
              <a:rPr lang="en-GB" noProof="0" dirty="0"/>
              <a:t>to optimise the beamline for the new pion energy range (</a:t>
            </a:r>
            <a:r>
              <a:rPr lang="en-GB" b="1" noProof="0" dirty="0">
                <a:solidFill>
                  <a:srgbClr val="FF0000"/>
                </a:solidFill>
              </a:rPr>
              <a:t>1050 </a:t>
            </a:r>
            <a:r>
              <a:rPr lang="en-GB" b="1" dirty="0">
                <a:solidFill>
                  <a:srgbClr val="FF0000"/>
                </a:solidFill>
              </a:rPr>
              <a:t>± 10%</a:t>
            </a:r>
            <a:r>
              <a:rPr lang="en-GB" dirty="0"/>
              <a:t> </a:t>
            </a:r>
            <a:r>
              <a:rPr lang="en-GB" b="1" noProof="0" dirty="0">
                <a:solidFill>
                  <a:srgbClr val="FF0000"/>
                </a:solidFill>
              </a:rPr>
              <a:t>MeV</a:t>
            </a:r>
            <a:r>
              <a:rPr lang="en-GB" dirty="0"/>
              <a:t>).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3902CFA-A819-5F47-B108-0F3D9DE6F996}"/>
              </a:ext>
            </a:extLst>
          </p:cNvPr>
          <p:cNvCxnSpPr>
            <a:cxnSpLocks/>
          </p:cNvCxnSpPr>
          <p:nvPr/>
        </p:nvCxnSpPr>
        <p:spPr>
          <a:xfrm flipH="1">
            <a:off x="1762699" y="2038120"/>
            <a:ext cx="4427894" cy="958468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34EC928-7C74-E9AA-7CCE-72AD520A0EDF}"/>
              </a:ext>
            </a:extLst>
          </p:cNvPr>
          <p:cNvCxnSpPr>
            <a:cxnSpLocks/>
          </p:cNvCxnSpPr>
          <p:nvPr/>
        </p:nvCxnSpPr>
        <p:spPr>
          <a:xfrm flipH="1">
            <a:off x="1762699" y="2886419"/>
            <a:ext cx="4427894" cy="542581"/>
          </a:xfrm>
          <a:prstGeom prst="straightConnector1">
            <a:avLst/>
          </a:prstGeom>
          <a:ln w="38100">
            <a:solidFill>
              <a:schemeClr val="tx1"/>
            </a:solidFill>
            <a:tailEnd type="arrow" w="lg" len="lg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re 25">
            <a:extLst>
              <a:ext uri="{FF2B5EF4-FFF2-40B4-BE49-F238E27FC236}">
                <a16:creationId xmlns:a16="http://schemas.microsoft.com/office/drawing/2014/main" id="{0B56F4CB-1088-2DF0-FA8F-74396C06240D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Dipole – Collimator – Downstream shielding	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65AA38BF-E989-D96B-2197-E2A4C3349408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3993099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9CC3A-D5B3-56AB-547C-DEA8E49CC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F876413-ACA9-F7C9-1DD3-529576765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754" t="5008" r="13167" b="5827"/>
          <a:stretch>
            <a:fillRect/>
          </a:stretch>
        </p:blipFill>
        <p:spPr>
          <a:xfrm>
            <a:off x="-57808" y="1030693"/>
            <a:ext cx="5990897" cy="5286832"/>
          </a:xfrm>
          <a:prstGeom prst="rect">
            <a:avLst/>
          </a:prstGeom>
        </p:spPr>
      </p:pic>
      <p:sp>
        <p:nvSpPr>
          <p:cNvPr id="11" name="Titre 25">
            <a:extLst>
              <a:ext uri="{FF2B5EF4-FFF2-40B4-BE49-F238E27FC236}">
                <a16:creationId xmlns:a16="http://schemas.microsoft.com/office/drawing/2014/main" id="{1DDF51FE-352D-5142-BF8E-40E3A63D8215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Dipole – Collimator – Downstream shielding	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7BB4586-0A86-1A51-1301-CA8E474AEC64}"/>
              </a:ext>
            </a:extLst>
          </p:cNvPr>
          <p:cNvSpPr txBox="1"/>
          <p:nvPr/>
        </p:nvSpPr>
        <p:spPr>
          <a:xfrm>
            <a:off x="6096000" y="1695235"/>
            <a:ext cx="54758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/>
              <a:t>New Materials for the CLMT</a:t>
            </a:r>
          </a:p>
          <a:p>
            <a:endParaRPr lang="en-GB" b="1" noProof="0" dirty="0"/>
          </a:p>
          <a:p>
            <a:r>
              <a:rPr lang="en-GB" b="1" noProof="0" dirty="0"/>
              <a:t>Last year</a:t>
            </a:r>
            <a:r>
              <a:rPr lang="en-GB" noProof="0" dirty="0"/>
              <a:t>,  the collimator consisted of two parts:</a:t>
            </a:r>
          </a:p>
          <a:p>
            <a:pPr lvl="0"/>
            <a:endParaRPr lang="en-GB" noProof="0" dirty="0"/>
          </a:p>
          <a:p>
            <a:r>
              <a:rPr lang="en-GB" dirty="0">
                <a:solidFill>
                  <a:srgbClr val="7030A0"/>
                </a:solidFill>
              </a:rPr>
              <a:t>An iron block, fully made of iron</a:t>
            </a:r>
            <a:endParaRPr lang="en-GB" noProof="0" dirty="0"/>
          </a:p>
          <a:p>
            <a:pPr lvl="0"/>
            <a:r>
              <a:rPr lang="en-GB" noProof="0" dirty="0">
                <a:solidFill>
                  <a:srgbClr val="0070C0"/>
                </a:solidFill>
              </a:rPr>
              <a:t>A tungsten ring, fully made of tungsten</a:t>
            </a:r>
          </a:p>
          <a:p>
            <a:pPr lvl="0"/>
            <a:endParaRPr lang="en-GB" noProof="0" dirty="0"/>
          </a:p>
          <a:p>
            <a:r>
              <a:rPr lang="en-GB" b="1" noProof="0" dirty="0"/>
              <a:t>Now:</a:t>
            </a:r>
          </a:p>
          <a:p>
            <a:pPr lvl="0"/>
            <a:r>
              <a:rPr lang="en-GB" noProof="0" dirty="0">
                <a:solidFill>
                  <a:srgbClr val="7030A0"/>
                </a:solidFill>
              </a:rPr>
              <a:t>The CLMT is made of 90% stainless steel 316L and 10% H₂O</a:t>
            </a:r>
          </a:p>
          <a:p>
            <a:pPr lvl="0"/>
            <a:r>
              <a:rPr lang="en-GB" noProof="0" dirty="0">
                <a:solidFill>
                  <a:srgbClr val="0070C0"/>
                </a:solidFill>
              </a:rPr>
              <a:t>The tungsten ring is made of 85% tungsten, 5% tantalum, and 10% H₂O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EEC6144-65D8-22D8-9F76-D94667364E65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3082449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40B05-661D-AFBF-BB75-C970B0778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85ACC8FF-ED00-0D58-D192-3845DCA5C155}"/>
              </a:ext>
            </a:extLst>
          </p:cNvPr>
          <p:cNvSpPr txBox="1"/>
          <p:nvPr/>
        </p:nvSpPr>
        <p:spPr>
          <a:xfrm>
            <a:off x="2013857" y="60851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A453780-0852-F218-3AAC-50C1A86EAE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8"/>
          <a:stretch>
            <a:fillRect/>
          </a:stretch>
        </p:blipFill>
        <p:spPr>
          <a:xfrm>
            <a:off x="0" y="1225280"/>
            <a:ext cx="8808554" cy="47675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0CA0D1-E722-1B21-7DB9-C1F5E623A9BF}"/>
              </a:ext>
            </a:extLst>
          </p:cNvPr>
          <p:cNvSpPr txBox="1"/>
          <p:nvPr/>
        </p:nvSpPr>
        <p:spPr>
          <a:xfrm>
            <a:off x="8509727" y="2136338"/>
            <a:ext cx="36822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The </a:t>
            </a:r>
            <a:r>
              <a:rPr lang="en-GB" b="1" noProof="0" dirty="0"/>
              <a:t>beam dump</a:t>
            </a:r>
            <a:r>
              <a:rPr lang="en-GB" noProof="0" dirty="0"/>
              <a:t> consists of three regions:</a:t>
            </a:r>
          </a:p>
          <a:p>
            <a:endParaRPr lang="en-GB" noProof="0" dirty="0"/>
          </a:p>
          <a:p>
            <a:pPr lvl="0"/>
            <a:r>
              <a:rPr lang="en-GB" b="1" noProof="0" dirty="0"/>
              <a:t>Graphite (C):</a:t>
            </a:r>
            <a:r>
              <a:rPr lang="en-GB" noProof="0" dirty="0"/>
              <a:t> Absorbs the beam impact</a:t>
            </a:r>
          </a:p>
          <a:p>
            <a:pPr lvl="0"/>
            <a:endParaRPr lang="en-GB" noProof="0" dirty="0"/>
          </a:p>
          <a:p>
            <a:pPr lvl="0"/>
            <a:r>
              <a:rPr lang="en-GB" b="1" noProof="0" dirty="0"/>
              <a:t>Iron block:</a:t>
            </a:r>
            <a:r>
              <a:rPr lang="en-GB" noProof="0" dirty="0"/>
              <a:t> Efficiently stops radiation</a:t>
            </a:r>
          </a:p>
          <a:p>
            <a:pPr lvl="0"/>
            <a:endParaRPr lang="en-GB" noProof="0" dirty="0"/>
          </a:p>
          <a:p>
            <a:pPr lvl="0"/>
            <a:r>
              <a:rPr lang="en-GB" b="1" noProof="0" dirty="0"/>
              <a:t>Copper shell:</a:t>
            </a:r>
            <a:r>
              <a:rPr lang="en-GB" noProof="0" dirty="0"/>
              <a:t> Helps with cooling</a:t>
            </a:r>
          </a:p>
          <a:p>
            <a:r>
              <a:rPr lang="en-GB" noProof="0" dirty="0"/>
              <a:t>This is a </a:t>
            </a:r>
            <a:r>
              <a:rPr lang="en-GB" b="1" noProof="0" dirty="0"/>
              <a:t>first design</a:t>
            </a:r>
            <a:r>
              <a:rPr lang="en-GB" noProof="0" dirty="0"/>
              <a:t>, but see the IPAC paper* for more details.</a:t>
            </a:r>
          </a:p>
        </p:txBody>
      </p:sp>
      <p:sp>
        <p:nvSpPr>
          <p:cNvPr id="5" name="Titre 25">
            <a:extLst>
              <a:ext uri="{FF2B5EF4-FFF2-40B4-BE49-F238E27FC236}">
                <a16:creationId xmlns:a16="http://schemas.microsoft.com/office/drawing/2014/main" id="{51929F5E-8304-71D9-1C49-74A7BBDA166B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Beam Dump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5BB6F8B-2351-1FAE-3134-EC485756B6E9}"/>
              </a:ext>
            </a:extLst>
          </p:cNvPr>
          <p:cNvSpPr txBox="1"/>
          <p:nvPr/>
        </p:nvSpPr>
        <p:spPr>
          <a:xfrm>
            <a:off x="6231" y="6269780"/>
            <a:ext cx="121555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0070C0"/>
                </a:solidFill>
              </a:rPr>
              <a:t>* Johansen et al.,  </a:t>
            </a:r>
            <a:r>
              <a:rPr lang="fr-FR" sz="1600" dirty="0" err="1">
                <a:solidFill>
                  <a:srgbClr val="0070C0"/>
                </a:solidFill>
              </a:rPr>
              <a:t>presented</a:t>
            </a:r>
            <a:r>
              <a:rPr lang="fr-FR" sz="1600" dirty="0">
                <a:solidFill>
                  <a:srgbClr val="0070C0"/>
                </a:solidFill>
              </a:rPr>
              <a:t> at the 17th IPAC 2026, Deauville, France, May 2026, </a:t>
            </a:r>
            <a:r>
              <a:rPr lang="fr-FR" sz="1600" dirty="0" err="1">
                <a:solidFill>
                  <a:srgbClr val="0070C0"/>
                </a:solidFill>
              </a:rPr>
              <a:t>paper</a:t>
            </a:r>
            <a:r>
              <a:rPr lang="fr-FR" sz="1600" dirty="0">
                <a:solidFill>
                  <a:srgbClr val="0070C0"/>
                </a:solidFill>
              </a:rPr>
              <a:t> MOP7135. DOI: 10.18429/JACoW-IPAC2026-MOP7135.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717A39-7CFA-BFE9-0193-F3E9A5D88ADB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8454903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E6505-DDB9-C53B-2DBA-8D10F1A0F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16">
            <a:extLst>
              <a:ext uri="{FF2B5EF4-FFF2-40B4-BE49-F238E27FC236}">
                <a16:creationId xmlns:a16="http://schemas.microsoft.com/office/drawing/2014/main" id="{B0BB9194-1072-E947-9097-DABF1FB84A7D}"/>
              </a:ext>
            </a:extLst>
          </p:cNvPr>
          <p:cNvSpPr txBox="1"/>
          <p:nvPr/>
        </p:nvSpPr>
        <p:spPr>
          <a:xfrm>
            <a:off x="2013857" y="60851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84515F2-0A2E-950B-FD8E-1A3EE671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4"/>
          <a:stretch>
            <a:fillRect/>
          </a:stretch>
        </p:blipFill>
        <p:spPr>
          <a:xfrm>
            <a:off x="-1" y="907402"/>
            <a:ext cx="9007013" cy="544933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5AF2E7E-09BB-9833-D7D0-5015EEC01F90}"/>
              </a:ext>
            </a:extLst>
          </p:cNvPr>
          <p:cNvSpPr txBox="1"/>
          <p:nvPr/>
        </p:nvSpPr>
        <p:spPr>
          <a:xfrm>
            <a:off x="8692308" y="842366"/>
            <a:ext cx="349969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b="1" noProof="0" dirty="0"/>
              <a:t>I also defined the transfer line.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It consists of a square cross-section, 1.8 m on each side.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The angle was changed from 29.5° to 24.5°.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I also added 7 quadrupoles, modelled as rings. I have not modelled the magnetic field yet. They are included here as references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The full simulation, generation, and input files are available on my GitHub profile:</a:t>
            </a:r>
          </a:p>
        </p:txBody>
      </p:sp>
      <p:sp>
        <p:nvSpPr>
          <p:cNvPr id="7" name="Titre 25">
            <a:extLst>
              <a:ext uri="{FF2B5EF4-FFF2-40B4-BE49-F238E27FC236}">
                <a16:creationId xmlns:a16="http://schemas.microsoft.com/office/drawing/2014/main" id="{A632B298-F1BE-E98C-09FE-9258F64B688B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Transfer line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91D726F1-529B-0908-3C26-595142205846}"/>
              </a:ext>
            </a:extLst>
          </p:cNvPr>
          <p:cNvSpPr/>
          <p:nvPr/>
        </p:nvSpPr>
        <p:spPr>
          <a:xfrm rot="10156622">
            <a:off x="4224245" y="2552636"/>
            <a:ext cx="1784732" cy="1696598"/>
          </a:xfrm>
          <a:prstGeom prst="arc">
            <a:avLst>
              <a:gd name="adj1" fmla="val 15126806"/>
              <a:gd name="adj2" fmla="val 0"/>
            </a:avLst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9F985B-66E7-23C5-65EC-D0171411CADC}"/>
              </a:ext>
            </a:extLst>
          </p:cNvPr>
          <p:cNvSpPr txBox="1"/>
          <p:nvPr/>
        </p:nvSpPr>
        <p:spPr>
          <a:xfrm>
            <a:off x="4169208" y="412398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24.5°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040AADA-D96E-7E2E-317A-1A58F9B9FD45}"/>
              </a:ext>
            </a:extLst>
          </p:cNvPr>
          <p:cNvSpPr txBox="1"/>
          <p:nvPr/>
        </p:nvSpPr>
        <p:spPr>
          <a:xfrm>
            <a:off x="7743538" y="5820814"/>
            <a:ext cx="44484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70C0"/>
                </a:solidFill>
              </a:rPr>
              <a:t>https://</a:t>
            </a:r>
            <a:r>
              <a:rPr lang="en-GB" sz="1400" dirty="0" err="1">
                <a:solidFill>
                  <a:srgbClr val="0070C0"/>
                </a:solidFill>
              </a:rPr>
              <a:t>github.com</a:t>
            </a:r>
            <a:r>
              <a:rPr lang="en-GB" sz="1400" dirty="0">
                <a:solidFill>
                  <a:srgbClr val="0070C0"/>
                </a:solidFill>
              </a:rPr>
              <a:t>/</a:t>
            </a:r>
            <a:r>
              <a:rPr lang="en-GB" sz="1400" dirty="0" err="1">
                <a:solidFill>
                  <a:srgbClr val="0070C0"/>
                </a:solidFill>
              </a:rPr>
              <a:t>JulienHIEGEL</a:t>
            </a:r>
            <a:r>
              <a:rPr lang="en-GB" sz="1400" dirty="0">
                <a:solidFill>
                  <a:srgbClr val="0070C0"/>
                </a:solidFill>
              </a:rPr>
              <a:t>/</a:t>
            </a:r>
            <a:r>
              <a:rPr lang="en-GB" sz="1400" dirty="0" err="1">
                <a:solidFill>
                  <a:srgbClr val="0070C0"/>
                </a:solidFill>
              </a:rPr>
              <a:t>ESSnuSB</a:t>
            </a:r>
            <a:r>
              <a:rPr lang="en-GB" sz="1400" dirty="0">
                <a:solidFill>
                  <a:srgbClr val="0070C0"/>
                </a:solidFill>
              </a:rPr>
              <a:t>---Target-Station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F07F91F-CEAB-CE9E-7451-0334BFC08FC5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085389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B55E1ED-A38E-ABE0-C33C-C1162CE53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7115" y="3069017"/>
            <a:ext cx="5804885" cy="348025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295323-5B01-1C2A-4F16-CAEC94E43B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5259" y="3069017"/>
            <a:ext cx="6462374" cy="3480254"/>
          </a:xfrm>
          <a:prstGeom prst="rect">
            <a:avLst/>
          </a:prstGeom>
        </p:spPr>
      </p:pic>
      <p:sp>
        <p:nvSpPr>
          <p:cNvPr id="7" name="Titre 25">
            <a:extLst>
              <a:ext uri="{FF2B5EF4-FFF2-40B4-BE49-F238E27FC236}">
                <a16:creationId xmlns:a16="http://schemas.microsoft.com/office/drawing/2014/main" id="{4B3D6BC3-9A32-ED87-FD7F-E2720427638E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Introduction summary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39C29D9-E357-9D89-33E1-C01F88162D87}"/>
              </a:ext>
            </a:extLst>
          </p:cNvPr>
          <p:cNvSpPr txBox="1"/>
          <p:nvPr/>
        </p:nvSpPr>
        <p:spPr>
          <a:xfrm>
            <a:off x="0" y="837547"/>
            <a:ext cx="12192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Since last year, the whole simulation has been revised, from the proton beam to the beam dump.</a:t>
            </a:r>
          </a:p>
          <a:p>
            <a:endParaRPr lang="en-GB" noProof="0" dirty="0"/>
          </a:p>
          <a:p>
            <a:r>
              <a:rPr lang="en-GB" noProof="0" dirty="0"/>
              <a:t>Several components have been added (Vessel, DSS, TT line, Quads, beam dump parts, tungsten protection)</a:t>
            </a:r>
          </a:p>
          <a:p>
            <a:endParaRPr lang="en-GB" dirty="0"/>
          </a:p>
          <a:p>
            <a:r>
              <a:rPr lang="en-GB" noProof="0" dirty="0"/>
              <a:t>Some materials have also changed, notably in the CLMT, as well as the target density.</a:t>
            </a:r>
          </a:p>
          <a:p>
            <a:pPr algn="ctr"/>
            <a:endParaRPr lang="en-GB" b="1" noProof="0" dirty="0">
              <a:solidFill>
                <a:srgbClr val="FF0000"/>
              </a:solidFill>
            </a:endParaRPr>
          </a:p>
          <a:p>
            <a:pPr algn="ctr"/>
            <a:r>
              <a:rPr lang="en-GB" b="1" noProof="0" dirty="0">
                <a:solidFill>
                  <a:srgbClr val="FF0000"/>
                </a:solidFill>
              </a:rPr>
              <a:t>In the following, all results will be presented using 10,500,000 primary protons.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1050 MeV pions will mean 1050 ± 10%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MeV</a:t>
            </a:r>
            <a:endParaRPr lang="en-GB" b="1" noProof="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9F1DE16-AD39-87EF-2D70-4C58EF69CBA4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</a:t>
            </a:r>
            <a:r>
              <a:rPr lang="en-GB" sz="1000" dirty="0"/>
              <a:t>Methods</a:t>
            </a:r>
            <a:r>
              <a:rPr lang="en-GB" sz="1000" dirty="0">
                <a:solidFill>
                  <a:srgbClr val="E4C8C8"/>
                </a:solidFill>
              </a:rPr>
              <a:t>                             |                            Results – Particles Distribution                             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4269424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7CAF-834C-29D0-F0BA-81E34A4BD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E4E00BB-F84B-73EF-1996-42458E2BFB9A}"/>
              </a:ext>
            </a:extLst>
          </p:cNvPr>
          <p:cNvCxnSpPr>
            <a:cxnSpLocks/>
          </p:cNvCxnSpPr>
          <p:nvPr/>
        </p:nvCxnSpPr>
        <p:spPr>
          <a:xfrm flipV="1">
            <a:off x="4923692" y="1008185"/>
            <a:ext cx="1430216" cy="586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5F534FD1-BA6E-B867-DD47-E9F65B7E4280}"/>
              </a:ext>
            </a:extLst>
          </p:cNvPr>
          <p:cNvSpPr txBox="1"/>
          <p:nvPr/>
        </p:nvSpPr>
        <p:spPr>
          <a:xfrm>
            <a:off x="5370938" y="697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150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3C221EC-D5DE-92EB-604D-19A0FFCB07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45" r="1197" b="2832"/>
          <a:stretch>
            <a:fillRect/>
          </a:stretch>
        </p:blipFill>
        <p:spPr>
          <a:xfrm>
            <a:off x="0" y="2456761"/>
            <a:ext cx="8790736" cy="4147154"/>
          </a:xfrm>
          <a:prstGeom prst="rect">
            <a:avLst/>
          </a:prstGeom>
        </p:spPr>
      </p:pic>
      <p:sp>
        <p:nvSpPr>
          <p:cNvPr id="13" name="Titre 25">
            <a:extLst>
              <a:ext uri="{FF2B5EF4-FFF2-40B4-BE49-F238E27FC236}">
                <a16:creationId xmlns:a16="http://schemas.microsoft.com/office/drawing/2014/main" id="{CF68E118-AB80-37D7-3E49-5F2A30B52093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All p-id distribution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A67139C4-6C12-C828-5DA7-2E7B567DBB37}"/>
              </a:ext>
            </a:extLst>
          </p:cNvPr>
          <p:cNvSpPr txBox="1"/>
          <p:nvPr/>
        </p:nvSpPr>
        <p:spPr>
          <a:xfrm>
            <a:off x="0" y="882134"/>
            <a:ext cx="75837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Distributions are monitored at three locations:</a:t>
            </a:r>
          </a:p>
          <a:p>
            <a:pPr lvl="0"/>
            <a:r>
              <a:rPr lang="en-GB" b="1" dirty="0">
                <a:solidFill>
                  <a:srgbClr val="FF0000"/>
                </a:solidFill>
              </a:rPr>
              <a:t>(1) </a:t>
            </a:r>
            <a:r>
              <a:rPr lang="en-GB" b="1" noProof="0" dirty="0">
                <a:solidFill>
                  <a:srgbClr val="FF0000"/>
                </a:solidFill>
              </a:rPr>
              <a:t>	Leaving the target	</a:t>
            </a:r>
            <a:r>
              <a:rPr lang="en-GB" b="1" noProof="0" dirty="0"/>
              <a:t>:</a:t>
            </a:r>
            <a:r>
              <a:rPr lang="en-GB" noProof="0" dirty="0"/>
              <a:t> Particle production</a:t>
            </a:r>
          </a:p>
          <a:p>
            <a:pPr lvl="0"/>
            <a:r>
              <a:rPr lang="en-GB" b="1" noProof="0" dirty="0">
                <a:solidFill>
                  <a:srgbClr val="002060"/>
                </a:solidFill>
              </a:rPr>
              <a:t>(2)	CLMT entrance</a:t>
            </a:r>
            <a:r>
              <a:rPr lang="en-GB" b="1" noProof="0" dirty="0"/>
              <a:t>	:</a:t>
            </a:r>
            <a:r>
              <a:rPr lang="en-GB" noProof="0" dirty="0"/>
              <a:t> Particles reaching the collimator, </a:t>
            </a:r>
          </a:p>
          <a:p>
            <a:pPr lvl="0"/>
            <a:r>
              <a:rPr lang="en-GB" dirty="0"/>
              <a:t>			  </a:t>
            </a:r>
            <a:r>
              <a:rPr lang="en-GB" noProof="0" dirty="0"/>
              <a:t>whether inside the aperture or not</a:t>
            </a:r>
          </a:p>
          <a:p>
            <a:pPr lvl="0"/>
            <a:r>
              <a:rPr lang="en-GB" b="1" noProof="0" dirty="0">
                <a:solidFill>
                  <a:srgbClr val="FFC000"/>
                </a:solidFill>
              </a:rPr>
              <a:t>(3)	After the magnet</a:t>
            </a:r>
            <a:r>
              <a:rPr lang="en-GB" b="1" noProof="0" dirty="0"/>
              <a:t>	:</a:t>
            </a:r>
            <a:r>
              <a:rPr lang="en-GB" noProof="0" dirty="0"/>
              <a:t> Particles leaving the magnetic field of the dipole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07C69C53-6748-F455-D0A5-4DC71A1883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98"/>
          <a:stretch>
            <a:fillRect/>
          </a:stretch>
        </p:blipFill>
        <p:spPr>
          <a:xfrm>
            <a:off x="7434012" y="171894"/>
            <a:ext cx="4923692" cy="2664876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07FC4B2-17C9-1140-4B29-510A773F9F1F}"/>
              </a:ext>
            </a:extLst>
          </p:cNvPr>
          <p:cNvSpPr txBox="1"/>
          <p:nvPr/>
        </p:nvSpPr>
        <p:spPr>
          <a:xfrm>
            <a:off x="8030989" y="697468"/>
            <a:ext cx="501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0000"/>
                </a:solidFill>
              </a:rPr>
              <a:t>(</a:t>
            </a:r>
            <a:r>
              <a:rPr lang="en-GB" sz="2000" b="1" noProof="0" dirty="0">
                <a:solidFill>
                  <a:srgbClr val="FF0000"/>
                </a:solidFill>
              </a:rPr>
              <a:t>1)</a:t>
            </a:r>
            <a:endParaRPr lang="en-GB" sz="20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9E26AE0-7143-05EB-93EF-BA1132FABBB4}"/>
              </a:ext>
            </a:extLst>
          </p:cNvPr>
          <p:cNvSpPr txBox="1"/>
          <p:nvPr/>
        </p:nvSpPr>
        <p:spPr>
          <a:xfrm>
            <a:off x="8025173" y="1854114"/>
            <a:ext cx="501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</a:rPr>
              <a:t>(2</a:t>
            </a:r>
            <a:r>
              <a:rPr lang="en-GB" sz="2000" b="1" noProof="0" dirty="0">
                <a:solidFill>
                  <a:srgbClr val="002060"/>
                </a:solidFill>
              </a:rPr>
              <a:t>)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FC2052D-B981-CC67-40B2-50E623FD68FA}"/>
              </a:ext>
            </a:extLst>
          </p:cNvPr>
          <p:cNvSpPr txBox="1"/>
          <p:nvPr/>
        </p:nvSpPr>
        <p:spPr>
          <a:xfrm>
            <a:off x="10194346" y="697468"/>
            <a:ext cx="501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>
                <a:solidFill>
                  <a:srgbClr val="FFC000"/>
                </a:solidFill>
              </a:rPr>
              <a:t>(3</a:t>
            </a:r>
            <a:r>
              <a:rPr lang="en-GB" sz="2000" b="1" noProof="0" dirty="0">
                <a:solidFill>
                  <a:srgbClr val="FFC000"/>
                </a:solidFill>
              </a:rPr>
              <a:t>)</a:t>
            </a:r>
            <a:endParaRPr lang="en-GB" sz="2000" dirty="0">
              <a:solidFill>
                <a:srgbClr val="FFC00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F3D8B17-DA3A-ABEB-CFBB-138109BC3DD5}"/>
              </a:ext>
            </a:extLst>
          </p:cNvPr>
          <p:cNvSpPr/>
          <p:nvPr/>
        </p:nvSpPr>
        <p:spPr>
          <a:xfrm>
            <a:off x="8377244" y="1368800"/>
            <a:ext cx="207198" cy="778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C51172BD-4DAA-0FAD-FEF0-E55B1516D65C}"/>
              </a:ext>
            </a:extLst>
          </p:cNvPr>
          <p:cNvCxnSpPr>
            <a:cxnSpLocks/>
          </p:cNvCxnSpPr>
          <p:nvPr/>
        </p:nvCxnSpPr>
        <p:spPr>
          <a:xfrm>
            <a:off x="9002973" y="573206"/>
            <a:ext cx="0" cy="1650240"/>
          </a:xfrm>
          <a:prstGeom prst="lin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2976B8E6-70BA-52BC-8785-F42BD3D925AF}"/>
              </a:ext>
            </a:extLst>
          </p:cNvPr>
          <p:cNvCxnSpPr>
            <a:cxnSpLocks/>
          </p:cNvCxnSpPr>
          <p:nvPr/>
        </p:nvCxnSpPr>
        <p:spPr>
          <a:xfrm>
            <a:off x="9628566" y="1307647"/>
            <a:ext cx="0" cy="200167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99807AED-3AAE-A218-A933-576EEA1892D3}"/>
              </a:ext>
            </a:extLst>
          </p:cNvPr>
          <p:cNvCxnSpPr/>
          <p:nvPr/>
        </p:nvCxnSpPr>
        <p:spPr>
          <a:xfrm>
            <a:off x="8293290" y="1066800"/>
            <a:ext cx="83954" cy="302000"/>
          </a:xfrm>
          <a:prstGeom prst="straightConnector1">
            <a:avLst/>
          </a:prstGeom>
          <a:ln w="1905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4B578AD3-3530-356E-7DA8-B3E7340CDA2F}"/>
              </a:ext>
            </a:extLst>
          </p:cNvPr>
          <p:cNvCxnSpPr>
            <a:cxnSpLocks/>
          </p:cNvCxnSpPr>
          <p:nvPr/>
        </p:nvCxnSpPr>
        <p:spPr>
          <a:xfrm>
            <a:off x="8377244" y="2038780"/>
            <a:ext cx="625729" cy="0"/>
          </a:xfrm>
          <a:prstGeom prst="straightConnector1">
            <a:avLst/>
          </a:prstGeom>
          <a:ln w="19050">
            <a:solidFill>
              <a:srgbClr val="00206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F65C21B6-538D-22E6-BE46-3189B16B51C2}"/>
              </a:ext>
            </a:extLst>
          </p:cNvPr>
          <p:cNvCxnSpPr>
            <a:cxnSpLocks/>
          </p:cNvCxnSpPr>
          <p:nvPr/>
        </p:nvCxnSpPr>
        <p:spPr>
          <a:xfrm flipH="1">
            <a:off x="9628566" y="1008185"/>
            <a:ext cx="675494" cy="380430"/>
          </a:xfrm>
          <a:prstGeom prst="straightConnector1">
            <a:avLst/>
          </a:prstGeom>
          <a:ln w="19050">
            <a:solidFill>
              <a:srgbClr val="FFC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ZoneTexte 50">
            <a:extLst>
              <a:ext uri="{FF2B5EF4-FFF2-40B4-BE49-F238E27FC236}">
                <a16:creationId xmlns:a16="http://schemas.microsoft.com/office/drawing/2014/main" id="{775DA79B-742A-0BE3-1443-E9E0F6C9C956}"/>
              </a:ext>
            </a:extLst>
          </p:cNvPr>
          <p:cNvSpPr txBox="1"/>
          <p:nvPr/>
        </p:nvSpPr>
        <p:spPr>
          <a:xfrm>
            <a:off x="8790736" y="2836770"/>
            <a:ext cx="34012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noProof="0" dirty="0"/>
              <a:t>A total of 3,505,011 pions are produced, including 135,166 π⁺ with energies in the 1050 ± 10% MeV range. </a:t>
            </a:r>
            <a:r>
              <a:rPr lang="en-GB" noProof="0" dirty="0">
                <a:solidFill>
                  <a:srgbClr val="FF0000"/>
                </a:solidFill>
              </a:rPr>
              <a:t>This corresponds to 0.013 useful π⁺ per POT.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A large number of particles, especially neutrons and photons, are also produced.</a:t>
            </a:r>
          </a:p>
          <a:p>
            <a:pPr algn="just"/>
            <a:endParaRPr lang="en-GB" noProof="0" dirty="0"/>
          </a:p>
          <a:p>
            <a:pPr algn="just"/>
            <a:r>
              <a:rPr lang="en-GB" noProof="0" dirty="0"/>
              <a:t> → Significant radiation levels require shielding to protect critical components.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8A3D08F1-E3FC-61D3-95B2-8F12274EC67B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3704340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01C1-98AB-A083-2C56-1598C5093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5E8FC6-4F6C-FF84-D83B-98ADBB63E78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43" t="8958" r="10482" b="3312"/>
          <a:stretch>
            <a:fillRect/>
          </a:stretch>
        </p:blipFill>
        <p:spPr>
          <a:xfrm>
            <a:off x="110840" y="2444127"/>
            <a:ext cx="5015345" cy="4156950"/>
          </a:xfrm>
          <a:prstGeom prst="rect">
            <a:avLst/>
          </a:prstGeom>
        </p:spPr>
      </p:pic>
      <p:sp>
        <p:nvSpPr>
          <p:cNvPr id="2" name="Titre 25">
            <a:extLst>
              <a:ext uri="{FF2B5EF4-FFF2-40B4-BE49-F238E27FC236}">
                <a16:creationId xmlns:a16="http://schemas.microsoft.com/office/drawing/2014/main" id="{69CDFD2C-553C-83C7-4DDB-E83668A08155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target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CC7E5C7F-30B9-5BB7-C62A-BC54F9CBC8D6}"/>
              </a:ext>
            </a:extLst>
          </p:cNvPr>
          <p:cNvGrpSpPr/>
          <p:nvPr/>
        </p:nvGrpSpPr>
        <p:grpSpPr>
          <a:xfrm>
            <a:off x="6916949" y="2434823"/>
            <a:ext cx="5164211" cy="4205096"/>
            <a:chOff x="6916949" y="2277871"/>
            <a:chExt cx="5164211" cy="4205096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C77529A6-3040-B85D-2D51-C578373DB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790" t="11216" r="11858" b="7415"/>
            <a:stretch>
              <a:fillRect/>
            </a:stretch>
          </p:blipFill>
          <p:spPr>
            <a:xfrm>
              <a:off x="6916949" y="2277871"/>
              <a:ext cx="5164211" cy="4081986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81D58BB1-F4B9-C80E-BE49-4E2DF1E5F2A6}"/>
                </a:ext>
              </a:extLst>
            </p:cNvPr>
            <p:cNvSpPr txBox="1"/>
            <p:nvPr/>
          </p:nvSpPr>
          <p:spPr>
            <a:xfrm>
              <a:off x="9080310" y="6236746"/>
              <a:ext cx="50206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dirty="0"/>
                <a:t>z [cm]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AB097DE-1408-05E0-3DF9-A69544E062AA}"/>
              </a:ext>
            </a:extLst>
          </p:cNvPr>
          <p:cNvSpPr txBox="1"/>
          <p:nvPr/>
        </p:nvSpPr>
        <p:spPr>
          <a:xfrm>
            <a:off x="385763" y="729733"/>
            <a:ext cx="43862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noProof="0" dirty="0"/>
              <a:t>Pion angle with respect to their energy</a:t>
            </a:r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Fewer pions at </a:t>
            </a:r>
            <a:r>
              <a:rPr lang="en-GB" b="1" noProof="0" dirty="0"/>
              <a:t>1050 MeV</a:t>
            </a:r>
            <a:r>
              <a:rPr lang="en-GB" noProof="0" dirty="0"/>
              <a:t> than at </a:t>
            </a:r>
            <a:r>
              <a:rPr lang="en-GB" b="1" noProof="0" dirty="0"/>
              <a:t>700 MeV</a:t>
            </a:r>
            <a:endParaRPr lang="en-GB" noProof="0" dirty="0"/>
          </a:p>
          <a:p>
            <a:pPr lvl="0"/>
            <a:r>
              <a:rPr lang="en-GB" noProof="0" dirty="0"/>
              <a:t>However, they have a </a:t>
            </a:r>
            <a:r>
              <a:rPr lang="en-GB" b="1" noProof="0" dirty="0"/>
              <a:t>smaller deflection angle</a:t>
            </a:r>
            <a:r>
              <a:rPr lang="en-GB" noProof="0" dirty="0"/>
              <a:t> with respect to the beam trajectory</a:t>
            </a:r>
          </a:p>
          <a:p>
            <a:pPr lvl="0"/>
            <a:r>
              <a:rPr lang="en-GB" noProof="0" dirty="0"/>
              <a:t>→ ”</a:t>
            </a:r>
            <a:r>
              <a:rPr lang="en-GB" b="1" noProof="0" dirty="0"/>
              <a:t>Easier” to transport along the beamline</a:t>
            </a:r>
            <a:endParaRPr lang="en-GB" noProof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8428C1-9472-950C-99D9-D3F28014F820}"/>
              </a:ext>
            </a:extLst>
          </p:cNvPr>
          <p:cNvSpPr txBox="1"/>
          <p:nvPr/>
        </p:nvSpPr>
        <p:spPr>
          <a:xfrm>
            <a:off x="7138209" y="729733"/>
            <a:ext cx="43862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noProof="0" dirty="0"/>
              <a:t>Pion energy with respect to their leaving z</a:t>
            </a:r>
          </a:p>
          <a:p>
            <a:endParaRPr lang="en-GB" noProof="0" dirty="0"/>
          </a:p>
          <a:p>
            <a:r>
              <a:rPr lang="en-GB" noProof="0" dirty="0"/>
              <a:t>Now, we focus on the </a:t>
            </a:r>
            <a:r>
              <a:rPr lang="en-GB" b="1" noProof="0" dirty="0"/>
              <a:t>1050 MeV pions</a:t>
            </a:r>
            <a:r>
              <a:rPr lang="en-GB" noProof="0" dirty="0"/>
              <a:t>, whose distribution is </a:t>
            </a:r>
            <a:r>
              <a:rPr lang="en-GB" b="1" noProof="0" dirty="0"/>
              <a:t>significant throughout the length of the target</a:t>
            </a:r>
            <a:r>
              <a:rPr lang="en-GB" noProof="0" dirty="0"/>
              <a:t>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6D77DA-7B9B-D711-FA5D-914B9EBB3F61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1494575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044BF-475A-205D-1B81-D4C272D44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DA7B04E1-56EB-996F-ACD8-DE2CBB19FBF4}"/>
              </a:ext>
            </a:extLst>
          </p:cNvPr>
          <p:cNvCxnSpPr>
            <a:cxnSpLocks/>
          </p:cNvCxnSpPr>
          <p:nvPr/>
        </p:nvCxnSpPr>
        <p:spPr>
          <a:xfrm>
            <a:off x="6482862" y="1066800"/>
            <a:ext cx="480646" cy="32590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1007FFA-47DE-BFD3-DD9D-05B003DBEF9E}"/>
              </a:ext>
            </a:extLst>
          </p:cNvPr>
          <p:cNvCxnSpPr>
            <a:cxnSpLocks/>
          </p:cNvCxnSpPr>
          <p:nvPr/>
        </p:nvCxnSpPr>
        <p:spPr>
          <a:xfrm flipV="1">
            <a:off x="4923692" y="1008185"/>
            <a:ext cx="1430216" cy="586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0AD614A3-9771-5AC9-3E24-332166135D72}"/>
              </a:ext>
            </a:extLst>
          </p:cNvPr>
          <p:cNvSpPr txBox="1"/>
          <p:nvPr/>
        </p:nvSpPr>
        <p:spPr>
          <a:xfrm>
            <a:off x="5370938" y="697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150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16CD939-212E-8460-E449-C7911DAEC9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64" y="2018082"/>
            <a:ext cx="5728203" cy="4582562"/>
          </a:xfrm>
          <a:prstGeom prst="rect">
            <a:avLst/>
          </a:prstGeom>
        </p:spPr>
      </p:pic>
      <p:sp>
        <p:nvSpPr>
          <p:cNvPr id="12" name="Titre 25">
            <a:extLst>
              <a:ext uri="{FF2B5EF4-FFF2-40B4-BE49-F238E27FC236}">
                <a16:creationId xmlns:a16="http://schemas.microsoft.com/office/drawing/2014/main" id="{5204C62D-D4AC-14B9-F343-CD01E11F2CF1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92007FD-9740-5CFE-45F4-D8B81C8B0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75" y="2085217"/>
            <a:ext cx="5907571" cy="4481196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EB2039E-B2D9-AC06-FB3F-C9100840A65B}"/>
              </a:ext>
            </a:extLst>
          </p:cNvPr>
          <p:cNvSpPr txBox="1"/>
          <p:nvPr/>
        </p:nvSpPr>
        <p:spPr>
          <a:xfrm>
            <a:off x="188000" y="729734"/>
            <a:ext cx="51829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Pions reaching the CLMT surface</a:t>
            </a:r>
          </a:p>
          <a:p>
            <a:pPr algn="ctr"/>
            <a:r>
              <a:rPr lang="en-GB" b="1" u="sng" dirty="0"/>
              <a:t>energy </a:t>
            </a:r>
            <a:r>
              <a:rPr lang="en-GB" b="1" u="sng" dirty="0" err="1"/>
              <a:t>wrt</a:t>
            </a:r>
            <a:r>
              <a:rPr lang="en-GB" b="1" u="sng" dirty="0"/>
              <a:t> impact radius</a:t>
            </a:r>
          </a:p>
          <a:p>
            <a:r>
              <a:rPr lang="en-GB" dirty="0"/>
              <a:t>Only a few pions pass through the CLMT aperture :</a:t>
            </a:r>
          </a:p>
          <a:p>
            <a:r>
              <a:rPr lang="en-GB" dirty="0">
                <a:solidFill>
                  <a:srgbClr val="FF0000"/>
                </a:solidFill>
              </a:rPr>
              <a:t>The horn was optimised for 700 MeV /!\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0D6561A-1CCF-7DD6-DF27-0F2607CC71B3}"/>
              </a:ext>
            </a:extLst>
          </p:cNvPr>
          <p:cNvSpPr txBox="1"/>
          <p:nvPr/>
        </p:nvSpPr>
        <p:spPr>
          <a:xfrm>
            <a:off x="6238875" y="945810"/>
            <a:ext cx="5765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/>
              <a:t>1050 MeV pions distribution at the CLMT entrance</a:t>
            </a:r>
          </a:p>
          <a:p>
            <a:pPr algn="ctr"/>
            <a:endParaRPr lang="en-GB" b="1" u="sng" dirty="0"/>
          </a:p>
          <a:p>
            <a:r>
              <a:rPr lang="en-GB" dirty="0"/>
              <a:t>114 417 particles hit the CLMT (or enter its aperture)</a:t>
            </a:r>
          </a:p>
          <a:p>
            <a:r>
              <a:rPr lang="en-GB" dirty="0">
                <a:solidFill>
                  <a:srgbClr val="FF0000"/>
                </a:solidFill>
              </a:rPr>
              <a:t>Corresponding to 0.011 pions / pot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7A8F4A62-8F81-46BE-83DA-08E721A73E09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340591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A2716-1D9B-A1F5-0738-861E9FF75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7252363-A093-9620-96B6-5CFF388974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334"/>
          <a:stretch>
            <a:fillRect/>
          </a:stretch>
        </p:blipFill>
        <p:spPr>
          <a:xfrm>
            <a:off x="5853231" y="712694"/>
            <a:ext cx="6345913" cy="575169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C04A00D-BD88-C6AD-7FF8-2747851D9990}"/>
              </a:ext>
            </a:extLst>
          </p:cNvPr>
          <p:cNvSpPr txBox="1"/>
          <p:nvPr/>
        </p:nvSpPr>
        <p:spPr>
          <a:xfrm>
            <a:off x="0" y="2274838"/>
            <a:ext cx="634591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Only 14,883 pions (1050 MeV) </a:t>
            </a:r>
            <a:r>
              <a:rPr lang="fr-FR" dirty="0" err="1"/>
              <a:t>remain</a:t>
            </a:r>
            <a:r>
              <a:rPr lang="fr-FR" dirty="0"/>
              <a:t> at the exit of the CLMT.</a:t>
            </a:r>
          </a:p>
          <a:p>
            <a:endParaRPr lang="fr-FR" dirty="0"/>
          </a:p>
          <a:p>
            <a:r>
              <a:rPr lang="fr-FR" dirty="0" err="1"/>
              <a:t>We</a:t>
            </a:r>
            <a:r>
              <a:rPr lang="fr-FR" dirty="0"/>
              <a:t> have:</a:t>
            </a:r>
          </a:p>
          <a:p>
            <a:pPr lvl="0"/>
            <a:r>
              <a:rPr lang="fr-FR" b="1" dirty="0"/>
              <a:t>13.01% transmission</a:t>
            </a:r>
            <a:r>
              <a:rPr lang="fr-FR" dirty="0"/>
              <a:t> (CLMT in → CLMT out)</a:t>
            </a:r>
          </a:p>
          <a:p>
            <a:pPr lvl="0"/>
            <a:r>
              <a:rPr lang="fr-FR" b="1" dirty="0"/>
              <a:t>11.01% transmission</a:t>
            </a:r>
            <a:r>
              <a:rPr lang="fr-FR" dirty="0"/>
              <a:t> (Target → CLMT out)</a:t>
            </a:r>
          </a:p>
          <a:p>
            <a:endParaRPr lang="fr-FR" dirty="0"/>
          </a:p>
          <a:p>
            <a:r>
              <a:rPr lang="fr-FR" dirty="0"/>
              <a:t>This </a:t>
            </a:r>
            <a:r>
              <a:rPr lang="fr-FR" dirty="0" err="1"/>
              <a:t>also</a:t>
            </a:r>
            <a:r>
              <a:rPr lang="fr-FR" dirty="0"/>
              <a:t> corresponds to </a:t>
            </a:r>
            <a:r>
              <a:rPr lang="fr-FR" dirty="0" err="1"/>
              <a:t>only</a:t>
            </a:r>
            <a:r>
              <a:rPr lang="fr-FR" dirty="0"/>
              <a:t> </a:t>
            </a:r>
            <a:r>
              <a:rPr lang="fr-FR" b="1" dirty="0"/>
              <a:t>0.0014 pions/POT (1050 MeV)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→ And </a:t>
            </a:r>
            <a:r>
              <a:rPr lang="fr-FR" dirty="0" err="1"/>
              <a:t>will</a:t>
            </a:r>
            <a:r>
              <a:rPr lang="fr-FR" dirty="0"/>
              <a:t> </a:t>
            </a:r>
            <a:r>
              <a:rPr lang="fr-FR" dirty="0" err="1"/>
              <a:t>probably</a:t>
            </a:r>
            <a:r>
              <a:rPr lang="fr-FR" dirty="0"/>
              <a:t> lose more</a:t>
            </a:r>
          </a:p>
        </p:txBody>
      </p:sp>
      <p:sp>
        <p:nvSpPr>
          <p:cNvPr id="15" name="Titre 25">
            <a:extLst>
              <a:ext uri="{FF2B5EF4-FFF2-40B4-BE49-F238E27FC236}">
                <a16:creationId xmlns:a16="http://schemas.microsoft.com/office/drawing/2014/main" id="{FC35095C-8E9A-8F03-A118-C12551EA4A2A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DFAD1ED-1619-585D-E79A-6333B88F60F7}"/>
              </a:ext>
            </a:extLst>
          </p:cNvPr>
          <p:cNvSpPr txBox="1"/>
          <p:nvPr/>
        </p:nvSpPr>
        <p:spPr>
          <a:xfrm>
            <a:off x="8815387" y="430999"/>
            <a:ext cx="1109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CLMT exit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534E8A0-2F71-0253-FABE-4CF3846260CB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3576716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23C68-E8E1-8EC7-EB8F-7440CA774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8CCE32A6-C942-2B35-0ACB-A07B8CE54CD3}"/>
              </a:ext>
            </a:extLst>
          </p:cNvPr>
          <p:cNvCxnSpPr>
            <a:cxnSpLocks/>
          </p:cNvCxnSpPr>
          <p:nvPr/>
        </p:nvCxnSpPr>
        <p:spPr>
          <a:xfrm>
            <a:off x="6482862" y="1066800"/>
            <a:ext cx="480646" cy="32590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FDE89A4A-C881-54E5-D037-6F60B9D9697F}"/>
              </a:ext>
            </a:extLst>
          </p:cNvPr>
          <p:cNvCxnSpPr>
            <a:cxnSpLocks/>
          </p:cNvCxnSpPr>
          <p:nvPr/>
        </p:nvCxnSpPr>
        <p:spPr>
          <a:xfrm flipV="1">
            <a:off x="4923692" y="1008185"/>
            <a:ext cx="1430216" cy="586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8D9EC54-B0DD-39B9-C056-AB0D82D6E235}"/>
              </a:ext>
            </a:extLst>
          </p:cNvPr>
          <p:cNvSpPr txBox="1"/>
          <p:nvPr/>
        </p:nvSpPr>
        <p:spPr>
          <a:xfrm>
            <a:off x="5370938" y="697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150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C3FE7CA-395B-11F1-0E27-194FBDF7E8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388" y="882134"/>
            <a:ext cx="6560612" cy="5586597"/>
          </a:xfrm>
          <a:prstGeom prst="rect">
            <a:avLst/>
          </a:prstGeom>
        </p:spPr>
      </p:pic>
      <p:sp>
        <p:nvSpPr>
          <p:cNvPr id="2" name="Titre 25">
            <a:extLst>
              <a:ext uri="{FF2B5EF4-FFF2-40B4-BE49-F238E27FC236}">
                <a16:creationId xmlns:a16="http://schemas.microsoft.com/office/drawing/2014/main" id="{D964408D-AC4B-F590-9B5D-D652C5D27DAB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transfer line entrance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D386F9D-7DDE-827A-1AB2-4094E514F0FC}"/>
              </a:ext>
            </a:extLst>
          </p:cNvPr>
          <p:cNvSpPr txBox="1"/>
          <p:nvPr/>
        </p:nvSpPr>
        <p:spPr>
          <a:xfrm>
            <a:off x="7412" y="1521200"/>
            <a:ext cx="563138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noProof="0" dirty="0"/>
              <a:t>The red ellipse is a projection of the quadrupole aperture onto the TT line entrance plane.</a:t>
            </a:r>
          </a:p>
          <a:p>
            <a:endParaRPr lang="en-GB" noProof="0" dirty="0"/>
          </a:p>
          <a:p>
            <a:endParaRPr lang="en-GB" noProof="0" dirty="0"/>
          </a:p>
          <a:p>
            <a:r>
              <a:rPr lang="en-GB" noProof="0" dirty="0"/>
              <a:t>16,009 pions are found here </a:t>
            </a:r>
          </a:p>
          <a:p>
            <a:r>
              <a:rPr lang="en-GB" noProof="0" dirty="0">
                <a:solidFill>
                  <a:srgbClr val="FF0000"/>
                </a:solidFill>
              </a:rPr>
              <a:t>/!\ more than at the exit of the CLMT /!\</a:t>
            </a:r>
          </a:p>
          <a:p>
            <a:endParaRPr lang="en-GB" noProof="0" dirty="0"/>
          </a:p>
          <a:p>
            <a:r>
              <a:rPr lang="en-GB" b="1" noProof="0" dirty="0"/>
              <a:t>Additional particles may come from:</a:t>
            </a:r>
          </a:p>
          <a:p>
            <a:pPr lvl="0"/>
            <a:r>
              <a:rPr lang="en-GB" noProof="0" dirty="0"/>
              <a:t>- Proton beam–beam dump interactions</a:t>
            </a:r>
          </a:p>
          <a:p>
            <a:pPr lvl="0"/>
            <a:r>
              <a:rPr lang="en-GB" noProof="0" dirty="0"/>
              <a:t>- Particles passing through the CLMT outside the aperture</a:t>
            </a:r>
          </a:p>
          <a:p>
            <a:pPr lvl="0"/>
            <a:r>
              <a:rPr lang="en-GB" noProof="0" dirty="0"/>
              <a:t>- Secondary radiation (e.g. at the downstream shielding)</a:t>
            </a:r>
          </a:p>
          <a:p>
            <a:pPr lvl="0"/>
            <a:endParaRPr lang="en-GB" noProof="0" dirty="0"/>
          </a:p>
          <a:p>
            <a:r>
              <a:rPr lang="en-GB" noProof="0" dirty="0"/>
              <a:t>The mean deflection angle is −26.28°.</a:t>
            </a:r>
          </a:p>
          <a:p>
            <a:r>
              <a:rPr lang="en-GB" noProof="0" dirty="0"/>
              <a:t>→ The dipole magnetic field may be too strong (1 T).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499C30-DE08-925A-F464-8BAABE6C4545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2656351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C9CDA-3D7A-6C9D-E69D-E76562B1AE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BFA0569-CAF2-34CD-B153-B2009872DB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23" t="21386" r="12632" b="13533"/>
          <a:stretch>
            <a:fillRect/>
          </a:stretch>
        </p:blipFill>
        <p:spPr>
          <a:xfrm>
            <a:off x="8744738" y="337198"/>
            <a:ext cx="3447262" cy="3601757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5C0DC81D-8B63-3994-DC30-EED5B77625AF}"/>
              </a:ext>
            </a:extLst>
          </p:cNvPr>
          <p:cNvCxnSpPr>
            <a:cxnSpLocks/>
          </p:cNvCxnSpPr>
          <p:nvPr/>
        </p:nvCxnSpPr>
        <p:spPr>
          <a:xfrm>
            <a:off x="6482862" y="1066800"/>
            <a:ext cx="480646" cy="32590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72872B66-138E-C776-B5FF-7628B33FE256}"/>
              </a:ext>
            </a:extLst>
          </p:cNvPr>
          <p:cNvCxnSpPr>
            <a:cxnSpLocks/>
          </p:cNvCxnSpPr>
          <p:nvPr/>
        </p:nvCxnSpPr>
        <p:spPr>
          <a:xfrm flipV="1">
            <a:off x="4923692" y="1008185"/>
            <a:ext cx="1430216" cy="586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885F017C-ED64-3CCF-CC0A-4B0C0F26FCB1}"/>
              </a:ext>
            </a:extLst>
          </p:cNvPr>
          <p:cNvSpPr txBox="1"/>
          <p:nvPr/>
        </p:nvSpPr>
        <p:spPr>
          <a:xfrm>
            <a:off x="5370938" y="697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150</a:t>
            </a:r>
          </a:p>
        </p:txBody>
      </p:sp>
      <p:sp>
        <p:nvSpPr>
          <p:cNvPr id="2" name="Titre 25">
            <a:extLst>
              <a:ext uri="{FF2B5EF4-FFF2-40B4-BE49-F238E27FC236}">
                <a16:creationId xmlns:a16="http://schemas.microsoft.com/office/drawing/2014/main" id="{B3E29495-E1F6-31D9-0DA7-771C7D25F4AE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first quadrupole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3326E6-2B7E-22CE-7140-14E9493F4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642"/>
          <a:stretch>
            <a:fillRect/>
          </a:stretch>
        </p:blipFill>
        <p:spPr>
          <a:xfrm>
            <a:off x="213652" y="1269450"/>
            <a:ext cx="5882348" cy="4319100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939D5D-32CD-31DA-0EB2-AEA367084E20}"/>
              </a:ext>
            </a:extLst>
          </p:cNvPr>
          <p:cNvCxnSpPr>
            <a:cxnSpLocks/>
          </p:cNvCxnSpPr>
          <p:nvPr/>
        </p:nvCxnSpPr>
        <p:spPr>
          <a:xfrm flipH="1">
            <a:off x="10191023" y="1943917"/>
            <a:ext cx="134167" cy="418156"/>
          </a:xfrm>
          <a:prstGeom prst="line">
            <a:avLst/>
          </a:prstGeom>
          <a:ln w="63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B5E0A473-1129-0D72-A653-13C93114703D}"/>
              </a:ext>
            </a:extLst>
          </p:cNvPr>
          <p:cNvCxnSpPr>
            <a:cxnSpLocks/>
          </p:cNvCxnSpPr>
          <p:nvPr/>
        </p:nvCxnSpPr>
        <p:spPr>
          <a:xfrm>
            <a:off x="8880764" y="1357745"/>
            <a:ext cx="1310259" cy="78199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9B4F405B-F7AA-977D-B734-0E90D7D2B809}"/>
              </a:ext>
            </a:extLst>
          </p:cNvPr>
          <p:cNvSpPr txBox="1"/>
          <p:nvPr/>
        </p:nvSpPr>
        <p:spPr>
          <a:xfrm>
            <a:off x="6482862" y="4141149"/>
            <a:ext cx="531793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noProof="0" dirty="0"/>
              <a:t>12,781 pions (1050 MeV)</a:t>
            </a:r>
          </a:p>
          <a:p>
            <a:r>
              <a:rPr lang="en-GB" noProof="0" dirty="0"/>
              <a:t>Corresponding to:</a:t>
            </a:r>
          </a:p>
          <a:p>
            <a:pPr lvl="0"/>
            <a:r>
              <a:rPr lang="en-GB" b="1" noProof="0" dirty="0"/>
              <a:t>	</a:t>
            </a:r>
            <a:r>
              <a:rPr lang="en-GB" b="1" noProof="0" dirty="0">
                <a:solidFill>
                  <a:srgbClr val="FF0000"/>
                </a:solidFill>
              </a:rPr>
              <a:t>0.0012 pions/POT</a:t>
            </a:r>
          </a:p>
          <a:p>
            <a:pPr lvl="0"/>
            <a:r>
              <a:rPr lang="en-GB" noProof="0" dirty="0"/>
              <a:t>	</a:t>
            </a:r>
            <a:r>
              <a:rPr lang="en-GB" b="1" noProof="0" dirty="0"/>
              <a:t>9.5% transmission </a:t>
            </a:r>
            <a:r>
              <a:rPr lang="en-GB" noProof="0" dirty="0"/>
              <a:t>(Target → 1st quadrupole)</a:t>
            </a:r>
          </a:p>
          <a:p>
            <a:pPr lvl="0"/>
            <a:endParaRPr lang="en-GB" noProof="0" dirty="0"/>
          </a:p>
          <a:p>
            <a:pPr lvl="0"/>
            <a:r>
              <a:rPr lang="en-GB" noProof="0" dirty="0"/>
              <a:t>Mean deflection angle: </a:t>
            </a:r>
            <a:r>
              <a:rPr lang="en-GB" b="1" noProof="0" dirty="0"/>
              <a:t>−25.74°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1F18A9-D9CE-344A-6434-738DBB951BEF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64885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E9EC4-0090-98D2-D3BC-9116CFE27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917CF51-3DF8-0B93-655D-3300093873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40" t="12271" r="2163" b="5540"/>
          <a:stretch>
            <a:fillRect/>
          </a:stretch>
        </p:blipFill>
        <p:spPr>
          <a:xfrm>
            <a:off x="3817184" y="548005"/>
            <a:ext cx="8272382" cy="5761990"/>
          </a:xfrm>
          <a:prstGeom prst="rect">
            <a:avLst/>
          </a:prstGeom>
        </p:spPr>
      </p:pic>
      <p:sp>
        <p:nvSpPr>
          <p:cNvPr id="5" name="Titre 25">
            <a:extLst>
              <a:ext uri="{FF2B5EF4-FFF2-40B4-BE49-F238E27FC236}">
                <a16:creationId xmlns:a16="http://schemas.microsoft.com/office/drawing/2014/main" id="{1799BD37-C5E0-3B60-69B6-7CDBD8F87A35}"/>
              </a:ext>
            </a:extLst>
          </p:cNvPr>
          <p:cNvSpPr txBox="1">
            <a:spLocks/>
          </p:cNvSpPr>
          <p:nvPr/>
        </p:nvSpPr>
        <p:spPr>
          <a:xfrm>
            <a:off x="-102434" y="3093334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B3AB0D-B65E-72A0-DB72-E4D989EDAF41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757995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71E82-1579-95D5-5768-520D755FA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5">
            <a:extLst>
              <a:ext uri="{FF2B5EF4-FFF2-40B4-BE49-F238E27FC236}">
                <a16:creationId xmlns:a16="http://schemas.microsoft.com/office/drawing/2014/main" id="{0C5124C3-0FE8-C2CD-738C-376FACB019D5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Target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F747B1B-8CEA-DC2B-3946-13EAFC69EA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659"/>
          <a:stretch>
            <a:fillRect/>
          </a:stretch>
        </p:blipFill>
        <p:spPr>
          <a:xfrm>
            <a:off x="6375139" y="259314"/>
            <a:ext cx="5796934" cy="360190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DB6541-867D-9022-F77F-13E1A69DC89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2" t="2729" r="812" b="2663"/>
          <a:stretch>
            <a:fillRect/>
          </a:stretch>
        </p:blipFill>
        <p:spPr>
          <a:xfrm>
            <a:off x="97120" y="3818358"/>
            <a:ext cx="8003828" cy="275371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D6B091B-0AF7-CC7F-6D20-5D5621FDCA02}"/>
                  </a:ext>
                </a:extLst>
              </p:cNvPr>
              <p:cNvSpPr txBox="1"/>
              <p:nvPr/>
            </p:nvSpPr>
            <p:spPr>
              <a:xfrm>
                <a:off x="178780" y="914400"/>
                <a:ext cx="617643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4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b="1" i="0">
                          <a:solidFill>
                            <a:srgbClr val="FF0000"/>
                          </a:solidFill>
                        </a:rPr>
                        <m:t>1</m:t>
                      </m:r>
                      <m:r>
                        <m:rPr>
                          <m:nor/>
                        </m:rPr>
                        <a:rPr lang="fr-FR" b="1" i="0" smtClean="0">
                          <a:solidFill>
                            <a:srgbClr val="FF0000"/>
                          </a:solidFill>
                        </a:rPr>
                        <m:t>24</m:t>
                      </m:r>
                      <m:r>
                        <m:rPr>
                          <m:nor/>
                        </m:rPr>
                        <a:rPr lang="fr-FR" b="1" i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b="1" i="0" smtClean="0">
                          <a:solidFill>
                            <a:srgbClr val="FF000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b="1" i="0" smtClean="0">
                          <a:solidFill>
                            <a:srgbClr val="FF0000"/>
                          </a:solidFill>
                        </a:rPr>
                        <m:t>W</m:t>
                      </m:r>
                    </m:oMath>
                  </m:oMathPara>
                </a14:m>
                <a:br>
                  <a:rPr lang="fr-FR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fr-FR" dirty="0"/>
                  <a:t>21 W</a:t>
                </a:r>
                <a:br>
                  <a:rPr lang="fr-FR" dirty="0"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F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=</m:t>
                      </m:r>
                      <m:r>
                        <m:rPr>
                          <m:nor/>
                        </m:rPr>
                        <a:rPr lang="fr-FR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b="0" i="0" smtClean="0"/>
                        <m:t>8.</m:t>
                      </m:r>
                      <m:r>
                        <m:rPr>
                          <m:nor/>
                        </m:rPr>
                        <a:rPr lang="fr-FR" i="0"/>
                        <m:t>9 </m:t>
                      </m:r>
                      <m:r>
                        <m:rPr>
                          <m:nor/>
                        </m:rPr>
                        <a:rPr lang="fr-FR" i="0" smtClean="0"/>
                        <m:t>W</m:t>
                      </m:r>
                    </m:oMath>
                  </m:oMathPara>
                </a14:m>
                <a:endParaRPr lang="fr-FR" dirty="0"/>
              </a:p>
              <a:p>
                <a:pPr lvl="4"/>
                <a:endParaRPr lang="fr-FR" dirty="0"/>
              </a:p>
              <a:p>
                <a:pPr lvl="4"/>
                <a:r>
                  <a:rPr lang="fr-FR" dirty="0">
                    <a:solidFill>
                      <a:srgbClr val="00B0F0"/>
                    </a:solidFill>
                  </a:rPr>
                  <a:t>Last </a:t>
                </a:r>
                <a:r>
                  <a:rPr lang="fr-FR" dirty="0" err="1">
                    <a:solidFill>
                      <a:srgbClr val="00B0F0"/>
                    </a:solidFill>
                  </a:rPr>
                  <a:t>year</a:t>
                </a:r>
                <a:r>
                  <a:rPr lang="fr-FR" dirty="0">
                    <a:solidFill>
                      <a:srgbClr val="00B0F0"/>
                    </a:solidFill>
                  </a:rPr>
                  <a:t>:</a:t>
                </a:r>
              </a:p>
              <a:p>
                <a:pPr lvl="4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fr-FR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B0F0"/>
                          </a:solidFill>
                        </a:rPr>
                        <m:t>133 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rgbClr val="00B0F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i="0">
                          <a:solidFill>
                            <a:srgbClr val="00B0F0"/>
                          </a:solidFill>
                        </a:rPr>
                        <m:t>W</m:t>
                      </m:r>
                    </m:oMath>
                  </m:oMathPara>
                </a14:m>
                <a:endParaRPr lang="fr-FR" dirty="0">
                  <a:solidFill>
                    <a:srgbClr val="00B0F0"/>
                  </a:solidFill>
                </a:endParaRPr>
              </a:p>
              <a:p>
                <a:pPr lvl="1"/>
                <a:endParaRPr lang="fr-FR" dirty="0">
                  <a:solidFill>
                    <a:srgbClr val="00B0F0"/>
                  </a:solidFill>
                </a:endParaRPr>
              </a:p>
              <a:p>
                <a:pPr lvl="1"/>
                <a:r>
                  <a:rPr lang="fr-FR" dirty="0"/>
                  <a:t>Lower </a:t>
                </a:r>
                <a:r>
                  <a:rPr lang="fr-FR" dirty="0" err="1"/>
                  <a:t>target</a:t>
                </a:r>
                <a:r>
                  <a:rPr lang="fr-FR" dirty="0"/>
                  <a:t> </a:t>
                </a:r>
                <a:r>
                  <a:rPr lang="fr-FR" dirty="0" err="1"/>
                  <a:t>density</a:t>
                </a:r>
                <a:r>
                  <a:rPr lang="fr-FR" dirty="0"/>
                  <a:t> → </a:t>
                </a:r>
                <a:r>
                  <a:rPr lang="fr-FR" dirty="0" err="1"/>
                  <a:t>less</a:t>
                </a:r>
                <a:r>
                  <a:rPr lang="fr-FR" dirty="0"/>
                  <a:t> power </a:t>
                </a:r>
                <a:r>
                  <a:rPr lang="fr-FR" dirty="0" err="1"/>
                  <a:t>absorbed</a:t>
                </a:r>
                <a:endParaRPr lang="fr-FR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4D6B091B-0AF7-CC7F-6D20-5D5621FDC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780" y="914400"/>
                <a:ext cx="6176432" cy="2308324"/>
              </a:xfrm>
              <a:prstGeom prst="rect">
                <a:avLst/>
              </a:prstGeom>
              <a:blipFill>
                <a:blip r:embed="rId5"/>
                <a:stretch>
                  <a:fillRect t="-1099" b="-32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89277728-124B-32D9-0C3D-FF980001AA33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5965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426D8AF3-4067-DF4A-B626-875FF4C626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14202"/>
            <a:ext cx="12192000" cy="4922570"/>
          </a:xfrm>
          <a:prstGeom prst="rect">
            <a:avLst/>
          </a:prstGeom>
        </p:spPr>
      </p:pic>
      <p:sp>
        <p:nvSpPr>
          <p:cNvPr id="16" name="Titre 25">
            <a:extLst>
              <a:ext uri="{FF2B5EF4-FFF2-40B4-BE49-F238E27FC236}">
                <a16:creationId xmlns:a16="http://schemas.microsoft.com/office/drawing/2014/main" id="{4C40F088-9DA8-B347-B1A1-ACF317C31A13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Horn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AE7BC8C-5525-FE4D-AD22-1B86DD2005DA}"/>
                  </a:ext>
                </a:extLst>
              </p:cNvPr>
              <p:cNvSpPr txBox="1"/>
              <p:nvPr/>
            </p:nvSpPr>
            <p:spPr>
              <a:xfrm>
                <a:off x="4131377" y="2223027"/>
                <a:ext cx="279419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𝒕𝒐𝒕</m:t>
                        </m:r>
                      </m:sub>
                    </m:sSub>
                  </m:oMath>
                </a14:m>
                <a:r>
                  <a:rPr lang="fr-FR" b="1" dirty="0"/>
                  <a:t>	    = 35.9 kW</a:t>
                </a:r>
              </a:p>
              <a:p>
                <a:endParaRPr lang="fr-FR" b="1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𝒕𝒐𝒕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𝑭𝑳𝑼𝑲𝑨</m:t>
                        </m:r>
                      </m:sub>
                    </m:sSub>
                  </m:oMath>
                </a14:m>
                <a:r>
                  <a:rPr lang="fr-FR" b="1" dirty="0"/>
                  <a:t>= 37.0 kW</a:t>
                </a:r>
              </a:p>
            </p:txBody>
          </p:sp>
        </mc:Choice>
        <mc:Fallback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9AE7BC8C-5525-FE4D-AD22-1B86DD2005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1377" y="2223027"/>
                <a:ext cx="2794192" cy="923330"/>
              </a:xfrm>
              <a:prstGeom prst="rect">
                <a:avLst/>
              </a:prstGeom>
              <a:blipFill>
                <a:blip r:embed="rId3"/>
                <a:stretch>
                  <a:fillRect t="-4110" b="-95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ZoneTexte 4">
            <a:extLst>
              <a:ext uri="{FF2B5EF4-FFF2-40B4-BE49-F238E27FC236}">
                <a16:creationId xmlns:a16="http://schemas.microsoft.com/office/drawing/2014/main" id="{0205229F-CADD-C443-84C1-13D8F9136D36}"/>
              </a:ext>
            </a:extLst>
          </p:cNvPr>
          <p:cNvSpPr txBox="1"/>
          <p:nvPr/>
        </p:nvSpPr>
        <p:spPr>
          <a:xfrm>
            <a:off x="681429" y="2686314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2.84 kW</a:t>
            </a:r>
          </a:p>
          <a:p>
            <a:pPr algn="ctr"/>
            <a:r>
              <a:rPr lang="fr-FR" b="1" dirty="0"/>
              <a:t>8%</a:t>
            </a:r>
            <a:endParaRPr lang="en-GB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2C373B9-AD03-4147-B547-3317089A1F23}"/>
              </a:ext>
            </a:extLst>
          </p:cNvPr>
          <p:cNvSpPr txBox="1"/>
          <p:nvPr/>
        </p:nvSpPr>
        <p:spPr>
          <a:xfrm>
            <a:off x="4690499" y="1018282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16.1 kW</a:t>
            </a:r>
          </a:p>
          <a:p>
            <a:pPr algn="ctr"/>
            <a:r>
              <a:rPr lang="fr-FR" b="1" dirty="0"/>
              <a:t>45%</a:t>
            </a:r>
            <a:endParaRPr lang="en-GB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2E2ABC4-7BD5-674E-AECA-B832CD0A141C}"/>
              </a:ext>
            </a:extLst>
          </p:cNvPr>
          <p:cNvSpPr txBox="1"/>
          <p:nvPr/>
        </p:nvSpPr>
        <p:spPr>
          <a:xfrm>
            <a:off x="9289625" y="1338731"/>
            <a:ext cx="798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374 W</a:t>
            </a:r>
          </a:p>
          <a:p>
            <a:pPr algn="ctr"/>
            <a:r>
              <a:rPr lang="fr-FR" b="1" dirty="0"/>
              <a:t> 1%</a:t>
            </a:r>
            <a:endParaRPr lang="en-GB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8FC3F1-66EF-544E-B217-0DC014C5DBB7}"/>
              </a:ext>
            </a:extLst>
          </p:cNvPr>
          <p:cNvSpPr txBox="1"/>
          <p:nvPr/>
        </p:nvSpPr>
        <p:spPr>
          <a:xfrm>
            <a:off x="9666774" y="2963236"/>
            <a:ext cx="798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551 W</a:t>
            </a:r>
          </a:p>
          <a:p>
            <a:pPr algn="ctr"/>
            <a:r>
              <a:rPr lang="fr-FR" b="1" dirty="0"/>
              <a:t>1%</a:t>
            </a:r>
            <a:endParaRPr lang="en-GB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0061C25-7B3B-624A-83BB-6BA01030BFAD}"/>
              </a:ext>
            </a:extLst>
          </p:cNvPr>
          <p:cNvSpPr txBox="1"/>
          <p:nvPr/>
        </p:nvSpPr>
        <p:spPr>
          <a:xfrm>
            <a:off x="1244663" y="4574811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9.02 kW</a:t>
            </a:r>
          </a:p>
          <a:p>
            <a:pPr algn="ctr"/>
            <a:r>
              <a:rPr lang="fr-FR" b="1" dirty="0"/>
              <a:t>25%</a:t>
            </a:r>
            <a:endParaRPr lang="en-GB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191D419-B502-8244-B5EE-E18BE1E37A03}"/>
              </a:ext>
            </a:extLst>
          </p:cNvPr>
          <p:cNvSpPr txBox="1"/>
          <p:nvPr/>
        </p:nvSpPr>
        <p:spPr>
          <a:xfrm rot="19296691">
            <a:off x="3842582" y="4431928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2.73 kW</a:t>
            </a:r>
          </a:p>
          <a:p>
            <a:pPr algn="ctr"/>
            <a:r>
              <a:rPr lang="en-GB" b="1" dirty="0"/>
              <a:t>8%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BBCECD1-AB7C-D84E-9668-C753E3DAD259}"/>
              </a:ext>
            </a:extLst>
          </p:cNvPr>
          <p:cNvSpPr txBox="1"/>
          <p:nvPr/>
        </p:nvSpPr>
        <p:spPr>
          <a:xfrm>
            <a:off x="5778299" y="3711643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1.77 kW</a:t>
            </a:r>
          </a:p>
          <a:p>
            <a:pPr algn="ctr"/>
            <a:r>
              <a:rPr lang="fr-FR" b="1" dirty="0"/>
              <a:t>5%</a:t>
            </a:r>
            <a:endParaRPr lang="en-GB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16A63FC-3EF6-AE4D-A381-7E524834A6AB}"/>
              </a:ext>
            </a:extLst>
          </p:cNvPr>
          <p:cNvSpPr txBox="1"/>
          <p:nvPr/>
        </p:nvSpPr>
        <p:spPr>
          <a:xfrm rot="2306299">
            <a:off x="7822074" y="4376442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1.52 kW</a:t>
            </a:r>
          </a:p>
          <a:p>
            <a:pPr algn="ctr"/>
            <a:r>
              <a:rPr lang="fr-FR" b="1" dirty="0"/>
              <a:t>4%</a:t>
            </a:r>
            <a:endParaRPr lang="en-GB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66806C9-3392-EE41-B2A7-402A7D1E7662}"/>
              </a:ext>
            </a:extLst>
          </p:cNvPr>
          <p:cNvSpPr txBox="1"/>
          <p:nvPr/>
        </p:nvSpPr>
        <p:spPr>
          <a:xfrm>
            <a:off x="9203865" y="4534579"/>
            <a:ext cx="9701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/>
              <a:t>1.04 kW</a:t>
            </a:r>
          </a:p>
          <a:p>
            <a:pPr algn="ctr"/>
            <a:r>
              <a:rPr lang="fr-FR" b="1" dirty="0"/>
              <a:t>3%</a:t>
            </a:r>
            <a:endParaRPr lang="en-GB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C4AD97-C9A4-C753-D633-4D39207E63FB}"/>
                  </a:ext>
                </a:extLst>
              </p:cNvPr>
              <p:cNvSpPr txBox="1"/>
              <p:nvPr/>
            </p:nvSpPr>
            <p:spPr>
              <a:xfrm>
                <a:off x="3607923" y="3157991"/>
                <a:ext cx="38738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3% difference due to binning effects </a:t>
                </a:r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FDC4AD97-C9A4-C753-D633-4D39207E63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7923" y="3157991"/>
                <a:ext cx="3873881" cy="369332"/>
              </a:xfrm>
              <a:prstGeom prst="rect">
                <a:avLst/>
              </a:prstGeom>
              <a:blipFill>
                <a:blip r:embed="rId4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BBB6DBB-1998-080B-1AF1-D1CDEBD80745}"/>
                  </a:ext>
                </a:extLst>
              </p:cNvPr>
              <p:cNvSpPr txBox="1"/>
              <p:nvPr/>
            </p:nvSpPr>
            <p:spPr>
              <a:xfrm>
                <a:off x="1435832" y="5753674"/>
                <a:ext cx="85241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𝒕𝒐𝒕</m:t>
                        </m:r>
                      </m:sub>
                    </m:sSub>
                  </m:oMath>
                </a14:m>
                <a:r>
                  <a:rPr lang="en-GB" noProof="0" dirty="0"/>
                  <a:t> 	     : Computed from the energy deposition in a 3D grid (USRBIN ENERGY card)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b="1" i="1" noProof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𝑷</m:t>
                        </m:r>
                      </m:e>
                      <m:sub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𝒕𝒐𝒕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lang="en-GB" b="1" i="1" noProof="0" smtClean="0">
                            <a:latin typeface="Cambria Math" panose="02040503050406030204" pitchFamily="18" charset="0"/>
                          </a:rPr>
                          <m:t>𝑭𝑳𝑼𝑲𝑨</m:t>
                        </m:r>
                      </m:sub>
                    </m:sSub>
                  </m:oMath>
                </a14:m>
                <a:r>
                  <a:rPr lang="en-GB" noProof="0" dirty="0"/>
                  <a:t> : Computed from the value directly provided by FLUKA (SCORE ENERGY card)</a:t>
                </a:r>
              </a:p>
            </p:txBody>
          </p:sp>
        </mc:Choice>
        <mc:Fallback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0BBB6DBB-1998-080B-1AF1-D1CDEBD807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5832" y="5753674"/>
                <a:ext cx="8524193" cy="646331"/>
              </a:xfrm>
              <a:prstGeom prst="rect">
                <a:avLst/>
              </a:prstGeom>
              <a:blipFill>
                <a:blip r:embed="rId5"/>
                <a:stretch>
                  <a:fillRect t="-5769" b="-134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>
            <a:extLst>
              <a:ext uri="{FF2B5EF4-FFF2-40B4-BE49-F238E27FC236}">
                <a16:creationId xmlns:a16="http://schemas.microsoft.com/office/drawing/2014/main" id="{C9FA37AF-E44F-74EC-8034-F35947C93DEE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4054094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A7DBE-F3A3-00E2-ECBA-B61CD6BDD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5">
            <a:extLst>
              <a:ext uri="{FF2B5EF4-FFF2-40B4-BE49-F238E27FC236}">
                <a16:creationId xmlns:a16="http://schemas.microsoft.com/office/drawing/2014/main" id="{908B3061-6F6F-F094-EC83-F0BED296A2F1}"/>
              </a:ext>
            </a:extLst>
          </p:cNvPr>
          <p:cNvSpPr txBox="1">
            <a:spLocks/>
          </p:cNvSpPr>
          <p:nvPr/>
        </p:nvSpPr>
        <p:spPr>
          <a:xfrm>
            <a:off x="0" y="245810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CLMT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3FB5601-4AB4-DE9F-0971-4644B28656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31" t="10893" r="4174" b="4560"/>
          <a:stretch>
            <a:fillRect/>
          </a:stretch>
        </p:blipFill>
        <p:spPr>
          <a:xfrm>
            <a:off x="-5" y="2313708"/>
            <a:ext cx="4830221" cy="43117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FB15CD1-D928-6FB8-1698-1743FDAB26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639" y="2492151"/>
            <a:ext cx="4830221" cy="39548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1C8E20-5F98-6D20-B1F7-66AA431022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610"/>
          <a:stretch>
            <a:fillRect/>
          </a:stretch>
        </p:blipFill>
        <p:spPr>
          <a:xfrm>
            <a:off x="427923" y="3906269"/>
            <a:ext cx="1549112" cy="811433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DA306F06-1D3F-15E9-C26A-BBF901D37E87}"/>
              </a:ext>
            </a:extLst>
          </p:cNvPr>
          <p:cNvCxnSpPr>
            <a:cxnSpLocks/>
          </p:cNvCxnSpPr>
          <p:nvPr/>
        </p:nvCxnSpPr>
        <p:spPr>
          <a:xfrm>
            <a:off x="8101666" y="2579757"/>
            <a:ext cx="0" cy="3586921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CC3B8D2B-32E4-DDDE-94FE-BC2829487AF0}"/>
              </a:ext>
            </a:extLst>
          </p:cNvPr>
          <p:cNvCxnSpPr>
            <a:cxnSpLocks/>
          </p:cNvCxnSpPr>
          <p:nvPr/>
        </p:nvCxnSpPr>
        <p:spPr>
          <a:xfrm>
            <a:off x="8337996" y="2586713"/>
            <a:ext cx="0" cy="3586921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0614BC61-CE66-FE28-BAD9-610372962348}"/>
              </a:ext>
            </a:extLst>
          </p:cNvPr>
          <p:cNvCxnSpPr>
            <a:cxnSpLocks/>
          </p:cNvCxnSpPr>
          <p:nvPr/>
        </p:nvCxnSpPr>
        <p:spPr>
          <a:xfrm>
            <a:off x="10354535" y="2579757"/>
            <a:ext cx="0" cy="3586921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>
            <a:extLst>
              <a:ext uri="{FF2B5EF4-FFF2-40B4-BE49-F238E27FC236}">
                <a16:creationId xmlns:a16="http://schemas.microsoft.com/office/drawing/2014/main" id="{4C4BE447-37FA-A636-50B5-D6A6598FCFA2}"/>
              </a:ext>
            </a:extLst>
          </p:cNvPr>
          <p:cNvCxnSpPr>
            <a:cxnSpLocks/>
          </p:cNvCxnSpPr>
          <p:nvPr/>
        </p:nvCxnSpPr>
        <p:spPr>
          <a:xfrm>
            <a:off x="10256197" y="2581976"/>
            <a:ext cx="0" cy="3586921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FD32785C-C432-DC78-1745-043BEEDDD6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3548" y="244133"/>
            <a:ext cx="3308452" cy="239558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945CDDD2-0892-647C-FDA2-9B226B0B0590}"/>
              </a:ext>
            </a:extLst>
          </p:cNvPr>
          <p:cNvSpPr txBox="1"/>
          <p:nvPr/>
        </p:nvSpPr>
        <p:spPr>
          <a:xfrm>
            <a:off x="7757822" y="2814426"/>
            <a:ext cx="4154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00B0F0"/>
                </a:solidFill>
              </a:rPr>
              <a:t>He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53AB71EE-2B7C-9498-385B-D914E371CBCF}"/>
              </a:ext>
            </a:extLst>
          </p:cNvPr>
          <p:cNvSpPr txBox="1"/>
          <p:nvPr/>
        </p:nvSpPr>
        <p:spPr>
          <a:xfrm>
            <a:off x="8004844" y="5588859"/>
            <a:ext cx="420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/>
              <a:t>WR</a:t>
            </a:r>
          </a:p>
          <a:p>
            <a:pPr algn="ctr"/>
            <a:r>
              <a:rPr lang="en-GB" sz="1200" b="1" dirty="0"/>
              <a:t>(W)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B1BB1196-F308-DBD9-EF8B-381BB77D9B0D}"/>
              </a:ext>
            </a:extLst>
          </p:cNvPr>
          <p:cNvSpPr txBox="1"/>
          <p:nvPr/>
        </p:nvSpPr>
        <p:spPr>
          <a:xfrm>
            <a:off x="8445512" y="4469573"/>
            <a:ext cx="12156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CLMT </a:t>
            </a:r>
          </a:p>
          <a:p>
            <a:pPr algn="ctr"/>
            <a:r>
              <a:rPr lang="en-GB" sz="1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(SS 316L)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D71C0CA6-8CAE-3406-3C85-CBA6DEC6F6ED}"/>
              </a:ext>
            </a:extLst>
          </p:cNvPr>
          <p:cNvSpPr txBox="1"/>
          <p:nvPr/>
        </p:nvSpPr>
        <p:spPr>
          <a:xfrm>
            <a:off x="10567153" y="3330858"/>
            <a:ext cx="11527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>
                <a:solidFill>
                  <a:schemeClr val="accent4">
                    <a:lumMod val="50000"/>
                  </a:schemeClr>
                </a:solidFill>
              </a:rPr>
              <a:t>Wall</a:t>
            </a:r>
          </a:p>
          <a:p>
            <a:pPr algn="ctr"/>
            <a:r>
              <a:rPr lang="en-GB" b="1" dirty="0">
                <a:solidFill>
                  <a:schemeClr val="accent4">
                    <a:lumMod val="50000"/>
                  </a:schemeClr>
                </a:solidFill>
              </a:rPr>
              <a:t>(concrete)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7A957BE-4222-6B1F-68F3-A237CCEA980B}"/>
              </a:ext>
            </a:extLst>
          </p:cNvPr>
          <p:cNvSpPr txBox="1"/>
          <p:nvPr/>
        </p:nvSpPr>
        <p:spPr>
          <a:xfrm>
            <a:off x="9907929" y="1587138"/>
            <a:ext cx="1017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F0"/>
                </a:solidFill>
              </a:rPr>
              <a:t>Last year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E1771FC0-5DAA-8FE6-3B7A-53AC245135EA}"/>
                  </a:ext>
                </a:extLst>
              </p:cNvPr>
              <p:cNvSpPr txBox="1"/>
              <p:nvPr/>
            </p:nvSpPr>
            <p:spPr>
              <a:xfrm>
                <a:off x="4952428" y="2351782"/>
                <a:ext cx="2633472" cy="18158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u="sng" dirty="0"/>
                  <a:t>Region CLMT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</a:rPr>
                        <m:t>94</m:t>
                      </m:r>
                      <m:r>
                        <m:rPr>
                          <m:nor/>
                        </m:rPr>
                        <a:rPr lang="fr-FR" sz="1600" b="1" i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1600" dirty="0"/>
                  <a:t>.02 kW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fr-FR" sz="1600" b="0" i="0" smtClean="0"/>
                      <m:t>7.0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  <a:p>
                <a:endParaRPr lang="fr-FR" sz="1600" b="1" dirty="0"/>
              </a:p>
              <a:p>
                <a:r>
                  <a:rPr lang="fr-FR" sz="1600" i="0" dirty="0">
                    <a:solidFill>
                      <a:srgbClr val="00B0F0"/>
                    </a:solidFill>
                  </a:rPr>
                  <a:t>Last </a:t>
                </a:r>
                <a:r>
                  <a:rPr lang="fr-FR" sz="1600" i="0" dirty="0" err="1">
                    <a:solidFill>
                      <a:srgbClr val="00B0F0"/>
                    </a:solidFill>
                  </a:rPr>
                  <a:t>year</a:t>
                </a:r>
                <a:r>
                  <a:rPr lang="fr-FR" sz="1600" i="0" dirty="0">
                    <a:solidFill>
                      <a:srgbClr val="00B0F0"/>
                    </a:solidFill>
                  </a:rPr>
                  <a:t>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fr-FR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</a:rPr>
                        <m:t>32 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00B0F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dirty="0">
                  <a:solidFill>
                    <a:srgbClr val="00B0F0"/>
                  </a:solidFill>
                </a:endParaRPr>
              </a:p>
            </p:txBody>
          </p:sp>
        </mc:Choice>
        <mc:Fallback>
          <p:sp>
            <p:nvSpPr>
              <p:cNvPr id="38" name="ZoneTexte 37">
                <a:extLst>
                  <a:ext uri="{FF2B5EF4-FFF2-40B4-BE49-F238E27FC236}">
                    <a16:creationId xmlns:a16="http://schemas.microsoft.com/office/drawing/2014/main" id="{E1771FC0-5DAA-8FE6-3B7A-53AC24513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428" y="2351782"/>
                <a:ext cx="2633472" cy="1815882"/>
              </a:xfrm>
              <a:prstGeom prst="rect">
                <a:avLst/>
              </a:prstGeom>
              <a:blipFill>
                <a:blip r:embed="rId7"/>
                <a:stretch>
                  <a:fillRect l="-957" t="-1389" b="-20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0584223-A8AD-C9A0-A8D1-522A50C73D2F}"/>
                  </a:ext>
                </a:extLst>
              </p:cNvPr>
              <p:cNvSpPr txBox="1"/>
              <p:nvPr/>
            </p:nvSpPr>
            <p:spPr>
              <a:xfrm>
                <a:off x="4952428" y="4678707"/>
                <a:ext cx="2633472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b="1" u="sng" dirty="0"/>
                  <a:t>Region W Ring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</a:rPr>
                        <m:t>60 </m:t>
                      </m:r>
                      <m:r>
                        <m:rPr>
                          <m:nor/>
                        </m:rPr>
                        <a:rPr lang="fr-FR" sz="1600" b="1" i="0" smtClean="0">
                          <a:solidFill>
                            <a:srgbClr val="FF0000"/>
                          </a:solidFill>
                        </a:rPr>
                        <m:t>kW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fr-FR" sz="1600" dirty="0"/>
                  <a:t>36 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fr-FR" sz="1600" b="0" i="0" smtClean="0"/>
                      <m:t>0</m:t>
                    </m:r>
                    <m:r>
                      <m:rPr>
                        <m:nor/>
                      </m:rPr>
                      <a:rPr lang="fr-FR" sz="1600" b="0" i="0" smtClean="0"/>
                      <m:t>0.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0" dirty="0"/>
              </a:p>
              <a:p>
                <a:endParaRPr lang="fr-FR" sz="1600" b="1" dirty="0"/>
              </a:p>
              <a:p>
                <a:r>
                  <a:rPr lang="fr-FR" sz="1600" dirty="0">
                    <a:solidFill>
                      <a:srgbClr val="00B0F0"/>
                    </a:solidFill>
                  </a:rPr>
                  <a:t>Last </a:t>
                </a:r>
                <a:r>
                  <a:rPr lang="fr-FR" sz="1600" dirty="0" err="1">
                    <a:solidFill>
                      <a:srgbClr val="00B0F0"/>
                    </a:solidFill>
                  </a:rPr>
                  <a:t>year</a:t>
                </a:r>
                <a:r>
                  <a:rPr lang="fr-FR" sz="1600" dirty="0">
                    <a:solidFill>
                      <a:srgbClr val="00B0F0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fr-FR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</a:rPr>
                        <m:t>29 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00B0F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sz="1600" i="0">
                          <a:solidFill>
                            <a:srgbClr val="00B0F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dirty="0">
                  <a:solidFill>
                    <a:srgbClr val="00B0F0"/>
                  </a:solidFill>
                </a:endParaRPr>
              </a:p>
              <a:p>
                <a:endParaRPr lang="fr-FR" sz="1600" b="1" dirty="0"/>
              </a:p>
            </p:txBody>
          </p:sp>
        </mc:Choice>
        <mc:Fallback>
          <p:sp>
            <p:nvSpPr>
              <p:cNvPr id="39" name="ZoneTexte 38">
                <a:extLst>
                  <a:ext uri="{FF2B5EF4-FFF2-40B4-BE49-F238E27FC236}">
                    <a16:creationId xmlns:a16="http://schemas.microsoft.com/office/drawing/2014/main" id="{40584223-A8AD-C9A0-A8D1-522A50C73D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428" y="4678707"/>
                <a:ext cx="2633472" cy="2062103"/>
              </a:xfrm>
              <a:prstGeom prst="rect">
                <a:avLst/>
              </a:prstGeom>
              <a:blipFill>
                <a:blip r:embed="rId8"/>
                <a:stretch>
                  <a:fillRect l="-957" t="-6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B45DEC58-AC5E-739E-A356-D5C2E0311A3B}"/>
              </a:ext>
            </a:extLst>
          </p:cNvPr>
          <p:cNvSpPr/>
          <p:nvPr/>
        </p:nvSpPr>
        <p:spPr>
          <a:xfrm>
            <a:off x="2027583" y="2951730"/>
            <a:ext cx="908307" cy="2733453"/>
          </a:xfrm>
          <a:prstGeom prst="rect">
            <a:avLst/>
          </a:prstGeom>
          <a:noFill/>
          <a:ln w="1270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7C8D426-0B8E-52A8-B1ED-DA0749E85F86}"/>
              </a:ext>
            </a:extLst>
          </p:cNvPr>
          <p:cNvSpPr txBox="1"/>
          <p:nvPr/>
        </p:nvSpPr>
        <p:spPr>
          <a:xfrm>
            <a:off x="488391" y="1254905"/>
            <a:ext cx="8153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noProof="0" dirty="0"/>
              <a:t>The CLMT is larger (5m instead of 4m) than previously, explaining why it absorbs more power.</a:t>
            </a:r>
            <a:endParaRPr lang="en-GB" noProof="0" dirty="0"/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11FBC579-F4DE-5AD2-AA05-0F2DCF74B3E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95620"/>
          <a:stretch>
            <a:fillRect/>
          </a:stretch>
        </p:blipFill>
        <p:spPr>
          <a:xfrm>
            <a:off x="7221267" y="3259723"/>
            <a:ext cx="144906" cy="2395585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24A0F530-928C-1AF4-72FC-B4606769D0A8}"/>
              </a:ext>
            </a:extLst>
          </p:cNvPr>
          <p:cNvSpPr txBox="1"/>
          <p:nvPr/>
        </p:nvSpPr>
        <p:spPr>
          <a:xfrm>
            <a:off x="9615749" y="6265382"/>
            <a:ext cx="146242" cy="2308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900" dirty="0"/>
              <a:t>R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A0C67A74-9275-F281-3FA0-4028EAE2B92E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604074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96763-ED08-F78E-0C26-7779EFF4D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EF782CC-5EFC-DF9D-C557-64E98D4D1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46"/>
          <a:stretch>
            <a:fillRect/>
          </a:stretch>
        </p:blipFill>
        <p:spPr>
          <a:xfrm>
            <a:off x="7331136" y="2503647"/>
            <a:ext cx="4337272" cy="4094101"/>
          </a:xfrm>
          <a:prstGeom prst="rect">
            <a:avLst/>
          </a:prstGeom>
        </p:spPr>
      </p:pic>
      <p:sp>
        <p:nvSpPr>
          <p:cNvPr id="9" name="Titre 25">
            <a:extLst>
              <a:ext uri="{FF2B5EF4-FFF2-40B4-BE49-F238E27FC236}">
                <a16:creationId xmlns:a16="http://schemas.microsoft.com/office/drawing/2014/main" id="{2A40394F-7A63-F3C6-AF19-855764201F7D}"/>
              </a:ext>
            </a:extLst>
          </p:cNvPr>
          <p:cNvSpPr txBox="1">
            <a:spLocks/>
          </p:cNvSpPr>
          <p:nvPr/>
        </p:nvSpPr>
        <p:spPr>
          <a:xfrm>
            <a:off x="0" y="245810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Dipole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213A4527-A9B7-C66A-8DF7-D228B9C8DC9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9" t="14676" b="5447"/>
          <a:stretch>
            <a:fillRect/>
          </a:stretch>
        </p:blipFill>
        <p:spPr>
          <a:xfrm>
            <a:off x="523592" y="2518089"/>
            <a:ext cx="5393879" cy="40796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687A34-172D-3E89-5F95-D6C1198CE038}"/>
                  </a:ext>
                </a:extLst>
              </p:cNvPr>
              <p:cNvSpPr txBox="1"/>
              <p:nvPr/>
            </p:nvSpPr>
            <p:spPr>
              <a:xfrm>
                <a:off x="2021907" y="917142"/>
                <a:ext cx="29241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/>
                  <a:t>Region </a:t>
                </a:r>
                <a:r>
                  <a:rPr lang="fr-FR" sz="1600" b="1" u="sng" dirty="0" err="1"/>
                  <a:t>Dipole</a:t>
                </a:r>
                <a:r>
                  <a:rPr lang="fr-FR" sz="1600" b="1" u="sng" dirty="0"/>
                  <a:t> (Iron)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9.05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kW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199 </m:t>
                    </m:r>
                  </m:oMath>
                </a14:m>
                <a:r>
                  <a:rPr lang="fr-FR" sz="1600" dirty="0"/>
                  <a:t>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17.0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687A34-172D-3E89-5F95-D6C1198CE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1907" y="917142"/>
                <a:ext cx="2924180" cy="1077218"/>
              </a:xfrm>
              <a:prstGeom prst="rect">
                <a:avLst/>
              </a:prstGeom>
              <a:blipFill>
                <a:blip r:embed="rId4"/>
                <a:stretch>
                  <a:fillRect l="-1299" t="-1176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6634065-3292-CBD2-318B-7F65ED4190E2}"/>
                  </a:ext>
                </a:extLst>
              </p:cNvPr>
              <p:cNvSpPr txBox="1"/>
              <p:nvPr/>
            </p:nvSpPr>
            <p:spPr>
              <a:xfrm>
                <a:off x="4897376" y="917142"/>
                <a:ext cx="29241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/>
                  <a:t>Region WPLATES (W)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4.20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kW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125 </m:t>
                    </m:r>
                  </m:oMath>
                </a14:m>
                <a:r>
                  <a:rPr lang="fr-FR" sz="1600" dirty="0"/>
                  <a:t>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10.7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</p:txBody>
          </p:sp>
        </mc:Choice>
        <mc:Fallback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36634065-3292-CBD2-318B-7F65ED4190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7376" y="917142"/>
                <a:ext cx="2924180" cy="1077218"/>
              </a:xfrm>
              <a:prstGeom prst="rect">
                <a:avLst/>
              </a:prstGeom>
              <a:blipFill>
                <a:blip r:embed="rId5"/>
                <a:stretch>
                  <a:fillRect l="-866" t="-1176"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CFF37FC-179A-ACA6-477E-2C48AEA03B31}"/>
                  </a:ext>
                </a:extLst>
              </p:cNvPr>
              <p:cNvSpPr txBox="1"/>
              <p:nvPr/>
            </p:nvSpPr>
            <p:spPr>
              <a:xfrm>
                <a:off x="7772847" y="917142"/>
                <a:ext cx="2924180" cy="18158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 err="1"/>
                  <a:t>Region</a:t>
                </a:r>
                <a:r>
                  <a:rPr lang="fr-FR" sz="1600" b="1" u="sng" dirty="0"/>
                  <a:t> COILS (Cu)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150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8.19 </m:t>
                    </m:r>
                  </m:oMath>
                </a14:m>
                <a:r>
                  <a:rPr lang="fr-FR" sz="1600" dirty="0"/>
                  <a:t>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0.7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  <a:p>
                <a:r>
                  <a:rPr lang="fr-FR" sz="1600" dirty="0">
                    <a:solidFill>
                      <a:srgbClr val="00B0F0"/>
                    </a:solidFill>
                  </a:rPr>
                  <a:t>Last </a:t>
                </a:r>
                <a:r>
                  <a:rPr lang="fr-FR" sz="1600" dirty="0" err="1">
                    <a:solidFill>
                      <a:srgbClr val="00B0F0"/>
                    </a:solidFill>
                  </a:rPr>
                  <a:t>year</a:t>
                </a:r>
                <a:r>
                  <a:rPr lang="fr-FR" sz="1600" dirty="0">
                    <a:solidFill>
                      <a:srgbClr val="00B0F0"/>
                    </a:solidFill>
                  </a:rPr>
                  <a:t>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fr-FR" sz="1600">
                          <a:solidFill>
                            <a:srgbClr val="00B0F0"/>
                          </a:solidFill>
                        </a:rPr>
                        <m:t>.</m:t>
                      </m:r>
                      <m:r>
                        <m:rPr>
                          <m:nor/>
                        </m:rPr>
                        <a:rPr lang="fr-FR" sz="1600">
                          <a:solidFill>
                            <a:srgbClr val="00B0F0"/>
                          </a:solidFill>
                        </a:rPr>
                        <m:t>80</m:t>
                      </m:r>
                      <m:r>
                        <m:rPr>
                          <m:nor/>
                        </m:rPr>
                        <a:rPr lang="fr-FR" sz="1600">
                          <a:solidFill>
                            <a:srgbClr val="00B0F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00B0F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sz="1600">
                          <a:solidFill>
                            <a:srgbClr val="00B0F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b="1" dirty="0">
                  <a:solidFill>
                    <a:srgbClr val="00B0F0"/>
                  </a:solidFill>
                </a:endParaRPr>
              </a:p>
              <a:p>
                <a:endParaRPr lang="fr-FR" sz="1600" b="1" i="0" dirty="0"/>
              </a:p>
            </p:txBody>
          </p:sp>
        </mc:Choice>
        <mc:Fallback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DCFF37FC-179A-ACA6-477E-2C48AEA03B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847" y="917142"/>
                <a:ext cx="2924180" cy="1815882"/>
              </a:xfrm>
              <a:prstGeom prst="rect">
                <a:avLst/>
              </a:prstGeom>
              <a:blipFill>
                <a:blip r:embed="rId6"/>
                <a:stretch>
                  <a:fillRect l="-1299" t="-6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ZoneTexte 13">
            <a:extLst>
              <a:ext uri="{FF2B5EF4-FFF2-40B4-BE49-F238E27FC236}">
                <a16:creationId xmlns:a16="http://schemas.microsoft.com/office/drawing/2014/main" id="{0BE6EA35-6FDC-C5F7-7612-E74EC64525E3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66386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BDE07-AE90-6554-145D-B0E7B5C06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25">
            <a:extLst>
              <a:ext uri="{FF2B5EF4-FFF2-40B4-BE49-F238E27FC236}">
                <a16:creationId xmlns:a16="http://schemas.microsoft.com/office/drawing/2014/main" id="{95749723-D5B4-13A6-3389-C85DF9201083}"/>
              </a:ext>
            </a:extLst>
          </p:cNvPr>
          <p:cNvSpPr txBox="1">
            <a:spLocks/>
          </p:cNvSpPr>
          <p:nvPr/>
        </p:nvSpPr>
        <p:spPr>
          <a:xfrm>
            <a:off x="0" y="245810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Dipole – Dose in the coils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D5E1A80-F173-EDA8-DB10-59AD4C8B62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5300" y="917142"/>
            <a:ext cx="6616700" cy="5537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7EF839C-90EC-4216-1088-B0050F11A8DD}"/>
              </a:ext>
            </a:extLst>
          </p:cNvPr>
          <p:cNvSpPr txBox="1"/>
          <p:nvPr/>
        </p:nvSpPr>
        <p:spPr>
          <a:xfrm>
            <a:off x="0" y="918873"/>
            <a:ext cx="55753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noProof="0" dirty="0"/>
              <a:t>Dose evolution with time for different tungsten thicknesses</a:t>
            </a:r>
            <a:endParaRPr lang="en-GB" u="sng" noProof="0" dirty="0"/>
          </a:p>
          <a:p>
            <a:r>
              <a:rPr lang="en-GB" i="1" noProof="0" dirty="0"/>
              <a:t>These values were obtained assuming </a:t>
            </a:r>
            <a:r>
              <a:rPr lang="en-GB" b="1" i="1" noProof="0" dirty="0"/>
              <a:t>365 operational days per year</a:t>
            </a:r>
            <a:r>
              <a:rPr lang="en-GB" i="1" noProof="0" dirty="0"/>
              <a:t>.</a:t>
            </a:r>
          </a:p>
          <a:p>
            <a:endParaRPr lang="en-GB" i="1" noProof="0" dirty="0"/>
          </a:p>
          <a:p>
            <a:r>
              <a:rPr lang="en-GB" noProof="0" dirty="0"/>
              <a:t>The dose study in the coils shows that the material may last </a:t>
            </a:r>
            <a:r>
              <a:rPr lang="en-GB" b="1" noProof="0" dirty="0"/>
              <a:t>at least 10 years</a:t>
            </a:r>
            <a:r>
              <a:rPr lang="en-GB" noProof="0" dirty="0"/>
              <a:t> with the current configuration (</a:t>
            </a:r>
            <a:r>
              <a:rPr lang="en-GB" b="1" noProof="0" dirty="0"/>
              <a:t>40 cm tungsten</a:t>
            </a:r>
            <a:r>
              <a:rPr lang="en-GB" noProof="0" dirty="0"/>
              <a:t>), when compared with the PEEK limit (</a:t>
            </a:r>
            <a:r>
              <a:rPr lang="en-GB" i="1" noProof="0" dirty="0"/>
              <a:t>P. </a:t>
            </a:r>
            <a:r>
              <a:rPr lang="en-GB" i="1" noProof="0" dirty="0" err="1"/>
              <a:t>Beynel</a:t>
            </a:r>
            <a:r>
              <a:rPr lang="en-GB" i="1" noProof="0" dirty="0"/>
              <a:t> et al. (1982), H. </a:t>
            </a:r>
            <a:r>
              <a:rPr lang="en-GB" i="1" noProof="0" dirty="0" err="1"/>
              <a:t>Schönbacher</a:t>
            </a:r>
            <a:r>
              <a:rPr lang="en-GB" i="1" noProof="0" dirty="0"/>
              <a:t> (1982)</a:t>
            </a:r>
            <a:r>
              <a:rPr lang="en-GB" noProof="0" dirty="0"/>
              <a:t>).</a:t>
            </a:r>
          </a:p>
          <a:p>
            <a:endParaRPr lang="en-GB" noProof="0" dirty="0"/>
          </a:p>
          <a:p>
            <a:r>
              <a:rPr lang="en-GB" b="1" noProof="0" dirty="0"/>
              <a:t>Note:</a:t>
            </a:r>
            <a:r>
              <a:rPr lang="en-GB" noProof="0" dirty="0"/>
              <a:t> The dose inside the region is, by definition, an </a:t>
            </a:r>
            <a:r>
              <a:rPr lang="en-GB" b="1" noProof="0" dirty="0"/>
              <a:t>average value</a:t>
            </a:r>
            <a:r>
              <a:rPr lang="en-GB" noProof="0" dirty="0"/>
              <a:t>. However, we can look at the voxel containing the </a:t>
            </a:r>
            <a:r>
              <a:rPr lang="en-GB" b="1" noProof="0" dirty="0"/>
              <a:t>maximum dose</a:t>
            </a:r>
            <a:r>
              <a:rPr lang="en-GB" noProof="0" dirty="0"/>
              <a:t> to estimate the local peak dose inside the coils:</a:t>
            </a:r>
          </a:p>
          <a:p>
            <a:r>
              <a:rPr lang="en-GB" b="1" noProof="0" dirty="0">
                <a:solidFill>
                  <a:srgbClr val="FF0000"/>
                </a:solidFill>
              </a:rPr>
              <a:t>5.67 × 10⁷ Gy after 10 years</a:t>
            </a:r>
            <a:r>
              <a:rPr lang="en-GB" dirty="0">
                <a:solidFill>
                  <a:srgbClr val="0070C0"/>
                </a:solidFill>
              </a:rPr>
              <a:t> *</a:t>
            </a:r>
            <a:r>
              <a:rPr lang="en-GB" noProof="0" dirty="0">
                <a:solidFill>
                  <a:srgbClr val="0070C0"/>
                </a:solidFill>
              </a:rPr>
              <a:t>, </a:t>
            </a:r>
            <a:r>
              <a:rPr lang="en-GB" noProof="0" dirty="0"/>
              <a:t>assuming </a:t>
            </a:r>
            <a:r>
              <a:rPr lang="en-GB" b="1" noProof="0" dirty="0"/>
              <a:t>365 operational days per year</a:t>
            </a:r>
            <a:r>
              <a:rPr lang="en-GB" noProof="0" dirty="0"/>
              <a:t> and </a:t>
            </a:r>
            <a:r>
              <a:rPr lang="en-GB" b="1" noProof="0" dirty="0"/>
              <a:t>40 cm tungsten</a:t>
            </a:r>
            <a:r>
              <a:rPr lang="en-GB" noProof="0" dirty="0"/>
              <a:t>. </a:t>
            </a:r>
            <a:r>
              <a:rPr lang="en-GB" noProof="0" dirty="0">
                <a:solidFill>
                  <a:srgbClr val="FF0000"/>
                </a:solidFill>
              </a:rPr>
              <a:t>Above the PEEK limit ! </a:t>
            </a:r>
          </a:p>
          <a:p>
            <a:endParaRPr lang="en-GB" noProof="0" dirty="0"/>
          </a:p>
          <a:p>
            <a:r>
              <a:rPr lang="en-GB" noProof="0" dirty="0">
                <a:solidFill>
                  <a:srgbClr val="0070C0"/>
                </a:solidFill>
              </a:rPr>
              <a:t>*</a:t>
            </a:r>
            <a:r>
              <a:rPr lang="en-GB" noProof="0" dirty="0"/>
              <a:t> Approximately </a:t>
            </a:r>
            <a:r>
              <a:rPr lang="en-GB" b="1" noProof="0" dirty="0"/>
              <a:t>10 times the average dose</a:t>
            </a:r>
            <a:r>
              <a:rPr lang="en-GB" noProof="0" dirty="0"/>
              <a:t>.</a:t>
            </a:r>
          </a:p>
          <a:p>
            <a:r>
              <a:rPr lang="en-GB" dirty="0">
                <a:solidFill>
                  <a:srgbClr val="00B0F0"/>
                </a:solidFill>
                <a:sym typeface="Wingdings" pitchFamily="2" charset="2"/>
              </a:rPr>
              <a:t> Last year it was 150 times the average dose.</a:t>
            </a:r>
            <a:endParaRPr lang="en-GB" noProof="0" dirty="0">
              <a:solidFill>
                <a:srgbClr val="00B0F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A102F19-B786-41D4-B48B-59E83A8AF6CA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3761531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78DD8-7B3B-81EE-A9F8-FBF5537E8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5">
            <a:extLst>
              <a:ext uri="{FF2B5EF4-FFF2-40B4-BE49-F238E27FC236}">
                <a16:creationId xmlns:a16="http://schemas.microsoft.com/office/drawing/2014/main" id="{0FA4E8DD-2188-E154-871B-4A94001DEA05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Energy Deposition in the Beam Dump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376189-7A9E-0124-ED13-D3C93C76D2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2" t="13778" b="5161"/>
          <a:stretch>
            <a:fillRect/>
          </a:stretch>
        </p:blipFill>
        <p:spPr>
          <a:xfrm>
            <a:off x="0" y="2068708"/>
            <a:ext cx="5806528" cy="45194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C411499-9E51-2AF3-25CF-0B8C2FF8D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785" y="2341321"/>
            <a:ext cx="4966854" cy="39742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B2EC277-859D-AB47-D111-03B121B46F55}"/>
                  </a:ext>
                </a:extLst>
              </p:cNvPr>
              <p:cNvSpPr txBox="1"/>
              <p:nvPr/>
            </p:nvSpPr>
            <p:spPr>
              <a:xfrm>
                <a:off x="1017825" y="843935"/>
                <a:ext cx="29241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/>
                  <a:t>Region BDUMP (Graphite)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4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8 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kW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</m:oMath>
                </a14:m>
                <a:r>
                  <a:rPr lang="fr-FR" sz="1600" dirty="0"/>
                  <a:t>57 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8</m:t>
                    </m:r>
                    <m:r>
                      <m:rPr>
                        <m:nor/>
                      </m:rPr>
                      <a:rPr lang="fr-FR" sz="1600" b="0" i="0" smtClean="0"/>
                      <m:t>1.8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</p:txBody>
          </p:sp>
        </mc:Choice>
        <mc:Fallback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0B2EC277-859D-AB47-D111-03B121B46F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825" y="843935"/>
                <a:ext cx="2924180" cy="1077218"/>
              </a:xfrm>
              <a:prstGeom prst="rect">
                <a:avLst/>
              </a:prstGeom>
              <a:blipFill>
                <a:blip r:embed="rId4"/>
                <a:stretch>
                  <a:fillRect l="-1299" t="-1163"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0CCA4F1-02FA-C992-622A-FE499D326F91}"/>
                  </a:ext>
                </a:extLst>
              </p:cNvPr>
              <p:cNvSpPr txBox="1"/>
              <p:nvPr/>
            </p:nvSpPr>
            <p:spPr>
              <a:xfrm>
                <a:off x="3908036" y="843935"/>
                <a:ext cx="29241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/>
                  <a:t>Region </a:t>
                </a:r>
                <a:r>
                  <a:rPr lang="fr-FR" sz="1600" b="1" u="sng" dirty="0" err="1"/>
                  <a:t>FeBDUMP</a:t>
                </a:r>
                <a:r>
                  <a:rPr lang="fr-FR" sz="1600" b="1" u="sng" dirty="0"/>
                  <a:t> (Iron)</a:t>
                </a:r>
                <a:r>
                  <a:rPr lang="fr-FR" sz="1600" b="1" dirty="0"/>
                  <a:t> : 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2.4</m:t>
                      </m:r>
                      <m:r>
                        <m:rPr>
                          <m:nor/>
                        </m:rPr>
                        <a:rPr lang="fr-FR" sz="1600" b="0" i="0">
                          <a:solidFill>
                            <a:srgbClr val="FF0000"/>
                          </a:solidFill>
                        </a:rPr>
                        <m:t> 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k</m:t>
                      </m:r>
                      <m:r>
                        <m:rPr>
                          <m:nor/>
                        </m:rPr>
                        <a:rPr lang="fr-FR" sz="1600" b="0" i="0" smtClean="0">
                          <a:solidFill>
                            <a:srgbClr val="FF0000"/>
                          </a:solidFill>
                        </a:rPr>
                        <m:t>W</m:t>
                      </m:r>
                    </m:oMath>
                  </m:oMathPara>
                </a14:m>
                <a:endParaRPr lang="fr-FR" sz="1600" b="1" i="0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fr-FR" sz="1600" dirty="0"/>
                  <a:t>49 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55.</m:t>
                    </m:r>
                    <m:r>
                      <m:rPr>
                        <m:nor/>
                      </m:rPr>
                      <a:rPr lang="fr-FR" sz="1600" b="0" i="0" smtClean="0"/>
                      <m:t>4</m:t>
                    </m:r>
                    <m:r>
                      <m:rPr>
                        <m:nor/>
                      </m:rPr>
                      <a:rPr lang="fr-FR" sz="1600" b="0" i="0"/>
                      <m:t>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</p:txBody>
          </p:sp>
        </mc:Choice>
        <mc:Fallback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F0CCA4F1-02FA-C992-622A-FE499D326F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8036" y="843935"/>
                <a:ext cx="2924180" cy="1077218"/>
              </a:xfrm>
              <a:prstGeom prst="rect">
                <a:avLst/>
              </a:prstGeom>
              <a:blipFill>
                <a:blip r:embed="rId5"/>
                <a:stretch>
                  <a:fillRect l="-862" t="-1163"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36B90C-D4D3-8669-2989-805DFCADF9F1}"/>
                  </a:ext>
                </a:extLst>
              </p:cNvPr>
              <p:cNvSpPr txBox="1"/>
              <p:nvPr/>
            </p:nvSpPr>
            <p:spPr>
              <a:xfrm>
                <a:off x="6832216" y="843935"/>
                <a:ext cx="4418072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600" b="1" u="sng" dirty="0"/>
                  <a:t>Region CuBDUMP (Copper)</a:t>
                </a:r>
                <a:r>
                  <a:rPr lang="fr-FR" sz="1600" b="1" dirty="0"/>
                  <a:t> : 	            total</a:t>
                </a:r>
                <a:endParaRPr lang="en-GB" sz="16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r>
                      <a:rPr lang="en-GB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 = </m:t>
                    </m:r>
                    <m:r>
                      <m:rPr>
                        <m:nor/>
                      </m:rP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</m:t>
                    </m:r>
                    <m:r>
                      <m:rPr>
                        <m:nor/>
                      </m:rPr>
                      <a:rPr lang="fr-FR" sz="1600" b="0" i="0">
                        <a:solidFill>
                          <a:srgbClr val="FF0000"/>
                        </a:solidFill>
                      </a:rPr>
                      <m:t>.</m:t>
                    </m:r>
                    <m:r>
                      <m:rPr>
                        <m:nor/>
                      </m:rPr>
                      <a:rPr lang="fr-FR" sz="1600" b="0" i="0" smtClean="0">
                        <a:solidFill>
                          <a:srgbClr val="FF0000"/>
                        </a:solidFill>
                      </a:rPr>
                      <m:t>22 </m:t>
                    </m:r>
                    <m:r>
                      <m:rPr>
                        <m:nor/>
                      </m:rPr>
                      <a:rPr lang="fr-FR" sz="1600" b="0" i="0" smtClean="0">
                        <a:solidFill>
                          <a:srgbClr val="FF0000"/>
                        </a:solidFill>
                      </a:rPr>
                      <m:t>kW</m:t>
                    </m:r>
                    <m:r>
                      <m:rPr>
                        <m:nor/>
                      </m:rPr>
                      <a:rPr lang="fr-FR" sz="1600" b="0" i="0">
                        <a:solidFill>
                          <a:srgbClr val="FF0000"/>
                        </a:solidFill>
                      </a:rPr>
                      <m:t> </m:t>
                    </m:r>
                  </m:oMath>
                </a14:m>
                <a:r>
                  <a:rPr lang="fr-FR" sz="1600" b="1" i="0" dirty="0">
                    <a:solidFill>
                      <a:srgbClr val="FF0000"/>
                    </a:solidFill>
                  </a:rPr>
                  <a:t>	          	          238 kW</a:t>
                </a:r>
              </a:p>
              <a:p>
                <a14:m>
                  <m:oMath xmlns:m="http://schemas.openxmlformats.org/officeDocument/2006/math"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1600" dirty="0"/>
                  <a:t>73 W</a:t>
                </a:r>
                <a:endParaRPr lang="fr-FR" sz="1600" dirty="0">
                  <a:ea typeface="Cambria Math" panose="02040503050406030204" pitchFamily="18" charset="0"/>
                </a:endParaRPr>
              </a:p>
              <a:p>
                <a:r>
                  <a:rPr lang="fr-FR" sz="1600" b="1" dirty="0">
                    <a:ea typeface="Cambria Math" panose="020405030504060302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sz="1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𝑷</m:t>
                    </m:r>
                    <m:r>
                      <a:rPr lang="fr-FR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fr-FR" sz="16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fr-FR" sz="1600" b="0" i="0" smtClean="0"/>
                      <m:t>4.8 </m:t>
                    </m:r>
                    <m:r>
                      <m:rPr>
                        <m:nor/>
                      </m:rPr>
                      <a:rPr lang="fr-FR" sz="1600" b="0" i="0" smtClean="0"/>
                      <m:t>W</m:t>
                    </m:r>
                  </m:oMath>
                </a14:m>
                <a:endParaRPr lang="fr-FR" sz="1600" b="1" i="0" dirty="0"/>
              </a:p>
            </p:txBody>
          </p:sp>
        </mc:Choice>
        <mc:Fallback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C636B90C-D4D3-8669-2989-805DFCADF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2216" y="843935"/>
                <a:ext cx="4418072" cy="1077218"/>
              </a:xfrm>
              <a:prstGeom prst="rect">
                <a:avLst/>
              </a:prstGeom>
              <a:blipFill>
                <a:blip r:embed="rId6"/>
                <a:stretch>
                  <a:fillRect l="-860" t="-1163"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C25A3A1-D2C5-F548-A7F6-7F27C7A1503A}"/>
              </a:ext>
            </a:extLst>
          </p:cNvPr>
          <p:cNvCxnSpPr>
            <a:cxnSpLocks/>
          </p:cNvCxnSpPr>
          <p:nvPr/>
        </p:nvCxnSpPr>
        <p:spPr>
          <a:xfrm>
            <a:off x="7883112" y="2454729"/>
            <a:ext cx="0" cy="3473513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0148AEC-AD2F-D17C-AF55-55CFEF7D2C51}"/>
              </a:ext>
            </a:extLst>
          </p:cNvPr>
          <p:cNvCxnSpPr>
            <a:cxnSpLocks/>
          </p:cNvCxnSpPr>
          <p:nvPr/>
        </p:nvCxnSpPr>
        <p:spPr>
          <a:xfrm>
            <a:off x="11034527" y="2476501"/>
            <a:ext cx="0" cy="3473513"/>
          </a:xfrm>
          <a:prstGeom prst="line">
            <a:avLst/>
          </a:prstGeom>
          <a:ln>
            <a:solidFill>
              <a:schemeClr val="tx1">
                <a:alpha val="3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592D28A-8B3E-2CDB-F08D-AC0E2797AECA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</a:t>
            </a:r>
            <a:r>
              <a:rPr lang="en-GB" sz="1000" dirty="0"/>
              <a:t>Results – Energy Deposition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6041485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5">
            <a:extLst>
              <a:ext uri="{FF2B5EF4-FFF2-40B4-BE49-F238E27FC236}">
                <a16:creationId xmlns:a16="http://schemas.microsoft.com/office/drawing/2014/main" id="{4C40F088-9DA8-B347-B1A1-ACF317C31A13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E07E2D9-C2AE-CF40-A940-F60F66BFEAF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6800" y="1157467"/>
            <a:ext cx="10757452" cy="4845768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AU" sz="2000" b="1" noProof="0" dirty="0"/>
              <a:t>The simulation has been fully revised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Updated target, CLMT, </a:t>
            </a:r>
            <a:r>
              <a:rPr lang="en-AU" sz="2000" noProof="0" dirty="0" err="1"/>
              <a:t>Dpole</a:t>
            </a:r>
            <a:r>
              <a:rPr lang="en-AU" sz="2000" noProof="0" dirty="0"/>
              <a:t> and beam dump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New geometry adapted to the 1050 MeV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AU" sz="2000" noProof="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b="1" noProof="0" dirty="0"/>
              <a:t>Pion transport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around 13 000 useful pions at the 1st quadrupole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- 9.5% transmission from the target to the 1st quadrupole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Mean deflection angle slightly too large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AU" sz="2000" noProof="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b="1" noProof="0" dirty="0"/>
              <a:t>Energy Deposition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Strong reduction of the power deposition in the dipole coils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Shielding is clearly improving the situation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Maximal dose still above the peek limit (long term) : further optimisations are needed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AU" sz="2000" noProof="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b="1" noProof="0" dirty="0"/>
              <a:t>Next steps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Re-optimise the horn for 1050 MeV pions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AU" sz="2000" noProof="0" dirty="0"/>
              <a:t>	- Full simulation of the facility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64C2C6D1-0970-F87E-74A0-813CFDF02101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Results – Particles Distribution                             |                            Results – Energy Deposition                             |                            </a:t>
            </a:r>
            <a:r>
              <a:rPr lang="en-GB" sz="1000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8255294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25">
            <a:extLst>
              <a:ext uri="{FF2B5EF4-FFF2-40B4-BE49-F238E27FC236}">
                <a16:creationId xmlns:a16="http://schemas.microsoft.com/office/drawing/2014/main" id="{4C40F088-9DA8-B347-B1A1-ACF317C31A13}"/>
              </a:ext>
            </a:extLst>
          </p:cNvPr>
          <p:cNvSpPr txBox="1">
            <a:spLocks/>
          </p:cNvSpPr>
          <p:nvPr/>
        </p:nvSpPr>
        <p:spPr>
          <a:xfrm>
            <a:off x="4066674" y="1951551"/>
            <a:ext cx="4704347" cy="22595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Additional slides </a:t>
            </a:r>
          </a:p>
        </p:txBody>
      </p:sp>
    </p:spTree>
    <p:extLst>
      <p:ext uri="{BB962C8B-B14F-4D97-AF65-F5344CB8AC3E}">
        <p14:creationId xmlns:p14="http://schemas.microsoft.com/office/powerpoint/2010/main" val="477138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837A3-FA38-9A30-ADCF-39F084514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5A46358B-466E-1A61-CFE8-6869D6E19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5" y="1545020"/>
            <a:ext cx="5139872" cy="4182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C157953D-D9E6-7800-98E3-732E4A0BF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225" y="1471448"/>
            <a:ext cx="5139872" cy="4182899"/>
          </a:xfrm>
          <a:prstGeom prst="rect">
            <a:avLst/>
          </a:prstGeom>
        </p:spPr>
      </p:pic>
      <p:sp>
        <p:nvSpPr>
          <p:cNvPr id="2" name="Titre 25">
            <a:extLst>
              <a:ext uri="{FF2B5EF4-FFF2-40B4-BE49-F238E27FC236}">
                <a16:creationId xmlns:a16="http://schemas.microsoft.com/office/drawing/2014/main" id="{8795C4A3-0479-B4A9-2B1C-82F955872415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 – No focus</a:t>
            </a:r>
          </a:p>
        </p:txBody>
      </p:sp>
    </p:spTree>
    <p:extLst>
      <p:ext uri="{BB962C8B-B14F-4D97-AF65-F5344CB8AC3E}">
        <p14:creationId xmlns:p14="http://schemas.microsoft.com/office/powerpoint/2010/main" val="13692327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7F35D7-79DF-0E21-B380-A052BD4EB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2FB84CF-9426-47D1-B254-86DBED984E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6" y="1545020"/>
            <a:ext cx="5139872" cy="41828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388F4C0-BE1D-6043-1031-3B473830E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224" y="1545020"/>
            <a:ext cx="5139872" cy="4182899"/>
          </a:xfrm>
          <a:prstGeom prst="rect">
            <a:avLst/>
          </a:prstGeom>
        </p:spPr>
      </p:pic>
      <p:sp>
        <p:nvSpPr>
          <p:cNvPr id="2" name="Titre 25">
            <a:extLst>
              <a:ext uri="{FF2B5EF4-FFF2-40B4-BE49-F238E27FC236}">
                <a16:creationId xmlns:a16="http://schemas.microsoft.com/office/drawing/2014/main" id="{6AEE22CF-48FB-CC89-66ED-E9D459294190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 – Positive focus</a:t>
            </a:r>
          </a:p>
        </p:txBody>
      </p:sp>
    </p:spTree>
    <p:extLst>
      <p:ext uri="{BB962C8B-B14F-4D97-AF65-F5344CB8AC3E}">
        <p14:creationId xmlns:p14="http://schemas.microsoft.com/office/powerpoint/2010/main" val="28703746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571CF-7827-B4D4-D10B-248C0BF3B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F1DE845-6939-29DE-B81A-B03E2A0FC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905" y="1545020"/>
            <a:ext cx="5139872" cy="418289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433E6BC-27F6-E103-AE94-B08CA6EF1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225" y="1545020"/>
            <a:ext cx="5139872" cy="4182899"/>
          </a:xfrm>
          <a:prstGeom prst="rect">
            <a:avLst/>
          </a:prstGeom>
        </p:spPr>
      </p:pic>
      <p:sp>
        <p:nvSpPr>
          <p:cNvPr id="2" name="Titre 25">
            <a:extLst>
              <a:ext uri="{FF2B5EF4-FFF2-40B4-BE49-F238E27FC236}">
                <a16:creationId xmlns:a16="http://schemas.microsoft.com/office/drawing/2014/main" id="{52FD3025-C61B-2B8C-EC61-8EC9DB476BB1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 – Negative focus</a:t>
            </a:r>
          </a:p>
        </p:txBody>
      </p:sp>
    </p:spTree>
    <p:extLst>
      <p:ext uri="{BB962C8B-B14F-4D97-AF65-F5344CB8AC3E}">
        <p14:creationId xmlns:p14="http://schemas.microsoft.com/office/powerpoint/2010/main" val="42022408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69C4F-CFE1-BB97-93A2-8BDB0CB1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016A5DC-1EF0-AF99-3121-F27EF1DDF3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88" y="2890436"/>
            <a:ext cx="4178230" cy="3648595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79C9428B-279E-7DB3-AD09-BD18C9D5E03F}"/>
              </a:ext>
            </a:extLst>
          </p:cNvPr>
          <p:cNvGrpSpPr/>
          <p:nvPr/>
        </p:nvGrpSpPr>
        <p:grpSpPr>
          <a:xfrm>
            <a:off x="7197084" y="2873533"/>
            <a:ext cx="4076190" cy="3648595"/>
            <a:chOff x="6710873" y="1243860"/>
            <a:chExt cx="5050202" cy="4431893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169B529B-E871-0275-C730-80742DF0E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56399" y="1243860"/>
              <a:ext cx="5004676" cy="4370280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B732046-1C2B-541E-EA7A-17D4A7F2EDC7}"/>
                </a:ext>
              </a:extLst>
            </p:cNvPr>
            <p:cNvSpPr txBox="1"/>
            <p:nvPr/>
          </p:nvSpPr>
          <p:spPr>
            <a:xfrm>
              <a:off x="9258737" y="5429532"/>
              <a:ext cx="158229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y [mm]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99D5ECC-7FB6-A0C1-2896-C2FB26016CB7}"/>
                </a:ext>
              </a:extLst>
            </p:cNvPr>
            <p:cNvSpPr txBox="1"/>
            <p:nvPr/>
          </p:nvSpPr>
          <p:spPr>
            <a:xfrm rot="16200000">
              <a:off x="6042839" y="2695193"/>
              <a:ext cx="1582290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000" dirty="0"/>
                <a:t>y’ [</a:t>
              </a:r>
              <a:r>
                <a:rPr lang="en-GB" sz="1000" dirty="0" err="1"/>
                <a:t>mrad</a:t>
              </a:r>
              <a:r>
                <a:rPr lang="en-GB" sz="1000" dirty="0"/>
                <a:t>]</a:t>
              </a:r>
            </a:p>
          </p:txBody>
        </p:sp>
      </p:grpSp>
      <p:sp>
        <p:nvSpPr>
          <p:cNvPr id="2" name="Titre 25">
            <a:extLst>
              <a:ext uri="{FF2B5EF4-FFF2-40B4-BE49-F238E27FC236}">
                <a16:creationId xmlns:a16="http://schemas.microsoft.com/office/drawing/2014/main" id="{5FAFB8CF-5033-F3FB-E379-7459606F6498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DBA036-62E7-5C55-2B90-725B0DC0BEDD}"/>
              </a:ext>
            </a:extLst>
          </p:cNvPr>
          <p:cNvSpPr txBox="1"/>
          <p:nvPr/>
        </p:nvSpPr>
        <p:spPr>
          <a:xfrm>
            <a:off x="2205587" y="914400"/>
            <a:ext cx="935172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noProof="0" dirty="0"/>
              <a:t>Emittance of the 1050 MeV pion beam in both planes (CLMT exit)</a:t>
            </a:r>
            <a:br>
              <a:rPr lang="en-GB" noProof="0" dirty="0"/>
            </a:br>
            <a:r>
              <a:rPr lang="en-GB" i="1" noProof="0" dirty="0"/>
              <a:t>(x, x′) on the left, (y, y′) on the right</a:t>
            </a:r>
            <a:endParaRPr lang="en-GB" noProof="0" dirty="0"/>
          </a:p>
          <a:p>
            <a:r>
              <a:rPr lang="en-GB" noProof="0" dirty="0"/>
              <a:t>The different circles correspond to </a:t>
            </a:r>
            <a:r>
              <a:rPr lang="en-GB" b="1" noProof="0" dirty="0"/>
              <a:t>10%, 25%, 50%, 90%, and 100% of the closest pions</a:t>
            </a:r>
            <a:r>
              <a:rPr lang="en-GB" noProof="0" dirty="0"/>
              <a:t>.</a:t>
            </a:r>
          </a:p>
          <a:p>
            <a:r>
              <a:rPr lang="en-GB" noProof="0" dirty="0"/>
              <a:t>For </a:t>
            </a:r>
            <a:r>
              <a:rPr lang="en-GB" b="1" noProof="0" dirty="0"/>
              <a:t>100%</a:t>
            </a:r>
            <a:r>
              <a:rPr lang="en-GB" noProof="0" dirty="0"/>
              <a:t>, we obtain the following emittances:</a:t>
            </a:r>
          </a:p>
          <a:p>
            <a:pPr lvl="0"/>
            <a:r>
              <a:rPr lang="en-GB" b="1" noProof="0" dirty="0"/>
              <a:t>		(x, x′): 1935.6 </a:t>
            </a:r>
            <a:r>
              <a:rPr lang="en-GB" b="1" noProof="0" dirty="0" err="1"/>
              <a:t>mm·mrad</a:t>
            </a:r>
            <a:r>
              <a:rPr lang="en-GB" noProof="0" dirty="0"/>
              <a:t>		</a:t>
            </a:r>
            <a:r>
              <a:rPr lang="en-GB" b="1" noProof="0" dirty="0"/>
              <a:t>(y, y′): 1906.1 </a:t>
            </a:r>
            <a:r>
              <a:rPr lang="en-GB" b="1" noProof="0" dirty="0" err="1"/>
              <a:t>mm·mrad</a:t>
            </a:r>
            <a:endParaRPr lang="en-GB" noProof="0" dirty="0"/>
          </a:p>
          <a:p>
            <a:r>
              <a:rPr lang="en-GB" noProof="0" dirty="0"/>
              <a:t>→ The emittances are very similar in both planes, as expected from the cylindrical horn geometry.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B06EB90-2388-F814-84D7-745415CFD83F}"/>
              </a:ext>
            </a:extLst>
          </p:cNvPr>
          <p:cNvSpPr txBox="1"/>
          <p:nvPr/>
        </p:nvSpPr>
        <p:spPr>
          <a:xfrm>
            <a:off x="-1" y="1"/>
            <a:ext cx="1219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rgbClr val="E4C8C8"/>
                </a:solidFill>
              </a:rPr>
              <a:t>         Introduction                            |                             Methods                             |                            </a:t>
            </a:r>
            <a:r>
              <a:rPr lang="en-GB" sz="1000" dirty="0"/>
              <a:t>Results – Particles Distribution                             </a:t>
            </a:r>
            <a:r>
              <a:rPr lang="en-GB" sz="1000" dirty="0">
                <a:solidFill>
                  <a:srgbClr val="E4C8C8"/>
                </a:solidFill>
              </a:rPr>
              <a:t>|                            Results – Energy Deposition                             |                            Conclusion</a:t>
            </a:r>
          </a:p>
        </p:txBody>
      </p:sp>
    </p:spTree>
    <p:extLst>
      <p:ext uri="{BB962C8B-B14F-4D97-AF65-F5344CB8AC3E}">
        <p14:creationId xmlns:p14="http://schemas.microsoft.com/office/powerpoint/2010/main" val="279929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>
            <a:extLst>
              <a:ext uri="{FF2B5EF4-FFF2-40B4-BE49-F238E27FC236}">
                <a16:creationId xmlns:a16="http://schemas.microsoft.com/office/drawing/2014/main" id="{4063EC62-13E3-8041-952A-C14D460D6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128" y="4099133"/>
            <a:ext cx="6949440" cy="250283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F38B63F-0F9A-6945-80E1-FACF59CE01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282"/>
          <a:stretch/>
        </p:blipFill>
        <p:spPr>
          <a:xfrm>
            <a:off x="5537202" y="3785362"/>
            <a:ext cx="4221765" cy="36320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35D232C3-BF72-6D4A-B50C-2FFDE047CB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6440" y="1240231"/>
            <a:ext cx="7013448" cy="250855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4764733-49B6-2647-A333-E8060D3B5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757" y="380052"/>
            <a:ext cx="4938493" cy="302129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C214FBE-AAFE-D349-82FE-B5F959E535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8058" y="885227"/>
            <a:ext cx="4169412" cy="365738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C231174-8A42-A247-A19C-E466BB9077A6}"/>
              </a:ext>
            </a:extLst>
          </p:cNvPr>
          <p:cNvSpPr txBox="1"/>
          <p:nvPr/>
        </p:nvSpPr>
        <p:spPr>
          <a:xfrm>
            <a:off x="5537202" y="1393927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Gauss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BF518758-F4B2-5547-8552-3EC4E4FBD77F}"/>
              </a:ext>
            </a:extLst>
          </p:cNvPr>
          <p:cNvSpPr txBox="1"/>
          <p:nvPr/>
        </p:nvSpPr>
        <p:spPr>
          <a:xfrm>
            <a:off x="5607306" y="4237382"/>
            <a:ext cx="946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Annular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EFF0DCA-2FA6-9E41-952C-E5E00E60C1BF}"/>
                  </a:ext>
                </a:extLst>
              </p:cNvPr>
              <p:cNvSpPr txBox="1"/>
              <p:nvPr/>
            </p:nvSpPr>
            <p:spPr>
              <a:xfrm>
                <a:off x="8689847" y="5350552"/>
                <a:ext cx="273405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b="0" i="0"/>
                        <m:t>1.33</m:t>
                      </m:r>
                      <m:r>
                        <m:rPr>
                          <m:nor/>
                        </m:rPr>
                        <a:rPr lang="fr-FR" b="0" i="0"/>
                        <m:t>e</m:t>
                      </m:r>
                      <m:r>
                        <m:rPr>
                          <m:nor/>
                        </m:rPr>
                        <a:rPr lang="fr-FR" b="0" i="0"/>
                        <m:t>+05 </m:t>
                      </m:r>
                      <m:r>
                        <m:rPr>
                          <m:nor/>
                        </m:rPr>
                        <a:rPr lang="fr-FR" b="0" i="0" smtClean="0"/>
                        <m:t>W</m:t>
                      </m:r>
                    </m:oMath>
                  </m:oMathPara>
                </a14:m>
                <a:br>
                  <a:rPr lang="fr-FR" b="1" dirty="0"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</m:sub>
                    </m:sSub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 </m:t>
                    </m:r>
                  </m:oMath>
                </a14:m>
                <a:r>
                  <a:rPr lang="fr-FR" b="1" dirty="0"/>
                  <a:t>9.81e+02 W</a:t>
                </a:r>
                <a:br>
                  <a:rPr lang="fr-FR" b="1" dirty="0"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=</m:t>
                      </m:r>
                      <m:r>
                        <m:rPr>
                          <m:nor/>
                        </m:rPr>
                        <a:rPr lang="fr-FR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fr-FR" b="0" i="0"/>
                        <m:t>2.19</m:t>
                      </m:r>
                      <m:r>
                        <m:rPr>
                          <m:nor/>
                        </m:rPr>
                        <a:rPr lang="fr-FR" b="0" i="0"/>
                        <m:t>e</m:t>
                      </m:r>
                      <m:r>
                        <m:rPr>
                          <m:nor/>
                        </m:rPr>
                        <a:rPr lang="fr-FR" b="0" i="0"/>
                        <m:t>+02 </m:t>
                      </m:r>
                      <m:r>
                        <m:rPr>
                          <m:nor/>
                        </m:rPr>
                        <a:rPr lang="fr-FR" b="0" i="0" smtClean="0"/>
                        <m:t>W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4EFF0DCA-2FA6-9E41-952C-E5E00E60C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9847" y="5350552"/>
                <a:ext cx="2734057" cy="923330"/>
              </a:xfrm>
              <a:prstGeom prst="rect">
                <a:avLst/>
              </a:prstGeom>
              <a:blipFill>
                <a:blip r:embed="rId8"/>
                <a:stretch>
                  <a:fillRect r="-926" b="-67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D64F465-3046-2443-8A01-15A916C33DEC}"/>
                  </a:ext>
                </a:extLst>
              </p:cNvPr>
              <p:cNvSpPr txBox="1"/>
              <p:nvPr/>
            </p:nvSpPr>
            <p:spPr>
              <a:xfrm>
                <a:off x="8631936" y="2502384"/>
                <a:ext cx="285597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 = 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1.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tx1"/>
                          </a:solidFill>
                        </a:rPr>
                        <m:t>52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e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+05 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tx1"/>
                          </a:solidFill>
                        </a:rPr>
                        <m:t>W</m:t>
                      </m:r>
                    </m:oMath>
                  </m:oMathPara>
                </a14:m>
                <a:br>
                  <a:rPr lang="fr-FR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   </m:t>
                        </m:r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e>
                      <m:sub>
                        <m: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𝑷</m:t>
                        </m:r>
                      </m:sub>
                    </m:sSub>
                    <m:r>
                      <a:rPr lang="fr-FR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= </m:t>
                    </m:r>
                    <m:r>
                      <a:rPr lang="fr-FR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fr-FR" b="1" dirty="0">
                    <a:solidFill>
                      <a:schemeClr val="tx1"/>
                    </a:solidFill>
                  </a:rPr>
                  <a:t>.08e+03 W</a:t>
                </a:r>
                <a:br>
                  <a:rPr lang="fr-FR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fr-FR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=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2.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tx1"/>
                          </a:solidFill>
                        </a:rPr>
                        <m:t>43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e</m:t>
                      </m:r>
                      <m:r>
                        <m:rPr>
                          <m:nor/>
                        </m:rPr>
                        <a:rPr lang="fr-FR" b="0" i="0">
                          <a:solidFill>
                            <a:schemeClr val="tx1"/>
                          </a:solidFill>
                        </a:rPr>
                        <m:t>+02 </m:t>
                      </m:r>
                      <m:r>
                        <m:rPr>
                          <m:nor/>
                        </m:rPr>
                        <a:rPr lang="fr-FR" b="0" i="0" smtClean="0">
                          <a:solidFill>
                            <a:schemeClr val="tx1"/>
                          </a:solidFill>
                        </a:rPr>
                        <m:t>W</m:t>
                      </m:r>
                    </m:oMath>
                  </m:oMathPara>
                </a14:m>
                <a:endParaRPr lang="fr-F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FD64F465-3046-2443-8A01-15A916C33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1936" y="2502384"/>
                <a:ext cx="2855977" cy="923330"/>
              </a:xfrm>
              <a:prstGeom prst="rect">
                <a:avLst/>
              </a:prstGeom>
              <a:blipFill>
                <a:blip r:embed="rId9"/>
                <a:stretch>
                  <a:fillRect t="-1351" b="-54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ZoneTexte 29">
            <a:extLst>
              <a:ext uri="{FF2B5EF4-FFF2-40B4-BE49-F238E27FC236}">
                <a16:creationId xmlns:a16="http://schemas.microsoft.com/office/drawing/2014/main" id="{F0709E05-F51D-D046-92D1-39C05985D03B}"/>
              </a:ext>
            </a:extLst>
          </p:cNvPr>
          <p:cNvSpPr txBox="1"/>
          <p:nvPr/>
        </p:nvSpPr>
        <p:spPr>
          <a:xfrm>
            <a:off x="859990" y="2743033"/>
            <a:ext cx="23609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Averaged over the first 10 cm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06E4711A-E4B1-1D44-9060-A07A493E571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5577" y="3575063"/>
            <a:ext cx="4906871" cy="3026909"/>
          </a:xfrm>
          <a:prstGeom prst="rect">
            <a:avLst/>
          </a:prstGeom>
        </p:spPr>
      </p:pic>
      <p:sp>
        <p:nvSpPr>
          <p:cNvPr id="16" name="Titre 25">
            <a:extLst>
              <a:ext uri="{FF2B5EF4-FFF2-40B4-BE49-F238E27FC236}">
                <a16:creationId xmlns:a16="http://schemas.microsoft.com/office/drawing/2014/main" id="{4C40F088-9DA8-B347-B1A1-ACF317C31A13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GB" sz="4000" b="1" dirty="0">
                <a:solidFill>
                  <a:srgbClr val="C00000"/>
                </a:solidFill>
              </a:rPr>
              <a:t>Energy Deposition in the Target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B872B76-BFEF-4B4A-87F2-7AEF9031AC05}"/>
              </a:ext>
            </a:extLst>
          </p:cNvPr>
          <p:cNvSpPr txBox="1"/>
          <p:nvPr/>
        </p:nvSpPr>
        <p:spPr>
          <a:xfrm>
            <a:off x="2322576" y="1390951"/>
            <a:ext cx="152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Energy per proton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F982179-CEE8-DE45-A903-396AE8BA50FF}"/>
              </a:ext>
            </a:extLst>
          </p:cNvPr>
          <p:cNvSpPr txBox="1"/>
          <p:nvPr/>
        </p:nvSpPr>
        <p:spPr>
          <a:xfrm>
            <a:off x="2322575" y="3856843"/>
            <a:ext cx="1528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/>
              <a:t>Energy per proton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DD5C651-F612-9246-AB1A-63F28FCCBF7D}"/>
              </a:ext>
            </a:extLst>
          </p:cNvPr>
          <p:cNvSpPr txBox="1"/>
          <p:nvPr/>
        </p:nvSpPr>
        <p:spPr>
          <a:xfrm>
            <a:off x="5607306" y="5350552"/>
            <a:ext cx="3719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138.53 kW (</a:t>
            </a:r>
            <a:r>
              <a:rPr lang="fr-FR" b="1" dirty="0" err="1">
                <a:solidFill>
                  <a:schemeClr val="bg1"/>
                </a:solidFill>
              </a:rPr>
              <a:t>Łukasz</a:t>
            </a:r>
            <a:r>
              <a:rPr lang="fr-FR" b="1" dirty="0">
                <a:solidFill>
                  <a:schemeClr val="bg1"/>
                </a:solidFill>
              </a:rPr>
              <a:t> </a:t>
            </a:r>
            <a:r>
              <a:rPr lang="fr-FR" b="1" dirty="0" err="1">
                <a:solidFill>
                  <a:schemeClr val="bg1"/>
                </a:solidFill>
              </a:rPr>
              <a:t>Łacny</a:t>
            </a:r>
            <a:r>
              <a:rPr lang="fr-FR" b="1" dirty="0">
                <a:solidFill>
                  <a:schemeClr val="bg1"/>
                </a:solidFill>
              </a:rPr>
              <a:t>,</a:t>
            </a:r>
            <a:r>
              <a:rPr lang="en-GB" b="1" dirty="0">
                <a:solidFill>
                  <a:schemeClr val="bg1"/>
                </a:solidFill>
              </a:rPr>
              <a:t> 2020) </a:t>
            </a:r>
            <a:r>
              <a:rPr lang="en-GB" b="1" dirty="0">
                <a:solidFill>
                  <a:schemeClr val="bg1"/>
                </a:solidFill>
                <a:sym typeface="Wingdings" pitchFamily="2" charset="2"/>
              </a:rPr>
              <a:t>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23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4F53DDF0-9D4E-1F4C-B685-C6CDCDC4519A}"/>
              </a:ext>
            </a:extLst>
          </p:cNvPr>
          <p:cNvCxnSpPr>
            <a:cxnSpLocks/>
          </p:cNvCxnSpPr>
          <p:nvPr/>
        </p:nvCxnSpPr>
        <p:spPr>
          <a:xfrm>
            <a:off x="6482862" y="1066800"/>
            <a:ext cx="480646" cy="32590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1DAEE44B-AEF2-A246-911E-301B2612F026}"/>
              </a:ext>
            </a:extLst>
          </p:cNvPr>
          <p:cNvCxnSpPr>
            <a:cxnSpLocks/>
          </p:cNvCxnSpPr>
          <p:nvPr/>
        </p:nvCxnSpPr>
        <p:spPr>
          <a:xfrm flipV="1">
            <a:off x="4923692" y="1008185"/>
            <a:ext cx="1430216" cy="58615"/>
          </a:xfrm>
          <a:prstGeom prst="straightConnector1">
            <a:avLst/>
          </a:prstGeom>
          <a:ln w="381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FD75E605-2596-9D4E-8DF8-C59E38F38E74}"/>
              </a:ext>
            </a:extLst>
          </p:cNvPr>
          <p:cNvSpPr txBox="1"/>
          <p:nvPr/>
        </p:nvSpPr>
        <p:spPr>
          <a:xfrm>
            <a:off x="5370938" y="69746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150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21A6476-4CDC-E8FB-CF2D-4F7CFDD87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5205" y="1706314"/>
            <a:ext cx="8562914" cy="3839915"/>
          </a:xfrm>
          <a:prstGeom prst="rect">
            <a:avLst/>
          </a:prstGeom>
        </p:spPr>
      </p:pic>
      <p:sp>
        <p:nvSpPr>
          <p:cNvPr id="8" name="Titre 25">
            <a:extLst>
              <a:ext uri="{FF2B5EF4-FFF2-40B4-BE49-F238E27FC236}">
                <a16:creationId xmlns:a16="http://schemas.microsoft.com/office/drawing/2014/main" id="{8900ACB8-F1E1-00E5-3FAE-79283E67F42C}"/>
              </a:ext>
            </a:extLst>
          </p:cNvPr>
          <p:cNvSpPr txBox="1">
            <a:spLocks/>
          </p:cNvSpPr>
          <p:nvPr/>
        </p:nvSpPr>
        <p:spPr>
          <a:xfrm>
            <a:off x="0" y="243068"/>
            <a:ext cx="12192000" cy="67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b="1" dirty="0">
                <a:solidFill>
                  <a:srgbClr val="C00000"/>
                </a:solidFill>
              </a:rPr>
              <a:t>Pion distribution at the CLMT</a:t>
            </a:r>
          </a:p>
        </p:txBody>
      </p:sp>
    </p:spTree>
    <p:extLst>
      <p:ext uri="{BB962C8B-B14F-4D97-AF65-F5344CB8AC3E}">
        <p14:creationId xmlns:p14="http://schemas.microsoft.com/office/powerpoint/2010/main" val="33560085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131161</TotalTime>
  <Words>2959</Words>
  <Application>Microsoft Macintosh PowerPoint</Application>
  <PresentationFormat>Grand écran</PresentationFormat>
  <Paragraphs>422</Paragraphs>
  <Slides>36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APPLE CHANCERY</vt:lpstr>
      <vt:lpstr>Apple Color Emoji</vt:lpstr>
      <vt:lpstr>Arial</vt:lpstr>
      <vt:lpstr>Calibri</vt:lpstr>
      <vt:lpstr>Calibri Light</vt:lpstr>
      <vt:lpstr>Cambria</vt:lpstr>
      <vt:lpstr>Cambria Math</vt:lpstr>
      <vt:lpstr>Nimbus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392</cp:revision>
  <cp:lastPrinted>2024-09-12T16:46:17Z</cp:lastPrinted>
  <dcterms:created xsi:type="dcterms:W3CDTF">2024-09-05T11:34:21Z</dcterms:created>
  <dcterms:modified xsi:type="dcterms:W3CDTF">2026-10-06T09:53:37Z</dcterms:modified>
</cp:coreProperties>
</file>