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6" r:id="rId2"/>
    <p:sldId id="267" r:id="rId3"/>
    <p:sldId id="268" r:id="rId4"/>
    <p:sldId id="269" r:id="rId5"/>
    <p:sldId id="272" r:id="rId6"/>
    <p:sldId id="270" r:id="rId7"/>
    <p:sldId id="273" r:id="rId8"/>
    <p:sldId id="271" r:id="rId9"/>
    <p:sldId id="275" r:id="rId10"/>
    <p:sldId id="276" r:id="rId11"/>
    <p:sldId id="277" r:id="rId12"/>
    <p:sldId id="278" r:id="rId13"/>
    <p:sldId id="279" r:id="rId14"/>
    <p:sldId id="262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 Godinho" initials="AG" lastIdx="1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121"/>
    <a:srgbClr val="2F2F2F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EC20E35-A176-4012-BC5E-935CFFF8708E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33"/>
    <p:restoredTop sz="94686"/>
  </p:normalViewPr>
  <p:slideViewPr>
    <p:cSldViewPr snapToObjects="1">
      <p:cViewPr varScale="1">
        <p:scale>
          <a:sx n="151" d="100"/>
          <a:sy n="151" d="100"/>
        </p:scale>
        <p:origin x="720" y="1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145" d="100"/>
          <a:sy n="145" d="100"/>
        </p:scale>
        <p:origin x="3872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CB0CAB-A528-CD45-8F12-922B94DEC18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7AD8C8-453F-104C-B81F-526301CF402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B72EAA-2733-D14F-950A-8F4240385864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4EBBD38-63DF-604F-9396-6BB85612513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5D48731-E0D0-B242-9967-4E9E135D8D3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59750F-00B8-E148-9878-D197EE9CB8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00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DD062E-52F7-A14D-A443-1F3854784447}" type="datetimeFigureOut">
              <a:rPr lang="en-US" smtClean="0"/>
              <a:t>10/4/26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B0EE9E-52B8-AA4F-8DD5-ED0FB4E5CB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94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6403" y="2169047"/>
            <a:ext cx="2520000" cy="2494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5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log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6F8ADC9-30DB-1243-8F69-09A7AAEA849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7" y="3429000"/>
            <a:ext cx="11376025" cy="2153265"/>
          </a:xfrm>
        </p:spPr>
        <p:txBody>
          <a:bodyPr anchor="t" anchorCtr="0"/>
          <a:lstStyle>
            <a:lvl1pPr algn="l">
              <a:defRPr sz="5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br>
              <a:rPr lang="en-US" dirty="0"/>
            </a:br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D56D6D28-7860-E045-9091-E722B9476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5700252"/>
            <a:ext cx="11376026" cy="803787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8942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2" descr="logooutline.eps">
            <a:extLst>
              <a:ext uri="{FF2B5EF4-FFF2-40B4-BE49-F238E27FC236}">
                <a16:creationId xmlns:a16="http://schemas.microsoft.com/office/drawing/2014/main" id="{ED75A508-7D60-F841-B3C4-7CB2A400A8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130" y="710117"/>
            <a:ext cx="1990424" cy="1970420"/>
          </a:xfrm>
          <a:prstGeom prst="rect">
            <a:avLst/>
          </a:prstGeom>
        </p:spPr>
      </p:pic>
      <p:sp>
        <p:nvSpPr>
          <p:cNvPr id="11" name="Title 10">
            <a:extLst>
              <a:ext uri="{FF2B5EF4-FFF2-40B4-BE49-F238E27FC236}">
                <a16:creationId xmlns:a16="http://schemas.microsoft.com/office/drawing/2014/main" id="{25FEF8E9-07E3-3D5C-6DFB-E9CB2990E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9497" y="1052736"/>
            <a:ext cx="9073008" cy="2376264"/>
          </a:xfrm>
        </p:spPr>
        <p:txBody>
          <a:bodyPr/>
          <a:lstStyle>
            <a:lvl1pPr algn="ctr">
              <a:defRPr lang="en-US" sz="6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333750D8-6835-044B-5491-ABE7851401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496" y="3573017"/>
            <a:ext cx="9145016" cy="1080120"/>
          </a:xfrm>
        </p:spPr>
        <p:txBody>
          <a:bodyPr>
            <a:noAutofit/>
          </a:bodyPr>
          <a:lstStyle>
            <a:lvl1pPr marL="0" indent="0" algn="l">
              <a:buNone/>
              <a:defRPr sz="2000" b="0">
                <a:solidFill>
                  <a:srgbClr val="2F2F2F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5900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4425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461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19B3E2A-0B0F-434E-B8B5-23D05F72C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CECA80-B569-3D47-B163-138B2BA81B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FD8CA65-7C13-A442-AF74-D3BBDBCB2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568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1800">
                <a:solidFill>
                  <a:schemeClr val="tx2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>
                <a:solidFill>
                  <a:schemeClr val="tx2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tx2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2367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 marL="628650" indent="-261938"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2pPr>
            <a:lvl3pPr marL="889000" indent="-26035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tx2">
                    <a:lumMod val="50000"/>
                  </a:schemeClr>
                </a:solidFill>
              </a:defRPr>
            </a:lvl3pPr>
            <a:lvl4pPr marL="1209675" indent="-269875">
              <a:buSzPct val="100000"/>
              <a:buFont typeface="Arial" panose="020B0604020202020204" pitchFamily="34" charset="0"/>
              <a:buChar char="•"/>
              <a:tabLst/>
              <a:defRPr sz="1600">
                <a:solidFill>
                  <a:schemeClr val="tx2">
                    <a:lumMod val="50000"/>
                  </a:schemeClr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0"/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40000"/>
                    <a:lumOff val="60000"/>
                  </a:schemeClr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5122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ED6D585-D452-F44C-919B-4BD50B6631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CBAAC3B-64E8-6A4D-B184-3057E6D0D0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1439863"/>
            <a:ext cx="11376025" cy="4760912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913320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age colour or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0B6E0-915E-6A4B-BE3D-83464DDCC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185B5-CF74-D44D-A9E3-83166F096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D60124-268E-2640-B552-632FCB92FCF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D4B92-ED84-1D4C-81AB-7D7F79EF892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Ilias Efthymiopoulos - CERN</a:t>
            </a:r>
            <a:endParaRPr lang="en-US" dirty="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1E223B3-FDCC-6949-9C0B-F052B97037C1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>
            <a:extLst>
              <a:ext uri="{FF2B5EF4-FFF2-40B4-BE49-F238E27FC236}">
                <a16:creationId xmlns:a16="http://schemas.microsoft.com/office/drawing/2014/main" id="{D5082788-0C78-F842-A18F-84667EAC7E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7988" y="6364800"/>
            <a:ext cx="495300" cy="39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3558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01A8103C-80BA-7941-AEF5-FB81302B57A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29980"/>
            <a:ext cx="12192000" cy="623075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5612" y="-48846"/>
            <a:ext cx="4116387" cy="6249621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/>
          <a:lstStyle>
            <a:lvl1pPr>
              <a:defRPr sz="2800">
                <a:solidFill>
                  <a:schemeClr val="bg1"/>
                </a:solidFill>
              </a:defRPr>
            </a:lvl1pPr>
            <a:lvl2pPr marL="324000" indent="-324000">
              <a:buFont typeface="Arial" charset="0"/>
              <a:buChar char="•"/>
              <a:tabLst/>
              <a:defRPr sz="2100">
                <a:solidFill>
                  <a:schemeClr val="bg1"/>
                </a:solidFill>
              </a:defRPr>
            </a:lvl2pPr>
            <a:lvl3pPr marL="648000" indent="-324000">
              <a:buSzPct val="100000"/>
              <a:buFont typeface="Arial" panose="020B0604020202020204" pitchFamily="34" charset="0"/>
              <a:buChar char="•"/>
              <a:tabLst/>
              <a:defRPr sz="1800">
                <a:solidFill>
                  <a:schemeClr val="bg1"/>
                </a:solidFill>
              </a:defRPr>
            </a:lvl3pPr>
            <a:lvl4pPr marL="972000" indent="-324000">
              <a:buSzPct val="100000"/>
              <a:buFont typeface="Arial" charset="0"/>
              <a:buChar char="•"/>
              <a:tabLst/>
              <a:defRPr>
                <a:solidFill>
                  <a:schemeClr val="bg1"/>
                </a:solidFill>
              </a:defRPr>
            </a:lvl4pPr>
            <a:lvl5pPr marL="2057400" indent="-228600">
              <a:buSzPct val="100000"/>
              <a:buFont typeface="Arial" charset="0"/>
              <a:buChar char="•"/>
              <a:defRPr>
                <a:solidFill>
                  <a:schemeClr val="tx2">
                    <a:lumMod val="50000"/>
                  </a:schemeClr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1B478EFE-6141-4244-92ED-79EEE9222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FF044A7-6055-B744-AD25-E9D675BBE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72E3875-F7E3-A247-8E75-A4EC4E794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8053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2264"/>
            <a:ext cx="5616575" cy="46085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199" y="1592264"/>
            <a:ext cx="5611813" cy="4608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E3A8A69A-7619-C44B-A930-6AC38A3F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B55D6E3-4871-704B-B795-99BD30EAB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EE4B464-E744-A34F-B223-6B554979B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2220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7987" y="2427287"/>
            <a:ext cx="5616575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427287"/>
            <a:ext cx="5611813" cy="3773488"/>
          </a:xfrm>
        </p:spPr>
        <p:txBody>
          <a:bodyPr/>
          <a:lstStyle>
            <a:lvl1pPr marL="324000" indent="-324000">
              <a:buFont typeface="Arial" panose="020B0604020202020204" pitchFamily="34" charset="0"/>
              <a:buChar char="•"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0B511762-E0C9-6C4A-9015-D9D3D4FF9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E2689900-D127-9840-8E06-B694B9FE1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B398DFD-572D-D549-8BBF-A86A1DFF0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80861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 userDrawn="1">
          <p15:clr>
            <a:srgbClr val="FBAE40"/>
          </p15:clr>
        </p15:guide>
        <p15:guide id="2" orient="horz" pos="15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561657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2117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94588863-2E7B-784C-BD2D-8C3D0E7E1D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0"/>
            <a:ext cx="6024562" cy="62071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717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2 Picture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5616575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0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Picture Placeholder 5">
            <a:extLst>
              <a:ext uri="{FF2B5EF4-FFF2-40B4-BE49-F238E27FC236}">
                <a16:creationId xmlns:a16="http://schemas.microsoft.com/office/drawing/2014/main" id="{47B07ADD-2F17-5640-985B-72FA646913F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67438" y="159226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41C95B-0CD0-B44F-9130-66CCD53B86B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67438" y="3969703"/>
            <a:ext cx="5616575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0367246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4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9" y="373593"/>
            <a:ext cx="11376024" cy="106574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7987" y="1598658"/>
            <a:ext cx="3708401" cy="4608512"/>
          </a:xfrm>
        </p:spPr>
        <p:txBody>
          <a:bodyPr/>
          <a:lstStyle>
            <a:lvl1pPr>
              <a:defRPr>
                <a:solidFill>
                  <a:schemeClr val="tx2">
                    <a:lumMod val="50000"/>
                  </a:schemeClr>
                </a:solidFill>
              </a:defRPr>
            </a:lvl1pPr>
            <a:lvl2pPr>
              <a:lnSpc>
                <a:spcPct val="120000"/>
              </a:lnSpc>
              <a:defRPr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2981A2-06D5-5F4B-9504-4CD77560E607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F37B2A-B53F-3C4D-BD2B-2DAF3F47C07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DD1311B-199C-CA4B-81C4-F7ADC1D9977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255B7D9F-7313-2F46-8079-FEA6DAA0CF2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75613" y="1592263"/>
            <a:ext cx="3708400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5">
            <a:extLst>
              <a:ext uri="{FF2B5EF4-FFF2-40B4-BE49-F238E27FC236}">
                <a16:creationId xmlns:a16="http://schemas.microsoft.com/office/drawing/2014/main" id="{AECDCA30-A5C6-3549-9DAD-01819664F157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124681" y="396970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4" name="Picture Placeholder 5">
            <a:extLst>
              <a:ext uri="{FF2B5EF4-FFF2-40B4-BE49-F238E27FC236}">
                <a16:creationId xmlns:a16="http://schemas.microsoft.com/office/drawing/2014/main" id="{0332EED6-F049-354D-90C1-2CDBDFEB153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59263" y="1592263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A46E76A3-B525-534D-9396-8E4D08F06F6A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259263" y="3978015"/>
            <a:ext cx="3659332" cy="2232025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4070503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s and 2 Pictu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5616575" cy="668337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04966"/>
            <a:ext cx="5616600" cy="655634"/>
          </a:xfrm>
        </p:spPr>
        <p:txBody>
          <a:bodyPr anchor="t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8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4B0609-1753-094D-A27B-B1604B6E44F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380C24-4584-494A-B2E2-7C02911E02E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89BEDBAA-E014-4E48-AA09-5D0DC18C0C7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C9037A8-3728-274F-ADAC-4D3957FCBA46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6172200" y="2420938"/>
            <a:ext cx="5616575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 anchorCtr="0"/>
          <a:lstStyle>
            <a:lvl1pPr algn="ctr">
              <a:defRPr/>
            </a:lvl1pPr>
          </a:lstStyle>
          <a:p>
            <a:r>
              <a:rPr lang="en-GB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28458318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 and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1592263"/>
            <a:ext cx="3708401" cy="668337"/>
          </a:xfrm>
        </p:spPr>
        <p:txBody>
          <a:bodyPr anchor="t" anchorCtr="0"/>
          <a:lstStyle>
            <a:lvl1pPr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75612" y="1604966"/>
            <a:ext cx="3713187" cy="655634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07989" y="2420938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C779F7E-9707-2542-A19F-DD09A53038A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75613" y="2416175"/>
            <a:ext cx="3713187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 b="1"/>
            </a:lvl1pPr>
          </a:lstStyle>
          <a:p>
            <a:r>
              <a:rPr lang="en-US"/>
              <a:t>Drag and Drop picture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253846" y="1601227"/>
            <a:ext cx="3708401" cy="668337"/>
          </a:xfrm>
        </p:spPr>
        <p:txBody>
          <a:bodyPr anchor="t" anchorCtr="0"/>
          <a:lstStyle>
            <a:lvl1pPr marL="0" indent="0">
              <a:spcBef>
                <a:spcPts val="400"/>
              </a:spcBef>
              <a:spcAft>
                <a:spcPts val="0"/>
              </a:spcAft>
              <a:buNone/>
              <a:defRPr sz="2100" b="1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253848" y="2429902"/>
            <a:ext cx="3708400" cy="377983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18353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3 Pictures with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6494478-3D3E-894B-9652-AD035750548C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4116386" y="1601376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CF540559-B2D9-2E46-A3D6-32F0B01F69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116386" y="2732442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85D2BF-D955-984C-BC88-5F6A8BCB9E71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C0286-4FA5-DB4D-961C-C9035150A22E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D3A103EE-A109-9549-821B-7193CDF3E1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F0E95B09-A858-4A4A-B159-8C5B917D41E5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275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6" name="Picture Placeholder 10">
            <a:extLst>
              <a:ext uri="{FF2B5EF4-FFF2-40B4-BE49-F238E27FC236}">
                <a16:creationId xmlns:a16="http://schemas.microsoft.com/office/drawing/2014/main" id="{2FF76D54-8841-EA4B-B514-DFCE90D05C8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050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ED6363A-4107-5A4F-9E1E-0E88F802ABE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8232388" y="5078524"/>
            <a:ext cx="3960000" cy="1131215"/>
          </a:xfrm>
          <a:solidFill>
            <a:schemeClr val="tx1"/>
          </a:solidFill>
          <a:ln>
            <a:noFill/>
          </a:ln>
        </p:spPr>
        <p:txBody>
          <a:bodyPr lIns="36000" tIns="36000" rIns="36000" bIns="36000" anchor="ctr" anchorCtr="0"/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0">
            <a:extLst>
              <a:ext uri="{FF2B5EF4-FFF2-40B4-BE49-F238E27FC236}">
                <a16:creationId xmlns:a16="http://schemas.microsoft.com/office/drawing/2014/main" id="{91039F33-9CD5-004A-9F94-52D16B2EB08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8232388" y="1601376"/>
            <a:ext cx="3959225" cy="3477297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</p:spTree>
    <p:extLst>
      <p:ext uri="{BB962C8B-B14F-4D97-AF65-F5344CB8AC3E}">
        <p14:creationId xmlns:p14="http://schemas.microsoft.com/office/powerpoint/2010/main" val="35502073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2776" y="1592263"/>
            <a:ext cx="11376024" cy="2563906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5685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orizontal and text in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8" y="365125"/>
            <a:ext cx="11380812" cy="10842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8C125C7E-94FD-9B43-A74A-5A12DA74F2D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592263"/>
            <a:ext cx="12192000" cy="2945870"/>
          </a:xfrm>
          <a:pattFill prst="lgCheck">
            <a:fgClr>
              <a:schemeClr val="accent4"/>
            </a:fgClr>
            <a:bgClr>
              <a:schemeClr val="bg1"/>
            </a:bgClr>
          </a:pattFill>
        </p:spPr>
        <p:txBody>
          <a:bodyPr anchor="ctr"/>
          <a:lstStyle>
            <a:lvl1pPr algn="ctr">
              <a:defRPr/>
            </a:lvl1pPr>
          </a:lstStyle>
          <a:p>
            <a:r>
              <a:rPr lang="en-US" dirty="0"/>
              <a:t>Drag and Drop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7AFC8C-E604-7447-B130-D845972B5A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4294188"/>
            <a:ext cx="3708400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933DD4F-F84F-4A45-A378-099F8963A5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67201" y="4294188"/>
            <a:ext cx="3665537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423D880-B3D6-7548-AFF1-D644AAD7B366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2487D45-A6BD-6040-8ECE-F9608F53134E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1D3D89-638E-6949-858F-F83F83B33D28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6A3085A2-8BF3-9742-B023-7524E7B1C8E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085668" y="4294188"/>
            <a:ext cx="3703132" cy="1906587"/>
          </a:xfrm>
          <a:solidFill>
            <a:schemeClr val="tx1"/>
          </a:solidFill>
        </p:spPr>
        <p:txBody>
          <a:bodyPr tIns="72000"/>
          <a:lstStyle>
            <a:lvl1pPr algn="ctr">
              <a:defRPr>
                <a:solidFill>
                  <a:schemeClr val="bg2"/>
                </a:solidFill>
              </a:defRPr>
            </a:lvl1pPr>
            <a:lvl2pPr algn="ctr">
              <a:defRPr>
                <a:solidFill>
                  <a:schemeClr val="bg2"/>
                </a:solidFill>
              </a:defRPr>
            </a:lvl2pPr>
            <a:lvl3pPr algn="ctr">
              <a:defRPr>
                <a:solidFill>
                  <a:schemeClr val="bg2"/>
                </a:solidFill>
              </a:defRPr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83906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34">
          <p15:clr>
            <a:srgbClr val="FBAE40"/>
          </p15:clr>
        </p15:guide>
        <p15:guide id="2" orient="horz" pos="152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hapter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987" y="1709738"/>
            <a:ext cx="11376025" cy="2852737"/>
          </a:xfrm>
        </p:spPr>
        <p:txBody>
          <a:bodyPr anchor="b"/>
          <a:lstStyle>
            <a:lvl1pPr>
              <a:defRPr sz="50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7" y="4589463"/>
            <a:ext cx="11376026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FEBF6-CE90-CC4E-8695-4D9E4AF1C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6BCDCA-F2B2-9249-AB85-06169E64A5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6B4A1B0-EF49-4F43-ACA9-496419739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632332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F8F7083-D188-D543-8008-F25F138E9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A980EB7-C2CB-9D4D-8C5E-3EB093178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F74050C-1801-2345-9DC3-F06B163A28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57088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763763-5414-8544-AF6D-F8D5C9B11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18A5D0-906E-0046-B0F3-96283308CD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14B140E-F283-BD43-9D8C-905BDA42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43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33059AC4-96B9-704B-82C7-32D5BEFF3254}"/>
              </a:ext>
            </a:extLst>
          </p:cNvPr>
          <p:cNvSpPr txBox="1"/>
          <p:nvPr userDrawn="1"/>
        </p:nvSpPr>
        <p:spPr>
          <a:xfrm>
            <a:off x="407988" y="6196406"/>
            <a:ext cx="11376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0" lang="fr-CH" dirty="0" err="1"/>
              <a:t>home.cern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5196E8-CA32-8449-8B2F-F83D475BC17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31904" y="2244864"/>
            <a:ext cx="1728192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5873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7988" y="373593"/>
            <a:ext cx="11376025" cy="106574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989" y="1592263"/>
            <a:ext cx="11376024" cy="46085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44472" y="6383848"/>
            <a:ext cx="63116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7546" y="6383848"/>
            <a:ext cx="681254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36B5EA5A-BC32-A742-B11B-8E7414D5B53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AB22024-69B4-1F4F-8860-CB954517F6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12592" y="6405624"/>
            <a:ext cx="65722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i="1">
                <a:solidFill>
                  <a:schemeClr val="tx1"/>
                </a:solidFill>
              </a:defRPr>
            </a:lvl1pPr>
          </a:lstStyle>
          <a:p>
            <a:r>
              <a:rPr lang="en-US"/>
              <a:t>Ilias Efthymiopoulos - CERN</a:t>
            </a:r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BD9C6532-AEDE-354E-83AD-7F67D706DF38}"/>
              </a:ext>
            </a:extLst>
          </p:cNvPr>
          <p:cNvCxnSpPr/>
          <p:nvPr userDrawn="1"/>
        </p:nvCxnSpPr>
        <p:spPr>
          <a:xfrm>
            <a:off x="407987" y="6266608"/>
            <a:ext cx="11376025" cy="0"/>
          </a:xfrm>
          <a:prstGeom prst="line">
            <a:avLst/>
          </a:prstGeom>
          <a:ln w="95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426E9AC2-DB3F-3043-BAF1-FDB172EA2CD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407988" y="6364599"/>
            <a:ext cx="495300" cy="393700"/>
          </a:xfrm>
          <a:prstGeom prst="rect">
            <a:avLst/>
          </a:prstGeom>
        </p:spPr>
      </p:pic>
      <p:pic>
        <p:nvPicPr>
          <p:cNvPr id="8" name="Picture 7" descr="Blue letters on a black background&#10;&#10;Description automatically generated">
            <a:extLst>
              <a:ext uri="{FF2B5EF4-FFF2-40B4-BE49-F238E27FC236}">
                <a16:creationId xmlns:a16="http://schemas.microsoft.com/office/drawing/2014/main" id="{A4D0B441-3633-B021-C5E3-5EF85910D027}"/>
              </a:ext>
            </a:extLst>
          </p:cNvPr>
          <p:cNvPicPr>
            <a:picLocks noChangeAspect="1"/>
          </p:cNvPicPr>
          <p:nvPr userDrawn="1"/>
        </p:nvPicPr>
        <p:blipFill>
          <a:blip r:embed="rId27"/>
          <a:stretch>
            <a:fillRect/>
          </a:stretch>
        </p:blipFill>
        <p:spPr>
          <a:xfrm>
            <a:off x="1029521" y="6378349"/>
            <a:ext cx="908770" cy="39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869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62" r:id="rId2"/>
    <p:sldLayoutId id="2147483679" r:id="rId3"/>
    <p:sldLayoutId id="2147483649" r:id="rId4"/>
    <p:sldLayoutId id="2147483678" r:id="rId5"/>
    <p:sldLayoutId id="2147483650" r:id="rId6"/>
    <p:sldLayoutId id="2147483665" r:id="rId7"/>
    <p:sldLayoutId id="2147483668" r:id="rId8"/>
    <p:sldLayoutId id="2147483677" r:id="rId9"/>
    <p:sldLayoutId id="2147483674" r:id="rId10"/>
    <p:sldLayoutId id="2147483652" r:id="rId11"/>
    <p:sldLayoutId id="2147483653" r:id="rId12"/>
    <p:sldLayoutId id="2147483661" r:id="rId13"/>
    <p:sldLayoutId id="2147483666" r:id="rId14"/>
    <p:sldLayoutId id="2147483667" r:id="rId15"/>
    <p:sldLayoutId id="2147483658" r:id="rId16"/>
    <p:sldLayoutId id="2147483659" r:id="rId17"/>
    <p:sldLayoutId id="2147483673" r:id="rId18"/>
    <p:sldLayoutId id="2147483660" r:id="rId19"/>
    <p:sldLayoutId id="2147483671" r:id="rId20"/>
    <p:sldLayoutId id="2147483651" r:id="rId21"/>
    <p:sldLayoutId id="2147483654" r:id="rId22"/>
    <p:sldLayoutId id="2147483669" r:id="rId23"/>
    <p:sldLayoutId id="2147483655" r:id="rId24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800"/>
        </a:spcBef>
        <a:spcAft>
          <a:spcPts val="400"/>
        </a:spcAft>
        <a:buFont typeface="Arial"/>
        <a:buNone/>
        <a:tabLst/>
        <a:defRPr sz="2100" b="1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1pPr>
      <a:lvl2pPr marL="32385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charset="0"/>
        <a:buChar char="•"/>
        <a:tabLst/>
        <a:defRPr sz="18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2pPr>
      <a:lvl3pPr marL="648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7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3pPr>
      <a:lvl4pPr marL="972000" indent="-324000" algn="l" defTabSz="914400" rtl="0" eaLnBrk="1" latinLnBrk="0" hangingPunct="1">
        <a:lnSpc>
          <a:spcPct val="100000"/>
        </a:lnSpc>
        <a:spcBef>
          <a:spcPts val="500"/>
        </a:spcBef>
        <a:spcAft>
          <a:spcPts val="300"/>
        </a:spcAft>
        <a:buFont typeface="Arial" panose="020B0604020202020204" pitchFamily="34" charset="0"/>
        <a:buChar char="•"/>
        <a:tabLst/>
        <a:defRPr sz="1600" kern="1200">
          <a:solidFill>
            <a:schemeClr val="tx2">
              <a:lumMod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423" userDrawn="1">
          <p15:clr>
            <a:srgbClr val="F26B43"/>
          </p15:clr>
        </p15:guide>
        <p15:guide id="4" pos="257" userDrawn="1">
          <p15:clr>
            <a:srgbClr val="F26B43"/>
          </p15:clr>
        </p15:guide>
        <p15:guide id="6" pos="3795" userDrawn="1">
          <p15:clr>
            <a:srgbClr val="F26B43"/>
          </p15:clr>
        </p15:guide>
        <p15:guide id="7" pos="3885" userDrawn="1">
          <p15:clr>
            <a:srgbClr val="F26B43"/>
          </p15:clr>
        </p15:guide>
        <p15:guide id="8" pos="5087" userDrawn="1">
          <p15:clr>
            <a:srgbClr val="F26B43"/>
          </p15:clr>
        </p15:guide>
        <p15:guide id="9" pos="4997" userDrawn="1">
          <p15:clr>
            <a:srgbClr val="F26B43"/>
          </p15:clr>
        </p15:guide>
        <p15:guide id="10" pos="2683" userDrawn="1">
          <p15:clr>
            <a:srgbClr val="F26B43"/>
          </p15:clr>
        </p15:guide>
        <p15:guide id="11" pos="2593" userDrawn="1">
          <p15:clr>
            <a:srgbClr val="F26B43"/>
          </p15:clr>
        </p15:guide>
        <p15:guide id="12" orient="horz" pos="3906" userDrawn="1">
          <p15:clr>
            <a:srgbClr val="F26B43"/>
          </p15:clr>
        </p15:guide>
        <p15:guide id="13" orient="horz" pos="2409" userDrawn="1">
          <p15:clr>
            <a:srgbClr val="F26B43"/>
          </p15:clr>
        </p15:guide>
        <p15:guide id="14" orient="horz" pos="913" userDrawn="1">
          <p15:clr>
            <a:srgbClr val="F26B43"/>
          </p15:clr>
        </p15:guide>
        <p15:guide id="15" orient="horz" pos="1003" userDrawn="1">
          <p15:clr>
            <a:srgbClr val="F26B43"/>
          </p15:clr>
        </p15:guide>
        <p15:guide id="16" orient="horz" pos="2500" userDrawn="1">
          <p15:clr>
            <a:srgbClr val="F26B43"/>
          </p15:clr>
        </p15:guide>
        <p15:guide id="17" pos="6312" userDrawn="1">
          <p15:clr>
            <a:srgbClr val="F26B43"/>
          </p15:clr>
        </p15:guide>
        <p15:guide id="18" pos="6221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666EAF2-903F-72C1-ED54-B60ECE4A8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1052736"/>
            <a:ext cx="11809311" cy="2376264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</a:t>
            </a:r>
            <a:r>
              <a:rPr lang="en-US" dirty="0"/>
              <a:t>arget </a:t>
            </a:r>
            <a:r>
              <a:rPr lang="en-US" dirty="0">
                <a:solidFill>
                  <a:srgbClr val="C00000"/>
                </a:solidFill>
              </a:rPr>
              <a:t>2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R</a:t>
            </a:r>
            <a:r>
              <a:rPr lang="en-US" dirty="0"/>
              <a:t>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</a:t>
            </a:r>
            <a:br>
              <a:rPr lang="en-US" dirty="0"/>
            </a:br>
            <a:r>
              <a:rPr lang="en-US" dirty="0"/>
              <a:t>Pion Transfer Line and Injection to </a:t>
            </a:r>
            <a:r>
              <a:rPr lang="en-US" dirty="0" err="1"/>
              <a:t>nuSTORM</a:t>
            </a:r>
            <a:r>
              <a:rPr lang="en-US" dirty="0"/>
              <a:t>  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58C0A5C-0DB8-FD3D-BD25-DD121690EF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07768" y="3933056"/>
            <a:ext cx="7704856" cy="1728192"/>
          </a:xfrm>
        </p:spPr>
        <p:txBody>
          <a:bodyPr/>
          <a:lstStyle/>
          <a:p>
            <a:r>
              <a:rPr lang="en-US" sz="2400" b="1" dirty="0" err="1"/>
              <a:t>ESSnuSB</a:t>
            </a:r>
            <a:r>
              <a:rPr lang="en-US" sz="2400" b="1" dirty="0"/>
              <a:t>+ Annual Meeting</a:t>
            </a:r>
          </a:p>
          <a:p>
            <a:endParaRPr lang="en-US" dirty="0"/>
          </a:p>
          <a:p>
            <a:pPr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en-US" i="1" u="sng" dirty="0"/>
              <a:t>Ilias Efthymiopoulos</a:t>
            </a:r>
            <a:r>
              <a:rPr lang="en-US" i="1" dirty="0"/>
              <a:t>, Max Topp-</a:t>
            </a:r>
            <a:r>
              <a:rPr lang="en-US" i="1" dirty="0" err="1"/>
              <a:t>Mugglestone</a:t>
            </a:r>
            <a:endParaRPr lang="en-US" i="1" dirty="0"/>
          </a:p>
          <a:p>
            <a:pPr algn="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</a:pPr>
            <a:r>
              <a:rPr lang="en-US" i="1" dirty="0"/>
              <a:t>CERN</a:t>
            </a: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1F19F3-CB84-6B3C-DF64-62227F3FBB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260648"/>
            <a:ext cx="2016224" cy="112085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FD6182F-7D2D-7256-23CC-1A6703920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68" y="3356992"/>
            <a:ext cx="3324712" cy="24430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DC47AB7-AC47-9926-897D-DBAB69D0D28F}"/>
              </a:ext>
            </a:extLst>
          </p:cNvPr>
          <p:cNvSpPr txBox="1"/>
          <p:nvPr/>
        </p:nvSpPr>
        <p:spPr>
          <a:xfrm>
            <a:off x="479376" y="5805264"/>
            <a:ext cx="244772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dirty="0"/>
              <a:t>Wik’s Castle, Uppsala-Sweden</a:t>
            </a:r>
          </a:p>
        </p:txBody>
      </p:sp>
      <p:pic>
        <p:nvPicPr>
          <p:cNvPr id="9" name="Picture 8" descr="A blue text on a white background&#10;&#10;Description automatically generated">
            <a:extLst>
              <a:ext uri="{FF2B5EF4-FFF2-40B4-BE49-F238E27FC236}">
                <a16:creationId xmlns:a16="http://schemas.microsoft.com/office/drawing/2014/main" id="{9EB49327-8ABA-9C03-999A-1E9C57C1C25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2184" y="5805264"/>
            <a:ext cx="3711422" cy="787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071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05F4EA9-B447-1BB5-F4F7-770E63F663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5688011" cy="4608512"/>
          </a:xfrm>
        </p:spPr>
        <p:txBody>
          <a:bodyPr/>
          <a:lstStyle/>
          <a:p>
            <a:r>
              <a:rPr lang="en-US" b="0" dirty="0">
                <a:solidFill>
                  <a:srgbClr val="212121"/>
                </a:solidFill>
              </a:rPr>
              <a:t>Design details reported in the recently published D4.3 deliverable</a:t>
            </a:r>
          </a:p>
          <a:p>
            <a:pPr marL="0" indent="0" algn="ctr">
              <a:buNone/>
            </a:pPr>
            <a:r>
              <a:rPr lang="en-CH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Design of the LEnuSTORM transfer and injection systems</a:t>
            </a:r>
          </a:p>
          <a:p>
            <a:pPr marL="0" indent="0">
              <a:buNone/>
            </a:pPr>
            <a:endParaRPr lang="en-CH" dirty="0">
              <a:solidFill>
                <a:srgbClr val="212121"/>
              </a:solidFill>
            </a:endParaRPr>
          </a:p>
          <a:p>
            <a:pPr marL="0" indent="0">
              <a:buNone/>
            </a:pPr>
            <a:r>
              <a:rPr lang="en-CH" b="0" dirty="0">
                <a:solidFill>
                  <a:srgbClr val="212121"/>
                </a:solidFill>
              </a:rPr>
              <a:t>In the  following </a:t>
            </a:r>
            <a:r>
              <a:rPr lang="en-GB" b="0" dirty="0">
                <a:solidFill>
                  <a:srgbClr val="212121"/>
                </a:solidFill>
              </a:rPr>
              <a:t>slides:</a:t>
            </a:r>
          </a:p>
          <a:p>
            <a:pPr>
              <a:spcBef>
                <a:spcPts val="600"/>
              </a:spcBef>
            </a:pPr>
            <a:r>
              <a:rPr lang="en-CH" b="0" dirty="0">
                <a:solidFill>
                  <a:srgbClr val="212121"/>
                </a:solidFill>
              </a:rPr>
              <a:t>key aspects of the design, </a:t>
            </a:r>
          </a:p>
          <a:p>
            <a:pPr>
              <a:spcBef>
                <a:spcPts val="600"/>
              </a:spcBef>
            </a:pPr>
            <a:r>
              <a:rPr lang="en-US" b="0" dirty="0">
                <a:solidFill>
                  <a:srgbClr val="212121"/>
                </a:solidFill>
              </a:rPr>
              <a:t>performance estimates from tracking studies</a:t>
            </a:r>
          </a:p>
          <a:p>
            <a:pPr>
              <a:spcBef>
                <a:spcPts val="600"/>
              </a:spcBef>
            </a:pPr>
            <a:r>
              <a:rPr lang="en-US" b="0" dirty="0">
                <a:solidFill>
                  <a:srgbClr val="212121"/>
                </a:solidFill>
              </a:rPr>
              <a:t>remaining work for CDR </a:t>
            </a:r>
          </a:p>
          <a:p>
            <a:pPr marL="0" indent="0">
              <a:buNone/>
            </a:pPr>
            <a:endParaRPr lang="en-US" dirty="0">
              <a:solidFill>
                <a:srgbClr val="212121"/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06D4AE3E-74EA-144F-5070-EF6122B41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T2R Line &amp; Injection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9857C57-9A68-949C-C6E8-676E819F1C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88640"/>
            <a:ext cx="4180108" cy="5911988"/>
          </a:xfrm>
          <a:prstGeom prst="rect">
            <a:avLst/>
          </a:prstGeom>
          <a:ln w="25400">
            <a:solidFill>
              <a:schemeClr val="bg2">
                <a:lumMod val="75000"/>
              </a:schemeClr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796F25A5-76F2-A184-04AA-DF4BA86D2C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542E1951-9509-F3F1-4F33-1D81FA233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340AFEF-5CA9-4523-73EB-C69B0D4F7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35343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4A8ED5-2383-F422-3494-55725F871E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5111947" cy="2340793"/>
          </a:xfrm>
        </p:spPr>
        <p:txBody>
          <a:bodyPr/>
          <a:lstStyle/>
          <a:p>
            <a:r>
              <a:rPr lang="en-US" dirty="0"/>
              <a:t>Constraints: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The </a:t>
            </a:r>
            <a:r>
              <a:rPr lang="en-US" b="0" dirty="0" err="1"/>
              <a:t>nuSTORM</a:t>
            </a:r>
            <a:r>
              <a:rPr lang="en-US" b="0" dirty="0"/>
              <a:t> production straight must point to the </a:t>
            </a:r>
            <a:r>
              <a:rPr lang="en-US" b="0" dirty="0" err="1"/>
              <a:t>lbl</a:t>
            </a:r>
            <a:r>
              <a:rPr lang="en-US" b="0" dirty="0"/>
              <a:t>-ND (END) at 350m from the target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b="0" dirty="0"/>
              <a:t>Shorter possible length to minimize  the pion decays in the line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0C12AE5-9B57-B7DD-0CF8-D8E5767EFD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T2R line &amp; </a:t>
            </a:r>
            <a:r>
              <a:rPr lang="en-US" dirty="0" err="1"/>
              <a:t>nuSTORM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Layout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12ACB-C5EE-E7B1-989B-BFE3B94CCF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BF58E1-A615-757C-C905-3E565C923F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498A38-9A1F-E6A4-7156-87D22F637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04CAEF2-BCD0-C3D7-249D-0EEC894E5D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9936" y="692696"/>
            <a:ext cx="6228228" cy="350337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90228EC1-4F89-225D-F644-856996EC2D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113" b="15143"/>
          <a:stretch>
            <a:fillRect/>
          </a:stretch>
        </p:blipFill>
        <p:spPr>
          <a:xfrm>
            <a:off x="767408" y="4077072"/>
            <a:ext cx="4392488" cy="1896177"/>
          </a:xfrm>
          <a:prstGeom prst="rect">
            <a:avLst/>
          </a:prstGeom>
          <a:ln w="12700">
            <a:solidFill>
              <a:schemeClr val="bg2">
                <a:lumMod val="75000"/>
              </a:schemeClr>
            </a:solidFill>
          </a:ln>
        </p:spPr>
      </p:pic>
      <p:pic>
        <p:nvPicPr>
          <p:cNvPr id="39" name="Picture 38" descr="A blue ruler on a white background&#10;&#10;Description automatically generated">
            <a:extLst>
              <a:ext uri="{FF2B5EF4-FFF2-40B4-BE49-F238E27FC236}">
                <a16:creationId xmlns:a16="http://schemas.microsoft.com/office/drawing/2014/main" id="{C616F281-DA43-04A7-471F-6737CB163F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1513" r="43818" b="39288"/>
          <a:stretch>
            <a:fillRect/>
          </a:stretch>
        </p:blipFill>
        <p:spPr>
          <a:xfrm>
            <a:off x="5231904" y="4293096"/>
            <a:ext cx="6421575" cy="1597478"/>
          </a:xfrm>
          <a:prstGeom prst="rect">
            <a:avLst/>
          </a:prstGeom>
        </p:spPr>
      </p:pic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227575C-CD13-1BBB-5ECB-C886F705CAA8}"/>
              </a:ext>
            </a:extLst>
          </p:cNvPr>
          <p:cNvCxnSpPr>
            <a:cxnSpLocks/>
          </p:cNvCxnSpPr>
          <p:nvPr/>
        </p:nvCxnSpPr>
        <p:spPr>
          <a:xfrm flipV="1">
            <a:off x="5663952" y="4941168"/>
            <a:ext cx="6408712" cy="327309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842231C-6691-0604-C3EA-71FC859052D4}"/>
              </a:ext>
            </a:extLst>
          </p:cNvPr>
          <p:cNvCxnSpPr>
            <a:cxnSpLocks/>
          </p:cNvCxnSpPr>
          <p:nvPr/>
        </p:nvCxnSpPr>
        <p:spPr>
          <a:xfrm flipV="1">
            <a:off x="5303912" y="4725144"/>
            <a:ext cx="6408712" cy="65462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0CB6E931-D889-C153-0AF7-D221F6C7B1E3}"/>
              </a:ext>
            </a:extLst>
          </p:cNvPr>
          <p:cNvSpPr txBox="1"/>
          <p:nvPr/>
        </p:nvSpPr>
        <p:spPr>
          <a:xfrm>
            <a:off x="10138525" y="4725724"/>
            <a:ext cx="63799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sz="1400" b="1" dirty="0">
                <a:solidFill>
                  <a:srgbClr val="FF0000"/>
                </a:solidFill>
              </a:rPr>
              <a:t>31mrad</a:t>
            </a:r>
          </a:p>
        </p:txBody>
      </p:sp>
    </p:spTree>
    <p:extLst>
      <p:ext uri="{BB962C8B-B14F-4D97-AF65-F5344CB8AC3E}">
        <p14:creationId xmlns:p14="http://schemas.microsoft.com/office/powerpoint/2010/main" val="4047426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080823-9B19-0646-0A1F-6D4497934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4247851" cy="460851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Three segment design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Target-station arc</a:t>
            </a:r>
            <a:r>
              <a:rPr lang="en-US" b="0" dirty="0"/>
              <a:t>: match to pion production from the horn/collimator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Injection-matching arc</a:t>
            </a:r>
            <a:r>
              <a:rPr lang="en-US" b="0" dirty="0"/>
              <a:t>: match to the parameters of the pion beam in </a:t>
            </a:r>
            <a:r>
              <a:rPr lang="en-US" b="0" dirty="0" err="1"/>
              <a:t>nuSTORM</a:t>
            </a:r>
            <a:r>
              <a:rPr lang="en-US" b="0" dirty="0"/>
              <a:t> injection point and have zero dispersion at the start of the production straight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Dispersion-suppression straight:</a:t>
            </a:r>
            <a:r>
              <a:rPr lang="en-US" b="0" dirty="0"/>
              <a:t> connect the optics between the two arcs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A0B6F0B-3138-DBC5-3B9D-DF8B136A7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Design concept</a:t>
            </a:r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ECBF46-0178-5224-92E5-E9A5E569F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4CB4C-C099-FB34-5554-31037B85F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89EA63-2E8F-B652-0D4B-B1B299A431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1CD627-0F12-78DD-89DF-1E80C6F8F4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4943"/>
          <a:stretch>
            <a:fillRect/>
          </a:stretch>
        </p:blipFill>
        <p:spPr>
          <a:xfrm>
            <a:off x="407368" y="1865306"/>
            <a:ext cx="3914908" cy="1851726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ABCFEF9A-194C-77EA-D0FE-A55E553ED46D}"/>
              </a:ext>
            </a:extLst>
          </p:cNvPr>
          <p:cNvGrpSpPr/>
          <p:nvPr/>
        </p:nvGrpSpPr>
        <p:grpSpPr>
          <a:xfrm>
            <a:off x="4508955" y="1268760"/>
            <a:ext cx="7649592" cy="4398392"/>
            <a:chOff x="4295800" y="1700808"/>
            <a:chExt cx="7721600" cy="4470400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7799345E-2189-076C-8977-DD7BA3CAA2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295800" y="1700808"/>
              <a:ext cx="7721600" cy="447040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EF899B3-1CDA-6BE2-DBE6-AA2DD64722B9}"/>
                </a:ext>
              </a:extLst>
            </p:cNvPr>
            <p:cNvSpPr/>
            <p:nvPr/>
          </p:nvSpPr>
          <p:spPr>
            <a:xfrm rot="1746533">
              <a:off x="4635152" y="2726813"/>
              <a:ext cx="274551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1964149"/>
                </a:avLst>
              </a:prstTxWarp>
              <a:spAutoFit/>
            </a:bodyPr>
            <a:lstStyle/>
            <a:p>
              <a:pPr algn="ctr"/>
              <a:r>
                <a:rPr lang="en-GB" sz="1200" dirty="0">
                  <a:ln w="0"/>
                </a:rPr>
                <a:t>target-station arc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9F3B43D-8132-1B56-BFC5-044582708A7A}"/>
                </a:ext>
              </a:extLst>
            </p:cNvPr>
            <p:cNvSpPr/>
            <p:nvPr/>
          </p:nvSpPr>
          <p:spPr>
            <a:xfrm>
              <a:off x="5900395" y="3624831"/>
              <a:ext cx="1760975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GB" sz="1200" dirty="0">
                  <a:ln w="0"/>
                </a:rPr>
                <a:t>dispersion-suppression straight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78FFB47-7074-1057-3481-77E025112E4D}"/>
                </a:ext>
              </a:extLst>
            </p:cNvPr>
            <p:cNvSpPr/>
            <p:nvPr/>
          </p:nvSpPr>
          <p:spPr>
            <a:xfrm rot="1084945">
              <a:off x="7573292" y="3935531"/>
              <a:ext cx="274551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>
                  <a:gd name="adj" fmla="val 2626691"/>
                </a:avLst>
              </a:prstTxWarp>
              <a:spAutoFit/>
            </a:bodyPr>
            <a:lstStyle/>
            <a:p>
              <a:pPr algn="ctr"/>
              <a:r>
                <a:rPr lang="en-GB" sz="1200" dirty="0">
                  <a:ln w="0"/>
                </a:rPr>
                <a:t>Injection matching arc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83425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51051-AF2C-8222-AF27-095798B11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0AA90C-9C11-BE33-2643-CCAFED3DCC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024" cy="612601"/>
          </a:xfrm>
        </p:spPr>
        <p:txBody>
          <a:bodyPr>
            <a:normAutofit/>
          </a:bodyPr>
          <a:lstStyle/>
          <a:p>
            <a:r>
              <a:rPr lang="en-US" dirty="0"/>
              <a:t>Baseline option: </a:t>
            </a:r>
            <a:r>
              <a:rPr lang="en-US" dirty="0">
                <a:solidFill>
                  <a:srgbClr val="00B050"/>
                </a:solidFill>
              </a:rPr>
              <a:t>pion beam 1.050 GeV/c </a:t>
            </a:r>
            <a:r>
              <a:rPr lang="en-US" dirty="0"/>
              <a:t>– </a:t>
            </a:r>
            <a:r>
              <a:rPr lang="en-US" dirty="0">
                <a:solidFill>
                  <a:srgbClr val="FF0000"/>
                </a:solidFill>
              </a:rPr>
              <a:t>muon beam 0.600 GeV/c</a:t>
            </a: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D80131A-7CD6-2002-4651-82174B6B1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T2R </a:t>
            </a:r>
            <a:r>
              <a:rPr lang="en-US" dirty="0"/>
              <a:t>Injection to the </a:t>
            </a:r>
            <a:r>
              <a:rPr lang="en-US" dirty="0" err="1"/>
              <a:t>nuSTORM</a:t>
            </a:r>
            <a:r>
              <a:rPr lang="en-US" dirty="0"/>
              <a:t> ring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Stochastic injection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63E779-E498-635E-E596-29DC77286C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272228-360A-50B4-3F99-1C2BDE07F7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Ilias Efthymiopoulos - CERN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87EF6B-967B-DBDF-6253-6536037CC6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5</a:t>
            </a:fld>
            <a:endParaRPr lang="en-US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6660DF0-881A-6534-4C77-108ED6B3D484}"/>
              </a:ext>
            </a:extLst>
          </p:cNvPr>
          <p:cNvGrpSpPr/>
          <p:nvPr/>
        </p:nvGrpSpPr>
        <p:grpSpPr>
          <a:xfrm>
            <a:off x="263352" y="2276872"/>
            <a:ext cx="5793464" cy="3901210"/>
            <a:chOff x="662577" y="2564904"/>
            <a:chExt cx="5793464" cy="390121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D7632A7-9CA8-7B0D-6C4A-330CF19DF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2577" y="2564904"/>
              <a:ext cx="5793464" cy="3901210"/>
            </a:xfrm>
            <a:prstGeom prst="rect">
              <a:avLst/>
            </a:prstGeom>
          </p:spPr>
        </p:pic>
        <p:sp>
          <p:nvSpPr>
            <p:cNvPr id="23" name="TextBox 54">
              <a:extLst>
                <a:ext uri="{FF2B5EF4-FFF2-40B4-BE49-F238E27FC236}">
                  <a16:creationId xmlns:a16="http://schemas.microsoft.com/office/drawing/2014/main" id="{64A979F6-7C46-1304-7B02-DA652ECEB45A}"/>
                </a:ext>
              </a:extLst>
            </p:cNvPr>
            <p:cNvSpPr txBox="1"/>
            <p:nvPr/>
          </p:nvSpPr>
          <p:spPr>
            <a:xfrm rot="10800000" flipV="1">
              <a:off x="3791744" y="3280508"/>
              <a:ext cx="638919" cy="318924"/>
            </a:xfrm>
            <a:prstGeom prst="rect">
              <a:avLst/>
            </a:prstGeom>
            <a:noFill/>
          </p:spPr>
          <p:txBody>
            <a:bodyPr wrap="square" lIns="36000" tIns="36000" rIns="36000" bIns="36000" rtlCol="0">
              <a:spAutoFit/>
            </a:bodyPr>
            <a:lstStyle/>
            <a:p>
              <a:pPr algn="ctr"/>
              <a:r>
                <a:rPr lang="en-US" sz="800" dirty="0">
                  <a:cs typeface="Arial" panose="020B0604020202020204" pitchFamily="34" charset="0"/>
                </a:rPr>
                <a:t>injection septum</a:t>
              </a:r>
            </a:p>
          </p:txBody>
        </p:sp>
        <p:cxnSp>
          <p:nvCxnSpPr>
            <p:cNvPr id="24" name="Straight Arrow Connector 41">
              <a:extLst>
                <a:ext uri="{FF2B5EF4-FFF2-40B4-BE49-F238E27FC236}">
                  <a16:creationId xmlns:a16="http://schemas.microsoft.com/office/drawing/2014/main" id="{F29E6662-2C3C-050D-4CBE-DF6EF4D999A4}"/>
                </a:ext>
              </a:extLst>
            </p:cNvPr>
            <p:cNvCxnSpPr>
              <a:cxnSpLocks/>
              <a:stCxn id="23" idx="2"/>
            </p:cNvCxnSpPr>
            <p:nvPr/>
          </p:nvCxnSpPr>
          <p:spPr>
            <a:xfrm flipH="1">
              <a:off x="3970466" y="3599432"/>
              <a:ext cx="140737" cy="365822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54">
              <a:extLst>
                <a:ext uri="{FF2B5EF4-FFF2-40B4-BE49-F238E27FC236}">
                  <a16:creationId xmlns:a16="http://schemas.microsoft.com/office/drawing/2014/main" id="{F1FECA8B-5B6A-2A00-F87B-9292F758757E}"/>
                </a:ext>
              </a:extLst>
            </p:cNvPr>
            <p:cNvSpPr txBox="1"/>
            <p:nvPr/>
          </p:nvSpPr>
          <p:spPr>
            <a:xfrm rot="10800000" flipV="1">
              <a:off x="3203108" y="3251257"/>
              <a:ext cx="53451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800" b="1" dirty="0">
                  <a:cs typeface="Arial" panose="020B0604020202020204" pitchFamily="34" charset="0"/>
                </a:rPr>
                <a:t>T2R line </a:t>
              </a:r>
            </a:p>
            <a:p>
              <a:pPr algn="ctr"/>
              <a:r>
                <a:rPr lang="en-US" sz="800" b="1" dirty="0">
                  <a:solidFill>
                    <a:srgbClr val="FF0000"/>
                  </a:solidFill>
                  <a:cs typeface="Arial" panose="020B0604020202020204" pitchFamily="34" charset="0"/>
                </a:rPr>
                <a:t>end marker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5C4CB88-B158-BA31-C0AC-3CDF0C34269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43968" y="4110231"/>
              <a:ext cx="52397" cy="67763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7" name="Straight Arrow Connector 41">
              <a:extLst>
                <a:ext uri="{FF2B5EF4-FFF2-40B4-BE49-F238E27FC236}">
                  <a16:creationId xmlns:a16="http://schemas.microsoft.com/office/drawing/2014/main" id="{0049168B-BA6D-2D4C-A7E1-6B0A1FD57B0B}"/>
                </a:ext>
              </a:extLst>
            </p:cNvPr>
            <p:cNvCxnSpPr>
              <a:cxnSpLocks/>
              <a:stCxn id="25" idx="2"/>
            </p:cNvCxnSpPr>
            <p:nvPr/>
          </p:nvCxnSpPr>
          <p:spPr>
            <a:xfrm>
              <a:off x="3470365" y="3836032"/>
              <a:ext cx="343692" cy="248748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54">
              <a:extLst>
                <a:ext uri="{FF2B5EF4-FFF2-40B4-BE49-F238E27FC236}">
                  <a16:creationId xmlns:a16="http://schemas.microsoft.com/office/drawing/2014/main" id="{411FDAF1-91EE-CA85-E330-F03E5A5EE69D}"/>
                </a:ext>
              </a:extLst>
            </p:cNvPr>
            <p:cNvSpPr txBox="1"/>
            <p:nvPr/>
          </p:nvSpPr>
          <p:spPr>
            <a:xfrm rot="11988290" flipV="1">
              <a:off x="2008700" y="3454959"/>
              <a:ext cx="666717" cy="2166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400" b="1" dirty="0">
                  <a:solidFill>
                    <a:srgbClr val="0070C0"/>
                  </a:solidFill>
                  <a:cs typeface="Arial" panose="020B0604020202020204" pitchFamily="34" charset="0"/>
                </a:rPr>
                <a:t>T2R pion line</a:t>
              </a:r>
            </a:p>
          </p:txBody>
        </p:sp>
        <p:sp>
          <p:nvSpPr>
            <p:cNvPr id="29" name="TextBox 54">
              <a:extLst>
                <a:ext uri="{FF2B5EF4-FFF2-40B4-BE49-F238E27FC236}">
                  <a16:creationId xmlns:a16="http://schemas.microsoft.com/office/drawing/2014/main" id="{7DAFA676-E216-2C83-5B3C-23D7AB302820}"/>
                </a:ext>
              </a:extLst>
            </p:cNvPr>
            <p:cNvSpPr txBox="1"/>
            <p:nvPr/>
          </p:nvSpPr>
          <p:spPr>
            <a:xfrm rot="10416482" flipV="1">
              <a:off x="5312406" y="3130949"/>
              <a:ext cx="112562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b="1" dirty="0">
                  <a:cs typeface="Arial" panose="020B0604020202020204" pitchFamily="34" charset="0"/>
                </a:rPr>
                <a:t>production straight</a:t>
              </a:r>
            </a:p>
          </p:txBody>
        </p:sp>
        <p:sp>
          <p:nvSpPr>
            <p:cNvPr id="30" name="TextBox 54">
              <a:extLst>
                <a:ext uri="{FF2B5EF4-FFF2-40B4-BE49-F238E27FC236}">
                  <a16:creationId xmlns:a16="http://schemas.microsoft.com/office/drawing/2014/main" id="{ACF6452E-48E7-C21A-16BD-5DDF1FA388B0}"/>
                </a:ext>
              </a:extLst>
            </p:cNvPr>
            <p:cNvSpPr txBox="1"/>
            <p:nvPr/>
          </p:nvSpPr>
          <p:spPr>
            <a:xfrm rot="10800000" flipV="1">
              <a:off x="4518927" y="3236940"/>
              <a:ext cx="832279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800" dirty="0">
                  <a:cs typeface="Arial" panose="020B0604020202020204" pitchFamily="34" charset="0"/>
                </a:rPr>
                <a:t>pion trajectory</a:t>
              </a:r>
            </a:p>
          </p:txBody>
        </p:sp>
        <p:cxnSp>
          <p:nvCxnSpPr>
            <p:cNvPr id="31" name="Straight Arrow Connector 41">
              <a:extLst>
                <a:ext uri="{FF2B5EF4-FFF2-40B4-BE49-F238E27FC236}">
                  <a16:creationId xmlns:a16="http://schemas.microsoft.com/office/drawing/2014/main" id="{20189699-1E27-A0ED-9304-86140AF21BF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667351" y="3439976"/>
              <a:ext cx="259651" cy="433734"/>
            </a:xfrm>
            <a:prstGeom prst="straightConnector1">
              <a:avLst/>
            </a:prstGeom>
            <a:ln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C3C503C7-E486-40A8-3213-1C3B484CACCF}"/>
                </a:ext>
              </a:extLst>
            </p:cNvPr>
            <p:cNvSpPr/>
            <p:nvPr/>
          </p:nvSpPr>
          <p:spPr>
            <a:xfrm rot="19492492">
              <a:off x="3493485" y="4617131"/>
              <a:ext cx="1708969" cy="50360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Up">
                <a:avLst>
                  <a:gd name="adj" fmla="val 12132958"/>
                </a:avLst>
              </a:prstTxWarp>
              <a:spAutoFit/>
            </a:bodyPr>
            <a:lstStyle/>
            <a:p>
              <a:pPr algn="ctr"/>
              <a:r>
                <a:rPr lang="en-GB" sz="1400" b="1" dirty="0" err="1">
                  <a:ln w="0"/>
                  <a:solidFill>
                    <a:srgbClr val="0070C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nuSTORM</a:t>
              </a:r>
              <a:r>
                <a:rPr lang="en-GB" sz="1400" b="1" dirty="0">
                  <a:ln w="0"/>
                  <a:solidFill>
                    <a:srgbClr val="0070C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</a:rPr>
                <a:t> ring</a:t>
              </a:r>
              <a:endParaRPr lang="en-GB" sz="1400" b="1" cap="none" spc="0" dirty="0">
                <a:ln w="0"/>
                <a:solidFill>
                  <a:srgbClr val="0070C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endParaRPr>
            </a:p>
          </p:txBody>
        </p:sp>
      </p:grpSp>
      <p:sp>
        <p:nvSpPr>
          <p:cNvPr id="35" name="Content Placeholder 1">
            <a:extLst>
              <a:ext uri="{FF2B5EF4-FFF2-40B4-BE49-F238E27FC236}">
                <a16:creationId xmlns:a16="http://schemas.microsoft.com/office/drawing/2014/main" id="{B1A0900B-287C-025D-6B57-43D374036B30}"/>
              </a:ext>
            </a:extLst>
          </p:cNvPr>
          <p:cNvSpPr txBox="1">
            <a:spLocks/>
          </p:cNvSpPr>
          <p:nvPr/>
        </p:nvSpPr>
        <p:spPr>
          <a:xfrm>
            <a:off x="6240016" y="5085184"/>
            <a:ext cx="5544616" cy="1080120"/>
          </a:xfrm>
          <a:prstGeom prst="rect">
            <a:avLst/>
          </a:prstGeom>
        </p:spPr>
        <p:txBody>
          <a:bodyPr vert="horz" lIns="0" tIns="0" rIns="0" bIns="0" rtlCol="0">
            <a:normAutofit fontScale="6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/>
              <a:buNone/>
              <a:tabLst/>
              <a:defRPr sz="2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CH" dirty="0"/>
              <a:t>Key challenge: design of the septum and arc quadrupole to the available space and define apertures to accommodate both the circulating muon beam and the injected pion beam.</a:t>
            </a:r>
          </a:p>
          <a:p>
            <a:pPr lvl="1">
              <a:lnSpc>
                <a:spcPct val="120000"/>
              </a:lnSpc>
            </a:pPr>
            <a:r>
              <a:rPr lang="en-CH" dirty="0"/>
              <a:t>A special magnet design will be required; one option under consideration is a </a:t>
            </a:r>
            <a:r>
              <a:rPr lang="en-CH" b="1" dirty="0">
                <a:solidFill>
                  <a:srgbClr val="C00000"/>
                </a:solidFill>
              </a:rPr>
              <a:t>combined-function</a:t>
            </a:r>
            <a:r>
              <a:rPr lang="en-CH" dirty="0"/>
              <a:t> quadrupole with an additional dipole winding.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E9125CF-A829-AD14-90FB-243B0C4C96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1916832"/>
            <a:ext cx="4446186" cy="3135328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9F8399C-989C-7B58-8148-E89477B84EAA}"/>
              </a:ext>
            </a:extLst>
          </p:cNvPr>
          <p:cNvCxnSpPr/>
          <p:nvPr/>
        </p:nvCxnSpPr>
        <p:spPr>
          <a:xfrm flipH="1" flipV="1">
            <a:off x="4223792" y="3861048"/>
            <a:ext cx="2016224" cy="108012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5543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9F9F4DB-F476-6B86-4FC8-46FF3C76DC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024" cy="468585"/>
          </a:xfrm>
        </p:spPr>
        <p:txBody>
          <a:bodyPr/>
          <a:lstStyle/>
          <a:p>
            <a:r>
              <a:rPr lang="en-US" dirty="0"/>
              <a:t>Initial </a:t>
            </a:r>
            <a:r>
              <a:rPr lang="en-US" dirty="0">
                <a:solidFill>
                  <a:srgbClr val="FF0000"/>
                </a:solidFill>
              </a:rPr>
              <a:t>pion beam </a:t>
            </a:r>
            <a:r>
              <a:rPr lang="en-US" dirty="0"/>
              <a:t>parameters at the exit of the collimator (</a:t>
            </a:r>
            <a:r>
              <a:rPr lang="en-US" i="1" dirty="0"/>
              <a:t>Julien’s FLUKA simulation</a:t>
            </a:r>
            <a:r>
              <a:rPr lang="en-US" dirty="0"/>
              <a:t>) 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07495E0-501B-742E-CFE6-D70A5D402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Pion source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4060F2-B1DC-AAA3-013E-46D6CCDBB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F51B0D-9A08-DCBB-DF32-A62CF75D9E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9DAE73-0E39-8129-D31C-8CAC0BFB3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E3DA153-176B-BF94-3825-D526BE251E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360" y="1916832"/>
            <a:ext cx="6422707" cy="40141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25C7D4A-8FB9-44CF-D75C-06D04185B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64152" y="2132856"/>
            <a:ext cx="3910427" cy="355624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7FACBE0-A6A1-2E19-99BC-100491969579}"/>
              </a:ext>
            </a:extLst>
          </p:cNvPr>
          <p:cNvSpPr txBox="1"/>
          <p:nvPr/>
        </p:nvSpPr>
        <p:spPr>
          <a:xfrm>
            <a:off x="3647728" y="5877272"/>
            <a:ext cx="72728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 dirty="0">
                <a:solidFill>
                  <a:srgbClr val="C00000"/>
                </a:solidFill>
              </a:rPr>
              <a:t>1.46 10</a:t>
            </a:r>
            <a:r>
              <a:rPr lang="en-US" b="1" baseline="30000" dirty="0">
                <a:solidFill>
                  <a:srgbClr val="C00000"/>
                </a:solidFill>
              </a:rPr>
              <a:t>-3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l-GR" b="1" dirty="0">
                <a:solidFill>
                  <a:srgbClr val="C00000"/>
                </a:solidFill>
              </a:rPr>
              <a:t>π/</a:t>
            </a:r>
            <a:r>
              <a:rPr lang="en-US" b="1" dirty="0">
                <a:solidFill>
                  <a:srgbClr val="C00000"/>
                </a:solidFill>
              </a:rPr>
              <a:t>pot </a:t>
            </a:r>
            <a:r>
              <a:rPr lang="en-US" dirty="0"/>
              <a:t>in the T2R momentum range of  1.050 GeV ± 10% </a:t>
            </a:r>
          </a:p>
        </p:txBody>
      </p:sp>
    </p:spTree>
    <p:extLst>
      <p:ext uri="{BB962C8B-B14F-4D97-AF65-F5344CB8AC3E}">
        <p14:creationId xmlns:p14="http://schemas.microsoft.com/office/powerpoint/2010/main" val="1766574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131942-2279-FB14-1CCD-1BBB0DD912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C528409-5F32-482D-84BD-EE91CF1AF0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024" cy="468585"/>
          </a:xfrm>
        </p:spPr>
        <p:txBody>
          <a:bodyPr/>
          <a:lstStyle/>
          <a:p>
            <a:r>
              <a:rPr lang="en-US" dirty="0"/>
              <a:t>Initial </a:t>
            </a:r>
            <a:r>
              <a:rPr lang="en-US" dirty="0">
                <a:solidFill>
                  <a:srgbClr val="FF0000"/>
                </a:solidFill>
              </a:rPr>
              <a:t>pion beam </a:t>
            </a:r>
            <a:r>
              <a:rPr lang="en-US" dirty="0"/>
              <a:t>parameters at the exit of the collimator (</a:t>
            </a:r>
            <a:r>
              <a:rPr lang="en-US" i="1" dirty="0"/>
              <a:t>Julien’s FLUKA simulation</a:t>
            </a:r>
            <a:r>
              <a:rPr lang="en-US" dirty="0"/>
              <a:t>)  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E24EE6D-FDE2-3A43-A76A-25331800B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Pion source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5D83C-F5D0-F642-A75E-3A60D9169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99467-B503-E967-10CF-134E36282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D4F1C3-A5A7-E503-B7CB-1C4F5D62E3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7754810-2013-B382-0CF8-A50DBCC062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352" y="1988840"/>
            <a:ext cx="3677647" cy="321146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FEEE028-B985-B134-B9D2-161444D36D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07768" y="1988840"/>
            <a:ext cx="3677647" cy="32114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8FA68F3-2B76-E43C-380C-37A282B244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016" y="4293096"/>
            <a:ext cx="5758408" cy="183925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B4028FC-C534-3129-F48A-CAE300A71839}"/>
              </a:ext>
            </a:extLst>
          </p:cNvPr>
          <p:cNvSpPr txBox="1"/>
          <p:nvPr/>
        </p:nvSpPr>
        <p:spPr>
          <a:xfrm>
            <a:off x="1631504" y="5589240"/>
            <a:ext cx="3526606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n-US" dirty="0"/>
              <a:t>used in optics and tracking studies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7BF4EF4-7732-BD32-64FE-B1994061856F}"/>
              </a:ext>
            </a:extLst>
          </p:cNvPr>
          <p:cNvCxnSpPr>
            <a:cxnSpLocks/>
          </p:cNvCxnSpPr>
          <p:nvPr/>
        </p:nvCxnSpPr>
        <p:spPr>
          <a:xfrm flipV="1">
            <a:off x="5375920" y="5373216"/>
            <a:ext cx="864096" cy="3600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DCEC0A77-0F29-0661-5761-11DA497A6B36}"/>
              </a:ext>
            </a:extLst>
          </p:cNvPr>
          <p:cNvSpPr/>
          <p:nvPr/>
        </p:nvSpPr>
        <p:spPr>
          <a:xfrm>
            <a:off x="6240016" y="5157192"/>
            <a:ext cx="568863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265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EF1CF-D941-EB8A-39BC-D42E769FF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C93A97-F6F6-B500-C0C1-587BC8ECF8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024" cy="457304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Final pion beam optics and 1</a:t>
            </a:r>
            <a:r>
              <a:rPr lang="el-GR" dirty="0"/>
              <a:t>σ </a:t>
            </a:r>
            <a:r>
              <a:rPr lang="en-US" dirty="0"/>
              <a:t>envelope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0" dirty="0"/>
              <a:t>B-field strengths (bends &amp; quads) limited to 1.8 T, as for normal conducting magnets</a:t>
            </a:r>
            <a:endParaRPr lang="en-US" b="0" dirty="0">
              <a:solidFill>
                <a:srgbClr val="FF0000"/>
              </a:solidFill>
            </a:endParaRP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8F74197-0598-6019-F025-DDC20F695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 &amp; Injection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Optics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7F662-EEF6-3FD3-7480-F58B8E04D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C568B0-2DCD-FA8C-F14C-14F04738B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B81E99-147B-CA3E-CE79-936E10187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A4FDD8-EF9E-7B37-A7F3-3A4C19013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336" y="2204864"/>
            <a:ext cx="6097543" cy="32403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78745BB-149F-0F12-FB59-E0F5877A4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0016" y="1484784"/>
            <a:ext cx="5565843" cy="363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1798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9CEA4-2CFA-FB39-5609-A0094D2B27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8635A81-BECB-26EB-6DC9-0883FD00E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5904035" cy="4573041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CH" dirty="0"/>
              <a:t>Baseline aperture ⌀ 40 cm, already quite big! </a:t>
            </a: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r>
              <a:rPr lang="en-CH" dirty="0"/>
              <a:t>Key challenge: design of the septum and arc quadrupole to accommodate both the circulating muon beam and the injected pion beam.</a:t>
            </a:r>
          </a:p>
          <a:p>
            <a:pPr lvl="1">
              <a:lnSpc>
                <a:spcPct val="120000"/>
              </a:lnSpc>
            </a:pPr>
            <a:r>
              <a:rPr lang="en-CH" dirty="0"/>
              <a:t>For the first quad (QF.A.40), A special magnet design will be required; one option under consideration is a </a:t>
            </a:r>
            <a:r>
              <a:rPr lang="en-CH" b="1" dirty="0">
                <a:solidFill>
                  <a:srgbClr val="C00000"/>
                </a:solidFill>
              </a:rPr>
              <a:t>combined-function</a:t>
            </a:r>
            <a:r>
              <a:rPr lang="en-CH" dirty="0"/>
              <a:t> quadrupole with an additional dipole winding.</a:t>
            </a: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BA58716-C8AE-D04F-0E0E-47B856C8C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Apertures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50234-D5C1-71B9-7DC8-CB60BFF13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2F6BDE-1653-4839-9C94-8CB707C5B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5CE6F7-C9EB-B493-16B4-C24CF0FE6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3C13B8-C5BF-4158-6D49-0D6179B02E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416" y="1916832"/>
            <a:ext cx="5073323" cy="336203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ED691D7-332E-C8B2-7399-840EACCA06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1404" y="1052736"/>
            <a:ext cx="5468634" cy="511256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E099E30-A7D4-E32C-DA96-6FEBE1A08CD9}"/>
              </a:ext>
            </a:extLst>
          </p:cNvPr>
          <p:cNvSpPr txBox="1"/>
          <p:nvPr/>
        </p:nvSpPr>
        <p:spPr>
          <a:xfrm>
            <a:off x="5015880" y="4293096"/>
            <a:ext cx="1259960" cy="33855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l"/>
            <a:r>
              <a:rPr lang="el-GR" sz="1100" dirty="0" err="1"/>
              <a:t>ε</a:t>
            </a:r>
            <a:r>
              <a:rPr lang="el-GR" sz="1100" baseline="-25000" dirty="0" err="1"/>
              <a:t>π</a:t>
            </a:r>
            <a:r>
              <a:rPr lang="el-GR" sz="1100" dirty="0"/>
              <a:t> </a:t>
            </a:r>
            <a:r>
              <a:rPr lang="en-US" sz="1100" dirty="0"/>
              <a:t>~</a:t>
            </a:r>
            <a:r>
              <a:rPr lang="el-GR" sz="1100" dirty="0"/>
              <a:t>1</a:t>
            </a:r>
            <a:r>
              <a:rPr lang="en-US" sz="1100" dirty="0"/>
              <a:t>000 </a:t>
            </a:r>
            <a:r>
              <a:rPr lang="en-US" sz="1100" dirty="0" err="1"/>
              <a:t>mm.mrad</a:t>
            </a:r>
            <a:endParaRPr lang="en-US" sz="1100" dirty="0"/>
          </a:p>
          <a:p>
            <a:pPr algn="l"/>
            <a:r>
              <a:rPr lang="el-GR" sz="1100" dirty="0" err="1"/>
              <a:t>ε</a:t>
            </a:r>
            <a:r>
              <a:rPr lang="el-GR" sz="1100" baseline="-25000" dirty="0" err="1"/>
              <a:t>μ</a:t>
            </a:r>
            <a:r>
              <a:rPr lang="el-GR" sz="1100" dirty="0"/>
              <a:t> </a:t>
            </a:r>
            <a:r>
              <a:rPr lang="en-US" sz="1100" dirty="0"/>
              <a:t>~</a:t>
            </a:r>
            <a:r>
              <a:rPr lang="el-GR" sz="1100" dirty="0"/>
              <a:t>3000 </a:t>
            </a:r>
            <a:r>
              <a:rPr lang="en-US" sz="1100" dirty="0" err="1"/>
              <a:t>mm.mrad</a:t>
            </a:r>
            <a:r>
              <a:rPr lang="el-GR" sz="1100" dirty="0"/>
              <a:t>  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5872748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98292-0326-2E67-0EBB-EEBE6844E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FF7CF4-58C3-6AB8-B301-C848720EB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643" cy="45730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CH" dirty="0"/>
              <a:t>Tracking in xSuite with nominal pion emittance (50%) case </a:t>
            </a: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2E0DD0-47C5-3F51-8697-56FD10441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Performance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BFF34-0189-04F8-0950-B10278C63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61B5B-4E8A-823D-550F-8E64922B56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C13948-C297-7C54-8B86-734204EF7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448DF19-770A-D252-147C-A9FE0A8C6C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2132856"/>
            <a:ext cx="5760640" cy="213768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0693380-7CCE-694F-664B-247CD1F78D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68008" y="3425157"/>
            <a:ext cx="5760000" cy="209207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0291D06-2246-8443-8C8D-425E5F8FD665}"/>
              </a:ext>
            </a:extLst>
          </p:cNvPr>
          <p:cNvSpPr txBox="1"/>
          <p:nvPr/>
        </p:nvSpPr>
        <p:spPr>
          <a:xfrm>
            <a:off x="6456040" y="2204864"/>
            <a:ext cx="511256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Transmission efficiency to the start of </a:t>
            </a:r>
            <a:r>
              <a:rPr lang="en-US" dirty="0" err="1"/>
              <a:t>nuSTORM</a:t>
            </a:r>
            <a:r>
              <a:rPr lang="en-US" dirty="0"/>
              <a:t> straight (29.4m from the target)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b="1" dirty="0"/>
              <a:t>16.36% without accounting for pion decays</a:t>
            </a:r>
          </a:p>
          <a:p>
            <a:pPr marL="285750" indent="-285750" algn="l">
              <a:buFont typeface="Wingdings" pitchFamily="2" charset="2"/>
              <a:buChar char="§"/>
            </a:pPr>
            <a:r>
              <a:rPr lang="en-US" b="1" dirty="0"/>
              <a:t>9.9% including decays </a:t>
            </a:r>
            <a:r>
              <a:rPr lang="en-US" dirty="0"/>
              <a:t>(60.6% survival)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45FDA32-DF9F-6D58-1244-7DA9A2366230}"/>
              </a:ext>
            </a:extLst>
          </p:cNvPr>
          <p:cNvSpPr txBox="1"/>
          <p:nvPr/>
        </p:nvSpPr>
        <p:spPr>
          <a:xfrm>
            <a:off x="479376" y="4437112"/>
            <a:ext cx="5832648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dirty="0"/>
              <a:t>Expected pion flux at the </a:t>
            </a:r>
            <a:r>
              <a:rPr lang="en-US" b="1" dirty="0">
                <a:solidFill>
                  <a:srgbClr val="C00000"/>
                </a:solidFill>
              </a:rPr>
              <a:t>start of </a:t>
            </a:r>
            <a:r>
              <a:rPr lang="en-US" b="1" dirty="0" err="1">
                <a:solidFill>
                  <a:srgbClr val="C00000"/>
                </a:solidFill>
              </a:rPr>
              <a:t>nuSTORM</a:t>
            </a:r>
            <a:r>
              <a:rPr lang="en-US" dirty="0"/>
              <a:t>:</a:t>
            </a:r>
          </a:p>
          <a:p>
            <a:r>
              <a:rPr lang="en-US" dirty="0"/>
              <a:t>1.46 10</a:t>
            </a:r>
            <a:r>
              <a:rPr lang="en-US" baseline="30000" dirty="0"/>
              <a:t>-3</a:t>
            </a:r>
            <a:r>
              <a:rPr lang="en-US" dirty="0"/>
              <a:t> ⨉ 50% ⨉ 16.4% ⨉ 60.6%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7.2 10</a:t>
            </a:r>
            <a:r>
              <a:rPr lang="en-US" b="1" baseline="30000" dirty="0">
                <a:solidFill>
                  <a:srgbClr val="C00000"/>
                </a:solidFill>
                <a:sym typeface="Wingdings" pitchFamily="2" charset="2"/>
              </a:rPr>
              <a:t>-5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l-GR" b="1" dirty="0">
                <a:solidFill>
                  <a:srgbClr val="C00000"/>
                </a:solidFill>
                <a:sym typeface="Wingdings" pitchFamily="2" charset="2"/>
              </a:rPr>
              <a:t>π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/pot </a:t>
            </a:r>
            <a:endParaRPr lang="el-GR" dirty="0">
              <a:sym typeface="Wingdings" pitchFamily="2" charset="2"/>
            </a:endParaRPr>
          </a:p>
          <a:p>
            <a:pPr algn="ctr"/>
            <a:r>
              <a:rPr lang="en-US" dirty="0"/>
              <a:t>⨉ </a:t>
            </a:r>
            <a:r>
              <a:rPr lang="el-GR" dirty="0"/>
              <a:t>3.22 10</a:t>
            </a:r>
            <a:r>
              <a:rPr lang="el-GR" baseline="30000" dirty="0"/>
              <a:t>22</a:t>
            </a:r>
            <a:r>
              <a:rPr lang="el-GR" dirty="0"/>
              <a:t> </a:t>
            </a:r>
            <a:r>
              <a:rPr lang="en-US" dirty="0"/>
              <a:t>pot/y </a:t>
            </a:r>
            <a:r>
              <a:rPr lang="en-US" baseline="-25000" dirty="0"/>
              <a:t>(200d, 60% eff)</a:t>
            </a:r>
            <a:r>
              <a:rPr lang="en-US" dirty="0"/>
              <a:t> </a:t>
            </a:r>
            <a:r>
              <a:rPr lang="en-US" dirty="0">
                <a:sym typeface="Wingdings" pitchFamily="2" charset="2"/>
              </a:rPr>
              <a:t> 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2.33 10</a:t>
            </a:r>
            <a:r>
              <a:rPr lang="en-US" b="1" baseline="30000" dirty="0">
                <a:solidFill>
                  <a:srgbClr val="C00000"/>
                </a:solidFill>
                <a:sym typeface="Wingdings" pitchFamily="2" charset="2"/>
              </a:rPr>
              <a:t>18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 </a:t>
            </a:r>
            <a:r>
              <a:rPr lang="el-GR" b="1" dirty="0">
                <a:solidFill>
                  <a:srgbClr val="C00000"/>
                </a:solidFill>
                <a:sym typeface="Wingdings" pitchFamily="2" charset="2"/>
              </a:rPr>
              <a:t>π/</a:t>
            </a:r>
            <a:r>
              <a:rPr lang="en-US" b="1" dirty="0">
                <a:solidFill>
                  <a:srgbClr val="C00000"/>
                </a:solidFill>
                <a:sym typeface="Wingdings" pitchFamily="2" charset="2"/>
              </a:rPr>
              <a:t>year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B2060F9-F81D-02D8-D23B-BD1996FC06D4}"/>
              </a:ext>
            </a:extLst>
          </p:cNvPr>
          <p:cNvSpPr txBox="1"/>
          <p:nvPr/>
        </p:nvSpPr>
        <p:spPr>
          <a:xfrm>
            <a:off x="479376" y="5445224"/>
            <a:ext cx="11449272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dirty="0"/>
              <a:t>Pion (and muon) decays implemented in Xsuite, extend the tracking to the straight section to provide muon flux and distribution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n-US" dirty="0"/>
              <a:t>Cross-check with Ting’s simulation and estimates, provide final flux numbers as input to the CDR</a:t>
            </a:r>
          </a:p>
        </p:txBody>
      </p:sp>
    </p:spTree>
    <p:extLst>
      <p:ext uri="{BB962C8B-B14F-4D97-AF65-F5344CB8AC3E}">
        <p14:creationId xmlns:p14="http://schemas.microsoft.com/office/powerpoint/2010/main" val="768210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2ACB1-AD40-4183-ADF9-C2D79BA58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45E7091-EF07-C290-CF8E-903A760F62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643" cy="45730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CH" dirty="0"/>
              <a:t>FLUKA framework for the complete facility </a:t>
            </a:r>
          </a:p>
          <a:p>
            <a:pPr lvl="1">
              <a:lnSpc>
                <a:spcPct val="120000"/>
              </a:lnSpc>
            </a:pPr>
            <a:r>
              <a:rPr lang="en-CH" dirty="0"/>
              <a:t>Target/horn/LADM </a:t>
            </a:r>
            <a:r>
              <a:rPr lang="en-CH" dirty="0">
                <a:sym typeface="Wingdings" pitchFamily="2" charset="2"/>
              </a:rPr>
              <a:t> </a:t>
            </a:r>
            <a:r>
              <a:rPr lang="en-CH" dirty="0"/>
              <a:t>Julien + Tamer</a:t>
            </a:r>
          </a:p>
          <a:p>
            <a:pPr lvl="1">
              <a:lnSpc>
                <a:spcPct val="120000"/>
              </a:lnSpc>
            </a:pPr>
            <a:r>
              <a:rPr lang="en-CH" dirty="0"/>
              <a:t>Fully parametetric using the optics files </a:t>
            </a:r>
          </a:p>
          <a:p>
            <a:pPr lvl="1">
              <a:lnSpc>
                <a:spcPct val="120000"/>
              </a:lnSpc>
            </a:pPr>
            <a:r>
              <a:rPr lang="en-CH" dirty="0"/>
              <a:t>Will be used to produce a set of final plots for the CDR, including radiation studies and backgrounds</a:t>
            </a: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F2C7916-39BC-3057-1F20-6352F38BC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 &amp; Injection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Full simulation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BB1B00-72EA-B4BC-4609-889FC4FC74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9984B-B371-E769-0458-B1922AABC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B9D02-8B17-5B30-B232-EB84C6719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7" name="Picture 6" descr="A blue ruler on a white background&#10;&#10;Description automatically generated">
            <a:extLst>
              <a:ext uri="{FF2B5EF4-FFF2-40B4-BE49-F238E27FC236}">
                <a16:creationId xmlns:a16="http://schemas.microsoft.com/office/drawing/2014/main" id="{9DE266DA-88BF-F8AB-5D4C-6EC9B6E9230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513" r="43818" b="39288"/>
          <a:stretch>
            <a:fillRect/>
          </a:stretch>
        </p:blipFill>
        <p:spPr>
          <a:xfrm>
            <a:off x="335360" y="3356992"/>
            <a:ext cx="11288910" cy="28083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9562163-1A70-A21D-D582-CB2A203080A6}"/>
              </a:ext>
            </a:extLst>
          </p:cNvPr>
          <p:cNvSpPr txBox="1"/>
          <p:nvPr/>
        </p:nvSpPr>
        <p:spPr>
          <a:xfrm>
            <a:off x="6816080" y="5949280"/>
            <a:ext cx="4902945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sz="1400" dirty="0"/>
              <a:t>(Temp repository: https://</a:t>
            </a:r>
            <a:r>
              <a:rPr lang="en-US" sz="1400" dirty="0" err="1"/>
              <a:t>github.com</a:t>
            </a:r>
            <a:r>
              <a:rPr lang="en-US" sz="1400" dirty="0"/>
              <a:t>/</a:t>
            </a:r>
            <a:r>
              <a:rPr lang="en-US" sz="1400" dirty="0" err="1"/>
              <a:t>iefthymio</a:t>
            </a:r>
            <a:r>
              <a:rPr lang="en-US" sz="1400" dirty="0"/>
              <a:t>/</a:t>
            </a:r>
            <a:r>
              <a:rPr lang="en-US" sz="1400" dirty="0" err="1"/>
              <a:t>essnusbsim.git</a:t>
            </a:r>
            <a:r>
              <a:rPr lang="en-US" sz="1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55664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C699E-484E-44EB-4CD3-68DFCE0E9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b"/>
          <a:lstStyle/>
          <a:p>
            <a:r>
              <a:rPr lang="en-US" dirty="0"/>
              <a:t>Backup Slides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E66D68-6113-3E14-0AA2-382D12ECF6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5261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B0BE48-713E-ACFA-EC0C-2FE245E9C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CBE932-7010-A89A-EE40-73FF489923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643" cy="457304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CH" dirty="0"/>
              <a:t>Tracking in xSuite with nominal pion emittance (50%) case </a:t>
            </a:r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CH" dirty="0"/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22D0287-F4DD-7892-917C-B7357993B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Ring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pion transfer line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Performance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87776-C497-5119-AF5F-04B59FFC5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8165CE-C7FA-FBDB-55CC-F63655E95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8071B1-97EC-D084-8B87-6C457B822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89F6D0-007C-BBDB-5FB0-CADC3B2932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400" y="2276872"/>
            <a:ext cx="4413746" cy="328464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320A8EA-6038-D3FC-5330-FD035A42E4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4032" y="2348880"/>
            <a:ext cx="4707995" cy="3512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2735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3DDE74-4A28-5445-44F6-6B5815679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7989" y="1592263"/>
            <a:ext cx="11376024" cy="540593"/>
          </a:xfrm>
        </p:spPr>
        <p:txBody>
          <a:bodyPr/>
          <a:lstStyle/>
          <a:p>
            <a:r>
              <a:rPr lang="en-US" dirty="0"/>
              <a:t>Add </a:t>
            </a:r>
            <a:r>
              <a:rPr lang="en-US" dirty="0" err="1"/>
              <a:t>sextupole</a:t>
            </a:r>
            <a:r>
              <a:rPr lang="en-US" dirty="0"/>
              <a:t> components (combined function magnets) in the T2R arcs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9EFC949-3AC3-4621-DE13-DE768C86A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Target to Rin (</a:t>
            </a:r>
            <a:r>
              <a:rPr lang="en-US" dirty="0">
                <a:solidFill>
                  <a:srgbClr val="C00000"/>
                </a:solidFill>
              </a:rPr>
              <a:t>T2R</a:t>
            </a:r>
            <a:r>
              <a:rPr lang="en-US" dirty="0"/>
              <a:t>) Transfer Line Design &amp; Injection</a:t>
            </a:r>
            <a:br>
              <a:rPr lang="en-US" dirty="0"/>
            </a:br>
            <a:r>
              <a:rPr lang="en-US" dirty="0">
                <a:solidFill>
                  <a:schemeClr val="tx1">
                    <a:lumMod val="20000"/>
                    <a:lumOff val="80000"/>
                  </a:schemeClr>
                </a:solidFill>
              </a:rPr>
              <a:t>Non-linear corrections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E829C-6005-7970-E894-BB6B95EFB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CH"/>
              <a:t>05.10.2026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8DDF29-CFF6-8A5B-F5B2-AC0BFA91E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Ilias Efthymiopoulos - CERN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C1BEF-4E8B-585D-A32C-47F77AA0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B5EA5A-BC32-A742-B11B-8E7414D5B535}" type="slidenum">
              <a:rPr lang="en-US" smtClean="0"/>
              <a:pPr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797AE2-94F4-4A1C-FC23-C973F48C7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368" y="1988840"/>
            <a:ext cx="4968552" cy="4123839"/>
          </a:xfrm>
          <a:prstGeom prst="rect">
            <a:avLst/>
          </a:prstGeom>
        </p:spPr>
      </p:pic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0F6524AB-416C-DD9A-9C19-EA8179232EE4}"/>
              </a:ext>
            </a:extLst>
          </p:cNvPr>
          <p:cNvSpPr txBox="1">
            <a:spLocks/>
          </p:cNvSpPr>
          <p:nvPr/>
        </p:nvSpPr>
        <p:spPr>
          <a:xfrm>
            <a:off x="5519936" y="2060848"/>
            <a:ext cx="6407472" cy="4104456"/>
          </a:xfrm>
          <a:prstGeom prst="rect">
            <a:avLst/>
          </a:prstGeom>
        </p:spPr>
        <p:txBody>
          <a:bodyPr vert="horz" lIns="0" tIns="0" rIns="0" bIns="0" rtlCol="0">
            <a:normAutofit fontScale="5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spcAft>
                <a:spcPts val="400"/>
              </a:spcAft>
              <a:buFont typeface="Arial"/>
              <a:buNone/>
              <a:tabLst/>
              <a:defRPr sz="21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Font typeface="Arial" charset="0"/>
              <a:buChar char="•"/>
              <a:tabLst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648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panose="020B0604020202020204" pitchFamily="34" charset="0"/>
              <a:buChar char="•"/>
              <a:tabLst/>
              <a:defRPr sz="17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972000" indent="-3240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300"/>
              </a:spcAft>
              <a:buSzPct val="100000"/>
              <a:buFont typeface="Arial" charset="0"/>
              <a:buChar char="•"/>
              <a:tabLst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SzPct val="100000"/>
              <a:buFont typeface="Arial" charset="0"/>
              <a:buChar char="•"/>
              <a:defRPr sz="1600" kern="120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b="0" dirty="0"/>
              <a:t>Added </a:t>
            </a:r>
            <a:r>
              <a:rPr lang="en-US" b="0" dirty="0" err="1"/>
              <a:t>sextupole</a:t>
            </a:r>
            <a:r>
              <a:rPr lang="en-US" b="0" dirty="0"/>
              <a:t> components (combined-function magnets) in the T2R arcs</a:t>
            </a:r>
          </a:p>
          <a:p>
            <a:pPr>
              <a:lnSpc>
                <a:spcPct val="120000"/>
              </a:lnSpc>
            </a:pPr>
            <a:r>
              <a:rPr lang="en-US" b="0" dirty="0"/>
              <a:t>The chromatic corrections do make the off-momentum orbits much better: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H" b="0" dirty="0"/>
              <a:t>peak |DDx| drops from 45 to 6.5 m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H" b="0" dirty="0"/>
              <a:t>the off-momentum orbit at δ = −0.10 drops from 1.18 m (lost) to 0.18 m, and at δ = +0.15 from 0.74 to 0.35 m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H" b="0" dirty="0"/>
              <a:t>the strengths are modest, |k2L| ≤ 0.95 m⁻²</a:t>
            </a:r>
          </a:p>
          <a:p>
            <a:pPr marL="666900" lvl="1" indent="-3429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CH" b="0" dirty="0"/>
              <a:t>W_y gets worse, rising from 22 to 43</a:t>
            </a:r>
          </a:p>
          <a:p>
            <a:pPr>
              <a:lnSpc>
                <a:spcPct val="120000"/>
              </a:lnSpc>
            </a:pPr>
            <a:r>
              <a:rPr lang="en-US" b="0" dirty="0"/>
              <a:t>but the tracked </a:t>
            </a:r>
            <a:r>
              <a:rPr lang="en-US" dirty="0">
                <a:solidFill>
                  <a:srgbClr val="FF0000"/>
                </a:solidFill>
              </a:rPr>
              <a:t>transmission drops down</a:t>
            </a:r>
          </a:p>
          <a:p>
            <a:pPr>
              <a:lnSpc>
                <a:spcPct val="120000"/>
              </a:lnSpc>
            </a:pPr>
            <a:endParaRPr lang="en-US" b="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120000"/>
              </a:lnSpc>
            </a:pPr>
            <a:endParaRPr lang="en-US" b="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en-US" b="0" dirty="0">
                <a:solidFill>
                  <a:schemeClr val="bg2">
                    <a:lumMod val="10000"/>
                  </a:schemeClr>
                </a:solidFill>
              </a:rPr>
              <a:t>and further, due to geometric aberrations, push particles to wider tails on both sides, increasing the losses in the critical </a:t>
            </a:r>
            <a:r>
              <a:rPr lang="en-US" dirty="0">
                <a:solidFill>
                  <a:schemeClr val="bg2">
                    <a:lumMod val="10000"/>
                  </a:schemeClr>
                </a:solidFill>
              </a:rPr>
              <a:t>QF.A.40 </a:t>
            </a:r>
            <a:r>
              <a:rPr lang="en-US" b="0" dirty="0">
                <a:solidFill>
                  <a:schemeClr val="bg2">
                    <a:lumMod val="10000"/>
                  </a:schemeClr>
                </a:solidFill>
              </a:rPr>
              <a:t>aperture at the entry in </a:t>
            </a:r>
            <a:r>
              <a:rPr lang="en-US" b="0" dirty="0" err="1">
                <a:solidFill>
                  <a:schemeClr val="bg2">
                    <a:lumMod val="10000"/>
                  </a:schemeClr>
                </a:solidFill>
              </a:rPr>
              <a:t>nuSTORM</a:t>
            </a:r>
            <a:r>
              <a:rPr lang="en-US" b="0" dirty="0">
                <a:solidFill>
                  <a:schemeClr val="bg2">
                    <a:lumMod val="10000"/>
                  </a:schemeClr>
                </a:solidFill>
              </a:rPr>
              <a:t> ring  </a:t>
            </a:r>
            <a:r>
              <a:rPr lang="en-US" dirty="0">
                <a:solidFill>
                  <a:srgbClr val="FF0000"/>
                </a:solidFill>
                <a:sym typeface="Wingdings" pitchFamily="2" charset="2"/>
              </a:rPr>
              <a:t> won’t be considered further</a:t>
            </a:r>
            <a:endParaRPr lang="en-US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49363F1C-321F-A28C-7921-7CC1DE7C5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708323"/>
              </p:ext>
            </p:extLst>
          </p:nvPr>
        </p:nvGraphicFramePr>
        <p:xfrm>
          <a:off x="6096000" y="4437112"/>
          <a:ext cx="4464496" cy="1008112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363557">
                  <a:extLst>
                    <a:ext uri="{9D8B030D-6E8A-4147-A177-3AD203B41FA5}">
                      <a16:colId xmlns:a16="http://schemas.microsoft.com/office/drawing/2014/main" val="4168148250"/>
                    </a:ext>
                  </a:extLst>
                </a:gridCol>
                <a:gridCol w="962930">
                  <a:extLst>
                    <a:ext uri="{9D8B030D-6E8A-4147-A177-3AD203B41FA5}">
                      <a16:colId xmlns:a16="http://schemas.microsoft.com/office/drawing/2014/main" val="1583870348"/>
                    </a:ext>
                  </a:extLst>
                </a:gridCol>
                <a:gridCol w="1138009">
                  <a:extLst>
                    <a:ext uri="{9D8B030D-6E8A-4147-A177-3AD203B41FA5}">
                      <a16:colId xmlns:a16="http://schemas.microsoft.com/office/drawing/2014/main" val="2647626691"/>
                    </a:ext>
                  </a:extLst>
                </a:gridCol>
              </a:tblGrid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configuration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baseline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b="1" dirty="0">
                          <a:effectLst/>
                        </a:rPr>
                        <a:t>with sextupoles</a:t>
                      </a:r>
                      <a:endParaRPr lang="en-CH" sz="975" b="1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2082877444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b (enlarged apertures, δ = 0)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84.5 %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58.1 %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897041930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c (enlarged apertures, δ rms 0.10)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37.4 %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31.1 %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1857966675"/>
                  </a:ext>
                </a:extLst>
              </a:tr>
              <a:tr h="25202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d (B_pole ≤ 1.9 T, δ rms 0.10)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>
                          <a:effectLst/>
                        </a:rPr>
                        <a:t>16.3 %</a:t>
                      </a:r>
                      <a:endParaRPr lang="en-CH" sz="975" b="0" i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CH" sz="975" dirty="0">
                          <a:effectLst/>
                        </a:rPr>
                        <a:t>10.2 %</a:t>
                      </a:r>
                      <a:endParaRPr lang="en-CH" sz="975" b="0" i="0" dirty="0">
                        <a:solidFill>
                          <a:srgbClr val="616161"/>
                        </a:solidFill>
                        <a:effectLst/>
                        <a:latin typeface="-apple-system"/>
                      </a:endParaRPr>
                    </a:p>
                  </a:txBody>
                  <a:tcPr marL="19050" marR="19050" marT="19050" marB="19050" anchor="ctr"/>
                </a:tc>
                <a:extLst>
                  <a:ext uri="{0D108BD9-81ED-4DB2-BD59-A6C34878D82A}">
                    <a16:rowId xmlns:a16="http://schemas.microsoft.com/office/drawing/2014/main" val="4222046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2826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ERN">
      <a:dk1>
        <a:srgbClr val="0033A0"/>
      </a:dk1>
      <a:lt1>
        <a:srgbClr val="FFFFFF"/>
      </a:lt1>
      <a:dk2>
        <a:srgbClr val="2F2F2F"/>
      </a:dk2>
      <a:lt2>
        <a:srgbClr val="F8F8F8"/>
      </a:lt2>
      <a:accent1>
        <a:srgbClr val="0033A0"/>
      </a:accent1>
      <a:accent2>
        <a:srgbClr val="61C4D3"/>
      </a:accent2>
      <a:accent3>
        <a:srgbClr val="E15E32"/>
      </a:accent3>
      <a:accent4>
        <a:srgbClr val="BEBECB"/>
      </a:accent4>
      <a:accent5>
        <a:srgbClr val="6E2466"/>
      </a:accent5>
      <a:accent6>
        <a:srgbClr val="1C446A"/>
      </a:accent6>
      <a:hlink>
        <a:srgbClr val="6D2466"/>
      </a:hlink>
      <a:folHlink>
        <a:srgbClr val="61C4D3"/>
      </a:folHlink>
    </a:clrScheme>
    <a:fontScheme name="CER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1" id="{722EF0BB-C51A-5E4F-8D89-AA915C88893D}" vid="{E7EA7340-4153-BD45-A8AB-DE68A0850F4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3653</TotalTime>
  <Words>979</Words>
  <Application>Microsoft Macintosh PowerPoint</Application>
  <PresentationFormat>Widescreen</PresentationFormat>
  <Paragraphs>168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-apple-system</vt:lpstr>
      <vt:lpstr>Arial</vt:lpstr>
      <vt:lpstr>Calibri</vt:lpstr>
      <vt:lpstr>Wingdings</vt:lpstr>
      <vt:lpstr>Office Theme</vt:lpstr>
      <vt:lpstr>Target 2 Ring (T2R)  Pion Transfer Line and Injection to nuSTORM  </vt:lpstr>
      <vt:lpstr>T2R Line &amp; Injection</vt:lpstr>
      <vt:lpstr>T2R line &amp; nuSTORM Layout </vt:lpstr>
      <vt:lpstr>Target to Ring (T2R) pion transfer line Design concept </vt:lpstr>
      <vt:lpstr>T2R Injection to the nuSTORM ring Stochastic injection</vt:lpstr>
      <vt:lpstr>Target to Ring (T2R) pion transfer line Pion source</vt:lpstr>
      <vt:lpstr>Target to Ring (T2R) pion transfer line Pion source</vt:lpstr>
      <vt:lpstr>Target to Ring (T2R) pion transfer line &amp; Injection Optics</vt:lpstr>
      <vt:lpstr>Target to Ring (T2R) pion transfer line Apertures</vt:lpstr>
      <vt:lpstr>Target to Ring (T2R) pion transfer line Performance</vt:lpstr>
      <vt:lpstr>Target to Ring (T2R) pion transfer line &amp; Injection Full simulation</vt:lpstr>
      <vt:lpstr>Backup Slides</vt:lpstr>
      <vt:lpstr>Target to Ring (T2R) pion transfer line Performance</vt:lpstr>
      <vt:lpstr>Target to Rin (T2R) Transfer Line Design &amp; Injection Non-linear corrections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ESSνSB+ First Annual Meeting CERN – 16-20 October 2023</dc:title>
  <dc:creator>Ilias Efthymiopoulos</dc:creator>
  <cp:lastModifiedBy>Ilias Efthymiopoulos</cp:lastModifiedBy>
  <cp:revision>27</cp:revision>
  <cp:lastPrinted>2020-01-30T13:49:18Z</cp:lastPrinted>
  <dcterms:created xsi:type="dcterms:W3CDTF">2023-10-16T09:25:52Z</dcterms:created>
  <dcterms:modified xsi:type="dcterms:W3CDTF">2026-10-06T13:11:42Z</dcterms:modified>
</cp:coreProperties>
</file>