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58" r:id="rId3"/>
    <p:sldId id="368" r:id="rId4"/>
    <p:sldId id="366" r:id="rId5"/>
    <p:sldId id="359" r:id="rId6"/>
    <p:sldId id="360" r:id="rId7"/>
    <p:sldId id="361" r:id="rId8"/>
    <p:sldId id="364" r:id="rId9"/>
    <p:sldId id="362" r:id="rId10"/>
    <p:sldId id="363" r:id="rId11"/>
    <p:sldId id="327" r:id="rId12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7" autoAdjust="0"/>
  </p:normalViewPr>
  <p:slideViewPr>
    <p:cSldViewPr snapToGrid="0"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248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F92F14-DCE4-4386-B358-6E6AE61C935F}" type="datetime1">
              <a:rPr lang="en-US"/>
              <a:pPr>
                <a:defRPr/>
              </a:pPr>
              <a:t>11/20/2013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D2AAAE-21D9-4D4A-A02F-12509D3B2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8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D4C62D-8EB2-4CA5-9EC1-10B5299599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331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0D1BB-5FC8-4BF5-99A4-8577D322604C}" type="slidenum">
              <a:rPr lang="sv-SE" smtClean="0">
                <a:latin typeface="Arial" pitchFamily="34" charset="0"/>
              </a:rPr>
              <a:pPr/>
              <a:t>1</a:t>
            </a:fld>
            <a:endParaRPr lang="sv-S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91227-D63E-4EE5-80FD-7A91533A4198}" type="slidenum">
              <a:rPr lang="sv-SE" smtClean="0">
                <a:ea typeface="ＭＳ Ｐゴシック" charset="-128"/>
              </a:rPr>
              <a:pPr/>
              <a:t>2</a:t>
            </a:fld>
            <a:endParaRPr lang="sv-SE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4C62D-8EB2-4CA5-9EC1-10B5299599DF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667000"/>
            <a:ext cx="3451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gråbå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1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15843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1050" y="6453188"/>
            <a:ext cx="5834063" cy="2682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72450" y="6453188"/>
            <a:ext cx="72072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9800-FFB1-49BB-894A-B8FD25B142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" name="Picture 13" descr="FREIA_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74613"/>
            <a:ext cx="25923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600"/>
            </a:lvl3pPr>
            <a:lvl4pPr marL="719138" indent="-182563">
              <a:defRPr sz="1200"/>
            </a:lvl4pPr>
            <a:lvl5pPr marL="900113" indent="-180975">
              <a:defRPr sz="12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9BFA-F87D-46B0-8E59-147BA53E64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110930" cy="5256584"/>
          </a:xfrm>
        </p:spPr>
        <p:txBody>
          <a:bodyPr/>
          <a:lstStyle>
            <a:lvl1pPr>
              <a:defRPr sz="2000"/>
            </a:lvl1pPr>
            <a:lvl2pPr marL="355600" indent="-174625">
              <a:defRPr sz="1800"/>
            </a:lvl2pPr>
            <a:lvl3pPr marL="536575" indent="-180975">
              <a:defRPr sz="1600"/>
            </a:lvl3pPr>
            <a:lvl4pPr marL="719138" indent="-182563">
              <a:defRPr sz="1400"/>
            </a:lvl4pPr>
            <a:lvl5pPr marL="900113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60138" y="1052736"/>
            <a:ext cx="4132342" cy="5256584"/>
          </a:xfrm>
        </p:spPr>
        <p:txBody>
          <a:bodyPr/>
          <a:lstStyle>
            <a:lvl1pPr>
              <a:defRPr sz="2000"/>
            </a:lvl1pPr>
            <a:lvl2pPr marL="355600" indent="-174625">
              <a:defRPr sz="1800"/>
            </a:lvl2pPr>
            <a:lvl3pPr marL="536575" indent="-180975">
              <a:defRPr sz="1600"/>
            </a:lvl3pPr>
            <a:lvl4pPr marL="719138" indent="-182563">
              <a:defRPr sz="1400"/>
            </a:lvl4pPr>
            <a:lvl5pPr marL="900113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1705C-5BB8-482B-909E-E63E63959B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052737"/>
            <a:ext cx="4123630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353" y="1556792"/>
            <a:ext cx="4127747" cy="4752528"/>
          </a:xfrm>
        </p:spPr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400"/>
            </a:lvl3pPr>
            <a:lvl4pPr marL="719138" indent="-182563">
              <a:defRPr sz="1200"/>
            </a:lvl4pPr>
            <a:lvl5pPr marL="900113" indent="-18097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760138" y="1052737"/>
            <a:ext cx="4060334" cy="50405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60138" y="1556792"/>
            <a:ext cx="4060334" cy="4752528"/>
          </a:xfrm>
        </p:spPr>
        <p:txBody>
          <a:bodyPr/>
          <a:lstStyle>
            <a:lvl1pPr>
              <a:defRPr sz="1800"/>
            </a:lvl1pPr>
            <a:lvl2pPr marL="355600" indent="-174625">
              <a:defRPr sz="1600"/>
            </a:lvl2pPr>
            <a:lvl3pPr marL="536575" indent="-180975">
              <a:defRPr sz="1400"/>
            </a:lvl3pPr>
            <a:lvl4pPr marL="719138" indent="-182563">
              <a:defRPr sz="1200"/>
            </a:lvl4pPr>
            <a:lvl5pPr marL="900113" indent="-180975"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AF3A-B3B3-4722-8E5E-C6C15FFB59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4714-94E1-4128-9837-EF88BF2624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B188-573B-438A-8008-D3FCB513CF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71600" y="1447799"/>
            <a:ext cx="7196138" cy="3886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71600" y="5410200"/>
            <a:ext cx="71961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DEF2-3B40-4EBD-A75F-93512DC75E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råbå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gråbår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56515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677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11525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453188"/>
            <a:ext cx="6553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453188"/>
            <a:ext cx="6492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0895F4-1E1F-4DBB-AD3D-655666BD42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1" name="Picture 10" descr="FREIA_logo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585075" y="115888"/>
            <a:ext cx="1450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76213" indent="-176213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730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981075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344613" indent="-1841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708150" indent="-1841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qatestlab.com/2011/04/01/how-to-involve-non-functional-testing-in-your-project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56792"/>
            <a:ext cx="7772400" cy="2592933"/>
          </a:xfrm>
          <a:noFill/>
        </p:spPr>
        <p:txBody>
          <a:bodyPr anchorCtr="0"/>
          <a:lstStyle/>
          <a:p>
            <a:pPr algn="ctr"/>
            <a:r>
              <a:rPr lang="en-US" dirty="0" smtClean="0"/>
              <a:t>The FREIA Test Program</a:t>
            </a:r>
            <a:endParaRPr lang="en-US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24593" y="4221088"/>
            <a:ext cx="7649936" cy="19442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Roger Ruber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for the Uppsala Accelerator Group &amp; FREIA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20-21 November 2013, Uppsala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ESS-FREIA Spoke Cavity Testing Review and Planning Meeting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Spoke </a:t>
            </a:r>
            <a:r>
              <a:rPr lang="en-US" dirty="0" err="1" smtClean="0"/>
              <a:t>Cryo</a:t>
            </a:r>
            <a:r>
              <a:rPr lang="en-US" dirty="0" smtClean="0"/>
              <a:t>-module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err="1" smtClean="0"/>
              <a:t>We</a:t>
            </a:r>
            <a:r>
              <a:rPr lang="sv-SE" b="1" dirty="0" smtClean="0"/>
              <a:t> </a:t>
            </a:r>
            <a:r>
              <a:rPr lang="sv-SE" b="1" dirty="0" err="1" smtClean="0"/>
              <a:t>have</a:t>
            </a:r>
            <a:r>
              <a:rPr lang="sv-SE" b="1" dirty="0" smtClean="0"/>
              <a:t> </a:t>
            </a:r>
            <a:r>
              <a:rPr lang="sv-SE" b="1" dirty="0" err="1" smtClean="0"/>
              <a:t>one</a:t>
            </a:r>
            <a:r>
              <a:rPr lang="sv-SE" b="1" dirty="0" smtClean="0"/>
              <a:t> </a:t>
            </a:r>
            <a:r>
              <a:rPr lang="sv-SE" b="1" dirty="0" err="1" smtClean="0"/>
              <a:t>year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test the </a:t>
            </a:r>
            <a:r>
              <a:rPr lang="sv-SE" b="1" dirty="0" err="1" smtClean="0"/>
              <a:t>first</a:t>
            </a:r>
            <a:r>
              <a:rPr lang="sv-SE" b="1" dirty="0" smtClean="0"/>
              <a:t> </a:t>
            </a:r>
            <a:r>
              <a:rPr lang="sv-SE" b="1" dirty="0" err="1" smtClean="0"/>
              <a:t>spoke</a:t>
            </a:r>
            <a:r>
              <a:rPr lang="sv-SE" b="1" dirty="0" smtClean="0"/>
              <a:t> </a:t>
            </a:r>
            <a:r>
              <a:rPr lang="sv-SE" b="1" dirty="0" err="1" smtClean="0"/>
              <a:t>cavity</a:t>
            </a:r>
            <a:endParaRPr lang="sv-SE" b="1" dirty="0" smtClean="0"/>
          </a:p>
          <a:p>
            <a:r>
              <a:rPr lang="sv-SE" dirty="0" err="1" smtClean="0"/>
              <a:t>should</a:t>
            </a:r>
            <a:r>
              <a:rPr lang="sv-SE" dirty="0" smtClean="0"/>
              <a:t> make optimum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do it </a:t>
            </a:r>
            <a:r>
              <a:rPr lang="sv-SE" dirty="0" err="1" smtClean="0"/>
              <a:t>careful</a:t>
            </a:r>
            <a:endParaRPr lang="sv-SE" dirty="0" smtClean="0"/>
          </a:p>
          <a:p>
            <a:r>
              <a:rPr lang="sv-SE" dirty="0" err="1" smtClean="0"/>
              <a:t>exhaustive</a:t>
            </a:r>
            <a:r>
              <a:rPr lang="sv-SE" dirty="0" smtClean="0"/>
              <a:t> </a:t>
            </a:r>
            <a:r>
              <a:rPr lang="sv-SE" dirty="0" err="1" smtClean="0"/>
              <a:t>testing</a:t>
            </a:r>
            <a:r>
              <a:rPr lang="sv-SE" dirty="0" smtClean="0"/>
              <a:t> for </a:t>
            </a:r>
            <a:r>
              <a:rPr lang="sv-SE" dirty="0" err="1" smtClean="0"/>
              <a:t>efficiency</a:t>
            </a:r>
            <a:r>
              <a:rPr lang="sv-SE" dirty="0" smtClean="0"/>
              <a:t>, </a:t>
            </a:r>
            <a:r>
              <a:rPr lang="sv-SE" dirty="0" err="1" smtClean="0"/>
              <a:t>stability</a:t>
            </a:r>
            <a:r>
              <a:rPr lang="sv-SE" dirty="0" smtClean="0"/>
              <a:t> and </a:t>
            </a:r>
            <a:r>
              <a:rPr lang="sv-SE" dirty="0" err="1" smtClean="0"/>
              <a:t>reliability</a:t>
            </a:r>
            <a:endParaRPr lang="sv-SE" dirty="0" smtClean="0"/>
          </a:p>
          <a:p>
            <a:r>
              <a:rPr lang="sv-SE" dirty="0" smtClean="0"/>
              <a:t>do it </a:t>
            </a:r>
            <a:r>
              <a:rPr lang="sv-SE" dirty="0" err="1" smtClean="0"/>
              <a:t>carefully</a:t>
            </a:r>
            <a:r>
              <a:rPr lang="sv-SE" dirty="0" smtClean="0"/>
              <a:t> and </a:t>
            </a:r>
            <a:r>
              <a:rPr lang="sv-SE" dirty="0" err="1" smtClean="0"/>
              <a:t>learn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operate</a:t>
            </a:r>
            <a:r>
              <a:rPr lang="sv-SE" dirty="0" smtClean="0"/>
              <a:t> </a:t>
            </a:r>
            <a:r>
              <a:rPr lang="sv-SE" dirty="0" err="1" smtClean="0"/>
              <a:t>equipment</a:t>
            </a:r>
            <a:r>
              <a:rPr lang="sv-SE" dirty="0" smtClean="0"/>
              <a:t> and </a:t>
            </a:r>
            <a:r>
              <a:rPr lang="sv-SE" dirty="0" err="1" smtClean="0"/>
              <a:t>assembly</a:t>
            </a:r>
            <a:endParaRPr lang="sv-SE" dirty="0" smtClean="0"/>
          </a:p>
          <a:p>
            <a:r>
              <a:rPr lang="sv-SE" dirty="0" smtClean="0"/>
              <a:t>polish </a:t>
            </a: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issues</a:t>
            </a:r>
            <a:endParaRPr lang="sv-SE" dirty="0"/>
          </a:p>
          <a:p>
            <a:pPr lvl="1"/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prepare</a:t>
            </a:r>
            <a:r>
              <a:rPr lang="sv-SE" dirty="0" smtClean="0"/>
              <a:t> for order </a:t>
            </a:r>
            <a:r>
              <a:rPr lang="sv-SE" dirty="0" err="1" smtClean="0"/>
              <a:t>of</a:t>
            </a:r>
            <a:r>
              <a:rPr lang="sv-SE" dirty="0" smtClean="0"/>
              <a:t> series </a:t>
            </a:r>
            <a:r>
              <a:rPr lang="sv-SE" dirty="0" err="1" smtClean="0"/>
              <a:t>production</a:t>
            </a:r>
            <a:endParaRPr lang="sv-SE" dirty="0" smtClean="0"/>
          </a:p>
          <a:p>
            <a:pPr lvl="1"/>
            <a:r>
              <a:rPr lang="sv-SE" dirty="0" err="1" smtClean="0"/>
              <a:t>arrival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prototype</a:t>
            </a:r>
            <a:r>
              <a:rPr lang="sv-SE" dirty="0" smtClean="0"/>
              <a:t> </a:t>
            </a:r>
            <a:r>
              <a:rPr lang="sv-SE" dirty="0" err="1" smtClean="0"/>
              <a:t>cryo-module</a:t>
            </a:r>
            <a:endParaRPr lang="sv-SE" dirty="0" smtClean="0"/>
          </a:p>
          <a:p>
            <a:endParaRPr lang="sv-SE" dirty="0"/>
          </a:p>
          <a:p>
            <a:pPr marL="0" indent="0">
              <a:buNone/>
            </a:pPr>
            <a:r>
              <a:rPr lang="sv-SE" b="1" dirty="0" err="1" smtClean="0"/>
              <a:t>Prototype</a:t>
            </a:r>
            <a:r>
              <a:rPr lang="sv-SE" b="1" dirty="0" smtClean="0"/>
              <a:t> </a:t>
            </a:r>
            <a:r>
              <a:rPr lang="sv-SE" b="1" dirty="0" err="1" smtClean="0"/>
              <a:t>spoke</a:t>
            </a:r>
            <a:r>
              <a:rPr lang="sv-SE" b="1" dirty="0" smtClean="0"/>
              <a:t> </a:t>
            </a:r>
            <a:r>
              <a:rPr lang="sv-SE" b="1" dirty="0" err="1" smtClean="0"/>
              <a:t>cryo-module</a:t>
            </a:r>
            <a:endParaRPr lang="sv-SE" b="1" dirty="0" smtClean="0"/>
          </a:p>
          <a:p>
            <a:r>
              <a:rPr lang="sv-SE" dirty="0" err="1" smtClean="0"/>
              <a:t>repeat</a:t>
            </a:r>
            <a:r>
              <a:rPr lang="sv-SE" dirty="0" smtClean="0"/>
              <a:t> the </a:t>
            </a:r>
            <a:r>
              <a:rPr lang="sv-SE" dirty="0" err="1" smtClean="0"/>
              <a:t>single</a:t>
            </a:r>
            <a:r>
              <a:rPr lang="sv-SE" dirty="0" smtClean="0"/>
              <a:t> </a:t>
            </a:r>
            <a:r>
              <a:rPr lang="sv-SE" dirty="0" err="1" smtClean="0"/>
              <a:t>cavity</a:t>
            </a:r>
            <a:r>
              <a:rPr lang="sv-SE" dirty="0" smtClean="0"/>
              <a:t> </a:t>
            </a:r>
            <a:r>
              <a:rPr lang="sv-SE" dirty="0" err="1" smtClean="0"/>
              <a:t>experience</a:t>
            </a:r>
            <a:endParaRPr lang="sv-SE" dirty="0" smtClean="0"/>
          </a:p>
          <a:p>
            <a:r>
              <a:rPr lang="sv-SE" dirty="0"/>
              <a:t>test </a:t>
            </a:r>
            <a:r>
              <a:rPr lang="sv-SE" dirty="0" err="1"/>
              <a:t>cryostat</a:t>
            </a:r>
            <a:r>
              <a:rPr lang="sv-SE" dirty="0"/>
              <a:t> </a:t>
            </a:r>
            <a:r>
              <a:rPr lang="sv-SE" dirty="0" err="1"/>
              <a:t>behaviour</a:t>
            </a:r>
            <a:endParaRPr lang="sv-SE" dirty="0"/>
          </a:p>
          <a:p>
            <a:r>
              <a:rPr lang="sv-SE" dirty="0" err="1" smtClean="0"/>
              <a:t>search</a:t>
            </a:r>
            <a:r>
              <a:rPr lang="sv-SE" dirty="0" smtClean="0"/>
              <a:t> for </a:t>
            </a: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correlation</a:t>
            </a:r>
            <a:r>
              <a:rPr lang="sv-SE" dirty="0" smtClean="0"/>
              <a:t> and interactions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cavities</a:t>
            </a:r>
            <a:endParaRPr lang="sv-SE" dirty="0" smtClean="0"/>
          </a:p>
          <a:p>
            <a:r>
              <a:rPr lang="sv-SE" dirty="0" smtClean="0"/>
              <a:t>polish </a:t>
            </a: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issues</a:t>
            </a:r>
            <a:r>
              <a:rPr lang="sv-SE" dirty="0" smtClean="0"/>
              <a:t> and </a:t>
            </a:r>
            <a:r>
              <a:rPr lang="sv-SE" dirty="0" err="1" smtClean="0"/>
              <a:t>learn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install</a:t>
            </a:r>
            <a:r>
              <a:rPr lang="sv-SE" dirty="0" smtClean="0"/>
              <a:t>/test/</a:t>
            </a:r>
            <a:r>
              <a:rPr lang="sv-SE" dirty="0" err="1" smtClean="0"/>
              <a:t>remove</a:t>
            </a:r>
            <a:endParaRPr lang="sv-SE" dirty="0" smtClean="0"/>
          </a:p>
          <a:p>
            <a:pPr lvl="1"/>
            <a:r>
              <a:rPr lang="sv-SE" dirty="0" err="1" smtClean="0"/>
              <a:t>prepare</a:t>
            </a:r>
            <a:r>
              <a:rPr lang="sv-SE" dirty="0" smtClean="0"/>
              <a:t> for series </a:t>
            </a:r>
            <a:r>
              <a:rPr lang="sv-SE" dirty="0" err="1" smtClean="0"/>
              <a:t>testing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cryo-modules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61" y="2466043"/>
            <a:ext cx="3443832" cy="24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81075"/>
            <a:ext cx="6481415" cy="5327650"/>
          </a:xfrm>
        </p:spPr>
        <p:txBody>
          <a:bodyPr/>
          <a:lstStyle/>
          <a:p>
            <a:r>
              <a:rPr lang="en-US" dirty="0" smtClean="0"/>
              <a:t>Further discussions during this meeting</a:t>
            </a:r>
          </a:p>
          <a:p>
            <a:pPr lvl="1"/>
            <a:r>
              <a:rPr lang="en-US" sz="1800" dirty="0" smtClean="0"/>
              <a:t>We have ideas on the testing but want to discuss with you for your input and experience</a:t>
            </a:r>
          </a:p>
          <a:p>
            <a:pPr lvl="1"/>
            <a:r>
              <a:rPr lang="sv-SE" sz="1800" dirty="0" err="1" smtClean="0"/>
              <a:t>Onset</a:t>
            </a:r>
            <a:r>
              <a:rPr lang="sv-SE" sz="1800" dirty="0" smtClean="0"/>
              <a:t> </a:t>
            </a:r>
            <a:r>
              <a:rPr lang="sv-SE" sz="1800" dirty="0" err="1" smtClean="0"/>
              <a:t>to</a:t>
            </a:r>
            <a:r>
              <a:rPr lang="sv-SE" sz="1800" dirty="0" smtClean="0"/>
              <a:t> a </a:t>
            </a:r>
            <a:r>
              <a:rPr lang="sv-SE" sz="1800" dirty="0" err="1" smtClean="0"/>
              <a:t>commonly</a:t>
            </a:r>
            <a:r>
              <a:rPr lang="sv-SE" sz="1800" dirty="0" smtClean="0"/>
              <a:t> </a:t>
            </a:r>
            <a:r>
              <a:rPr lang="sv-SE" sz="1800" dirty="0" err="1" smtClean="0"/>
              <a:t>agreed</a:t>
            </a:r>
            <a:r>
              <a:rPr lang="sv-SE" sz="1800" dirty="0" smtClean="0"/>
              <a:t> test program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393896" y="2739930"/>
            <a:ext cx="496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0000FF"/>
                </a:solidFill>
              </a:rPr>
              <a:t>Thanks </a:t>
            </a:r>
            <a:r>
              <a:rPr lang="sv-SE" dirty="0" err="1" smtClean="0">
                <a:solidFill>
                  <a:srgbClr val="0000FF"/>
                </a:solidFill>
              </a:rPr>
              <a:t>to</a:t>
            </a:r>
            <a:r>
              <a:rPr lang="sv-SE" dirty="0" smtClean="0">
                <a:solidFill>
                  <a:srgbClr val="0000FF"/>
                </a:solidFill>
              </a:rPr>
              <a:t> </a:t>
            </a:r>
            <a:r>
              <a:rPr lang="sv-SE" dirty="0" err="1" smtClean="0">
                <a:solidFill>
                  <a:srgbClr val="0000FF"/>
                </a:solidFill>
              </a:rPr>
              <a:t>you</a:t>
            </a:r>
            <a:r>
              <a:rPr lang="sv-SE" dirty="0" smtClean="0">
                <a:solidFill>
                  <a:srgbClr val="0000FF"/>
                </a:solidFill>
              </a:rPr>
              <a:t> all !</a:t>
            </a:r>
          </a:p>
        </p:txBody>
      </p:sp>
      <p:pic>
        <p:nvPicPr>
          <p:cNvPr id="15" name="Picture 2" descr="\\cern.ch\dfs\Users\r\ruber\Documents\FREIA\Administration\FREIA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5013176"/>
            <a:ext cx="1583160" cy="610748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1763688" y="5301208"/>
            <a:ext cx="216024" cy="42942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979712" y="5301208"/>
            <a:ext cx="217088" cy="429423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lum contrast="-10000"/>
          </a:blip>
          <a:srcRect r="45984"/>
          <a:stretch>
            <a:fillRect/>
          </a:stretch>
        </p:blipFill>
        <p:spPr bwMode="auto">
          <a:xfrm>
            <a:off x="1535088" y="5664189"/>
            <a:ext cx="433112" cy="42679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2050" name="Picture 2" descr="CL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82" y="5637476"/>
            <a:ext cx="42862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24" y="1987045"/>
            <a:ext cx="31813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 rot="16200000">
            <a:off x="6472862" y="3371344"/>
            <a:ext cx="4408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GB" altLang="en-US" sz="800"/>
              <a:t>http://blog.qatestlab.com/2011/04/01/how-to-involve-non-functional-testing-in-your-project/</a:t>
            </a:r>
          </a:p>
        </p:txBody>
      </p:sp>
      <p:pic>
        <p:nvPicPr>
          <p:cNvPr id="7170" name="Picture 2" descr="http://www.magnetismsolutions.co.nz/images/blog-images-3/Dynamics_CRM_2011_%E2%80%93_User_Acceptance_Testing_1_1.jpg?sfvrsn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0" y="3741224"/>
            <a:ext cx="3357666" cy="259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71475">
              <a:buFontTx/>
              <a:buAutoNum type="arabicParenR"/>
            </a:pPr>
            <a:r>
              <a:rPr lang="en-US" sz="1800" b="1" dirty="0" smtClean="0"/>
              <a:t>Contribution to the technical design &amp; construction effort</a:t>
            </a:r>
          </a:p>
          <a:p>
            <a:pPr lvl="1"/>
            <a:r>
              <a:rPr lang="en-US" sz="1600" dirty="0" smtClean="0"/>
              <a:t>design concept spoke accelerating cavity power source</a:t>
            </a:r>
          </a:p>
          <a:p>
            <a:pPr lvl="1"/>
            <a:r>
              <a:rPr lang="en-US" sz="1600" dirty="0" smtClean="0"/>
              <a:t>design concept radio-frequency (RF) power distribution</a:t>
            </a:r>
          </a:p>
          <a:p>
            <a:pPr lvl="1"/>
            <a:r>
              <a:rPr lang="en-US" sz="1600" dirty="0" smtClean="0"/>
              <a:t>survey test stand infrastructure and requirements</a:t>
            </a:r>
          </a:p>
          <a:p>
            <a:pPr lvl="1"/>
            <a:r>
              <a:rPr lang="en-US" sz="1600" dirty="0" smtClean="0"/>
              <a:t>study of upgrade scenarios RF systems for ESS power upgrade</a:t>
            </a:r>
            <a:endParaRPr lang="en-US" dirty="0" smtClean="0"/>
          </a:p>
          <a:p>
            <a:pPr marL="363538" indent="-371475">
              <a:buFontTx/>
              <a:buAutoNum type="arabicParenR"/>
            </a:pPr>
            <a:r>
              <a:rPr lang="en-US" sz="1800" b="1" dirty="0" smtClean="0"/>
              <a:t>Development power station for spoke cavities</a:t>
            </a:r>
          </a:p>
          <a:p>
            <a:pPr lvl="1"/>
            <a:r>
              <a:rPr lang="en-US" sz="1600" dirty="0" smtClean="0"/>
              <a:t>soak test with water cooled load, then accelerating cavity, incl. controls</a:t>
            </a:r>
          </a:p>
          <a:p>
            <a:pPr lvl="1"/>
            <a:r>
              <a:rPr lang="en-US" sz="1600" dirty="0" smtClean="0"/>
              <a:t>collaboration with industry to develop vacuum tube and solid-state based prototypes</a:t>
            </a:r>
          </a:p>
          <a:p>
            <a:pPr marL="363538" indent="-371475">
              <a:buFontTx/>
              <a:buAutoNum type="arabicParenR"/>
            </a:pPr>
            <a:r>
              <a:rPr lang="en-US" sz="1800" b="1" dirty="0" smtClean="0"/>
              <a:t>System test, power station with</a:t>
            </a:r>
            <a:br>
              <a:rPr lang="en-US" sz="1800" b="1" dirty="0" smtClean="0"/>
            </a:br>
            <a:r>
              <a:rPr lang="en-US" sz="1800" b="1" dirty="0" smtClean="0"/>
              <a:t>spoke cavity and cryostat-module</a:t>
            </a:r>
          </a:p>
          <a:p>
            <a:pPr lvl="1"/>
            <a:r>
              <a:rPr lang="en-US" sz="1600" dirty="0" smtClean="0"/>
              <a:t>fully dressed prototype cavity (in test cryostat)</a:t>
            </a:r>
          </a:p>
          <a:p>
            <a:pPr lvl="1"/>
            <a:r>
              <a:rPr lang="en-US" sz="1600" dirty="0" smtClean="0"/>
              <a:t>complete prototype module (2 spoke cavities)</a:t>
            </a:r>
          </a:p>
          <a:p>
            <a:pPr lvl="1"/>
            <a:endParaRPr lang="en-US" sz="1800" dirty="0" smtClean="0"/>
          </a:p>
          <a:p>
            <a:pPr marL="363538" indent="-371475">
              <a:buFontTx/>
              <a:buAutoNum type="arabicParenR"/>
            </a:pPr>
            <a:r>
              <a:rPr lang="en-US" sz="1800" b="1" dirty="0" smtClean="0"/>
              <a:t>Acceptance test cryostat-modules</a:t>
            </a:r>
            <a:br>
              <a:rPr lang="en-US" sz="1800" b="1" dirty="0" smtClean="0"/>
            </a:br>
            <a:r>
              <a:rPr lang="en-US" sz="1800" b="1" dirty="0" smtClean="0"/>
              <a:t>(proposal submitted)</a:t>
            </a:r>
          </a:p>
          <a:p>
            <a:pPr lvl="1"/>
            <a:r>
              <a:rPr lang="en-US" sz="1600" dirty="0" smtClean="0"/>
              <a:t>for all final modules before installation</a:t>
            </a:r>
            <a:endParaRPr lang="en-GB" sz="1800" dirty="0" smtClean="0"/>
          </a:p>
          <a:p>
            <a:pPr marL="363538" indent="-371475"/>
            <a:endParaRPr lang="en-US" dirty="0" smtClean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for ESS Accelerator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20-Nov-2013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ESS-FREIA Spoke Cavity Testing - Roger </a:t>
            </a:r>
            <a:r>
              <a:rPr lang="en-US" dirty="0" err="1" smtClean="0">
                <a:ea typeface="ＭＳ Ｐゴシック" charset="-128"/>
              </a:rPr>
              <a:t>Ruber</a:t>
            </a:r>
            <a:r>
              <a:rPr lang="en-US" smtClean="0">
                <a:ea typeface="ＭＳ Ｐゴシック" charset="-128"/>
              </a:rPr>
              <a:t> - Proposed Test Program</a:t>
            </a:r>
            <a:endParaRPr lang="en-US">
              <a:ea typeface="ＭＳ Ｐゴシック" charset="-128"/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B9584-293A-483B-973F-13B9D7050FFF}" type="slidenum">
              <a:rPr lang="sv-SE" smtClean="0">
                <a:ea typeface="ＭＳ Ｐゴシック" charset="-128"/>
              </a:rPr>
              <a:pPr/>
              <a:t>2</a:t>
            </a:fld>
            <a:endParaRPr lang="sv-SE" smtClean="0">
              <a:ea typeface="ＭＳ Ｐゴシック" charset="-128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192785" y="3558117"/>
            <a:ext cx="3690409" cy="2874809"/>
            <a:chOff x="5192785" y="3558117"/>
            <a:chExt cx="3690409" cy="2874809"/>
          </a:xfrm>
        </p:grpSpPr>
        <p:pic>
          <p:nvPicPr>
            <p:cNvPr id="2051" name="Picture 3" descr="\\cern.ch\dfs\Users\r\ruber\Documents\ESS\Linac\TestStands\ESS_test_stands-matrix-20130530.jpg"/>
            <p:cNvPicPr>
              <a:picLocks noChangeAspect="1" noChangeArrowheads="1"/>
            </p:cNvPicPr>
            <p:nvPr/>
          </p:nvPicPr>
          <p:blipFill>
            <a:blip r:embed="rId3"/>
            <a:srcRect l="3579" t="6484" r="21117" b="17601"/>
            <a:stretch>
              <a:fillRect/>
            </a:stretch>
          </p:blipFill>
          <p:spPr bwMode="auto">
            <a:xfrm>
              <a:off x="5192785" y="3558117"/>
              <a:ext cx="3690409" cy="2874809"/>
            </a:xfrm>
            <a:prstGeom prst="rect">
              <a:avLst/>
            </a:prstGeom>
            <a:noFill/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070830" y="4343039"/>
              <a:ext cx="302480" cy="150823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7088541" y="6052160"/>
              <a:ext cx="302480" cy="11332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271091" y="6052160"/>
              <a:ext cx="301646" cy="11332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7082018" y="5606066"/>
              <a:ext cx="302480" cy="113325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pic>
        <p:nvPicPr>
          <p:cNvPr id="3074" name="Picture 2" descr="C:\Users\DFS\Users\Ruber\Documents\FREIA\Equipment\RFsource\Companies\Thales\ESS_B20727(352MHz,400kWPA,TH595x2,diagram,draft)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097" y="1283110"/>
            <a:ext cx="3176905" cy="958647"/>
          </a:xfrm>
          <a:prstGeom prst="rect">
            <a:avLst/>
          </a:prstGeom>
          <a:noFill/>
        </p:spPr>
      </p:pic>
      <p:pic>
        <p:nvPicPr>
          <p:cNvPr id="14" name="Picture 5" descr="photo TH18795A 8"/>
          <p:cNvPicPr>
            <a:picLocks noChangeAspect="1" noChangeArrowheads="1"/>
          </p:cNvPicPr>
          <p:nvPr/>
        </p:nvPicPr>
        <p:blipFill>
          <a:blip r:embed="rId5"/>
          <a:srcRect l="8465" r="10581" b="2652"/>
          <a:stretch>
            <a:fillRect/>
          </a:stretch>
        </p:blipFill>
        <p:spPr bwMode="auto">
          <a:xfrm>
            <a:off x="7387248" y="1986884"/>
            <a:ext cx="473643" cy="905794"/>
          </a:xfrm>
          <a:prstGeom prst="rect">
            <a:avLst/>
          </a:prstGeom>
          <a:noFill/>
        </p:spPr>
      </p:pic>
      <p:pic>
        <p:nvPicPr>
          <p:cNvPr id="13" name="Picture 5" descr="\\cern.ch\dfs\Users\r\ruber\Documents\Scratch\ESS\04_SCRF_spokes_Sébastien_Bouss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5612" y="2212263"/>
            <a:ext cx="1009549" cy="89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(</a:t>
            </a:r>
            <a:r>
              <a:rPr lang="sv-SE" dirty="0" err="1" smtClean="0"/>
              <a:t>does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mean</a:t>
            </a:r>
            <a:r>
              <a:rPr lang="sv-SE" dirty="0" smtClean="0"/>
              <a:t>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dirty="0" err="1" smtClean="0"/>
              <a:t>Criteria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judge</a:t>
            </a:r>
            <a:r>
              <a:rPr lang="sv-SE" sz="2000" dirty="0" smtClean="0"/>
              <a:t> the test </a:t>
            </a:r>
            <a:r>
              <a:rPr lang="sv-SE" sz="2000" dirty="0" err="1" smtClean="0"/>
              <a:t>results</a:t>
            </a:r>
            <a:endParaRPr lang="sv-SE" sz="2000" dirty="0" smtClean="0"/>
          </a:p>
          <a:p>
            <a:r>
              <a:rPr lang="sv-SE" sz="2000" dirty="0" err="1" smtClean="0"/>
              <a:t>Efficiency</a:t>
            </a:r>
            <a:endParaRPr lang="sv-SE" sz="2000" dirty="0" smtClean="0"/>
          </a:p>
          <a:p>
            <a:pPr lvl="1"/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reduce</a:t>
            </a:r>
            <a:r>
              <a:rPr lang="sv-SE" dirty="0" smtClean="0"/>
              <a:t> </a:t>
            </a:r>
            <a:r>
              <a:rPr lang="sv-SE" dirty="0" err="1" smtClean="0"/>
              <a:t>electricity</a:t>
            </a:r>
            <a:r>
              <a:rPr lang="sv-SE" dirty="0" smtClean="0"/>
              <a:t> </a:t>
            </a:r>
            <a:r>
              <a:rPr lang="sv-SE" dirty="0" err="1" smtClean="0"/>
              <a:t>costs</a:t>
            </a:r>
            <a:endParaRPr lang="sv-SE" dirty="0" smtClean="0"/>
          </a:p>
          <a:p>
            <a:pPr lvl="1"/>
            <a:r>
              <a:rPr lang="sv-SE" dirty="0" err="1" smtClean="0"/>
              <a:t>reuse</a:t>
            </a:r>
            <a:r>
              <a:rPr lang="sv-SE" dirty="0" smtClean="0"/>
              <a:t> </a:t>
            </a:r>
            <a:r>
              <a:rPr lang="sv-SE" dirty="0" err="1" smtClean="0"/>
              <a:t>cooling</a:t>
            </a:r>
            <a:r>
              <a:rPr lang="sv-SE" dirty="0" smtClean="0"/>
              <a:t> </a:t>
            </a:r>
            <a:r>
              <a:rPr lang="sv-SE" dirty="0" err="1" smtClean="0"/>
              <a:t>water</a:t>
            </a:r>
            <a:endParaRPr lang="sv-SE" dirty="0" smtClean="0"/>
          </a:p>
          <a:p>
            <a:pPr lvl="1"/>
            <a:endParaRPr lang="sv-SE" dirty="0" smtClean="0"/>
          </a:p>
          <a:p>
            <a:r>
              <a:rPr lang="sv-SE" sz="2000" dirty="0" err="1" smtClean="0"/>
              <a:t>Stability</a:t>
            </a:r>
            <a:endParaRPr lang="sv-SE" sz="2000" dirty="0" smtClean="0"/>
          </a:p>
          <a:p>
            <a:pPr lvl="1"/>
            <a:r>
              <a:rPr lang="sv-SE" dirty="0" smtClean="0"/>
              <a:t>relative fast </a:t>
            </a:r>
            <a:r>
              <a:rPr lang="sv-SE" dirty="0" err="1" smtClean="0"/>
              <a:t>response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perturbations</a:t>
            </a:r>
          </a:p>
          <a:p>
            <a:pPr lvl="1"/>
            <a:r>
              <a:rPr lang="sv-SE" dirty="0" err="1" smtClean="0"/>
              <a:t>predictability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system</a:t>
            </a:r>
          </a:p>
          <a:p>
            <a:pPr lvl="1"/>
            <a:r>
              <a:rPr lang="sv-SE" dirty="0" err="1" smtClean="0"/>
              <a:t>requires</a:t>
            </a:r>
            <a:r>
              <a:rPr lang="sv-SE" dirty="0" smtClean="0"/>
              <a:t> </a:t>
            </a:r>
            <a:r>
              <a:rPr lang="sv-SE" dirty="0" err="1" smtClean="0"/>
              <a:t>testing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extreme </a:t>
            </a:r>
            <a:r>
              <a:rPr lang="sv-SE" dirty="0" err="1" smtClean="0"/>
              <a:t>conditions</a:t>
            </a:r>
            <a:endParaRPr lang="sv-SE" dirty="0" smtClean="0"/>
          </a:p>
          <a:p>
            <a:pPr lvl="1"/>
            <a:endParaRPr lang="sv-SE" dirty="0" smtClean="0"/>
          </a:p>
          <a:p>
            <a:r>
              <a:rPr lang="sv-SE" sz="2000" dirty="0" err="1" smtClean="0"/>
              <a:t>Reliability</a:t>
            </a:r>
            <a:endParaRPr lang="sv-SE" sz="2000" dirty="0" smtClean="0"/>
          </a:p>
          <a:p>
            <a:pPr lvl="1"/>
            <a:r>
              <a:rPr lang="sv-SE" dirty="0" err="1" smtClean="0"/>
              <a:t>slow</a:t>
            </a:r>
            <a:r>
              <a:rPr lang="sv-SE" dirty="0" smtClean="0"/>
              <a:t> variations </a:t>
            </a:r>
            <a:r>
              <a:rPr lang="sv-SE" dirty="0" err="1" smtClean="0"/>
              <a:t>such</a:t>
            </a:r>
            <a:r>
              <a:rPr lang="sv-SE" dirty="0" smtClean="0"/>
              <a:t> as drift and </a:t>
            </a:r>
            <a:r>
              <a:rPr lang="sv-SE" dirty="0" err="1" smtClean="0"/>
              <a:t>aging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/>
              <a:t>a</a:t>
            </a:r>
            <a:r>
              <a:rPr lang="sv-SE" dirty="0" err="1" smtClean="0"/>
              <a:t>ffect</a:t>
            </a:r>
            <a:r>
              <a:rPr lang="sv-SE" dirty="0" smtClean="0"/>
              <a:t> </a:t>
            </a:r>
            <a:r>
              <a:rPr lang="sv-SE" dirty="0" smtClean="0"/>
              <a:t>parameters</a:t>
            </a:r>
          </a:p>
          <a:p>
            <a:pPr lvl="1"/>
            <a:r>
              <a:rPr lang="sv-SE" dirty="0" smtClean="0"/>
              <a:t>abrupt </a:t>
            </a:r>
            <a:r>
              <a:rPr lang="sv-SE" dirty="0" err="1" smtClean="0"/>
              <a:t>failure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something</a:t>
            </a:r>
            <a:endParaRPr lang="sv-SE" dirty="0" smtClean="0"/>
          </a:p>
          <a:p>
            <a:pPr lvl="1"/>
            <a:r>
              <a:rPr lang="sv-SE" dirty="0" err="1" smtClean="0"/>
              <a:t>requires</a:t>
            </a:r>
            <a:r>
              <a:rPr lang="sv-SE" dirty="0" smtClean="0"/>
              <a:t> long-term </a:t>
            </a:r>
            <a:r>
              <a:rPr lang="sv-SE" dirty="0" err="1" smtClean="0"/>
              <a:t>soak</a:t>
            </a:r>
            <a:r>
              <a:rPr lang="sv-SE" dirty="0" smtClean="0"/>
              <a:t> </a:t>
            </a:r>
            <a:r>
              <a:rPr lang="sv-SE" dirty="0" err="1" smtClean="0"/>
              <a:t>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pic>
        <p:nvPicPr>
          <p:cNvPr id="7" name="Picture 2" descr="http://biologistdreams.files.wordpress.com/2011/07/graduate-carto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897" y="4144856"/>
            <a:ext cx="1146118" cy="1685467"/>
          </a:xfrm>
          <a:prstGeom prst="rect">
            <a:avLst/>
          </a:prstGeom>
          <a:noFill/>
        </p:spPr>
      </p:pic>
      <p:pic>
        <p:nvPicPr>
          <p:cNvPr id="1028" name="Picture 4" descr="https://securosis.com/assets/library/main/NSOQ-MIDS_TestAppr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90" y="958187"/>
            <a:ext cx="3676495" cy="27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486400" y="1255594"/>
            <a:ext cx="1160060" cy="2866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3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 for the </a:t>
            </a:r>
            <a:r>
              <a:rPr lang="sv-SE" dirty="0" err="1" smtClean="0"/>
              <a:t>sub</a:t>
            </a:r>
            <a:r>
              <a:rPr lang="sv-SE" dirty="0" smtClean="0"/>
              <a:t>-systems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RF </a:t>
            </a:r>
            <a:r>
              <a:rPr lang="sv-SE" b="1" dirty="0" err="1" smtClean="0"/>
              <a:t>power</a:t>
            </a:r>
            <a:r>
              <a:rPr lang="sv-SE" b="1" dirty="0" smtClean="0"/>
              <a:t> station &amp; RF distribution</a:t>
            </a:r>
          </a:p>
          <a:p>
            <a:pPr lvl="1"/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 smtClean="0"/>
              <a:t>required</a:t>
            </a:r>
            <a:r>
              <a:rPr lang="sv-SE" dirty="0" smtClean="0"/>
              <a:t> </a:t>
            </a:r>
            <a:r>
              <a:rPr lang="sv-SE" dirty="0" err="1" smtClean="0"/>
              <a:t>performance</a:t>
            </a:r>
            <a:r>
              <a:rPr lang="sv-SE" dirty="0" smtClean="0"/>
              <a:t>: 14 Hz, 2.9+t</a:t>
            </a:r>
            <a:r>
              <a:rPr lang="sv-SE" baseline="-25000" dirty="0" smtClean="0"/>
              <a:t>fill</a:t>
            </a:r>
            <a:r>
              <a:rPr lang="sv-SE" dirty="0" smtClean="0"/>
              <a:t> </a:t>
            </a:r>
            <a:r>
              <a:rPr lang="sv-SE" dirty="0" err="1" smtClean="0"/>
              <a:t>ms</a:t>
            </a:r>
            <a:r>
              <a:rPr lang="sv-SE" dirty="0" smtClean="0"/>
              <a:t>, </a:t>
            </a:r>
            <a:r>
              <a:rPr lang="sv-SE" dirty="0" err="1" smtClean="0"/>
              <a:t>power-to-beam+overhead</a:t>
            </a:r>
            <a:r>
              <a:rPr lang="sv-SE" dirty="0" smtClean="0"/>
              <a:t> </a:t>
            </a:r>
            <a:r>
              <a:rPr lang="sv-SE" dirty="0" err="1" smtClean="0"/>
              <a:t>kW</a:t>
            </a:r>
            <a:r>
              <a:rPr lang="sv-SE" baseline="-25000" dirty="0" err="1" smtClean="0"/>
              <a:t>peak</a:t>
            </a:r>
            <a:endParaRPr lang="sv-SE" baseline="-25000" dirty="0" smtClean="0"/>
          </a:p>
          <a:p>
            <a:pPr lvl="1"/>
            <a:r>
              <a:rPr lang="sv-SE" dirty="0" err="1" smtClean="0"/>
              <a:t>stable</a:t>
            </a:r>
            <a:r>
              <a:rPr lang="sv-SE" dirty="0" smtClean="0"/>
              <a:t> long term operation</a:t>
            </a:r>
          </a:p>
          <a:p>
            <a:pPr lvl="1"/>
            <a:r>
              <a:rPr lang="sv-SE" dirty="0" err="1" smtClean="0"/>
              <a:t>safe</a:t>
            </a:r>
            <a:r>
              <a:rPr lang="sv-SE" dirty="0" smtClean="0"/>
              <a:t> handling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reflections</a:t>
            </a:r>
            <a:r>
              <a:rPr lang="sv-SE" dirty="0" smtClean="0"/>
              <a:t>, sparking, interlocks and </a:t>
            </a:r>
            <a:r>
              <a:rPr lang="sv-SE" dirty="0" err="1" smtClean="0"/>
              <a:t>faults</a:t>
            </a:r>
            <a:endParaRPr lang="sv-SE" dirty="0" smtClean="0"/>
          </a:p>
          <a:p>
            <a:r>
              <a:rPr lang="sv-SE" b="1" dirty="0" smtClean="0"/>
              <a:t>LLRF and </a:t>
            </a:r>
            <a:r>
              <a:rPr lang="sv-SE" b="1" dirty="0" err="1" smtClean="0"/>
              <a:t>controls</a:t>
            </a:r>
            <a:endParaRPr lang="sv-SE" b="1" dirty="0" smtClean="0"/>
          </a:p>
          <a:p>
            <a:pPr lvl="1"/>
            <a:r>
              <a:rPr lang="sv-SE" dirty="0" smtClean="0"/>
              <a:t>RF </a:t>
            </a:r>
            <a:r>
              <a:rPr lang="sv-SE" dirty="0" err="1" smtClean="0"/>
              <a:t>control</a:t>
            </a:r>
            <a:r>
              <a:rPr lang="sv-SE" dirty="0" smtClean="0"/>
              <a:t> (1% </a:t>
            </a:r>
            <a:r>
              <a:rPr lang="sv-SE" dirty="0" err="1" smtClean="0"/>
              <a:t>amplitude</a:t>
            </a:r>
            <a:r>
              <a:rPr lang="sv-SE" dirty="0" smtClean="0"/>
              <a:t>, 1</a:t>
            </a:r>
            <a:r>
              <a:rPr lang="sv-SE" baseline="30000" dirty="0" smtClean="0"/>
              <a:t>o</a:t>
            </a:r>
            <a:r>
              <a:rPr lang="sv-SE" dirty="0" smtClean="0"/>
              <a:t> </a:t>
            </a:r>
            <a:r>
              <a:rPr lang="sv-SE" dirty="0" err="1" smtClean="0"/>
              <a:t>phase</a:t>
            </a:r>
            <a:r>
              <a:rPr lang="sv-SE" dirty="0" smtClean="0"/>
              <a:t>)</a:t>
            </a:r>
          </a:p>
          <a:p>
            <a:pPr lvl="1"/>
            <a:r>
              <a:rPr lang="sv-SE" dirty="0" err="1" smtClean="0"/>
              <a:t>compensation</a:t>
            </a:r>
            <a:r>
              <a:rPr lang="sv-SE" dirty="0" smtClean="0"/>
              <a:t> </a:t>
            </a:r>
            <a:r>
              <a:rPr lang="sv-SE" dirty="0" smtClean="0"/>
              <a:t>Lorentz </a:t>
            </a:r>
            <a:r>
              <a:rPr lang="sv-SE" dirty="0" err="1" smtClean="0"/>
              <a:t>detuning</a:t>
            </a:r>
            <a:r>
              <a:rPr lang="sv-SE" dirty="0" smtClean="0"/>
              <a:t> </a:t>
            </a:r>
            <a:r>
              <a:rPr lang="sv-SE" dirty="0"/>
              <a:t>&amp;</a:t>
            </a:r>
            <a:r>
              <a:rPr lang="sv-SE" dirty="0" smtClean="0"/>
              <a:t> </a:t>
            </a:r>
            <a:r>
              <a:rPr lang="sv-SE" dirty="0" err="1" smtClean="0"/>
              <a:t>microphonics</a:t>
            </a:r>
            <a:endParaRPr lang="sv-SE" dirty="0" smtClean="0"/>
          </a:p>
          <a:p>
            <a:r>
              <a:rPr lang="sv-SE" b="1" dirty="0" err="1" smtClean="0"/>
              <a:t>Spoke</a:t>
            </a:r>
            <a:r>
              <a:rPr lang="sv-SE" b="1" dirty="0" smtClean="0"/>
              <a:t> </a:t>
            </a:r>
            <a:r>
              <a:rPr lang="sv-SE" b="1" dirty="0" err="1" smtClean="0"/>
              <a:t>cavity</a:t>
            </a:r>
            <a:endParaRPr lang="sv-SE" b="1" dirty="0" smtClean="0"/>
          </a:p>
          <a:p>
            <a:pPr lvl="1"/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 smtClean="0"/>
              <a:t>required</a:t>
            </a:r>
            <a:r>
              <a:rPr lang="sv-SE" dirty="0" smtClean="0"/>
              <a:t> </a:t>
            </a:r>
            <a:r>
              <a:rPr lang="sv-SE" dirty="0" err="1" smtClean="0"/>
              <a:t>performance</a:t>
            </a:r>
            <a:r>
              <a:rPr lang="sv-SE" dirty="0" smtClean="0"/>
              <a:t>: </a:t>
            </a:r>
            <a:br>
              <a:rPr lang="sv-SE" dirty="0" smtClean="0"/>
            </a:br>
            <a:r>
              <a:rPr lang="sv-SE" dirty="0" err="1" smtClean="0"/>
              <a:t>E</a:t>
            </a:r>
            <a:r>
              <a:rPr lang="sv-SE" baseline="-25000" dirty="0" err="1" smtClean="0"/>
              <a:t>acc</a:t>
            </a:r>
            <a:r>
              <a:rPr lang="sv-SE" dirty="0" smtClean="0"/>
              <a:t>, Q</a:t>
            </a:r>
            <a:r>
              <a:rPr lang="sv-SE" baseline="-25000" dirty="0" smtClean="0"/>
              <a:t>0</a:t>
            </a:r>
            <a:r>
              <a:rPr lang="sv-SE" dirty="0" smtClean="0"/>
              <a:t>, f</a:t>
            </a:r>
            <a:r>
              <a:rPr lang="sv-SE" baseline="-25000" dirty="0" smtClean="0"/>
              <a:t>0</a:t>
            </a:r>
            <a:r>
              <a:rPr lang="sv-SE" dirty="0" smtClean="0"/>
              <a:t>, </a:t>
            </a:r>
            <a:r>
              <a:rPr lang="sv-SE" dirty="0" err="1" smtClean="0"/>
              <a:t>losses</a:t>
            </a:r>
            <a:endParaRPr lang="sv-SE" dirty="0" smtClean="0"/>
          </a:p>
          <a:p>
            <a:pPr lvl="1"/>
            <a:r>
              <a:rPr lang="sv-SE" dirty="0" err="1" smtClean="0"/>
              <a:t>stable</a:t>
            </a:r>
            <a:r>
              <a:rPr lang="sv-SE" dirty="0" smtClean="0"/>
              <a:t> long term operation</a:t>
            </a:r>
          </a:p>
          <a:p>
            <a:r>
              <a:rPr lang="sv-SE" b="1" dirty="0" err="1" smtClean="0"/>
              <a:t>Spoke</a:t>
            </a:r>
            <a:r>
              <a:rPr lang="sv-SE" b="1" dirty="0" smtClean="0"/>
              <a:t> </a:t>
            </a:r>
            <a:r>
              <a:rPr lang="sv-SE" b="1" dirty="0" err="1" smtClean="0"/>
              <a:t>cryo-module</a:t>
            </a:r>
            <a:endParaRPr lang="sv-SE" b="1" dirty="0" smtClean="0"/>
          </a:p>
          <a:p>
            <a:pPr lvl="1"/>
            <a:r>
              <a:rPr lang="sv-SE" dirty="0" smtClean="0"/>
              <a:t>as for </a:t>
            </a:r>
            <a:r>
              <a:rPr lang="sv-SE" dirty="0" err="1" smtClean="0"/>
              <a:t>single</a:t>
            </a:r>
            <a:r>
              <a:rPr lang="sv-SE" dirty="0" smtClean="0"/>
              <a:t> </a:t>
            </a:r>
            <a:r>
              <a:rPr lang="sv-SE" dirty="0" err="1" smtClean="0"/>
              <a:t>cavity</a:t>
            </a:r>
            <a:endParaRPr lang="sv-SE" dirty="0" smtClean="0"/>
          </a:p>
          <a:p>
            <a:pPr lvl="1"/>
            <a:r>
              <a:rPr lang="sv-SE" dirty="0"/>
              <a:t>n</a:t>
            </a:r>
            <a:r>
              <a:rPr lang="sv-SE" dirty="0" smtClean="0"/>
              <a:t>o </a:t>
            </a:r>
            <a:r>
              <a:rPr lang="sv-SE" dirty="0" err="1" smtClean="0"/>
              <a:t>undesirable</a:t>
            </a:r>
            <a:r>
              <a:rPr lang="sv-SE" dirty="0" smtClean="0"/>
              <a:t> </a:t>
            </a:r>
            <a:r>
              <a:rPr lang="sv-SE" dirty="0" err="1" smtClean="0"/>
              <a:t>coupling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cavities</a:t>
            </a:r>
            <a:endParaRPr lang="sv-SE" dirty="0" smtClean="0"/>
          </a:p>
          <a:p>
            <a:pPr lvl="1"/>
            <a:r>
              <a:rPr lang="sv-SE" dirty="0" err="1" smtClean="0"/>
              <a:t>achieve</a:t>
            </a:r>
            <a:r>
              <a:rPr lang="sv-SE" dirty="0" smtClean="0"/>
              <a:t> </a:t>
            </a:r>
            <a:r>
              <a:rPr lang="sv-SE" dirty="0" err="1" smtClean="0"/>
              <a:t>cryogenic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r>
              <a:rPr lang="sv-SE" dirty="0" smtClean="0"/>
              <a:t>: </a:t>
            </a:r>
            <a:br>
              <a:rPr lang="sv-SE" dirty="0" smtClean="0"/>
            </a:br>
            <a:r>
              <a:rPr lang="sv-SE" dirty="0" smtClean="0"/>
              <a:t>cool down, </a:t>
            </a:r>
            <a:r>
              <a:rPr lang="sv-SE" dirty="0" err="1" smtClean="0"/>
              <a:t>losses</a:t>
            </a:r>
            <a:endParaRPr lang="sv-S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pic>
        <p:nvPicPr>
          <p:cNvPr id="7" name="Picture 4" descr="C:\Science\ESS\docs\cavity_testing_workshop\power_musta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18" y="3306976"/>
            <a:ext cx="442595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3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?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250825" y="2741344"/>
            <a:ext cx="8642350" cy="3567382"/>
          </a:xfrm>
        </p:spPr>
        <p:txBody>
          <a:bodyPr/>
          <a:lstStyle/>
          <a:p>
            <a:r>
              <a:rPr lang="en-US" b="1" dirty="0" smtClean="0"/>
              <a:t>General idea</a:t>
            </a:r>
            <a:endParaRPr lang="en-US" b="1" dirty="0"/>
          </a:p>
          <a:p>
            <a:pPr lvl="1"/>
            <a:r>
              <a:rPr lang="sv-SE" dirty="0" err="1" smtClean="0"/>
              <a:t>commission</a:t>
            </a:r>
            <a:r>
              <a:rPr lang="sv-SE" dirty="0" smtClean="0"/>
              <a:t> and test </a:t>
            </a:r>
            <a:r>
              <a:rPr lang="sv-SE" dirty="0" err="1" smtClean="0"/>
              <a:t>infrastructure</a:t>
            </a:r>
            <a:r>
              <a:rPr lang="sv-SE" dirty="0" smtClean="0"/>
              <a:t> </a:t>
            </a:r>
            <a:r>
              <a:rPr lang="sv-SE" dirty="0" err="1" smtClean="0"/>
              <a:t>before</a:t>
            </a:r>
            <a:r>
              <a:rPr lang="sv-SE" dirty="0" smtClean="0"/>
              <a:t> </a:t>
            </a:r>
            <a:r>
              <a:rPr lang="sv-SE" dirty="0" err="1" smtClean="0"/>
              <a:t>arrival</a:t>
            </a:r>
            <a:r>
              <a:rPr lang="sv-SE" dirty="0" smtClean="0"/>
              <a:t> </a:t>
            </a:r>
            <a:r>
              <a:rPr lang="sv-SE" dirty="0" err="1" smtClean="0"/>
              <a:t>sub</a:t>
            </a:r>
            <a:r>
              <a:rPr lang="sv-SE" dirty="0" smtClean="0"/>
              <a:t>-systems</a:t>
            </a:r>
          </a:p>
          <a:p>
            <a:pPr lvl="2"/>
            <a:r>
              <a:rPr lang="sv-SE" dirty="0"/>
              <a:t>new </a:t>
            </a:r>
            <a:r>
              <a:rPr lang="sv-SE" dirty="0" err="1"/>
              <a:t>facility</a:t>
            </a:r>
            <a:r>
              <a:rPr lang="sv-SE" dirty="0"/>
              <a:t>, so must </a:t>
            </a:r>
            <a:r>
              <a:rPr lang="sv-SE" dirty="0" err="1" smtClean="0"/>
              <a:t>commission</a:t>
            </a:r>
            <a:r>
              <a:rPr lang="sv-SE" dirty="0" smtClean="0"/>
              <a:t> </a:t>
            </a:r>
            <a:r>
              <a:rPr lang="sv-SE" dirty="0" err="1" smtClean="0"/>
              <a:t>equipment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guarantee</a:t>
            </a:r>
            <a:r>
              <a:rPr lang="sv-SE" dirty="0" smtClean="0"/>
              <a:t> proper operation</a:t>
            </a:r>
          </a:p>
          <a:p>
            <a:pPr lvl="2"/>
            <a:r>
              <a:rPr lang="sv-SE" dirty="0" err="1" smtClean="0"/>
              <a:t>personnel</a:t>
            </a:r>
            <a:r>
              <a:rPr lang="sv-SE" dirty="0" smtClean="0"/>
              <a:t> </a:t>
            </a:r>
            <a:r>
              <a:rPr lang="sv-SE" dirty="0" err="1" smtClean="0">
                <a:sym typeface="Wingdings" panose="05000000000000000000" pitchFamily="2" charset="2"/>
              </a:rPr>
              <a:t>should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have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time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to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familiarize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with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equipment</a:t>
            </a:r>
            <a:endParaRPr lang="en-US" dirty="0" smtClean="0"/>
          </a:p>
          <a:p>
            <a:pPr lvl="1"/>
            <a:r>
              <a:rPr lang="en-US" dirty="0" smtClean="0"/>
              <a:t>commission </a:t>
            </a:r>
            <a:r>
              <a:rPr lang="en-US" dirty="0"/>
              <a:t>and test each </a:t>
            </a:r>
            <a:r>
              <a:rPr lang="en-US" dirty="0" smtClean="0"/>
              <a:t>equipment </a:t>
            </a:r>
            <a:r>
              <a:rPr lang="en-US" dirty="0"/>
              <a:t>before combining</a:t>
            </a:r>
          </a:p>
          <a:p>
            <a:pPr lvl="2"/>
            <a:r>
              <a:rPr lang="sv-SE" dirty="0" err="1" smtClean="0">
                <a:sym typeface="Wingdings" panose="05000000000000000000" pitchFamily="2" charset="2"/>
              </a:rPr>
              <a:t>limited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time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line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towards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arrival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of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cavity</a:t>
            </a:r>
            <a:endParaRPr lang="sv-SE" dirty="0" smtClean="0">
              <a:sym typeface="Wingdings" panose="05000000000000000000" pitchFamily="2" charset="2"/>
            </a:endParaRPr>
          </a:p>
          <a:p>
            <a:pPr lvl="2"/>
            <a:r>
              <a:rPr lang="sv-SE" dirty="0" err="1" smtClean="0">
                <a:sym typeface="Wingdings" panose="05000000000000000000" pitchFamily="2" charset="2"/>
              </a:rPr>
              <a:t>limited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learning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curve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towards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prototype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cryo-module</a:t>
            </a:r>
            <a:r>
              <a:rPr lang="sv-SE" dirty="0" smtClean="0">
                <a:sym typeface="Wingdings" panose="05000000000000000000" pitchFamily="2" charset="2"/>
              </a:rPr>
              <a:t> </a:t>
            </a:r>
            <a:r>
              <a:rPr lang="sv-SE" dirty="0" err="1" smtClean="0">
                <a:sym typeface="Wingdings" panose="05000000000000000000" pitchFamily="2" charset="2"/>
              </a:rPr>
              <a:t>testing</a:t>
            </a:r>
            <a:endParaRPr lang="sv-SE" dirty="0" smtClean="0">
              <a:sym typeface="Wingdings" panose="05000000000000000000" pitchFamily="2" charset="2"/>
            </a:endParaRPr>
          </a:p>
          <a:p>
            <a:pPr lvl="2"/>
            <a:endParaRPr lang="en-US" dirty="0"/>
          </a:p>
          <a:p>
            <a:r>
              <a:rPr lang="en-US" b="1" dirty="0" smtClean="0"/>
              <a:t>Will </a:t>
            </a:r>
            <a:r>
              <a:rPr lang="en-US" b="1" dirty="0"/>
              <a:t>be first major test </a:t>
            </a:r>
            <a:r>
              <a:rPr lang="en-US" b="1" dirty="0" smtClean="0"/>
              <a:t>for FREIA &amp; ESS (of a whole accelerator section)</a:t>
            </a:r>
            <a:endParaRPr lang="en-US" b="1" dirty="0"/>
          </a:p>
          <a:p>
            <a:pPr lvl="1"/>
            <a:r>
              <a:rPr lang="en-US" dirty="0"/>
              <a:t>critical for </a:t>
            </a:r>
            <a:r>
              <a:rPr lang="en-US" dirty="0" smtClean="0"/>
              <a:t>decision </a:t>
            </a:r>
            <a:r>
              <a:rPr lang="en-US" dirty="0"/>
              <a:t>towards </a:t>
            </a:r>
            <a:r>
              <a:rPr lang="en-US" dirty="0" smtClean="0"/>
              <a:t>cavity series production</a:t>
            </a:r>
          </a:p>
          <a:p>
            <a:pPr lvl="1"/>
            <a:r>
              <a:rPr lang="sv-SE" dirty="0" err="1" smtClean="0"/>
              <a:t>critical</a:t>
            </a:r>
            <a:r>
              <a:rPr lang="sv-SE" dirty="0" smtClean="0"/>
              <a:t> for decision </a:t>
            </a:r>
            <a:r>
              <a:rPr lang="sv-SE" dirty="0" err="1" smtClean="0"/>
              <a:t>towards</a:t>
            </a:r>
            <a:r>
              <a:rPr lang="sv-SE" dirty="0" smtClean="0"/>
              <a:t> RF &amp; LLRF </a:t>
            </a:r>
            <a:r>
              <a:rPr lang="sv-SE" dirty="0" err="1" smtClean="0"/>
              <a:t>component</a:t>
            </a:r>
            <a:r>
              <a:rPr lang="sv-SE" dirty="0" smtClean="0"/>
              <a:t> design and </a:t>
            </a:r>
            <a:r>
              <a:rPr lang="sv-SE" dirty="0" err="1" smtClean="0"/>
              <a:t>procurement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43174"/>
              </p:ext>
            </p:extLst>
          </p:nvPr>
        </p:nvGraphicFramePr>
        <p:xfrm>
          <a:off x="408215" y="1438024"/>
          <a:ext cx="8360226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756"/>
                <a:gridCol w="416379"/>
                <a:gridCol w="428625"/>
                <a:gridCol w="447675"/>
                <a:gridCol w="447675"/>
                <a:gridCol w="495300"/>
                <a:gridCol w="419100"/>
                <a:gridCol w="1239611"/>
                <a:gridCol w="465364"/>
                <a:gridCol w="481693"/>
                <a:gridCol w="670625"/>
                <a:gridCol w="670625"/>
                <a:gridCol w="863107"/>
                <a:gridCol w="481691"/>
              </a:tblGrid>
              <a:tr h="267150"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2013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2014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2015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839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December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Jan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Feb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Mar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Apr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May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Jun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aramond" pitchFamily="18" charset="0"/>
                        </a:rPr>
                        <a:t>June</a:t>
                      </a:r>
                      <a:endParaRPr lang="en-US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itchFamily="18" charset="0"/>
                        </a:rPr>
                        <a:t>Dec.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8748" y="839138"/>
            <a:ext cx="2573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Helium </a:t>
            </a:r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Liquefier</a:t>
            </a:r>
            <a:endParaRPr lang="sv-SE" sz="1600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RF Power Station</a:t>
            </a:r>
            <a:endParaRPr lang="sv-SE" sz="1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2486" y="822515"/>
            <a:ext cx="1735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Spoke</a:t>
            </a:r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Cavity</a:t>
            </a:r>
            <a:endParaRPr lang="sv-SE" sz="1600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LLRF</a:t>
            </a:r>
            <a:endParaRPr lang="sv-SE" sz="16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33917" y="1352995"/>
            <a:ext cx="3295" cy="31105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5427" y="2145683"/>
            <a:ext cx="297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HNOSS </a:t>
            </a:r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Horizontal</a:t>
            </a:r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Cryostat</a:t>
            </a:r>
            <a:endParaRPr lang="sv-SE" sz="1600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2K pumps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93623" y="1951935"/>
            <a:ext cx="5444" cy="255813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72723" y="1024514"/>
            <a:ext cx="1735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Cryo-module</a:t>
            </a:r>
            <a:endParaRPr lang="sv-SE" sz="16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88746" y="1350274"/>
            <a:ext cx="3295" cy="31105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53789" y="1349868"/>
            <a:ext cx="3295" cy="31105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53953" y="1943141"/>
            <a:ext cx="5444" cy="255813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2682" y="2164590"/>
            <a:ext cx="230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today</a:t>
            </a:r>
            <a:endParaRPr lang="sv-SE" sz="1600" dirty="0" smtClean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Cryogenics &amp; Cryostat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606721"/>
            <a:ext cx="8642350" cy="3702003"/>
          </a:xfrm>
        </p:spPr>
        <p:txBody>
          <a:bodyPr/>
          <a:lstStyle/>
          <a:p>
            <a:r>
              <a:rPr lang="en-US" b="1" dirty="0" smtClean="0"/>
              <a:t>Helium and Nitrogen Cryogenics: contract with Linde</a:t>
            </a:r>
          </a:p>
          <a:p>
            <a:pPr lvl="1"/>
            <a:r>
              <a:rPr lang="en-US" dirty="0" smtClean="0"/>
              <a:t>factory test (cold box &amp; controls): January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elivery &amp; installation: February-March</a:t>
            </a:r>
          </a:p>
          <a:p>
            <a:pPr lvl="1"/>
            <a:r>
              <a:rPr lang="en-US" dirty="0" smtClean="0"/>
              <a:t>commissioning </a:t>
            </a:r>
            <a:r>
              <a:rPr lang="en-US" dirty="0"/>
              <a:t>&amp;</a:t>
            </a:r>
            <a:r>
              <a:rPr lang="en-US" dirty="0" smtClean="0"/>
              <a:t> acceptance test (by Linde): March-April</a:t>
            </a:r>
          </a:p>
          <a:p>
            <a:r>
              <a:rPr lang="en-US" b="1" dirty="0" smtClean="0"/>
              <a:t>HNOSS Cryostat and Transfer Lines: contracts with ACS and </a:t>
            </a:r>
            <a:r>
              <a:rPr lang="en-US" b="1" dirty="0" err="1" smtClean="0"/>
              <a:t>Cryo</a:t>
            </a:r>
            <a:r>
              <a:rPr lang="en-US" b="1" dirty="0" smtClean="0"/>
              <a:t> Diffusion</a:t>
            </a:r>
          </a:p>
          <a:p>
            <a:pPr lvl="1"/>
            <a:r>
              <a:rPr lang="en-US" dirty="0" smtClean="0"/>
              <a:t>factory test (LN2): April</a:t>
            </a:r>
          </a:p>
          <a:p>
            <a:pPr lvl="1"/>
            <a:r>
              <a:rPr lang="en-US" dirty="0" smtClean="0"/>
              <a:t>delivery &amp; installation: May-June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ommissioning (by UU and ACS): Summer</a:t>
            </a:r>
          </a:p>
          <a:p>
            <a:r>
              <a:rPr lang="en-US" b="1" dirty="0" smtClean="0"/>
              <a:t>Sub-atmospheric pumps: tender launched last week</a:t>
            </a:r>
          </a:p>
          <a:p>
            <a:pPr lvl="1"/>
            <a:r>
              <a:rPr lang="en-US" dirty="0" smtClean="0"/>
              <a:t>delivery &amp; installation: May-June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ommissioning: Summer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70261"/>
              </p:ext>
            </p:extLst>
          </p:nvPr>
        </p:nvGraphicFramePr>
        <p:xfrm>
          <a:off x="408215" y="1287896"/>
          <a:ext cx="823082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975"/>
                <a:gridCol w="603989"/>
                <a:gridCol w="621753"/>
                <a:gridCol w="649386"/>
                <a:gridCol w="649386"/>
                <a:gridCol w="718470"/>
                <a:gridCol w="607936"/>
                <a:gridCol w="1798148"/>
                <a:gridCol w="675045"/>
                <a:gridCol w="698732"/>
              </a:tblGrid>
              <a:tr h="267150"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2013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2014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839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December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Jan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Feb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Mar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Apr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May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June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>
                          <a:latin typeface="Garamond" pitchFamily="18" charset="0"/>
                        </a:rPr>
                        <a:t>July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4796" y="893730"/>
            <a:ext cx="2573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Helium </a:t>
            </a:r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Liquefier</a:t>
            </a:r>
            <a:endParaRPr lang="sv-SE" sz="1600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6580" y="1995555"/>
            <a:ext cx="2779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HNOSS </a:t>
            </a:r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Horizontal</a:t>
            </a:r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Cryostat</a:t>
            </a:r>
            <a:endParaRPr lang="sv-SE" sz="1600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2K pumps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635591" y="1801807"/>
            <a:ext cx="5444" cy="255813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49837" y="1199740"/>
            <a:ext cx="3295" cy="31105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3953" y="1793013"/>
            <a:ext cx="5444" cy="255813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2682" y="2014462"/>
            <a:ext cx="230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today</a:t>
            </a:r>
            <a:endParaRPr lang="sv-SE" sz="1600" dirty="0" smtClean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Power Station and 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580329"/>
            <a:ext cx="8642350" cy="3728395"/>
          </a:xfrm>
        </p:spPr>
        <p:txBody>
          <a:bodyPr/>
          <a:lstStyle/>
          <a:p>
            <a:r>
              <a:rPr lang="sv-SE" b="1" dirty="0" err="1" smtClean="0"/>
              <a:t>Tetrode</a:t>
            </a:r>
            <a:r>
              <a:rPr lang="sv-SE" b="1" dirty="0" smtClean="0"/>
              <a:t> </a:t>
            </a:r>
            <a:r>
              <a:rPr lang="sv-SE" b="1" dirty="0" err="1" smtClean="0"/>
              <a:t>based</a:t>
            </a:r>
            <a:r>
              <a:rPr lang="sv-SE" b="1" dirty="0" smtClean="0"/>
              <a:t>: </a:t>
            </a:r>
            <a:r>
              <a:rPr lang="sv-SE" b="1" dirty="0" err="1" smtClean="0"/>
              <a:t>contract</a:t>
            </a:r>
            <a:r>
              <a:rPr lang="sv-SE" b="1" dirty="0" smtClean="0"/>
              <a:t> </a:t>
            </a:r>
            <a:r>
              <a:rPr lang="sv-SE" b="1" dirty="0" err="1" smtClean="0"/>
              <a:t>with</a:t>
            </a:r>
            <a:r>
              <a:rPr lang="sv-SE" b="1" dirty="0" smtClean="0"/>
              <a:t> </a:t>
            </a:r>
            <a:r>
              <a:rPr lang="sv-SE" b="1" dirty="0" err="1" smtClean="0"/>
              <a:t>Electrosys</a:t>
            </a:r>
            <a:endParaRPr lang="sv-SE" b="1" dirty="0" smtClean="0"/>
          </a:p>
          <a:p>
            <a:pPr lvl="1"/>
            <a:r>
              <a:rPr lang="sv-SE" dirty="0" err="1" smtClean="0"/>
              <a:t>factory</a:t>
            </a:r>
            <a:r>
              <a:rPr lang="sv-SE" dirty="0" smtClean="0"/>
              <a:t> test </a:t>
            </a:r>
            <a:r>
              <a:rPr lang="sv-SE" dirty="0" err="1" smtClean="0"/>
              <a:t>tetrodes</a:t>
            </a:r>
            <a:r>
              <a:rPr lang="sv-SE" dirty="0" smtClean="0"/>
              <a:t> (Thales, </a:t>
            </a:r>
            <a:r>
              <a:rPr lang="sv-SE" dirty="0" err="1" smtClean="0"/>
              <a:t>Thonon</a:t>
            </a:r>
            <a:r>
              <a:rPr lang="sv-SE" dirty="0" smtClean="0"/>
              <a:t>):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week</a:t>
            </a:r>
            <a:endParaRPr lang="sv-SE" dirty="0" smtClean="0"/>
          </a:p>
          <a:p>
            <a:pPr lvl="1"/>
            <a:r>
              <a:rPr lang="sv-SE" dirty="0" err="1"/>
              <a:t>f</a:t>
            </a:r>
            <a:r>
              <a:rPr lang="sv-SE" dirty="0" err="1" smtClean="0"/>
              <a:t>actory</a:t>
            </a:r>
            <a:r>
              <a:rPr lang="sv-SE" dirty="0" smtClean="0"/>
              <a:t> test (</a:t>
            </a:r>
            <a:r>
              <a:rPr lang="sv-SE" dirty="0" err="1" smtClean="0"/>
              <a:t>Electrosys</a:t>
            </a:r>
            <a:r>
              <a:rPr lang="sv-SE" dirty="0" smtClean="0"/>
              <a:t>):</a:t>
            </a:r>
          </a:p>
          <a:p>
            <a:pPr lvl="1"/>
            <a:r>
              <a:rPr lang="sv-SE" dirty="0" err="1"/>
              <a:t>d</a:t>
            </a:r>
            <a:r>
              <a:rPr lang="sv-SE" dirty="0" err="1" smtClean="0"/>
              <a:t>elivery</a:t>
            </a:r>
            <a:r>
              <a:rPr lang="sv-SE" dirty="0" smtClean="0"/>
              <a:t> &amp; installation: </a:t>
            </a:r>
            <a:r>
              <a:rPr lang="sv-SE" dirty="0" err="1" smtClean="0"/>
              <a:t>January-February</a:t>
            </a:r>
            <a:endParaRPr lang="sv-SE" dirty="0" smtClean="0"/>
          </a:p>
          <a:p>
            <a:pPr lvl="1"/>
            <a:r>
              <a:rPr lang="sv-SE" dirty="0" err="1" smtClean="0"/>
              <a:t>commissioning</a:t>
            </a:r>
            <a:r>
              <a:rPr lang="sv-SE" dirty="0" smtClean="0"/>
              <a:t> and </a:t>
            </a:r>
            <a:r>
              <a:rPr lang="sv-SE" dirty="0" err="1" smtClean="0"/>
              <a:t>acceptance</a:t>
            </a:r>
            <a:r>
              <a:rPr lang="sv-SE" dirty="0" smtClean="0"/>
              <a:t> test (by </a:t>
            </a:r>
            <a:r>
              <a:rPr lang="sv-SE" dirty="0" err="1" smtClean="0"/>
              <a:t>Electrosys</a:t>
            </a:r>
            <a:r>
              <a:rPr lang="sv-SE" dirty="0" smtClean="0"/>
              <a:t>): </a:t>
            </a:r>
            <a:r>
              <a:rPr lang="sv-SE" dirty="0" err="1" smtClean="0"/>
              <a:t>February-March</a:t>
            </a:r>
            <a:endParaRPr lang="sv-SE" dirty="0" smtClean="0"/>
          </a:p>
          <a:p>
            <a:r>
              <a:rPr lang="sv-SE" b="1" dirty="0" smtClean="0"/>
              <a:t>Solid-</a:t>
            </a:r>
            <a:r>
              <a:rPr lang="sv-SE" b="1" dirty="0" err="1" smtClean="0"/>
              <a:t>state</a:t>
            </a:r>
            <a:r>
              <a:rPr lang="sv-SE" b="1" dirty="0" smtClean="0"/>
              <a:t> </a:t>
            </a:r>
            <a:r>
              <a:rPr lang="sv-SE" b="1" dirty="0" err="1" smtClean="0"/>
              <a:t>based:Siemens</a:t>
            </a:r>
            <a:r>
              <a:rPr lang="sv-SE" b="1" dirty="0" smtClean="0"/>
              <a:t> </a:t>
            </a:r>
            <a:r>
              <a:rPr lang="sv-SE" b="1" dirty="0" err="1" smtClean="0"/>
              <a:t>development</a:t>
            </a:r>
            <a:endParaRPr lang="sv-SE" b="1" dirty="0" smtClean="0"/>
          </a:p>
          <a:p>
            <a:pPr lvl="1"/>
            <a:r>
              <a:rPr lang="sv-SE" dirty="0" smtClean="0"/>
              <a:t>on </a:t>
            </a:r>
            <a:r>
              <a:rPr lang="sv-SE" dirty="0" err="1" smtClean="0"/>
              <a:t>loan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Uppsala, </a:t>
            </a:r>
            <a:r>
              <a:rPr lang="sv-SE" dirty="0" err="1" smtClean="0"/>
              <a:t>expected</a:t>
            </a:r>
            <a:r>
              <a:rPr lang="sv-SE" dirty="0" smtClean="0"/>
              <a:t> </a:t>
            </a:r>
            <a:r>
              <a:rPr lang="sv-SE" dirty="0" err="1" smtClean="0"/>
              <a:t>delivery</a:t>
            </a:r>
            <a:r>
              <a:rPr lang="sv-SE" dirty="0" smtClean="0"/>
              <a:t>: </a:t>
            </a:r>
            <a:r>
              <a:rPr lang="sv-SE" dirty="0" err="1" smtClean="0"/>
              <a:t>February</a:t>
            </a:r>
            <a:endParaRPr lang="sv-SE" dirty="0" smtClean="0"/>
          </a:p>
          <a:p>
            <a:r>
              <a:rPr lang="sv-SE" b="1" dirty="0" smtClean="0"/>
              <a:t>RF </a:t>
            </a:r>
            <a:r>
              <a:rPr lang="sv-SE" b="1" dirty="0" err="1" smtClean="0"/>
              <a:t>Distrbution</a:t>
            </a:r>
            <a:endParaRPr lang="sv-SE" b="1" dirty="0" smtClean="0"/>
          </a:p>
          <a:p>
            <a:pPr lvl="1"/>
            <a:r>
              <a:rPr lang="sv-SE" dirty="0" err="1" smtClean="0"/>
              <a:t>circulator</a:t>
            </a:r>
            <a:r>
              <a:rPr lang="sv-SE" dirty="0" smtClean="0"/>
              <a:t> and </a:t>
            </a:r>
            <a:r>
              <a:rPr lang="sv-SE" dirty="0" err="1" smtClean="0"/>
              <a:t>loads</a:t>
            </a:r>
            <a:r>
              <a:rPr lang="sv-SE" dirty="0" smtClean="0"/>
              <a:t> </a:t>
            </a:r>
            <a:r>
              <a:rPr lang="sv-SE" dirty="0" err="1" smtClean="0"/>
              <a:t>ordered</a:t>
            </a:r>
            <a:endParaRPr lang="sv-SE" dirty="0" smtClean="0"/>
          </a:p>
          <a:p>
            <a:pPr lvl="1"/>
            <a:r>
              <a:rPr lang="sv-SE" dirty="0" smtClean="0"/>
              <a:t>tender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remaining</a:t>
            </a:r>
            <a:r>
              <a:rPr lang="sv-SE" dirty="0" smtClean="0"/>
              <a:t> parts </a:t>
            </a:r>
            <a:r>
              <a:rPr lang="sv-SE" dirty="0" err="1" smtClean="0"/>
              <a:t>now</a:t>
            </a:r>
            <a:r>
              <a:rPr lang="sv-SE" dirty="0" smtClean="0"/>
              <a:t> under preparation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97485"/>
              </p:ext>
            </p:extLst>
          </p:nvPr>
        </p:nvGraphicFramePr>
        <p:xfrm>
          <a:off x="408215" y="1287896"/>
          <a:ext cx="823082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975"/>
                <a:gridCol w="603989"/>
                <a:gridCol w="621753"/>
                <a:gridCol w="649386"/>
                <a:gridCol w="649386"/>
                <a:gridCol w="718470"/>
                <a:gridCol w="607936"/>
                <a:gridCol w="1798148"/>
                <a:gridCol w="675045"/>
                <a:gridCol w="698732"/>
              </a:tblGrid>
              <a:tr h="267150"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2013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2014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839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December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Jan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Feb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Mar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Apr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May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June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>
                          <a:latin typeface="Garamond" pitchFamily="18" charset="0"/>
                        </a:rPr>
                        <a:t>July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0508" y="893730"/>
            <a:ext cx="2573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Tetrode</a:t>
            </a:r>
            <a:endParaRPr lang="sv-SE" sz="1600" b="1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4228" y="1995555"/>
            <a:ext cx="230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Solid State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11223" y="1801807"/>
            <a:ext cx="5444" cy="255813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85549" y="1199740"/>
            <a:ext cx="3295" cy="311054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3953" y="1793013"/>
            <a:ext cx="5444" cy="255813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682" y="2014462"/>
            <a:ext cx="230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today</a:t>
            </a:r>
            <a:endParaRPr lang="sv-SE" sz="1600" dirty="0" smtClean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37" y="1861475"/>
            <a:ext cx="3804376" cy="18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and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2456597"/>
            <a:ext cx="8642350" cy="3852128"/>
          </a:xfrm>
        </p:spPr>
        <p:txBody>
          <a:bodyPr/>
          <a:lstStyle/>
          <a:p>
            <a:r>
              <a:rPr lang="sv-SE" b="1" dirty="0" err="1"/>
              <a:t>Safety</a:t>
            </a:r>
            <a:endParaRPr lang="sv-SE" b="1" dirty="0"/>
          </a:p>
          <a:p>
            <a:pPr lvl="1"/>
            <a:r>
              <a:rPr lang="sv-SE" dirty="0" err="1"/>
              <a:t>radiation</a:t>
            </a:r>
            <a:r>
              <a:rPr lang="sv-SE" dirty="0"/>
              <a:t> </a:t>
            </a:r>
            <a:r>
              <a:rPr lang="sv-SE" dirty="0" err="1"/>
              <a:t>monitoring</a:t>
            </a:r>
            <a:endParaRPr lang="sv-SE" dirty="0"/>
          </a:p>
          <a:p>
            <a:pPr lvl="1"/>
            <a:r>
              <a:rPr lang="sv-SE" dirty="0" err="1" smtClean="0"/>
              <a:t>personnel</a:t>
            </a:r>
            <a:r>
              <a:rPr lang="sv-SE" dirty="0" smtClean="0"/>
              <a:t> </a:t>
            </a:r>
            <a:r>
              <a:rPr lang="sv-SE" dirty="0"/>
              <a:t>&amp; </a:t>
            </a:r>
            <a:r>
              <a:rPr lang="sv-SE" dirty="0" err="1"/>
              <a:t>equipment</a:t>
            </a:r>
            <a:r>
              <a:rPr lang="sv-SE" dirty="0"/>
              <a:t> </a:t>
            </a:r>
            <a:r>
              <a:rPr lang="sv-SE" dirty="0" err="1"/>
              <a:t>safety</a:t>
            </a:r>
            <a:r>
              <a:rPr lang="sv-SE" dirty="0"/>
              <a:t> interlocks</a:t>
            </a:r>
            <a:endParaRPr lang="en-US" dirty="0"/>
          </a:p>
          <a:p>
            <a:r>
              <a:rPr lang="sv-SE" b="1" dirty="0" smtClean="0"/>
              <a:t>Equipment </a:t>
            </a:r>
            <a:r>
              <a:rPr lang="sv-SE" b="1" dirty="0" err="1" smtClean="0"/>
              <a:t>controls</a:t>
            </a:r>
            <a:endParaRPr lang="sv-SE" b="1" dirty="0" smtClean="0"/>
          </a:p>
          <a:p>
            <a:pPr lvl="1"/>
            <a:r>
              <a:rPr lang="sv-SE" dirty="0" err="1" smtClean="0"/>
              <a:t>base</a:t>
            </a:r>
            <a:r>
              <a:rPr lang="sv-SE" dirty="0" smtClean="0"/>
              <a:t> </a:t>
            </a:r>
            <a:r>
              <a:rPr lang="sv-SE" dirty="0" err="1" smtClean="0"/>
              <a:t>controls</a:t>
            </a:r>
            <a:r>
              <a:rPr lang="sv-SE" dirty="0" smtClean="0"/>
              <a:t> </a:t>
            </a:r>
            <a:r>
              <a:rPr lang="sv-SE" dirty="0" err="1" smtClean="0"/>
              <a:t>included</a:t>
            </a:r>
            <a:r>
              <a:rPr lang="sv-SE" dirty="0" smtClean="0"/>
              <a:t> in </a:t>
            </a:r>
            <a:r>
              <a:rPr lang="sv-SE" dirty="0" err="1" smtClean="0"/>
              <a:t>contracts</a:t>
            </a:r>
            <a:r>
              <a:rPr lang="sv-SE" dirty="0" smtClean="0"/>
              <a:t> (</a:t>
            </a:r>
            <a:r>
              <a:rPr lang="sv-SE" dirty="0" err="1" smtClean="0"/>
              <a:t>Cryo</a:t>
            </a:r>
            <a:r>
              <a:rPr lang="sv-SE" dirty="0" smtClean="0"/>
              <a:t> Diffusion, </a:t>
            </a:r>
            <a:r>
              <a:rPr lang="sv-SE" dirty="0" err="1" smtClean="0"/>
              <a:t>Electrosys</a:t>
            </a:r>
            <a:r>
              <a:rPr lang="sv-SE" dirty="0" smtClean="0"/>
              <a:t>, Linde)</a:t>
            </a:r>
          </a:p>
          <a:p>
            <a:pPr lvl="1"/>
            <a:r>
              <a:rPr lang="sv-SE" dirty="0" smtClean="0"/>
              <a:t>overall integration by Uppsala (EPICS </a:t>
            </a:r>
            <a:r>
              <a:rPr lang="sv-SE" dirty="0" err="1" smtClean="0"/>
              <a:t>based</a:t>
            </a:r>
            <a:r>
              <a:rPr lang="sv-SE" dirty="0" smtClean="0"/>
              <a:t>), </a:t>
            </a:r>
            <a:r>
              <a:rPr lang="sv-SE" dirty="0" err="1" smtClean="0"/>
              <a:t>working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equipment</a:t>
            </a:r>
            <a:r>
              <a:rPr lang="sv-SE" dirty="0" smtClean="0"/>
              <a:t> </a:t>
            </a:r>
            <a:r>
              <a:rPr lang="sv-SE" dirty="0" err="1" smtClean="0"/>
              <a:t>manufacturers</a:t>
            </a:r>
            <a:endParaRPr lang="sv-SE" dirty="0" smtClean="0"/>
          </a:p>
          <a:p>
            <a:r>
              <a:rPr lang="sv-SE" b="1" dirty="0" smtClean="0"/>
              <a:t>Data </a:t>
            </a:r>
            <a:r>
              <a:rPr lang="sv-SE" b="1" dirty="0" err="1" smtClean="0"/>
              <a:t>acquisition</a:t>
            </a:r>
            <a:r>
              <a:rPr lang="sv-SE" b="1" dirty="0" smtClean="0"/>
              <a:t> and </a:t>
            </a:r>
            <a:r>
              <a:rPr lang="sv-SE" b="1" dirty="0" err="1" smtClean="0"/>
              <a:t>monitoring</a:t>
            </a:r>
            <a:endParaRPr lang="sv-SE" b="1" dirty="0" smtClean="0"/>
          </a:p>
          <a:p>
            <a:pPr lvl="1"/>
            <a:r>
              <a:rPr lang="sv-SE" dirty="0" smtClean="0"/>
              <a:t>RF </a:t>
            </a:r>
            <a:r>
              <a:rPr lang="sv-SE" dirty="0" err="1" smtClean="0"/>
              <a:t>measurements</a:t>
            </a:r>
            <a:r>
              <a:rPr lang="sv-SE" dirty="0" smtClean="0"/>
              <a:t> (</a:t>
            </a:r>
            <a:r>
              <a:rPr lang="sv-SE" dirty="0" err="1" smtClean="0"/>
              <a:t>amplitude</a:t>
            </a:r>
            <a:r>
              <a:rPr lang="sv-SE" dirty="0" smtClean="0"/>
              <a:t>, </a:t>
            </a:r>
            <a:r>
              <a:rPr lang="sv-SE" dirty="0" err="1" smtClean="0"/>
              <a:t>phase</a:t>
            </a:r>
            <a:r>
              <a:rPr lang="sv-SE" dirty="0" smtClean="0"/>
              <a:t>)</a:t>
            </a:r>
          </a:p>
          <a:p>
            <a:pPr lvl="1"/>
            <a:r>
              <a:rPr lang="sv-SE" dirty="0" err="1" smtClean="0"/>
              <a:t>infrastructure</a:t>
            </a:r>
            <a:r>
              <a:rPr lang="sv-SE" dirty="0" smtClean="0"/>
              <a:t> &amp; </a:t>
            </a:r>
            <a:r>
              <a:rPr lang="sv-SE" dirty="0" err="1" smtClean="0"/>
              <a:t>environment</a:t>
            </a:r>
            <a:r>
              <a:rPr lang="sv-SE" dirty="0" smtClean="0"/>
              <a:t> </a:t>
            </a:r>
            <a:r>
              <a:rPr lang="sv-SE" dirty="0" err="1" smtClean="0"/>
              <a:t>monitoring</a:t>
            </a:r>
            <a:r>
              <a:rPr lang="sv-SE" dirty="0" smtClean="0"/>
              <a:t> (</a:t>
            </a:r>
            <a:r>
              <a:rPr lang="sv-SE" dirty="0" err="1" smtClean="0"/>
              <a:t>temperature</a:t>
            </a:r>
            <a:r>
              <a:rPr lang="sv-SE" dirty="0" smtClean="0"/>
              <a:t>, </a:t>
            </a:r>
            <a:r>
              <a:rPr lang="sv-SE" dirty="0" err="1" smtClean="0"/>
              <a:t>pressure</a:t>
            </a:r>
            <a:r>
              <a:rPr lang="sv-SE" dirty="0" smtClean="0"/>
              <a:t> &amp; </a:t>
            </a:r>
            <a:r>
              <a:rPr lang="sv-SE" dirty="0" err="1" smtClean="0"/>
              <a:t>humidity</a:t>
            </a:r>
            <a:r>
              <a:rPr lang="sv-SE" dirty="0" smtClean="0"/>
              <a:t>)</a:t>
            </a:r>
            <a:endParaRPr lang="sv-SE" dirty="0" smtClean="0"/>
          </a:p>
          <a:p>
            <a:pPr lvl="1"/>
            <a:r>
              <a:rPr lang="sv-SE" dirty="0" smtClean="0"/>
              <a:t>… </a:t>
            </a:r>
            <a:r>
              <a:rPr lang="sv-SE" dirty="0" err="1" smtClean="0"/>
              <a:t>any</a:t>
            </a:r>
            <a:r>
              <a:rPr lang="sv-SE" dirty="0" smtClean="0"/>
              <a:t> special experiments …</a:t>
            </a:r>
          </a:p>
          <a:p>
            <a:r>
              <a:rPr lang="sv-SE" b="1" dirty="0" smtClean="0"/>
              <a:t>LLRF</a:t>
            </a:r>
          </a:p>
          <a:p>
            <a:pPr lvl="1"/>
            <a:r>
              <a:rPr lang="sv-SE" dirty="0" smtClean="0"/>
              <a:t>under </a:t>
            </a:r>
            <a:r>
              <a:rPr lang="sv-SE" dirty="0" err="1" smtClean="0"/>
              <a:t>development</a:t>
            </a:r>
            <a:r>
              <a:rPr lang="sv-SE" dirty="0" smtClean="0"/>
              <a:t> at Lund, </a:t>
            </a:r>
            <a:r>
              <a:rPr lang="sv-SE" dirty="0" err="1" smtClean="0"/>
              <a:t>updated</a:t>
            </a:r>
            <a:r>
              <a:rPr lang="sv-SE" dirty="0" smtClean="0"/>
              <a:t> as </a:t>
            </a:r>
            <a:r>
              <a:rPr lang="sv-SE" dirty="0" err="1" smtClean="0"/>
              <a:t>testing</a:t>
            </a:r>
            <a:r>
              <a:rPr lang="sv-SE" dirty="0" smtClean="0"/>
              <a:t> </a:t>
            </a:r>
            <a:r>
              <a:rPr lang="sv-SE" dirty="0" err="1" smtClean="0"/>
              <a:t>progresses</a:t>
            </a:r>
            <a:r>
              <a:rPr lang="sv-SE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99213"/>
              </p:ext>
            </p:extLst>
          </p:nvPr>
        </p:nvGraphicFramePr>
        <p:xfrm>
          <a:off x="408215" y="1287896"/>
          <a:ext cx="823082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975"/>
                <a:gridCol w="603989"/>
                <a:gridCol w="621753"/>
                <a:gridCol w="649386"/>
                <a:gridCol w="649386"/>
                <a:gridCol w="718470"/>
                <a:gridCol w="607936"/>
                <a:gridCol w="1798148"/>
                <a:gridCol w="675045"/>
                <a:gridCol w="698732"/>
              </a:tblGrid>
              <a:tr h="267150"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2013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2014</a:t>
                      </a:r>
                      <a:endParaRPr lang="sv-SE" sz="1200" b="1" dirty="0">
                        <a:solidFill>
                          <a:srgbClr val="FF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2839"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December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Jan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Feb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Mar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Apr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May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>
                          <a:latin typeface="Garamond" panose="02020404030301010803" pitchFamily="18" charset="0"/>
                        </a:rPr>
                        <a:t>June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err="1" smtClean="0">
                          <a:latin typeface="Garamond" pitchFamily="18" charset="0"/>
                        </a:rPr>
                        <a:t>July</a:t>
                      </a:r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1200" dirty="0">
                        <a:latin typeface="Garamond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76276" y="1995555"/>
            <a:ext cx="230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solidFill>
                  <a:srgbClr val="0000FF"/>
                </a:solidFill>
                <a:latin typeface="+mn-lt"/>
              </a:rPr>
              <a:t>LLRF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13271" y="1801807"/>
            <a:ext cx="5444" cy="255813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53953" y="1793013"/>
            <a:ext cx="5444" cy="255813"/>
          </a:xfrm>
          <a:prstGeom prst="straightConnector1">
            <a:avLst/>
          </a:prstGeom>
          <a:ln w="25400">
            <a:solidFill>
              <a:srgbClr val="0000FF"/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682" y="2014462"/>
            <a:ext cx="2307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 smtClean="0">
                <a:solidFill>
                  <a:srgbClr val="0000FF"/>
                </a:solidFill>
                <a:latin typeface="+mn-lt"/>
              </a:rPr>
              <a:t>today</a:t>
            </a:r>
            <a:endParaRPr lang="sv-SE" sz="1600" dirty="0" smtClean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074" name="Picture 2" descr="http://2.bp.blogspot.com/_YzKCMr-tcMM/TTBJqcGcRtI/AAAAAAAAAVU/sx2Qr_eonfs/s1600/104Soak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92" y="1081257"/>
            <a:ext cx="3390401" cy="198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“Double Spoke”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err="1" smtClean="0">
                <a:solidFill>
                  <a:srgbClr val="FF0000"/>
                </a:solidFill>
              </a:rPr>
              <a:t>Only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after</a:t>
            </a:r>
            <a:r>
              <a:rPr lang="sv-SE" b="1" dirty="0" smtClean="0">
                <a:solidFill>
                  <a:srgbClr val="FF0000"/>
                </a:solidFill>
              </a:rPr>
              <a:t> all </a:t>
            </a:r>
            <a:r>
              <a:rPr lang="sv-SE" b="1" dirty="0" err="1" smtClean="0">
                <a:solidFill>
                  <a:srgbClr val="FF0000"/>
                </a:solidFill>
              </a:rPr>
              <a:t>other</a:t>
            </a:r>
            <a:r>
              <a:rPr lang="sv-SE" b="1" dirty="0" smtClean="0">
                <a:solidFill>
                  <a:srgbClr val="FF0000"/>
                </a:solidFill>
              </a:rPr>
              <a:t> systems </a:t>
            </a:r>
            <a:r>
              <a:rPr lang="sv-SE" b="1" dirty="0" err="1" smtClean="0">
                <a:solidFill>
                  <a:srgbClr val="FF0000"/>
                </a:solidFill>
              </a:rPr>
              <a:t>have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been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successfully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commissioned</a:t>
            </a:r>
            <a:endParaRPr lang="sv-S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dirty="0" err="1" smtClean="0"/>
              <a:t>Then</a:t>
            </a:r>
            <a:r>
              <a:rPr lang="sv-SE" dirty="0" smtClean="0"/>
              <a:t>…</a:t>
            </a:r>
          </a:p>
          <a:p>
            <a:r>
              <a:rPr lang="sv-SE" dirty="0" err="1" smtClean="0"/>
              <a:t>install</a:t>
            </a:r>
            <a:r>
              <a:rPr lang="sv-SE" dirty="0" smtClean="0"/>
              <a:t> </a:t>
            </a:r>
            <a:r>
              <a:rPr lang="sv-SE" dirty="0" err="1" smtClean="0"/>
              <a:t>cavity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cryostat</a:t>
            </a:r>
            <a:endParaRPr lang="sv-SE" dirty="0" smtClean="0"/>
          </a:p>
          <a:p>
            <a:pPr lvl="1"/>
            <a:r>
              <a:rPr lang="sv-SE" dirty="0" err="1" smtClean="0"/>
              <a:t>tooling</a:t>
            </a:r>
            <a:r>
              <a:rPr lang="sv-SE" dirty="0" smtClean="0"/>
              <a:t> under design by ACS</a:t>
            </a:r>
          </a:p>
          <a:p>
            <a:r>
              <a:rPr lang="sv-SE" dirty="0" err="1" smtClean="0"/>
              <a:t>connect</a:t>
            </a:r>
            <a:r>
              <a:rPr lang="sv-SE" dirty="0" smtClean="0"/>
              <a:t> </a:t>
            </a:r>
            <a:r>
              <a:rPr lang="sv-SE" dirty="0" err="1" smtClean="0"/>
              <a:t>cavity</a:t>
            </a:r>
            <a:r>
              <a:rPr lang="sv-SE" dirty="0" smtClean="0"/>
              <a:t> vacuum </a:t>
            </a:r>
            <a:r>
              <a:rPr lang="sv-SE" dirty="0" err="1" smtClean="0"/>
              <a:t>pumping</a:t>
            </a:r>
            <a:endParaRPr lang="sv-SE" dirty="0" smtClean="0"/>
          </a:p>
          <a:p>
            <a:pPr lvl="1"/>
            <a:r>
              <a:rPr lang="sv-SE" dirty="0" err="1" smtClean="0"/>
              <a:t>always</a:t>
            </a:r>
            <a:r>
              <a:rPr lang="sv-SE" dirty="0" smtClean="0"/>
              <a:t> </a:t>
            </a:r>
            <a:r>
              <a:rPr lang="sv-SE" dirty="0" err="1"/>
              <a:t>keep</a:t>
            </a:r>
            <a:r>
              <a:rPr lang="sv-SE" dirty="0"/>
              <a:t> </a:t>
            </a:r>
            <a:r>
              <a:rPr lang="sv-SE" dirty="0" err="1"/>
              <a:t>pumping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possible</a:t>
            </a:r>
            <a:r>
              <a:rPr lang="sv-SE" dirty="0" smtClean="0"/>
              <a:t>…</a:t>
            </a:r>
          </a:p>
          <a:p>
            <a:r>
              <a:rPr lang="sv-SE" dirty="0" err="1" smtClean="0"/>
              <a:t>connect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cryogenics</a:t>
            </a:r>
            <a:r>
              <a:rPr lang="sv-SE" dirty="0" smtClean="0"/>
              <a:t>, RF etc.</a:t>
            </a:r>
            <a:endParaRPr lang="sv-SE" dirty="0"/>
          </a:p>
          <a:p>
            <a:r>
              <a:rPr lang="sv-SE" dirty="0" err="1" smtClean="0"/>
              <a:t>connection</a:t>
            </a:r>
            <a:r>
              <a:rPr lang="sv-SE" dirty="0" smtClean="0"/>
              <a:t> &amp; </a:t>
            </a:r>
            <a:r>
              <a:rPr lang="sv-SE" dirty="0" err="1" smtClean="0"/>
              <a:t>functionality</a:t>
            </a:r>
            <a:r>
              <a:rPr lang="sv-SE" dirty="0" smtClean="0"/>
              <a:t> test</a:t>
            </a:r>
          </a:p>
          <a:p>
            <a:pPr lvl="1"/>
            <a:r>
              <a:rPr lang="sv-SE" dirty="0" smtClean="0"/>
              <a:t>RF couplers, tuners and instrumentation</a:t>
            </a:r>
          </a:p>
          <a:p>
            <a:endParaRPr lang="sv-SE" dirty="0" smtClean="0"/>
          </a:p>
          <a:p>
            <a:pPr marL="0" lvl="1" indent="0">
              <a:spcBef>
                <a:spcPct val="35000"/>
              </a:spcBef>
              <a:buNone/>
            </a:pPr>
            <a:r>
              <a:rPr lang="sv-SE" sz="1800" b="1" dirty="0" smtClean="0"/>
              <a:t>Note </a:t>
            </a:r>
            <a:r>
              <a:rPr lang="sv-SE" sz="1800" b="1" dirty="0" err="1"/>
              <a:t>that</a:t>
            </a:r>
            <a:r>
              <a:rPr lang="sv-SE" sz="1800" b="1" dirty="0"/>
              <a:t> </a:t>
            </a:r>
            <a:r>
              <a:rPr lang="sv-SE" sz="1800" b="1" dirty="0" err="1"/>
              <a:t>this</a:t>
            </a:r>
            <a:r>
              <a:rPr lang="sv-SE" sz="1800" b="1" dirty="0"/>
              <a:t> </a:t>
            </a:r>
            <a:r>
              <a:rPr lang="sv-SE" sz="1800" b="1" dirty="0" err="1"/>
              <a:t>will</a:t>
            </a:r>
            <a:r>
              <a:rPr lang="sv-SE" sz="1800" b="1" dirty="0"/>
              <a:t> be the </a:t>
            </a:r>
            <a:r>
              <a:rPr lang="sv-SE" sz="1800" b="1" dirty="0" err="1"/>
              <a:t>first</a:t>
            </a:r>
            <a:r>
              <a:rPr lang="sv-SE" sz="1800" b="1" dirty="0"/>
              <a:t> </a:t>
            </a:r>
            <a:r>
              <a:rPr lang="sv-SE" sz="1800" b="1" dirty="0" err="1" smtClean="0"/>
              <a:t>time</a:t>
            </a:r>
            <a:r>
              <a:rPr lang="sv-SE" sz="1800" b="1" dirty="0" smtClean="0"/>
              <a:t> </a:t>
            </a:r>
          </a:p>
          <a:p>
            <a:pPr marL="0" lvl="1" indent="0">
              <a:spcBef>
                <a:spcPct val="35000"/>
              </a:spcBef>
              <a:buNone/>
            </a:pPr>
            <a:r>
              <a:rPr lang="sv-SE" sz="1800" b="1" dirty="0"/>
              <a:t>	</a:t>
            </a:r>
            <a:r>
              <a:rPr lang="sv-SE" sz="1800" b="1" dirty="0" smtClean="0"/>
              <a:t>(</a:t>
            </a:r>
            <a:r>
              <a:rPr lang="sv-SE" sz="1800" b="1" dirty="0"/>
              <a:t>for </a:t>
            </a:r>
            <a:r>
              <a:rPr lang="sv-SE" sz="1800" b="1" dirty="0" err="1"/>
              <a:t>cavity</a:t>
            </a:r>
            <a:r>
              <a:rPr lang="sv-SE" sz="1800" b="1" dirty="0"/>
              <a:t>, </a:t>
            </a:r>
            <a:r>
              <a:rPr lang="sv-SE" sz="1800" b="1" dirty="0" err="1"/>
              <a:t>cryostat</a:t>
            </a:r>
            <a:r>
              <a:rPr lang="sv-SE" sz="1800" b="1" dirty="0"/>
              <a:t> and team</a:t>
            </a:r>
            <a:r>
              <a:rPr lang="sv-SE" sz="1800" b="1" dirty="0" smtClean="0"/>
              <a:t>)</a:t>
            </a:r>
          </a:p>
          <a:p>
            <a:pPr marL="0" lvl="1" indent="0">
              <a:spcBef>
                <a:spcPct val="35000"/>
              </a:spcBef>
              <a:buNone/>
            </a:pPr>
            <a:r>
              <a:rPr lang="sv-SE" sz="1800" dirty="0" err="1" smtClean="0"/>
              <a:t>Expect</a:t>
            </a:r>
            <a:r>
              <a:rPr lang="sv-SE" sz="1800" dirty="0" smtClean="0"/>
              <a:t> extra </a:t>
            </a:r>
            <a:r>
              <a:rPr lang="sv-SE" sz="1800" dirty="0" err="1" smtClean="0"/>
              <a:t>time</a:t>
            </a:r>
            <a:r>
              <a:rPr lang="sv-SE" sz="1800" dirty="0" smtClean="0"/>
              <a:t> for</a:t>
            </a:r>
          </a:p>
          <a:p>
            <a:pPr marL="285750" lvl="1" indent="-285750">
              <a:spcBef>
                <a:spcPct val="35000"/>
              </a:spcBef>
            </a:pPr>
            <a:r>
              <a:rPr lang="sv-SE" sz="1800" dirty="0" err="1" smtClean="0"/>
              <a:t>connections</a:t>
            </a:r>
            <a:endParaRPr lang="sv-SE" sz="1800" dirty="0" smtClean="0"/>
          </a:p>
          <a:p>
            <a:pPr marL="285750" lvl="1" indent="-285750">
              <a:spcBef>
                <a:spcPct val="35000"/>
              </a:spcBef>
            </a:pPr>
            <a:r>
              <a:rPr lang="sv-SE" sz="1800" dirty="0" smtClean="0"/>
              <a:t>cool down, RF conditioning, </a:t>
            </a:r>
            <a:r>
              <a:rPr lang="sv-SE" sz="1800" dirty="0" err="1" smtClean="0"/>
              <a:t>testing</a:t>
            </a:r>
            <a:r>
              <a:rPr lang="sv-SE" sz="1800" dirty="0" smtClean="0"/>
              <a:t>…</a:t>
            </a:r>
            <a:endParaRPr lang="sv-SE" sz="1800" dirty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20-Nov-2013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ESS-FREIA Spoke Cavity Testing - Roger Ruber - Proposed Test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D9BFA-F87D-46B0-8E59-147BA53E6417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07" y="1449435"/>
            <a:ext cx="3754602" cy="185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Ruber\Documents\Work\20131118\D2 21-05-2013-fi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07" y="3898298"/>
            <a:ext cx="3754602" cy="23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R004-UUgrabard-ESS">
  <a:themeElements>
    <a:clrScheme name="">
      <a:dk1>
        <a:srgbClr val="000000"/>
      </a:dk1>
      <a:lt1>
        <a:srgbClr val="FFFFFF"/>
      </a:lt1>
      <a:dk2>
        <a:srgbClr val="666666"/>
      </a:dk2>
      <a:lt2>
        <a:srgbClr val="B3B3B3"/>
      </a:lt2>
      <a:accent1>
        <a:srgbClr val="C7D6EA"/>
      </a:accent1>
      <a:accent2>
        <a:srgbClr val="F9E7C9"/>
      </a:accent2>
      <a:accent3>
        <a:srgbClr val="FFFFFF"/>
      </a:accent3>
      <a:accent4>
        <a:srgbClr val="000000"/>
      </a:accent4>
      <a:accent5>
        <a:srgbClr val="E0E8F3"/>
      </a:accent5>
      <a:accent6>
        <a:srgbClr val="E2D1B6"/>
      </a:accent6>
      <a:hlink>
        <a:srgbClr val="B9D3C6"/>
      </a:hlink>
      <a:folHlink>
        <a:srgbClr val="990000"/>
      </a:folHlink>
    </a:clrScheme>
    <a:fontScheme name="Tom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RR004-UUgrabard-ESS</Template>
  <TotalTime>9859</TotalTime>
  <Words>917</Words>
  <Application>Microsoft Office PowerPoint</Application>
  <PresentationFormat>On-screen Show (4:3)</PresentationFormat>
  <Paragraphs>228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RR004-UUgrabard-ESS</vt:lpstr>
      <vt:lpstr>The FREIA Test Program</vt:lpstr>
      <vt:lpstr>Responsibility for ESS Accelerator</vt:lpstr>
      <vt:lpstr>What (does this mean)?</vt:lpstr>
      <vt:lpstr>… for the sub-systems …</vt:lpstr>
      <vt:lpstr>How ?</vt:lpstr>
      <vt:lpstr>Cryogenics &amp; Cryostat</vt:lpstr>
      <vt:lpstr>RF Power Station and Distribution </vt:lpstr>
      <vt:lpstr>Controls and Monitoring</vt:lpstr>
      <vt:lpstr>Single “Double Spoke” Cavity</vt:lpstr>
      <vt:lpstr>Spoke Cryo-module</vt:lpstr>
      <vt:lpstr>Summary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WP8 RF Systems Draft Work Package Description</dc:title>
  <dc:subject/>
  <dc:creator>ruber</dc:creator>
  <cp:keywords/>
  <dc:description/>
  <cp:lastModifiedBy>Ruber</cp:lastModifiedBy>
  <cp:revision>221</cp:revision>
  <cp:lastPrinted>2008-11-17T14:20:44Z</cp:lastPrinted>
  <dcterms:created xsi:type="dcterms:W3CDTF">2010-02-24T17:17:31Z</dcterms:created>
  <dcterms:modified xsi:type="dcterms:W3CDTF">2013-11-20T11:30:21Z</dcterms:modified>
  <cp:category/>
</cp:coreProperties>
</file>