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69" r:id="rId5"/>
    <p:sldId id="266" r:id="rId6"/>
    <p:sldId id="267" r:id="rId7"/>
    <p:sldId id="268" r:id="rId8"/>
    <p:sldId id="262" r:id="rId9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4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8" autoAdjust="0"/>
    <p:restoredTop sz="94656" autoAdjust="0"/>
  </p:normalViewPr>
  <p:slideViewPr>
    <p:cSldViewPr>
      <p:cViewPr>
        <p:scale>
          <a:sx n="161" d="100"/>
          <a:sy n="161" d="100"/>
        </p:scale>
        <p:origin x="-1416" y="-5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1100B-EEF6-8E4A-9C1E-A3B368500E9E}" type="datetimeFigureOut">
              <a:rPr lang="en-US" smtClean="0"/>
              <a:t>19/10/15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4A314-A218-FB4D-8C87-F294E3772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7360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F57FC-B3FF-4DF2-9417-962901C07B3B}" type="datetimeFigureOut">
              <a:rPr lang="sv-SE" smtClean="0"/>
              <a:t>19/10/15</a:t>
            </a:fld>
            <a:endParaRPr lang="sv-S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1A53A7-64CD-4D0E-AAE8-1AC9C79D7085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846559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94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19/10/15   Presentation at FREIA</a:t>
            </a: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Rutambhara Yogi          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7" name="Bildobjekt 7" descr="ESS-vit-logg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60648"/>
            <a:ext cx="1656184" cy="88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8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9144000" cy="1434354"/>
          </a:xfrm>
          <a:prstGeom prst="rect">
            <a:avLst/>
          </a:prstGeom>
          <a:solidFill>
            <a:srgbClr val="0094CA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rgbClr val="0094CA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19/10/15   Presentation at FREIA</a:t>
            </a: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Rutambhara Yogi          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8" name="Bildobjekt 5" descr="ESS-vit-logg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008" y="319530"/>
            <a:ext cx="1370480" cy="73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99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6"/>
          <p:cNvSpPr/>
          <p:nvPr userDrawn="1"/>
        </p:nvSpPr>
        <p:spPr>
          <a:xfrm>
            <a:off x="0" y="0"/>
            <a:ext cx="9144000" cy="1434354"/>
          </a:xfrm>
          <a:prstGeom prst="rect">
            <a:avLst/>
          </a:prstGeom>
          <a:solidFill>
            <a:srgbClr val="0094CA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rgbClr val="0094CA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19/10/15   Presentation at FREIA</a:t>
            </a:r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Rutambhara Yogi          </a:t>
            </a:r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9" name="Bildobjekt 7" descr="ESS-vit-logg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662" y="260648"/>
            <a:ext cx="1359826" cy="72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3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19/10/15   Presentation at FREIA</a:t>
            </a:r>
            <a:endParaRPr lang="sv-S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Rutambhara Yogi          </a:t>
            </a:r>
            <a:endParaRPr lang="sv-S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Rektangel 6"/>
          <p:cNvSpPr/>
          <p:nvPr userDrawn="1"/>
        </p:nvSpPr>
        <p:spPr>
          <a:xfrm>
            <a:off x="0" y="0"/>
            <a:ext cx="9144000" cy="1434354"/>
          </a:xfrm>
          <a:prstGeom prst="rect">
            <a:avLst/>
          </a:prstGeom>
          <a:solidFill>
            <a:srgbClr val="0094CA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rgbClr val="0094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74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3913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19/10/15   Presentation at FREIA</a:t>
            </a: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v-SE" smtClean="0"/>
              <a:t>Rutambhara Yogi          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115BC-487E-4422-894C-CB7CD3E7922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0640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 baseline="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 baseline="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 baseline="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 baseline="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europeanspallationsource.se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4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noProof="0" dirty="0" smtClean="0"/>
              <a:t>High Power Model of Isolator</a:t>
            </a:r>
            <a:endParaRPr lang="en-GB" sz="4000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sz="2000" noProof="0" dirty="0" smtClean="0">
                <a:solidFill>
                  <a:schemeClr val="bg1"/>
                </a:solidFill>
              </a:rPr>
              <a:t>Rutambhara Yogi</a:t>
            </a:r>
          </a:p>
          <a:p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5949280"/>
            <a:ext cx="4572000" cy="60324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600" dirty="0" err="1" smtClean="0">
                <a:solidFill>
                  <a:srgbClr val="FFFFFF"/>
                </a:solidFill>
                <a:hlinkClick r:id="rId2"/>
              </a:rPr>
              <a:t>www.europeanspallationsource.se</a:t>
            </a:r>
            <a:endParaRPr lang="en-GB" sz="1600" dirty="0" smtClean="0">
              <a:solidFill>
                <a:srgbClr val="FFFFFF"/>
              </a:solidFill>
            </a:endParaRPr>
          </a:p>
          <a:p>
            <a:pPr algn="ctr"/>
            <a:r>
              <a:rPr lang="en-GB" sz="1400" dirty="0" smtClean="0">
                <a:solidFill>
                  <a:srgbClr val="FFFFFF"/>
                </a:solidFill>
              </a:rPr>
              <a:t>10 June 2015</a:t>
            </a:r>
          </a:p>
        </p:txBody>
      </p:sp>
    </p:spTree>
    <p:extLst>
      <p:ext uri="{BB962C8B-B14F-4D97-AF65-F5344CB8AC3E}">
        <p14:creationId xmlns:p14="http://schemas.microsoft.com/office/powerpoint/2010/main" val="1394613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en-GB" smtClean="0"/>
              <a:t>2</a:t>
            </a:fld>
            <a:endParaRPr lang="en-GB"/>
          </a:p>
        </p:txBody>
      </p:sp>
      <p:sp>
        <p:nvSpPr>
          <p:cNvPr id="55" name="Date Placeholder 5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962672" cy="365125"/>
          </a:xfrm>
        </p:spPr>
        <p:txBody>
          <a:bodyPr/>
          <a:lstStyle/>
          <a:p>
            <a:r>
              <a:rPr lang="en-US" dirty="0" smtClean="0"/>
              <a:t>19/10/15   Presentation at FREIA</a:t>
            </a:r>
            <a:endParaRPr lang="sv-SE" dirty="0"/>
          </a:p>
        </p:txBody>
      </p:sp>
      <p:sp>
        <p:nvSpPr>
          <p:cNvPr id="56" name="Footer Placeholder 5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Rutambhara Yogi          </a:t>
            </a:r>
            <a:endParaRPr lang="sv-SE" dirty="0"/>
          </a:p>
        </p:txBody>
      </p:sp>
      <p:sp>
        <p:nvSpPr>
          <p:cNvPr id="57" name="TextBox 56"/>
          <p:cNvSpPr txBox="1"/>
          <p:nvPr/>
        </p:nvSpPr>
        <p:spPr>
          <a:xfrm>
            <a:off x="5652120" y="3861048"/>
            <a:ext cx="323023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Even if we measure S11 </a:t>
            </a:r>
          </a:p>
          <a:p>
            <a:r>
              <a:rPr lang="en-US" dirty="0" smtClean="0"/>
              <a:t>of circulator as 30 dB using VNA, </a:t>
            </a:r>
          </a:p>
          <a:p>
            <a:r>
              <a:rPr lang="en-US" dirty="0"/>
              <a:t>a</a:t>
            </a:r>
            <a:r>
              <a:rPr lang="en-US" dirty="0" smtClean="0"/>
              <a:t>t high power the value will </a:t>
            </a:r>
          </a:p>
          <a:p>
            <a:r>
              <a:rPr lang="en-US" dirty="0" smtClean="0"/>
              <a:t>be lower than 30 dB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It depends on the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reflected signals reaching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port 1 of the circulator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8" name="Picture 5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0"/>
            <a:ext cx="5480050" cy="42989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TextBox 58"/>
          <p:cNvSpPr txBox="1"/>
          <p:nvPr/>
        </p:nvSpPr>
        <p:spPr>
          <a:xfrm>
            <a:off x="5724128" y="1772816"/>
            <a:ext cx="31859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1: Finite return loss of circulator</a:t>
            </a:r>
          </a:p>
          <a:p>
            <a:r>
              <a:rPr lang="en-US" dirty="0" smtClean="0"/>
              <a:t>2: Finite isolation of circulator</a:t>
            </a:r>
          </a:p>
          <a:p>
            <a:r>
              <a:rPr lang="en-US" dirty="0" smtClean="0"/>
              <a:t>3: Finite return loss of load.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35696" y="6021288"/>
            <a:ext cx="1237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K-Amplifier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028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en-GB" smtClean="0"/>
              <a:t>3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674640" cy="365125"/>
          </a:xfrm>
        </p:spPr>
        <p:txBody>
          <a:bodyPr/>
          <a:lstStyle/>
          <a:p>
            <a:r>
              <a:rPr lang="en-US" dirty="0" smtClean="0"/>
              <a:t>19/10/15   Presentation at FREIA</a:t>
            </a:r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Rutambhara Yogi          </a:t>
            </a:r>
            <a:endParaRPr lang="sv-SE" dirty="0"/>
          </a:p>
        </p:txBody>
      </p:sp>
      <p:grpSp>
        <p:nvGrpSpPr>
          <p:cNvPr id="14" name="Group 13"/>
          <p:cNvGrpSpPr/>
          <p:nvPr/>
        </p:nvGrpSpPr>
        <p:grpSpPr>
          <a:xfrm>
            <a:off x="611560" y="1628800"/>
            <a:ext cx="5544616" cy="3960440"/>
            <a:chOff x="611560" y="1628800"/>
            <a:chExt cx="5328592" cy="3672408"/>
          </a:xfrm>
        </p:grpSpPr>
        <p:pic>
          <p:nvPicPr>
            <p:cNvPr id="7" name="Picture 6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628800"/>
              <a:ext cx="5328592" cy="36724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Oval 9"/>
            <p:cNvSpPr/>
            <p:nvPr/>
          </p:nvSpPr>
          <p:spPr>
            <a:xfrm>
              <a:off x="899592" y="4005064"/>
              <a:ext cx="360040" cy="36004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Wingdings" charset="2"/>
                <a:buChar char="ü"/>
              </a:pPr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2195736" y="4725144"/>
              <a:ext cx="360040" cy="36004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Wingdings" charset="2"/>
                <a:buChar char="ü"/>
              </a:pPr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228184" y="2276872"/>
            <a:ext cx="274196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RF Parameters of circulator </a:t>
            </a:r>
          </a:p>
          <a:p>
            <a:r>
              <a:rPr lang="en-US" dirty="0"/>
              <a:t>u</a:t>
            </a:r>
            <a:r>
              <a:rPr lang="en-US" dirty="0" smtClean="0"/>
              <a:t>sed for simulation:</a:t>
            </a:r>
          </a:p>
          <a:p>
            <a:r>
              <a:rPr lang="en-US" dirty="0" smtClean="0"/>
              <a:t>S11= 30 dB</a:t>
            </a:r>
          </a:p>
          <a:p>
            <a:r>
              <a:rPr lang="en-US" dirty="0" smtClean="0"/>
              <a:t>S12 = 26 dB</a:t>
            </a:r>
          </a:p>
          <a:p>
            <a:r>
              <a:rPr lang="en-US" dirty="0" smtClean="0"/>
              <a:t>S21 = </a:t>
            </a:r>
            <a:r>
              <a:rPr lang="en-US" dirty="0" smtClean="0"/>
              <a:t>0.15 </a:t>
            </a:r>
            <a:r>
              <a:rPr lang="en-US" dirty="0" smtClean="0"/>
              <a:t>dB</a:t>
            </a:r>
          </a:p>
          <a:p>
            <a:r>
              <a:rPr lang="en-US" dirty="0" smtClean="0"/>
              <a:t>NO higher order harmonics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290672" y="4509120"/>
            <a:ext cx="28533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amplifier needs </a:t>
            </a:r>
            <a:r>
              <a:rPr lang="en-US" dirty="0" smtClean="0"/>
              <a:t>at least </a:t>
            </a:r>
          </a:p>
          <a:p>
            <a:r>
              <a:rPr lang="en-US" dirty="0" smtClean="0"/>
              <a:t>20 dB return loss (1.2 SWR), </a:t>
            </a:r>
          </a:p>
          <a:p>
            <a:r>
              <a:rPr lang="en-US" dirty="0" smtClean="0"/>
              <a:t>return loss of load ≥ 30 dB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2339752" y="5373216"/>
            <a:ext cx="288032" cy="216024"/>
            <a:chOff x="2195736" y="5805264"/>
            <a:chExt cx="432048" cy="360040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2195736" y="6021288"/>
              <a:ext cx="144016" cy="14401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2339752" y="5805264"/>
              <a:ext cx="288032" cy="3600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539552" y="1340768"/>
            <a:ext cx="68407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Variation of Effective return loss of Isolator with </a:t>
            </a:r>
            <a:r>
              <a:rPr lang="en-US" sz="1400" dirty="0" smtClean="0"/>
              <a:t>return loss of load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6300192" y="1484784"/>
            <a:ext cx="2698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According to specifications 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SoW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815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Arrangements for FAT  at AFT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458616" cy="365125"/>
          </a:xfrm>
        </p:spPr>
        <p:txBody>
          <a:bodyPr/>
          <a:lstStyle/>
          <a:p>
            <a:r>
              <a:rPr lang="en-US" dirty="0" smtClean="0"/>
              <a:t>19/10/15   Presentation at FREIA</a:t>
            </a: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Rutambhara Yogi          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sv-SE" smtClean="0"/>
              <a:t>4</a:t>
            </a:fld>
            <a:endParaRPr lang="sv-SE" dirty="0"/>
          </a:p>
        </p:txBody>
      </p:sp>
      <p:grpSp>
        <p:nvGrpSpPr>
          <p:cNvPr id="7" name="Group 6"/>
          <p:cNvGrpSpPr/>
          <p:nvPr/>
        </p:nvGrpSpPr>
        <p:grpSpPr>
          <a:xfrm>
            <a:off x="899592" y="1628800"/>
            <a:ext cx="6840760" cy="4664486"/>
            <a:chOff x="690492" y="680621"/>
            <a:chExt cx="7747930" cy="578416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492" y="680621"/>
              <a:ext cx="7747930" cy="5784169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4572000" y="2071934"/>
              <a:ext cx="63528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dirty="0" smtClean="0"/>
                <a:t>Load</a:t>
              </a:r>
              <a:endParaRPr lang="en-US" dirty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4070634" y="2268812"/>
              <a:ext cx="501366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076679" y="3134301"/>
              <a:ext cx="1103149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dirty="0" smtClean="0"/>
                <a:t>Circulator</a:t>
              </a:r>
              <a:endParaRPr lang="en-US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 flipV="1">
              <a:off x="1682529" y="3525345"/>
              <a:ext cx="325650" cy="317524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89019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Specifications of Isolator by AFT (FAT)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19/10/15   Presentation at FREIA</a:t>
            </a: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Rutambhara Yogi          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sv-SE" smtClean="0"/>
              <a:t>5</a:t>
            </a:fld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484784"/>
            <a:ext cx="7632848" cy="505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618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19/10/15   Presentation at FREIA</a:t>
            </a: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Rutambhara Yogi          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sv-SE" smtClean="0"/>
              <a:t>6</a:t>
            </a:fld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204864"/>
            <a:ext cx="5216376" cy="33924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724128" y="2420888"/>
            <a:ext cx="28620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RF Parameters of </a:t>
            </a:r>
            <a:r>
              <a:rPr lang="en-US" dirty="0" smtClean="0"/>
              <a:t>AFT circulator </a:t>
            </a:r>
            <a:endParaRPr lang="en-US" dirty="0"/>
          </a:p>
          <a:p>
            <a:r>
              <a:rPr lang="en-US" dirty="0"/>
              <a:t>used for simulation:</a:t>
            </a:r>
          </a:p>
          <a:p>
            <a:r>
              <a:rPr lang="en-US" dirty="0"/>
              <a:t>S11= </a:t>
            </a:r>
            <a:r>
              <a:rPr lang="en-US" dirty="0" smtClean="0"/>
              <a:t>43 </a:t>
            </a:r>
            <a:r>
              <a:rPr lang="en-US" dirty="0"/>
              <a:t>dB</a:t>
            </a:r>
          </a:p>
          <a:p>
            <a:r>
              <a:rPr lang="en-US" dirty="0"/>
              <a:t>S12 = </a:t>
            </a:r>
            <a:r>
              <a:rPr lang="en-US" dirty="0" smtClean="0"/>
              <a:t>42 </a:t>
            </a:r>
            <a:r>
              <a:rPr lang="en-US" dirty="0"/>
              <a:t>dB</a:t>
            </a:r>
          </a:p>
          <a:p>
            <a:r>
              <a:rPr lang="en-US" dirty="0"/>
              <a:t>S21 = </a:t>
            </a:r>
            <a:r>
              <a:rPr lang="en-US" dirty="0" smtClean="0"/>
              <a:t>0.094 </a:t>
            </a:r>
            <a:r>
              <a:rPr lang="en-US" dirty="0"/>
              <a:t>dB</a:t>
            </a:r>
          </a:p>
          <a:p>
            <a:r>
              <a:rPr lang="en-US" dirty="0"/>
              <a:t>NO higher order harmonics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1520" y="1412776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Variation of Effective return loss of Isolator with return loss of </a:t>
            </a:r>
            <a:r>
              <a:rPr lang="en-US" dirty="0" smtClean="0"/>
              <a:t>load (For AFT circulator and load)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815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602632" cy="365125"/>
          </a:xfrm>
        </p:spPr>
        <p:txBody>
          <a:bodyPr/>
          <a:lstStyle/>
          <a:p>
            <a:r>
              <a:rPr lang="en-US" dirty="0" smtClean="0"/>
              <a:t>19/10/15   Presentation at FREIA</a:t>
            </a: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Rutambhara Yogi          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sv-SE" smtClean="0"/>
              <a:t>7</a:t>
            </a:fld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3" y="1484784"/>
            <a:ext cx="5616624" cy="37782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5301208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the phase of load return is constant, </a:t>
            </a:r>
            <a:r>
              <a:rPr lang="en-US" b="1" dirty="0" smtClean="0"/>
              <a:t>Best</a:t>
            </a:r>
            <a:r>
              <a:rPr lang="en-US" dirty="0" smtClean="0"/>
              <a:t> possible case return loss = </a:t>
            </a:r>
            <a:r>
              <a:rPr lang="en-US" dirty="0" smtClean="0"/>
              <a:t>36 </a:t>
            </a:r>
            <a:r>
              <a:rPr lang="en-US" dirty="0" smtClean="0"/>
              <a:t>dB </a:t>
            </a:r>
            <a:endParaRPr lang="en-US" dirty="0" smtClean="0"/>
          </a:p>
          <a:p>
            <a:r>
              <a:rPr lang="en-US" dirty="0" smtClean="0"/>
              <a:t>Please </a:t>
            </a:r>
            <a:r>
              <a:rPr lang="en-US" dirty="0" smtClean="0"/>
              <a:t>note: In this calculation, higher order harmonics are </a:t>
            </a:r>
            <a:r>
              <a:rPr lang="en-US" b="1" dirty="0" smtClean="0"/>
              <a:t>not</a:t>
            </a:r>
            <a:r>
              <a:rPr lang="en-US" dirty="0" smtClean="0"/>
              <a:t> considered. </a:t>
            </a:r>
          </a:p>
          <a:p>
            <a:r>
              <a:rPr lang="en-US" dirty="0" smtClean="0"/>
              <a:t>Return loss -19 dB = 1.25 (excluding higher order harmonics)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78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674640" cy="365125"/>
          </a:xfrm>
        </p:spPr>
        <p:txBody>
          <a:bodyPr/>
          <a:lstStyle/>
          <a:p>
            <a:r>
              <a:rPr lang="en-US" dirty="0" smtClean="0"/>
              <a:t>19/10/15   Presentation at FREIA</a:t>
            </a: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Rutambhara Yogi          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15BC-487E-4422-894C-CB7CD3E79223}" type="slidenum">
              <a:rPr lang="sv-SE" smtClean="0"/>
              <a:t>8</a:t>
            </a:fld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3491880" y="3068960"/>
            <a:ext cx="12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Thank you 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53275"/>
      </p:ext>
    </p:extLst>
  </p:cSld>
  <p:clrMapOvr>
    <a:masterClrMapping/>
  </p:clrMapOvr>
</p:sld>
</file>

<file path=ppt/theme/theme1.xml><?xml version="1.0" encoding="utf-8"?>
<a:theme xmlns:a="http://schemas.openxmlformats.org/drawingml/2006/main" name="ESS Core 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 Core Powerpoint.pptx</Template>
  <TotalTime>280</TotalTime>
  <Words>316</Words>
  <Application>Microsoft Macintosh PowerPoint</Application>
  <PresentationFormat>On-screen Show (4:3)</PresentationFormat>
  <Paragraphs>64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ESS Core Powerpoint</vt:lpstr>
      <vt:lpstr>High Power Model of Isolator</vt:lpstr>
      <vt:lpstr>PowerPoint Presentation</vt:lpstr>
      <vt:lpstr>PowerPoint Presentation</vt:lpstr>
      <vt:lpstr>Arrangements for FAT  at AFT</vt:lpstr>
      <vt:lpstr>Specifications of Isolator by AFT (FAT)</vt:lpstr>
      <vt:lpstr>PowerPoint Presentation</vt:lpstr>
      <vt:lpstr>PowerPoint Presentation</vt:lpstr>
      <vt:lpstr>PowerPoint Presentation</vt:lpstr>
    </vt:vector>
  </TitlesOfParts>
  <Company>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Heléne Björkman</dc:creator>
  <cp:lastModifiedBy>Rutambhara Yogi</cp:lastModifiedBy>
  <cp:revision>31</cp:revision>
  <dcterms:created xsi:type="dcterms:W3CDTF">2013-10-29T16:05:10Z</dcterms:created>
  <dcterms:modified xsi:type="dcterms:W3CDTF">2015-10-19T10:21:55Z</dcterms:modified>
</cp:coreProperties>
</file>