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75" r:id="rId3"/>
    <p:sldId id="272" r:id="rId4"/>
    <p:sldId id="273" r:id="rId5"/>
    <p:sldId id="274" r:id="rId6"/>
    <p:sldId id="276" r:id="rId7"/>
    <p:sldId id="277" r:id="rId8"/>
    <p:sldId id="278" r:id="rId9"/>
    <p:sldId id="279" r:id="rId10"/>
    <p:sldId id="280" r:id="rId11"/>
    <p:sldId id="281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33CC"/>
    <a:srgbClr val="FF6600"/>
    <a:srgbClr val="FFFF93"/>
    <a:srgbClr val="FFFF66"/>
    <a:srgbClr val="CCFF99"/>
    <a:srgbClr val="FAFEC8"/>
    <a:srgbClr val="FFFF99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771" autoAdjust="0"/>
  </p:normalViewPr>
  <p:slideViewPr>
    <p:cSldViewPr showGuides="1">
      <p:cViewPr>
        <p:scale>
          <a:sx n="100" d="100"/>
          <a:sy n="100" d="100"/>
        </p:scale>
        <p:origin x="-1944" y="-174"/>
      </p:cViewPr>
      <p:guideLst>
        <p:guide orient="horz" pos="864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3822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CEAF74D-7C4D-43F5-895A-BA98EBF4C1B9}" type="datetimeFigureOut">
              <a:rPr lang="en-US"/>
              <a:pPr>
                <a:defRPr/>
              </a:pPr>
              <a:t>10/26/2015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796C96E-9E5B-4FDA-8DC8-882C9BC3BF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8734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D488BF1-EBE2-49CF-99A1-40E59343E2AA}" type="datetimeFigureOut">
              <a:rPr lang="en-US"/>
              <a:pPr>
                <a:defRPr/>
              </a:pPr>
              <a:t>10/26/2015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4CB1CB8-1403-4585-82D3-6869E8CCC4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4033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CF16C103-E25A-45F1-8C58-06557E2C0DD6}" type="slidenum">
              <a:rPr lang="en-US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/>
          <p:nvPr userDrawn="1"/>
        </p:nvSpPr>
        <p:spPr>
          <a:xfrm>
            <a:off x="0" y="0"/>
            <a:ext cx="9144000" cy="549275"/>
          </a:xfrm>
          <a:prstGeom prst="rect">
            <a:avLst/>
          </a:prstGeom>
          <a:gradFill flip="none" rotWithShape="1">
            <a:gsLst>
              <a:gs pos="0">
                <a:srgbClr val="DC960A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3" name="Straight Connector 7"/>
          <p:cNvCxnSpPr/>
          <p:nvPr userDrawn="1"/>
        </p:nvCxnSpPr>
        <p:spPr>
          <a:xfrm>
            <a:off x="0" y="549275"/>
            <a:ext cx="9144000" cy="0"/>
          </a:xfrm>
          <a:prstGeom prst="line">
            <a:avLst/>
          </a:prstGeom>
          <a:ln w="76200">
            <a:solidFill>
              <a:srgbClr val="0000B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13"/>
          <p:cNvSpPr txBox="1">
            <a:spLocks noChangeArrowheads="1"/>
          </p:cNvSpPr>
          <p:nvPr userDrawn="1"/>
        </p:nvSpPr>
        <p:spPr bwMode="auto">
          <a:xfrm>
            <a:off x="76200" y="6477000"/>
            <a:ext cx="2667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1400" smtClean="0">
                <a:solidFill>
                  <a:srgbClr val="7F7F7F"/>
                </a:solidFill>
                <a:latin typeface="Times New Roman" pitchFamily="18" charset="0"/>
              </a:rPr>
              <a:t>Vitaliy Goryashko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934200" y="640080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56C4CB-B4DF-4011-B68A-7A845CE338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966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733A36-8B86-4A36-8CFA-C34BCDCC23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803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E9F35B-8F2F-4F17-B62E-0997553E11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539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B8B138-BC5B-4732-B69C-6DFBE94F79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142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6B3605-C9A8-4DAA-B301-6AEC3958FE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906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1D1902-5A2F-415C-8513-FBC026C9EA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018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EFFACB-95B2-4AA7-B10E-4E50A4B1AB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114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1E84F4-DED2-425D-BE9E-707432AD7D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908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1A73C0-576C-466F-9B03-6217A0DC40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02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22761F-5734-46AC-99D8-9266B412F7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032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BF3EB1-849A-4384-A93C-8571CD967C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4962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75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DA5477-CDAE-4736-8129-F6BB84DA08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1989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548640"/>
          </a:xfrm>
          <a:prstGeom prst="rect">
            <a:avLst/>
          </a:prstGeom>
          <a:gradFill flip="none" rotWithShape="1">
            <a:gsLst>
              <a:gs pos="0">
                <a:srgbClr val="FF6600"/>
              </a:gs>
              <a:gs pos="0">
                <a:srgbClr val="FF3300">
                  <a:alpha val="16863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4008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5D879FA-CFCD-45E1-9C80-13F83BDD630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0" y="549275"/>
            <a:ext cx="9144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1" name="TextBox 9"/>
          <p:cNvSpPr txBox="1">
            <a:spLocks noChangeArrowheads="1"/>
          </p:cNvSpPr>
          <p:nvPr userDrawn="1"/>
        </p:nvSpPr>
        <p:spPr bwMode="auto">
          <a:xfrm>
            <a:off x="76200" y="6477000"/>
            <a:ext cx="2667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1400" smtClean="0">
                <a:solidFill>
                  <a:srgbClr val="7F7F7F"/>
                </a:solidFill>
                <a:latin typeface="Times New Roman" pitchFamily="18" charset="0"/>
              </a:rPr>
              <a:t>Vitaliy Goryashko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1213" y="163513"/>
            <a:ext cx="1787525" cy="178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15" descr="FREIA"/>
          <p:cNvPicPr>
            <a:picLocks noGrp="1"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3" y="217488"/>
            <a:ext cx="2913062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Rectangle 2"/>
          <p:cNvSpPr>
            <a:spLocks noChangeArrowheads="1"/>
          </p:cNvSpPr>
          <p:nvPr/>
        </p:nvSpPr>
        <p:spPr bwMode="auto">
          <a:xfrm>
            <a:off x="604838" y="2514283"/>
            <a:ext cx="7777162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3200" dirty="0" smtClean="0"/>
              <a:t>Summary of the cavity test results: </a:t>
            </a:r>
          </a:p>
          <a:p>
            <a:pPr algn="ctr" eaLnBrk="1" hangingPunct="1"/>
            <a:r>
              <a:rPr lang="en-GB" altLang="en-US" sz="3200" dirty="0" smtClean="0"/>
              <a:t>1</a:t>
            </a:r>
            <a:r>
              <a:rPr lang="en-GB" altLang="en-US" sz="3200" baseline="30000" dirty="0" smtClean="0"/>
              <a:t>st</a:t>
            </a:r>
            <a:r>
              <a:rPr lang="en-US" altLang="en-US" sz="3200" b="1" dirty="0" smtClean="0">
                <a:solidFill>
                  <a:schemeClr val="tx2"/>
                </a:solidFill>
              </a:rPr>
              <a:t> </a:t>
            </a:r>
            <a:r>
              <a:rPr lang="en-GB" altLang="en-US" sz="3200" dirty="0" smtClean="0"/>
              <a:t>week</a:t>
            </a:r>
            <a:endParaRPr lang="en-US" altLang="en-US" sz="3200" b="1" dirty="0">
              <a:solidFill>
                <a:schemeClr val="tx2"/>
              </a:solidFill>
            </a:endParaRPr>
          </a:p>
        </p:txBody>
      </p:sp>
      <p:sp>
        <p:nvSpPr>
          <p:cNvPr id="14341" name="Rectangle 3"/>
          <p:cNvSpPr>
            <a:spLocks noChangeArrowheads="1"/>
          </p:cNvSpPr>
          <p:nvPr/>
        </p:nvSpPr>
        <p:spPr bwMode="auto">
          <a:xfrm>
            <a:off x="1344613" y="5474538"/>
            <a:ext cx="6503987" cy="1015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5" tIns="45698" rIns="91395" bIns="45698" anchor="ctr">
            <a:spAutoFit/>
          </a:bodyPr>
          <a:lstStyle>
            <a:lvl1pPr defTabSz="8016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016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016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016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016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3200" dirty="0" err="1" smtClean="0">
                <a:solidFill>
                  <a:schemeClr val="tx2"/>
                </a:solidFill>
                <a:latin typeface="Times New Roman" pitchFamily="18" charset="0"/>
              </a:rPr>
              <a:t>Krish</a:t>
            </a:r>
            <a:r>
              <a:rPr lang="en-US" altLang="en-US" sz="3200" dirty="0" smtClean="0">
                <a:solidFill>
                  <a:schemeClr val="tx2"/>
                </a:solidFill>
                <a:latin typeface="Times New Roman" pitchFamily="18" charset="0"/>
              </a:rPr>
              <a:t>, Han, Tor, </a:t>
            </a:r>
            <a:r>
              <a:rPr lang="en-US" altLang="en-US" sz="3200" dirty="0" err="1" smtClean="0">
                <a:solidFill>
                  <a:schemeClr val="tx2"/>
                </a:solidFill>
                <a:latin typeface="Times New Roman" pitchFamily="18" charset="0"/>
              </a:rPr>
              <a:t>Vitaliy</a:t>
            </a:r>
            <a:endParaRPr lang="en-US" altLang="en-US" sz="2800" dirty="0">
              <a:solidFill>
                <a:schemeClr val="tx2"/>
              </a:solidFill>
            </a:endParaRPr>
          </a:p>
          <a:p>
            <a:pPr algn="ctr" eaLnBrk="1" hangingPunct="1"/>
            <a:r>
              <a:rPr lang="en-US" altLang="en-US" sz="2800" dirty="0" smtClean="0">
                <a:solidFill>
                  <a:schemeClr val="tx2"/>
                </a:solidFill>
              </a:rPr>
              <a:t>2015</a:t>
            </a:r>
            <a:endParaRPr lang="ru-RU" altLang="en-US" sz="28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DA5477-CDAE-4736-8129-F6BB84DA08B7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371600" y="609600"/>
            <a:ext cx="64008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400" dirty="0" smtClean="0">
                <a:solidFill>
                  <a:srgbClr val="0033CC"/>
                </a:solidFill>
                <a:latin typeface="Comic Sans MS" panose="030F0702030302020204" pitchFamily="66" charset="0"/>
              </a:rPr>
              <a:t>Great Thanks from RF to </a:t>
            </a:r>
            <a:r>
              <a:rPr lang="en-US" sz="6400" dirty="0" err="1" smtClean="0">
                <a:solidFill>
                  <a:srgbClr val="0033CC"/>
                </a:solidFill>
                <a:latin typeface="Comic Sans MS" panose="030F0702030302020204" pitchFamily="66" charset="0"/>
              </a:rPr>
              <a:t>Cryo</a:t>
            </a:r>
            <a:endParaRPr lang="en-GB" sz="6400" dirty="0">
              <a:solidFill>
                <a:srgbClr val="0033CC"/>
              </a:solidFill>
              <a:latin typeface="Comic Sans MS" panose="030F0702030302020204" pitchFamily="66" charset="0"/>
            </a:endParaRPr>
          </a:p>
        </p:txBody>
      </p:sp>
      <p:pic>
        <p:nvPicPr>
          <p:cNvPr id="3074" name="Picture 2" descr="http://previews.123rf.com/images/arcady31/arcady311110/arcady31111000023/10856781-Thank-you-sign-Stock-Photo-thank-thank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667000"/>
            <a:ext cx="4038600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54663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DA5477-CDAE-4736-8129-F6BB84DA08B7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748298" y="0"/>
            <a:ext cx="1645817" cy="525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dirty="0" smtClean="0"/>
              <a:t>Test plan</a:t>
            </a:r>
            <a:endParaRPr lang="ru-RU" altLang="en-US" sz="2800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712651"/>
            <a:ext cx="9073581" cy="5002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0724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DA5477-CDAE-4736-8129-F6BB84DA08B7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438400" y="0"/>
            <a:ext cx="4268827" cy="538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dirty="0" smtClean="0"/>
              <a:t>Day 1</a:t>
            </a:r>
            <a:r>
              <a:rPr lang="en-US" altLang="en-US" sz="2800" dirty="0" smtClean="0"/>
              <a:t>,</a:t>
            </a:r>
            <a:r>
              <a:rPr lang="en-US" altLang="en-US" sz="2800" dirty="0" smtClean="0"/>
              <a:t> zoomed in view</a:t>
            </a:r>
            <a:endParaRPr lang="ru-RU" altLang="en-US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09600"/>
            <a:ext cx="8652032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http://www.clipartbest.com/cliparts/jcx/BGR/jcxBGRoc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724400"/>
            <a:ext cx="685800" cy="526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5588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DA5477-CDAE-4736-8129-F6BB84DA08B7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438400" y="0"/>
            <a:ext cx="4268827" cy="538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dirty="0" smtClean="0"/>
              <a:t>Day 2</a:t>
            </a:r>
            <a:r>
              <a:rPr lang="en-US" altLang="en-US" sz="2800" dirty="0" smtClean="0"/>
              <a:t>,</a:t>
            </a:r>
            <a:r>
              <a:rPr lang="en-US" altLang="en-US" sz="2800" dirty="0" smtClean="0"/>
              <a:t> zoomed in view</a:t>
            </a:r>
            <a:endParaRPr lang="ru-RU" altLang="en-US" sz="2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94" y="685800"/>
            <a:ext cx="8767906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400" y="3657600"/>
            <a:ext cx="5638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Makes use of the NI system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Time-consuming (~10 hours per test)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but fully automated by </a:t>
            </a:r>
            <a:r>
              <a:rPr lang="en-US" sz="2400" dirty="0" err="1" smtClean="0"/>
              <a:t>Krish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753811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590800" y="0"/>
            <a:ext cx="3880752" cy="538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dirty="0" smtClean="0"/>
              <a:t>Cavity re-conditioning</a:t>
            </a:r>
            <a:endParaRPr lang="ru-RU" altLang="en-US" sz="2800" dirty="0"/>
          </a:p>
        </p:txBody>
      </p:sp>
      <p:sp>
        <p:nvSpPr>
          <p:cNvPr id="6" name="AutoShape 2" descr="http://freia.physics.uu.se/FREIAelog/data/2015/43/20.10/2015-10-20T18:18:20-01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4" descr="http://freia.physics.uu.se/FREIAelog/data/2015/43/20.10/2015-10-20T18:18:20-01.p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125" name="Picture 5" descr="C:\Users\vitgo630\Downloads\aux_my\2015-10-20T18-18-20-01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17" b="27509"/>
          <a:stretch/>
        </p:blipFill>
        <p:spPr bwMode="auto">
          <a:xfrm>
            <a:off x="1069975" y="609600"/>
            <a:ext cx="7083425" cy="6204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ight Arrow 7"/>
          <p:cNvSpPr/>
          <p:nvPr/>
        </p:nvSpPr>
        <p:spPr>
          <a:xfrm>
            <a:off x="4267200" y="1676400"/>
            <a:ext cx="6096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ight Arrow 9"/>
          <p:cNvSpPr/>
          <p:nvPr/>
        </p:nvSpPr>
        <p:spPr>
          <a:xfrm rot="10800000">
            <a:off x="6553200" y="1676401"/>
            <a:ext cx="6096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2895600" y="1472625"/>
            <a:ext cx="13452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3300"/>
                </a:solidFill>
              </a:rPr>
              <a:t>1 hour</a:t>
            </a:r>
            <a:endParaRPr lang="en-GB" sz="3200" dirty="0">
              <a:solidFill>
                <a:srgbClr val="FF3300"/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DA5477-CDAE-4736-8129-F6BB84DA08B7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1781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Users\vitgo630\Downloads\aux_my\2015-10-20T17-32-13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09600"/>
            <a:ext cx="4552717" cy="3414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vitgo630\Downloads\aux_my\2015-10-20T17-44-24-0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291062"/>
            <a:ext cx="4552717" cy="3414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895600" y="0"/>
            <a:ext cx="3207233" cy="538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dirty="0" smtClean="0"/>
              <a:t>Transmitted signal</a:t>
            </a:r>
            <a:endParaRPr lang="ru-RU" alt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105400" y="3657600"/>
            <a:ext cx="23759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3300"/>
                </a:solidFill>
              </a:rPr>
              <a:t>15 minutes later</a:t>
            </a:r>
            <a:endParaRPr lang="en-GB" sz="2400" dirty="0">
              <a:solidFill>
                <a:srgbClr val="FF33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DA5477-CDAE-4736-8129-F6BB84DA08B7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61618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vitgo630\Downloads\aux_my\2015-10-21T10-01-24-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6588"/>
            <a:ext cx="8497888" cy="5840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672448" y="0"/>
            <a:ext cx="3880752" cy="489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dirty="0" err="1" smtClean="0"/>
              <a:t>Microphonics</a:t>
            </a:r>
            <a:r>
              <a:rPr lang="en-US" altLang="en-US" sz="2800" dirty="0" smtClean="0"/>
              <a:t> spectrum</a:t>
            </a:r>
            <a:endParaRPr lang="ru-RU" altLang="en-U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DA5477-CDAE-4736-8129-F6BB84DA08B7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98053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vitgo630\Downloads\aux_my\2015-10-21T10-30-51-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5583" y="3614022"/>
            <a:ext cx="4652217" cy="3243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vitgo630\Downloads\aux_my\2015-10-21T10-29-51-0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"/>
            <a:ext cx="4412175" cy="3168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vitgo630\Downloads\aux_my\2015-10-21T10-30-18-0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4752" y="609600"/>
            <a:ext cx="4334448" cy="3099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vitgo630\Downloads\aux_my\2015-10-21T10-30-35-00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9" y="3733800"/>
            <a:ext cx="4325304" cy="3109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2133600" y="10180"/>
            <a:ext cx="490401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dirty="0" err="1" smtClean="0"/>
              <a:t>Microphonics</a:t>
            </a:r>
            <a:r>
              <a:rPr lang="en-US" altLang="en-US" sz="2800" dirty="0" smtClean="0"/>
              <a:t> in time domain</a:t>
            </a:r>
            <a:endParaRPr lang="ru-RU" altLang="en-U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DA5477-CDAE-4736-8129-F6BB84DA08B7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06987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vitgo630\Downloads\aux_my\2015-10-23T15-21-01-0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9876" y="3048000"/>
            <a:ext cx="5237586" cy="3400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vitgo630\Downloads\aux_my\2015-10-23T15-40-10-0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" y="609599"/>
            <a:ext cx="5087112" cy="2740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864726" y="0"/>
            <a:ext cx="1496197" cy="538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dirty="0" smtClean="0"/>
              <a:t>Q-slope</a:t>
            </a:r>
            <a:endParaRPr lang="ru-RU" altLang="en-U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DA5477-CDAE-4736-8129-F6BB84DA08B7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9694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1487829" y="0"/>
            <a:ext cx="624999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dirty="0" smtClean="0"/>
              <a:t>Quasi-static Lorentz force detuning</a:t>
            </a:r>
            <a:endParaRPr lang="ru-RU" altLang="en-US" sz="28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5" y="762000"/>
            <a:ext cx="8982125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4876800"/>
            <a:ext cx="1647825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5072062"/>
            <a:ext cx="3648075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DA5477-CDAE-4736-8129-F6BB84DA08B7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38333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7734</TotalTime>
  <Words>86</Words>
  <Application>Microsoft Office PowerPoint</Application>
  <PresentationFormat>On-screen Show (4:3)</PresentationFormat>
  <Paragraphs>30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Vitaliy Goryashko</dc:creator>
  <cp:lastModifiedBy>sysadm</cp:lastModifiedBy>
  <cp:revision>314</cp:revision>
  <dcterms:created xsi:type="dcterms:W3CDTF">2014-07-13T14:16:47Z</dcterms:created>
  <dcterms:modified xsi:type="dcterms:W3CDTF">2015-10-26T13:07:11Z</dcterms:modified>
</cp:coreProperties>
</file>