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77" r:id="rId3"/>
    <p:sldId id="272" r:id="rId4"/>
    <p:sldId id="275" r:id="rId5"/>
    <p:sldId id="274" r:id="rId6"/>
    <p:sldId id="273" r:id="rId7"/>
    <p:sldId id="276" r:id="rId8"/>
    <p:sldId id="278" r:id="rId9"/>
    <p:sldId id="279" r:id="rId10"/>
    <p:sldId id="280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33CC"/>
    <a:srgbClr val="FF3300"/>
    <a:srgbClr val="FF6600"/>
    <a:srgbClr val="FFFF93"/>
    <a:srgbClr val="FFFF66"/>
    <a:srgbClr val="CCFF99"/>
    <a:srgbClr val="FAFEC8"/>
    <a:srgbClr val="FFFF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771" autoAdjust="0"/>
  </p:normalViewPr>
  <p:slideViewPr>
    <p:cSldViewPr showGuides="1">
      <p:cViewPr varScale="1">
        <p:scale>
          <a:sx n="104" d="100"/>
          <a:sy n="104" d="100"/>
        </p:scale>
        <p:origin x="-1824" y="-102"/>
      </p:cViewPr>
      <p:guideLst>
        <p:guide orient="horz" pos="3600"/>
        <p:guide pos="297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CEAF74D-7C4D-43F5-895A-BA98EBF4C1B9}" type="datetimeFigureOut">
              <a:rPr lang="en-US"/>
              <a:pPr>
                <a:defRPr/>
              </a:pPr>
              <a:t>11/24/2015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796C96E-9E5B-4FDA-8DC8-882C9BC3BF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8734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D488BF1-EBE2-49CF-99A1-40E59343E2AA}" type="datetimeFigureOut">
              <a:rPr lang="en-US"/>
              <a:pPr>
                <a:defRPr/>
              </a:pPr>
              <a:t>11/24/2015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4CB1CB8-1403-4585-82D3-6869E8CCC4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4033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CF16C103-E25A-45F1-8C58-06557E2C0DD6}" type="slidenum">
              <a:rPr lang="en-US" altLang="en-US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 userDrawn="1"/>
        </p:nvSpPr>
        <p:spPr>
          <a:xfrm>
            <a:off x="0" y="0"/>
            <a:ext cx="9144000" cy="549275"/>
          </a:xfrm>
          <a:prstGeom prst="rect">
            <a:avLst/>
          </a:prstGeom>
          <a:gradFill flip="none" rotWithShape="1">
            <a:gsLst>
              <a:gs pos="0">
                <a:srgbClr val="DC960A"/>
              </a:gs>
              <a:gs pos="100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3" name="Straight Connector 7"/>
          <p:cNvCxnSpPr/>
          <p:nvPr userDrawn="1"/>
        </p:nvCxnSpPr>
        <p:spPr>
          <a:xfrm>
            <a:off x="0" y="549275"/>
            <a:ext cx="9144000" cy="0"/>
          </a:xfrm>
          <a:prstGeom prst="line">
            <a:avLst/>
          </a:prstGeom>
          <a:ln w="76200">
            <a:solidFill>
              <a:srgbClr val="0000B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13"/>
          <p:cNvSpPr txBox="1">
            <a:spLocks noChangeArrowheads="1"/>
          </p:cNvSpPr>
          <p:nvPr userDrawn="1"/>
        </p:nvSpPr>
        <p:spPr bwMode="auto">
          <a:xfrm>
            <a:off x="76200" y="6477000"/>
            <a:ext cx="2667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smtClean="0">
                <a:solidFill>
                  <a:srgbClr val="7F7F7F"/>
                </a:solidFill>
                <a:latin typeface="Times New Roman" pitchFamily="18" charset="0"/>
              </a:rPr>
              <a:t>Vitaliy Goryashko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6934200" y="64008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6C4CB-B4DF-4011-B68A-7A845CE338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66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733A36-8B86-4A36-8CFA-C34BCDCC2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03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9F35B-8F2F-4F17-B62E-0997553E11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539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8B138-BC5B-4732-B69C-6DFBE94F79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142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6B3605-C9A8-4DAA-B301-6AEC3958FE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1906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1D1902-5A2F-415C-8513-FBC026C9EA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018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FFACB-95B2-4AA7-B10E-4E50A4B1ABB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149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1E84F4-DED2-425D-BE9E-707432AD7D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084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1A73C0-576C-466F-9B03-6217A0DC40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0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2761F-5734-46AC-99D8-9266B412F7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032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BF3EB1-849A-4384-A93C-8571CD967C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962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75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DA5477-CDAE-4736-8129-F6BB84DA08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98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548640"/>
          </a:xfrm>
          <a:prstGeom prst="rect">
            <a:avLst/>
          </a:prstGeom>
          <a:gradFill flip="none" rotWithShape="1">
            <a:gsLst>
              <a:gs pos="0">
                <a:srgbClr val="FF6600"/>
              </a:gs>
              <a:gs pos="0">
                <a:srgbClr val="FF3300">
                  <a:alpha val="16863"/>
                </a:srgb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58000" y="640080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5D879FA-CFCD-45E1-9C80-13F83BDD630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549275"/>
            <a:ext cx="9144000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1" name="TextBox 9"/>
          <p:cNvSpPr txBox="1">
            <a:spLocks noChangeArrowheads="1"/>
          </p:cNvSpPr>
          <p:nvPr userDrawn="1"/>
        </p:nvSpPr>
        <p:spPr bwMode="auto">
          <a:xfrm>
            <a:off x="76200" y="6477000"/>
            <a:ext cx="2667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altLang="en-US" sz="1400" smtClean="0">
                <a:solidFill>
                  <a:srgbClr val="7F7F7F"/>
                </a:solidFill>
                <a:latin typeface="Times New Roman" pitchFamily="18" charset="0"/>
              </a:rPr>
              <a:t>Vitaliy Goryashko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213" y="163513"/>
            <a:ext cx="1787525" cy="178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15" descr="FREIA"/>
          <p:cNvPicPr>
            <a:picLocks noGrp="1"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217488"/>
            <a:ext cx="2913062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Rectangle 2"/>
          <p:cNvSpPr>
            <a:spLocks noChangeArrowheads="1"/>
          </p:cNvSpPr>
          <p:nvPr/>
        </p:nvSpPr>
        <p:spPr bwMode="auto">
          <a:xfrm>
            <a:off x="604838" y="2452728"/>
            <a:ext cx="7777162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3600" dirty="0" smtClean="0"/>
              <a:t>Dynamic Lorentz force detuning</a:t>
            </a:r>
          </a:p>
          <a:p>
            <a:pPr algn="ctr" eaLnBrk="1" hangingPunct="1"/>
            <a:r>
              <a:rPr lang="en-US" altLang="en-US" sz="3600" dirty="0" smtClean="0"/>
              <a:t>and mechanical modes</a:t>
            </a:r>
            <a:endParaRPr lang="en-GB" altLang="en-US" sz="3600" dirty="0" smtClean="0"/>
          </a:p>
        </p:txBody>
      </p:sp>
      <p:sp>
        <p:nvSpPr>
          <p:cNvPr id="14341" name="Rectangle 3"/>
          <p:cNvSpPr>
            <a:spLocks noChangeArrowheads="1"/>
          </p:cNvSpPr>
          <p:nvPr/>
        </p:nvSpPr>
        <p:spPr bwMode="auto">
          <a:xfrm>
            <a:off x="1344613" y="5474538"/>
            <a:ext cx="6503987" cy="1015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5" tIns="45698" rIns="91395" bIns="45698" anchor="ctr">
            <a:spAutoFit/>
          </a:bodyPr>
          <a:lstStyle>
            <a:lvl1pPr defTabSz="801688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80168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801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3200" dirty="0" smtClean="0">
                <a:solidFill>
                  <a:schemeClr val="tx2"/>
                </a:solidFill>
                <a:latin typeface="Times New Roman" pitchFamily="18" charset="0"/>
              </a:rPr>
              <a:t>FREIA, Uppsala</a:t>
            </a:r>
            <a:endParaRPr lang="en-US" altLang="en-US" sz="2800" dirty="0">
              <a:solidFill>
                <a:schemeClr val="tx2"/>
              </a:solidFill>
            </a:endParaRPr>
          </a:p>
          <a:p>
            <a:pPr algn="ctr" eaLnBrk="1" hangingPunct="1"/>
            <a:r>
              <a:rPr lang="en-US" altLang="en-US" sz="2800" dirty="0" smtClean="0">
                <a:solidFill>
                  <a:schemeClr val="tx2"/>
                </a:solidFill>
              </a:rPr>
              <a:t>November 2015</a:t>
            </a:r>
            <a:endParaRPr lang="ru-RU" altLang="en-US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pic>
        <p:nvPicPr>
          <p:cNvPr id="5122" name="Picture 2" descr="C:\Science\ESS\conferences&amp;meetings\2015\SRF2015\paper\TUP089-Fig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695722"/>
            <a:ext cx="5814657" cy="4086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623842"/>
            <a:ext cx="3962400" cy="27629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651788"/>
            <a:ext cx="3982823" cy="2777212"/>
          </a:xfrm>
          <a:prstGeom prst="rect">
            <a:avLst/>
          </a:prstGeom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887730" y="12103"/>
            <a:ext cx="7292340" cy="445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/>
              <a:t>Amplitude modulation of the self-excited loop</a:t>
            </a:r>
            <a:endParaRPr lang="ru-RU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52619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916" y="3678016"/>
            <a:ext cx="4341884" cy="302758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916" y="3678016"/>
            <a:ext cx="4341884" cy="302758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219200" y="10180"/>
            <a:ext cx="66294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/>
              <a:t>Cavity voltage and frequency modulation</a:t>
            </a:r>
            <a:endParaRPr lang="ru-RU" alt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7"/>
          <a:stretch/>
        </p:blipFill>
        <p:spPr>
          <a:xfrm>
            <a:off x="4725916" y="609600"/>
            <a:ext cx="4341884" cy="29513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7"/>
          <a:stretch/>
        </p:blipFill>
        <p:spPr>
          <a:xfrm>
            <a:off x="135624" y="609600"/>
            <a:ext cx="4341884" cy="29513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078480" y="1389155"/>
            <a:ext cx="922020" cy="489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3 Hz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764780" y="1415393"/>
            <a:ext cx="922020" cy="489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3 Hz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83671" y="3881032"/>
            <a:ext cx="1349929" cy="53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100 Hz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355671" y="3881032"/>
            <a:ext cx="1349929" cy="53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100 Hz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72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89026" y="0"/>
            <a:ext cx="8021574" cy="489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/>
              <a:t>Cavity voltage and frequency modulation cont’d</a:t>
            </a:r>
            <a:endParaRPr lang="ru-RU" alt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2"/>
          <a:stretch/>
        </p:blipFill>
        <p:spPr>
          <a:xfrm>
            <a:off x="4725916" y="3562350"/>
            <a:ext cx="4341884" cy="294334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"/>
          <a:stretch/>
        </p:blipFill>
        <p:spPr>
          <a:xfrm>
            <a:off x="152400" y="3581400"/>
            <a:ext cx="4341884" cy="29894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1"/>
          <a:stretch/>
        </p:blipFill>
        <p:spPr>
          <a:xfrm>
            <a:off x="4725916" y="609600"/>
            <a:ext cx="4341884" cy="29337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7"/>
          <a:stretch/>
        </p:blipFill>
        <p:spPr>
          <a:xfrm>
            <a:off x="152400" y="609600"/>
            <a:ext cx="4341884" cy="292806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62000" y="762000"/>
            <a:ext cx="1349929" cy="489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318 Hz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000" y="3787277"/>
            <a:ext cx="1349929" cy="53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600 Hz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34000" y="3787277"/>
            <a:ext cx="1349929" cy="5385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600 Hz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34000" y="762000"/>
            <a:ext cx="1349929" cy="489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318 Hz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79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pic>
        <p:nvPicPr>
          <p:cNvPr id="3074" name="Picture 2" descr="C:\Science\ESS\R&amp;D\cavity_testing\dynamic_lorentz\Lorentz_curv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09600"/>
            <a:ext cx="7848600" cy="586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127590" y="12103"/>
            <a:ext cx="89402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/>
              <a:t>Transfer function of the dynamic Lorentz force detuning</a:t>
            </a:r>
            <a:endParaRPr lang="ru-RU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760342" y="3372553"/>
            <a:ext cx="2393058" cy="1351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noise goes up because the cavity voltage modulation goes down</a:t>
            </a:r>
            <a:endParaRPr lang="en-GB" sz="20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315200" y="4419600"/>
            <a:ext cx="152400" cy="304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221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3536471"/>
              </p:ext>
            </p:extLst>
          </p:nvPr>
        </p:nvGraphicFramePr>
        <p:xfrm>
          <a:off x="92075" y="709720"/>
          <a:ext cx="3717925" cy="4496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2047"/>
                <a:gridCol w="1257078"/>
                <a:gridCol w="1828800"/>
              </a:tblGrid>
              <a:tr h="370970"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 dirty="0" smtClean="0">
                          <a:solidFill>
                            <a:srgbClr val="0763DD"/>
                          </a:solidFill>
                        </a:rPr>
                        <a:t>N°</a:t>
                      </a:r>
                      <a:endParaRPr lang="en-US" sz="1800" noProof="0" dirty="0">
                        <a:solidFill>
                          <a:srgbClr val="0763DD"/>
                        </a:solidFill>
                      </a:endParaRPr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 dirty="0" smtClean="0">
                          <a:solidFill>
                            <a:srgbClr val="0763DD"/>
                          </a:solidFill>
                        </a:rPr>
                        <a:t>Frequency</a:t>
                      </a:r>
                      <a:endParaRPr lang="en-US" sz="1800" noProof="0" dirty="0">
                        <a:solidFill>
                          <a:srgbClr val="0763DD"/>
                        </a:solidFill>
                      </a:endParaRPr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 dirty="0" smtClean="0">
                          <a:solidFill>
                            <a:srgbClr val="0763DD"/>
                          </a:solidFill>
                        </a:rPr>
                        <a:t>Mode</a:t>
                      </a:r>
                      <a:endParaRPr lang="en-US" sz="1800" noProof="0" dirty="0">
                        <a:solidFill>
                          <a:srgbClr val="0763DD"/>
                        </a:solidFill>
                      </a:endParaRPr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342"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 dirty="0" smtClean="0"/>
                        <a:t>1 &amp; 2</a:t>
                      </a:r>
                      <a:endParaRPr lang="en-US" sz="1800" noProof="0" dirty="0"/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 dirty="0" smtClean="0"/>
                        <a:t>212Hz</a:t>
                      </a:r>
                      <a:endParaRPr lang="en-US" sz="1800" noProof="0" dirty="0"/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aseline="0" noProof="0" dirty="0" smtClean="0"/>
                        <a:t>Beam tube on CTS side</a:t>
                      </a:r>
                      <a:endParaRPr lang="en-US" sz="1800" noProof="0" dirty="0"/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18342"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 dirty="0" smtClean="0"/>
                        <a:t>3 &amp; 4</a:t>
                      </a:r>
                      <a:endParaRPr lang="en-US" sz="1800" b="1" noProof="0" dirty="0"/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 dirty="0" smtClean="0"/>
                        <a:t>265Hz &amp; 275Hz</a:t>
                      </a:r>
                      <a:endParaRPr lang="en-US" sz="1800" b="1" noProof="0" dirty="0"/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noProof="0" dirty="0" smtClean="0"/>
                        <a:t>Spoke bar/Helium vessel</a:t>
                      </a:r>
                      <a:endParaRPr lang="en-US" sz="1800" b="1" noProof="0" dirty="0"/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1777"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 smtClean="0"/>
                        <a:t>5 &amp; 6</a:t>
                      </a:r>
                      <a:endParaRPr lang="en-US" sz="1800" b="1" noProof="0"/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 dirty="0" smtClean="0"/>
                        <a:t>285Hz</a:t>
                      </a:r>
                      <a:endParaRPr lang="en-US" sz="1800" b="1" noProof="0" dirty="0"/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noProof="0" dirty="0" smtClean="0"/>
                        <a:t>Coupled mode Cavity/Helium vessel</a:t>
                      </a:r>
                      <a:endParaRPr lang="en-US" sz="1800" b="1" noProof="0" dirty="0"/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970"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 smtClean="0"/>
                        <a:t>7</a:t>
                      </a:r>
                      <a:endParaRPr lang="en-US" sz="1800" noProof="0"/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noProof="0" dirty="0" smtClean="0"/>
                        <a:t>313Hz</a:t>
                      </a:r>
                      <a:endParaRPr lang="en-US" sz="1800" b="0" noProof="0" dirty="0"/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noProof="0" dirty="0" smtClean="0"/>
                        <a:t>Helium vessel</a:t>
                      </a:r>
                      <a:endParaRPr lang="en-US" sz="1800" noProof="0" dirty="0"/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31777"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 dirty="0" smtClean="0"/>
                        <a:t>8</a:t>
                      </a:r>
                      <a:r>
                        <a:rPr lang="en-US" sz="1800" b="1" baseline="0" noProof="0" dirty="0" smtClean="0"/>
                        <a:t> to 11</a:t>
                      </a:r>
                      <a:endParaRPr lang="en-US" sz="1800" b="1" noProof="0" dirty="0"/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 dirty="0" smtClean="0"/>
                        <a:t>315Hz to 365Hz</a:t>
                      </a:r>
                      <a:endParaRPr lang="en-US" sz="1800" b="1" noProof="0" dirty="0"/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noProof="0" dirty="0" smtClean="0"/>
                        <a:t>Coupled mode Cavity/Helium vessel</a:t>
                      </a:r>
                      <a:endParaRPr lang="en-US" sz="1800" b="1" noProof="0" dirty="0"/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970"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 smtClean="0"/>
                        <a:t>12</a:t>
                      </a:r>
                      <a:endParaRPr lang="en-US" sz="1800" b="1" noProof="0"/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noProof="0" smtClean="0"/>
                        <a:t>396Hz</a:t>
                      </a:r>
                      <a:endParaRPr lang="en-US" sz="1800" b="1" noProof="0"/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noProof="0" dirty="0" smtClean="0"/>
                        <a:t>beam tubes</a:t>
                      </a:r>
                      <a:endParaRPr lang="en-US" sz="1800" b="1" noProof="0" dirty="0"/>
                    </a:p>
                  </a:txBody>
                  <a:tcPr marL="91423" marR="91423" marT="45736" marB="45736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ZoneTexte 11"/>
          <p:cNvSpPr txBox="1">
            <a:spLocks noChangeArrowheads="1"/>
          </p:cNvSpPr>
          <p:nvPr/>
        </p:nvSpPr>
        <p:spPr bwMode="auto">
          <a:xfrm>
            <a:off x="6985000" y="658813"/>
            <a:ext cx="1752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en-US" i="1"/>
              <a:t>Mode 3: 265 Hz</a:t>
            </a:r>
          </a:p>
        </p:txBody>
      </p:sp>
      <p:sp>
        <p:nvSpPr>
          <p:cNvPr id="7" name="ZoneTexte 13"/>
          <p:cNvSpPr txBox="1">
            <a:spLocks noChangeArrowheads="1"/>
          </p:cNvSpPr>
          <p:nvPr/>
        </p:nvSpPr>
        <p:spPr bwMode="auto">
          <a:xfrm>
            <a:off x="4540250" y="2825750"/>
            <a:ext cx="1803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en-US" i="1"/>
              <a:t>Mode 5: 285Hz</a:t>
            </a:r>
          </a:p>
        </p:txBody>
      </p:sp>
      <p:pic>
        <p:nvPicPr>
          <p:cNvPr id="8" name="Image 17" descr="mode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4775" y="1058863"/>
            <a:ext cx="2519363" cy="169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18" descr="mode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4000" y="1047750"/>
            <a:ext cx="2387600" cy="187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19" descr="mode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1925" y="3198813"/>
            <a:ext cx="2422525" cy="178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20" descr="mode4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8" y="3265488"/>
            <a:ext cx="2341562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21"/>
          <p:cNvSpPr txBox="1">
            <a:spLocks noChangeArrowheads="1"/>
          </p:cNvSpPr>
          <p:nvPr/>
        </p:nvSpPr>
        <p:spPr bwMode="auto">
          <a:xfrm>
            <a:off x="6624638" y="2892425"/>
            <a:ext cx="22828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en-US" i="1"/>
              <a:t>Mode 12:  396Hz</a:t>
            </a:r>
          </a:p>
        </p:txBody>
      </p:sp>
      <p:sp>
        <p:nvSpPr>
          <p:cNvPr id="15" name="ZoneTexte 12"/>
          <p:cNvSpPr txBox="1">
            <a:spLocks noChangeArrowheads="1"/>
          </p:cNvSpPr>
          <p:nvPr/>
        </p:nvSpPr>
        <p:spPr bwMode="auto">
          <a:xfrm>
            <a:off x="4092575" y="665163"/>
            <a:ext cx="20574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fr-FR" altLang="en-US" i="1"/>
              <a:t>Mode 1: 212 Hz</a:t>
            </a:r>
          </a:p>
        </p:txBody>
      </p: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76790" y="26313"/>
            <a:ext cx="8914810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/>
              <a:t>Guillaume’s simulations of the cavity mechanical modes</a:t>
            </a:r>
            <a:endParaRPr lang="ru-RU" altLang="en-US" sz="2800" dirty="0"/>
          </a:p>
        </p:txBody>
      </p:sp>
    </p:spTree>
    <p:extLst>
      <p:ext uri="{BB962C8B-B14F-4D97-AF65-F5344CB8AC3E}">
        <p14:creationId xmlns:p14="http://schemas.microsoft.com/office/powerpoint/2010/main" val="978589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609600" y="26313"/>
            <a:ext cx="7979172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800" dirty="0" smtClean="0">
                <a:latin typeface="+mj-lt"/>
              </a:rPr>
              <a:t>Comparison with the Argonne double spoke cavity</a:t>
            </a:r>
            <a:endParaRPr lang="en-GB" sz="2800" dirty="0">
              <a:latin typeface="+mj-lt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4" y="609600"/>
            <a:ext cx="4670846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C:\Science\ESS\R&amp;D\cavity_testing\dynamic_lorentz\Lorentz_curv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904" y="685800"/>
            <a:ext cx="4386096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36520" y="1143000"/>
            <a:ext cx="1173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Argonne</a:t>
            </a:r>
            <a:endParaRPr lang="en-GB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596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8" r="5827"/>
          <a:stretch/>
        </p:blipFill>
        <p:spPr>
          <a:xfrm>
            <a:off x="4574076" y="3699085"/>
            <a:ext cx="4234915" cy="305361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362200" y="26313"/>
            <a:ext cx="4560544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2800" dirty="0" smtClean="0">
                <a:latin typeface="+mj-lt"/>
              </a:rPr>
              <a:t>Contribution of </a:t>
            </a:r>
            <a:r>
              <a:rPr lang="en-US" sz="2800" dirty="0" err="1" smtClean="0">
                <a:latin typeface="+mj-lt"/>
              </a:rPr>
              <a:t>microphonics</a:t>
            </a:r>
            <a:endParaRPr lang="en-GB" sz="2800" dirty="0"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8" r="5300"/>
          <a:stretch/>
        </p:blipFill>
        <p:spPr>
          <a:xfrm>
            <a:off x="76200" y="3728181"/>
            <a:ext cx="4258614" cy="30536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3" r="6372"/>
          <a:stretch/>
        </p:blipFill>
        <p:spPr>
          <a:xfrm>
            <a:off x="132994" y="613231"/>
            <a:ext cx="4210406" cy="30443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7" r="6511"/>
          <a:stretch/>
        </p:blipFill>
        <p:spPr>
          <a:xfrm>
            <a:off x="4572000" y="609600"/>
            <a:ext cx="4204155" cy="304361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4400" y="40386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measurement no. 1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5410200" y="40386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measurement no.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374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06160"/>
            <a:ext cx="8528702" cy="5947040"/>
          </a:xfrm>
          <a:prstGeom prst="rect">
            <a:avLst/>
          </a:prstGeom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2040084" y="12103"/>
            <a:ext cx="5046516" cy="523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/>
              <a:t>‘</a:t>
            </a:r>
            <a:r>
              <a:rPr lang="en-US" altLang="en-US" sz="2800" dirty="0" smtClean="0">
                <a:solidFill>
                  <a:srgbClr val="0000FF"/>
                </a:solidFill>
              </a:rPr>
              <a:t>True</a:t>
            </a:r>
            <a:r>
              <a:rPr lang="en-US" altLang="en-US" sz="2800" dirty="0" smtClean="0"/>
              <a:t>’ transfer Lorentz function</a:t>
            </a:r>
            <a:endParaRPr lang="ru-RU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250638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DA5477-CDAE-4736-8129-F6BB84DA08B7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040084" y="12103"/>
            <a:ext cx="5046516" cy="523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dirty="0" smtClean="0"/>
              <a:t>‘Raw’ transfer Lorentz function</a:t>
            </a:r>
            <a:endParaRPr lang="ru-RU" alt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609600"/>
            <a:ext cx="8528702" cy="594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79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7870</TotalTime>
  <Words>177</Words>
  <Application>Microsoft Office PowerPoint</Application>
  <PresentationFormat>On-screen Show (4:3)</PresentationFormat>
  <Paragraphs>60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Vitaliy Goryashko</dc:creator>
  <cp:lastModifiedBy>sysadm</cp:lastModifiedBy>
  <cp:revision>349</cp:revision>
  <dcterms:created xsi:type="dcterms:W3CDTF">2014-07-13T14:16:47Z</dcterms:created>
  <dcterms:modified xsi:type="dcterms:W3CDTF">2015-11-24T09:37:48Z</dcterms:modified>
</cp:coreProperties>
</file>