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4" descr="gråbå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35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2400">
              <a:solidFill>
                <a:srgbClr val="000000"/>
              </a:solidFill>
            </a:endParaRPr>
          </a:p>
        </p:txBody>
      </p:sp>
      <p:pic>
        <p:nvPicPr>
          <p:cNvPr id="2052" name="Picture 13" descr="FREIA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74613"/>
            <a:ext cx="25923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6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557338"/>
            <a:ext cx="7772400" cy="2592387"/>
          </a:xfrm>
        </p:spPr>
        <p:txBody>
          <a:bodyPr anchor="ctr" anchorCtr="1">
            <a:normAutofit fontScale="90000"/>
          </a:bodyPr>
          <a:lstStyle/>
          <a:p>
            <a:pPr algn="ctr"/>
            <a:r>
              <a:rPr lang="en-US" altLang="sv-SE" dirty="0" smtClean="0">
                <a:solidFill>
                  <a:schemeClr val="tx1"/>
                </a:solidFill>
              </a:rPr>
              <a:t>Q </a:t>
            </a:r>
            <a:r>
              <a:rPr lang="en-US" altLang="sv-SE" dirty="0" smtClean="0"/>
              <a:t>factor measurement </a:t>
            </a:r>
            <a:r>
              <a:rPr lang="en-US" altLang="sv-SE" dirty="0" smtClean="0">
                <a:solidFill>
                  <a:schemeClr val="tx1"/>
                </a:solidFill>
              </a:rPr>
              <a:t>of </a:t>
            </a:r>
            <a:r>
              <a:rPr lang="sv-SE" altLang="zh-CN" dirty="0" smtClean="0">
                <a:solidFill>
                  <a:schemeClr val="tx1"/>
                </a:solidFill>
              </a:rPr>
              <a:t>Double</a:t>
            </a:r>
            <a:r>
              <a:rPr lang="en-US" altLang="sv-SE" dirty="0" smtClean="0">
                <a:solidFill>
                  <a:schemeClr val="tx1"/>
                </a:solidFill>
              </a:rPr>
              <a:t> Spoke cavity</a:t>
            </a:r>
            <a:r>
              <a:rPr lang="sv-SE" altLang="en-US" dirty="0" smtClean="0">
                <a:solidFill>
                  <a:schemeClr val="tx1"/>
                </a:solidFill>
              </a:rPr>
              <a:t/>
            </a:r>
            <a:br>
              <a:rPr lang="sv-SE" altLang="en-US" dirty="0" smtClean="0">
                <a:solidFill>
                  <a:schemeClr val="tx1"/>
                </a:solidFill>
              </a:rPr>
            </a:br>
            <a:r>
              <a:rPr lang="en-US" altLang="sv-SE" dirty="0" smtClean="0">
                <a:solidFill>
                  <a:schemeClr val="tx1"/>
                </a:solidFill>
              </a:rPr>
              <a:t>at the FREIA Laboratory</a:t>
            </a:r>
            <a:r>
              <a:rPr lang="sv-SE" altLang="en-US" dirty="0" smtClean="0"/>
              <a:t/>
            </a:r>
            <a:br>
              <a:rPr lang="sv-SE" altLang="en-US" dirty="0" smtClean="0"/>
            </a:br>
            <a:r>
              <a:rPr lang="sv-SE" altLang="en-US" dirty="0" smtClean="0"/>
              <a:t/>
            </a:r>
            <a:br>
              <a:rPr lang="sv-SE" altLang="en-US" dirty="0" smtClean="0"/>
            </a:br>
            <a:endParaRPr lang="en-US" altLang="sv-SE" dirty="0" smtClean="0"/>
          </a:p>
        </p:txBody>
      </p:sp>
      <p:sp>
        <p:nvSpPr>
          <p:cNvPr id="2054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942975" y="4221163"/>
            <a:ext cx="7329488" cy="194468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sv-SE" dirty="0" smtClean="0"/>
              <a:t>30 </a:t>
            </a:r>
            <a:r>
              <a:rPr lang="en-US" altLang="sv-SE" dirty="0" smtClean="0"/>
              <a:t>Nov 2015</a:t>
            </a:r>
          </a:p>
          <a:p>
            <a:pPr>
              <a:lnSpc>
                <a:spcPct val="90000"/>
              </a:lnSpc>
            </a:pPr>
            <a:r>
              <a:rPr lang="en-US" altLang="sv-SE" dirty="0" err="1" smtClean="0">
                <a:solidFill>
                  <a:srgbClr val="0000FF"/>
                </a:solidFill>
              </a:rPr>
              <a:t>Han,Vitaliy</a:t>
            </a:r>
            <a:endParaRPr lang="en-US" altLang="sv-SE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sv-SE" altLang="en-US" dirty="0" smtClean="0">
                <a:solidFill>
                  <a:srgbClr val="0000FF"/>
                </a:solidFill>
              </a:rPr>
              <a:t>Department of Physics and Astronomy</a:t>
            </a:r>
          </a:p>
          <a:p>
            <a:pPr>
              <a:lnSpc>
                <a:spcPct val="90000"/>
              </a:lnSpc>
            </a:pPr>
            <a:r>
              <a:rPr lang="sv-SE" altLang="en-US" dirty="0" smtClean="0">
                <a:solidFill>
                  <a:srgbClr val="0000FF"/>
                </a:solidFill>
              </a:rPr>
              <a:t>Uppsala University</a:t>
            </a:r>
            <a:endParaRPr lang="en-US" altLang="sv-SE" dirty="0" smtClean="0">
              <a:solidFill>
                <a:srgbClr val="0000FF"/>
              </a:solidFill>
            </a:endParaRPr>
          </a:p>
        </p:txBody>
      </p:sp>
      <p:sp>
        <p:nvSpPr>
          <p:cNvPr id="2055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35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MS PGothic" pitchFamily="34" charset="-128"/>
                <a:sym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510D1A2-994E-44C8-AA5E-4435EF839635}" type="slidenum">
              <a:rPr lang="sv-SE" altLang="zh-CN" sz="1200" smtClean="0">
                <a:ea typeface="宋体" pitchFamily="2" charset="-122"/>
                <a:sym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sv-SE" altLang="zh-CN" sz="1800" smtClean="0">
              <a:solidFill>
                <a:srgbClr val="000000"/>
              </a:solidFill>
              <a:ea typeface="宋体" pitchFamily="2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607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639762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Early November cool down</a:t>
            </a:r>
            <a:endParaRPr lang="sv-SE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7043301"/>
              </p:ext>
            </p:extLst>
          </p:nvPr>
        </p:nvGraphicFramePr>
        <p:xfrm>
          <a:off x="533400" y="838200"/>
          <a:ext cx="8020050" cy="566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Acrobat Document" r:id="rId3" imgW="8019977" imgH="5667300" progId="Acrobat.Document.11">
                  <p:embed/>
                </p:oleObj>
              </mc:Choice>
              <mc:Fallback>
                <p:oleObj name="Acrobat Document" r:id="rId3" imgW="8019977" imgH="566730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838200"/>
                        <a:ext cx="8020050" cy="566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6561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zh-CN" dirty="0" smtClean="0"/>
              <a:t>Q factor measurement</a:t>
            </a:r>
            <a:endParaRPr lang="sv-SE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77975"/>
            <a:ext cx="8510587" cy="401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3000" y="5791200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This run the Q-slop improve,  the Q value at the lew field is almost the same as the first measurement in Jun. But  Q  factor is still worse at the high field level.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54441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zh-CN" dirty="0" smtClean="0"/>
              <a:t>Results Compare </a:t>
            </a:r>
            <a:endParaRPr lang="sv-S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824577"/>
              </p:ext>
            </p:extLst>
          </p:nvPr>
        </p:nvGraphicFramePr>
        <p:xfrm>
          <a:off x="609600" y="2057400"/>
          <a:ext cx="800100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667"/>
                <a:gridCol w="2518833"/>
                <a:gridCol w="2000250"/>
                <a:gridCol w="2000250"/>
              </a:tblGrid>
              <a:tr h="370840">
                <a:tc>
                  <a:txBody>
                    <a:bodyPr/>
                    <a:lstStyle/>
                    <a:p>
                      <a:r>
                        <a:rPr lang="sv-SE" altLang="zh-CN" dirty="0" smtClean="0"/>
                        <a:t>time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altLang="zh-CN" dirty="0" smtClean="0"/>
                        <a:t>Q factor at low field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altLang="zh-CN" dirty="0" smtClean="0"/>
                        <a:t>Qt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altLang="zh-CN" dirty="0" smtClean="0"/>
                        <a:t>comment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altLang="zh-CN" dirty="0" smtClean="0"/>
                        <a:t>Jun.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1,79</a:t>
                      </a:r>
                      <a:r>
                        <a:rPr lang="sv-SE" altLang="zh-CN" dirty="0" smtClean="0"/>
                        <a:t>e10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9,23e15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 </a:t>
                      </a:r>
                      <a:r>
                        <a:rPr lang="sv-SE" sz="1400" dirty="0" smtClean="0"/>
                        <a:t>pick up anttenna was unscrewed</a:t>
                      </a:r>
                      <a:r>
                        <a:rPr lang="sv-SE" sz="1400" baseline="0" dirty="0" smtClean="0"/>
                        <a:t> and touched the cavity wall</a:t>
                      </a:r>
                      <a:endParaRPr lang="sv-SE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Oct.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 smtClean="0"/>
                        <a:t>1,36</a:t>
                      </a:r>
                      <a:r>
                        <a:rPr lang="sv-SE" altLang="zh-CN" dirty="0" smtClean="0"/>
                        <a:t>e10</a:t>
                      </a:r>
                      <a:endParaRPr lang="sv-S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3,3e11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v-S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Anttenna repaired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Early Nov.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4,5e9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1,2e11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v-S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Went through twice 20K thermal cycle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Late Nov. 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1,6e10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1,2e11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Re-cool down from 200K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49530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The situation of pick up antenna changes during these tests.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25165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10115</TotalTime>
  <Words>124</Words>
  <Application>Microsoft Office PowerPoint</Application>
  <PresentationFormat>On-screen Show (4:3)</PresentationFormat>
  <Paragraphs>31</Paragraphs>
  <Slides>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Office Theme</vt:lpstr>
      <vt:lpstr>Adobe Acrobat Document</vt:lpstr>
      <vt:lpstr>Q factor measurement of Double Spoke cavity at the FREIA Laboratory  </vt:lpstr>
      <vt:lpstr>Early November cool down</vt:lpstr>
      <vt:lpstr>Q factor measurement</vt:lpstr>
      <vt:lpstr>Results Compare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Cold test of Double Spoke cavity at the FREIA Laboratory  </dc:title>
  <dc:creator>Han Li</dc:creator>
  <cp:lastModifiedBy>Han Li</cp:lastModifiedBy>
  <cp:revision>6</cp:revision>
  <dcterms:created xsi:type="dcterms:W3CDTF">2006-08-16T00:00:00Z</dcterms:created>
  <dcterms:modified xsi:type="dcterms:W3CDTF">2015-11-30T13:00:38Z</dcterms:modified>
</cp:coreProperties>
</file>