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00"/>
    <a:srgbClr val="FF6600"/>
    <a:srgbClr val="FFFF93"/>
    <a:srgbClr val="FFFF66"/>
    <a:srgbClr val="CCFF99"/>
    <a:srgbClr val="FAFEC8"/>
    <a:srgbClr val="FFFF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1771" autoAdjust="0"/>
  </p:normalViewPr>
  <p:slideViewPr>
    <p:cSldViewPr showGuides="1">
      <p:cViewPr varScale="1">
        <p:scale>
          <a:sx n="100" d="100"/>
          <a:sy n="100" d="100"/>
        </p:scale>
        <p:origin x="-186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CEAF74D-7C4D-43F5-895A-BA98EBF4C1B9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796C96E-9E5B-4FDA-8DC8-882C9BC3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873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D488BF1-EBE2-49CF-99A1-40E59343E2AA}" type="datetimeFigureOut">
              <a:rPr lang="en-US"/>
              <a:pPr>
                <a:defRPr/>
              </a:pPr>
              <a:t>2/22/2016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4CB1CB8-1403-4585-82D3-6869E8CCC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03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F16C103-E25A-45F1-8C58-06557E2C0DD6}" type="slidenum">
              <a:rPr lang="en-US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 userDrawn="1"/>
        </p:nvSpPr>
        <p:spPr>
          <a:xfrm>
            <a:off x="0" y="0"/>
            <a:ext cx="9144000" cy="549275"/>
          </a:xfrm>
          <a:prstGeom prst="rect">
            <a:avLst/>
          </a:prstGeom>
          <a:gradFill flip="none" rotWithShape="1">
            <a:gsLst>
              <a:gs pos="0">
                <a:srgbClr val="DC960A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3" name="Straight Connector 7"/>
          <p:cNvCxnSpPr/>
          <p:nvPr userDrawn="1"/>
        </p:nvCxnSpPr>
        <p:spPr>
          <a:xfrm>
            <a:off x="0" y="549275"/>
            <a:ext cx="9144000" cy="0"/>
          </a:xfrm>
          <a:prstGeom prst="line">
            <a:avLst/>
          </a:prstGeom>
          <a:ln w="76200">
            <a:solidFill>
              <a:srgbClr val="0000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3"/>
          <p:cNvSpPr txBox="1">
            <a:spLocks noChangeArrowheads="1"/>
          </p:cNvSpPr>
          <p:nvPr userDrawn="1"/>
        </p:nvSpPr>
        <p:spPr bwMode="auto">
          <a:xfrm>
            <a:off x="76200" y="6477000"/>
            <a:ext cx="266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smtClean="0">
                <a:solidFill>
                  <a:srgbClr val="7F7F7F"/>
                </a:solidFill>
                <a:latin typeface="Times New Roman" pitchFamily="18" charset="0"/>
              </a:rPr>
              <a:t>Vitaliy Goryashko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34200" y="64008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6C4CB-B4DF-4011-B68A-7A845CE338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66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33A36-8B86-4A36-8CFA-C34BCDCC2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0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9F35B-8F2F-4F17-B62E-0997553E1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39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8B138-BC5B-4732-B69C-6DFBE94F79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142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B3605-C9A8-4DAA-B301-6AEC3958FE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06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D1902-5A2F-415C-8513-FBC026C9EA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1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FFACB-95B2-4AA7-B10E-4E50A4B1A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1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E84F4-DED2-425D-BE9E-707432AD7D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0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A73C0-576C-466F-9B03-6217A0DC40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2761F-5734-46AC-99D8-9266B412F7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32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F3EB1-849A-4384-A93C-8571CD967C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96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7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A5477-CDAE-4736-8129-F6BB84DA0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98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48640"/>
          </a:xfrm>
          <a:prstGeom prst="rect">
            <a:avLst/>
          </a:prstGeom>
          <a:gradFill flip="none" rotWithShape="1">
            <a:gsLst>
              <a:gs pos="0">
                <a:srgbClr val="FF6600"/>
              </a:gs>
              <a:gs pos="0">
                <a:srgbClr val="FF3300">
                  <a:alpha val="16863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D879FA-CFCD-45E1-9C80-13F83BDD63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549275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1" name="TextBox 9"/>
          <p:cNvSpPr txBox="1">
            <a:spLocks noChangeArrowheads="1"/>
          </p:cNvSpPr>
          <p:nvPr userDrawn="1"/>
        </p:nvSpPr>
        <p:spPr bwMode="auto">
          <a:xfrm>
            <a:off x="76200" y="6477000"/>
            <a:ext cx="266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smtClean="0">
                <a:solidFill>
                  <a:srgbClr val="7F7F7F"/>
                </a:solidFill>
                <a:latin typeface="Times New Roman" pitchFamily="18" charset="0"/>
              </a:rPr>
              <a:t>Vitaliy Goryashko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13" y="163513"/>
            <a:ext cx="178752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15" descr="FREIA"/>
          <p:cNvPicPr>
            <a:picLocks noGrp="1"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217488"/>
            <a:ext cx="2913062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685800" y="2392740"/>
            <a:ext cx="7777162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600" dirty="0" smtClean="0">
                <a:latin typeface="+mn-lt"/>
              </a:rPr>
              <a:t>Impact of the cooldown of SC cavities</a:t>
            </a:r>
          </a:p>
          <a:p>
            <a:pPr algn="ctr" eaLnBrk="1" hangingPunct="1"/>
            <a:r>
              <a:rPr lang="en-GB" altLang="en-US" sz="3600" dirty="0" smtClean="0">
                <a:latin typeface="+mn-lt"/>
              </a:rPr>
              <a:t> on the residual resistance:</a:t>
            </a:r>
          </a:p>
          <a:p>
            <a:pPr algn="ctr" eaLnBrk="1" hangingPunct="1"/>
            <a:r>
              <a:rPr lang="en-US" altLang="en-US" sz="3600" i="1" dirty="0" smtClean="0">
                <a:latin typeface="+mn-lt"/>
              </a:rPr>
              <a:t>experiment vs. experiment </a:t>
            </a:r>
            <a:r>
              <a:rPr lang="en-US" altLang="en-US" sz="3600" i="1" dirty="0">
                <a:latin typeface="+mn-lt"/>
              </a:rPr>
              <a:t>vs.</a:t>
            </a:r>
            <a:r>
              <a:rPr lang="en-US" altLang="en-US" sz="3600" i="1" dirty="0" smtClean="0">
                <a:latin typeface="+mn-lt"/>
              </a:rPr>
              <a:t> theory</a:t>
            </a:r>
            <a:endParaRPr lang="en-US" altLang="en-US" sz="3600" i="1" dirty="0">
              <a:latin typeface="+mn-lt"/>
            </a:endParaRPr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1344613" y="5537582"/>
            <a:ext cx="6503987" cy="1015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5" tIns="45698" rIns="91395" bIns="45698" anchor="ctr">
            <a:spAutoFit/>
          </a:bodyPr>
          <a:lstStyle>
            <a:lvl1pPr defTabSz="8016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200" dirty="0" err="1" smtClean="0">
                <a:solidFill>
                  <a:schemeClr val="tx2"/>
                </a:solidFill>
                <a:latin typeface="Times New Roman" pitchFamily="18" charset="0"/>
              </a:rPr>
              <a:t>Vitaliy</a:t>
            </a:r>
            <a:endParaRPr lang="en-US" altLang="en-US" sz="2800" dirty="0">
              <a:solidFill>
                <a:schemeClr val="tx2"/>
              </a:solidFill>
            </a:endParaRPr>
          </a:p>
          <a:p>
            <a:pPr algn="ctr" eaLnBrk="1" hangingPunct="1"/>
            <a:r>
              <a:rPr lang="en-US" altLang="en-US" sz="2800" dirty="0" smtClean="0">
                <a:solidFill>
                  <a:schemeClr val="tx2"/>
                </a:solidFill>
              </a:rPr>
              <a:t>February, 2016</a:t>
            </a:r>
            <a:endParaRPr lang="ru-RU" altLang="en-US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26452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43400" y="3198167"/>
            <a:ext cx="228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Magnetometer </a:t>
            </a:r>
            <a:endParaRPr lang="en-GB" sz="2400" dirty="0"/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>
          <a:xfrm flipH="1" flipV="1">
            <a:off x="1913226" y="3428999"/>
            <a:ext cx="2430174" cy="1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91000" y="4572000"/>
            <a:ext cx="228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Magnetic coils</a:t>
            </a:r>
            <a:endParaRPr lang="en-GB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1922751" y="3048001"/>
            <a:ext cx="2239674" cy="1600199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0" idx="1"/>
          </p:cNvCxnSpPr>
          <p:nvPr/>
        </p:nvCxnSpPr>
        <p:spPr>
          <a:xfrm flipH="1">
            <a:off x="2209800" y="4802833"/>
            <a:ext cx="1981200" cy="346249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501" y="2"/>
            <a:ext cx="6873499" cy="1066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152900" y="5253335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Three temperature sensors:</a:t>
            </a:r>
          </a:p>
          <a:p>
            <a:r>
              <a:rPr lang="en-US" sz="2400" dirty="0" smtClean="0"/>
              <a:t>on the  bottom and top flanges, and on the equator.</a:t>
            </a:r>
            <a:endParaRPr lang="en-GB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630578" y="1447800"/>
            <a:ext cx="4056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tests are horizontal!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41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4495800" cy="3482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828" y="609600"/>
            <a:ext cx="44100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49176" y="4159984"/>
            <a:ext cx="4115212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err="1" smtClean="0"/>
              <a:t>Rres</a:t>
            </a:r>
            <a:r>
              <a:rPr lang="en-US" sz="2000" dirty="0" smtClean="0"/>
              <a:t> as </a:t>
            </a:r>
            <a:r>
              <a:rPr lang="en-US" sz="2000" dirty="0"/>
              <a:t>a function of trapped </a:t>
            </a:r>
            <a:r>
              <a:rPr lang="en-US" sz="2000" dirty="0" smtClean="0"/>
              <a:t>flux. The </a:t>
            </a:r>
            <a:r>
              <a:rPr lang="en-US" sz="2000" dirty="0"/>
              <a:t>amount of flux trapped in the cavity walls depends </a:t>
            </a:r>
            <a:r>
              <a:rPr lang="en-US" sz="2000" dirty="0" smtClean="0"/>
              <a:t>on both </a:t>
            </a:r>
            <a:r>
              <a:rPr lang="en-US" sz="2000" dirty="0"/>
              <a:t>applied field and </a:t>
            </a:r>
            <a:r>
              <a:rPr lang="en-US" sz="2000" dirty="0" smtClean="0"/>
              <a:t>cooldown rate.</a:t>
            </a:r>
            <a:endParaRPr lang="en-GB" sz="2000" dirty="0"/>
          </a:p>
        </p:txBody>
      </p:sp>
      <p:sp>
        <p:nvSpPr>
          <p:cNvPr id="6" name="Rectangle 5"/>
          <p:cNvSpPr/>
          <p:nvPr/>
        </p:nvSpPr>
        <p:spPr>
          <a:xfrm>
            <a:off x="4953000" y="4267200"/>
            <a:ext cx="3962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Rres</a:t>
            </a:r>
            <a:r>
              <a:rPr lang="en-US" sz="2000" dirty="0"/>
              <a:t> </a:t>
            </a:r>
            <a:r>
              <a:rPr lang="en-US" sz="2000" dirty="0" smtClean="0"/>
              <a:t> vs </a:t>
            </a:r>
            <a:r>
              <a:rPr lang="en-US" sz="2000" dirty="0"/>
              <a:t>applied magnetic field </a:t>
            </a:r>
            <a:r>
              <a:rPr lang="en-US" sz="2000" dirty="0" smtClean="0"/>
              <a:t>under fast </a:t>
            </a:r>
            <a:r>
              <a:rPr lang="en-US" sz="2000" dirty="0"/>
              <a:t>(&gt;1 K/min) cool down conditions.</a:t>
            </a:r>
            <a:endParaRPr lang="en-GB" sz="2000" dirty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15888" y="0"/>
            <a:ext cx="8893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 smtClean="0"/>
              <a:t>Dependence of the </a:t>
            </a:r>
            <a:r>
              <a:rPr lang="en-US" altLang="en-US" sz="2800" dirty="0" err="1" smtClean="0"/>
              <a:t>R</a:t>
            </a:r>
            <a:r>
              <a:rPr lang="en-US" altLang="en-US" sz="2800" baseline="-25000" dirty="0" err="1" smtClean="0"/>
              <a:t>res</a:t>
            </a:r>
            <a:r>
              <a:rPr lang="en-US" altLang="en-US" sz="2800" dirty="0" smtClean="0"/>
              <a:t> on the trapped flux and </a:t>
            </a:r>
            <a:r>
              <a:rPr lang="en-US" altLang="en-US" sz="2800" dirty="0" err="1" smtClean="0"/>
              <a:t>B</a:t>
            </a:r>
            <a:r>
              <a:rPr lang="en-US" altLang="en-US" sz="2800" baseline="-25000" dirty="0" err="1" smtClean="0"/>
              <a:t>ext</a:t>
            </a:r>
            <a:endParaRPr lang="en-GB" altLang="en-US" sz="28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5638800"/>
            <a:ext cx="7991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Although </a:t>
            </a:r>
            <a:r>
              <a:rPr lang="en-US" sz="2400" dirty="0" err="1" smtClean="0">
                <a:solidFill>
                  <a:srgbClr val="0000FF"/>
                </a:solidFill>
              </a:rPr>
              <a:t>Rres</a:t>
            </a:r>
            <a:r>
              <a:rPr lang="en-US" sz="2400" dirty="0" smtClean="0">
                <a:solidFill>
                  <a:srgbClr val="0000FF"/>
                </a:solidFill>
              </a:rPr>
              <a:t> strongly depends on the treatment history of the cavity, </a:t>
            </a:r>
            <a:r>
              <a:rPr lang="en-US" sz="2400" dirty="0" err="1" smtClean="0">
                <a:solidFill>
                  <a:srgbClr val="0000FF"/>
                </a:solidFill>
              </a:rPr>
              <a:t>Rres</a:t>
            </a:r>
            <a:r>
              <a:rPr lang="en-US" sz="2400" dirty="0" smtClean="0">
                <a:solidFill>
                  <a:srgbClr val="0000FF"/>
                </a:solidFill>
              </a:rPr>
              <a:t> is proportional to the trapped flux. 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545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1450" y="4495800"/>
            <a:ext cx="41719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Rres</a:t>
            </a:r>
            <a:r>
              <a:rPr lang="en-US" sz="2000" dirty="0" smtClean="0"/>
              <a:t> </a:t>
            </a:r>
            <a:r>
              <a:rPr lang="en-US" sz="2000" dirty="0"/>
              <a:t>normalized to the </a:t>
            </a:r>
            <a:r>
              <a:rPr lang="en-US" sz="2000" dirty="0" smtClean="0"/>
              <a:t>external field </a:t>
            </a:r>
            <a:r>
              <a:rPr lang="en-US" sz="2000" dirty="0"/>
              <a:t>as a function of cool down rate through Tc for the </a:t>
            </a:r>
            <a:r>
              <a:rPr lang="en-US" sz="2000" dirty="0" smtClean="0"/>
              <a:t>eight </a:t>
            </a:r>
            <a:r>
              <a:rPr lang="en-GB" sz="2000" dirty="0" smtClean="0"/>
              <a:t>cavities</a:t>
            </a:r>
            <a:r>
              <a:rPr lang="en-GB" sz="2000"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4632960" y="4419600"/>
            <a:ext cx="43586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Rres</a:t>
            </a:r>
            <a:r>
              <a:rPr lang="en-US" sz="2000" dirty="0"/>
              <a:t> </a:t>
            </a:r>
            <a:r>
              <a:rPr lang="en-US" sz="2000" dirty="0" smtClean="0"/>
              <a:t>normalized </a:t>
            </a:r>
            <a:r>
              <a:rPr lang="en-US" sz="2000" dirty="0"/>
              <a:t>to the external </a:t>
            </a:r>
            <a:r>
              <a:rPr lang="en-US" sz="2000" dirty="0" smtClean="0"/>
              <a:t>field as </a:t>
            </a:r>
            <a:r>
              <a:rPr lang="en-US" sz="2000" dirty="0"/>
              <a:t>a function of temperature gradient across the cavity </a:t>
            </a:r>
            <a:r>
              <a:rPr lang="en-US" sz="2000" dirty="0" smtClean="0"/>
              <a:t>when it </a:t>
            </a:r>
            <a:r>
              <a:rPr lang="en-US" sz="2000" dirty="0"/>
              <a:t>transitions from normal to </a:t>
            </a:r>
            <a:r>
              <a:rPr lang="en-US" sz="2000" dirty="0" smtClean="0"/>
              <a:t>superconducting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49" y="685799"/>
            <a:ext cx="4401859" cy="356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5800"/>
            <a:ext cx="4348233" cy="356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15888" y="0"/>
            <a:ext cx="8893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 smtClean="0"/>
              <a:t>Cooldown rate and spatial temperature gradient</a:t>
            </a:r>
            <a:endParaRPr lang="en-GB" altLang="en-US" sz="28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572000" y="5791200"/>
                <a:ext cx="3520836" cy="9105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𝑑𝑇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𝑑𝑧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&gt;1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𝐾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𝑐𝑚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≡0.1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𝐾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𝑚𝑚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791200"/>
                <a:ext cx="3520836" cy="91050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752600" y="5863506"/>
            <a:ext cx="2822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 gradient effect takes place for</a:t>
            </a:r>
            <a:endParaRPr lang="en-GB" sz="2400" dirty="0">
              <a:solidFill>
                <a:srgbClr val="0000FF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980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157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5" y="1600200"/>
            <a:ext cx="4589385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953000" y="1600200"/>
            <a:ext cx="3962400" cy="40626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From the summary</a:t>
            </a:r>
          </a:p>
          <a:p>
            <a:r>
              <a:rPr lang="en-US" sz="2400" dirty="0" smtClean="0"/>
              <a:t>“</a:t>
            </a:r>
            <a:r>
              <a:rPr lang="en-US" sz="2400" dirty="0"/>
              <a:t>A high cooling rate leads to a suppressed Meissner effect. When the rate is reduced, more flux can be expelled. Both, </a:t>
            </a:r>
            <a:r>
              <a:rPr lang="en-US" sz="2400" dirty="0">
                <a:solidFill>
                  <a:srgbClr val="0000FF"/>
                </a:solidFill>
              </a:rPr>
              <a:t>thermal and spatial gradients</a:t>
            </a:r>
            <a:r>
              <a:rPr lang="en-US" sz="2400" dirty="0"/>
              <a:t>, work </a:t>
            </a:r>
            <a:r>
              <a:rPr lang="en-US" sz="2400" dirty="0" smtClean="0"/>
              <a:t>in the </a:t>
            </a:r>
            <a:r>
              <a:rPr lang="en-US" sz="2400" dirty="0"/>
              <a:t>same direction: The larger they are, the higher is </a:t>
            </a:r>
            <a:r>
              <a:rPr lang="en-US" sz="2400" dirty="0" smtClean="0"/>
              <a:t>the amount </a:t>
            </a:r>
            <a:r>
              <a:rPr lang="en-US" sz="2400" dirty="0"/>
              <a:t>of trapped flux and hence the achieved </a:t>
            </a:r>
            <a:r>
              <a:rPr lang="en-US" sz="2400" dirty="0" err="1"/>
              <a:t>Rres</a:t>
            </a:r>
            <a:r>
              <a:rPr lang="en-US" sz="2400" dirty="0" smtClean="0"/>
              <a:t>.”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5715000"/>
            <a:ext cx="71803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results of two studies are just opposite!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In both case the tests are </a:t>
            </a:r>
            <a:r>
              <a:rPr lang="en-US" sz="2800" dirty="0">
                <a:solidFill>
                  <a:srgbClr val="0000FF"/>
                </a:solidFill>
              </a:rPr>
              <a:t>horizontal</a:t>
            </a:r>
            <a:r>
              <a:rPr lang="en-US" sz="2800" dirty="0" smtClean="0">
                <a:solidFill>
                  <a:srgbClr val="0000FF"/>
                </a:solidFill>
              </a:rPr>
              <a:t>. </a:t>
            </a:r>
            <a:endParaRPr lang="en-GB" sz="2800" dirty="0">
              <a:solidFill>
                <a:srgbClr val="0000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191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1" cy="1698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52600"/>
            <a:ext cx="6019800" cy="364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" y="5410200"/>
            <a:ext cx="891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theoretical model suggest that with the spatial gradient of </a:t>
            </a:r>
            <a:r>
              <a:rPr lang="en-US" sz="2400" dirty="0" smtClean="0">
                <a:solidFill>
                  <a:srgbClr val="0000FF"/>
                </a:solidFill>
              </a:rPr>
              <a:t>0.1 K/cm</a:t>
            </a:r>
            <a:r>
              <a:rPr lang="en-US" sz="2400" dirty="0" smtClean="0"/>
              <a:t> the flux can be expelled. </a:t>
            </a:r>
            <a:r>
              <a:rPr lang="en-US" sz="2400" i="1" dirty="0" smtClean="0"/>
              <a:t>Not consistent with the Cornel results but agrees with Argonne results.</a:t>
            </a:r>
            <a:endParaRPr lang="en-GB" sz="2400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672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15888" y="0"/>
            <a:ext cx="8893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dirty="0" smtClean="0"/>
              <a:t>Summary</a:t>
            </a:r>
            <a:endParaRPr lang="en-GB" altLang="en-US" sz="2800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914400"/>
            <a:ext cx="7848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Though the tests are performed under similar conditions, the results are the opposite.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theoretical estimate is one order of magnitude off compared to Cornel experimental results.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Further work is need to understand the physical mechanism.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Let’s try to cooldown as fast as possible and the do thermal cycling as slow as possible.</a:t>
            </a:r>
            <a:endParaRPr lang="en-GB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535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6497</TotalTime>
  <Words>364</Words>
  <Application>Microsoft Office PowerPoint</Application>
  <PresentationFormat>On-screen Show (4:3)</PresentationFormat>
  <Paragraphs>39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Vitaliy Goryashko</dc:creator>
  <cp:lastModifiedBy>sysadm</cp:lastModifiedBy>
  <cp:revision>341</cp:revision>
  <dcterms:created xsi:type="dcterms:W3CDTF">2014-07-13T14:16:47Z</dcterms:created>
  <dcterms:modified xsi:type="dcterms:W3CDTF">2016-02-22T12:57:19Z</dcterms:modified>
</cp:coreProperties>
</file>