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75" r:id="rId3"/>
    <p:sldId id="276" r:id="rId4"/>
    <p:sldId id="278" r:id="rId5"/>
    <p:sldId id="282" r:id="rId6"/>
    <p:sldId id="277" r:id="rId7"/>
    <p:sldId id="279" r:id="rId8"/>
    <p:sldId id="280" r:id="rId9"/>
    <p:sldId id="281" r:id="rId10"/>
    <p:sldId id="283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3300"/>
    <a:srgbClr val="FF6600"/>
    <a:srgbClr val="FFFF93"/>
    <a:srgbClr val="FFFF66"/>
    <a:srgbClr val="CCFF99"/>
    <a:srgbClr val="FAFEC8"/>
    <a:srgbClr val="FFFF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771" autoAdjust="0"/>
  </p:normalViewPr>
  <p:slideViewPr>
    <p:cSldViewPr showGuides="1">
      <p:cViewPr varScale="1">
        <p:scale>
          <a:sx n="100" d="100"/>
          <a:sy n="100" d="100"/>
        </p:scale>
        <p:origin x="-127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3822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CEAF74D-7C4D-43F5-895A-BA98EBF4C1B9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796C96E-9E5B-4FDA-8DC8-882C9BC3BF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8734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D488BF1-EBE2-49CF-99A1-40E59343E2AA}" type="datetimeFigureOut">
              <a:rPr lang="en-US"/>
              <a:pPr>
                <a:defRPr/>
              </a:pPr>
              <a:t>2/29/2016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4CB1CB8-1403-4585-82D3-6869E8CCC4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4033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CF16C103-E25A-45F1-8C58-06557E2C0DD6}" type="slidenum">
              <a:rPr lang="en-US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 userDrawn="1"/>
        </p:nvSpPr>
        <p:spPr>
          <a:xfrm>
            <a:off x="0" y="0"/>
            <a:ext cx="9144000" cy="549275"/>
          </a:xfrm>
          <a:prstGeom prst="rect">
            <a:avLst/>
          </a:prstGeom>
          <a:gradFill flip="none" rotWithShape="1">
            <a:gsLst>
              <a:gs pos="0">
                <a:srgbClr val="DC960A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3" name="Straight Connector 7"/>
          <p:cNvCxnSpPr/>
          <p:nvPr userDrawn="1"/>
        </p:nvCxnSpPr>
        <p:spPr>
          <a:xfrm>
            <a:off x="0" y="549275"/>
            <a:ext cx="9144000" cy="0"/>
          </a:xfrm>
          <a:prstGeom prst="line">
            <a:avLst/>
          </a:prstGeom>
          <a:ln w="76200">
            <a:solidFill>
              <a:srgbClr val="0000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13"/>
          <p:cNvSpPr txBox="1">
            <a:spLocks noChangeArrowheads="1"/>
          </p:cNvSpPr>
          <p:nvPr userDrawn="1"/>
        </p:nvSpPr>
        <p:spPr bwMode="auto">
          <a:xfrm>
            <a:off x="76200" y="6477000"/>
            <a:ext cx="2667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smtClean="0">
                <a:solidFill>
                  <a:srgbClr val="7F7F7F"/>
                </a:solidFill>
                <a:latin typeface="Times New Roman" pitchFamily="18" charset="0"/>
              </a:rPr>
              <a:t>Vitaliy Goryashko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34200" y="64008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6C4CB-B4DF-4011-B68A-7A845CE338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966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33A36-8B86-4A36-8CFA-C34BCDCC23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803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9F35B-8F2F-4F17-B62E-0997553E1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539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8B138-BC5B-4732-B69C-6DFBE94F79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142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B3605-C9A8-4DAA-B301-6AEC3958FE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906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D1902-5A2F-415C-8513-FBC026C9EA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018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FFACB-95B2-4AA7-B10E-4E50A4B1AB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114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E84F4-DED2-425D-BE9E-707432AD7D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908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A73C0-576C-466F-9B03-6217A0DC40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0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2761F-5734-46AC-99D8-9266B412F7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032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F3EB1-849A-4384-A93C-8571CD967C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496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548640"/>
          </a:xfrm>
          <a:prstGeom prst="rect">
            <a:avLst/>
          </a:prstGeom>
          <a:gradFill flip="none" rotWithShape="1">
            <a:gsLst>
              <a:gs pos="0">
                <a:srgbClr val="FF6600"/>
              </a:gs>
              <a:gs pos="0">
                <a:srgbClr val="FF3300">
                  <a:alpha val="16863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00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5D879FA-CFCD-45E1-9C80-13F83BDD63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549275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1" name="TextBox 9"/>
          <p:cNvSpPr txBox="1">
            <a:spLocks noChangeArrowheads="1"/>
          </p:cNvSpPr>
          <p:nvPr userDrawn="1"/>
        </p:nvSpPr>
        <p:spPr bwMode="auto">
          <a:xfrm>
            <a:off x="76200" y="6477000"/>
            <a:ext cx="2667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smtClean="0">
                <a:solidFill>
                  <a:srgbClr val="7F7F7F"/>
                </a:solidFill>
                <a:latin typeface="Times New Roman" pitchFamily="18" charset="0"/>
              </a:rPr>
              <a:t>Vitaliy Goryashko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213" y="163513"/>
            <a:ext cx="1787525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15" descr="FREIA"/>
          <p:cNvPicPr>
            <a:picLocks noGrp="1"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217488"/>
            <a:ext cx="2913062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Rectangle 2"/>
          <p:cNvSpPr>
            <a:spLocks noChangeArrowheads="1"/>
          </p:cNvSpPr>
          <p:nvPr/>
        </p:nvSpPr>
        <p:spPr bwMode="auto">
          <a:xfrm>
            <a:off x="685800" y="2669738"/>
            <a:ext cx="777716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3600" dirty="0" smtClean="0">
                <a:latin typeface="+mn-lt"/>
              </a:rPr>
              <a:t>Physics </a:t>
            </a:r>
            <a:r>
              <a:rPr lang="en-GB" altLang="en-US" sz="3600" dirty="0" smtClean="0">
                <a:latin typeface="+mn-lt"/>
              </a:rPr>
              <a:t>of </a:t>
            </a:r>
            <a:r>
              <a:rPr lang="en-GB" altLang="en-US" sz="3600" dirty="0" smtClean="0">
                <a:latin typeface="+mn-lt"/>
              </a:rPr>
              <a:t>trapped magnetic fluxes</a:t>
            </a:r>
            <a:br>
              <a:rPr lang="en-GB" altLang="en-US" sz="3600" dirty="0" smtClean="0">
                <a:latin typeface="+mn-lt"/>
              </a:rPr>
            </a:br>
            <a:r>
              <a:rPr lang="en-GB" altLang="en-US" sz="3600" dirty="0" smtClean="0">
                <a:latin typeface="+mn-lt"/>
              </a:rPr>
              <a:t>in </a:t>
            </a:r>
            <a:r>
              <a:rPr lang="en-GB" altLang="en-US" sz="3600" dirty="0" smtClean="0">
                <a:latin typeface="+mn-lt"/>
              </a:rPr>
              <a:t>SC </a:t>
            </a:r>
            <a:r>
              <a:rPr lang="en-GB" altLang="en-US" sz="3600" dirty="0" smtClean="0">
                <a:latin typeface="+mn-lt"/>
              </a:rPr>
              <a:t>cavities</a:t>
            </a:r>
            <a:endParaRPr lang="en-GB" altLang="en-US" sz="3600" dirty="0" smtClean="0">
              <a:latin typeface="+mn-lt"/>
            </a:endParaRPr>
          </a:p>
        </p:txBody>
      </p:sp>
      <p:sp>
        <p:nvSpPr>
          <p:cNvPr id="14341" name="Rectangle 3"/>
          <p:cNvSpPr>
            <a:spLocks noChangeArrowheads="1"/>
          </p:cNvSpPr>
          <p:nvPr/>
        </p:nvSpPr>
        <p:spPr bwMode="auto">
          <a:xfrm>
            <a:off x="1344613" y="5537582"/>
            <a:ext cx="6503987" cy="1015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5" tIns="45698" rIns="91395" bIns="45698" anchor="ctr">
            <a:spAutoFit/>
          </a:bodyPr>
          <a:lstStyle>
            <a:lvl1pPr defTabSz="8016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016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016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016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016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3200" dirty="0" err="1" smtClean="0">
                <a:solidFill>
                  <a:schemeClr val="tx2"/>
                </a:solidFill>
                <a:latin typeface="Times New Roman" pitchFamily="18" charset="0"/>
              </a:rPr>
              <a:t>Vitaliy</a:t>
            </a:r>
            <a:endParaRPr lang="en-US" altLang="en-US" sz="2800" dirty="0">
              <a:solidFill>
                <a:schemeClr val="tx2"/>
              </a:solidFill>
            </a:endParaRPr>
          </a:p>
          <a:p>
            <a:pPr algn="ctr" eaLnBrk="1" hangingPunct="1"/>
            <a:r>
              <a:rPr lang="en-US" altLang="en-US" sz="2800" dirty="0" smtClean="0">
                <a:solidFill>
                  <a:schemeClr val="tx2"/>
                </a:solidFill>
              </a:rPr>
              <a:t>February, 2016</a:t>
            </a:r>
            <a:endParaRPr lang="ru-RU" altLang="en-US" sz="2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733A36-8B86-4A36-8CFA-C34BCDCC235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15888" y="26313"/>
            <a:ext cx="889317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dirty="0" smtClean="0"/>
              <a:t>Superconductivity</a:t>
            </a:r>
            <a:endParaRPr lang="en-GB" altLang="en-US" sz="2800" baseline="-25000" dirty="0"/>
          </a:p>
        </p:txBody>
      </p:sp>
      <p:sp>
        <p:nvSpPr>
          <p:cNvPr id="4" name="TextBox 3"/>
          <p:cNvSpPr txBox="1"/>
          <p:nvPr/>
        </p:nvSpPr>
        <p:spPr>
          <a:xfrm>
            <a:off x="472440" y="762000"/>
            <a:ext cx="821436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Abrupt jump of DC resistance to zero at T &lt; Tc  </a:t>
            </a:r>
          </a:p>
          <a:p>
            <a:endParaRPr lang="en-US" sz="2000" dirty="0" smtClean="0"/>
          </a:p>
          <a:p>
            <a:r>
              <a:rPr lang="en-US" sz="2000" dirty="0" smtClean="0"/>
              <a:t>Meissner </a:t>
            </a:r>
            <a:r>
              <a:rPr lang="en-US" sz="2000" dirty="0" smtClean="0"/>
              <a:t>effect</a:t>
            </a:r>
          </a:p>
          <a:p>
            <a:endParaRPr lang="en-US" sz="2000" dirty="0" smtClean="0"/>
          </a:p>
          <a:p>
            <a:r>
              <a:rPr lang="en-US" sz="2000" dirty="0"/>
              <a:t>Isotope effect</a:t>
            </a:r>
            <a:endParaRPr lang="en-GB" sz="2000" dirty="0"/>
          </a:p>
          <a:p>
            <a:endParaRPr lang="en-US" sz="2000" dirty="0"/>
          </a:p>
          <a:p>
            <a:r>
              <a:rPr lang="en-US" sz="2000" dirty="0" smtClean="0"/>
              <a:t>Second-order phase </a:t>
            </a:r>
            <a:r>
              <a:rPr lang="en-US" sz="2000" dirty="0" smtClean="0"/>
              <a:t>transition and supercurrent</a:t>
            </a:r>
          </a:p>
          <a:p>
            <a:endParaRPr lang="en-US" sz="2000" dirty="0"/>
          </a:p>
          <a:p>
            <a:r>
              <a:rPr lang="en-US" sz="2000" dirty="0" smtClean="0"/>
              <a:t>Penetration depth</a:t>
            </a:r>
          </a:p>
          <a:p>
            <a:endParaRPr lang="en-US" sz="2000" dirty="0"/>
          </a:p>
          <a:p>
            <a:r>
              <a:rPr lang="en-US" sz="2000" dirty="0" smtClean="0"/>
              <a:t>Coherence length</a:t>
            </a:r>
          </a:p>
          <a:p>
            <a:endParaRPr lang="en-US" sz="2000" dirty="0" smtClean="0"/>
          </a:p>
          <a:p>
            <a:r>
              <a:rPr lang="en-US" sz="2000" dirty="0" smtClean="0"/>
              <a:t>Cooper pairs</a:t>
            </a:r>
          </a:p>
          <a:p>
            <a:endParaRPr lang="en-US" sz="2000" dirty="0"/>
          </a:p>
          <a:p>
            <a:r>
              <a:rPr lang="en-US" sz="2000" dirty="0" err="1" smtClean="0"/>
              <a:t>Ginzburg</a:t>
            </a:r>
            <a:r>
              <a:rPr lang="en-US" sz="2000" dirty="0" smtClean="0"/>
              <a:t>-Landau model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5682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733A36-8B86-4A36-8CFA-C34BCDCC235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15888" y="26313"/>
            <a:ext cx="889317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dirty="0"/>
              <a:t>Meissner Effect: superconductors </a:t>
            </a:r>
            <a:r>
              <a:rPr lang="en-US" altLang="en-US" sz="2800" dirty="0" smtClean="0"/>
              <a:t>type-I</a:t>
            </a:r>
            <a:endParaRPr lang="en-US" altLang="en-US" sz="28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72" y="781049"/>
            <a:ext cx="2133628" cy="189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771525"/>
            <a:ext cx="3048000" cy="1908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525" y="3429000"/>
            <a:ext cx="513204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Рис. 19. Сверхпроводящий шар в магнитном поле. Небольшое магнитное поле полностью выталкивается из шара. В достаточно большом магнитном поле возникает промежуточное состояние. Через нормальные области проходят силовые линии поля. Области, в которых сохраняется сверхпроводимость, закрашены зеленым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7" y="3352800"/>
            <a:ext cx="3224213" cy="347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420" y="6305550"/>
            <a:ext cx="12192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02614" y="2891135"/>
            <a:ext cx="6193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Beyond critical field: the intermediate state</a:t>
            </a:r>
            <a:endParaRPr lang="en-GB" sz="2400" dirty="0">
              <a:solidFill>
                <a:srgbClr val="0000FF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74270"/>
            <a:ext cx="3638551" cy="1640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4420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733A36-8B86-4A36-8CFA-C34BCDCC235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4541679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15888" y="26313"/>
            <a:ext cx="889317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dirty="0" smtClean="0"/>
              <a:t>London penetration depth</a:t>
            </a:r>
            <a:endParaRPr lang="en-US" altLang="en-US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5683412" y="2005844"/>
                <a:ext cx="2041328" cy="8135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n-US" sz="24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𝑐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𝜋</m:t>
                          </m:r>
                          <m:sSubSup>
                            <m:sSubSup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𝐿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𝐴</m:t>
                          </m:r>
                        </m:e>
                      </m:acc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3412" y="2005844"/>
                <a:ext cx="2041328" cy="81355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073000" y="1093779"/>
                <a:ext cx="1242200" cy="5064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𝜎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3000" y="1093779"/>
                <a:ext cx="1242200" cy="50642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249705" y="685800"/>
            <a:ext cx="3187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For normal conductors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94742" y="1600200"/>
            <a:ext cx="3187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For superconductors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65809" y="2971800"/>
            <a:ext cx="3856582" cy="469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Using the Maxwell equation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5738920" y="3482177"/>
                <a:ext cx="2109680" cy="7850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𝑐𝑢𝑟𝑙</m:t>
                      </m:r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𝑐</m:t>
                          </m:r>
                        </m:den>
                      </m:f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8920" y="3482177"/>
                <a:ext cx="2109680" cy="78502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4800600" y="4378776"/>
            <a:ext cx="1447800" cy="469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we obtain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6546679" y="4343400"/>
                <a:ext cx="1934569" cy="5068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0" smtClean="0">
                            <a:latin typeface="Cambria Math"/>
                          </a:rPr>
                          <m:t>𝛻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/>
                          </a:rPr>
                          <m:t>𝐵</m:t>
                        </m:r>
                      </m:e>
                    </m:acc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/>
                          </a:rPr>
                          <m:t>𝐵</m:t>
                        </m:r>
                      </m:e>
                    </m:acc>
                    <m:r>
                      <a:rPr lang="en-US" sz="2400" b="0" i="1" smtClean="0">
                        <a:latin typeface="Cambria Math"/>
                      </a:rPr>
                      <m:t>/</m:t>
                    </m:r>
                    <m:sSubSup>
                      <m:sSub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𝐿</m:t>
                        </m:r>
                      </m:sub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en-US" sz="24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dirty="0" smtClean="0"/>
                  <a:t>,</a:t>
                </a:r>
                <a:endParaRPr lang="en-GB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679" y="4343400"/>
                <a:ext cx="1934569" cy="506805"/>
              </a:xfrm>
              <a:prstGeom prst="rect">
                <a:avLst/>
              </a:prstGeom>
              <a:blipFill rotWithShape="1">
                <a:blip r:embed="rId6"/>
                <a:stretch>
                  <a:fillRect r="-1893" b="-144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4602504" y="4800600"/>
            <a:ext cx="1722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whose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solution is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6324600" y="4990008"/>
                <a:ext cx="2554354" cy="4789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𝐵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/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𝐿</m:t>
                              </m:r>
                            </m:sub>
                          </m:sSub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600" y="4990008"/>
                <a:ext cx="2554354" cy="4789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558360" y="5797371"/>
            <a:ext cx="4242240" cy="515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and the penetration depth reads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906996" y="5715000"/>
                <a:ext cx="2763257" cy="5395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𝜆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𝐿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/>
                            </a:rPr>
                            <m:t>/4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𝜋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𝑛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6996" y="5715000"/>
                <a:ext cx="2763257" cy="53957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2551520" y="6262377"/>
            <a:ext cx="4242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niobium it is around 500 </a:t>
            </a:r>
            <a:r>
              <a:rPr lang="sv-SE" sz="2400" dirty="0" smtClean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Å.</a:t>
            </a:r>
            <a:endParaRPr lang="en-GB" sz="24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28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733A36-8B86-4A36-8CFA-C34BCDCC235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4098" name="Picture 2" descr="Рис. 15. Фазовая диаграмма перехода нормальный металл – сверхпроводник. Штриховыми стрелками показаны возможные пути фазового перехода при изменении температуры и/или напряженности магнитного пол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85800"/>
            <a:ext cx="3333749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1876424" y="3505200"/>
            <a:ext cx="5715000" cy="3257550"/>
            <a:chOff x="1828800" y="3429000"/>
            <a:chExt cx="5715000" cy="3257550"/>
          </a:xfrm>
        </p:grpSpPr>
        <p:pic>
          <p:nvPicPr>
            <p:cNvPr id="3" name="Picture 2" descr="Рис. 17. Чем выше температура, тем глубже проникает в сверхпроводник магнитное поле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8800" y="3429000"/>
              <a:ext cx="5715000" cy="32575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5562600" y="3505200"/>
              <a:ext cx="1447800" cy="304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15888" y="26313"/>
            <a:ext cx="889317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dirty="0" smtClean="0"/>
              <a:t>Critical Field</a:t>
            </a:r>
            <a:endParaRPr lang="en-US" altLang="en-US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4038600" y="762000"/>
                <a:ext cx="4990434" cy="21780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dirty="0" smtClean="0"/>
                  <a:t>The energy required to push an external field out of the sample is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smtClean="0">
                          <a:latin typeface="Cambria Math"/>
                        </a:rPr>
                        <m:t>Δ</m:t>
                      </m:r>
                      <m:r>
                        <a:rPr lang="en-US" sz="2400" b="0" i="1" smtClean="0">
                          <a:latin typeface="Cambria Math"/>
                        </a:rPr>
                        <m:t>ℰ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8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GB" sz="2400" dirty="0" smtClean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dirty="0" smtClean="0"/>
                  <a:t>at zero temperature.</a:t>
                </a:r>
                <a:endParaRPr lang="en-GB" sz="24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762000"/>
                <a:ext cx="4990434" cy="2178032"/>
              </a:xfrm>
              <a:prstGeom prst="rect">
                <a:avLst/>
              </a:prstGeom>
              <a:blipFill rotWithShape="1">
                <a:blip r:embed="rId4"/>
                <a:stretch>
                  <a:fillRect l="-1956" t="-1961" b="-56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555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733A36-8B86-4A36-8CFA-C34BCDCC235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15888" y="26313"/>
            <a:ext cx="889317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dirty="0"/>
              <a:t>Meissner Effect: superconductors </a:t>
            </a:r>
            <a:r>
              <a:rPr lang="en-US" altLang="en-US" sz="2800" dirty="0" smtClean="0"/>
              <a:t>type-II</a:t>
            </a:r>
            <a:endParaRPr lang="en-US" altLang="en-US" sz="2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609600"/>
            <a:ext cx="2855912" cy="2846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511" y="609600"/>
            <a:ext cx="3759865" cy="2846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Рис. 21. Схематическое изображение вихря в сверхпроводнике II рода. Вихрь параллелен внешнему магнитному полю. Силовые линии поля снаружи проводника и в центре вихря обозначены прямыми стрелками, а вихревые токи – замкнутыми круговыми стрелкам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682062"/>
            <a:ext cx="2247900" cy="2944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vitgo630\Downloads\Untitled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3"/>
          <a:stretch/>
        </p:blipFill>
        <p:spPr bwMode="auto">
          <a:xfrm>
            <a:off x="1143000" y="3517560"/>
            <a:ext cx="3392489" cy="327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688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733A36-8B86-4A36-8CFA-C34BCDCC235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6" y="628649"/>
            <a:ext cx="3903927" cy="3486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986" y="666747"/>
            <a:ext cx="5091013" cy="3448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734538" y="4724400"/>
                <a:ext cx="3655873" cy="8392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smtClean="0">
                          <a:latin typeface="Cambria Math"/>
                        </a:rPr>
                        <m:t>Δ</m:t>
                      </m:r>
                      <m:r>
                        <a:rPr lang="en-US" sz="2400" b="0" i="1" smtClean="0">
                          <a:latin typeface="Cambria Math"/>
                        </a:rPr>
                        <m:t>𝐹</m:t>
                      </m:r>
                      <m:r>
                        <a:rPr lang="en-US" sz="2400" b="0" i="1" smtClean="0">
                          <a:latin typeface="Cambria Math"/>
                        </a:rPr>
                        <m:t>≡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𝑁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𝑆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4538" y="4724400"/>
                <a:ext cx="3655873" cy="83920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1525396" y="26313"/>
            <a:ext cx="607415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dirty="0" smtClean="0"/>
              <a:t>Thermodynamics of superconductors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90499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733A36-8B86-4A36-8CFA-C34BCDCC235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6146" name="Picture 2" descr="Рис. 31. Кружки изображают упорядоченные в решетку атомные остовы, ионы. Сплошная и штриховая линии показывают как бы траектории движения двух притягивающихся через посредство фононов электрон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23923"/>
            <a:ext cx="2857500" cy="224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Рис. 33. Условное изображение рассеяния куперовской пары электронов на дефекте. Кристаллическая решетка обозначена маленькими кружочками, а дефектный узел – большим черным кружком посередине. Два движущихся в противоположных направлениях электрона куперовской пары показаны штриховыми линиями. Расстояние между ними гораздо больше, чем расстояние между соседними узлами кристаллической решет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900" y="666749"/>
            <a:ext cx="5715000" cy="276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762000" y="26313"/>
            <a:ext cx="759955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dirty="0" smtClean="0"/>
              <a:t>The origin of superconductivity: Cooper pair</a:t>
            </a:r>
            <a:endParaRPr lang="en-US" altLang="en-US" sz="2800" dirty="0"/>
          </a:p>
        </p:txBody>
      </p:sp>
      <p:pic>
        <p:nvPicPr>
          <p:cNvPr id="6" name="Picture 5" descr="Рис. 32. Граница сверхпроводящей (зеленый цвет) и нормальной (белый цвет) фаз. Зависимость напряженности магнитного поля и количества сверхпроводящих электронов от расстояния поперек границы: а – сверхпроводник I рода; б – сверхпроводник II род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581400"/>
            <a:ext cx="9048750" cy="316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13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733A36-8B86-4A36-8CFA-C34BCDCC235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274320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866775"/>
            <a:ext cx="418147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0"/>
            <a:ext cx="2438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137" y="2314575"/>
            <a:ext cx="221932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324100"/>
            <a:ext cx="17145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2" y="3962400"/>
            <a:ext cx="41052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275" y="4010025"/>
            <a:ext cx="42767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927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733A36-8B86-4A36-8CFA-C34BCDCC235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762000"/>
            <a:ext cx="9029700" cy="98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177846"/>
            <a:ext cx="8248650" cy="2502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868" y="5174792"/>
            <a:ext cx="3624263" cy="1045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75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8033</TotalTime>
  <Words>250</Words>
  <Application>Microsoft Office PowerPoint</Application>
  <PresentationFormat>On-screen Show (4:3)</PresentationFormat>
  <Paragraphs>54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Vitaliy Goryashko</dc:creator>
  <cp:lastModifiedBy>sysadm</cp:lastModifiedBy>
  <cp:revision>360</cp:revision>
  <dcterms:created xsi:type="dcterms:W3CDTF">2014-07-13T14:16:47Z</dcterms:created>
  <dcterms:modified xsi:type="dcterms:W3CDTF">2016-02-29T13:09:12Z</dcterms:modified>
</cp:coreProperties>
</file>