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61" r:id="rId4"/>
    <p:sldId id="262" r:id="rId5"/>
    <p:sldId id="263" r:id="rId6"/>
    <p:sldId id="258" r:id="rId7"/>
    <p:sldId id="259" r:id="rId8"/>
    <p:sldId id="264" r:id="rId9"/>
    <p:sldId id="265"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9" d="100"/>
          <a:sy n="89" d="100"/>
        </p:scale>
        <p:origin x="-144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348DCE-A726-456C-B186-7C8496FD1100}" type="datetimeFigureOut">
              <a:rPr lang="en-US" smtClean="0"/>
              <a:t>4/14/2016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3CB7C0-FF11-48DA-8B3F-8B06AD4BA8E8}" type="slidenum">
              <a:rPr lang="en-US" smtClean="0"/>
              <a:t>‹#›</a:t>
            </a:fld>
            <a:endParaRPr lang="en-US"/>
          </a:p>
        </p:txBody>
      </p:sp>
    </p:spTree>
    <p:extLst>
      <p:ext uri="{BB962C8B-B14F-4D97-AF65-F5344CB8AC3E}">
        <p14:creationId xmlns:p14="http://schemas.microsoft.com/office/powerpoint/2010/main" val="30522473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t>4/11/2016</a:t>
            </a:r>
            <a:endParaRPr lang="en-US"/>
          </a:p>
        </p:txBody>
      </p:sp>
      <p:sp>
        <p:nvSpPr>
          <p:cNvPr id="5" name="Footer Placeholder 4"/>
          <p:cNvSpPr>
            <a:spLocks noGrp="1"/>
          </p:cNvSpPr>
          <p:nvPr>
            <p:ph type="ftr" sz="quarter" idx="11"/>
          </p:nvPr>
        </p:nvSpPr>
        <p:spPr/>
        <p:txBody>
          <a:bodyPr/>
          <a:lstStyle/>
          <a:p>
            <a:r>
              <a:rPr lang="en-US" smtClean="0"/>
              <a:t>Tord Ekelöf FREIA-avdelningen</a:t>
            </a:r>
            <a:endParaRPr lang="en-US"/>
          </a:p>
        </p:txBody>
      </p:sp>
      <p:sp>
        <p:nvSpPr>
          <p:cNvPr id="6" name="Slide Number Placeholder 5"/>
          <p:cNvSpPr>
            <a:spLocks noGrp="1"/>
          </p:cNvSpPr>
          <p:nvPr>
            <p:ph type="sldNum" sz="quarter" idx="12"/>
          </p:nvPr>
        </p:nvSpPr>
        <p:spPr/>
        <p:txBody>
          <a:bodyPr/>
          <a:lstStyle/>
          <a:p>
            <a:fld id="{2D06A72F-36AA-4C45-975A-443BE3835802}" type="slidenum">
              <a:rPr lang="en-US" smtClean="0"/>
              <a:t>‹#›</a:t>
            </a:fld>
            <a:endParaRPr lang="en-US"/>
          </a:p>
        </p:txBody>
      </p:sp>
    </p:spTree>
    <p:extLst>
      <p:ext uri="{BB962C8B-B14F-4D97-AF65-F5344CB8AC3E}">
        <p14:creationId xmlns:p14="http://schemas.microsoft.com/office/powerpoint/2010/main" val="20048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4/11/2016</a:t>
            </a:r>
            <a:endParaRPr lang="en-US"/>
          </a:p>
        </p:txBody>
      </p:sp>
      <p:sp>
        <p:nvSpPr>
          <p:cNvPr id="5" name="Footer Placeholder 4"/>
          <p:cNvSpPr>
            <a:spLocks noGrp="1"/>
          </p:cNvSpPr>
          <p:nvPr>
            <p:ph type="ftr" sz="quarter" idx="11"/>
          </p:nvPr>
        </p:nvSpPr>
        <p:spPr/>
        <p:txBody>
          <a:bodyPr/>
          <a:lstStyle/>
          <a:p>
            <a:r>
              <a:rPr lang="en-US" smtClean="0"/>
              <a:t>Tord Ekelöf FREIA-avdelningen</a:t>
            </a:r>
            <a:endParaRPr lang="en-US"/>
          </a:p>
        </p:txBody>
      </p:sp>
      <p:sp>
        <p:nvSpPr>
          <p:cNvPr id="6" name="Slide Number Placeholder 5"/>
          <p:cNvSpPr>
            <a:spLocks noGrp="1"/>
          </p:cNvSpPr>
          <p:nvPr>
            <p:ph type="sldNum" sz="quarter" idx="12"/>
          </p:nvPr>
        </p:nvSpPr>
        <p:spPr/>
        <p:txBody>
          <a:bodyPr/>
          <a:lstStyle/>
          <a:p>
            <a:fld id="{2D06A72F-36AA-4C45-975A-443BE3835802}" type="slidenum">
              <a:rPr lang="en-US" smtClean="0"/>
              <a:t>‹#›</a:t>
            </a:fld>
            <a:endParaRPr lang="en-US"/>
          </a:p>
        </p:txBody>
      </p:sp>
    </p:spTree>
    <p:extLst>
      <p:ext uri="{BB962C8B-B14F-4D97-AF65-F5344CB8AC3E}">
        <p14:creationId xmlns:p14="http://schemas.microsoft.com/office/powerpoint/2010/main" val="4250385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4/11/2016</a:t>
            </a:r>
            <a:endParaRPr lang="en-US"/>
          </a:p>
        </p:txBody>
      </p:sp>
      <p:sp>
        <p:nvSpPr>
          <p:cNvPr id="5" name="Footer Placeholder 4"/>
          <p:cNvSpPr>
            <a:spLocks noGrp="1"/>
          </p:cNvSpPr>
          <p:nvPr>
            <p:ph type="ftr" sz="quarter" idx="11"/>
          </p:nvPr>
        </p:nvSpPr>
        <p:spPr/>
        <p:txBody>
          <a:bodyPr/>
          <a:lstStyle/>
          <a:p>
            <a:r>
              <a:rPr lang="en-US" smtClean="0"/>
              <a:t>Tord Ekelöf FREIA-avdelningen</a:t>
            </a:r>
            <a:endParaRPr lang="en-US"/>
          </a:p>
        </p:txBody>
      </p:sp>
      <p:sp>
        <p:nvSpPr>
          <p:cNvPr id="6" name="Slide Number Placeholder 5"/>
          <p:cNvSpPr>
            <a:spLocks noGrp="1"/>
          </p:cNvSpPr>
          <p:nvPr>
            <p:ph type="sldNum" sz="quarter" idx="12"/>
          </p:nvPr>
        </p:nvSpPr>
        <p:spPr/>
        <p:txBody>
          <a:bodyPr/>
          <a:lstStyle/>
          <a:p>
            <a:fld id="{2D06A72F-36AA-4C45-975A-443BE3835802}" type="slidenum">
              <a:rPr lang="en-US" smtClean="0"/>
              <a:t>‹#›</a:t>
            </a:fld>
            <a:endParaRPr lang="en-US"/>
          </a:p>
        </p:txBody>
      </p:sp>
    </p:spTree>
    <p:extLst>
      <p:ext uri="{BB962C8B-B14F-4D97-AF65-F5344CB8AC3E}">
        <p14:creationId xmlns:p14="http://schemas.microsoft.com/office/powerpoint/2010/main" val="27854201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4/11/2016</a:t>
            </a:r>
            <a:endParaRPr lang="en-US"/>
          </a:p>
        </p:txBody>
      </p:sp>
      <p:sp>
        <p:nvSpPr>
          <p:cNvPr id="6" name="Footer Placeholder 5"/>
          <p:cNvSpPr>
            <a:spLocks noGrp="1"/>
          </p:cNvSpPr>
          <p:nvPr>
            <p:ph type="ftr" sz="quarter" idx="11"/>
          </p:nvPr>
        </p:nvSpPr>
        <p:spPr/>
        <p:txBody>
          <a:bodyPr/>
          <a:lstStyle/>
          <a:p>
            <a:r>
              <a:rPr lang="en-US" smtClean="0"/>
              <a:t>Tord Ekelöf FREIA-avdelningen</a:t>
            </a:r>
            <a:endParaRPr lang="en-US"/>
          </a:p>
        </p:txBody>
      </p:sp>
      <p:sp>
        <p:nvSpPr>
          <p:cNvPr id="7" name="Slide Number Placeholder 6"/>
          <p:cNvSpPr>
            <a:spLocks noGrp="1"/>
          </p:cNvSpPr>
          <p:nvPr>
            <p:ph type="sldNum" sz="quarter" idx="12"/>
          </p:nvPr>
        </p:nvSpPr>
        <p:spPr/>
        <p:txBody>
          <a:bodyPr/>
          <a:lstStyle/>
          <a:p>
            <a:fld id="{2D06A72F-36AA-4C45-975A-443BE3835802}" type="slidenum">
              <a:rPr lang="en-US" smtClean="0"/>
              <a:t>‹#›</a:t>
            </a:fld>
            <a:endParaRPr lang="en-US"/>
          </a:p>
        </p:txBody>
      </p:sp>
    </p:spTree>
    <p:extLst>
      <p:ext uri="{BB962C8B-B14F-4D97-AF65-F5344CB8AC3E}">
        <p14:creationId xmlns:p14="http://schemas.microsoft.com/office/powerpoint/2010/main" val="3442364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4/11/2016</a:t>
            </a:r>
            <a:endParaRPr lang="en-US"/>
          </a:p>
        </p:txBody>
      </p:sp>
      <p:sp>
        <p:nvSpPr>
          <p:cNvPr id="8" name="Footer Placeholder 7"/>
          <p:cNvSpPr>
            <a:spLocks noGrp="1"/>
          </p:cNvSpPr>
          <p:nvPr>
            <p:ph type="ftr" sz="quarter" idx="11"/>
          </p:nvPr>
        </p:nvSpPr>
        <p:spPr/>
        <p:txBody>
          <a:bodyPr/>
          <a:lstStyle/>
          <a:p>
            <a:r>
              <a:rPr lang="en-US" smtClean="0"/>
              <a:t>Tord Ekelöf FREIA-avdelningen</a:t>
            </a:r>
            <a:endParaRPr lang="en-US"/>
          </a:p>
        </p:txBody>
      </p:sp>
      <p:sp>
        <p:nvSpPr>
          <p:cNvPr id="9" name="Slide Number Placeholder 8"/>
          <p:cNvSpPr>
            <a:spLocks noGrp="1"/>
          </p:cNvSpPr>
          <p:nvPr>
            <p:ph type="sldNum" sz="quarter" idx="12"/>
          </p:nvPr>
        </p:nvSpPr>
        <p:spPr/>
        <p:txBody>
          <a:bodyPr/>
          <a:lstStyle/>
          <a:p>
            <a:fld id="{2D06A72F-36AA-4C45-975A-443BE3835802}" type="slidenum">
              <a:rPr lang="en-US" smtClean="0"/>
              <a:t>‹#›</a:t>
            </a:fld>
            <a:endParaRPr lang="en-US"/>
          </a:p>
        </p:txBody>
      </p:sp>
    </p:spTree>
    <p:extLst>
      <p:ext uri="{BB962C8B-B14F-4D97-AF65-F5344CB8AC3E}">
        <p14:creationId xmlns:p14="http://schemas.microsoft.com/office/powerpoint/2010/main" val="5090657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4/11/2016</a:t>
            </a:r>
            <a:endParaRPr lang="en-US"/>
          </a:p>
        </p:txBody>
      </p:sp>
      <p:sp>
        <p:nvSpPr>
          <p:cNvPr id="4" name="Footer Placeholder 3"/>
          <p:cNvSpPr>
            <a:spLocks noGrp="1"/>
          </p:cNvSpPr>
          <p:nvPr>
            <p:ph type="ftr" sz="quarter" idx="11"/>
          </p:nvPr>
        </p:nvSpPr>
        <p:spPr/>
        <p:txBody>
          <a:bodyPr/>
          <a:lstStyle/>
          <a:p>
            <a:r>
              <a:rPr lang="en-US" smtClean="0"/>
              <a:t>Tord Ekelöf FREIA-avdelningen</a:t>
            </a:r>
            <a:endParaRPr lang="en-US"/>
          </a:p>
        </p:txBody>
      </p:sp>
      <p:sp>
        <p:nvSpPr>
          <p:cNvPr id="5" name="Slide Number Placeholder 4"/>
          <p:cNvSpPr>
            <a:spLocks noGrp="1"/>
          </p:cNvSpPr>
          <p:nvPr>
            <p:ph type="sldNum" sz="quarter" idx="12"/>
          </p:nvPr>
        </p:nvSpPr>
        <p:spPr/>
        <p:txBody>
          <a:bodyPr/>
          <a:lstStyle/>
          <a:p>
            <a:fld id="{2D06A72F-36AA-4C45-975A-443BE3835802}" type="slidenum">
              <a:rPr lang="en-US" smtClean="0"/>
              <a:t>‹#›</a:t>
            </a:fld>
            <a:endParaRPr lang="en-US"/>
          </a:p>
        </p:txBody>
      </p:sp>
    </p:spTree>
    <p:extLst>
      <p:ext uri="{BB962C8B-B14F-4D97-AF65-F5344CB8AC3E}">
        <p14:creationId xmlns:p14="http://schemas.microsoft.com/office/powerpoint/2010/main" val="3567199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4/11/2016</a:t>
            </a:r>
            <a:endParaRPr lang="en-US"/>
          </a:p>
        </p:txBody>
      </p:sp>
      <p:sp>
        <p:nvSpPr>
          <p:cNvPr id="3" name="Footer Placeholder 2"/>
          <p:cNvSpPr>
            <a:spLocks noGrp="1"/>
          </p:cNvSpPr>
          <p:nvPr>
            <p:ph type="ftr" sz="quarter" idx="11"/>
          </p:nvPr>
        </p:nvSpPr>
        <p:spPr/>
        <p:txBody>
          <a:bodyPr/>
          <a:lstStyle/>
          <a:p>
            <a:r>
              <a:rPr lang="en-US" smtClean="0"/>
              <a:t>Tord Ekelöf FREIA-avdelningen</a:t>
            </a:r>
            <a:endParaRPr lang="en-US"/>
          </a:p>
        </p:txBody>
      </p:sp>
      <p:sp>
        <p:nvSpPr>
          <p:cNvPr id="4" name="Slide Number Placeholder 3"/>
          <p:cNvSpPr>
            <a:spLocks noGrp="1"/>
          </p:cNvSpPr>
          <p:nvPr>
            <p:ph type="sldNum" sz="quarter" idx="12"/>
          </p:nvPr>
        </p:nvSpPr>
        <p:spPr/>
        <p:txBody>
          <a:bodyPr/>
          <a:lstStyle/>
          <a:p>
            <a:fld id="{2D06A72F-36AA-4C45-975A-443BE3835802}" type="slidenum">
              <a:rPr lang="en-US" smtClean="0"/>
              <a:t>‹#›</a:t>
            </a:fld>
            <a:endParaRPr lang="en-US"/>
          </a:p>
        </p:txBody>
      </p:sp>
    </p:spTree>
    <p:extLst>
      <p:ext uri="{BB962C8B-B14F-4D97-AF65-F5344CB8AC3E}">
        <p14:creationId xmlns:p14="http://schemas.microsoft.com/office/powerpoint/2010/main" val="1951996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4/11/2016</a:t>
            </a:r>
            <a:endParaRPr lang="en-US"/>
          </a:p>
        </p:txBody>
      </p:sp>
      <p:sp>
        <p:nvSpPr>
          <p:cNvPr id="6" name="Footer Placeholder 5"/>
          <p:cNvSpPr>
            <a:spLocks noGrp="1"/>
          </p:cNvSpPr>
          <p:nvPr>
            <p:ph type="ftr" sz="quarter" idx="11"/>
          </p:nvPr>
        </p:nvSpPr>
        <p:spPr/>
        <p:txBody>
          <a:bodyPr/>
          <a:lstStyle/>
          <a:p>
            <a:r>
              <a:rPr lang="en-US" smtClean="0"/>
              <a:t>Tord Ekelöf FREIA-avdelningen</a:t>
            </a:r>
            <a:endParaRPr lang="en-US"/>
          </a:p>
        </p:txBody>
      </p:sp>
      <p:sp>
        <p:nvSpPr>
          <p:cNvPr id="7" name="Slide Number Placeholder 6"/>
          <p:cNvSpPr>
            <a:spLocks noGrp="1"/>
          </p:cNvSpPr>
          <p:nvPr>
            <p:ph type="sldNum" sz="quarter" idx="12"/>
          </p:nvPr>
        </p:nvSpPr>
        <p:spPr/>
        <p:txBody>
          <a:bodyPr/>
          <a:lstStyle/>
          <a:p>
            <a:fld id="{2D06A72F-36AA-4C45-975A-443BE3835802}" type="slidenum">
              <a:rPr lang="en-US" smtClean="0"/>
              <a:t>‹#›</a:t>
            </a:fld>
            <a:endParaRPr lang="en-US"/>
          </a:p>
        </p:txBody>
      </p:sp>
    </p:spTree>
    <p:extLst>
      <p:ext uri="{BB962C8B-B14F-4D97-AF65-F5344CB8AC3E}">
        <p14:creationId xmlns:p14="http://schemas.microsoft.com/office/powerpoint/2010/main" val="1164891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4/11/2016</a:t>
            </a:r>
            <a:endParaRPr lang="en-US"/>
          </a:p>
        </p:txBody>
      </p:sp>
      <p:sp>
        <p:nvSpPr>
          <p:cNvPr id="6" name="Footer Placeholder 5"/>
          <p:cNvSpPr>
            <a:spLocks noGrp="1"/>
          </p:cNvSpPr>
          <p:nvPr>
            <p:ph type="ftr" sz="quarter" idx="11"/>
          </p:nvPr>
        </p:nvSpPr>
        <p:spPr/>
        <p:txBody>
          <a:bodyPr/>
          <a:lstStyle/>
          <a:p>
            <a:r>
              <a:rPr lang="en-US" smtClean="0"/>
              <a:t>Tord Ekelöf FREIA-avdelningen</a:t>
            </a:r>
            <a:endParaRPr lang="en-US"/>
          </a:p>
        </p:txBody>
      </p:sp>
      <p:sp>
        <p:nvSpPr>
          <p:cNvPr id="7" name="Slide Number Placeholder 6"/>
          <p:cNvSpPr>
            <a:spLocks noGrp="1"/>
          </p:cNvSpPr>
          <p:nvPr>
            <p:ph type="sldNum" sz="quarter" idx="12"/>
          </p:nvPr>
        </p:nvSpPr>
        <p:spPr/>
        <p:txBody>
          <a:bodyPr/>
          <a:lstStyle/>
          <a:p>
            <a:fld id="{2D06A72F-36AA-4C45-975A-443BE3835802}" type="slidenum">
              <a:rPr lang="en-US" smtClean="0"/>
              <a:t>‹#›</a:t>
            </a:fld>
            <a:endParaRPr lang="en-US"/>
          </a:p>
        </p:txBody>
      </p:sp>
    </p:spTree>
    <p:extLst>
      <p:ext uri="{BB962C8B-B14F-4D97-AF65-F5344CB8AC3E}">
        <p14:creationId xmlns:p14="http://schemas.microsoft.com/office/powerpoint/2010/main" val="1655278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4/11/2016</a:t>
            </a:r>
            <a:endParaRPr lang="en-US"/>
          </a:p>
        </p:txBody>
      </p:sp>
      <p:sp>
        <p:nvSpPr>
          <p:cNvPr id="5" name="Footer Placeholder 4"/>
          <p:cNvSpPr>
            <a:spLocks noGrp="1"/>
          </p:cNvSpPr>
          <p:nvPr>
            <p:ph type="ftr" sz="quarter" idx="11"/>
          </p:nvPr>
        </p:nvSpPr>
        <p:spPr/>
        <p:txBody>
          <a:bodyPr/>
          <a:lstStyle/>
          <a:p>
            <a:r>
              <a:rPr lang="en-US" smtClean="0"/>
              <a:t>Tord Ekelöf FREIA-avdelningen</a:t>
            </a:r>
            <a:endParaRPr lang="en-US"/>
          </a:p>
        </p:txBody>
      </p:sp>
      <p:sp>
        <p:nvSpPr>
          <p:cNvPr id="6" name="Slide Number Placeholder 5"/>
          <p:cNvSpPr>
            <a:spLocks noGrp="1"/>
          </p:cNvSpPr>
          <p:nvPr>
            <p:ph type="sldNum" sz="quarter" idx="12"/>
          </p:nvPr>
        </p:nvSpPr>
        <p:spPr/>
        <p:txBody>
          <a:bodyPr/>
          <a:lstStyle/>
          <a:p>
            <a:fld id="{2D06A72F-36AA-4C45-975A-443BE3835802}" type="slidenum">
              <a:rPr lang="en-US" smtClean="0"/>
              <a:t>‹#›</a:t>
            </a:fld>
            <a:endParaRPr lang="en-US"/>
          </a:p>
        </p:txBody>
      </p:sp>
    </p:spTree>
    <p:extLst>
      <p:ext uri="{BB962C8B-B14F-4D97-AF65-F5344CB8AC3E}">
        <p14:creationId xmlns:p14="http://schemas.microsoft.com/office/powerpoint/2010/main" val="22710293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4/11/2016</a:t>
            </a:r>
            <a:endParaRPr lang="en-US"/>
          </a:p>
        </p:txBody>
      </p:sp>
      <p:sp>
        <p:nvSpPr>
          <p:cNvPr id="5" name="Footer Placeholder 4"/>
          <p:cNvSpPr>
            <a:spLocks noGrp="1"/>
          </p:cNvSpPr>
          <p:nvPr>
            <p:ph type="ftr" sz="quarter" idx="11"/>
          </p:nvPr>
        </p:nvSpPr>
        <p:spPr/>
        <p:txBody>
          <a:bodyPr/>
          <a:lstStyle/>
          <a:p>
            <a:r>
              <a:rPr lang="en-US" smtClean="0"/>
              <a:t>Tord Ekelöf FREIA-avdelningen</a:t>
            </a:r>
            <a:endParaRPr lang="en-US"/>
          </a:p>
        </p:txBody>
      </p:sp>
      <p:sp>
        <p:nvSpPr>
          <p:cNvPr id="6" name="Slide Number Placeholder 5"/>
          <p:cNvSpPr>
            <a:spLocks noGrp="1"/>
          </p:cNvSpPr>
          <p:nvPr>
            <p:ph type="sldNum" sz="quarter" idx="12"/>
          </p:nvPr>
        </p:nvSpPr>
        <p:spPr/>
        <p:txBody>
          <a:bodyPr/>
          <a:lstStyle/>
          <a:p>
            <a:fld id="{2D06A72F-36AA-4C45-975A-443BE3835802}" type="slidenum">
              <a:rPr lang="en-US" smtClean="0"/>
              <a:t>‹#›</a:t>
            </a:fld>
            <a:endParaRPr lang="en-US"/>
          </a:p>
        </p:txBody>
      </p:sp>
    </p:spTree>
    <p:extLst>
      <p:ext uri="{BB962C8B-B14F-4D97-AF65-F5344CB8AC3E}">
        <p14:creationId xmlns:p14="http://schemas.microsoft.com/office/powerpoint/2010/main" val="5626012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4/11/2016</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Tord Ekelöf FREIA-avdelningen</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06A72F-36AA-4C45-975A-443BE3835802}" type="slidenum">
              <a:rPr lang="en-US" smtClean="0"/>
              <a:t>‹#›</a:t>
            </a:fld>
            <a:endParaRPr lang="en-US"/>
          </a:p>
        </p:txBody>
      </p:sp>
    </p:spTree>
    <p:extLst>
      <p:ext uri="{BB962C8B-B14F-4D97-AF65-F5344CB8AC3E}">
        <p14:creationId xmlns:p14="http://schemas.microsoft.com/office/powerpoint/2010/main" val="28848890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8000" dirty="0" err="1" smtClean="0">
                <a:latin typeface="Comic Sans MS" pitchFamily="66" charset="0"/>
              </a:rPr>
              <a:t>AccMed</a:t>
            </a:r>
            <a:r>
              <a:rPr lang="en-US" sz="6600" dirty="0" smtClean="0">
                <a:latin typeface="Comic Sans MS" pitchFamily="66" charset="0"/>
              </a:rPr>
              <a:t/>
            </a:r>
            <a:br>
              <a:rPr lang="en-US" sz="6600" dirty="0" smtClean="0">
                <a:latin typeface="Comic Sans MS" pitchFamily="66" charset="0"/>
              </a:rPr>
            </a:br>
            <a:r>
              <a:rPr lang="en-US" sz="6600" dirty="0" smtClean="0">
                <a:latin typeface="Comic Sans MS" pitchFamily="66" charset="0"/>
              </a:rPr>
              <a:t>Accelerators for Medicine</a:t>
            </a:r>
            <a:br>
              <a:rPr lang="en-US" sz="6600" dirty="0" smtClean="0">
                <a:latin typeface="Comic Sans MS" pitchFamily="66" charset="0"/>
              </a:rPr>
            </a:br>
            <a:endParaRPr lang="en-US" sz="6600" dirty="0">
              <a:latin typeface="Comic Sans MS" pitchFamily="66" charset="0"/>
            </a:endParaRPr>
          </a:p>
        </p:txBody>
      </p:sp>
      <p:sp>
        <p:nvSpPr>
          <p:cNvPr id="3" name="Subtitle 2"/>
          <p:cNvSpPr>
            <a:spLocks noGrp="1"/>
          </p:cNvSpPr>
          <p:nvPr>
            <p:ph type="subTitle" idx="1"/>
          </p:nvPr>
        </p:nvSpPr>
        <p:spPr>
          <a:xfrm>
            <a:off x="1371600" y="4419600"/>
            <a:ext cx="6400800" cy="1752600"/>
          </a:xfrm>
        </p:spPr>
        <p:txBody>
          <a:bodyPr/>
          <a:lstStyle/>
          <a:p>
            <a:r>
              <a:rPr lang="en-US" dirty="0" smtClean="0"/>
              <a:t>An application in response to the SSF call for proposals for Industrial Research </a:t>
            </a:r>
            <a:r>
              <a:rPr lang="en-US" dirty="0" err="1" smtClean="0"/>
              <a:t>Centres</a:t>
            </a:r>
            <a:endParaRPr lang="en-US" dirty="0"/>
          </a:p>
        </p:txBody>
      </p:sp>
      <p:sp>
        <p:nvSpPr>
          <p:cNvPr id="4" name="Date Placeholder 3"/>
          <p:cNvSpPr>
            <a:spLocks noGrp="1"/>
          </p:cNvSpPr>
          <p:nvPr>
            <p:ph type="dt" sz="half" idx="10"/>
          </p:nvPr>
        </p:nvSpPr>
        <p:spPr/>
        <p:txBody>
          <a:bodyPr/>
          <a:lstStyle/>
          <a:p>
            <a:r>
              <a:rPr lang="en-US" smtClean="0"/>
              <a:t>4/11/2016</a:t>
            </a:r>
            <a:endParaRPr lang="en-US"/>
          </a:p>
        </p:txBody>
      </p:sp>
      <p:sp>
        <p:nvSpPr>
          <p:cNvPr id="5" name="Footer Placeholder 4"/>
          <p:cNvSpPr>
            <a:spLocks noGrp="1"/>
          </p:cNvSpPr>
          <p:nvPr>
            <p:ph type="ftr" sz="quarter" idx="11"/>
          </p:nvPr>
        </p:nvSpPr>
        <p:spPr/>
        <p:txBody>
          <a:bodyPr/>
          <a:lstStyle/>
          <a:p>
            <a:r>
              <a:rPr lang="en-US" smtClean="0"/>
              <a:t>Tord Ekelöf FREIA-avdelningen</a:t>
            </a:r>
            <a:endParaRPr lang="en-US"/>
          </a:p>
        </p:txBody>
      </p:sp>
      <p:sp>
        <p:nvSpPr>
          <p:cNvPr id="6" name="Slide Number Placeholder 5"/>
          <p:cNvSpPr>
            <a:spLocks noGrp="1"/>
          </p:cNvSpPr>
          <p:nvPr>
            <p:ph type="sldNum" sz="quarter" idx="12"/>
          </p:nvPr>
        </p:nvSpPr>
        <p:spPr/>
        <p:txBody>
          <a:bodyPr/>
          <a:lstStyle/>
          <a:p>
            <a:fld id="{2D06A72F-36AA-4C45-975A-443BE3835802}" type="slidenum">
              <a:rPr lang="en-US" smtClean="0"/>
              <a:t>1</a:t>
            </a:fld>
            <a:endParaRPr lang="en-US"/>
          </a:p>
        </p:txBody>
      </p:sp>
    </p:spTree>
    <p:extLst>
      <p:ext uri="{BB962C8B-B14F-4D97-AF65-F5344CB8AC3E}">
        <p14:creationId xmlns:p14="http://schemas.microsoft.com/office/powerpoint/2010/main" val="17805420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971800"/>
            <a:ext cx="8534400" cy="1143000"/>
          </a:xfrm>
        </p:spPr>
        <p:txBody>
          <a:bodyPr>
            <a:normAutofit fontScale="90000"/>
          </a:bodyPr>
          <a:lstStyle/>
          <a:p>
            <a:pPr algn="l"/>
            <a:r>
              <a:rPr lang="en-US" dirty="0" smtClean="0"/>
              <a:t>Industry and </a:t>
            </a:r>
            <a:r>
              <a:rPr lang="en-US" dirty="0"/>
              <a:t>I</a:t>
            </a:r>
            <a:r>
              <a:rPr lang="en-US" dirty="0" smtClean="0"/>
              <a:t>nstitution Partners </a:t>
            </a:r>
            <a:r>
              <a:rPr lang="en-US" sz="2700" u="sng" dirty="0" smtClean="0"/>
              <a:t/>
            </a:r>
            <a:br>
              <a:rPr lang="en-US" sz="2700" u="sng" dirty="0" smtClean="0"/>
            </a:br>
            <a:r>
              <a:rPr lang="en-US" sz="2700" u="sng" dirty="0" smtClean="0"/>
              <a:t>Industry partners</a:t>
            </a:r>
            <a:r>
              <a:rPr lang="en-US" dirty="0" smtClean="0"/>
              <a:t/>
            </a:r>
            <a:br>
              <a:rPr lang="en-US" dirty="0" smtClean="0"/>
            </a:br>
            <a:r>
              <a:rPr lang="en-US" sz="2200" dirty="0" smtClean="0"/>
              <a:t>General Electric Healthcare Gems Pet Systems, Uppsala - PET cyclotrons</a:t>
            </a:r>
            <a:br>
              <a:rPr lang="en-US" sz="2200" dirty="0" smtClean="0"/>
            </a:br>
            <a:r>
              <a:rPr lang="en-US" sz="2200" dirty="0" err="1" smtClean="0"/>
              <a:t>Elekta</a:t>
            </a:r>
            <a:r>
              <a:rPr lang="en-US" sz="2200" dirty="0" smtClean="0"/>
              <a:t> Instrument, Uppsala - gamma therapy</a:t>
            </a:r>
            <a:br>
              <a:rPr lang="en-US" sz="2200" dirty="0" smtClean="0"/>
            </a:br>
            <a:r>
              <a:rPr lang="en-US" sz="2200" dirty="0" err="1" smtClean="0"/>
              <a:t>ScandiNova</a:t>
            </a:r>
            <a:r>
              <a:rPr lang="en-US" sz="2200" dirty="0" smtClean="0"/>
              <a:t>, Uppsala - high voltage pulse modulators</a:t>
            </a:r>
            <a:br>
              <a:rPr lang="en-US" sz="2200" dirty="0" smtClean="0"/>
            </a:br>
            <a:r>
              <a:rPr lang="en-US" sz="2200" dirty="0" err="1" smtClean="0"/>
              <a:t>Gammadata</a:t>
            </a:r>
            <a:r>
              <a:rPr lang="en-US" sz="2200" dirty="0" smtClean="0"/>
              <a:t>, Uppsala - radiation monitors</a:t>
            </a:r>
            <a:r>
              <a:rPr lang="en-US" sz="2200"/>
              <a:t/>
            </a:r>
            <a:br>
              <a:rPr lang="en-US" sz="2200"/>
            </a:br>
            <a:r>
              <a:rPr lang="en-US" sz="2200" smtClean="0"/>
              <a:t>Scnditronix</a:t>
            </a:r>
            <a:r>
              <a:rPr lang="en-US" sz="2200" dirty="0" smtClean="0"/>
              <a:t> Magnets, </a:t>
            </a:r>
            <a:r>
              <a:rPr lang="en-US" sz="2200" dirty="0" err="1" smtClean="0"/>
              <a:t>Vislanda</a:t>
            </a:r>
            <a:r>
              <a:rPr lang="en-US" sz="2200" dirty="0" smtClean="0"/>
              <a:t> - beam line magnets</a:t>
            </a:r>
            <a:br>
              <a:rPr lang="en-US" sz="2200" dirty="0" smtClean="0"/>
            </a:br>
            <a:r>
              <a:rPr lang="en-US" sz="2200" dirty="0" smtClean="0"/>
              <a:t>RFR </a:t>
            </a:r>
            <a:r>
              <a:rPr lang="en-US" sz="2200" dirty="0" err="1" smtClean="0"/>
              <a:t>Solutipons</a:t>
            </a:r>
            <a:r>
              <a:rPr lang="en-US" sz="2200" dirty="0" smtClean="0"/>
              <a:t>, </a:t>
            </a:r>
            <a:r>
              <a:rPr lang="en-US" sz="2200" dirty="0" err="1" smtClean="0"/>
              <a:t>Landskrona</a:t>
            </a:r>
            <a:r>
              <a:rPr lang="en-US" sz="2200" dirty="0" smtClean="0"/>
              <a:t> - stainless steel vacuum chambers</a:t>
            </a:r>
            <a:br>
              <a:rPr lang="en-US" sz="2200" dirty="0" smtClean="0"/>
            </a:br>
            <a:r>
              <a:rPr lang="en-US" sz="2700" u="sng" dirty="0" smtClean="0"/>
              <a:t>Institution partners</a:t>
            </a:r>
            <a:r>
              <a:rPr lang="en-US" sz="2200" dirty="0" smtClean="0"/>
              <a:t/>
            </a:r>
            <a:br>
              <a:rPr lang="en-US" sz="2200" dirty="0" smtClean="0"/>
            </a:br>
            <a:r>
              <a:rPr lang="en-US" sz="2200" dirty="0" smtClean="0"/>
              <a:t>FREIA/Department of Physics and Astronomy, UU – </a:t>
            </a:r>
            <a:r>
              <a:rPr lang="en-US" sz="2200" i="1" dirty="0" smtClean="0"/>
              <a:t>Center Leader [</a:t>
            </a:r>
            <a:r>
              <a:rPr lang="en-US" sz="2200" i="1" dirty="0" err="1" smtClean="0"/>
              <a:t>huvudsökande</a:t>
            </a:r>
            <a:r>
              <a:rPr lang="en-US" sz="2200" i="1" dirty="0" smtClean="0"/>
              <a:t>] </a:t>
            </a:r>
            <a:r>
              <a:rPr lang="en-US" sz="2200" dirty="0" smtClean="0"/>
              <a:t>- liquid He cryogenics, vacuum and solid state radiofrequency high power sources, high vacuum, process control, GHz </a:t>
            </a:r>
            <a:r>
              <a:rPr lang="en-US" sz="2200" dirty="0" err="1" smtClean="0"/>
              <a:t>linac</a:t>
            </a:r>
            <a:r>
              <a:rPr lang="en-US" sz="2200" dirty="0" smtClean="0"/>
              <a:t> development, dosimetry</a:t>
            </a:r>
            <a:br>
              <a:rPr lang="en-US" sz="2200" dirty="0" smtClean="0"/>
            </a:br>
            <a:r>
              <a:rPr lang="en-US" sz="2200" dirty="0" smtClean="0"/>
              <a:t>Department of Genetics and Pathology, UU and Academic Hospital - medical radiation physics and radiobiology</a:t>
            </a:r>
            <a:br>
              <a:rPr lang="en-US" sz="2200" dirty="0" smtClean="0"/>
            </a:br>
            <a:r>
              <a:rPr lang="en-US" sz="2200" dirty="0"/>
              <a:t>Center for Medical </a:t>
            </a:r>
            <a:r>
              <a:rPr lang="en-US" sz="2200" dirty="0" smtClean="0"/>
              <a:t>Technology, UU - diagnostics instrumentation  </a:t>
            </a:r>
            <a:br>
              <a:rPr lang="en-US" sz="2200" dirty="0" smtClean="0"/>
            </a:br>
            <a:r>
              <a:rPr lang="en-US" sz="2200" dirty="0" smtClean="0"/>
              <a:t>UU Innovation - Intellectual Property regulation</a:t>
            </a:r>
            <a:br>
              <a:rPr lang="en-US" sz="2200" dirty="0" smtClean="0"/>
            </a:br>
            <a:r>
              <a:rPr lang="en-US" sz="2200" dirty="0" err="1" smtClean="0"/>
              <a:t>Skandion</a:t>
            </a:r>
            <a:r>
              <a:rPr lang="en-US" sz="2200" dirty="0" smtClean="0"/>
              <a:t> Clinic - clinical proton therapy</a:t>
            </a:r>
            <a:br>
              <a:rPr lang="en-US" sz="2200" dirty="0" smtClean="0"/>
            </a:br>
            <a:r>
              <a:rPr lang="en-US" sz="2200" dirty="0" smtClean="0"/>
              <a:t>Department of Oncology and Pathology, </a:t>
            </a:r>
            <a:r>
              <a:rPr lang="en-US" sz="2200" dirty="0" err="1" smtClean="0"/>
              <a:t>Karolinska</a:t>
            </a:r>
            <a:r>
              <a:rPr lang="en-US" sz="2200" dirty="0" smtClean="0"/>
              <a:t> Institute - clinical oncology </a:t>
            </a:r>
            <a:br>
              <a:rPr lang="en-US" sz="2200" dirty="0" smtClean="0"/>
            </a:br>
            <a:r>
              <a:rPr lang="en-US" sz="2200" dirty="0" smtClean="0"/>
              <a:t>CERN ENLIGHT Medical accelerator project - superconducting cyclotron coils</a:t>
            </a:r>
            <a:br>
              <a:rPr lang="en-US" sz="2200" dirty="0" smtClean="0"/>
            </a:br>
            <a:r>
              <a:rPr lang="en-US" sz="2200" dirty="0" smtClean="0"/>
              <a:t/>
            </a:r>
            <a:br>
              <a:rPr lang="en-US" sz="2200" dirty="0" smtClean="0"/>
            </a:br>
            <a:endParaRPr lang="en-US" sz="2200" dirty="0"/>
          </a:p>
        </p:txBody>
      </p:sp>
      <p:sp>
        <p:nvSpPr>
          <p:cNvPr id="3" name="Date Placeholder 2"/>
          <p:cNvSpPr>
            <a:spLocks noGrp="1"/>
          </p:cNvSpPr>
          <p:nvPr>
            <p:ph type="dt" sz="half" idx="10"/>
          </p:nvPr>
        </p:nvSpPr>
        <p:spPr/>
        <p:txBody>
          <a:bodyPr/>
          <a:lstStyle/>
          <a:p>
            <a:r>
              <a:rPr lang="en-US" smtClean="0"/>
              <a:t>4/11/2016</a:t>
            </a:r>
            <a:endParaRPr lang="en-US"/>
          </a:p>
        </p:txBody>
      </p:sp>
      <p:sp>
        <p:nvSpPr>
          <p:cNvPr id="4" name="Footer Placeholder 3"/>
          <p:cNvSpPr>
            <a:spLocks noGrp="1"/>
          </p:cNvSpPr>
          <p:nvPr>
            <p:ph type="ftr" sz="quarter" idx="11"/>
          </p:nvPr>
        </p:nvSpPr>
        <p:spPr>
          <a:xfrm>
            <a:off x="3200400" y="6324600"/>
            <a:ext cx="2895600" cy="365125"/>
          </a:xfrm>
        </p:spPr>
        <p:txBody>
          <a:bodyPr/>
          <a:lstStyle/>
          <a:p>
            <a:r>
              <a:rPr lang="en-US" dirty="0" smtClean="0"/>
              <a:t>Tord Ekelöf FREIA-</a:t>
            </a:r>
            <a:r>
              <a:rPr lang="en-US" dirty="0" err="1" smtClean="0"/>
              <a:t>avdlningen</a:t>
            </a:r>
            <a:endParaRPr lang="en-US" dirty="0"/>
          </a:p>
        </p:txBody>
      </p:sp>
      <p:sp>
        <p:nvSpPr>
          <p:cNvPr id="5" name="Slide Number Placeholder 4"/>
          <p:cNvSpPr>
            <a:spLocks noGrp="1"/>
          </p:cNvSpPr>
          <p:nvPr>
            <p:ph type="sldNum" sz="quarter" idx="12"/>
          </p:nvPr>
        </p:nvSpPr>
        <p:spPr/>
        <p:txBody>
          <a:bodyPr/>
          <a:lstStyle/>
          <a:p>
            <a:fld id="{2D06A72F-36AA-4C45-975A-443BE3835802}" type="slidenum">
              <a:rPr lang="en-US" smtClean="0"/>
              <a:t>2</a:t>
            </a:fld>
            <a:endParaRPr lang="en-US" dirty="0"/>
          </a:p>
        </p:txBody>
      </p:sp>
    </p:spTree>
    <p:extLst>
      <p:ext uri="{BB962C8B-B14F-4D97-AF65-F5344CB8AC3E}">
        <p14:creationId xmlns:p14="http://schemas.microsoft.com/office/powerpoint/2010/main" val="22914001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971800"/>
            <a:ext cx="8229600" cy="1143000"/>
          </a:xfrm>
        </p:spPr>
        <p:txBody>
          <a:bodyPr>
            <a:normAutofit fontScale="90000"/>
          </a:bodyPr>
          <a:lstStyle/>
          <a:p>
            <a:pPr algn="l"/>
            <a:r>
              <a:rPr lang="en-US" sz="3600" i="1" dirty="0"/>
              <a:t>Main </a:t>
            </a:r>
            <a:r>
              <a:rPr lang="en-US" sz="3600" i="1" dirty="0" smtClean="0"/>
              <a:t>objective of </a:t>
            </a:r>
            <a:r>
              <a:rPr lang="en-US" sz="3600" i="1" dirty="0" err="1" smtClean="0"/>
              <a:t>AccMed</a:t>
            </a:r>
            <a:r>
              <a:rPr lang="en-US" sz="3600" dirty="0" smtClean="0"/>
              <a:t>: </a:t>
            </a:r>
            <a:br>
              <a:rPr lang="en-US" sz="3600" dirty="0" smtClean="0"/>
            </a:br>
            <a:r>
              <a:rPr lang="en-US" sz="3600" dirty="0" smtClean="0"/>
              <a:t>To </a:t>
            </a:r>
            <a:r>
              <a:rPr lang="en-US" sz="3600" dirty="0"/>
              <a:t>apply advanced accelerator and instrumentation techniques, developed for cutting-edge fundamental research in Big Science, </a:t>
            </a:r>
            <a:r>
              <a:rPr lang="en-US" sz="3600" dirty="0" smtClean="0"/>
              <a:t>for </a:t>
            </a:r>
            <a:r>
              <a:rPr lang="en-US" sz="3600" dirty="0"/>
              <a:t>the urgent need of improving radionuclide availability for clinical PET diagnostics </a:t>
            </a:r>
            <a:r>
              <a:rPr lang="en-US" sz="3600" dirty="0" smtClean="0"/>
              <a:t>by designing and fabricating a prototype of a superconducting 15 MeV cyclotron for radionuclide production </a:t>
            </a:r>
            <a:r>
              <a:rPr lang="en-US" sz="3600" i="1" dirty="0" smtClean="0"/>
              <a:t>and</a:t>
            </a:r>
            <a:r>
              <a:rPr lang="en-US" sz="3600" dirty="0" smtClean="0"/>
              <a:t> </a:t>
            </a:r>
            <a:r>
              <a:rPr lang="en-US" sz="3600" dirty="0"/>
              <a:t>to work towards the realization of a prototype for a combined </a:t>
            </a:r>
            <a:r>
              <a:rPr lang="en-US" sz="3600" dirty="0" smtClean="0"/>
              <a:t>superconducting cyclotron </a:t>
            </a:r>
            <a:r>
              <a:rPr lang="en-US" sz="3600" dirty="0"/>
              <a:t>and linear accelerator for carbon </a:t>
            </a:r>
            <a:r>
              <a:rPr lang="en-US" sz="3600" dirty="0" smtClean="0"/>
              <a:t>ions of 400 MeV/nucleon for cancer therapy. </a:t>
            </a:r>
            <a:r>
              <a:rPr lang="en-US" dirty="0"/>
              <a:t/>
            </a:r>
            <a:br>
              <a:rPr lang="en-US" dirty="0"/>
            </a:br>
            <a:endParaRPr lang="en-US" dirty="0"/>
          </a:p>
        </p:txBody>
      </p:sp>
      <p:sp>
        <p:nvSpPr>
          <p:cNvPr id="3" name="Date Placeholder 2"/>
          <p:cNvSpPr>
            <a:spLocks noGrp="1"/>
          </p:cNvSpPr>
          <p:nvPr>
            <p:ph type="dt" sz="half" idx="10"/>
          </p:nvPr>
        </p:nvSpPr>
        <p:spPr/>
        <p:txBody>
          <a:bodyPr/>
          <a:lstStyle/>
          <a:p>
            <a:r>
              <a:rPr lang="en-US" smtClean="0"/>
              <a:t>4/11/2016</a:t>
            </a:r>
            <a:endParaRPr lang="en-US"/>
          </a:p>
        </p:txBody>
      </p:sp>
      <p:sp>
        <p:nvSpPr>
          <p:cNvPr id="4" name="Footer Placeholder 3"/>
          <p:cNvSpPr>
            <a:spLocks noGrp="1"/>
          </p:cNvSpPr>
          <p:nvPr>
            <p:ph type="ftr" sz="quarter" idx="11"/>
          </p:nvPr>
        </p:nvSpPr>
        <p:spPr/>
        <p:txBody>
          <a:bodyPr/>
          <a:lstStyle/>
          <a:p>
            <a:r>
              <a:rPr lang="en-US" dirty="0" smtClean="0"/>
              <a:t>Tord Ekelöf FREIA-</a:t>
            </a:r>
            <a:r>
              <a:rPr lang="en-US" dirty="0" err="1" smtClean="0"/>
              <a:t>avdelningen</a:t>
            </a:r>
            <a:endParaRPr lang="en-US" dirty="0"/>
          </a:p>
        </p:txBody>
      </p:sp>
      <p:sp>
        <p:nvSpPr>
          <p:cNvPr id="5" name="Slide Number Placeholder 4"/>
          <p:cNvSpPr>
            <a:spLocks noGrp="1"/>
          </p:cNvSpPr>
          <p:nvPr>
            <p:ph type="sldNum" sz="quarter" idx="12"/>
          </p:nvPr>
        </p:nvSpPr>
        <p:spPr/>
        <p:txBody>
          <a:bodyPr/>
          <a:lstStyle/>
          <a:p>
            <a:fld id="{2D06A72F-36AA-4C45-975A-443BE3835802}" type="slidenum">
              <a:rPr lang="en-US" smtClean="0"/>
              <a:t>3</a:t>
            </a:fld>
            <a:endParaRPr lang="en-US"/>
          </a:p>
        </p:txBody>
      </p:sp>
    </p:spTree>
    <p:extLst>
      <p:ext uri="{BB962C8B-B14F-4D97-AF65-F5344CB8AC3E}">
        <p14:creationId xmlns:p14="http://schemas.microsoft.com/office/powerpoint/2010/main" val="560583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67000"/>
            <a:ext cx="8229600" cy="1143000"/>
          </a:xfrm>
        </p:spPr>
        <p:txBody>
          <a:bodyPr>
            <a:normAutofit fontScale="90000"/>
          </a:bodyPr>
          <a:lstStyle/>
          <a:p>
            <a:pPr algn="l"/>
            <a:r>
              <a:rPr lang="en-US" sz="2700" dirty="0" smtClean="0"/>
              <a:t/>
            </a:r>
            <a:br>
              <a:rPr lang="en-US" sz="2700" dirty="0" smtClean="0"/>
            </a:br>
            <a:r>
              <a:rPr lang="en-US" sz="2700" dirty="0" smtClean="0"/>
              <a:t/>
            </a:r>
            <a:br>
              <a:rPr lang="en-US" sz="2700" dirty="0" smtClean="0"/>
            </a:br>
            <a:r>
              <a:rPr lang="en-US" sz="2700" i="1" u="sng" dirty="0" smtClean="0"/>
              <a:t>Superconducting cyclotron for radionuclide production </a:t>
            </a:r>
            <a:br>
              <a:rPr lang="en-US" sz="2700" i="1" u="sng" dirty="0" smtClean="0"/>
            </a:br>
            <a:r>
              <a:rPr lang="en-US" sz="2700" dirty="0" smtClean="0"/>
              <a:t/>
            </a:r>
            <a:br>
              <a:rPr lang="en-US" sz="2700" dirty="0" smtClean="0"/>
            </a:br>
            <a:r>
              <a:rPr lang="en-US" sz="2700" dirty="0" smtClean="0"/>
              <a:t>The </a:t>
            </a:r>
            <a:r>
              <a:rPr lang="en-US" sz="2700" dirty="0" err="1" smtClean="0"/>
              <a:t>AccMed</a:t>
            </a:r>
            <a:r>
              <a:rPr lang="en-US" sz="2700" dirty="0" smtClean="0"/>
              <a:t> project </a:t>
            </a:r>
            <a:r>
              <a:rPr lang="en-US" sz="2700" dirty="0"/>
              <a:t>will </a:t>
            </a:r>
            <a:r>
              <a:rPr lang="en-US" sz="2700" dirty="0" smtClean="0"/>
              <a:t>have as a first goal to develop advanced </a:t>
            </a:r>
            <a:r>
              <a:rPr lang="en-US" sz="2700" dirty="0"/>
              <a:t>equipment that  </a:t>
            </a:r>
            <a:r>
              <a:rPr lang="en-US" sz="2700" dirty="0" smtClean="0"/>
              <a:t>is </a:t>
            </a:r>
            <a:r>
              <a:rPr lang="en-US" sz="2700" dirty="0"/>
              <a:t>smaller, lighter and less costly than the equipment presently in use for radionuclide production, such that such equipment can be acquired by more hospitals than just a </a:t>
            </a:r>
            <a:r>
              <a:rPr lang="en-US" sz="2700" dirty="0" smtClean="0"/>
              <a:t>few and make </a:t>
            </a:r>
            <a:r>
              <a:rPr lang="en-US" sz="2700" dirty="0"/>
              <a:t>possible the use of more short-lived isotopes in these hospitals, implying that the irradiation dose to the patient during </a:t>
            </a:r>
            <a:r>
              <a:rPr lang="en-US" sz="2700" dirty="0" smtClean="0"/>
              <a:t>PET </a:t>
            </a:r>
            <a:r>
              <a:rPr lang="en-US" sz="2700" dirty="0"/>
              <a:t>diagnostics can be significantly decreased. This will enable direct local production of </a:t>
            </a:r>
            <a:r>
              <a:rPr lang="en-US" sz="2700" dirty="0" smtClean="0"/>
              <a:t>radionuclides like F18 and Tc99m </a:t>
            </a:r>
            <a:r>
              <a:rPr lang="en-US" sz="2700" dirty="0"/>
              <a:t>in the hospital for nuclear </a:t>
            </a:r>
            <a:r>
              <a:rPr lang="en-US" sz="2700" dirty="0" smtClean="0"/>
              <a:t>medicine. In particular this </a:t>
            </a:r>
            <a:r>
              <a:rPr lang="en-US" sz="2700" dirty="0"/>
              <a:t>will </a:t>
            </a:r>
            <a:r>
              <a:rPr lang="en-US" sz="2700" dirty="0" smtClean="0"/>
              <a:t>also eliminate </a:t>
            </a:r>
            <a:r>
              <a:rPr lang="en-US" sz="2700" dirty="0"/>
              <a:t>the need for long distance transports of reactor produced radioactive Mo99/Tc99m </a:t>
            </a:r>
            <a:r>
              <a:rPr lang="en-US" sz="2700" dirty="0" smtClean="0"/>
              <a:t>generators.</a:t>
            </a:r>
            <a:r>
              <a:rPr lang="en-US" dirty="0"/>
              <a:t/>
            </a:r>
            <a:br>
              <a:rPr lang="en-US" dirty="0"/>
            </a:br>
            <a:endParaRPr lang="en-US" dirty="0"/>
          </a:p>
        </p:txBody>
      </p:sp>
      <p:sp>
        <p:nvSpPr>
          <p:cNvPr id="3" name="Date Placeholder 2"/>
          <p:cNvSpPr>
            <a:spLocks noGrp="1"/>
          </p:cNvSpPr>
          <p:nvPr>
            <p:ph type="dt" sz="half" idx="10"/>
          </p:nvPr>
        </p:nvSpPr>
        <p:spPr/>
        <p:txBody>
          <a:bodyPr/>
          <a:lstStyle/>
          <a:p>
            <a:r>
              <a:rPr lang="en-US" smtClean="0"/>
              <a:t>4/11/2016</a:t>
            </a:r>
            <a:endParaRPr lang="en-US"/>
          </a:p>
        </p:txBody>
      </p:sp>
      <p:sp>
        <p:nvSpPr>
          <p:cNvPr id="4" name="Footer Placeholder 3"/>
          <p:cNvSpPr>
            <a:spLocks noGrp="1"/>
          </p:cNvSpPr>
          <p:nvPr>
            <p:ph type="ftr" sz="quarter" idx="11"/>
          </p:nvPr>
        </p:nvSpPr>
        <p:spPr/>
        <p:txBody>
          <a:bodyPr/>
          <a:lstStyle/>
          <a:p>
            <a:r>
              <a:rPr lang="en-US" smtClean="0"/>
              <a:t>Tord Ekelöf FREIA-avdelningen</a:t>
            </a:r>
            <a:endParaRPr lang="en-US"/>
          </a:p>
        </p:txBody>
      </p:sp>
      <p:sp>
        <p:nvSpPr>
          <p:cNvPr id="5" name="Slide Number Placeholder 4"/>
          <p:cNvSpPr>
            <a:spLocks noGrp="1"/>
          </p:cNvSpPr>
          <p:nvPr>
            <p:ph type="sldNum" sz="quarter" idx="12"/>
          </p:nvPr>
        </p:nvSpPr>
        <p:spPr/>
        <p:txBody>
          <a:bodyPr/>
          <a:lstStyle/>
          <a:p>
            <a:fld id="{2D06A72F-36AA-4C45-975A-443BE3835802}" type="slidenum">
              <a:rPr lang="en-US" smtClean="0"/>
              <a:t>4</a:t>
            </a:fld>
            <a:endParaRPr lang="en-US" dirty="0"/>
          </a:p>
        </p:txBody>
      </p:sp>
    </p:spTree>
    <p:extLst>
      <p:ext uri="{BB962C8B-B14F-4D97-AF65-F5344CB8AC3E}">
        <p14:creationId xmlns:p14="http://schemas.microsoft.com/office/powerpoint/2010/main" val="23804858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200400"/>
            <a:ext cx="8534400" cy="1143000"/>
          </a:xfrm>
        </p:spPr>
        <p:txBody>
          <a:bodyPr>
            <a:normAutofit fontScale="90000"/>
          </a:bodyPr>
          <a:lstStyle/>
          <a:p>
            <a:pPr lvl="0" algn="l"/>
            <a:r>
              <a:rPr lang="en-US" sz="2700" i="1" u="sng" dirty="0" smtClean="0">
                <a:latin typeface="+mn-lt"/>
              </a:rPr>
              <a:t>Superconducting cyclotron with </a:t>
            </a:r>
            <a:r>
              <a:rPr lang="en-US" sz="2700" i="1" u="sng" dirty="0" err="1" smtClean="0">
                <a:latin typeface="+mn-lt"/>
              </a:rPr>
              <a:t>linac</a:t>
            </a:r>
            <a:r>
              <a:rPr lang="en-US" sz="2700" i="1" u="sng" dirty="0" smtClean="0">
                <a:latin typeface="+mn-lt"/>
              </a:rPr>
              <a:t> for carbon ion therapy</a:t>
            </a:r>
            <a:br>
              <a:rPr lang="en-US" sz="2700" i="1" u="sng" dirty="0" smtClean="0">
                <a:latin typeface="+mn-lt"/>
              </a:rPr>
            </a:br>
            <a:r>
              <a:rPr lang="en-US" sz="2700" dirty="0" smtClean="0">
                <a:latin typeface="+mn-lt"/>
              </a:rPr>
              <a:t/>
            </a:r>
            <a:br>
              <a:rPr lang="en-US" sz="2700" dirty="0" smtClean="0">
                <a:latin typeface="+mn-lt"/>
              </a:rPr>
            </a:br>
            <a:r>
              <a:rPr lang="en-US" sz="2700" dirty="0" smtClean="0">
                <a:latin typeface="+mn-lt"/>
              </a:rPr>
              <a:t>The </a:t>
            </a:r>
            <a:r>
              <a:rPr lang="en-US" sz="2700" dirty="0" err="1" smtClean="0">
                <a:latin typeface="+mn-lt"/>
              </a:rPr>
              <a:t>AccMed</a:t>
            </a:r>
            <a:r>
              <a:rPr lang="en-US" sz="2700" dirty="0" smtClean="0">
                <a:latin typeface="+mn-lt"/>
              </a:rPr>
              <a:t> project </a:t>
            </a:r>
            <a:r>
              <a:rPr lang="en-US" sz="2700" dirty="0" smtClean="0"/>
              <a:t>will have as a second  goal  to develop </a:t>
            </a:r>
            <a:r>
              <a:rPr lang="en-US" sz="2700" dirty="0" smtClean="0">
                <a:latin typeface="+mn-lt"/>
              </a:rPr>
              <a:t>advanced </a:t>
            </a:r>
            <a:r>
              <a:rPr lang="en-US" sz="2700" dirty="0">
                <a:latin typeface="+mn-lt"/>
              </a:rPr>
              <a:t>equipment that </a:t>
            </a:r>
            <a:r>
              <a:rPr lang="en-US" sz="2700" dirty="0" smtClean="0"/>
              <a:t>can be used to produce carbon-ion beams for cancer therapy using a cyclotron-</a:t>
            </a:r>
            <a:r>
              <a:rPr lang="en-US" sz="2700" dirty="0" err="1" smtClean="0"/>
              <a:t>linac</a:t>
            </a:r>
            <a:r>
              <a:rPr lang="en-US" sz="2700" dirty="0" smtClean="0"/>
              <a:t> (</a:t>
            </a:r>
            <a:r>
              <a:rPr lang="en-US" sz="2700" dirty="0" err="1" smtClean="0"/>
              <a:t>cyclinac</a:t>
            </a:r>
            <a:r>
              <a:rPr lang="en-US" sz="2700" dirty="0" smtClean="0"/>
              <a:t>) combination, which will make it possible to strictly limit the irradiation to the tumor only, implying that the damage to the surrounding healthy tissue during tumor irradiation will be significantly reduced. There is a rapidly growing interest in systems that treat cancer effectively with carbon ions, which is needed for so called radio resistant tumors (tumors more resistant than the surrounding healthy tissue, 5% of the cases) and for </a:t>
            </a:r>
            <a:r>
              <a:rPr lang="en-US" sz="2700" dirty="0"/>
              <a:t>small tumors located near vital organs in the patient </a:t>
            </a:r>
            <a:r>
              <a:rPr lang="en-US" sz="2700" dirty="0" smtClean="0"/>
              <a:t>body.</a:t>
            </a:r>
            <a:r>
              <a:rPr lang="en-US" dirty="0"/>
              <a:t/>
            </a:r>
            <a:br>
              <a:rPr lang="en-US" dirty="0"/>
            </a:br>
            <a:endParaRPr lang="en-US" dirty="0"/>
          </a:p>
        </p:txBody>
      </p:sp>
      <p:sp>
        <p:nvSpPr>
          <p:cNvPr id="3" name="Date Placeholder 2"/>
          <p:cNvSpPr>
            <a:spLocks noGrp="1"/>
          </p:cNvSpPr>
          <p:nvPr>
            <p:ph type="dt" sz="half" idx="10"/>
          </p:nvPr>
        </p:nvSpPr>
        <p:spPr/>
        <p:txBody>
          <a:bodyPr/>
          <a:lstStyle/>
          <a:p>
            <a:r>
              <a:rPr lang="en-US" smtClean="0"/>
              <a:t>4/11/2016</a:t>
            </a:r>
            <a:endParaRPr lang="en-US"/>
          </a:p>
        </p:txBody>
      </p:sp>
      <p:sp>
        <p:nvSpPr>
          <p:cNvPr id="4" name="Footer Placeholder 3"/>
          <p:cNvSpPr>
            <a:spLocks noGrp="1"/>
          </p:cNvSpPr>
          <p:nvPr>
            <p:ph type="ftr" sz="quarter" idx="11"/>
          </p:nvPr>
        </p:nvSpPr>
        <p:spPr/>
        <p:txBody>
          <a:bodyPr/>
          <a:lstStyle/>
          <a:p>
            <a:r>
              <a:rPr lang="en-US" smtClean="0"/>
              <a:t>Tord Ekelöf FREIA-avdelningen</a:t>
            </a:r>
            <a:endParaRPr lang="en-US"/>
          </a:p>
        </p:txBody>
      </p:sp>
      <p:sp>
        <p:nvSpPr>
          <p:cNvPr id="5" name="Slide Number Placeholder 4"/>
          <p:cNvSpPr>
            <a:spLocks noGrp="1"/>
          </p:cNvSpPr>
          <p:nvPr>
            <p:ph type="sldNum" sz="quarter" idx="12"/>
          </p:nvPr>
        </p:nvSpPr>
        <p:spPr/>
        <p:txBody>
          <a:bodyPr/>
          <a:lstStyle/>
          <a:p>
            <a:fld id="{2D06A72F-36AA-4C45-975A-443BE3835802}" type="slidenum">
              <a:rPr lang="en-US" smtClean="0"/>
              <a:t>5</a:t>
            </a:fld>
            <a:endParaRPr lang="en-US"/>
          </a:p>
        </p:txBody>
      </p:sp>
    </p:spTree>
    <p:extLst>
      <p:ext uri="{BB962C8B-B14F-4D97-AF65-F5344CB8AC3E}">
        <p14:creationId xmlns:p14="http://schemas.microsoft.com/office/powerpoint/2010/main" val="39075071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GEs </a:t>
            </a:r>
            <a:r>
              <a:rPr lang="en-US" dirty="0" err="1" smtClean="0"/>
              <a:t>MINItrace</a:t>
            </a:r>
            <a:r>
              <a:rPr lang="en-US" dirty="0" smtClean="0"/>
              <a:t> cyclotron for radioisotope production  </a:t>
            </a:r>
            <a:endParaRPr lang="en-US" dirty="0"/>
          </a:p>
        </p:txBody>
      </p:sp>
      <p:sp>
        <p:nvSpPr>
          <p:cNvPr id="3" name="Date Placeholder 2"/>
          <p:cNvSpPr>
            <a:spLocks noGrp="1"/>
          </p:cNvSpPr>
          <p:nvPr>
            <p:ph type="dt" sz="half" idx="10"/>
          </p:nvPr>
        </p:nvSpPr>
        <p:spPr/>
        <p:txBody>
          <a:bodyPr/>
          <a:lstStyle/>
          <a:p>
            <a:r>
              <a:rPr lang="en-US" smtClean="0"/>
              <a:t>4/11/2016</a:t>
            </a:r>
            <a:endParaRPr lang="en-US"/>
          </a:p>
        </p:txBody>
      </p:sp>
      <p:sp>
        <p:nvSpPr>
          <p:cNvPr id="4" name="Footer Placeholder 3"/>
          <p:cNvSpPr>
            <a:spLocks noGrp="1"/>
          </p:cNvSpPr>
          <p:nvPr>
            <p:ph type="ftr" sz="quarter" idx="11"/>
          </p:nvPr>
        </p:nvSpPr>
        <p:spPr/>
        <p:txBody>
          <a:bodyPr/>
          <a:lstStyle/>
          <a:p>
            <a:r>
              <a:rPr lang="en-US" smtClean="0"/>
              <a:t>Tord Ekelöf FREIA-avdelningen</a:t>
            </a:r>
            <a:endParaRPr lang="en-US"/>
          </a:p>
        </p:txBody>
      </p:sp>
      <p:sp>
        <p:nvSpPr>
          <p:cNvPr id="5" name="Slide Number Placeholder 4"/>
          <p:cNvSpPr>
            <a:spLocks noGrp="1"/>
          </p:cNvSpPr>
          <p:nvPr>
            <p:ph type="sldNum" sz="quarter" idx="12"/>
          </p:nvPr>
        </p:nvSpPr>
        <p:spPr/>
        <p:txBody>
          <a:bodyPr/>
          <a:lstStyle/>
          <a:p>
            <a:fld id="{2D06A72F-36AA-4C45-975A-443BE3835802}" type="slidenum">
              <a:rPr lang="en-US" smtClean="0"/>
              <a:t>6</a:t>
            </a:fld>
            <a:endParaRPr lang="en-US"/>
          </a:p>
        </p:txBody>
      </p:sp>
      <p:pic>
        <p:nvPicPr>
          <p:cNvPr id="1026" name="Picture 2" descr="http://www3.gehealthcare.com/%7E/media/images/product/product-categories/pet-radiopharmacy/minitrace/gehc-minitrace-cyclotron_spotlight.jpg"/>
          <p:cNvPicPr>
            <a:picLocks noChangeAspect="1" noChangeArrowheads="1"/>
          </p:cNvPicPr>
          <p:nvPr/>
        </p:nvPicPr>
        <p:blipFill rotWithShape="1">
          <a:blip r:embed="rId2">
            <a:extLst>
              <a:ext uri="{28A0092B-C50C-407E-A947-70E740481C1C}">
                <a14:useLocalDpi xmlns:a14="http://schemas.microsoft.com/office/drawing/2010/main" val="0"/>
              </a:ext>
            </a:extLst>
          </a:blip>
          <a:srcRect l="30726" b="14631"/>
          <a:stretch/>
        </p:blipFill>
        <p:spPr bwMode="auto">
          <a:xfrm>
            <a:off x="3733800" y="2214477"/>
            <a:ext cx="5257800" cy="365292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679528" y="4694872"/>
            <a:ext cx="2151743" cy="1477328"/>
          </a:xfrm>
          <a:prstGeom prst="rect">
            <a:avLst/>
          </a:prstGeom>
          <a:noFill/>
        </p:spPr>
        <p:txBody>
          <a:bodyPr wrap="none" rtlCol="0">
            <a:spAutoFit/>
          </a:bodyPr>
          <a:lstStyle/>
          <a:p>
            <a:r>
              <a:rPr lang="en-US" sz="1200" b="1" dirty="0" smtClean="0"/>
              <a:t>System dimensions</a:t>
            </a:r>
          </a:p>
          <a:p>
            <a:r>
              <a:rPr lang="en-US" sz="1200" b="1" dirty="0" smtClean="0"/>
              <a:t>Cyclotron including self-shield </a:t>
            </a:r>
            <a:endParaRPr lang="en-US" sz="1200" dirty="0" smtClean="0"/>
          </a:p>
          <a:p>
            <a:r>
              <a:rPr lang="en-US" sz="1200" dirty="0" smtClean="0"/>
              <a:t>Length 2100 mm (83 in) </a:t>
            </a:r>
          </a:p>
          <a:p>
            <a:r>
              <a:rPr lang="en-US" sz="1200" dirty="0" smtClean="0"/>
              <a:t>Width 3600 mm (142 in) </a:t>
            </a:r>
          </a:p>
          <a:p>
            <a:r>
              <a:rPr lang="en-US" sz="1200" dirty="0" smtClean="0"/>
              <a:t>Height 2100 mm (83 in) </a:t>
            </a:r>
          </a:p>
          <a:p>
            <a:r>
              <a:rPr lang="en-US" sz="1200" dirty="0" smtClean="0"/>
              <a:t>Weight</a:t>
            </a:r>
            <a:r>
              <a:rPr lang="en-US" sz="1200" dirty="0" smtClean="0">
                <a:effectLst/>
              </a:rPr>
              <a:t> </a:t>
            </a:r>
            <a:r>
              <a:rPr lang="en-US" sz="1200" dirty="0" smtClean="0"/>
              <a:t>50 350 kg (111 000 </a:t>
            </a:r>
            <a:r>
              <a:rPr lang="en-US" sz="1200" dirty="0" err="1" smtClean="0"/>
              <a:t>lbs</a:t>
            </a:r>
            <a:r>
              <a:rPr lang="en-US" sz="1200" dirty="0" smtClean="0"/>
              <a:t>) </a:t>
            </a:r>
          </a:p>
          <a:p>
            <a:endParaRPr lang="en-US" dirty="0"/>
          </a:p>
        </p:txBody>
      </p:sp>
      <p:sp>
        <p:nvSpPr>
          <p:cNvPr id="7" name="TextBox 6"/>
          <p:cNvSpPr txBox="1"/>
          <p:nvPr/>
        </p:nvSpPr>
        <p:spPr>
          <a:xfrm>
            <a:off x="685801" y="1643658"/>
            <a:ext cx="2901872" cy="3385542"/>
          </a:xfrm>
          <a:prstGeom prst="rect">
            <a:avLst/>
          </a:prstGeom>
          <a:noFill/>
        </p:spPr>
        <p:txBody>
          <a:bodyPr wrap="square" rtlCol="0">
            <a:spAutoFit/>
          </a:bodyPr>
          <a:lstStyle/>
          <a:p>
            <a:r>
              <a:rPr lang="en-US" sz="1400" baseline="30000" dirty="0" smtClean="0"/>
              <a:t>18</a:t>
            </a:r>
            <a:r>
              <a:rPr lang="en-US" sz="1400" dirty="0" smtClean="0"/>
              <a:t>F-fluoride production </a:t>
            </a:r>
          </a:p>
          <a:p>
            <a:r>
              <a:rPr lang="en-US" sz="1400" dirty="0" smtClean="0"/>
              <a:t>Proton acceleration capability up to 9.6 MeV </a:t>
            </a:r>
          </a:p>
          <a:p>
            <a:r>
              <a:rPr lang="en-US" sz="1400" dirty="0" smtClean="0"/>
              <a:t>&gt;99.9% beam extraction </a:t>
            </a:r>
          </a:p>
          <a:p>
            <a:r>
              <a:rPr lang="en-US" sz="1400" dirty="0" smtClean="0"/>
              <a:t>Two resonators, RF Power Generator </a:t>
            </a:r>
          </a:p>
          <a:p>
            <a:r>
              <a:rPr lang="en-US" sz="1400" dirty="0" smtClean="0"/>
              <a:t>Vertically oriented magnet design </a:t>
            </a:r>
          </a:p>
          <a:p>
            <a:r>
              <a:rPr lang="en-US" sz="1400" dirty="0" smtClean="0"/>
              <a:t>Self-diagnostics and embedded control technique </a:t>
            </a:r>
          </a:p>
          <a:p>
            <a:r>
              <a:rPr lang="en-US" sz="1400" dirty="0" smtClean="0"/>
              <a:t>High-grade radiation self-shielding </a:t>
            </a:r>
          </a:p>
          <a:p>
            <a:r>
              <a:rPr lang="en-US" sz="1400" dirty="0" smtClean="0"/>
              <a:t>Fully automated sequence </a:t>
            </a:r>
          </a:p>
          <a:p>
            <a:r>
              <a:rPr lang="en-US" sz="1400" dirty="0" smtClean="0"/>
              <a:t>Hollow-core, water-cooled copper conductor magnet coils </a:t>
            </a:r>
          </a:p>
          <a:p>
            <a:r>
              <a:rPr lang="en-US" sz="1400" dirty="0" smtClean="0"/>
              <a:t>Fixed-position, internally mounted ion source</a:t>
            </a:r>
          </a:p>
          <a:p>
            <a:endParaRPr lang="en-US" dirty="0"/>
          </a:p>
        </p:txBody>
      </p:sp>
    </p:spTree>
    <p:extLst>
      <p:ext uri="{BB962C8B-B14F-4D97-AF65-F5344CB8AC3E}">
        <p14:creationId xmlns:p14="http://schemas.microsoft.com/office/powerpoint/2010/main" val="39193659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382000" cy="1143000"/>
          </a:xfrm>
        </p:spPr>
        <p:txBody>
          <a:bodyPr>
            <a:normAutofit fontScale="90000"/>
          </a:bodyPr>
          <a:lstStyle/>
          <a:p>
            <a:r>
              <a:rPr lang="en-US" dirty="0" smtClean="0"/>
              <a:t>Proton </a:t>
            </a:r>
            <a:r>
              <a:rPr lang="en-US" dirty="0" err="1" smtClean="0"/>
              <a:t>linac</a:t>
            </a:r>
            <a:r>
              <a:rPr lang="en-US" dirty="0" smtClean="0"/>
              <a:t> and Carbon-ion </a:t>
            </a:r>
            <a:r>
              <a:rPr lang="en-US" dirty="0" err="1" smtClean="0"/>
              <a:t>cyclinac</a:t>
            </a:r>
            <a:r>
              <a:rPr lang="en-US" dirty="0" smtClean="0"/>
              <a:t>*</a:t>
            </a:r>
            <a:endParaRPr lang="en-US" dirty="0"/>
          </a:p>
        </p:txBody>
      </p:sp>
      <p:sp>
        <p:nvSpPr>
          <p:cNvPr id="3" name="Date Placeholder 2"/>
          <p:cNvSpPr>
            <a:spLocks noGrp="1"/>
          </p:cNvSpPr>
          <p:nvPr>
            <p:ph type="dt" sz="half" idx="10"/>
          </p:nvPr>
        </p:nvSpPr>
        <p:spPr/>
        <p:txBody>
          <a:bodyPr/>
          <a:lstStyle/>
          <a:p>
            <a:r>
              <a:rPr lang="en-US" smtClean="0"/>
              <a:t>4/11/2016</a:t>
            </a:r>
            <a:endParaRPr lang="en-US"/>
          </a:p>
        </p:txBody>
      </p:sp>
      <p:sp>
        <p:nvSpPr>
          <p:cNvPr id="4" name="Footer Placeholder 3"/>
          <p:cNvSpPr>
            <a:spLocks noGrp="1"/>
          </p:cNvSpPr>
          <p:nvPr>
            <p:ph type="ftr" sz="quarter" idx="11"/>
          </p:nvPr>
        </p:nvSpPr>
        <p:spPr/>
        <p:txBody>
          <a:bodyPr/>
          <a:lstStyle/>
          <a:p>
            <a:r>
              <a:rPr lang="en-US" smtClean="0"/>
              <a:t>Tord Ekelöf FREIA-avdelningen</a:t>
            </a:r>
            <a:endParaRPr lang="en-US"/>
          </a:p>
        </p:txBody>
      </p:sp>
      <p:sp>
        <p:nvSpPr>
          <p:cNvPr id="5" name="Slide Number Placeholder 4"/>
          <p:cNvSpPr>
            <a:spLocks noGrp="1"/>
          </p:cNvSpPr>
          <p:nvPr>
            <p:ph type="sldNum" sz="quarter" idx="12"/>
          </p:nvPr>
        </p:nvSpPr>
        <p:spPr/>
        <p:txBody>
          <a:bodyPr/>
          <a:lstStyle/>
          <a:p>
            <a:fld id="{2D06A72F-36AA-4C45-975A-443BE3835802}" type="slidenum">
              <a:rPr lang="en-US" smtClean="0"/>
              <a:t>7</a:t>
            </a:fld>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3439" y="1664259"/>
            <a:ext cx="3052761" cy="16123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3611136"/>
            <a:ext cx="3622436" cy="2893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4473027" y="3048000"/>
            <a:ext cx="4438844" cy="1200329"/>
          </a:xfrm>
          <a:prstGeom prst="rect">
            <a:avLst/>
          </a:prstGeom>
          <a:noFill/>
        </p:spPr>
        <p:txBody>
          <a:bodyPr wrap="none" rtlCol="0">
            <a:spAutoFit/>
          </a:bodyPr>
          <a:lstStyle/>
          <a:p>
            <a:r>
              <a:rPr lang="en-US" b="1" u="sng" dirty="0" smtClean="0"/>
              <a:t>Advantages of </a:t>
            </a:r>
            <a:r>
              <a:rPr lang="en-US" b="1" u="sng" dirty="0" err="1" smtClean="0"/>
              <a:t>linac</a:t>
            </a:r>
            <a:r>
              <a:rPr lang="en-US" b="1" u="sng" dirty="0" smtClean="0"/>
              <a:t> over cyclotron</a:t>
            </a:r>
            <a:r>
              <a:rPr lang="en-US" b="1" dirty="0" smtClean="0"/>
              <a:t>:</a:t>
            </a:r>
          </a:p>
          <a:p>
            <a:r>
              <a:rPr lang="en-US" b="1" dirty="0" smtClean="0"/>
              <a:t>1. spot scanning</a:t>
            </a:r>
            <a:r>
              <a:rPr lang="en-US" dirty="0" smtClean="0"/>
              <a:t>  (step and shoot)</a:t>
            </a:r>
          </a:p>
          <a:p>
            <a:r>
              <a:rPr lang="en-US" b="1" dirty="0" smtClean="0"/>
              <a:t>2. volumetric </a:t>
            </a:r>
            <a:r>
              <a:rPr lang="en-US" b="1" dirty="0" err="1" smtClean="0"/>
              <a:t>multipainting</a:t>
            </a:r>
            <a:r>
              <a:rPr lang="en-US" dirty="0" smtClean="0"/>
              <a:t> (10-12 times)  </a:t>
            </a:r>
          </a:p>
          <a:p>
            <a:r>
              <a:rPr lang="en-US" b="1" dirty="0" smtClean="0"/>
              <a:t>3. tumor tracking (</a:t>
            </a:r>
            <a:r>
              <a:rPr lang="en-US" dirty="0" smtClean="0"/>
              <a:t>follow tumor movement</a:t>
            </a:r>
            <a:r>
              <a:rPr lang="en-US" b="1" dirty="0" smtClean="0"/>
              <a:t>)</a:t>
            </a:r>
            <a:endParaRPr lang="en-US" dirty="0"/>
          </a:p>
        </p:txBody>
      </p:sp>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143000"/>
            <a:ext cx="2838450" cy="1874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4507484" y="4267200"/>
            <a:ext cx="4507772" cy="2308324"/>
          </a:xfrm>
          <a:prstGeom prst="rect">
            <a:avLst/>
          </a:prstGeom>
          <a:noFill/>
        </p:spPr>
        <p:txBody>
          <a:bodyPr wrap="none" rtlCol="0">
            <a:spAutoFit/>
          </a:bodyPr>
          <a:lstStyle/>
          <a:p>
            <a:r>
              <a:rPr lang="en-US" b="1" u="sng" dirty="0"/>
              <a:t>Advantages of carbon </a:t>
            </a:r>
            <a:r>
              <a:rPr lang="en-US" b="1" u="sng" dirty="0" smtClean="0"/>
              <a:t>ions over protons:</a:t>
            </a:r>
            <a:endParaRPr lang="en-US" b="1" u="sng" dirty="0"/>
          </a:p>
          <a:p>
            <a:r>
              <a:rPr lang="en-US" b="1" dirty="0" smtClean="0"/>
              <a:t>1. Very </a:t>
            </a:r>
            <a:r>
              <a:rPr lang="en-US" b="1" dirty="0"/>
              <a:t>sharp Bragg peak</a:t>
            </a:r>
          </a:p>
          <a:p>
            <a:r>
              <a:rPr lang="en-US" b="1" dirty="0" smtClean="0"/>
              <a:t>2. 25 </a:t>
            </a:r>
            <a:r>
              <a:rPr lang="en-US" b="1" dirty="0"/>
              <a:t>times higher ionization density</a:t>
            </a:r>
          </a:p>
          <a:p>
            <a:r>
              <a:rPr lang="en-US" b="1" dirty="0" smtClean="0"/>
              <a:t>3. Causes </a:t>
            </a:r>
            <a:r>
              <a:rPr lang="en-US" b="1" dirty="0"/>
              <a:t>clustered double </a:t>
            </a:r>
            <a:r>
              <a:rPr lang="en-US" b="1" dirty="0" smtClean="0"/>
              <a:t>strand-breaks </a:t>
            </a:r>
          </a:p>
          <a:p>
            <a:r>
              <a:rPr lang="en-US" b="1" dirty="0" smtClean="0"/>
              <a:t>in </a:t>
            </a:r>
            <a:r>
              <a:rPr lang="en-US" b="1" dirty="0"/>
              <a:t>the cell </a:t>
            </a:r>
            <a:r>
              <a:rPr lang="en-US" b="1" dirty="0" smtClean="0"/>
              <a:t>nucleus and thereby kills </a:t>
            </a:r>
          </a:p>
          <a:p>
            <a:r>
              <a:rPr lang="en-US" b="1" dirty="0" smtClean="0"/>
              <a:t>radio resistant tumors (</a:t>
            </a:r>
            <a:r>
              <a:rPr lang="en-US" dirty="0" smtClean="0"/>
              <a:t>5% all tumors)</a:t>
            </a:r>
            <a:endParaRPr lang="en-US" dirty="0"/>
          </a:p>
          <a:p>
            <a:r>
              <a:rPr lang="en-US" b="1" dirty="0" smtClean="0"/>
              <a:t>4. Small </a:t>
            </a:r>
            <a:r>
              <a:rPr lang="en-US" b="1" dirty="0"/>
              <a:t>current enough spares healthy tissue</a:t>
            </a:r>
          </a:p>
          <a:p>
            <a:endParaRPr lang="en-US" dirty="0"/>
          </a:p>
        </p:txBody>
      </p:sp>
      <p:sp>
        <p:nvSpPr>
          <p:cNvPr id="8" name="TextBox 7"/>
          <p:cNvSpPr txBox="1"/>
          <p:nvPr/>
        </p:nvSpPr>
        <p:spPr>
          <a:xfrm>
            <a:off x="833439" y="1295400"/>
            <a:ext cx="1972463" cy="369332"/>
          </a:xfrm>
          <a:prstGeom prst="rect">
            <a:avLst/>
          </a:prstGeom>
          <a:noFill/>
        </p:spPr>
        <p:txBody>
          <a:bodyPr wrap="none" rtlCol="0">
            <a:spAutoFit/>
          </a:bodyPr>
          <a:lstStyle/>
          <a:p>
            <a:r>
              <a:rPr lang="en-US" dirty="0" smtClean="0"/>
              <a:t>Proton </a:t>
            </a:r>
            <a:r>
              <a:rPr lang="en-US" dirty="0" err="1" smtClean="0"/>
              <a:t>linac</a:t>
            </a:r>
            <a:r>
              <a:rPr lang="en-US" dirty="0" smtClean="0"/>
              <a:t> LIGHT </a:t>
            </a:r>
            <a:endParaRPr lang="en-US" dirty="0"/>
          </a:p>
        </p:txBody>
      </p:sp>
      <p:sp>
        <p:nvSpPr>
          <p:cNvPr id="9" name="TextBox 8"/>
          <p:cNvSpPr txBox="1"/>
          <p:nvPr/>
        </p:nvSpPr>
        <p:spPr>
          <a:xfrm>
            <a:off x="838200" y="3276600"/>
            <a:ext cx="1919372" cy="369332"/>
          </a:xfrm>
          <a:prstGeom prst="rect">
            <a:avLst/>
          </a:prstGeom>
          <a:noFill/>
        </p:spPr>
        <p:txBody>
          <a:bodyPr wrap="none" rtlCol="0">
            <a:spAutoFit/>
          </a:bodyPr>
          <a:lstStyle/>
          <a:p>
            <a:r>
              <a:rPr lang="en-US" dirty="0" err="1" smtClean="0"/>
              <a:t>Cabon</a:t>
            </a:r>
            <a:r>
              <a:rPr lang="en-US" dirty="0"/>
              <a:t>-</a:t>
            </a:r>
            <a:r>
              <a:rPr lang="en-US" dirty="0" smtClean="0"/>
              <a:t>ion </a:t>
            </a:r>
            <a:r>
              <a:rPr lang="en-US" dirty="0" err="1" smtClean="0"/>
              <a:t>cyclinac</a:t>
            </a:r>
            <a:endParaRPr lang="en-US" dirty="0"/>
          </a:p>
        </p:txBody>
      </p:sp>
      <p:sp>
        <p:nvSpPr>
          <p:cNvPr id="10" name="TextBox 9"/>
          <p:cNvSpPr txBox="1"/>
          <p:nvPr/>
        </p:nvSpPr>
        <p:spPr>
          <a:xfrm>
            <a:off x="609600" y="762000"/>
            <a:ext cx="3981090" cy="369332"/>
          </a:xfrm>
          <a:prstGeom prst="rect">
            <a:avLst/>
          </a:prstGeom>
          <a:noFill/>
        </p:spPr>
        <p:txBody>
          <a:bodyPr wrap="none" rtlCol="0">
            <a:spAutoFit/>
          </a:bodyPr>
          <a:lstStyle/>
          <a:p>
            <a:r>
              <a:rPr lang="en-US" dirty="0" smtClean="0"/>
              <a:t>*</a:t>
            </a:r>
            <a:r>
              <a:rPr lang="en-US" dirty="0" err="1" smtClean="0"/>
              <a:t>cyclinac</a:t>
            </a:r>
            <a:r>
              <a:rPr lang="en-US" dirty="0" smtClean="0"/>
              <a:t> = cyclotron + linear accelerator</a:t>
            </a:r>
            <a:endParaRPr lang="en-US" dirty="0"/>
          </a:p>
        </p:txBody>
      </p:sp>
    </p:spTree>
    <p:extLst>
      <p:ext uri="{BB962C8B-B14F-4D97-AF65-F5344CB8AC3E}">
        <p14:creationId xmlns:p14="http://schemas.microsoft.com/office/powerpoint/2010/main" val="32907947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71800"/>
            <a:ext cx="8229600" cy="1143000"/>
          </a:xfrm>
        </p:spPr>
        <p:txBody>
          <a:bodyPr>
            <a:noAutofit/>
          </a:bodyPr>
          <a:lstStyle/>
          <a:p>
            <a:pPr lvl="0" algn="l" fontAlgn="base"/>
            <a:r>
              <a:rPr lang="en-US" sz="2400" i="1" u="sng" dirty="0"/>
              <a:t>Relation of the project to state of the art in the area </a:t>
            </a:r>
            <a:r>
              <a:rPr lang="en-US" sz="2400" i="1" dirty="0" smtClean="0"/>
              <a:t/>
            </a:r>
            <a:br>
              <a:rPr lang="en-US" sz="2400" i="1" dirty="0" smtClean="0"/>
            </a:br>
            <a:r>
              <a:rPr lang="en-US" sz="2400" dirty="0"/>
              <a:t/>
            </a:r>
            <a:br>
              <a:rPr lang="en-US" sz="2400" dirty="0"/>
            </a:br>
            <a:r>
              <a:rPr lang="en-US" sz="2400" dirty="0"/>
              <a:t>A prototype for a superconducting proton cyclotron for radioisotope production has been produced by a company </a:t>
            </a:r>
            <a:r>
              <a:rPr lang="en-US" sz="2400" dirty="0" err="1"/>
              <a:t>Ionetix</a:t>
            </a:r>
            <a:r>
              <a:rPr lang="en-US" sz="2400" dirty="0"/>
              <a:t> in the US and two more such prototypes are currently being designed by a company PMB </a:t>
            </a:r>
            <a:r>
              <a:rPr lang="en-US" sz="2400" dirty="0" err="1"/>
              <a:t>Alcen</a:t>
            </a:r>
            <a:r>
              <a:rPr lang="en-US" sz="2400" dirty="0"/>
              <a:t> in France. </a:t>
            </a:r>
            <a:r>
              <a:rPr lang="en-US" sz="2400" dirty="0" smtClean="0"/>
              <a:t/>
            </a:r>
            <a:br>
              <a:rPr lang="en-US" sz="2400" dirty="0" smtClean="0"/>
            </a:br>
            <a:r>
              <a:rPr lang="en-US" sz="2400" dirty="0"/>
              <a:t/>
            </a:r>
            <a:br>
              <a:rPr lang="en-US" sz="2400" dirty="0"/>
            </a:br>
            <a:r>
              <a:rPr lang="en-US" sz="2400" dirty="0"/>
              <a:t>There is one company in Geneva AVO-ADAM which is currently producing a first linear accelerator </a:t>
            </a:r>
            <a:r>
              <a:rPr lang="en-US" sz="2400" dirty="0" smtClean="0"/>
              <a:t>LIGHT for </a:t>
            </a:r>
            <a:r>
              <a:rPr lang="en-US" sz="2400" dirty="0"/>
              <a:t>proton therapy but, to our knowledge, no company is currently producing a prototype for a linear accelerator for carbon therapy. </a:t>
            </a:r>
            <a:br>
              <a:rPr lang="en-US" sz="2400" dirty="0"/>
            </a:br>
            <a:endParaRPr lang="en-US" sz="2400" dirty="0"/>
          </a:p>
        </p:txBody>
      </p:sp>
      <p:sp>
        <p:nvSpPr>
          <p:cNvPr id="3" name="Date Placeholder 2"/>
          <p:cNvSpPr>
            <a:spLocks noGrp="1"/>
          </p:cNvSpPr>
          <p:nvPr>
            <p:ph type="dt" sz="half" idx="10"/>
          </p:nvPr>
        </p:nvSpPr>
        <p:spPr/>
        <p:txBody>
          <a:bodyPr/>
          <a:lstStyle/>
          <a:p>
            <a:r>
              <a:rPr lang="en-US" smtClean="0"/>
              <a:t>4/11/2016</a:t>
            </a:r>
            <a:endParaRPr lang="en-US"/>
          </a:p>
        </p:txBody>
      </p:sp>
      <p:sp>
        <p:nvSpPr>
          <p:cNvPr id="4" name="Footer Placeholder 3"/>
          <p:cNvSpPr>
            <a:spLocks noGrp="1"/>
          </p:cNvSpPr>
          <p:nvPr>
            <p:ph type="ftr" sz="quarter" idx="11"/>
          </p:nvPr>
        </p:nvSpPr>
        <p:spPr/>
        <p:txBody>
          <a:bodyPr/>
          <a:lstStyle/>
          <a:p>
            <a:r>
              <a:rPr lang="en-US" smtClean="0"/>
              <a:t>Tord Ekelöf FREIA-avdelningen</a:t>
            </a:r>
            <a:endParaRPr lang="en-US"/>
          </a:p>
        </p:txBody>
      </p:sp>
      <p:sp>
        <p:nvSpPr>
          <p:cNvPr id="5" name="Slide Number Placeholder 4"/>
          <p:cNvSpPr>
            <a:spLocks noGrp="1"/>
          </p:cNvSpPr>
          <p:nvPr>
            <p:ph type="sldNum" sz="quarter" idx="12"/>
          </p:nvPr>
        </p:nvSpPr>
        <p:spPr/>
        <p:txBody>
          <a:bodyPr/>
          <a:lstStyle/>
          <a:p>
            <a:fld id="{2D06A72F-36AA-4C45-975A-443BE3835802}" type="slidenum">
              <a:rPr lang="en-US" smtClean="0"/>
              <a:t>8</a:t>
            </a:fld>
            <a:endParaRPr lang="en-US"/>
          </a:p>
        </p:txBody>
      </p:sp>
    </p:spTree>
    <p:extLst>
      <p:ext uri="{BB962C8B-B14F-4D97-AF65-F5344CB8AC3E}">
        <p14:creationId xmlns:p14="http://schemas.microsoft.com/office/powerpoint/2010/main" val="23066770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971800"/>
            <a:ext cx="8763000" cy="1143000"/>
          </a:xfrm>
        </p:spPr>
        <p:txBody>
          <a:bodyPr>
            <a:normAutofit fontScale="90000"/>
          </a:bodyPr>
          <a:lstStyle/>
          <a:p>
            <a:pPr algn="l"/>
            <a:r>
              <a:rPr lang="en-US" sz="3600" dirty="0" smtClean="0">
                <a:latin typeface="Comic Sans MS" pitchFamily="66" charset="0"/>
              </a:rPr>
              <a:t>Concluding remarks </a:t>
            </a:r>
            <a:r>
              <a:rPr lang="en-US" sz="2200" dirty="0" smtClean="0">
                <a:latin typeface="Comic Sans MS" pitchFamily="66" charset="0"/>
              </a:rPr>
              <a:t/>
            </a:r>
            <a:br>
              <a:rPr lang="en-US" sz="2200" dirty="0" smtClean="0">
                <a:latin typeface="Comic Sans MS" pitchFamily="66" charset="0"/>
              </a:rPr>
            </a:br>
            <a:r>
              <a:rPr lang="en-US" sz="2200" dirty="0" smtClean="0">
                <a:latin typeface="Comic Sans MS" pitchFamily="66" charset="0"/>
              </a:rPr>
              <a:t/>
            </a:r>
            <a:br>
              <a:rPr lang="en-US" sz="2200" dirty="0" smtClean="0">
                <a:latin typeface="Comic Sans MS" pitchFamily="66" charset="0"/>
              </a:rPr>
            </a:br>
            <a:r>
              <a:rPr lang="en-US" sz="2200" dirty="0" smtClean="0">
                <a:latin typeface="Comic Sans MS" pitchFamily="66" charset="0"/>
              </a:rPr>
              <a:t> - </a:t>
            </a:r>
            <a:r>
              <a:rPr lang="en-US" sz="2200" dirty="0" err="1" smtClean="0">
                <a:latin typeface="Comic Sans MS" pitchFamily="66" charset="0"/>
              </a:rPr>
              <a:t>AccMed</a:t>
            </a:r>
            <a:r>
              <a:rPr lang="en-US" sz="2200" dirty="0" smtClean="0">
                <a:latin typeface="Comic Sans MS" pitchFamily="66" charset="0"/>
              </a:rPr>
              <a:t> has IRC a complete set of institution and industry partners  with the required research competence </a:t>
            </a:r>
            <a:r>
              <a:rPr lang="en-US" sz="2200" i="1" dirty="0" smtClean="0">
                <a:latin typeface="Comic Sans MS" pitchFamily="66" charset="0"/>
              </a:rPr>
              <a:t>in</a:t>
            </a:r>
            <a:r>
              <a:rPr lang="en-US" sz="2200" dirty="0" smtClean="0">
                <a:latin typeface="Comic Sans MS" pitchFamily="66" charset="0"/>
              </a:rPr>
              <a:t> accelerators and radiobiology/medical radiation-physics and </a:t>
            </a:r>
            <a:r>
              <a:rPr lang="en-US" sz="2200" i="1" dirty="0" smtClean="0">
                <a:latin typeface="Comic Sans MS" pitchFamily="66" charset="0"/>
              </a:rPr>
              <a:t>in</a:t>
            </a:r>
            <a:r>
              <a:rPr lang="en-US" sz="2200" dirty="0" smtClean="0">
                <a:latin typeface="Comic Sans MS" pitchFamily="66" charset="0"/>
              </a:rPr>
              <a:t> industrial technology and marketing.</a:t>
            </a:r>
            <a:br>
              <a:rPr lang="en-US" sz="2200" dirty="0" smtClean="0">
                <a:latin typeface="Comic Sans MS" pitchFamily="66" charset="0"/>
              </a:rPr>
            </a:br>
            <a:r>
              <a:rPr lang="en-US" sz="2200" dirty="0">
                <a:latin typeface="Comic Sans MS" pitchFamily="66" charset="0"/>
              </a:rPr>
              <a:t/>
            </a:r>
            <a:br>
              <a:rPr lang="en-US" sz="2200" dirty="0">
                <a:latin typeface="Comic Sans MS" pitchFamily="66" charset="0"/>
              </a:rPr>
            </a:br>
            <a:r>
              <a:rPr lang="en-US" sz="2200" dirty="0" smtClean="0">
                <a:latin typeface="Comic Sans MS" pitchFamily="66" charset="0"/>
              </a:rPr>
              <a:t> - Neither </a:t>
            </a:r>
            <a:r>
              <a:rPr lang="en-US" sz="2200" dirty="0">
                <a:latin typeface="Comic Sans MS" pitchFamily="66" charset="0"/>
              </a:rPr>
              <a:t>o</a:t>
            </a:r>
            <a:r>
              <a:rPr lang="en-US" sz="2200" dirty="0" smtClean="0">
                <a:latin typeface="Comic Sans MS" pitchFamily="66" charset="0"/>
              </a:rPr>
              <a:t>f the two accelerators and methods are available on the commercial market, the PET SC cyclotron can be taken from design study to prototype fabrication and tests and to the market within the project period 6-8 years, the carbon </a:t>
            </a:r>
            <a:r>
              <a:rPr lang="en-US" sz="2200" dirty="0" err="1" smtClean="0">
                <a:latin typeface="Comic Sans MS" pitchFamily="66" charset="0"/>
              </a:rPr>
              <a:t>cyclinac</a:t>
            </a:r>
            <a:r>
              <a:rPr lang="en-US" sz="2200" dirty="0" smtClean="0">
                <a:latin typeface="Comic Sans MS" pitchFamily="66" charset="0"/>
              </a:rPr>
              <a:t>  is a “disruptive” project and can be taken  </a:t>
            </a:r>
            <a:r>
              <a:rPr lang="en-US" sz="2200" dirty="0">
                <a:latin typeface="Comic Sans MS" pitchFamily="66" charset="0"/>
              </a:rPr>
              <a:t>from design </a:t>
            </a:r>
            <a:r>
              <a:rPr lang="en-US" sz="2200" dirty="0" smtClean="0">
                <a:latin typeface="Comic Sans MS" pitchFamily="66" charset="0"/>
              </a:rPr>
              <a:t>study to </a:t>
            </a:r>
            <a:r>
              <a:rPr lang="en-US" sz="2200" dirty="0">
                <a:latin typeface="Comic Sans MS" pitchFamily="66" charset="0"/>
              </a:rPr>
              <a:t>prototype fabrication and tests </a:t>
            </a:r>
            <a:r>
              <a:rPr lang="en-US" sz="2200" dirty="0" smtClean="0">
                <a:latin typeface="Comic Sans MS" pitchFamily="66" charset="0"/>
              </a:rPr>
              <a:t>of some parts of </a:t>
            </a:r>
            <a:r>
              <a:rPr lang="en-US" sz="2200" smtClean="0">
                <a:latin typeface="Comic Sans MS" pitchFamily="66" charset="0"/>
              </a:rPr>
              <a:t>the full scale </a:t>
            </a:r>
            <a:r>
              <a:rPr lang="en-US" sz="2200" dirty="0" err="1" smtClean="0">
                <a:latin typeface="Comic Sans MS" pitchFamily="66" charset="0"/>
              </a:rPr>
              <a:t>cyclinac</a:t>
            </a:r>
            <a:r>
              <a:rPr lang="en-US" sz="2200" dirty="0" smtClean="0">
                <a:latin typeface="Comic Sans MS" pitchFamily="66" charset="0"/>
              </a:rPr>
              <a:t> within </a:t>
            </a:r>
            <a:r>
              <a:rPr lang="en-US" sz="2200" dirty="0" smtClean="0">
                <a:latin typeface="Comic Sans MS" pitchFamily="66" charset="0"/>
              </a:rPr>
              <a:t>the same period.</a:t>
            </a:r>
            <a:br>
              <a:rPr lang="en-US" sz="2200" dirty="0" smtClean="0">
                <a:latin typeface="Comic Sans MS" pitchFamily="66" charset="0"/>
              </a:rPr>
            </a:br>
            <a:r>
              <a:rPr lang="en-US" sz="2200" dirty="0">
                <a:latin typeface="Comic Sans MS" pitchFamily="66" charset="0"/>
              </a:rPr>
              <a:t/>
            </a:r>
            <a:br>
              <a:rPr lang="en-US" sz="2200" dirty="0">
                <a:latin typeface="Comic Sans MS" pitchFamily="66" charset="0"/>
              </a:rPr>
            </a:br>
            <a:r>
              <a:rPr lang="en-US" sz="2200" dirty="0" smtClean="0">
                <a:latin typeface="Comic Sans MS" pitchFamily="66" charset="0"/>
              </a:rPr>
              <a:t> - The </a:t>
            </a:r>
            <a:r>
              <a:rPr lang="en-US" sz="2200" dirty="0" err="1" smtClean="0">
                <a:latin typeface="Comic Sans MS" pitchFamily="66" charset="0"/>
              </a:rPr>
              <a:t>AccMed</a:t>
            </a:r>
            <a:r>
              <a:rPr lang="en-US" sz="2200" dirty="0" smtClean="0">
                <a:latin typeface="Comic Sans MS" pitchFamily="66" charset="0"/>
              </a:rPr>
              <a:t> </a:t>
            </a:r>
            <a:r>
              <a:rPr lang="en-US" sz="2200" dirty="0" smtClean="0">
                <a:latin typeface="Comic Sans MS" pitchFamily="66" charset="0"/>
              </a:rPr>
              <a:t>SSF-IRC </a:t>
            </a:r>
            <a:r>
              <a:rPr lang="en-US" sz="2200" dirty="0" smtClean="0">
                <a:latin typeface="Comic Sans MS" pitchFamily="66" charset="0"/>
              </a:rPr>
              <a:t>Centre will provide FREIA with a substantial project beyond spring 2019 (when the current ESS commitment will be finished) together with the other accelerator development project for CERN (LHC upgrade) and instrumentation projects for CERN, MAX-IV, ITER and ESS.</a:t>
            </a:r>
            <a:r>
              <a:rPr lang="en-US" sz="2800" dirty="0" smtClean="0"/>
              <a:t/>
            </a:r>
            <a:br>
              <a:rPr lang="en-US" sz="2800" dirty="0" smtClean="0"/>
            </a:br>
            <a:endParaRPr lang="en-US" sz="2800" dirty="0"/>
          </a:p>
        </p:txBody>
      </p:sp>
      <p:sp>
        <p:nvSpPr>
          <p:cNvPr id="3" name="Date Placeholder 2"/>
          <p:cNvSpPr>
            <a:spLocks noGrp="1"/>
          </p:cNvSpPr>
          <p:nvPr>
            <p:ph type="dt" sz="half" idx="10"/>
          </p:nvPr>
        </p:nvSpPr>
        <p:spPr/>
        <p:txBody>
          <a:bodyPr/>
          <a:lstStyle/>
          <a:p>
            <a:r>
              <a:rPr lang="en-US" smtClean="0"/>
              <a:t>4/11/2016</a:t>
            </a:r>
            <a:endParaRPr lang="en-US"/>
          </a:p>
        </p:txBody>
      </p:sp>
      <p:sp>
        <p:nvSpPr>
          <p:cNvPr id="4" name="Footer Placeholder 3"/>
          <p:cNvSpPr>
            <a:spLocks noGrp="1"/>
          </p:cNvSpPr>
          <p:nvPr>
            <p:ph type="ftr" sz="quarter" idx="11"/>
          </p:nvPr>
        </p:nvSpPr>
        <p:spPr/>
        <p:txBody>
          <a:bodyPr/>
          <a:lstStyle/>
          <a:p>
            <a:r>
              <a:rPr lang="en-US" smtClean="0"/>
              <a:t>Tord Ekelöf FREIA-avdelningen</a:t>
            </a:r>
            <a:endParaRPr lang="en-US"/>
          </a:p>
        </p:txBody>
      </p:sp>
      <p:sp>
        <p:nvSpPr>
          <p:cNvPr id="5" name="Slide Number Placeholder 4"/>
          <p:cNvSpPr>
            <a:spLocks noGrp="1"/>
          </p:cNvSpPr>
          <p:nvPr>
            <p:ph type="sldNum" sz="quarter" idx="12"/>
          </p:nvPr>
        </p:nvSpPr>
        <p:spPr/>
        <p:txBody>
          <a:bodyPr/>
          <a:lstStyle/>
          <a:p>
            <a:fld id="{2D06A72F-36AA-4C45-975A-443BE3835802}" type="slidenum">
              <a:rPr lang="en-US" smtClean="0"/>
              <a:t>9</a:t>
            </a:fld>
            <a:endParaRPr lang="en-US"/>
          </a:p>
        </p:txBody>
      </p:sp>
    </p:spTree>
    <p:extLst>
      <p:ext uri="{BB962C8B-B14F-4D97-AF65-F5344CB8AC3E}">
        <p14:creationId xmlns:p14="http://schemas.microsoft.com/office/powerpoint/2010/main" val="27986642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241</Words>
  <Application>Microsoft Office PowerPoint</Application>
  <PresentationFormat>On-screen Show (4:3)</PresentationFormat>
  <Paragraphs>67</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AccMed Accelerators for Medicine </vt:lpstr>
      <vt:lpstr>Industry and Institution Partners  Industry partners General Electric Healthcare Gems Pet Systems, Uppsala - PET cyclotrons Elekta Instrument, Uppsala - gamma therapy ScandiNova, Uppsala - high voltage pulse modulators Gammadata, Uppsala - radiation monitors Scnditronix Magnets, Vislanda - beam line magnets RFR Solutipons, Landskrona - stainless steel vacuum chambers Institution partners FREIA/Department of Physics and Astronomy, UU – Center Leader [huvudsökande] - liquid He cryogenics, vacuum and solid state radiofrequency high power sources, high vacuum, process control, GHz linac development, dosimetry Department of Genetics and Pathology, UU and Academic Hospital - medical radiation physics and radiobiology Center for Medical Technology, UU - diagnostics instrumentation   UU Innovation - Intellectual Property regulation Skandion Clinic - clinical proton therapy Department of Oncology and Pathology, Karolinska Institute - clinical oncology  CERN ENLIGHT Medical accelerator project - superconducting cyclotron coils  </vt:lpstr>
      <vt:lpstr>Main objective of AccMed:  To apply advanced accelerator and instrumentation techniques, developed for cutting-edge fundamental research in Big Science, for the urgent need of improving radionuclide availability for clinical PET diagnostics by designing and fabricating a prototype of a superconducting 15 MeV cyclotron for radionuclide production and to work towards the realization of a prototype for a combined superconducting cyclotron and linear accelerator for carbon ions of 400 MeV/nucleon for cancer therapy.  </vt:lpstr>
      <vt:lpstr>  Superconducting cyclotron for radionuclide production   The AccMed project will have as a first goal to develop advanced equipment that  is smaller, lighter and less costly than the equipment presently in use for radionuclide production, such that such equipment can be acquired by more hospitals than just a few and make possible the use of more short-lived isotopes in these hospitals, implying that the irradiation dose to the patient during PET diagnostics can be significantly decreased. This will enable direct local production of radionuclides like F18 and Tc99m in the hospital for nuclear medicine. In particular this will also eliminate the need for long distance transports of reactor produced radioactive Mo99/Tc99m generators. </vt:lpstr>
      <vt:lpstr>Superconducting cyclotron with linac for carbon ion therapy  The AccMed project will have as a second  goal  to develop advanced equipment that can be used to produce carbon-ion beams for cancer therapy using a cyclotron-linac (cyclinac) combination, which will make it possible to strictly limit the irradiation to the tumor only, implying that the damage to the surrounding healthy tissue during tumor irradiation will be significantly reduced. There is a rapidly growing interest in systems that treat cancer effectively with carbon ions, which is needed for so called radio resistant tumors (tumors more resistant than the surrounding healthy tissue, 5% of the cases) and for small tumors located near vital organs in the patient body. </vt:lpstr>
      <vt:lpstr>GEs MINItrace cyclotron for radioisotope production  </vt:lpstr>
      <vt:lpstr>Proton linac and Carbon-ion cyclinac*</vt:lpstr>
      <vt:lpstr>Relation of the project to state of the art in the area   A prototype for a superconducting proton cyclotron for radioisotope production has been produced by a company Ionetix in the US and two more such prototypes are currently being designed by a company PMB Alcen in France.   There is one company in Geneva AVO-ADAM which is currently producing a first linear accelerator LIGHT for proton therapy but, to our knowledge, no company is currently producing a prototype for a linear accelerator for carbon therapy.  </vt:lpstr>
      <vt:lpstr>Concluding remarks    - AccMed has IRC a complete set of institution and industry partners  with the required research competence in accelerators and radiobiology/medical radiation-physics and in industrial technology and marketing.   - Neither of the two accelerators and methods are available on the commercial market, the PET SC cyclotron can be taken from design study to prototype fabrication and tests and to the market within the project period 6-8 years, the carbon cyclinac  is a “disruptive” project and can be taken  from design study to prototype fabrication and tests of some parts of the full scale cyclinac within the same period.   - The AccMed SSF-IRC Centre will provide FREIA with a substantial project beyond spring 2019 (when the current ESS commitment will be finished) together with the other accelerator development project for CERN (LHC upgrade) and instrumentation projects for CERN, MAX-IV, ITER and ESS.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AccMed Accelerators for Medicine</dc:title>
  <dc:creator>tordeke</dc:creator>
  <cp:lastModifiedBy>tordeke</cp:lastModifiedBy>
  <cp:revision>23</cp:revision>
  <dcterms:created xsi:type="dcterms:W3CDTF">2016-04-10T22:07:50Z</dcterms:created>
  <dcterms:modified xsi:type="dcterms:W3CDTF">2016-04-14T21:28:16Z</dcterms:modified>
</cp:coreProperties>
</file>