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99" r:id="rId2"/>
    <p:sldId id="301" r:id="rId3"/>
    <p:sldId id="303" r:id="rId4"/>
    <p:sldId id="307" r:id="rId5"/>
    <p:sldId id="308" r:id="rId6"/>
    <p:sldId id="302" r:id="rId7"/>
    <p:sldId id="304" r:id="rId8"/>
    <p:sldId id="305" r:id="rId9"/>
    <p:sldId id="300" r:id="rId10"/>
    <p:sldId id="309" r:id="rId11"/>
    <p:sldId id="298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B0130"/>
    <a:srgbClr val="C40842"/>
    <a:srgbClr val="CC0000"/>
    <a:srgbClr val="E02E2E"/>
    <a:srgbClr val="DC3242"/>
    <a:srgbClr val="C94545"/>
    <a:srgbClr val="D33B3B"/>
    <a:srgbClr val="F41A68"/>
    <a:srgbClr val="EE12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1771" autoAdjust="0"/>
  </p:normalViewPr>
  <p:slideViewPr>
    <p:cSldViewPr showGuides="1">
      <p:cViewPr>
        <p:scale>
          <a:sx n="66" d="100"/>
          <a:sy n="66" d="100"/>
        </p:scale>
        <p:origin x="-2334" y="-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4/29/2016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4/29/2016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533400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0.jpeg"/><Relationship Id="rId3" Type="http://schemas.openxmlformats.org/officeDocument/2006/relationships/image" Target="../media/image23.jpeg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29.jpeg"/><Relationship Id="rId5" Type="http://schemas.openxmlformats.org/officeDocument/2006/relationships/image" Target="../media/image25.jpeg"/><Relationship Id="rId10" Type="http://schemas.openxmlformats.org/officeDocument/2006/relationships/image" Target="../media/image28.jpeg"/><Relationship Id="rId4" Type="http://schemas.openxmlformats.org/officeDocument/2006/relationships/image" Target="../media/image24.jpeg"/><Relationship Id="rId9" Type="http://schemas.microsoft.com/office/2007/relationships/hdphoto" Target="../media/hdphoto2.wdp"/><Relationship Id="rId1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3" name="Picture 24" descr="C:\Users\vitgo630\Downloads\P10201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36062" cy="685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304800" y="18414"/>
            <a:ext cx="8686800" cy="13531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Accelerator Physics </a:t>
            </a:r>
            <a:r>
              <a:rPr lang="en-US" sz="3200" dirty="0" smtClean="0">
                <a:solidFill>
                  <a:srgbClr val="0000FF"/>
                </a:solidFill>
              </a:rPr>
              <a:t>and </a:t>
            </a:r>
            <a:r>
              <a:rPr lang="en-US" sz="3200" dirty="0">
                <a:solidFill>
                  <a:srgbClr val="0000FF"/>
                </a:solidFill>
              </a:rPr>
              <a:t>Light Generation </a:t>
            </a:r>
            <a:r>
              <a:rPr lang="en-US" sz="3200" dirty="0" smtClean="0">
                <a:solidFill>
                  <a:srgbClr val="0000FF"/>
                </a:solidFill>
              </a:rPr>
              <a:t/>
            </a:r>
            <a:br>
              <a:rPr lang="en-US" sz="3200" dirty="0" smtClean="0">
                <a:solidFill>
                  <a:srgbClr val="0000FF"/>
                </a:solidFill>
              </a:rPr>
            </a:br>
            <a:r>
              <a:rPr lang="en-US" sz="3200" dirty="0" smtClean="0">
                <a:solidFill>
                  <a:srgbClr val="0000FF"/>
                </a:solidFill>
              </a:rPr>
              <a:t>at </a:t>
            </a:r>
            <a:r>
              <a:rPr lang="en-US" sz="3200" dirty="0">
                <a:solidFill>
                  <a:srgbClr val="0000FF"/>
                </a:solidFill>
              </a:rPr>
              <a:t>the FREIA </a:t>
            </a:r>
            <a:r>
              <a:rPr lang="en-US" sz="3200" dirty="0" smtClean="0">
                <a:solidFill>
                  <a:srgbClr val="0000FF"/>
                </a:solidFill>
              </a:rPr>
              <a:t>Laboratory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8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/>
        </p:nvSpPr>
        <p:spPr bwMode="auto">
          <a:xfrm>
            <a:off x="533400" y="0"/>
            <a:ext cx="8077200" cy="47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8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9pPr>
          </a:lstStyle>
          <a:p>
            <a:pPr algn="ctr"/>
            <a:r>
              <a:rPr lang="en-GB" sz="2800" b="0" dirty="0" smtClean="0">
                <a:solidFill>
                  <a:srgbClr val="0000FF"/>
                </a:solidFill>
              </a:rPr>
              <a:t>What &amp; Whom?</a:t>
            </a:r>
            <a:endParaRPr lang="en-GB" sz="2800" b="0" dirty="0">
              <a:solidFill>
                <a:srgbClr val="0000FF"/>
              </a:solidFill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125883" y="685800"/>
            <a:ext cx="86136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dirty="0" smtClean="0"/>
              <a:t>Facility </a:t>
            </a:r>
            <a:r>
              <a:rPr lang="en-US" dirty="0"/>
              <a:t>for Research Instrumentation and Accelerator </a:t>
            </a:r>
            <a:r>
              <a:rPr lang="en-US" dirty="0" smtClean="0"/>
              <a:t>Development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885136" y="1621981"/>
            <a:ext cx="7040392" cy="4598337"/>
            <a:chOff x="1977084" y="1755269"/>
            <a:chExt cx="7040392" cy="4598337"/>
          </a:xfrm>
        </p:grpSpPr>
        <p:pic>
          <p:nvPicPr>
            <p:cNvPr id="12" name="Picture 11" descr="\\cern.ch\dfs\Users\r\ruber\Documents\FREIA\Documentation\Illustrations\Hall\freia-hall-layout-2014031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7084" y="1755269"/>
              <a:ext cx="7040392" cy="4598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0"/>
            <p:cNvSpPr txBox="1"/>
            <p:nvPr/>
          </p:nvSpPr>
          <p:spPr>
            <a:xfrm>
              <a:off x="3267599" y="2391471"/>
              <a:ext cx="1401159" cy="671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200" b="0" dirty="0" smtClean="0">
                  <a:solidFill>
                    <a:srgbClr val="000000"/>
                  </a:solidFill>
                </a:rPr>
                <a:t>cryogenics</a:t>
              </a:r>
            </a:p>
            <a:p>
              <a:pPr algn="l"/>
              <a:r>
                <a:rPr lang="en-GB" sz="1200" b="0" dirty="0" smtClean="0">
                  <a:solidFill>
                    <a:srgbClr val="000000"/>
                  </a:solidFill>
                </a:rPr>
                <a:t>- liquid helium</a:t>
              </a:r>
            </a:p>
            <a:p>
              <a:pPr algn="l"/>
              <a:r>
                <a:rPr lang="en-GB" sz="1200" b="0" dirty="0" smtClean="0">
                  <a:solidFill>
                    <a:srgbClr val="000000"/>
                  </a:solidFill>
                </a:rPr>
                <a:t>- liquid nitrogen</a:t>
              </a:r>
              <a:endParaRPr lang="en-GB" sz="1200" b="0" dirty="0">
                <a:solidFill>
                  <a:srgbClr val="000000"/>
                </a:solidFill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4790286" y="2400622"/>
              <a:ext cx="1653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200" b="0" dirty="0" smtClean="0">
                  <a:solidFill>
                    <a:srgbClr val="000000"/>
                  </a:solidFill>
                </a:rPr>
                <a:t>control room</a:t>
              </a:r>
            </a:p>
            <a:p>
              <a:pPr algn="l"/>
              <a:r>
                <a:rPr lang="en-GB" sz="1200" b="0" dirty="0" smtClean="0">
                  <a:solidFill>
                    <a:srgbClr val="000000"/>
                  </a:solidFill>
                </a:rPr>
                <a:t>- equipment controls</a:t>
              </a:r>
            </a:p>
            <a:p>
              <a:pPr algn="l"/>
              <a:r>
                <a:rPr lang="en-GB" sz="1200" b="0" dirty="0">
                  <a:solidFill>
                    <a:srgbClr val="000000"/>
                  </a:solidFill>
                </a:rPr>
                <a:t>- data </a:t>
              </a:r>
              <a:r>
                <a:rPr lang="en-GB" sz="1200" b="0" dirty="0" smtClean="0">
                  <a:solidFill>
                    <a:srgbClr val="000000"/>
                  </a:solidFill>
                </a:rPr>
                <a:t>acquisition</a:t>
              </a:r>
              <a:endParaRPr lang="en-GB" sz="1200" b="0" dirty="0">
                <a:solidFill>
                  <a:srgbClr val="000000"/>
                </a:solidFill>
              </a:endParaRP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4565062" y="5859360"/>
              <a:ext cx="167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b="0" dirty="0" smtClean="0">
                  <a:solidFill>
                    <a:srgbClr val="000000"/>
                  </a:solidFill>
                </a:rPr>
                <a:t>radio-frequency (RF) power sources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283" y="5489311"/>
              <a:ext cx="1557823" cy="671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200" b="0" dirty="0" smtClean="0">
                  <a:solidFill>
                    <a:srgbClr val="000000"/>
                  </a:solidFill>
                </a:rPr>
                <a:t>3 bunkers</a:t>
              </a:r>
            </a:p>
            <a:p>
              <a:pPr algn="r"/>
              <a:r>
                <a:rPr lang="en-GB" sz="1200" b="0" dirty="0" smtClean="0">
                  <a:solidFill>
                    <a:srgbClr val="000000"/>
                  </a:solidFill>
                </a:rPr>
                <a:t>with test stands</a:t>
              </a:r>
            </a:p>
            <a:p>
              <a:pPr algn="r"/>
              <a:r>
                <a:rPr lang="en-GB" sz="1200" b="0" dirty="0" smtClean="0">
                  <a:solidFill>
                    <a:srgbClr val="000000"/>
                  </a:solidFill>
                </a:rPr>
                <a:t>horizontal cryostat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84757" y="5147656"/>
              <a:ext cx="1557823" cy="279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200" b="0" dirty="0" smtClean="0">
                  <a:solidFill>
                    <a:srgbClr val="000000"/>
                  </a:solidFill>
                </a:rPr>
                <a:t>vertical cryostat</a:t>
              </a:r>
            </a:p>
          </p:txBody>
        </p:sp>
      </p:grpSp>
      <p:sp>
        <p:nvSpPr>
          <p:cNvPr id="8" name="TextBox 14"/>
          <p:cNvSpPr txBox="1"/>
          <p:nvPr/>
        </p:nvSpPr>
        <p:spPr>
          <a:xfrm>
            <a:off x="222298" y="3486459"/>
            <a:ext cx="29543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r>
              <a:rPr lang="en-GB" sz="1400" b="0" u="sng" dirty="0" smtClean="0">
                <a:solidFill>
                  <a:srgbClr val="000000"/>
                </a:solidFill>
              </a:rPr>
              <a:t>Competent and motivated staff</a:t>
            </a:r>
            <a:endParaRPr lang="en-GB" sz="1400" b="0" dirty="0" smtClean="0">
              <a:solidFill>
                <a:srgbClr val="000000"/>
              </a:solidFill>
            </a:endParaRPr>
          </a:p>
          <a:p>
            <a:pPr algn="l"/>
            <a:r>
              <a:rPr lang="en-GB" sz="1200" b="0" dirty="0">
                <a:solidFill>
                  <a:srgbClr val="000000"/>
                </a:solidFill>
              </a:rPr>
              <a:t>c</a:t>
            </a:r>
            <a:r>
              <a:rPr lang="en-GB" sz="1200" b="0" dirty="0" smtClean="0">
                <a:solidFill>
                  <a:srgbClr val="000000"/>
                </a:solidFill>
              </a:rPr>
              <a:t>ollaboration of physics (IFA)</a:t>
            </a:r>
            <a:br>
              <a:rPr lang="en-GB" sz="1200" b="0" dirty="0" smtClean="0">
                <a:solidFill>
                  <a:srgbClr val="000000"/>
                </a:solidFill>
              </a:rPr>
            </a:br>
            <a:r>
              <a:rPr lang="en-GB" sz="1200" b="0" dirty="0" smtClean="0">
                <a:solidFill>
                  <a:srgbClr val="000000"/>
                </a:solidFill>
              </a:rPr>
              <a:t>and engineering (</a:t>
            </a:r>
            <a:r>
              <a:rPr lang="en-GB" sz="1200" b="0" dirty="0" err="1" smtClean="0">
                <a:solidFill>
                  <a:srgbClr val="000000"/>
                </a:solidFill>
              </a:rPr>
              <a:t>Teknikum</a:t>
            </a:r>
            <a:r>
              <a:rPr lang="en-GB" sz="1200" b="0" dirty="0" smtClean="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218472" y="4401803"/>
            <a:ext cx="18914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Funded by </a:t>
            </a:r>
            <a:br>
              <a:rPr lang="en-GB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KAWS, Government, Uppsala Univ.</a:t>
            </a:r>
            <a:endParaRPr lang="en-GB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3188198" y="1984271"/>
            <a:ext cx="2954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r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GB" sz="1400" b="1" u="sng" dirty="0" smtClean="0">
                <a:solidFill>
                  <a:srgbClr val="000000"/>
                </a:solidFill>
              </a:rPr>
              <a:t>State-of-the-art Equipment</a:t>
            </a:r>
            <a:endParaRPr lang="en-GB" sz="1400" dirty="0" smtClean="0">
              <a:solidFill>
                <a:srgbClr val="000000"/>
              </a:solidFill>
            </a:endParaRPr>
          </a:p>
        </p:txBody>
      </p:sp>
      <p:pic>
        <p:nvPicPr>
          <p:cNvPr id="11" name="Picture 10" descr="C:\Users\ruber\Documents\Work\20150223\20150216\P1000777_crop.jpg" title="P10007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77" y="1251887"/>
            <a:ext cx="2274400" cy="222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5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4837"/>
            <a:ext cx="8956198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>
                <a:solidFill>
                  <a:srgbClr val="0000FF"/>
                </a:solidFill>
              </a:rPr>
              <a:t>Accelerator development</a:t>
            </a:r>
            <a:endParaRPr lang="en-US" altLang="en-US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4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>
                <a:solidFill>
                  <a:srgbClr val="0000FF"/>
                </a:solidFill>
              </a:rPr>
              <a:t>Characterization of superconducting  cavity resonators</a:t>
            </a:r>
            <a:endParaRPr lang="en-US" altLang="en-US" sz="2800" dirty="0" smtClean="0">
              <a:solidFill>
                <a:srgbClr val="0000FF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3" y="826270"/>
            <a:ext cx="8955827" cy="542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34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0923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>
                <a:solidFill>
                  <a:srgbClr val="0000FF"/>
                </a:solidFill>
              </a:rPr>
              <a:t>Test bench</a:t>
            </a:r>
            <a:endParaRPr lang="en-US" altLang="en-US" sz="280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>
                <a:solidFill>
                  <a:srgbClr val="FF0000"/>
                </a:solidFill>
              </a:rPr>
              <a:t>Extreme THz light source </a:t>
            </a:r>
            <a:r>
              <a:rPr lang="en-US" altLang="en-US" sz="2800" dirty="0" smtClean="0">
                <a:solidFill>
                  <a:srgbClr val="FF0000"/>
                </a:solidFill>
              </a:rPr>
              <a:t>at UU</a:t>
            </a:r>
            <a:endParaRPr lang="en-US" altLang="en-US" sz="2800" dirty="0" smtClean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7504" y="626095"/>
            <a:ext cx="8940284" cy="3260105"/>
            <a:chOff x="107504" y="116632"/>
            <a:chExt cx="8940284" cy="3260105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6743532" y="1307885"/>
              <a:ext cx="1676400" cy="568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 9"/>
            <p:cNvGrpSpPr/>
            <p:nvPr/>
          </p:nvGrpSpPr>
          <p:grpSpPr>
            <a:xfrm rot="2750774">
              <a:off x="7320203" y="842644"/>
              <a:ext cx="1433304" cy="251141"/>
              <a:chOff x="5713803" y="5171349"/>
              <a:chExt cx="1761297" cy="435006"/>
            </a:xfrm>
          </p:grpSpPr>
          <p:pic>
            <p:nvPicPr>
              <p:cNvPr id="58" name="Picture 2" descr="C:\Science\FEL\Simulations\Single_cycle\presnetation\sin_2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518" t="23807" r="22539" b="27908"/>
              <a:stretch/>
            </p:blipFill>
            <p:spPr bwMode="auto">
              <a:xfrm>
                <a:off x="5713803" y="5171349"/>
                <a:ext cx="1580225" cy="4350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9" name="Straight Arrow Connector 58"/>
              <p:cNvCxnSpPr/>
              <p:nvPr/>
            </p:nvCxnSpPr>
            <p:spPr>
              <a:xfrm>
                <a:off x="7225328" y="5388852"/>
                <a:ext cx="249772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334830" y="1338805"/>
              <a:ext cx="923819" cy="5020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24613">
              <a:off x="4259954" y="679133"/>
              <a:ext cx="2469520" cy="1749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8007" y="1270179"/>
              <a:ext cx="867141" cy="583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3245923" y="1857371"/>
              <a:ext cx="1282579" cy="516798"/>
            </a:xfrm>
            <a:prstGeom prst="rect">
              <a:avLst/>
            </a:prstGeom>
            <a:noFill/>
          </p:spPr>
          <p:txBody>
            <a:bodyPr wrap="none" lIns="91432" tIns="45715" rIns="91432" bIns="45715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dirty="0" smtClean="0">
                  <a:solidFill>
                    <a:srgbClr val="0000FF"/>
                  </a:solidFill>
                </a:rPr>
                <a:t>bunch</a:t>
              </a:r>
              <a:br>
                <a:rPr lang="en-US" dirty="0" smtClean="0">
                  <a:solidFill>
                    <a:srgbClr val="0000FF"/>
                  </a:solidFill>
                </a:rPr>
              </a:br>
              <a:r>
                <a:rPr lang="en-US" dirty="0" smtClean="0">
                  <a:solidFill>
                    <a:srgbClr val="0000FF"/>
                  </a:solidFill>
                </a:rPr>
                <a:t>compressor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765040" y="2345115"/>
              <a:ext cx="1319128" cy="507821"/>
            </a:xfrm>
            <a:prstGeom prst="rect">
              <a:avLst/>
            </a:prstGeom>
            <a:noFill/>
          </p:spPr>
          <p:txBody>
            <a:bodyPr wrap="none" lIns="91432" tIns="45715" rIns="91432" bIns="45715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dirty="0" smtClean="0">
                  <a:solidFill>
                    <a:srgbClr val="0000FF"/>
                  </a:solidFill>
                </a:rPr>
                <a:t>accelerating</a:t>
              </a:r>
              <a:br>
                <a:rPr lang="en-US" dirty="0" smtClean="0">
                  <a:solidFill>
                    <a:srgbClr val="0000FF"/>
                  </a:solidFill>
                </a:rPr>
              </a:br>
              <a:r>
                <a:rPr lang="en-US" dirty="0" smtClean="0">
                  <a:solidFill>
                    <a:srgbClr val="0000FF"/>
                  </a:solidFill>
                </a:rPr>
                <a:t>module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11560" y="3247250"/>
              <a:ext cx="8364220" cy="6350"/>
              <a:chOff x="1554654" y="4946650"/>
              <a:chExt cx="6622447" cy="6350"/>
            </a:xfrm>
          </p:grpSpPr>
          <p:cxnSp>
            <p:nvCxnSpPr>
              <p:cNvPr id="56" name="Straight Arrow Connector 55"/>
              <p:cNvCxnSpPr/>
              <p:nvPr/>
            </p:nvCxnSpPr>
            <p:spPr>
              <a:xfrm flipV="1">
                <a:off x="5291158" y="4946650"/>
                <a:ext cx="2885943" cy="635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 flipH="1">
                <a:off x="1554654" y="4946650"/>
                <a:ext cx="215680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/>
            <p:cNvSpPr txBox="1"/>
            <p:nvPr/>
          </p:nvSpPr>
          <p:spPr>
            <a:xfrm>
              <a:off x="6677440" y="2797187"/>
              <a:ext cx="237034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 smtClean="0"/>
                <a:t>e-beam propagation</a:t>
              </a:r>
              <a:endParaRPr lang="en-GB" sz="2000" dirty="0"/>
            </a:p>
          </p:txBody>
        </p:sp>
        <p:sp>
          <p:nvSpPr>
            <p:cNvPr id="18" name="Left Arrow 17"/>
            <p:cNvSpPr/>
            <p:nvPr/>
          </p:nvSpPr>
          <p:spPr>
            <a:xfrm>
              <a:off x="5812128" y="2832753"/>
              <a:ext cx="705387" cy="26801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" name="Picture 3" descr="C:\Science\FEL\Simulations\Single_cycle\presnetation\bunch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42" t="16168" r="25845" b="20132"/>
            <a:stretch/>
          </p:blipFill>
          <p:spPr bwMode="auto">
            <a:xfrm>
              <a:off x="6609024" y="2019881"/>
              <a:ext cx="1300164" cy="434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6651474" y="854681"/>
              <a:ext cx="1332865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75000"/>
                </a:lnSpc>
              </a:pPr>
              <a:r>
                <a:rPr lang="en-US" dirty="0" smtClean="0"/>
                <a:t>emittance </a:t>
              </a:r>
            </a:p>
            <a:p>
              <a:pPr>
                <a:lnSpc>
                  <a:spcPct val="75000"/>
                </a:lnSpc>
              </a:pPr>
              <a:r>
                <a:rPr lang="en-US" dirty="0" smtClean="0"/>
                <a:t>compensation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970100" y="2102212"/>
              <a:ext cx="71814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e-beam</a:t>
              </a:r>
              <a:endParaRPr lang="en-GB" dirty="0">
                <a:solidFill>
                  <a:srgbClr val="0000FF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801122" y="1707447"/>
              <a:ext cx="0" cy="2933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8111684" y="398614"/>
              <a:ext cx="6850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laser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24527" y="1446685"/>
              <a:ext cx="59341" cy="303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131840" y="895592"/>
              <a:ext cx="59341" cy="30349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ight Arrow 25"/>
            <p:cNvSpPr/>
            <p:nvPr/>
          </p:nvSpPr>
          <p:spPr>
            <a:xfrm rot="10800000">
              <a:off x="1223628" y="923960"/>
              <a:ext cx="468052" cy="223422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0364" y="1304764"/>
              <a:ext cx="247470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single-cycle THz pump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74885" y="1035671"/>
              <a:ext cx="1650352" cy="562761"/>
              <a:chOff x="522757" y="4026336"/>
              <a:chExt cx="1650352" cy="562761"/>
            </a:xfrm>
          </p:grpSpPr>
          <p:cxnSp>
            <p:nvCxnSpPr>
              <p:cNvPr id="54" name="Straight Arrow Connector 53"/>
              <p:cNvCxnSpPr/>
              <p:nvPr/>
            </p:nvCxnSpPr>
            <p:spPr>
              <a:xfrm flipH="1" flipV="1">
                <a:off x="522757" y="4026336"/>
                <a:ext cx="1492959" cy="4175"/>
              </a:xfrm>
              <a:prstGeom prst="straightConnector1">
                <a:avLst/>
              </a:prstGeom>
              <a:ln w="28575">
                <a:solidFill>
                  <a:schemeClr val="accent4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2003759" y="4038004"/>
                <a:ext cx="169350" cy="551093"/>
              </a:xfrm>
              <a:prstGeom prst="line">
                <a:avLst/>
              </a:prstGeom>
              <a:ln w="28575"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Arrow Connector 28"/>
            <p:cNvCxnSpPr/>
            <p:nvPr/>
          </p:nvCxnSpPr>
          <p:spPr>
            <a:xfrm flipH="1">
              <a:off x="3131840" y="1615558"/>
              <a:ext cx="186412" cy="337278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/>
            <p:cNvGrpSpPr>
              <a:grpSpLocks noChangeAspect="1"/>
            </p:cNvGrpSpPr>
            <p:nvPr/>
          </p:nvGrpSpPr>
          <p:grpSpPr>
            <a:xfrm>
              <a:off x="1282074" y="1664804"/>
              <a:ext cx="1885770" cy="1062178"/>
              <a:chOff x="251518" y="1708150"/>
              <a:chExt cx="4326832" cy="2437130"/>
            </a:xfrm>
          </p:grpSpPr>
          <p:pic>
            <p:nvPicPr>
              <p:cNvPr id="51" name="Picture 5" descr="http://photon-science.desy.de/sites/site_photonscience/content/e62/e189219/e189248/e189389/e196698/e189410/wiggler_eng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54" t="6938" r="1203" b="2806"/>
              <a:stretch/>
            </p:blipFill>
            <p:spPr bwMode="auto">
              <a:xfrm flipH="1">
                <a:off x="251518" y="1708150"/>
                <a:ext cx="4326832" cy="24371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Rectangle 51"/>
              <p:cNvSpPr/>
              <p:nvPr/>
            </p:nvSpPr>
            <p:spPr>
              <a:xfrm>
                <a:off x="1924899" y="2492896"/>
                <a:ext cx="234833" cy="25202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43708" y="3609020"/>
                <a:ext cx="144016" cy="216024"/>
              </a:xfrm>
              <a:prstGeom prst="rect">
                <a:avLst/>
              </a:prstGeom>
              <a:solidFill>
                <a:srgbClr val="66FF33"/>
              </a:solidFill>
              <a:ln>
                <a:solidFill>
                  <a:srgbClr val="66FF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115616" y="2780928"/>
              <a:ext cx="222307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err="1" smtClean="0">
                  <a:solidFill>
                    <a:schemeClr val="accent6">
                      <a:lumMod val="75000"/>
                    </a:schemeClr>
                  </a:solidFill>
                </a:rPr>
                <a:t>mutli</a:t>
              </a:r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-cycle THz pump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95936" y="3068960"/>
              <a:ext cx="104122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 smtClean="0"/>
                <a:t>8 meters</a:t>
              </a:r>
              <a:endParaRPr lang="en-GB" sz="20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373707" y="1581098"/>
              <a:ext cx="118173" cy="3778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419659" y="1550363"/>
              <a:ext cx="168199" cy="8073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885656" y="215559"/>
              <a:ext cx="1389824" cy="4202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85271" y="287567"/>
              <a:ext cx="123253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Pump  laser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553453" y="215559"/>
              <a:ext cx="713199" cy="420275"/>
            </a:xfrm>
            <a:prstGeom prst="rect">
              <a:avLst/>
            </a:prstGeom>
            <a:gradFill>
              <a:gsLst>
                <a:gs pos="0">
                  <a:srgbClr val="FF0000">
                    <a:alpha val="50000"/>
                  </a:srgbClr>
                </a:gs>
                <a:gs pos="51000">
                  <a:srgbClr val="00B064">
                    <a:alpha val="50000"/>
                  </a:srgbClr>
                </a:gs>
                <a:gs pos="22000">
                  <a:srgbClr val="FFFF00">
                    <a:alpha val="50000"/>
                  </a:srgbClr>
                </a:gs>
                <a:gs pos="76000">
                  <a:srgbClr val="00B0F0">
                    <a:alpha val="50000"/>
                  </a:srgbClr>
                </a:gs>
                <a:gs pos="100000">
                  <a:srgbClr val="0000FF">
                    <a:alpha val="50000"/>
                  </a:srgbClr>
                </a:gs>
              </a:gsLst>
              <a:lin ang="0" scaled="0"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657600" y="287567"/>
              <a:ext cx="54745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/>
                <a:t>OPA</a:t>
              </a:r>
              <a:endParaRPr lang="en-GB" dirty="0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6434949" y="376325"/>
              <a:ext cx="380591" cy="982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Right Arrow 39"/>
            <p:cNvSpPr/>
            <p:nvPr/>
          </p:nvSpPr>
          <p:spPr>
            <a:xfrm rot="10800000">
              <a:off x="4382721" y="397954"/>
              <a:ext cx="380591" cy="982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Right Arrow 40"/>
            <p:cNvSpPr/>
            <p:nvPr/>
          </p:nvSpPr>
          <p:spPr>
            <a:xfrm rot="10800000">
              <a:off x="2099016" y="405340"/>
              <a:ext cx="1313906" cy="982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54910" y="116632"/>
              <a:ext cx="2372974" cy="258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tunable IR/optical probe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890733" y="751936"/>
              <a:ext cx="1182476" cy="533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" name="Group 43"/>
            <p:cNvGrpSpPr/>
            <p:nvPr/>
          </p:nvGrpSpPr>
          <p:grpSpPr>
            <a:xfrm>
              <a:off x="772364" y="2060312"/>
              <a:ext cx="397920" cy="410535"/>
              <a:chOff x="1522246" y="3710380"/>
              <a:chExt cx="299330" cy="302837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1738276" y="3710387"/>
                <a:ext cx="83300" cy="30282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631654" y="3710380"/>
                <a:ext cx="83300" cy="30282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522246" y="3710388"/>
                <a:ext cx="83300" cy="30282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45" name="Straight Arrow Connector 44"/>
            <p:cNvCxnSpPr/>
            <p:nvPr/>
          </p:nvCxnSpPr>
          <p:spPr>
            <a:xfrm flipH="1">
              <a:off x="1184779" y="2274690"/>
              <a:ext cx="614913" cy="0"/>
            </a:xfrm>
            <a:prstGeom prst="straightConnector1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ight Arrow 45"/>
            <p:cNvSpPr/>
            <p:nvPr/>
          </p:nvSpPr>
          <p:spPr>
            <a:xfrm rot="10800000">
              <a:off x="232312" y="2162979"/>
              <a:ext cx="468052" cy="223422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7504" y="1639833"/>
              <a:ext cx="224966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single-cycle THz probe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pic>
        <p:nvPicPr>
          <p:cNvPr id="61" name="Picture 6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8" y="3962400"/>
            <a:ext cx="2769482" cy="282575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118429"/>
            <a:ext cx="3111374" cy="2663371"/>
          </a:xfrm>
          <a:prstGeom prst="rect">
            <a:avLst/>
          </a:prstGeom>
        </p:spPr>
      </p:pic>
      <p:pic>
        <p:nvPicPr>
          <p:cNvPr id="63" name="Picture 62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189004"/>
            <a:ext cx="3101340" cy="252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Courses for Master and PhD students</a:t>
            </a:r>
            <a:endParaRPr lang="en-US" alt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609600"/>
            <a:ext cx="838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Accelerator Physics and Technology 2016/2017 (10 credits</a:t>
            </a:r>
            <a:r>
              <a:rPr lang="en-US" sz="2400" dirty="0" smtClean="0"/>
              <a:t>)</a:t>
            </a:r>
          </a:p>
          <a:p>
            <a:r>
              <a:rPr lang="en-US" b="1" dirty="0"/>
              <a:t>Autumn 2016</a:t>
            </a:r>
            <a:r>
              <a:rPr lang="en-US" dirty="0"/>
              <a:t> weeks 43-02 (late </a:t>
            </a:r>
            <a:r>
              <a:rPr lang="en-US" dirty="0" err="1"/>
              <a:t>october</a:t>
            </a:r>
            <a:r>
              <a:rPr lang="en-US" dirty="0"/>
              <a:t> - </a:t>
            </a:r>
            <a:r>
              <a:rPr lang="en-US" dirty="0" err="1"/>
              <a:t>january</a:t>
            </a:r>
            <a:r>
              <a:rPr lang="en-US" dirty="0"/>
              <a:t>)  </a:t>
            </a:r>
            <a:endParaRPr lang="en-US" dirty="0" smtClean="0"/>
          </a:p>
          <a:p>
            <a:endParaRPr lang="en-US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Optics </a:t>
            </a:r>
            <a:r>
              <a:rPr lang="en-US" sz="2400" dirty="0"/>
              <a:t>and Photonics 2016/2017 (10 credits)</a:t>
            </a:r>
          </a:p>
          <a:p>
            <a:r>
              <a:rPr lang="en-US" b="1" dirty="0"/>
              <a:t>Autumn 2016 </a:t>
            </a:r>
            <a:r>
              <a:rPr lang="en-US" dirty="0"/>
              <a:t>weeks 35-42 (late august - mid-</a:t>
            </a:r>
            <a:r>
              <a:rPr lang="en-US" dirty="0" err="1"/>
              <a:t>october</a:t>
            </a:r>
            <a:r>
              <a:rPr lang="en-US" dirty="0"/>
              <a:t>)  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676608"/>
            <a:ext cx="3352800" cy="163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www.extremetech.com/wp-content/uploads/2013/10/negative_refrac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76608"/>
            <a:ext cx="2832170" cy="163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geographyfieldwork.com/images/Coasts/Refracti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2" y="4676608"/>
            <a:ext cx="2193474" cy="164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57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dirty="0"/>
              <a:t>Undergraduate and Graduate projects </a:t>
            </a:r>
            <a:r>
              <a:rPr lang="en-US" altLang="en-US" sz="2800" dirty="0" smtClean="0"/>
              <a:t>at FREIA</a:t>
            </a:r>
            <a:endParaRPr lang="en-US" alt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52400" y="768489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Expulsion of magnetic fluxes in type-II superconductors upon the transition from a normal- to superconducting </a:t>
            </a:r>
            <a:r>
              <a:rPr lang="en-US" sz="2400" dirty="0" smtClean="0"/>
              <a:t>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Coupling of slow waveguide modes to surface </a:t>
            </a:r>
            <a:r>
              <a:rPr lang="en-US" sz="2400" dirty="0" err="1"/>
              <a:t>plasmons</a:t>
            </a:r>
            <a:r>
              <a:rPr lang="en-US" sz="2400" dirty="0"/>
              <a:t> of a subwavelength </a:t>
            </a:r>
            <a:r>
              <a:rPr lang="en-US" sz="2400" dirty="0" smtClean="0"/>
              <a:t>wire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Diffraction of single-cycle </a:t>
            </a:r>
            <a:r>
              <a:rPr lang="en-US" sz="2400" dirty="0" smtClean="0"/>
              <a:t>pulses of light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RF power measurement at </a:t>
            </a:r>
            <a:r>
              <a:rPr lang="en-US" sz="2400" dirty="0" smtClean="0"/>
              <a:t>FREIA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Electro-acoustic stability of superconducting </a:t>
            </a:r>
            <a:r>
              <a:rPr lang="en-US" sz="2400" dirty="0" smtClean="0"/>
              <a:t>accelerators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 acquisition system for self-exited loop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Solid State Amplifiers </a:t>
            </a:r>
            <a:r>
              <a:rPr lang="en-US" sz="2400" dirty="0" smtClean="0"/>
              <a:t>development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9139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6858000" y="6400800"/>
            <a:ext cx="2133600" cy="365125"/>
          </a:xfrm>
          <a:prstGeom prst="rect">
            <a:avLst/>
          </a:prstGeom>
          <a:ln>
            <a:noFill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24" descr="C:\Users\vitgo630\Downloads\P10201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36062" cy="685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514600" y="2124075"/>
            <a:ext cx="4572000" cy="205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FF"/>
                </a:solidFill>
              </a:rPr>
              <a:t>Superconducting accelerator technology for Science and Society</a:t>
            </a:r>
            <a:endParaRPr lang="en-GB" sz="3200" dirty="0">
              <a:solidFill>
                <a:srgbClr val="0000FF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28600" y="582836"/>
            <a:ext cx="3124200" cy="1196529"/>
          </a:xfrm>
          <a:prstGeom prst="wedgeRoundRectCallout">
            <a:avLst>
              <a:gd name="adj1" fmla="val 43056"/>
              <a:gd name="adj2" fmla="val 796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Accelerator-based light sources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858000" y="457200"/>
            <a:ext cx="2133600" cy="1447800"/>
          </a:xfrm>
          <a:prstGeom prst="wedgeRoundRectCallout">
            <a:avLst>
              <a:gd name="adj1" fmla="val -41666"/>
              <a:gd name="adj2" fmla="val 796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Accelerators for cancer treatment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81000" y="5181600"/>
            <a:ext cx="2590800" cy="1219200"/>
          </a:xfrm>
          <a:prstGeom prst="wedgeRoundRectCallout">
            <a:avLst>
              <a:gd name="adj1" fmla="val 40510"/>
              <a:gd name="adj2" fmla="val -11764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Nuclear waste transmutation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3657600" y="396240"/>
            <a:ext cx="2590800" cy="1341120"/>
          </a:xfrm>
          <a:prstGeom prst="wedgeRoundRectCallout">
            <a:avLst>
              <a:gd name="adj1" fmla="val 9995"/>
              <a:gd name="adj2" fmla="val 8001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Production of medical radioisotopes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3156058" y="4724400"/>
            <a:ext cx="2839822" cy="1447800"/>
          </a:xfrm>
          <a:prstGeom prst="wedgeRoundRectCallout">
            <a:avLst>
              <a:gd name="adj1" fmla="val -3273"/>
              <a:gd name="adj2" fmla="val -8684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Neutron </a:t>
            </a:r>
            <a:r>
              <a:rPr lang="en-US" sz="2800" dirty="0">
                <a:solidFill>
                  <a:srgbClr val="0000FF"/>
                </a:solidFill>
              </a:rPr>
              <a:t>sources without a nuclear reactor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6227978" y="4876800"/>
            <a:ext cx="2839822" cy="1447800"/>
          </a:xfrm>
          <a:prstGeom prst="wedgeRoundRectCallout">
            <a:avLst>
              <a:gd name="adj1" fmla="val -32789"/>
              <a:gd name="adj2" fmla="val -9473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Accelerator-driven </a:t>
            </a:r>
            <a:r>
              <a:rPr lang="en-US" sz="2800" dirty="0">
                <a:solidFill>
                  <a:srgbClr val="0000FF"/>
                </a:solidFill>
              </a:rPr>
              <a:t>sub-critical </a:t>
            </a:r>
            <a:r>
              <a:rPr lang="en-US" sz="2800" dirty="0" smtClean="0">
                <a:solidFill>
                  <a:srgbClr val="0000FF"/>
                </a:solidFill>
              </a:rPr>
              <a:t>reactors </a:t>
            </a:r>
            <a:endParaRPr lang="en-GB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4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43000"/>
            <a:ext cx="9144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733A36-8B86-4A36-8CFA-C34BCDCC235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itle 1"/>
          <p:cNvSpPr>
            <a:spLocks noGrp="1"/>
          </p:cNvSpPr>
          <p:nvPr/>
        </p:nvSpPr>
        <p:spPr bwMode="auto">
          <a:xfrm>
            <a:off x="152400" y="1295400"/>
            <a:ext cx="8763000" cy="47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baseline="0">
                <a:solidFill>
                  <a:srgbClr val="80808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folHlink"/>
                </a:solidFill>
                <a:latin typeface="Arial" charset="0"/>
              </a:defRPr>
            </a:lvl9pPr>
          </a:lstStyle>
          <a:p>
            <a:r>
              <a:rPr lang="en-GB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Spallation Source (ESS</a:t>
            </a:r>
            <a:r>
              <a:rPr lang="en-GB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Sweden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446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tgo630\Downloads\photos\network\P10103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" y="685800"/>
            <a:ext cx="322983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26313"/>
            <a:ext cx="9144000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Research and fun</a:t>
            </a:r>
            <a:endParaRPr lang="en-US" altLang="en-US" sz="2800" dirty="0" smtClean="0"/>
          </a:p>
        </p:txBody>
      </p:sp>
      <p:pic>
        <p:nvPicPr>
          <p:cNvPr id="6146" name="Picture 2" descr="C:\Users\vitgo630\Downloads\FREIA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685800"/>
            <a:ext cx="3190011" cy="219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itgo630\Downloads\FREIA 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494" y="2057400"/>
            <a:ext cx="1837106" cy="160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vitgo630\Downloads\FREIA hallen 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584" y="685800"/>
            <a:ext cx="1826016" cy="13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vitgo630\Downloads\P101037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85357"/>
            <a:ext cx="3269696" cy="183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Science\home\photo\photo_FREIA\P100075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248" t="19616" r="32415"/>
          <a:stretch/>
        </p:blipFill>
        <p:spPr bwMode="auto">
          <a:xfrm>
            <a:off x="2667000" y="3047998"/>
            <a:ext cx="991992" cy="152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Science\home\photo\photo_FREIA\P101001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636028"/>
            <a:ext cx="3200400" cy="21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Science\home\photo\photo_FREIA\P100000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2344030" cy="156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vitgo630\Downloads\photos\network\photos_matching\P101060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823366"/>
            <a:ext cx="2940050" cy="1653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C:\Users\vitgo630\Downloads\FREIA invigning 036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6" t="2706" r="12086" b="-2706"/>
          <a:stretch/>
        </p:blipFill>
        <p:spPr bwMode="auto">
          <a:xfrm>
            <a:off x="3488911" y="4648200"/>
            <a:ext cx="2358528" cy="212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0" y="3804878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FREIA</a:t>
            </a:r>
            <a:endParaRPr lang="en-GB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33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9509</TotalTime>
  <Words>223</Words>
  <Application>Microsoft Office PowerPoint</Application>
  <PresentationFormat>On-screen Show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453</cp:revision>
  <dcterms:created xsi:type="dcterms:W3CDTF">2014-07-13T14:16:47Z</dcterms:created>
  <dcterms:modified xsi:type="dcterms:W3CDTF">2016-04-29T13:12:04Z</dcterms:modified>
</cp:coreProperties>
</file>