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4" r:id="rId3"/>
    <p:sldId id="261" r:id="rId4"/>
    <p:sldId id="262" r:id="rId5"/>
    <p:sldId id="285" r:id="rId6"/>
    <p:sldId id="274" r:id="rId7"/>
    <p:sldId id="265" r:id="rId8"/>
    <p:sldId id="275" r:id="rId9"/>
    <p:sldId id="266" r:id="rId10"/>
    <p:sldId id="276" r:id="rId11"/>
    <p:sldId id="267" r:id="rId12"/>
    <p:sldId id="277" r:id="rId13"/>
    <p:sldId id="268" r:id="rId14"/>
    <p:sldId id="278" r:id="rId15"/>
    <p:sldId id="279" r:id="rId16"/>
    <p:sldId id="280" r:id="rId17"/>
    <p:sldId id="281" r:id="rId18"/>
    <p:sldId id="282" r:id="rId19"/>
    <p:sldId id="284" r:id="rId20"/>
    <p:sldId id="269" r:id="rId21"/>
    <p:sldId id="272" r:id="rId22"/>
    <p:sldId id="286" r:id="rId23"/>
    <p:sldId id="271" r:id="rId24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1203"/>
    <a:srgbClr val="740D02"/>
    <a:srgbClr val="B91403"/>
    <a:srgbClr val="A62E16"/>
    <a:srgbClr val="86302E"/>
    <a:srgbClr val="923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4" d="100"/>
          <a:sy n="124" d="100"/>
        </p:scale>
        <p:origin x="-666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C3686-B576-487A-A792-57966F54D760}" type="datetimeFigureOut">
              <a:rPr lang="sv-SE" smtClean="0"/>
              <a:t>2016-05-16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D1D2B-1493-489E-BC02-C7404426B8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300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8347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1206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>
            <a:lvl1pPr>
              <a:defRPr>
                <a:latin typeface="Book Antiqua" panose="02040602050305030304" pitchFamily="18" charset="0"/>
              </a:defRPr>
            </a:lvl1pPr>
            <a:lvl2pPr>
              <a:defRPr>
                <a:latin typeface="Book Antiqua" panose="02040602050305030304" pitchFamily="18" charset="0"/>
              </a:defRPr>
            </a:lvl2pPr>
            <a:lvl3pPr>
              <a:defRPr>
                <a:latin typeface="Book Antiqua" panose="02040602050305030304" pitchFamily="18" charset="0"/>
              </a:defRPr>
            </a:lvl3pPr>
            <a:lvl4pPr>
              <a:defRPr>
                <a:latin typeface="Book Antiqua" panose="02040602050305030304" pitchFamily="18" charset="0"/>
              </a:defRPr>
            </a:lvl4pPr>
            <a:lvl5pPr>
              <a:defRPr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 dirty="0" smtClean="0"/>
              <a:t>20th May 2016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28BD09C-0C89-429A-BBC8-9711794A33D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1538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4718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21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806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91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843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3271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17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1204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380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28FAA-9796-4F9E-B085-19A04B089385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8690" y="0"/>
            <a:ext cx="9144000" cy="720080"/>
          </a:xfrm>
          <a:prstGeom prst="rect">
            <a:avLst/>
          </a:prstGeom>
          <a:solidFill>
            <a:srgbClr val="A11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Picture 10" descr="FREIA_logo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380" y="109843"/>
            <a:ext cx="1044057" cy="51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572" cy="71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34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/>
              <a:t>D</a:t>
            </a:r>
            <a:r>
              <a:rPr lang="sv-SE" dirty="0" smtClean="0"/>
              <a:t>oes HNOSS </a:t>
            </a:r>
            <a:r>
              <a:rPr lang="sv-SE" dirty="0" err="1"/>
              <a:t>O</a:t>
            </a:r>
            <a:r>
              <a:rPr lang="sv-SE" dirty="0" err="1" smtClean="0"/>
              <a:t>perate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err="1" smtClean="0"/>
              <a:t>Rocío</a:t>
            </a:r>
            <a:r>
              <a:rPr lang="sv-SE" dirty="0" smtClean="0"/>
              <a:t> Santiago Kern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76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Schematic</a:t>
            </a:r>
            <a:endParaRPr lang="sv-S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3628" y="2600908"/>
            <a:ext cx="655685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67844" y="2636912"/>
            <a:ext cx="972108" cy="216024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ctangle 5"/>
          <p:cNvSpPr/>
          <p:nvPr/>
        </p:nvSpPr>
        <p:spPr>
          <a:xfrm>
            <a:off x="2820040" y="3297501"/>
            <a:ext cx="1682804" cy="576064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3749809" y="4695952"/>
            <a:ext cx="1459966" cy="40624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1790380" y="5553236"/>
            <a:ext cx="3537704" cy="72008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6840252" y="2924944"/>
            <a:ext cx="324036" cy="32403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9"/>
          <p:cNvSpPr/>
          <p:nvPr/>
        </p:nvSpPr>
        <p:spPr>
          <a:xfrm>
            <a:off x="5940152" y="2600908"/>
            <a:ext cx="504056" cy="14401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6588224" y="2600908"/>
            <a:ext cx="612068" cy="14401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ctangle 11"/>
          <p:cNvSpPr/>
          <p:nvPr/>
        </p:nvSpPr>
        <p:spPr>
          <a:xfrm>
            <a:off x="4824028" y="2708920"/>
            <a:ext cx="576064" cy="50405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Picture 3" descr="\\PHY-WIN-FS\home11\rocsa673\My Documents\FREIA\Photos\20150214_1759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9" t="8314" r="12766" b="11169"/>
          <a:stretch/>
        </p:blipFill>
        <p:spPr bwMode="auto">
          <a:xfrm>
            <a:off x="287524" y="908720"/>
            <a:ext cx="1872208" cy="253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\\PHY-WIN-FS\home11\rocsa673\My Documents\FREIA\Photos\20150214_1800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2" r="30152"/>
          <a:stretch/>
        </p:blipFill>
        <p:spPr bwMode="auto">
          <a:xfrm>
            <a:off x="719572" y="3670284"/>
            <a:ext cx="978986" cy="26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\\PHY-WIN-FS\home11\rocsa673\My Documents\FREIA\Photos\20150214_1801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08720"/>
            <a:ext cx="1983656" cy="148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C:\Users\Public\Pictures\FREIA_Teddy_pictures\FREIA okt 2013 0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4208" y="872716"/>
            <a:ext cx="2427331" cy="162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\\PHY-WIN-FS\home11\rocsa673\My Documents\FREIA\Photos\20150214_18013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244" y="3717032"/>
            <a:ext cx="1944216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194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System </a:t>
            </a:r>
            <a:r>
              <a:rPr lang="sv-SE" dirty="0" err="1" smtClean="0"/>
              <a:t>Overview</a:t>
            </a:r>
            <a:endParaRPr lang="sv-SE" dirty="0"/>
          </a:p>
        </p:txBody>
      </p:sp>
      <p:pic>
        <p:nvPicPr>
          <p:cNvPr id="1026" name="Picture 2" descr="\\PHY-WIN-FS\home11\rocsa673\My Documents\FREIA\Photos\HNOSS\P10009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7" t="5678" r="15795"/>
          <a:stretch/>
        </p:blipFill>
        <p:spPr bwMode="auto">
          <a:xfrm>
            <a:off x="2375756" y="1196752"/>
            <a:ext cx="1819696" cy="349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PHY-WIN-FS\home11\rocsa673\My Documents\FREIA\Photos\20150214_1759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9" t="8314" r="12766" b="11169"/>
          <a:stretch/>
        </p:blipFill>
        <p:spPr bwMode="auto">
          <a:xfrm>
            <a:off x="251520" y="1520788"/>
            <a:ext cx="1872208" cy="253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PHY-WIN-FS\home11\rocsa673\My Documents\FREIA\Photos\20150214_1800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2" r="30152"/>
          <a:stretch/>
        </p:blipFill>
        <p:spPr bwMode="auto">
          <a:xfrm>
            <a:off x="4716016" y="1255490"/>
            <a:ext cx="1296144" cy="354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PHY-WIN-FS\home11\rocsa673\My Documents\FREIA\Photos\20150214_1801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17032"/>
            <a:ext cx="1980220" cy="26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PHY-WIN-FS\home11\rocsa673\My Documents\FREIA\Photos\20150214_1801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900" y="4977172"/>
            <a:ext cx="1983656" cy="148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\\PHY-WIN-FS\home11\rocsa673\My Documents\FREIA\Posters\IPAC'14\WEPRI110\WEPRI110f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33156"/>
            <a:ext cx="2711721" cy="188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C:\Users\Public\Pictures\FREIA_Teddy_pictures\FREIA okt 2013 01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16216" y="1664804"/>
            <a:ext cx="2427331" cy="1620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 3"/>
          <p:cNvSpPr/>
          <p:nvPr/>
        </p:nvSpPr>
        <p:spPr>
          <a:xfrm>
            <a:off x="863588" y="4005064"/>
            <a:ext cx="1872208" cy="1440160"/>
          </a:xfrm>
          <a:custGeom>
            <a:avLst/>
            <a:gdLst>
              <a:gd name="connsiteX0" fmla="*/ 1999716 w 1999716"/>
              <a:gd name="connsiteY0" fmla="*/ 1418602 h 1418602"/>
              <a:gd name="connsiteX1" fmla="*/ 1999716 w 1999716"/>
              <a:gd name="connsiteY1" fmla="*/ 709301 h 1418602"/>
              <a:gd name="connsiteX2" fmla="*/ 0 w 1999716"/>
              <a:gd name="connsiteY2" fmla="*/ 709301 h 1418602"/>
              <a:gd name="connsiteX3" fmla="*/ 0 w 1999716"/>
              <a:gd name="connsiteY3" fmla="*/ 0 h 141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9716" h="1418602">
                <a:moveTo>
                  <a:pt x="1999716" y="1418602"/>
                </a:moveTo>
                <a:lnTo>
                  <a:pt x="1999716" y="709301"/>
                </a:lnTo>
                <a:lnTo>
                  <a:pt x="0" y="709301"/>
                </a:lnTo>
                <a:lnTo>
                  <a:pt x="0" y="0"/>
                </a:lnTo>
              </a:path>
            </a:pathLst>
          </a:custGeom>
          <a:noFill/>
          <a:ln w="85725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Freeform 4"/>
          <p:cNvSpPr/>
          <p:nvPr/>
        </p:nvSpPr>
        <p:spPr>
          <a:xfrm>
            <a:off x="1016950" y="1304764"/>
            <a:ext cx="1358806" cy="182204"/>
          </a:xfrm>
          <a:custGeom>
            <a:avLst/>
            <a:gdLst>
              <a:gd name="connsiteX0" fmla="*/ 0 w 1153682"/>
              <a:gd name="connsiteY0" fmla="*/ 572568 h 572568"/>
              <a:gd name="connsiteX1" fmla="*/ 0 w 1153682"/>
              <a:gd name="connsiteY1" fmla="*/ 0 h 572568"/>
              <a:gd name="connsiteX2" fmla="*/ 1153682 w 1153682"/>
              <a:gd name="connsiteY2" fmla="*/ 0 h 57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3682" h="572568">
                <a:moveTo>
                  <a:pt x="0" y="572568"/>
                </a:moveTo>
                <a:lnTo>
                  <a:pt x="0" y="0"/>
                </a:lnTo>
                <a:lnTo>
                  <a:pt x="1153682" y="0"/>
                </a:lnTo>
              </a:path>
            </a:pathLst>
          </a:custGeom>
          <a:noFill/>
          <a:ln w="85725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Freeform 5"/>
          <p:cNvSpPr/>
          <p:nvPr/>
        </p:nvSpPr>
        <p:spPr>
          <a:xfrm>
            <a:off x="3167844" y="769121"/>
            <a:ext cx="2016223" cy="643655"/>
          </a:xfrm>
          <a:custGeom>
            <a:avLst/>
            <a:gdLst>
              <a:gd name="connsiteX0" fmla="*/ 0 w 1880074"/>
              <a:gd name="connsiteY0" fmla="*/ 393107 h 393107"/>
              <a:gd name="connsiteX1" fmla="*/ 0 w 1880074"/>
              <a:gd name="connsiteY1" fmla="*/ 0 h 393107"/>
              <a:gd name="connsiteX2" fmla="*/ 1880074 w 1880074"/>
              <a:gd name="connsiteY2" fmla="*/ 0 h 393107"/>
              <a:gd name="connsiteX3" fmla="*/ 1880074 w 1880074"/>
              <a:gd name="connsiteY3" fmla="*/ 256374 h 3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0074" h="393107">
                <a:moveTo>
                  <a:pt x="0" y="393107"/>
                </a:moveTo>
                <a:lnTo>
                  <a:pt x="0" y="0"/>
                </a:lnTo>
                <a:lnTo>
                  <a:pt x="1880074" y="0"/>
                </a:lnTo>
                <a:lnTo>
                  <a:pt x="1880074" y="256374"/>
                </a:lnTo>
              </a:path>
            </a:pathLst>
          </a:custGeom>
          <a:noFill/>
          <a:ln w="85725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Freeform 20"/>
          <p:cNvSpPr/>
          <p:nvPr/>
        </p:nvSpPr>
        <p:spPr>
          <a:xfrm>
            <a:off x="3419872" y="1088740"/>
            <a:ext cx="1980220" cy="396044"/>
          </a:xfrm>
          <a:custGeom>
            <a:avLst/>
            <a:gdLst>
              <a:gd name="connsiteX0" fmla="*/ 0 w 1880074"/>
              <a:gd name="connsiteY0" fmla="*/ 393107 h 393107"/>
              <a:gd name="connsiteX1" fmla="*/ 0 w 1880074"/>
              <a:gd name="connsiteY1" fmla="*/ 0 h 393107"/>
              <a:gd name="connsiteX2" fmla="*/ 1880074 w 1880074"/>
              <a:gd name="connsiteY2" fmla="*/ 0 h 393107"/>
              <a:gd name="connsiteX3" fmla="*/ 1880074 w 1880074"/>
              <a:gd name="connsiteY3" fmla="*/ 256374 h 3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0074" h="393107">
                <a:moveTo>
                  <a:pt x="0" y="393107"/>
                </a:moveTo>
                <a:lnTo>
                  <a:pt x="0" y="0"/>
                </a:lnTo>
                <a:lnTo>
                  <a:pt x="1880074" y="0"/>
                </a:lnTo>
                <a:lnTo>
                  <a:pt x="1880074" y="256374"/>
                </a:lnTo>
              </a:path>
            </a:pathLst>
          </a:custGeom>
          <a:noFill/>
          <a:ln w="85725">
            <a:solidFill>
              <a:schemeClr val="accent1">
                <a:lumMod val="40000"/>
                <a:lumOff val="60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Freeform 13"/>
          <p:cNvSpPr/>
          <p:nvPr/>
        </p:nvSpPr>
        <p:spPr>
          <a:xfrm>
            <a:off x="5204389" y="1787478"/>
            <a:ext cx="699759" cy="3837766"/>
          </a:xfrm>
          <a:custGeom>
            <a:avLst/>
            <a:gdLst>
              <a:gd name="connsiteX0" fmla="*/ 0 w 1281869"/>
              <a:gd name="connsiteY0" fmla="*/ 0 h 4161802"/>
              <a:gd name="connsiteX1" fmla="*/ 1281869 w 1281869"/>
              <a:gd name="connsiteY1" fmla="*/ 0 h 4161802"/>
              <a:gd name="connsiteX2" fmla="*/ 1281869 w 1281869"/>
              <a:gd name="connsiteY2" fmla="*/ 4161802 h 4161802"/>
              <a:gd name="connsiteX3" fmla="*/ 658026 w 1281869"/>
              <a:gd name="connsiteY3" fmla="*/ 4161802 h 416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869" h="4161802">
                <a:moveTo>
                  <a:pt x="0" y="0"/>
                </a:moveTo>
                <a:lnTo>
                  <a:pt x="1281869" y="0"/>
                </a:lnTo>
                <a:lnTo>
                  <a:pt x="1281869" y="4161802"/>
                </a:lnTo>
                <a:lnTo>
                  <a:pt x="658026" y="4161802"/>
                </a:lnTo>
              </a:path>
            </a:pathLst>
          </a:custGeom>
          <a:noFill/>
          <a:ln w="85725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940152" y="2420888"/>
            <a:ext cx="756084" cy="0"/>
          </a:xfrm>
          <a:prstGeom prst="straightConnector1">
            <a:avLst/>
          </a:prstGeom>
          <a:ln w="85725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264188" y="2132856"/>
            <a:ext cx="756084" cy="0"/>
          </a:xfrm>
          <a:prstGeom prst="straightConnector1">
            <a:avLst/>
          </a:prstGeom>
          <a:ln w="85725">
            <a:solidFill>
              <a:schemeClr val="accent1">
                <a:lumMod val="40000"/>
                <a:lumOff val="6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192180" y="5481228"/>
            <a:ext cx="756084" cy="0"/>
          </a:xfrm>
          <a:prstGeom prst="straightConnector1">
            <a:avLst/>
          </a:prstGeom>
          <a:ln w="85725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452320" y="2996952"/>
            <a:ext cx="0" cy="720080"/>
          </a:xfrm>
          <a:prstGeom prst="straightConnector1">
            <a:avLst/>
          </a:prstGeom>
          <a:ln w="85725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07604" y="425709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err="1" smtClean="0">
                <a:latin typeface="Book Antiqua" panose="02040602050305030304" pitchFamily="18" charset="0"/>
              </a:rPr>
              <a:t>LHe</a:t>
            </a:r>
            <a:r>
              <a:rPr lang="sv-SE" sz="1400" b="1" dirty="0" smtClean="0">
                <a:latin typeface="Book Antiqua" panose="02040602050305030304" pitchFamily="18" charset="0"/>
              </a:rPr>
              <a:t> + LN2</a:t>
            </a:r>
            <a:endParaRPr lang="sv-SE" sz="1400" b="1" dirty="0">
              <a:latin typeface="Book Antiqua" panose="02040602050305030304" pitchFamily="18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400092" y="1484784"/>
            <a:ext cx="828092" cy="4392488"/>
          </a:xfrm>
          <a:custGeom>
            <a:avLst/>
            <a:gdLst>
              <a:gd name="connsiteX0" fmla="*/ 0 w 1281869"/>
              <a:gd name="connsiteY0" fmla="*/ 0 h 4161802"/>
              <a:gd name="connsiteX1" fmla="*/ 1281869 w 1281869"/>
              <a:gd name="connsiteY1" fmla="*/ 0 h 4161802"/>
              <a:gd name="connsiteX2" fmla="*/ 1281869 w 1281869"/>
              <a:gd name="connsiteY2" fmla="*/ 4161802 h 4161802"/>
              <a:gd name="connsiteX3" fmla="*/ 658026 w 1281869"/>
              <a:gd name="connsiteY3" fmla="*/ 4161802 h 4161802"/>
              <a:gd name="connsiteX0" fmla="*/ 0 w 1281869"/>
              <a:gd name="connsiteY0" fmla="*/ 0 h 4161802"/>
              <a:gd name="connsiteX1" fmla="*/ 1281869 w 1281869"/>
              <a:gd name="connsiteY1" fmla="*/ 0 h 4161802"/>
              <a:gd name="connsiteX2" fmla="*/ 1281869 w 1281869"/>
              <a:gd name="connsiteY2" fmla="*/ 4161802 h 4161802"/>
              <a:gd name="connsiteX3" fmla="*/ 300850 w 1281869"/>
              <a:gd name="connsiteY3" fmla="*/ 4161802 h 416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869" h="4161802">
                <a:moveTo>
                  <a:pt x="0" y="0"/>
                </a:moveTo>
                <a:lnTo>
                  <a:pt x="1281869" y="0"/>
                </a:lnTo>
                <a:lnTo>
                  <a:pt x="1281869" y="4161802"/>
                </a:lnTo>
                <a:lnTo>
                  <a:pt x="300850" y="4161802"/>
                </a:lnTo>
              </a:path>
            </a:pathLst>
          </a:custGeom>
          <a:noFill/>
          <a:ln w="85725">
            <a:solidFill>
              <a:schemeClr val="accent1">
                <a:lumMod val="40000"/>
                <a:lumOff val="60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Freeform 33"/>
          <p:cNvSpPr/>
          <p:nvPr/>
        </p:nvSpPr>
        <p:spPr>
          <a:xfrm rot="16200000">
            <a:off x="2357754" y="4743146"/>
            <a:ext cx="864097" cy="2196244"/>
          </a:xfrm>
          <a:custGeom>
            <a:avLst/>
            <a:gdLst>
              <a:gd name="connsiteX0" fmla="*/ 0 w 1153682"/>
              <a:gd name="connsiteY0" fmla="*/ 572568 h 572568"/>
              <a:gd name="connsiteX1" fmla="*/ 0 w 1153682"/>
              <a:gd name="connsiteY1" fmla="*/ 0 h 572568"/>
              <a:gd name="connsiteX2" fmla="*/ 1153682 w 1153682"/>
              <a:gd name="connsiteY2" fmla="*/ 0 h 57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3682" h="572568">
                <a:moveTo>
                  <a:pt x="0" y="572568"/>
                </a:moveTo>
                <a:lnTo>
                  <a:pt x="0" y="0"/>
                </a:lnTo>
                <a:lnTo>
                  <a:pt x="1153682" y="0"/>
                </a:lnTo>
              </a:path>
            </a:pathLst>
          </a:custGeom>
          <a:noFill/>
          <a:ln w="85725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TextBox 34"/>
          <p:cNvSpPr txBox="1"/>
          <p:nvPr/>
        </p:nvSpPr>
        <p:spPr>
          <a:xfrm>
            <a:off x="539552" y="90872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err="1" smtClean="0">
                <a:latin typeface="Book Antiqua" panose="02040602050305030304" pitchFamily="18" charset="0"/>
              </a:rPr>
              <a:t>LHe</a:t>
            </a:r>
            <a:r>
              <a:rPr lang="sv-SE" sz="1400" b="1" dirty="0" smtClean="0">
                <a:latin typeface="Book Antiqua" panose="02040602050305030304" pitchFamily="18" charset="0"/>
              </a:rPr>
              <a:t> + LN2</a:t>
            </a:r>
            <a:endParaRPr lang="sv-SE" sz="1400" b="1" dirty="0">
              <a:latin typeface="Book Antiqua" panose="0204060205030503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91880" y="744959"/>
            <a:ext cx="1692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err="1" smtClean="0">
                <a:latin typeface="Book Antiqua" panose="02040602050305030304" pitchFamily="18" charset="0"/>
              </a:rPr>
              <a:t>GHe</a:t>
            </a:r>
            <a:r>
              <a:rPr lang="sv-SE" sz="1400" b="1" dirty="0" smtClean="0">
                <a:latin typeface="Book Antiqua" panose="02040602050305030304" pitchFamily="18" charset="0"/>
              </a:rPr>
              <a:t> from 4K tank</a:t>
            </a:r>
            <a:endParaRPr lang="sv-SE" sz="1400" b="1" dirty="0">
              <a:latin typeface="Book Antiqua" panose="0204060205030503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08104" y="87271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err="1" smtClean="0">
                <a:latin typeface="Book Antiqua" panose="02040602050305030304" pitchFamily="18" charset="0"/>
              </a:rPr>
              <a:t>GHe</a:t>
            </a:r>
            <a:r>
              <a:rPr lang="sv-SE" sz="1400" b="1" dirty="0" smtClean="0">
                <a:latin typeface="Book Antiqua" panose="02040602050305030304" pitchFamily="18" charset="0"/>
              </a:rPr>
              <a:t> from 2K tank</a:t>
            </a:r>
            <a:endParaRPr lang="sv-SE" sz="1400" b="1" dirty="0">
              <a:latin typeface="Book Antiqua" panose="0204060205030503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07804" y="646959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smtClean="0">
                <a:latin typeface="Book Antiqua" panose="02040602050305030304" pitchFamily="18" charset="0"/>
              </a:rPr>
              <a:t>”Clean” </a:t>
            </a:r>
            <a:r>
              <a:rPr lang="sv-SE" sz="1400" b="1" dirty="0" err="1" smtClean="0">
                <a:latin typeface="Book Antiqua" panose="02040602050305030304" pitchFamily="18" charset="0"/>
              </a:rPr>
              <a:t>GHe</a:t>
            </a:r>
            <a:endParaRPr lang="sv-SE" sz="1400" b="1" dirty="0">
              <a:latin typeface="Book Antiqua" panose="0204060205030503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44208" y="170080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>
                <a:solidFill>
                  <a:schemeClr val="bg1"/>
                </a:solidFill>
                <a:latin typeface="Book Antiqua" panose="02040602050305030304" pitchFamily="18" charset="0"/>
              </a:rPr>
              <a:t>4</a:t>
            </a:r>
            <a:r>
              <a:rPr lang="sv-SE" sz="1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K operation</a:t>
            </a:r>
            <a:endParaRPr lang="sv-SE" sz="1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00192" y="558924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smtClean="0">
                <a:latin typeface="Book Antiqua" panose="02040602050305030304" pitchFamily="18" charset="0"/>
              </a:rPr>
              <a:t>2K   </a:t>
            </a:r>
            <a:r>
              <a:rPr lang="sv-SE" sz="1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operation</a:t>
            </a:r>
            <a:endParaRPr lang="sv-SE" sz="1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1848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1" grpId="0" animBg="1"/>
      <p:bldP spid="14" grpId="0" animBg="1"/>
      <p:bldP spid="20" grpId="0"/>
      <p:bldP spid="27" grpId="0" animBg="1"/>
      <p:bldP spid="34" grpId="0" animBg="1"/>
      <p:bldP spid="35" grpId="0"/>
      <p:bldP spid="36" grpId="0"/>
      <p:bldP spid="37" grpId="0"/>
      <p:bldP spid="38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Modes </a:t>
            </a:r>
            <a:r>
              <a:rPr lang="sv-SE" dirty="0" err="1" smtClean="0"/>
              <a:t>of</a:t>
            </a:r>
            <a:r>
              <a:rPr lang="sv-SE" dirty="0" smtClean="0"/>
              <a:t> operation (</a:t>
            </a:r>
            <a:r>
              <a:rPr lang="sv-SE" dirty="0" err="1" smtClean="0"/>
              <a:t>temperature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580620"/>
          </a:xfrm>
        </p:spPr>
        <p:txBody>
          <a:bodyPr>
            <a:normAutofit fontScale="70000" lnSpcReduction="20000"/>
          </a:bodyPr>
          <a:lstStyle/>
          <a:p>
            <a:r>
              <a:rPr lang="sv-SE" dirty="0" smtClean="0"/>
              <a:t>4K tank: </a:t>
            </a:r>
          </a:p>
          <a:p>
            <a:pPr lvl="1"/>
            <a:r>
              <a:rPr lang="sv-SE" b="1" u="sng" dirty="0" err="1" smtClean="0"/>
              <a:t>only</a:t>
            </a:r>
            <a:r>
              <a:rPr lang="sv-SE" dirty="0" smtClean="0"/>
              <a:t> 4K operation</a:t>
            </a:r>
          </a:p>
          <a:p>
            <a:pPr lvl="2"/>
            <a:r>
              <a:rPr lang="sv-SE" dirty="0" err="1" smtClean="0"/>
              <a:t>Exhaust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Kaeser</a:t>
            </a:r>
            <a:r>
              <a:rPr lang="sv-SE" dirty="0" smtClean="0"/>
              <a:t> (</a:t>
            </a:r>
            <a:r>
              <a:rPr lang="sv-SE" dirty="0" err="1" smtClean="0"/>
              <a:t>inlet</a:t>
            </a:r>
            <a:r>
              <a:rPr lang="sv-SE" dirty="0" smtClean="0"/>
              <a:t> </a:t>
            </a:r>
            <a:r>
              <a:rPr lang="sv-SE" dirty="0" err="1" smtClean="0"/>
              <a:t>pressure</a:t>
            </a:r>
            <a:r>
              <a:rPr lang="sv-SE" dirty="0" smtClean="0"/>
              <a:t> 1.05 bara) or </a:t>
            </a:r>
            <a:r>
              <a:rPr lang="sv-SE" dirty="0" err="1" smtClean="0"/>
              <a:t>gasbag</a:t>
            </a:r>
            <a:endParaRPr lang="sv-SE" dirty="0" smtClean="0"/>
          </a:p>
          <a:p>
            <a:pPr marL="914400" lvl="2" indent="0">
              <a:buNone/>
            </a:pPr>
            <a:endParaRPr lang="sv-SE" dirty="0" smtClean="0"/>
          </a:p>
          <a:p>
            <a:pPr marL="914400" lvl="2" indent="0">
              <a:buNone/>
            </a:pPr>
            <a:endParaRPr lang="sv-SE" dirty="0"/>
          </a:p>
          <a:p>
            <a:pPr marL="914400" lvl="2" indent="0">
              <a:buNone/>
            </a:pPr>
            <a:endParaRPr lang="sv-SE" dirty="0" smtClean="0"/>
          </a:p>
          <a:p>
            <a:pPr marL="914400" lvl="2" indent="0">
              <a:buNone/>
            </a:pPr>
            <a:endParaRPr lang="sv-SE" dirty="0" smtClean="0"/>
          </a:p>
          <a:p>
            <a:pPr marL="914400" lvl="2" indent="0">
              <a:buNone/>
            </a:pPr>
            <a:endParaRPr lang="sv-SE" dirty="0"/>
          </a:p>
          <a:p>
            <a:pPr marL="914400" lvl="2" indent="0">
              <a:buNone/>
            </a:pPr>
            <a:endParaRPr lang="sv-SE" dirty="0" smtClean="0"/>
          </a:p>
          <a:p>
            <a:pPr marL="914400" lvl="2" indent="0">
              <a:buNone/>
            </a:pPr>
            <a:endParaRPr lang="sv-SE" dirty="0"/>
          </a:p>
          <a:p>
            <a:pPr marL="914400" lvl="2" indent="0">
              <a:buNone/>
            </a:pPr>
            <a:endParaRPr lang="sv-SE" dirty="0" smtClean="0"/>
          </a:p>
          <a:p>
            <a:pPr marL="914400" lvl="2" indent="0">
              <a:buNone/>
            </a:pPr>
            <a:endParaRPr lang="sv-SE" dirty="0"/>
          </a:p>
          <a:p>
            <a:pPr marL="914400" lvl="2" indent="0">
              <a:buNone/>
            </a:pPr>
            <a:endParaRPr lang="sv-SE" dirty="0" smtClean="0"/>
          </a:p>
          <a:p>
            <a:pPr marL="914400" lvl="2" indent="0">
              <a:buNone/>
            </a:pPr>
            <a:endParaRPr lang="sv-SE" dirty="0" smtClean="0"/>
          </a:p>
          <a:p>
            <a:r>
              <a:rPr lang="sv-SE" dirty="0" smtClean="0"/>
              <a:t>2K tank: </a:t>
            </a:r>
          </a:p>
          <a:p>
            <a:pPr lvl="1"/>
            <a:r>
              <a:rPr lang="sv-SE" dirty="0" smtClean="0"/>
              <a:t>4K operation (</a:t>
            </a:r>
            <a:r>
              <a:rPr lang="sv-SE" dirty="0" err="1" smtClean="0"/>
              <a:t>through</a:t>
            </a:r>
            <a:r>
              <a:rPr lang="sv-SE" dirty="0" smtClean="0"/>
              <a:t> CV104)</a:t>
            </a:r>
          </a:p>
          <a:p>
            <a:pPr lvl="2"/>
            <a:r>
              <a:rPr lang="sv-SE" dirty="0" err="1" smtClean="0"/>
              <a:t>Exhaust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Kaeser</a:t>
            </a:r>
            <a:r>
              <a:rPr lang="sv-SE" dirty="0"/>
              <a:t> (</a:t>
            </a:r>
            <a:r>
              <a:rPr lang="sv-SE" dirty="0" err="1"/>
              <a:t>inlet</a:t>
            </a:r>
            <a:r>
              <a:rPr lang="sv-SE" dirty="0"/>
              <a:t> </a:t>
            </a:r>
            <a:r>
              <a:rPr lang="sv-SE" dirty="0" err="1"/>
              <a:t>pressure</a:t>
            </a:r>
            <a:r>
              <a:rPr lang="sv-SE" dirty="0"/>
              <a:t> 1.05 </a:t>
            </a:r>
            <a:r>
              <a:rPr lang="sv-SE" dirty="0" smtClean="0"/>
              <a:t>bara) or </a:t>
            </a:r>
            <a:r>
              <a:rPr lang="sv-SE" dirty="0" err="1" smtClean="0"/>
              <a:t>gasbag</a:t>
            </a:r>
            <a:endParaRPr lang="sv-SE" dirty="0" smtClean="0"/>
          </a:p>
          <a:p>
            <a:pPr lvl="1"/>
            <a:r>
              <a:rPr lang="sv-SE" dirty="0" smtClean="0"/>
              <a:t>2K operation (</a:t>
            </a:r>
            <a:r>
              <a:rPr lang="sv-SE" dirty="0" err="1" smtClean="0"/>
              <a:t>through</a:t>
            </a:r>
            <a:r>
              <a:rPr lang="sv-SE" dirty="0" smtClean="0"/>
              <a:t> CV105) </a:t>
            </a:r>
            <a:r>
              <a:rPr lang="sv-SE" dirty="0" smtClean="0">
                <a:sym typeface="Wingdings" panose="05000000000000000000" pitchFamily="2" charset="2"/>
              </a:rPr>
              <a:t></a:t>
            </a:r>
            <a:r>
              <a:rPr lang="sv-SE" dirty="0" smtClean="0"/>
              <a:t> </a:t>
            </a:r>
            <a:r>
              <a:rPr lang="sv-SE" dirty="0" err="1" smtClean="0"/>
              <a:t>any</a:t>
            </a:r>
            <a:r>
              <a:rPr lang="sv-SE" dirty="0" smtClean="0"/>
              <a:t> T </a:t>
            </a:r>
            <a:r>
              <a:rPr lang="sv-SE" dirty="0" err="1" smtClean="0"/>
              <a:t>between</a:t>
            </a:r>
            <a:r>
              <a:rPr lang="sv-SE" dirty="0" smtClean="0"/>
              <a:t> 4.2K and 1.8K</a:t>
            </a:r>
          </a:p>
          <a:p>
            <a:pPr lvl="2"/>
            <a:r>
              <a:rPr lang="sv-SE" b="1" u="sng" dirty="0" err="1" smtClean="0"/>
              <a:t>Exhaust</a:t>
            </a:r>
            <a:r>
              <a:rPr lang="sv-SE" b="1" u="sng" dirty="0" smtClean="0"/>
              <a:t> </a:t>
            </a:r>
            <a:r>
              <a:rPr lang="sv-SE" b="1" u="sng" dirty="0" err="1" smtClean="0"/>
              <a:t>to</a:t>
            </a:r>
            <a:r>
              <a:rPr lang="sv-SE" b="1" u="sng" dirty="0" smtClean="0"/>
              <a:t> </a:t>
            </a:r>
            <a:r>
              <a:rPr lang="sv-SE" b="1" u="sng" dirty="0" err="1" smtClean="0"/>
              <a:t>gasbag</a:t>
            </a:r>
            <a:endParaRPr lang="sv-SE" b="1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2060848"/>
            <a:ext cx="5148572" cy="299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4</a:t>
            </a:fld>
            <a:endParaRPr lang="sv-SE" dirty="0"/>
          </a:p>
        </p:txBody>
      </p:sp>
      <p:sp>
        <p:nvSpPr>
          <p:cNvPr id="10" name="Oval 9"/>
          <p:cNvSpPr/>
          <p:nvPr/>
        </p:nvSpPr>
        <p:spPr>
          <a:xfrm>
            <a:off x="4824028" y="3032956"/>
            <a:ext cx="2520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Oval 12"/>
          <p:cNvSpPr/>
          <p:nvPr/>
        </p:nvSpPr>
        <p:spPr>
          <a:xfrm>
            <a:off x="5112060" y="3356992"/>
            <a:ext cx="2520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Oval 15"/>
          <p:cNvSpPr/>
          <p:nvPr/>
        </p:nvSpPr>
        <p:spPr>
          <a:xfrm>
            <a:off x="4499992" y="2456892"/>
            <a:ext cx="2520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752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Modes </a:t>
            </a:r>
            <a:r>
              <a:rPr lang="sv-SE" dirty="0" err="1" smtClean="0"/>
              <a:t>of</a:t>
            </a:r>
            <a:r>
              <a:rPr lang="sv-SE" dirty="0" smtClean="0"/>
              <a:t> operation (</a:t>
            </a:r>
            <a:r>
              <a:rPr lang="sv-SE" dirty="0" err="1" smtClean="0"/>
              <a:t>temperature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reduce</a:t>
            </a:r>
            <a:r>
              <a:rPr lang="sv-SE" dirty="0" smtClean="0"/>
              <a:t> the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636" y="1970184"/>
            <a:ext cx="3816525" cy="449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90003" y="3698133"/>
            <a:ext cx="260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FF0000"/>
                </a:solidFill>
              </a:rPr>
              <a:t>X</a:t>
            </a:r>
            <a:endParaRPr lang="sv-SE" sz="1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60235" y="3528969"/>
            <a:ext cx="118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 smtClean="0">
                <a:solidFill>
                  <a:srgbClr val="FF0000"/>
                </a:solidFill>
              </a:rPr>
              <a:t>P</a:t>
            </a:r>
            <a:r>
              <a:rPr lang="sv-SE" sz="1200" b="1" baseline="-25000" dirty="0" err="1" smtClean="0">
                <a:solidFill>
                  <a:srgbClr val="FF0000"/>
                </a:solidFill>
              </a:rPr>
              <a:t>atm</a:t>
            </a:r>
            <a:r>
              <a:rPr lang="sv-SE" sz="1200" b="1" dirty="0" smtClean="0">
                <a:solidFill>
                  <a:srgbClr val="FF0000"/>
                </a:solidFill>
              </a:rPr>
              <a:t> , 4.5K</a:t>
            </a:r>
            <a:endParaRPr lang="sv-SE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2515" y="5674761"/>
            <a:ext cx="260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FF0000"/>
                </a:solidFill>
              </a:rPr>
              <a:t>X</a:t>
            </a:r>
            <a:endParaRPr lang="sv-SE" sz="1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5607" y="5542173"/>
            <a:ext cx="118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rgbClr val="FF0000"/>
                </a:solidFill>
              </a:rPr>
              <a:t>20 </a:t>
            </a:r>
            <a:r>
              <a:rPr lang="sv-SE" sz="1200" b="1" dirty="0" err="1" smtClean="0">
                <a:solidFill>
                  <a:srgbClr val="FF0000"/>
                </a:solidFill>
              </a:rPr>
              <a:t>mbar</a:t>
            </a:r>
            <a:r>
              <a:rPr lang="sv-SE" sz="1200" b="1" dirty="0" smtClean="0">
                <a:solidFill>
                  <a:srgbClr val="FF0000"/>
                </a:solidFill>
              </a:rPr>
              <a:t>, 1.8K</a:t>
            </a:r>
            <a:endParaRPr lang="sv-SE" sz="1200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317235" y="4027317"/>
            <a:ext cx="0" cy="141732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88279" y="4450989"/>
            <a:ext cx="118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 smtClean="0">
                <a:solidFill>
                  <a:srgbClr val="FF0000"/>
                </a:solidFill>
              </a:rPr>
              <a:t>Reduce</a:t>
            </a:r>
            <a:r>
              <a:rPr lang="sv-SE" sz="1200" b="1" dirty="0" smtClean="0">
                <a:solidFill>
                  <a:srgbClr val="FF0000"/>
                </a:solidFill>
              </a:rPr>
              <a:t> P</a:t>
            </a:r>
            <a:endParaRPr lang="sv-SE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3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12876"/>
            <a:ext cx="8229600" cy="38132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4400" dirty="0" err="1" smtClean="0"/>
              <a:t>What</a:t>
            </a:r>
            <a:r>
              <a:rPr lang="sv-SE" sz="4400" dirty="0" smtClean="0"/>
              <a:t> </a:t>
            </a:r>
            <a:r>
              <a:rPr lang="sv-SE" sz="4400" dirty="0" err="1" smtClean="0"/>
              <a:t>are</a:t>
            </a:r>
            <a:r>
              <a:rPr lang="sv-SE" sz="4400" dirty="0" smtClean="0"/>
              <a:t> the different steps </a:t>
            </a:r>
            <a:r>
              <a:rPr lang="sv-SE" sz="4400" dirty="0" err="1" smtClean="0"/>
              <a:t>to</a:t>
            </a:r>
            <a:r>
              <a:rPr lang="sv-SE" sz="4400" dirty="0" smtClean="0"/>
              <a:t> </a:t>
            </a:r>
            <a:r>
              <a:rPr lang="sv-SE" sz="4400" dirty="0" err="1" smtClean="0"/>
              <a:t>have</a:t>
            </a:r>
            <a:r>
              <a:rPr lang="sv-SE" sz="4400" dirty="0" smtClean="0"/>
              <a:t> the </a:t>
            </a:r>
            <a:r>
              <a:rPr lang="sv-SE" sz="4400" dirty="0" err="1" smtClean="0"/>
              <a:t>cavities</a:t>
            </a:r>
            <a:r>
              <a:rPr lang="sv-SE" sz="4400" dirty="0" smtClean="0"/>
              <a:t> </a:t>
            </a:r>
            <a:r>
              <a:rPr lang="sv-SE" sz="4400" dirty="0" err="1" smtClean="0"/>
              <a:t>cold</a:t>
            </a:r>
            <a:r>
              <a:rPr lang="sv-SE" sz="4400" dirty="0" smtClean="0"/>
              <a:t> from </a:t>
            </a:r>
            <a:r>
              <a:rPr lang="sv-SE" sz="4400" dirty="0" err="1" smtClean="0"/>
              <a:t>room</a:t>
            </a:r>
            <a:r>
              <a:rPr lang="sv-SE" sz="4400" dirty="0" smtClean="0"/>
              <a:t> </a:t>
            </a:r>
            <a:r>
              <a:rPr lang="sv-SE" sz="4400" dirty="0" err="1" smtClean="0"/>
              <a:t>temperature</a:t>
            </a:r>
            <a:r>
              <a:rPr lang="sv-SE" sz="4400" dirty="0" smtClean="0"/>
              <a:t>?</a:t>
            </a:r>
            <a:endParaRPr lang="sv-SE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632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1st Step: </a:t>
            </a:r>
            <a:r>
              <a:rPr lang="sv-SE" dirty="0" err="1" smtClean="0"/>
              <a:t>Pumpdown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10</a:t>
            </a:r>
            <a:r>
              <a:rPr lang="sv-SE" baseline="30000" dirty="0" smtClean="0"/>
              <a:t>-4</a:t>
            </a:r>
            <a:r>
              <a:rPr lang="sv-SE" dirty="0" smtClean="0"/>
              <a:t> </a:t>
            </a:r>
            <a:r>
              <a:rPr lang="sv-SE" dirty="0" err="1" smtClean="0"/>
              <a:t>mbar</a:t>
            </a:r>
            <a:endParaRPr lang="sv-SE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3996444"/>
          </a:xfrm>
        </p:spPr>
        <p:txBody>
          <a:bodyPr>
            <a:normAutofit fontScale="47500" lnSpcReduction="20000"/>
          </a:bodyPr>
          <a:lstStyle/>
          <a:p>
            <a:r>
              <a:rPr lang="sv-SE" dirty="0" smtClean="0"/>
              <a:t>As </a:t>
            </a:r>
            <a:r>
              <a:rPr lang="sv-SE" dirty="0" err="1" smtClean="0"/>
              <a:t>soon</a:t>
            </a:r>
            <a:r>
              <a:rPr lang="sv-SE" dirty="0" smtClean="0"/>
              <a:t> as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close</a:t>
            </a:r>
            <a:r>
              <a:rPr lang="sv-SE" dirty="0" smtClean="0"/>
              <a:t> HNOSS, the pump down </a:t>
            </a:r>
            <a:r>
              <a:rPr lang="sv-SE" dirty="0" err="1" smtClean="0"/>
              <a:t>of</a:t>
            </a:r>
            <a:r>
              <a:rPr lang="sv-SE" dirty="0" smtClean="0"/>
              <a:t> the system </a:t>
            </a:r>
            <a:r>
              <a:rPr lang="sv-SE" dirty="0" err="1" smtClean="0"/>
              <a:t>can</a:t>
            </a:r>
            <a:r>
              <a:rPr lang="sv-SE" dirty="0" smtClean="0"/>
              <a:t> start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Done</a:t>
            </a:r>
            <a:r>
              <a:rPr lang="sv-SE" dirty="0" smtClean="0"/>
              <a:t> on </a:t>
            </a:r>
            <a:r>
              <a:rPr lang="sv-SE" dirty="0" err="1" smtClean="0"/>
              <a:t>both</a:t>
            </a:r>
            <a:r>
              <a:rPr lang="sv-SE" dirty="0" smtClean="0"/>
              <a:t> ICB and HNOSS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depends</a:t>
            </a:r>
            <a:r>
              <a:rPr lang="sv-SE" dirty="0" smtClean="0"/>
              <a:t> on the </a:t>
            </a:r>
            <a:r>
              <a:rPr lang="sv-SE" dirty="0" err="1" smtClean="0"/>
              <a:t>volume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be </a:t>
            </a:r>
            <a:r>
              <a:rPr lang="sv-SE" dirty="0" err="1" smtClean="0"/>
              <a:t>pumped</a:t>
            </a:r>
            <a:r>
              <a:rPr lang="sv-SE" dirty="0" smtClean="0"/>
              <a:t>, </a:t>
            </a:r>
            <a:r>
              <a:rPr lang="sv-SE" dirty="0" err="1" smtClean="0"/>
              <a:t>what</a:t>
            </a:r>
            <a:r>
              <a:rPr lang="sv-SE" dirty="0" smtClean="0"/>
              <a:t> is inside the </a:t>
            </a:r>
            <a:r>
              <a:rPr lang="sv-SE" dirty="0" err="1" smtClean="0"/>
              <a:t>volume</a:t>
            </a:r>
            <a:r>
              <a:rPr lang="sv-SE" dirty="0" smtClean="0"/>
              <a:t> and for </a:t>
            </a:r>
            <a:r>
              <a:rPr lang="sv-SE" dirty="0" err="1" smtClean="0"/>
              <a:t>how</a:t>
            </a:r>
            <a:r>
              <a:rPr lang="sv-SE" dirty="0" smtClean="0"/>
              <a:t> long </a:t>
            </a:r>
            <a:r>
              <a:rPr lang="sv-SE" dirty="0" err="1" smtClean="0"/>
              <a:t>have</a:t>
            </a:r>
            <a:r>
              <a:rPr lang="sv-SE" dirty="0" smtClean="0"/>
              <a:t> the materials inside the </a:t>
            </a:r>
            <a:r>
              <a:rPr lang="sv-SE" dirty="0" err="1" smtClean="0"/>
              <a:t>volume</a:t>
            </a:r>
            <a:r>
              <a:rPr lang="sv-SE" dirty="0" smtClean="0"/>
              <a:t>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exposed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air</a:t>
            </a:r>
          </a:p>
          <a:p>
            <a:endParaRPr lang="sv-SE" dirty="0" smtClean="0"/>
          </a:p>
          <a:p>
            <a:r>
              <a:rPr lang="sv-SE" dirty="0" smtClean="0"/>
              <a:t>Thus ICB </a:t>
            </a:r>
            <a:r>
              <a:rPr lang="sv-SE" dirty="0" err="1" smtClean="0"/>
              <a:t>pumpdown</a:t>
            </a:r>
            <a:r>
              <a:rPr lang="sv-SE" dirty="0" smtClean="0"/>
              <a:t> </a:t>
            </a:r>
            <a:r>
              <a:rPr lang="sv-SE" dirty="0" err="1" smtClean="0"/>
              <a:t>time</a:t>
            </a:r>
            <a:r>
              <a:rPr lang="sv-SE" dirty="0" smtClean="0"/>
              <a:t> is </a:t>
            </a:r>
            <a:r>
              <a:rPr lang="sv-SE" dirty="0" err="1" smtClean="0"/>
              <a:t>much</a:t>
            </a:r>
            <a:r>
              <a:rPr lang="sv-SE" dirty="0" smtClean="0"/>
              <a:t> </a:t>
            </a:r>
            <a:r>
              <a:rPr lang="sv-SE" dirty="0" err="1" smtClean="0"/>
              <a:t>smaller</a:t>
            </a:r>
            <a:r>
              <a:rPr lang="sv-SE" dirty="0" smtClean="0"/>
              <a:t> </a:t>
            </a:r>
            <a:r>
              <a:rPr lang="sv-SE" dirty="0" err="1" smtClean="0"/>
              <a:t>than</a:t>
            </a:r>
            <a:r>
              <a:rPr lang="sv-SE" dirty="0" smtClean="0"/>
              <a:t> HNOSS’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Time</a:t>
            </a:r>
            <a:r>
              <a:rPr lang="sv-SE" dirty="0" smtClean="0"/>
              <a:t> for HNOSS (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two</a:t>
            </a:r>
            <a:r>
              <a:rPr lang="sv-SE" dirty="0" smtClean="0"/>
              <a:t> </a:t>
            </a:r>
            <a:r>
              <a:rPr lang="sv-SE" dirty="0" err="1" smtClean="0"/>
              <a:t>cavities</a:t>
            </a:r>
            <a:r>
              <a:rPr lang="sv-SE" dirty="0" smtClean="0"/>
              <a:t> inside): </a:t>
            </a:r>
          </a:p>
          <a:p>
            <a:pPr lvl="1"/>
            <a:r>
              <a:rPr lang="sv-SE" dirty="0" smtClean="0"/>
              <a:t>13 h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reach</a:t>
            </a:r>
            <a:r>
              <a:rPr lang="sv-SE" dirty="0" smtClean="0"/>
              <a:t> </a:t>
            </a:r>
            <a:r>
              <a:rPr lang="sv-SE" dirty="0" err="1" smtClean="0"/>
              <a:t>high</a:t>
            </a:r>
            <a:r>
              <a:rPr lang="sv-SE" dirty="0" smtClean="0"/>
              <a:t> 10</a:t>
            </a:r>
            <a:r>
              <a:rPr lang="sv-SE" baseline="30000" dirty="0" smtClean="0"/>
              <a:t>-4</a:t>
            </a:r>
            <a:r>
              <a:rPr lang="sv-SE" dirty="0" smtClean="0"/>
              <a:t> </a:t>
            </a:r>
            <a:r>
              <a:rPr lang="sv-SE" dirty="0" err="1" smtClean="0"/>
              <a:t>mbar</a:t>
            </a:r>
            <a:endParaRPr lang="sv-SE" dirty="0" smtClean="0"/>
          </a:p>
          <a:p>
            <a:pPr lvl="1"/>
            <a:r>
              <a:rPr lang="sv-SE" dirty="0" smtClean="0"/>
              <a:t>25 h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reach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 smtClean="0"/>
              <a:t> 10</a:t>
            </a:r>
            <a:r>
              <a:rPr lang="sv-SE" baseline="30000" dirty="0" smtClean="0"/>
              <a:t>-4</a:t>
            </a:r>
            <a:r>
              <a:rPr lang="sv-SE" dirty="0" smtClean="0"/>
              <a:t> </a:t>
            </a:r>
            <a:r>
              <a:rPr lang="sv-SE" dirty="0" err="1" smtClean="0"/>
              <a:t>mbar</a:t>
            </a:r>
            <a:endParaRPr lang="sv-SE" dirty="0" smtClean="0"/>
          </a:p>
          <a:p>
            <a:pPr lvl="1"/>
            <a:endParaRPr lang="sv-SE" dirty="0" smtClean="0"/>
          </a:p>
          <a:p>
            <a:r>
              <a:rPr lang="sv-SE" dirty="0" err="1" smtClean="0"/>
              <a:t>Time</a:t>
            </a:r>
            <a:r>
              <a:rPr lang="sv-SE" dirty="0" smtClean="0"/>
              <a:t> for the ICB:</a:t>
            </a:r>
          </a:p>
          <a:p>
            <a:pPr lvl="1"/>
            <a:r>
              <a:rPr lang="sv-SE" dirty="0" smtClean="0"/>
              <a:t>3 h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reach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/>
              <a:t> </a:t>
            </a:r>
            <a:r>
              <a:rPr lang="sv-SE" dirty="0" smtClean="0"/>
              <a:t>10</a:t>
            </a:r>
            <a:r>
              <a:rPr lang="sv-SE" baseline="30000" dirty="0" smtClean="0"/>
              <a:t>-4</a:t>
            </a:r>
            <a:r>
              <a:rPr lang="sv-SE" dirty="0" smtClean="0"/>
              <a:t> </a:t>
            </a:r>
            <a:r>
              <a:rPr lang="sv-SE" dirty="0" err="1"/>
              <a:t>mbar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lvl="1" indent="0">
              <a:buNone/>
            </a:pPr>
            <a:r>
              <a:rPr lang="sv-SE" i="1" dirty="0" smtClean="0"/>
              <a:t>Note</a:t>
            </a:r>
            <a:r>
              <a:rPr lang="sv-SE" dirty="0" smtClean="0"/>
              <a:t>: the </a:t>
            </a:r>
            <a:r>
              <a:rPr lang="sv-SE" dirty="0" err="1" smtClean="0"/>
              <a:t>reason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choose</a:t>
            </a:r>
            <a:r>
              <a:rPr lang="sv-SE" dirty="0" smtClean="0"/>
              <a:t> 10</a:t>
            </a:r>
            <a:r>
              <a:rPr lang="sv-SE" baseline="30000" dirty="0" smtClean="0"/>
              <a:t>-4</a:t>
            </a:r>
            <a:r>
              <a:rPr lang="sv-SE" dirty="0" smtClean="0"/>
              <a:t> </a:t>
            </a:r>
            <a:r>
              <a:rPr lang="sv-SE" dirty="0" err="1" smtClean="0"/>
              <a:t>mbar</a:t>
            </a:r>
            <a:r>
              <a:rPr lang="sv-SE" dirty="0" smtClean="0"/>
              <a:t> as a </a:t>
            </a:r>
            <a:r>
              <a:rPr lang="sv-SE" dirty="0" err="1" smtClean="0"/>
              <a:t>high</a:t>
            </a:r>
            <a:r>
              <a:rPr lang="sv-SE" dirty="0" smtClean="0"/>
              <a:t> limit for </a:t>
            </a:r>
            <a:r>
              <a:rPr lang="sv-SE" dirty="0" err="1" smtClean="0"/>
              <a:t>pumping</a:t>
            </a:r>
            <a:r>
              <a:rPr lang="sv-SE" dirty="0" smtClean="0"/>
              <a:t> is </a:t>
            </a:r>
            <a:r>
              <a:rPr lang="sv-SE" dirty="0" err="1" smtClean="0"/>
              <a:t>because</a:t>
            </a:r>
            <a:r>
              <a:rPr lang="sv-SE" dirty="0" smtClean="0"/>
              <a:t> </a:t>
            </a:r>
            <a:r>
              <a:rPr lang="sv-SE" dirty="0" err="1" smtClean="0"/>
              <a:t>below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pressure</a:t>
            </a:r>
            <a:r>
              <a:rPr lang="sv-SE" dirty="0" smtClean="0"/>
              <a:t> the </a:t>
            </a:r>
            <a:r>
              <a:rPr lang="sv-SE" dirty="0" err="1" smtClean="0"/>
              <a:t>flow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cryogens</a:t>
            </a:r>
            <a:r>
              <a:rPr lang="sv-SE" dirty="0" smtClean="0"/>
              <a:t> (</a:t>
            </a:r>
            <a:r>
              <a:rPr lang="sv-SE" dirty="0" err="1" smtClean="0"/>
              <a:t>LHe</a:t>
            </a:r>
            <a:r>
              <a:rPr lang="sv-SE" dirty="0" smtClean="0"/>
              <a:t> and LN</a:t>
            </a:r>
            <a:r>
              <a:rPr lang="sv-SE" baseline="-25000" dirty="0" smtClean="0"/>
              <a:t>2</a:t>
            </a:r>
            <a:r>
              <a:rPr lang="sv-SE" dirty="0" smtClean="0"/>
              <a:t>) is </a:t>
            </a:r>
            <a:r>
              <a:rPr lang="sv-SE" dirty="0" err="1" smtClean="0"/>
              <a:t>possible</a:t>
            </a:r>
            <a:r>
              <a:rPr lang="sv-SE" dirty="0"/>
              <a:t>.</a:t>
            </a:r>
            <a:endParaRPr lang="sv-SE" dirty="0" smtClean="0"/>
          </a:p>
          <a:p>
            <a:pPr marL="457200" lvl="1" indent="0">
              <a:buNone/>
            </a:pPr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" t="13550" b="15698"/>
          <a:stretch/>
        </p:blipFill>
        <p:spPr bwMode="auto">
          <a:xfrm>
            <a:off x="2231740" y="5013176"/>
            <a:ext cx="466188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116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2nd step: </a:t>
            </a:r>
            <a:r>
              <a:rPr lang="sv-SE" dirty="0" err="1" smtClean="0"/>
              <a:t>Sequences</a:t>
            </a:r>
            <a:r>
              <a:rPr lang="sv-SE" dirty="0" smtClean="0"/>
              <a:t> 0-2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52736"/>
            <a:ext cx="8479971" cy="4716524"/>
          </a:xfrm>
        </p:spPr>
        <p:txBody>
          <a:bodyPr>
            <a:normAutofit fontScale="55000" lnSpcReduction="20000"/>
          </a:bodyPr>
          <a:lstStyle/>
          <a:p>
            <a:r>
              <a:rPr lang="sv-SE" dirty="0" err="1" smtClean="0"/>
              <a:t>While</a:t>
            </a:r>
            <a:r>
              <a:rPr lang="sv-SE" dirty="0" smtClean="0"/>
              <a:t> the system is </a:t>
            </a:r>
            <a:r>
              <a:rPr lang="sv-SE" dirty="0" err="1" smtClean="0"/>
              <a:t>being</a:t>
            </a:r>
            <a:r>
              <a:rPr lang="sv-SE" dirty="0" smtClean="0"/>
              <a:t> </a:t>
            </a:r>
            <a:r>
              <a:rPr lang="sv-SE" dirty="0" err="1" smtClean="0"/>
              <a:t>pumped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take</a:t>
            </a:r>
            <a:r>
              <a:rPr lang="sv-SE" dirty="0" smtClean="0"/>
              <a:t> the </a:t>
            </a:r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purge</a:t>
            </a:r>
            <a:r>
              <a:rPr lang="sv-SE" dirty="0" smtClean="0"/>
              <a:t> all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lines</a:t>
            </a:r>
            <a:r>
              <a:rPr lang="sv-SE" dirty="0" smtClean="0"/>
              <a:t>, </a:t>
            </a:r>
            <a:r>
              <a:rPr lang="sv-SE" dirty="0" err="1" smtClean="0"/>
              <a:t>divided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”</a:t>
            </a:r>
            <a:r>
              <a:rPr lang="sv-SE" dirty="0" err="1" smtClean="0"/>
              <a:t>groups</a:t>
            </a:r>
            <a:r>
              <a:rPr lang="sv-SE" dirty="0" smtClean="0"/>
              <a:t>”.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means</a:t>
            </a:r>
            <a:endParaRPr lang="sv-SE" dirty="0" smtClean="0"/>
          </a:p>
          <a:p>
            <a:pPr lvl="1"/>
            <a:r>
              <a:rPr lang="sv-SE" dirty="0" err="1" smtClean="0"/>
              <a:t>Evacuating</a:t>
            </a:r>
            <a:r>
              <a:rPr lang="sv-SE" dirty="0" smtClean="0"/>
              <a:t> the </a:t>
            </a:r>
            <a:r>
              <a:rPr lang="sv-SE" dirty="0" err="1" smtClean="0"/>
              <a:t>lines</a:t>
            </a:r>
            <a:r>
              <a:rPr lang="sv-SE" dirty="0" smtClean="0"/>
              <a:t> (</a:t>
            </a:r>
            <a:r>
              <a:rPr lang="sv-SE" dirty="0" err="1" smtClean="0"/>
              <a:t>P</a:t>
            </a:r>
            <a:r>
              <a:rPr lang="sv-SE" baseline="-25000" dirty="0" err="1" smtClean="0"/>
              <a:t>final</a:t>
            </a:r>
            <a:r>
              <a:rPr lang="sv-SE" dirty="0" smtClean="0"/>
              <a:t>=5 </a:t>
            </a:r>
            <a:r>
              <a:rPr lang="sv-SE" dirty="0" err="1" smtClean="0"/>
              <a:t>mbar</a:t>
            </a:r>
            <a:r>
              <a:rPr lang="sv-SE" dirty="0" smtClean="0"/>
              <a:t>)</a:t>
            </a:r>
          </a:p>
          <a:p>
            <a:pPr lvl="1"/>
            <a:r>
              <a:rPr lang="sv-SE" dirty="0" err="1" smtClean="0"/>
              <a:t>Closing</a:t>
            </a:r>
            <a:r>
              <a:rPr lang="sv-SE" dirty="0" smtClean="0"/>
              <a:t> a </a:t>
            </a:r>
            <a:r>
              <a:rPr lang="sv-SE" dirty="0" err="1" smtClean="0"/>
              <a:t>valve</a:t>
            </a:r>
            <a:r>
              <a:rPr lang="sv-SE" dirty="0" smtClean="0"/>
              <a:t> and </a:t>
            </a:r>
            <a:r>
              <a:rPr lang="sv-SE" dirty="0" err="1" smtClean="0"/>
              <a:t>see</a:t>
            </a:r>
            <a:r>
              <a:rPr lang="sv-SE" dirty="0" smtClean="0"/>
              <a:t> </a:t>
            </a:r>
            <a:r>
              <a:rPr lang="sv-SE" dirty="0" err="1" smtClean="0"/>
              <a:t>if</a:t>
            </a:r>
            <a:r>
              <a:rPr lang="sv-SE" dirty="0" smtClean="0"/>
              <a:t> the </a:t>
            </a:r>
            <a:r>
              <a:rPr lang="sv-SE" dirty="0" err="1" smtClean="0"/>
              <a:t>pressure</a:t>
            </a:r>
            <a:r>
              <a:rPr lang="sv-SE" dirty="0" smtClean="0"/>
              <a:t> </a:t>
            </a:r>
            <a:r>
              <a:rPr lang="sv-SE" dirty="0" err="1" smtClean="0"/>
              <a:t>increases</a:t>
            </a:r>
            <a:r>
              <a:rPr lang="sv-SE" dirty="0"/>
              <a:t> </a:t>
            </a:r>
            <a:r>
              <a:rPr lang="sv-SE" dirty="0" smtClean="0">
                <a:sym typeface="Wingdings" panose="05000000000000000000" pitchFamily="2" charset="2"/>
              </a:rPr>
              <a:t></a:t>
            </a:r>
            <a:r>
              <a:rPr lang="sv-SE" dirty="0" smtClean="0"/>
              <a:t> </a:t>
            </a:r>
            <a:r>
              <a:rPr lang="sv-SE" dirty="0" err="1" smtClean="0"/>
              <a:t>if</a:t>
            </a:r>
            <a:r>
              <a:rPr lang="sv-SE" dirty="0" smtClean="0"/>
              <a:t> it </a:t>
            </a:r>
            <a:r>
              <a:rPr lang="sv-SE" dirty="0" err="1" smtClean="0"/>
              <a:t>does</a:t>
            </a:r>
            <a:r>
              <a:rPr lang="sv-SE" dirty="0" smtClean="0"/>
              <a:t> </a:t>
            </a:r>
            <a:r>
              <a:rPr lang="sv-SE" dirty="0" err="1" smtClean="0"/>
              <a:t>there</a:t>
            </a:r>
            <a:r>
              <a:rPr lang="sv-SE" dirty="0" smtClean="0"/>
              <a:t> is a </a:t>
            </a:r>
            <a:r>
              <a:rPr lang="sv-SE" dirty="0" err="1" smtClean="0"/>
              <a:t>leak</a:t>
            </a:r>
            <a:r>
              <a:rPr lang="sv-SE" dirty="0" smtClean="0"/>
              <a:t> -&gt; not </a:t>
            </a:r>
            <a:r>
              <a:rPr lang="sv-SE" dirty="0" err="1" smtClean="0"/>
              <a:t>good</a:t>
            </a:r>
            <a:endParaRPr lang="sv-SE" dirty="0" smtClean="0"/>
          </a:p>
          <a:p>
            <a:pPr lvl="1"/>
            <a:r>
              <a:rPr lang="sv-SE" dirty="0" err="1" smtClean="0"/>
              <a:t>Pressurizing</a:t>
            </a:r>
            <a:r>
              <a:rPr lang="sv-SE" dirty="0" smtClean="0"/>
              <a:t> the </a:t>
            </a:r>
            <a:r>
              <a:rPr lang="sv-SE" dirty="0" err="1" smtClean="0"/>
              <a:t>lines</a:t>
            </a:r>
            <a:r>
              <a:rPr lang="sv-SE" dirty="0" smtClean="0"/>
              <a:t> (</a:t>
            </a:r>
            <a:r>
              <a:rPr lang="sv-SE" dirty="0" err="1" smtClean="0"/>
              <a:t>P</a:t>
            </a:r>
            <a:r>
              <a:rPr lang="sv-SE" baseline="-25000" dirty="0" err="1" smtClean="0"/>
              <a:t>final</a:t>
            </a:r>
            <a:r>
              <a:rPr lang="sv-SE" dirty="0" smtClean="0"/>
              <a:t>=1080 </a:t>
            </a:r>
            <a:r>
              <a:rPr lang="sv-SE" dirty="0" err="1" smtClean="0"/>
              <a:t>mbar</a:t>
            </a:r>
            <a:r>
              <a:rPr lang="sv-SE" dirty="0" smtClean="0"/>
              <a:t>)</a:t>
            </a:r>
          </a:p>
          <a:p>
            <a:pPr lvl="1"/>
            <a:r>
              <a:rPr lang="sv-SE" dirty="0" err="1"/>
              <a:t>Closing</a:t>
            </a:r>
            <a:r>
              <a:rPr lang="sv-SE" dirty="0"/>
              <a:t> a </a:t>
            </a:r>
            <a:r>
              <a:rPr lang="sv-SE" dirty="0" err="1"/>
              <a:t>valve</a:t>
            </a:r>
            <a:r>
              <a:rPr lang="sv-SE" dirty="0"/>
              <a:t> and </a:t>
            </a:r>
            <a:r>
              <a:rPr lang="sv-SE" dirty="0" err="1"/>
              <a:t>see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the </a:t>
            </a:r>
            <a:r>
              <a:rPr lang="sv-SE" dirty="0" err="1"/>
              <a:t>pressure</a:t>
            </a:r>
            <a:r>
              <a:rPr lang="sv-SE" dirty="0"/>
              <a:t> </a:t>
            </a:r>
            <a:r>
              <a:rPr lang="sv-SE" dirty="0" err="1" smtClean="0"/>
              <a:t>decreases</a:t>
            </a:r>
            <a:r>
              <a:rPr lang="sv-SE" dirty="0" smtClean="0"/>
              <a:t> </a:t>
            </a:r>
            <a:r>
              <a:rPr lang="sv-SE" dirty="0" smtClean="0">
                <a:sym typeface="Wingdings" panose="05000000000000000000" pitchFamily="2" charset="2"/>
              </a:rPr>
              <a:t></a:t>
            </a:r>
            <a:r>
              <a:rPr lang="sv-SE" dirty="0" smtClean="0"/>
              <a:t> </a:t>
            </a:r>
            <a:r>
              <a:rPr lang="sv-SE" dirty="0" err="1"/>
              <a:t>if</a:t>
            </a:r>
            <a:r>
              <a:rPr lang="sv-SE" dirty="0"/>
              <a:t> it </a:t>
            </a:r>
            <a:r>
              <a:rPr lang="sv-SE" dirty="0" err="1"/>
              <a:t>does</a:t>
            </a:r>
            <a:r>
              <a:rPr lang="sv-SE" dirty="0"/>
              <a:t> </a:t>
            </a:r>
            <a:r>
              <a:rPr lang="sv-SE" dirty="0" err="1"/>
              <a:t>there</a:t>
            </a:r>
            <a:r>
              <a:rPr lang="sv-SE" dirty="0"/>
              <a:t> is a </a:t>
            </a:r>
            <a:r>
              <a:rPr lang="sv-SE" dirty="0" err="1"/>
              <a:t>leak</a:t>
            </a:r>
            <a:r>
              <a:rPr lang="sv-SE" dirty="0"/>
              <a:t> -&gt; not </a:t>
            </a:r>
            <a:r>
              <a:rPr lang="sv-SE" dirty="0" err="1" smtClean="0"/>
              <a:t>good</a:t>
            </a:r>
            <a:endParaRPr lang="sv-SE" dirty="0" smtClean="0"/>
          </a:p>
          <a:p>
            <a:pPr lvl="1"/>
            <a:endParaRPr lang="sv-SE" dirty="0"/>
          </a:p>
          <a:p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procedure</a:t>
            </a:r>
            <a:r>
              <a:rPr lang="sv-SE" dirty="0" smtClean="0"/>
              <a:t> is </a:t>
            </a:r>
            <a:r>
              <a:rPr lang="sv-SE" dirty="0" err="1" smtClean="0"/>
              <a:t>done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avoid</a:t>
            </a:r>
            <a:r>
              <a:rPr lang="sv-SE" dirty="0" smtClean="0"/>
              <a:t> </a:t>
            </a:r>
            <a:r>
              <a:rPr lang="sv-SE" dirty="0" err="1" smtClean="0"/>
              <a:t>having</a:t>
            </a:r>
            <a:r>
              <a:rPr lang="sv-SE" dirty="0" smtClean="0"/>
              <a:t> air/</a:t>
            </a:r>
            <a:r>
              <a:rPr lang="sv-SE" dirty="0" err="1" smtClean="0"/>
              <a:t>water</a:t>
            </a:r>
            <a:r>
              <a:rPr lang="sv-SE" dirty="0" smtClean="0"/>
              <a:t> </a:t>
            </a:r>
            <a:r>
              <a:rPr lang="sv-SE" dirty="0" err="1" smtClean="0"/>
              <a:t>particles</a:t>
            </a:r>
            <a:r>
              <a:rPr lang="sv-SE" dirty="0" smtClean="0"/>
              <a:t> in the system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/>
              <a:t>w</a:t>
            </a:r>
            <a:r>
              <a:rPr lang="sv-SE" dirty="0" err="1" smtClean="0"/>
              <a:t>ould</a:t>
            </a:r>
            <a:r>
              <a:rPr lang="sv-SE" dirty="0" smtClean="0"/>
              <a:t> </a:t>
            </a:r>
            <a:r>
              <a:rPr lang="sv-SE" dirty="0" err="1" smtClean="0"/>
              <a:t>freeze</a:t>
            </a:r>
            <a:r>
              <a:rPr lang="sv-SE" dirty="0" smtClean="0"/>
              <a:t> and </a:t>
            </a:r>
            <a:r>
              <a:rPr lang="sv-SE" dirty="0" err="1" smtClean="0"/>
              <a:t>create</a:t>
            </a:r>
            <a:r>
              <a:rPr lang="sv-SE" dirty="0" smtClean="0"/>
              <a:t> </a:t>
            </a:r>
            <a:r>
              <a:rPr lang="sv-SE" dirty="0" err="1" smtClean="0"/>
              <a:t>unwanted</a:t>
            </a:r>
            <a:r>
              <a:rPr lang="sv-SE" dirty="0" smtClean="0"/>
              <a:t> and </a:t>
            </a:r>
            <a:r>
              <a:rPr lang="sv-SE" dirty="0" err="1" smtClean="0"/>
              <a:t>dangerous</a:t>
            </a:r>
            <a:r>
              <a:rPr lang="sv-SE" dirty="0" smtClean="0"/>
              <a:t> </a:t>
            </a:r>
            <a:r>
              <a:rPr lang="sv-SE" dirty="0" err="1" smtClean="0"/>
              <a:t>plugs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err="1" smtClean="0"/>
              <a:t>Sequences</a:t>
            </a:r>
            <a:r>
              <a:rPr lang="sv-SE" dirty="0" smtClean="0"/>
              <a:t> </a:t>
            </a:r>
            <a:r>
              <a:rPr lang="sv-SE" dirty="0" err="1" smtClean="0"/>
              <a:t>involved</a:t>
            </a:r>
            <a:r>
              <a:rPr lang="sv-SE" dirty="0" smtClean="0"/>
              <a:t>:</a:t>
            </a:r>
            <a:endParaRPr lang="sv-SE" dirty="0"/>
          </a:p>
          <a:p>
            <a:pPr lvl="1"/>
            <a:r>
              <a:rPr lang="sv-SE" dirty="0" err="1" smtClean="0"/>
              <a:t>Sequence</a:t>
            </a:r>
            <a:r>
              <a:rPr lang="sv-SE" dirty="0" smtClean="0"/>
              <a:t> 0: transfer </a:t>
            </a:r>
            <a:r>
              <a:rPr lang="sv-SE" dirty="0" err="1" smtClean="0"/>
              <a:t>line</a:t>
            </a:r>
            <a:r>
              <a:rPr lang="sv-SE" dirty="0" smtClean="0"/>
              <a:t> (TL) </a:t>
            </a:r>
            <a:r>
              <a:rPr lang="sv-SE" dirty="0" err="1" smtClean="0"/>
              <a:t>between</a:t>
            </a:r>
            <a:r>
              <a:rPr lang="sv-SE" dirty="0" smtClean="0"/>
              <a:t>  the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dewar</a:t>
            </a:r>
            <a:r>
              <a:rPr lang="sv-SE" dirty="0" smtClean="0"/>
              <a:t> and the ICB</a:t>
            </a:r>
          </a:p>
          <a:p>
            <a:pPr lvl="1"/>
            <a:r>
              <a:rPr lang="sv-SE" dirty="0" err="1" smtClean="0"/>
              <a:t>Sequence</a:t>
            </a:r>
            <a:r>
              <a:rPr lang="sv-SE" dirty="0" smtClean="0"/>
              <a:t> 1: 4K and 2K </a:t>
            </a:r>
            <a:r>
              <a:rPr lang="sv-SE" dirty="0" err="1" smtClean="0"/>
              <a:t>circuits</a:t>
            </a:r>
            <a:r>
              <a:rPr lang="sv-SE" dirty="0" smtClean="0"/>
              <a:t> in HNOSS</a:t>
            </a:r>
          </a:p>
          <a:p>
            <a:pPr lvl="1"/>
            <a:r>
              <a:rPr lang="sv-SE" dirty="0" err="1" smtClean="0"/>
              <a:t>Sequence</a:t>
            </a:r>
            <a:r>
              <a:rPr lang="sv-SE" dirty="0" smtClean="0"/>
              <a:t> 2: </a:t>
            </a:r>
            <a:r>
              <a:rPr lang="sv-SE" dirty="0" err="1" smtClean="0"/>
              <a:t>Supercritical</a:t>
            </a:r>
            <a:r>
              <a:rPr lang="sv-SE" dirty="0" smtClean="0"/>
              <a:t> </a:t>
            </a:r>
            <a:r>
              <a:rPr lang="sv-SE" dirty="0" err="1" smtClean="0"/>
              <a:t>He</a:t>
            </a:r>
            <a:r>
              <a:rPr lang="sv-SE" dirty="0" smtClean="0"/>
              <a:t> </a:t>
            </a:r>
            <a:r>
              <a:rPr lang="sv-SE" dirty="0" err="1" smtClean="0"/>
              <a:t>circuit</a:t>
            </a:r>
            <a:r>
              <a:rPr lang="sv-SE" dirty="0" smtClean="0"/>
              <a:t> (</a:t>
            </a:r>
            <a:r>
              <a:rPr lang="sv-SE" dirty="0" err="1" smtClean="0"/>
              <a:t>ScHe</a:t>
            </a:r>
            <a:r>
              <a:rPr lang="sv-SE" dirty="0" smtClean="0"/>
              <a:t>, green </a:t>
            </a:r>
            <a:r>
              <a:rPr lang="sv-SE" dirty="0" err="1" smtClean="0"/>
              <a:t>circuit</a:t>
            </a:r>
            <a:r>
              <a:rPr lang="sv-SE" dirty="0" smtClean="0"/>
              <a:t> in GUI)</a:t>
            </a:r>
          </a:p>
          <a:p>
            <a:pPr lvl="1"/>
            <a:endParaRPr lang="sv-SE" dirty="0"/>
          </a:p>
          <a:p>
            <a:pPr marL="0" indent="0">
              <a:buNone/>
            </a:pPr>
            <a:r>
              <a:rPr lang="sv-SE" i="1" dirty="0" smtClean="0"/>
              <a:t>Note</a:t>
            </a:r>
            <a:r>
              <a:rPr lang="sv-SE" dirty="0" smtClean="0"/>
              <a:t>: the </a:t>
            </a:r>
            <a:r>
              <a:rPr lang="sv-SE" dirty="0" err="1" smtClean="0"/>
              <a:t>lines</a:t>
            </a:r>
            <a:r>
              <a:rPr lang="sv-SE" dirty="0" smtClean="0"/>
              <a:t> </a:t>
            </a:r>
            <a:r>
              <a:rPr lang="sv-SE" dirty="0" err="1" smtClean="0"/>
              <a:t>after</a:t>
            </a:r>
            <a:r>
              <a:rPr lang="sv-SE" dirty="0" smtClean="0"/>
              <a:t> the </a:t>
            </a:r>
            <a:r>
              <a:rPr lang="sv-SE" dirty="0" err="1" smtClean="0"/>
              <a:t>reheater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not part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purging</a:t>
            </a:r>
            <a:r>
              <a:rPr lang="sv-SE" dirty="0" smtClean="0"/>
              <a:t> process.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7964" y="5049180"/>
            <a:ext cx="2700300" cy="15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freia.physics.uu.se/FREIAelog/data/2016/19/11.05/2016-05-11T15:05:06-0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" r="24522" b="2143"/>
          <a:stretch/>
        </p:blipFill>
        <p:spPr bwMode="auto">
          <a:xfrm>
            <a:off x="1943708" y="5013176"/>
            <a:ext cx="1274687" cy="151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7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3rd Step: Cool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shields</a:t>
            </a:r>
            <a:r>
              <a:rPr lang="sv-SE" dirty="0" smtClean="0"/>
              <a:t> (LN</a:t>
            </a:r>
            <a:r>
              <a:rPr lang="sv-SE" baseline="-25000" dirty="0" smtClean="0"/>
              <a:t>2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3816424"/>
          </a:xfrm>
        </p:spPr>
        <p:txBody>
          <a:bodyPr>
            <a:normAutofit fontScale="70000" lnSpcReduction="20000"/>
          </a:bodyPr>
          <a:lstStyle/>
          <a:p>
            <a:r>
              <a:rPr lang="sv-SE" sz="2200" dirty="0" err="1" smtClean="0"/>
              <a:t>Done</a:t>
            </a:r>
            <a:r>
              <a:rPr lang="sv-SE" sz="2200" dirty="0" smtClean="0"/>
              <a:t> on </a:t>
            </a:r>
            <a:r>
              <a:rPr lang="sv-SE" sz="2200" dirty="0" err="1" smtClean="0"/>
              <a:t>both</a:t>
            </a:r>
            <a:r>
              <a:rPr lang="sv-SE" sz="2200" dirty="0" smtClean="0"/>
              <a:t> ICB and HNOSS </a:t>
            </a:r>
            <a:r>
              <a:rPr lang="sv-SE" sz="2200" dirty="0" err="1" smtClean="0"/>
              <a:t>with</a:t>
            </a:r>
            <a:r>
              <a:rPr lang="sv-SE" sz="2200" dirty="0" smtClean="0"/>
              <a:t> LN</a:t>
            </a:r>
            <a:r>
              <a:rPr lang="sv-SE" sz="2200" baseline="-25000" dirty="0" smtClean="0"/>
              <a:t>2</a:t>
            </a:r>
          </a:p>
          <a:p>
            <a:endParaRPr lang="sv-SE" sz="2200" dirty="0"/>
          </a:p>
          <a:p>
            <a:r>
              <a:rPr lang="sv-SE" sz="2200" dirty="0" err="1" smtClean="0"/>
              <a:t>Time</a:t>
            </a:r>
            <a:r>
              <a:rPr lang="sv-SE" sz="2200" dirty="0" smtClean="0"/>
              <a:t> </a:t>
            </a:r>
            <a:r>
              <a:rPr lang="sv-SE" sz="2200" dirty="0" err="1" smtClean="0"/>
              <a:t>depends</a:t>
            </a:r>
            <a:r>
              <a:rPr lang="sv-SE" sz="2200" dirty="0" smtClean="0"/>
              <a:t> on </a:t>
            </a:r>
            <a:r>
              <a:rPr lang="sv-SE" sz="2200" dirty="0" err="1" smtClean="0"/>
              <a:t>what</a:t>
            </a:r>
            <a:r>
              <a:rPr lang="sv-SE" sz="2200" dirty="0" smtClean="0"/>
              <a:t> is in </a:t>
            </a:r>
            <a:r>
              <a:rPr lang="sv-SE" sz="2200" dirty="0" err="1" smtClean="0"/>
              <a:t>contact</a:t>
            </a:r>
            <a:r>
              <a:rPr lang="sv-SE" sz="2200" dirty="0" smtClean="0"/>
              <a:t> </a:t>
            </a:r>
            <a:r>
              <a:rPr lang="sv-SE" sz="2200" dirty="0" err="1" smtClean="0"/>
              <a:t>with</a:t>
            </a:r>
            <a:r>
              <a:rPr lang="sv-SE" sz="2200" dirty="0" smtClean="0"/>
              <a:t> the </a:t>
            </a:r>
            <a:r>
              <a:rPr lang="sv-SE" sz="2200" dirty="0" err="1" smtClean="0"/>
              <a:t>shields</a:t>
            </a:r>
            <a:r>
              <a:rPr lang="sv-SE" sz="2200" dirty="0" smtClean="0"/>
              <a:t>: </a:t>
            </a:r>
            <a:r>
              <a:rPr lang="sv-SE" sz="2200" dirty="0" err="1" smtClean="0"/>
              <a:t>piping</a:t>
            </a:r>
            <a:r>
              <a:rPr lang="sv-SE" sz="2200" dirty="0" smtClean="0"/>
              <a:t>, </a:t>
            </a:r>
            <a:r>
              <a:rPr lang="sv-SE" sz="2200" dirty="0" err="1" smtClean="0"/>
              <a:t>cabling</a:t>
            </a:r>
            <a:r>
              <a:rPr lang="sv-SE" sz="2200" dirty="0" smtClean="0"/>
              <a:t>, etc. </a:t>
            </a:r>
            <a:r>
              <a:rPr lang="sv-SE" sz="2200" dirty="0" err="1" smtClean="0"/>
              <a:t>Usually</a:t>
            </a:r>
            <a:r>
              <a:rPr lang="sv-SE" sz="2200" dirty="0" smtClean="0"/>
              <a:t> </a:t>
            </a:r>
            <a:r>
              <a:rPr lang="sv-SE" sz="2200" dirty="0" err="1" smtClean="0"/>
              <a:t>this</a:t>
            </a:r>
            <a:r>
              <a:rPr lang="sv-SE" sz="2200" dirty="0" smtClean="0"/>
              <a:t> </a:t>
            </a:r>
            <a:r>
              <a:rPr lang="sv-SE" sz="2200" dirty="0" err="1" smtClean="0"/>
              <a:t>time</a:t>
            </a:r>
            <a:r>
              <a:rPr lang="sv-SE" sz="2200" dirty="0" smtClean="0"/>
              <a:t> </a:t>
            </a:r>
            <a:r>
              <a:rPr lang="sv-SE" sz="2200" dirty="0" err="1" smtClean="0"/>
              <a:t>does</a:t>
            </a:r>
            <a:r>
              <a:rPr lang="sv-SE" sz="2200" dirty="0" smtClean="0"/>
              <a:t> not </a:t>
            </a:r>
            <a:r>
              <a:rPr lang="sv-SE" sz="2200" dirty="0" err="1" smtClean="0"/>
              <a:t>vary</a:t>
            </a:r>
            <a:r>
              <a:rPr lang="sv-SE" sz="2200" dirty="0" smtClean="0"/>
              <a:t> </a:t>
            </a:r>
            <a:r>
              <a:rPr lang="sv-SE" sz="2200" dirty="0" err="1" smtClean="0"/>
              <a:t>since</a:t>
            </a:r>
            <a:r>
              <a:rPr lang="sv-SE" sz="2200" dirty="0" smtClean="0"/>
              <a:t> all the </a:t>
            </a:r>
            <a:r>
              <a:rPr lang="sv-SE" sz="2200" dirty="0" err="1" smtClean="0"/>
              <a:t>main</a:t>
            </a:r>
            <a:r>
              <a:rPr lang="sv-SE" sz="2200" dirty="0" smtClean="0"/>
              <a:t> </a:t>
            </a:r>
            <a:r>
              <a:rPr lang="sv-SE" sz="2200" dirty="0" err="1" smtClean="0"/>
              <a:t>piping</a:t>
            </a:r>
            <a:r>
              <a:rPr lang="sv-SE" sz="2200" dirty="0" smtClean="0"/>
              <a:t> is </a:t>
            </a:r>
            <a:r>
              <a:rPr lang="sv-SE" sz="2200" dirty="0" err="1" smtClean="0"/>
              <a:t>already</a:t>
            </a:r>
            <a:r>
              <a:rPr lang="sv-SE" sz="2200" dirty="0" smtClean="0"/>
              <a:t> in </a:t>
            </a:r>
            <a:r>
              <a:rPr lang="sv-SE" sz="2200" dirty="0" err="1" smtClean="0"/>
              <a:t>place</a:t>
            </a:r>
            <a:r>
              <a:rPr lang="sv-SE" sz="2200" dirty="0" smtClean="0"/>
              <a:t> for all experiments</a:t>
            </a:r>
          </a:p>
          <a:p>
            <a:endParaRPr lang="sv-SE" sz="2200" dirty="0"/>
          </a:p>
          <a:p>
            <a:r>
              <a:rPr lang="sv-SE" sz="2200" dirty="0" smtClean="0"/>
              <a:t>The </a:t>
            </a:r>
            <a:r>
              <a:rPr lang="sv-SE" sz="2200" dirty="0" err="1" smtClean="0"/>
              <a:t>ICB’s</a:t>
            </a:r>
            <a:r>
              <a:rPr lang="sv-SE" sz="2200" dirty="0" smtClean="0"/>
              <a:t> </a:t>
            </a:r>
            <a:r>
              <a:rPr lang="sv-SE" sz="2200" dirty="0" err="1" smtClean="0"/>
              <a:t>thermal</a:t>
            </a:r>
            <a:r>
              <a:rPr lang="sv-SE" sz="2200" dirty="0" smtClean="0"/>
              <a:t> </a:t>
            </a:r>
            <a:r>
              <a:rPr lang="sv-SE" sz="2200" dirty="0" err="1" smtClean="0"/>
              <a:t>shield</a:t>
            </a:r>
            <a:r>
              <a:rPr lang="sv-SE" sz="2200" dirty="0" smtClean="0"/>
              <a:t> </a:t>
            </a:r>
            <a:r>
              <a:rPr lang="sv-SE" sz="2200" dirty="0" err="1" smtClean="0"/>
              <a:t>should</a:t>
            </a:r>
            <a:r>
              <a:rPr lang="sv-SE" sz="2200" dirty="0" smtClean="0"/>
              <a:t> cool faster </a:t>
            </a:r>
            <a:r>
              <a:rPr lang="sv-SE" sz="2200" dirty="0" err="1" smtClean="0"/>
              <a:t>than</a:t>
            </a:r>
            <a:r>
              <a:rPr lang="sv-SE" sz="2200" dirty="0" smtClean="0"/>
              <a:t> HNOSS’ (</a:t>
            </a:r>
            <a:r>
              <a:rPr lang="sv-SE" sz="2200" dirty="0" err="1" smtClean="0"/>
              <a:t>some</a:t>
            </a:r>
            <a:r>
              <a:rPr lang="sv-SE" sz="2200" dirty="0" smtClean="0"/>
              <a:t> minor problems </a:t>
            </a:r>
            <a:r>
              <a:rPr lang="sv-SE" sz="2200" dirty="0" err="1" smtClean="0"/>
              <a:t>involved</a:t>
            </a:r>
            <a:r>
              <a:rPr lang="sv-SE" sz="2200" dirty="0" smtClean="0"/>
              <a:t> for </a:t>
            </a:r>
            <a:r>
              <a:rPr lang="sv-SE" sz="2200" dirty="0" err="1" smtClean="0"/>
              <a:t>which</a:t>
            </a:r>
            <a:r>
              <a:rPr lang="sv-SE" sz="2200" dirty="0" smtClean="0"/>
              <a:t> </a:t>
            </a:r>
            <a:r>
              <a:rPr lang="sv-SE" sz="2200" dirty="0" err="1" smtClean="0"/>
              <a:t>this</a:t>
            </a:r>
            <a:r>
              <a:rPr lang="sv-SE" sz="2200" dirty="0" smtClean="0"/>
              <a:t> is not so)</a:t>
            </a:r>
          </a:p>
          <a:p>
            <a:endParaRPr lang="sv-SE" sz="2200" dirty="0"/>
          </a:p>
          <a:p>
            <a:r>
              <a:rPr lang="sv-SE" sz="2200" dirty="0" err="1" smtClean="0"/>
              <a:t>Time</a:t>
            </a:r>
            <a:r>
              <a:rPr lang="sv-SE" sz="2200" dirty="0" smtClean="0"/>
              <a:t> for HNOSS:</a:t>
            </a:r>
            <a:r>
              <a:rPr lang="sv-SE" dirty="0" smtClean="0"/>
              <a:t> </a:t>
            </a:r>
          </a:p>
          <a:p>
            <a:pPr lvl="1"/>
            <a:r>
              <a:rPr lang="sv-SE" sz="1900" dirty="0" smtClean="0"/>
              <a:t>22 h </a:t>
            </a:r>
            <a:r>
              <a:rPr lang="sv-SE" sz="1900" dirty="0" err="1" smtClean="0"/>
              <a:t>until</a:t>
            </a:r>
            <a:r>
              <a:rPr lang="sv-SE" sz="1900" dirty="0" smtClean="0"/>
              <a:t> all sensors in the </a:t>
            </a:r>
            <a:r>
              <a:rPr lang="sv-SE" sz="1900" dirty="0" err="1" smtClean="0"/>
              <a:t>shield</a:t>
            </a:r>
            <a:r>
              <a:rPr lang="sv-SE" sz="1900" dirty="0" smtClean="0"/>
              <a:t> </a:t>
            </a:r>
            <a:r>
              <a:rPr lang="sv-SE" sz="1900" dirty="0" err="1" smtClean="0"/>
              <a:t>are</a:t>
            </a:r>
            <a:r>
              <a:rPr lang="sv-SE" sz="1900" dirty="0" smtClean="0"/>
              <a:t> </a:t>
            </a:r>
            <a:r>
              <a:rPr lang="sv-SE" sz="1900" dirty="0" err="1" smtClean="0"/>
              <a:t>below</a:t>
            </a:r>
            <a:r>
              <a:rPr lang="sv-SE" sz="1900" dirty="0" smtClean="0"/>
              <a:t> 120 K</a:t>
            </a:r>
          </a:p>
          <a:p>
            <a:pPr lvl="1"/>
            <a:r>
              <a:rPr lang="sv-SE" sz="1900" dirty="0" smtClean="0"/>
              <a:t>28 h </a:t>
            </a:r>
            <a:r>
              <a:rPr lang="sv-SE" sz="1900" dirty="0" err="1" smtClean="0"/>
              <a:t>until</a:t>
            </a:r>
            <a:r>
              <a:rPr lang="sv-SE" sz="1900" dirty="0" smtClean="0"/>
              <a:t> all sensors (</a:t>
            </a:r>
            <a:r>
              <a:rPr lang="sv-SE" sz="1900" dirty="0" err="1" smtClean="0"/>
              <a:t>except</a:t>
            </a:r>
            <a:r>
              <a:rPr lang="sv-SE" sz="1900" dirty="0" smtClean="0"/>
              <a:t> the </a:t>
            </a:r>
            <a:r>
              <a:rPr lang="sv-SE" sz="1900" dirty="0" err="1" smtClean="0"/>
              <a:t>top</a:t>
            </a:r>
            <a:r>
              <a:rPr lang="sv-SE" sz="1900" dirty="0" smtClean="0"/>
              <a:t> </a:t>
            </a:r>
            <a:r>
              <a:rPr lang="sv-SE" sz="1900" dirty="0" err="1" smtClean="0"/>
              <a:t>flange</a:t>
            </a:r>
            <a:r>
              <a:rPr lang="sv-SE" sz="1900" dirty="0" smtClean="0"/>
              <a:t>) in HNOSS’ </a:t>
            </a:r>
            <a:r>
              <a:rPr lang="sv-SE" sz="1900" dirty="0" err="1" smtClean="0"/>
              <a:t>shield</a:t>
            </a:r>
            <a:r>
              <a:rPr lang="sv-SE" sz="1900" dirty="0" smtClean="0"/>
              <a:t> </a:t>
            </a:r>
            <a:r>
              <a:rPr lang="sv-SE" sz="1900" dirty="0" err="1" smtClean="0"/>
              <a:t>are</a:t>
            </a:r>
            <a:r>
              <a:rPr lang="sv-SE" sz="1900" dirty="0" smtClean="0"/>
              <a:t> </a:t>
            </a:r>
            <a:r>
              <a:rPr lang="sv-SE" sz="1900" dirty="0" err="1" smtClean="0"/>
              <a:t>below</a:t>
            </a:r>
            <a:r>
              <a:rPr lang="sv-SE" sz="1900" dirty="0" smtClean="0"/>
              <a:t> 100 K</a:t>
            </a:r>
          </a:p>
          <a:p>
            <a:pPr lvl="1"/>
            <a:endParaRPr lang="sv-SE" dirty="0"/>
          </a:p>
          <a:p>
            <a:r>
              <a:rPr lang="sv-SE" sz="2200" dirty="0" err="1" smtClean="0"/>
              <a:t>Time</a:t>
            </a:r>
            <a:r>
              <a:rPr lang="sv-SE" sz="2200" dirty="0" smtClean="0"/>
              <a:t> for ICB (as </a:t>
            </a:r>
            <a:r>
              <a:rPr lang="sv-SE" sz="2200" dirty="0" err="1" smtClean="0"/>
              <a:t>should</a:t>
            </a:r>
            <a:r>
              <a:rPr lang="sv-SE" sz="2200" dirty="0" smtClean="0"/>
              <a:t>):</a:t>
            </a:r>
          </a:p>
          <a:p>
            <a:pPr lvl="1"/>
            <a:r>
              <a:rPr lang="sv-SE" sz="1900" dirty="0" smtClean="0"/>
              <a:t> 6 h </a:t>
            </a:r>
            <a:r>
              <a:rPr lang="sv-SE" sz="1900" dirty="0" err="1" smtClean="0"/>
              <a:t>until</a:t>
            </a:r>
            <a:r>
              <a:rPr lang="sv-SE" sz="1900" dirty="0" smtClean="0"/>
              <a:t> all sensors in the </a:t>
            </a:r>
            <a:r>
              <a:rPr lang="sv-SE" sz="1900" dirty="0" err="1" smtClean="0"/>
              <a:t>shield</a:t>
            </a:r>
            <a:r>
              <a:rPr lang="sv-SE" sz="1900" dirty="0" smtClean="0"/>
              <a:t> </a:t>
            </a:r>
            <a:r>
              <a:rPr lang="sv-SE" sz="1900" dirty="0" err="1" smtClean="0"/>
              <a:t>are</a:t>
            </a:r>
            <a:r>
              <a:rPr lang="sv-SE" sz="1900" dirty="0" smtClean="0"/>
              <a:t> </a:t>
            </a:r>
            <a:r>
              <a:rPr lang="sv-SE" sz="1900" dirty="0" err="1" smtClean="0"/>
              <a:t>below</a:t>
            </a:r>
            <a:r>
              <a:rPr lang="sv-SE" sz="1900" dirty="0" smtClean="0"/>
              <a:t> 100 K  </a:t>
            </a:r>
          </a:p>
          <a:p>
            <a:pPr lvl="1"/>
            <a:endParaRPr lang="sv-SE" dirty="0"/>
          </a:p>
          <a:p>
            <a:pPr lvl="1"/>
            <a:endParaRPr lang="sv-SE" dirty="0" smtClean="0"/>
          </a:p>
          <a:p>
            <a:pPr marL="457200" lvl="1" indent="0">
              <a:buNone/>
            </a:pPr>
            <a:endParaRPr lang="sv-SE" dirty="0" smtClean="0"/>
          </a:p>
          <a:p>
            <a:endParaRPr lang="sv-SE" dirty="0"/>
          </a:p>
        </p:txBody>
      </p:sp>
      <p:pic>
        <p:nvPicPr>
          <p:cNvPr id="4098" name="Picture 2" descr="\\PHY-WIN-FS\home11\rocsa673\My Documents\FREIA\03_HNOSS\HNOSS Operation\201510_Run #6_Helene+Germaine\Synopsis Run #6A\LN2Shiel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65104"/>
            <a:ext cx="5112568" cy="227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357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Sequences</a:t>
            </a:r>
            <a:r>
              <a:rPr lang="sv-SE" dirty="0" smtClean="0"/>
              <a:t> 3A and 3B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2016223"/>
          </a:xfrm>
        </p:spPr>
        <p:txBody>
          <a:bodyPr>
            <a:normAutofit fontScale="47500" lnSpcReduction="20000"/>
          </a:bodyPr>
          <a:lstStyle/>
          <a:p>
            <a:r>
              <a:rPr lang="sv-SE" dirty="0" err="1" smtClean="0"/>
              <a:t>Sequence</a:t>
            </a:r>
            <a:r>
              <a:rPr lang="sv-SE" dirty="0" smtClean="0"/>
              <a:t> 3A </a:t>
            </a:r>
            <a:r>
              <a:rPr lang="sv-SE" dirty="0" err="1" smtClean="0"/>
              <a:t>takes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cooling</a:t>
            </a:r>
            <a:r>
              <a:rPr lang="sv-SE" dirty="0" smtClean="0"/>
              <a:t> the </a:t>
            </a:r>
            <a:r>
              <a:rPr lang="sv-SE" dirty="0" err="1" smtClean="0"/>
              <a:t>ICB’s</a:t>
            </a:r>
            <a:r>
              <a:rPr lang="sv-SE" dirty="0" smtClean="0"/>
              <a:t>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shield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Sequence</a:t>
            </a:r>
            <a:r>
              <a:rPr lang="sv-SE" dirty="0" smtClean="0"/>
              <a:t> 3B </a:t>
            </a:r>
            <a:r>
              <a:rPr lang="sv-SE" dirty="0" err="1" smtClean="0"/>
              <a:t>takes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HNOSS’ </a:t>
            </a:r>
            <a:r>
              <a:rPr lang="sv-SE" dirty="0" err="1" smtClean="0"/>
              <a:t>shield</a:t>
            </a:r>
            <a:r>
              <a:rPr lang="sv-SE" dirty="0"/>
              <a:t> </a:t>
            </a:r>
            <a:r>
              <a:rPr lang="sv-SE" dirty="0" smtClean="0"/>
              <a:t>and </a:t>
            </a:r>
            <a:r>
              <a:rPr lang="sv-SE" dirty="0" err="1" smtClean="0"/>
              <a:t>its</a:t>
            </a:r>
            <a:r>
              <a:rPr lang="sv-SE" dirty="0" smtClean="0"/>
              <a:t> </a:t>
            </a:r>
            <a:r>
              <a:rPr lang="sv-SE" dirty="0" err="1" smtClean="0"/>
              <a:t>divided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 err="1" smtClean="0"/>
              <a:t>two</a:t>
            </a:r>
            <a:r>
              <a:rPr lang="sv-SE" dirty="0" smtClean="0"/>
              <a:t> </a:t>
            </a:r>
            <a:r>
              <a:rPr lang="sv-SE" dirty="0" err="1" smtClean="0"/>
              <a:t>circuits</a:t>
            </a:r>
            <a:r>
              <a:rPr lang="sv-SE" dirty="0" smtClean="0"/>
              <a:t>: </a:t>
            </a:r>
            <a:r>
              <a:rPr lang="sv-SE" dirty="0" err="1" smtClean="0"/>
              <a:t>one</a:t>
            </a:r>
            <a:r>
              <a:rPr lang="sv-SE" dirty="0" smtClean="0"/>
              <a:t> for the </a:t>
            </a:r>
            <a:r>
              <a:rPr lang="sv-SE" dirty="0" err="1" smtClean="0"/>
              <a:t>cryostat</a:t>
            </a:r>
            <a:r>
              <a:rPr lang="sv-SE" dirty="0" smtClean="0"/>
              <a:t> and </a:t>
            </a:r>
            <a:r>
              <a:rPr lang="sv-SE" dirty="0" err="1" smtClean="0"/>
              <a:t>one</a:t>
            </a:r>
            <a:r>
              <a:rPr lang="sv-SE" dirty="0" smtClean="0"/>
              <a:t> for the valvebox (VB)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Since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is </a:t>
            </a:r>
            <a:r>
              <a:rPr lang="sv-SE" dirty="0" err="1" smtClean="0"/>
              <a:t>done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LN</a:t>
            </a:r>
            <a:r>
              <a:rPr lang="sv-SE" baseline="-25000" dirty="0" smtClean="0"/>
              <a:t>2</a:t>
            </a:r>
            <a:r>
              <a:rPr lang="sv-SE" dirty="0" smtClean="0"/>
              <a:t> and </a:t>
            </a:r>
            <a:r>
              <a:rPr lang="sv-SE" dirty="0" err="1" smtClean="0"/>
              <a:t>there</a:t>
            </a:r>
            <a:r>
              <a:rPr lang="sv-SE" dirty="0" smtClean="0"/>
              <a:t> is no </a:t>
            </a:r>
            <a:r>
              <a:rPr lang="sv-SE" dirty="0" err="1" smtClean="0"/>
              <a:t>shortage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such</a:t>
            </a:r>
            <a:r>
              <a:rPr lang="sv-SE" dirty="0" smtClean="0"/>
              <a:t> </a:t>
            </a:r>
            <a:r>
              <a:rPr lang="sv-SE" dirty="0" err="1" smtClean="0"/>
              <a:t>cryogen</a:t>
            </a:r>
            <a:r>
              <a:rPr lang="sv-SE" dirty="0" smtClean="0"/>
              <a:t>, all outlets </a:t>
            </a:r>
            <a:r>
              <a:rPr lang="sv-SE" dirty="0" err="1" smtClean="0"/>
              <a:t>are</a:t>
            </a:r>
            <a:r>
              <a:rPr lang="sv-SE" dirty="0" smtClean="0"/>
              <a:t>, at the moment, </a:t>
            </a:r>
            <a:r>
              <a:rPr lang="sv-SE" dirty="0" err="1" smtClean="0"/>
              <a:t>letting</a:t>
            </a:r>
            <a:r>
              <a:rPr lang="sv-SE" dirty="0" smtClean="0"/>
              <a:t> the </a:t>
            </a:r>
            <a:r>
              <a:rPr lang="sv-SE" dirty="0" err="1" smtClean="0"/>
              <a:t>vapours</a:t>
            </a:r>
            <a:r>
              <a:rPr lang="sv-SE" dirty="0" smtClean="0"/>
              <a:t> </a:t>
            </a:r>
            <a:r>
              <a:rPr lang="sv-SE" dirty="0" err="1" smtClean="0"/>
              <a:t>out</a:t>
            </a:r>
            <a:r>
              <a:rPr lang="sv-SE" dirty="0" smtClean="0"/>
              <a:t> inside the bunker (</a:t>
            </a:r>
            <a:r>
              <a:rPr lang="sv-SE" dirty="0" err="1" smtClean="0"/>
              <a:t>which</a:t>
            </a:r>
            <a:r>
              <a:rPr lang="sv-SE" dirty="0" smtClean="0"/>
              <a:t> </a:t>
            </a:r>
            <a:r>
              <a:rPr lang="sv-SE" dirty="0" err="1" smtClean="0"/>
              <a:t>might</a:t>
            </a:r>
            <a:r>
              <a:rPr lang="sv-SE" dirty="0" smtClean="0"/>
              <a:t> </a:t>
            </a:r>
            <a:r>
              <a:rPr lang="sv-SE" dirty="0" err="1" smtClean="0"/>
              <a:t>also</a:t>
            </a:r>
            <a:r>
              <a:rPr lang="sv-SE" dirty="0" smtClean="0"/>
              <a:t> </a:t>
            </a:r>
            <a:r>
              <a:rPr lang="sv-SE" dirty="0" err="1" smtClean="0"/>
              <a:t>explain</a:t>
            </a:r>
            <a:r>
              <a:rPr lang="sv-SE" dirty="0" smtClean="0"/>
              <a:t> the O</a:t>
            </a:r>
            <a:r>
              <a:rPr lang="sv-SE" baseline="-25000" dirty="0" smtClean="0"/>
              <a:t>2</a:t>
            </a:r>
            <a:r>
              <a:rPr lang="sv-SE" dirty="0" smtClean="0"/>
              <a:t> </a:t>
            </a:r>
            <a:r>
              <a:rPr lang="sv-SE" dirty="0" err="1" smtClean="0"/>
              <a:t>depletion</a:t>
            </a:r>
            <a:r>
              <a:rPr lang="sv-SE" dirty="0" smtClean="0"/>
              <a:t> alarms in the bunker…)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0" t="11377" r="34791" b="15447"/>
          <a:stretch/>
        </p:blipFill>
        <p:spPr bwMode="auto">
          <a:xfrm>
            <a:off x="299676" y="3753036"/>
            <a:ext cx="2507035" cy="248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t="10708" r="14864" b="6122"/>
          <a:stretch/>
        </p:blipFill>
        <p:spPr bwMode="auto">
          <a:xfrm>
            <a:off x="3347864" y="2852936"/>
            <a:ext cx="5122625" cy="365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63888" y="4221088"/>
            <a:ext cx="4824536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Freeform 9"/>
          <p:cNvSpPr/>
          <p:nvPr/>
        </p:nvSpPr>
        <p:spPr>
          <a:xfrm>
            <a:off x="3563888" y="5363408"/>
            <a:ext cx="2452643" cy="153824"/>
          </a:xfrm>
          <a:custGeom>
            <a:avLst/>
            <a:gdLst>
              <a:gd name="connsiteX0" fmla="*/ 2452643 w 2452643"/>
              <a:gd name="connsiteY0" fmla="*/ 153824 h 153824"/>
              <a:gd name="connsiteX1" fmla="*/ 0 w 2452643"/>
              <a:gd name="connsiteY1" fmla="*/ 153824 h 153824"/>
              <a:gd name="connsiteX2" fmla="*/ 0 w 2452643"/>
              <a:gd name="connsiteY2" fmla="*/ 0 h 15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643" h="153824">
                <a:moveTo>
                  <a:pt x="2452643" y="153824"/>
                </a:moveTo>
                <a:lnTo>
                  <a:pt x="0" y="15382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48164" y="3501008"/>
            <a:ext cx="0" cy="198022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48164" y="3501008"/>
            <a:ext cx="0" cy="288032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527884" y="5517232"/>
            <a:ext cx="4824536" cy="900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Freeform 18"/>
          <p:cNvSpPr/>
          <p:nvPr/>
        </p:nvSpPr>
        <p:spPr>
          <a:xfrm>
            <a:off x="3527884" y="6273316"/>
            <a:ext cx="2452643" cy="153824"/>
          </a:xfrm>
          <a:custGeom>
            <a:avLst/>
            <a:gdLst>
              <a:gd name="connsiteX0" fmla="*/ 2452643 w 2452643"/>
              <a:gd name="connsiteY0" fmla="*/ 153824 h 153824"/>
              <a:gd name="connsiteX1" fmla="*/ 0 w 2452643"/>
              <a:gd name="connsiteY1" fmla="*/ 153824 h 153824"/>
              <a:gd name="connsiteX2" fmla="*/ 0 w 2452643"/>
              <a:gd name="connsiteY2" fmla="*/ 0 h 15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643" h="153824">
                <a:moveTo>
                  <a:pt x="2452643" y="153824"/>
                </a:moveTo>
                <a:lnTo>
                  <a:pt x="0" y="15382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554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6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4th step: </a:t>
            </a:r>
            <a:r>
              <a:rPr lang="sv-SE" dirty="0" err="1" smtClean="0"/>
              <a:t>Cooldown</a:t>
            </a:r>
            <a:r>
              <a:rPr lang="sv-SE" dirty="0" smtClean="0"/>
              <a:t> TL and 4K tank (</a:t>
            </a:r>
            <a:r>
              <a:rPr lang="sv-SE" dirty="0" err="1" smtClean="0"/>
              <a:t>LHe</a:t>
            </a:r>
            <a:r>
              <a:rPr lang="sv-SE" dirty="0" smtClean="0"/>
              <a:t>)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4474840" cy="5004555"/>
          </a:xfrm>
        </p:spPr>
        <p:txBody>
          <a:bodyPr>
            <a:normAutofit fontScale="62500" lnSpcReduction="20000"/>
          </a:bodyPr>
          <a:lstStyle/>
          <a:p>
            <a:r>
              <a:rPr lang="sv-SE" dirty="0" smtClean="0"/>
              <a:t>For HNOSS </a:t>
            </a:r>
            <a:r>
              <a:rPr lang="sv-SE" dirty="0" err="1" smtClean="0"/>
              <a:t>only</a:t>
            </a:r>
            <a:r>
              <a:rPr lang="sv-SE" dirty="0" smtClean="0"/>
              <a:t> (the ICB </a:t>
            </a:r>
            <a:r>
              <a:rPr lang="sv-SE" dirty="0" err="1" smtClean="0"/>
              <a:t>only</a:t>
            </a:r>
            <a:r>
              <a:rPr lang="sv-SE" dirty="0" smtClean="0"/>
              <a:t> has a </a:t>
            </a:r>
            <a:r>
              <a:rPr lang="sv-SE" dirty="0" err="1" smtClean="0"/>
              <a:t>couple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valves</a:t>
            </a:r>
            <a:r>
              <a:rPr lang="sv-SE" dirty="0" smtClean="0"/>
              <a:t>)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Once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 </a:t>
            </a:r>
            <a:r>
              <a:rPr lang="sv-SE" dirty="0" err="1" smtClean="0"/>
              <a:t>well</a:t>
            </a:r>
            <a:r>
              <a:rPr lang="sv-SE" dirty="0" smtClean="0"/>
              <a:t> isolated from the </a:t>
            </a:r>
            <a:r>
              <a:rPr lang="sv-SE" dirty="0" err="1" smtClean="0"/>
              <a:t>environment</a:t>
            </a:r>
            <a:r>
              <a:rPr lang="sv-SE" dirty="0" smtClean="0"/>
              <a:t> (vacuum and </a:t>
            </a:r>
            <a:r>
              <a:rPr lang="sv-SE" dirty="0" err="1" smtClean="0"/>
              <a:t>cold</a:t>
            </a:r>
            <a:r>
              <a:rPr lang="sv-SE" dirty="0" smtClean="0"/>
              <a:t> </a:t>
            </a:r>
            <a:r>
              <a:rPr lang="sv-SE" dirty="0" err="1" smtClean="0"/>
              <a:t>thermal</a:t>
            </a:r>
            <a:r>
              <a:rPr lang="sv-SE" dirty="0" smtClean="0"/>
              <a:t> </a:t>
            </a:r>
            <a:r>
              <a:rPr lang="sv-SE" dirty="0" err="1" smtClean="0"/>
              <a:t>shield</a:t>
            </a:r>
            <a:r>
              <a:rPr lang="sv-SE" dirty="0" smtClean="0"/>
              <a:t>), the TL </a:t>
            </a:r>
            <a:r>
              <a:rPr lang="sv-SE" dirty="0" err="1" smtClean="0"/>
              <a:t>that</a:t>
            </a:r>
            <a:r>
              <a:rPr lang="sv-SE" dirty="0" smtClean="0"/>
              <a:t> delivers the </a:t>
            </a:r>
            <a:r>
              <a:rPr lang="sv-SE" dirty="0" err="1" smtClean="0"/>
              <a:t>LHe</a:t>
            </a:r>
            <a:r>
              <a:rPr lang="sv-SE" dirty="0" smtClean="0"/>
              <a:t> and the 4K tank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cooled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The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4K tank is finished </a:t>
            </a:r>
            <a:r>
              <a:rPr lang="sv-SE" dirty="0" err="1" smtClean="0"/>
              <a:t>once</a:t>
            </a:r>
            <a:r>
              <a:rPr lang="sv-SE" dirty="0" smtClean="0"/>
              <a:t> the </a:t>
            </a:r>
            <a:r>
              <a:rPr lang="sv-SE" dirty="0" err="1" smtClean="0"/>
              <a:t>desired</a:t>
            </a:r>
            <a:r>
              <a:rPr lang="sv-SE" dirty="0" smtClean="0"/>
              <a:t> </a:t>
            </a:r>
            <a:r>
              <a:rPr lang="sv-SE" dirty="0" err="1" smtClean="0"/>
              <a:t>level</a:t>
            </a:r>
            <a:r>
              <a:rPr lang="sv-SE" dirty="0" smtClean="0"/>
              <a:t> in the tank has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reached</a:t>
            </a:r>
            <a:endParaRPr lang="sv-SE" dirty="0" smtClean="0"/>
          </a:p>
          <a:p>
            <a:endParaRPr lang="sv-SE" dirty="0"/>
          </a:p>
          <a:p>
            <a:r>
              <a:rPr lang="sv-SE" dirty="0" err="1" smtClean="0"/>
              <a:t>Time</a:t>
            </a:r>
            <a:r>
              <a:rPr lang="sv-SE" dirty="0" smtClean="0"/>
              <a:t>: 3 h - 4 h, </a:t>
            </a:r>
            <a:r>
              <a:rPr lang="sv-SE" dirty="0" err="1" smtClean="0"/>
              <a:t>including</a:t>
            </a:r>
            <a:r>
              <a:rPr lang="sv-SE" dirty="0" smtClean="0"/>
              <a:t> the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transfer </a:t>
            </a:r>
            <a:r>
              <a:rPr lang="sv-SE" dirty="0" err="1" smtClean="0"/>
              <a:t>line</a:t>
            </a:r>
            <a:r>
              <a:rPr lang="sv-SE" dirty="0" smtClean="0"/>
              <a:t> (TL) </a:t>
            </a:r>
            <a:r>
              <a:rPr lang="sv-SE" dirty="0" err="1" smtClean="0"/>
              <a:t>between</a:t>
            </a:r>
            <a:r>
              <a:rPr lang="sv-SE" dirty="0" smtClean="0"/>
              <a:t> the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dewar</a:t>
            </a:r>
            <a:r>
              <a:rPr lang="sv-SE" dirty="0" smtClean="0"/>
              <a:t> and HNOSS 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11</a:t>
            </a:fld>
            <a:endParaRPr lang="sv-SE" dirty="0"/>
          </a:p>
        </p:txBody>
      </p:sp>
      <p:grpSp>
        <p:nvGrpSpPr>
          <p:cNvPr id="13" name="Group 12"/>
          <p:cNvGrpSpPr/>
          <p:nvPr/>
        </p:nvGrpSpPr>
        <p:grpSpPr>
          <a:xfrm>
            <a:off x="5040052" y="692696"/>
            <a:ext cx="4015940" cy="5813759"/>
            <a:chOff x="3419872" y="692696"/>
            <a:chExt cx="4015940" cy="5813759"/>
          </a:xfrm>
        </p:grpSpPr>
        <p:pic>
          <p:nvPicPr>
            <p:cNvPr id="6" name="Picture 2" descr="\\PHY-WIN-FS\home11\rocsa673\My Documents\FREIA\Photos\HNOSS\P100099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t="5678" r="15795"/>
            <a:stretch/>
          </p:blipFill>
          <p:spPr bwMode="auto">
            <a:xfrm>
              <a:off x="5616116" y="980728"/>
              <a:ext cx="1819696" cy="3493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\\PHY-WIN-FS\home11\rocsa673\My Documents\FREIA\Photos\20150214_17590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9" t="8314" r="12766" b="11169"/>
            <a:stretch/>
          </p:blipFill>
          <p:spPr bwMode="auto">
            <a:xfrm>
              <a:off x="3491880" y="1304764"/>
              <a:ext cx="1872208" cy="2532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\\PHY-WIN-FS\home11\rocsa673\My Documents\FREIA\Posters\IPAC'14\WEPRI110\WEPRI110f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4617132"/>
              <a:ext cx="2711721" cy="1889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Freeform 8"/>
            <p:cNvSpPr/>
            <p:nvPr/>
          </p:nvSpPr>
          <p:spPr>
            <a:xfrm>
              <a:off x="4103948" y="3789040"/>
              <a:ext cx="1872208" cy="1440160"/>
            </a:xfrm>
            <a:custGeom>
              <a:avLst/>
              <a:gdLst>
                <a:gd name="connsiteX0" fmla="*/ 1999716 w 1999716"/>
                <a:gd name="connsiteY0" fmla="*/ 1418602 h 1418602"/>
                <a:gd name="connsiteX1" fmla="*/ 1999716 w 1999716"/>
                <a:gd name="connsiteY1" fmla="*/ 709301 h 1418602"/>
                <a:gd name="connsiteX2" fmla="*/ 0 w 1999716"/>
                <a:gd name="connsiteY2" fmla="*/ 709301 h 1418602"/>
                <a:gd name="connsiteX3" fmla="*/ 0 w 1999716"/>
                <a:gd name="connsiteY3" fmla="*/ 0 h 141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9716" h="1418602">
                  <a:moveTo>
                    <a:pt x="1999716" y="1418602"/>
                  </a:moveTo>
                  <a:lnTo>
                    <a:pt x="1999716" y="709301"/>
                  </a:lnTo>
                  <a:lnTo>
                    <a:pt x="0" y="709301"/>
                  </a:lnTo>
                  <a:lnTo>
                    <a:pt x="0" y="0"/>
                  </a:lnTo>
                </a:path>
              </a:pathLst>
            </a:custGeom>
            <a:noFill/>
            <a:ln w="85725">
              <a:solidFill>
                <a:srgbClr val="FF000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257310" y="1088740"/>
              <a:ext cx="1358806" cy="182204"/>
            </a:xfrm>
            <a:custGeom>
              <a:avLst/>
              <a:gdLst>
                <a:gd name="connsiteX0" fmla="*/ 0 w 1153682"/>
                <a:gd name="connsiteY0" fmla="*/ 572568 h 572568"/>
                <a:gd name="connsiteX1" fmla="*/ 0 w 1153682"/>
                <a:gd name="connsiteY1" fmla="*/ 0 h 572568"/>
                <a:gd name="connsiteX2" fmla="*/ 1153682 w 1153682"/>
                <a:gd name="connsiteY2" fmla="*/ 0 h 57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3682" h="572568">
                  <a:moveTo>
                    <a:pt x="0" y="572568"/>
                  </a:moveTo>
                  <a:lnTo>
                    <a:pt x="0" y="0"/>
                  </a:lnTo>
                  <a:lnTo>
                    <a:pt x="1153682" y="0"/>
                  </a:lnTo>
                </a:path>
              </a:pathLst>
            </a:custGeom>
            <a:noFill/>
            <a:ln w="85725">
              <a:solidFill>
                <a:srgbClr val="FF000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47964" y="4041068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 err="1" smtClean="0">
                  <a:latin typeface="Book Antiqua" panose="02040602050305030304" pitchFamily="18" charset="0"/>
                </a:rPr>
                <a:t>LHe</a:t>
              </a:r>
              <a:r>
                <a:rPr lang="sv-SE" sz="1400" b="1" dirty="0" smtClean="0">
                  <a:latin typeface="Book Antiqua" panose="02040602050305030304" pitchFamily="18" charset="0"/>
                </a:rPr>
                <a:t> + LN2</a:t>
              </a:r>
              <a:endParaRPr lang="sv-SE" sz="1400" b="1" dirty="0">
                <a:latin typeface="Book Antiqua" panose="0204060205030503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79912" y="692696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b="1" dirty="0" err="1" smtClean="0">
                  <a:latin typeface="Book Antiqua" panose="02040602050305030304" pitchFamily="18" charset="0"/>
                </a:rPr>
                <a:t>LHe</a:t>
              </a:r>
              <a:r>
                <a:rPr lang="sv-SE" sz="1400" b="1" dirty="0" smtClean="0">
                  <a:latin typeface="Book Antiqua" panose="02040602050305030304" pitchFamily="18" charset="0"/>
                </a:rPr>
                <a:t> + LN2</a:t>
              </a:r>
              <a:endParaRPr lang="sv-SE" sz="1400" b="1" dirty="0">
                <a:latin typeface="Book Antiqua" panose="0204060205030503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884368" y="2024844"/>
            <a:ext cx="576064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TextBox 14"/>
          <p:cNvSpPr txBox="1"/>
          <p:nvPr/>
        </p:nvSpPr>
        <p:spPr>
          <a:xfrm>
            <a:off x="7848364" y="2071881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smtClean="0">
                <a:solidFill>
                  <a:srgbClr val="FF0000"/>
                </a:solidFill>
              </a:rPr>
              <a:t>4K tank</a:t>
            </a:r>
            <a:endParaRPr lang="sv-SE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3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Sequence</a:t>
            </a:r>
            <a:r>
              <a:rPr lang="sv-SE" dirty="0" smtClean="0"/>
              <a:t> 5 and 6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2700300"/>
          </a:xfrm>
        </p:spPr>
        <p:txBody>
          <a:bodyPr>
            <a:normAutofit fontScale="55000" lnSpcReduction="20000"/>
          </a:bodyPr>
          <a:lstStyle/>
          <a:p>
            <a:r>
              <a:rPr lang="sv-SE" dirty="0" smtClean="0"/>
              <a:t>To cool down the TL and the 4K tank, </a:t>
            </a:r>
            <a:r>
              <a:rPr lang="sv-SE" dirty="0" err="1" smtClean="0"/>
              <a:t>there</a:t>
            </a:r>
            <a:r>
              <a:rPr lang="sv-SE" dirty="0" smtClean="0"/>
              <a:t> is a </a:t>
            </a:r>
            <a:r>
              <a:rPr lang="sv-SE" dirty="0" err="1" smtClean="0"/>
              <a:t>direct</a:t>
            </a:r>
            <a:r>
              <a:rPr lang="sv-SE" dirty="0" smtClean="0"/>
              <a:t> </a:t>
            </a:r>
            <a:r>
              <a:rPr lang="sv-SE" dirty="0" err="1" smtClean="0"/>
              <a:t>connection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the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dewar</a:t>
            </a:r>
            <a:r>
              <a:rPr lang="sv-SE" dirty="0" smtClean="0"/>
              <a:t> and the 4K tank (and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course</a:t>
            </a:r>
            <a:r>
              <a:rPr lang="sv-SE" dirty="0" smtClean="0"/>
              <a:t> the </a:t>
            </a:r>
            <a:r>
              <a:rPr lang="sv-SE" dirty="0" err="1" smtClean="0"/>
              <a:t>Kaeser</a:t>
            </a:r>
            <a:r>
              <a:rPr lang="sv-SE" dirty="0" smtClean="0"/>
              <a:t> or the </a:t>
            </a:r>
            <a:r>
              <a:rPr lang="sv-SE" dirty="0" err="1" smtClean="0"/>
              <a:t>gasbag</a:t>
            </a:r>
            <a:r>
              <a:rPr lang="sv-SE" dirty="0" smtClean="0"/>
              <a:t>)</a:t>
            </a:r>
          </a:p>
          <a:p>
            <a:endParaRPr lang="sv-SE" dirty="0" smtClean="0"/>
          </a:p>
          <a:p>
            <a:r>
              <a:rPr lang="sv-SE" dirty="0" err="1" smtClean="0"/>
              <a:t>Once</a:t>
            </a:r>
            <a:r>
              <a:rPr lang="sv-SE" dirty="0" smtClean="0"/>
              <a:t> the 4K tank is at the </a:t>
            </a:r>
            <a:r>
              <a:rPr lang="sv-SE" dirty="0" err="1" smtClean="0"/>
              <a:t>desired</a:t>
            </a:r>
            <a:r>
              <a:rPr lang="sv-SE" dirty="0" smtClean="0"/>
              <a:t> </a:t>
            </a:r>
            <a:r>
              <a:rPr lang="sv-SE" dirty="0" err="1" smtClean="0"/>
              <a:t>level</a:t>
            </a:r>
            <a:r>
              <a:rPr lang="sv-SE" dirty="0" smtClean="0"/>
              <a:t> (LT100) the </a:t>
            </a:r>
            <a:r>
              <a:rPr lang="sv-SE" dirty="0" err="1" smtClean="0"/>
              <a:t>sequence</a:t>
            </a:r>
            <a:r>
              <a:rPr lang="sv-SE" dirty="0" smtClean="0"/>
              <a:t> </a:t>
            </a:r>
            <a:r>
              <a:rPr lang="sv-SE" dirty="0" err="1" smtClean="0"/>
              <a:t>switches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another</a:t>
            </a:r>
            <a:r>
              <a:rPr lang="sv-SE" dirty="0" smtClean="0"/>
              <a:t> </a:t>
            </a:r>
            <a:r>
              <a:rPr lang="sv-SE" dirty="0" err="1" smtClean="0"/>
              <a:t>state</a:t>
            </a:r>
            <a:r>
              <a:rPr lang="sv-SE" dirty="0" smtClean="0"/>
              <a:t>: </a:t>
            </a:r>
            <a:r>
              <a:rPr lang="sv-SE" dirty="0" err="1" smtClean="0"/>
              <a:t>filling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4K tank</a:t>
            </a:r>
          </a:p>
          <a:p>
            <a:pPr lvl="1"/>
            <a:r>
              <a:rPr lang="sv-SE" dirty="0" err="1" smtClean="0"/>
              <a:t>Intermittently</a:t>
            </a:r>
            <a:r>
              <a:rPr lang="sv-SE" dirty="0" smtClean="0"/>
              <a:t>: in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case</a:t>
            </a:r>
            <a:r>
              <a:rPr lang="sv-SE" dirty="0" smtClean="0"/>
              <a:t> the transfer </a:t>
            </a:r>
            <a:r>
              <a:rPr lang="sv-SE" dirty="0" err="1" smtClean="0"/>
              <a:t>line</a:t>
            </a:r>
            <a:r>
              <a:rPr lang="sv-SE" dirty="0" smtClean="0"/>
              <a:t> is re-</a:t>
            </a:r>
            <a:r>
              <a:rPr lang="sv-SE" dirty="0" err="1" smtClean="0"/>
              <a:t>cooled</a:t>
            </a:r>
            <a:r>
              <a:rPr lang="sv-SE" dirty="0" smtClean="0"/>
              <a:t> </a:t>
            </a:r>
            <a:r>
              <a:rPr lang="sv-SE" dirty="0" err="1" smtClean="0"/>
              <a:t>again</a:t>
            </a:r>
            <a:r>
              <a:rPr lang="sv-SE" dirty="0" smtClean="0"/>
              <a:t> </a:t>
            </a:r>
            <a:r>
              <a:rPr lang="sv-SE" dirty="0" err="1" smtClean="0"/>
              <a:t>before</a:t>
            </a:r>
            <a:r>
              <a:rPr lang="sv-SE" dirty="0" smtClean="0"/>
              <a:t> </a:t>
            </a:r>
            <a:r>
              <a:rPr lang="sv-SE" dirty="0" err="1" smtClean="0"/>
              <a:t>every</a:t>
            </a:r>
            <a:r>
              <a:rPr lang="sv-SE" dirty="0" smtClean="0"/>
              <a:t> refill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avoid</a:t>
            </a:r>
            <a:r>
              <a:rPr lang="sv-SE" dirty="0" smtClean="0"/>
              <a:t> a </a:t>
            </a:r>
            <a:r>
              <a:rPr lang="sv-SE" dirty="0" err="1" smtClean="0"/>
              <a:t>big</a:t>
            </a:r>
            <a:r>
              <a:rPr lang="sv-SE" dirty="0" smtClean="0"/>
              <a:t> evaporation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due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difference</a:t>
            </a:r>
            <a:r>
              <a:rPr lang="sv-SE" dirty="0" smtClean="0"/>
              <a:t> in </a:t>
            </a:r>
            <a:r>
              <a:rPr lang="sv-SE" dirty="0" err="1" smtClean="0"/>
              <a:t>temperature</a:t>
            </a:r>
            <a:endParaRPr lang="sv-SE" dirty="0" smtClean="0"/>
          </a:p>
          <a:p>
            <a:pPr lvl="1"/>
            <a:r>
              <a:rPr lang="sv-SE" dirty="0" smtClean="0"/>
              <a:t>Via </a:t>
            </a:r>
            <a:r>
              <a:rPr lang="sv-SE" dirty="0" err="1" smtClean="0"/>
              <a:t>regulation</a:t>
            </a:r>
            <a:r>
              <a:rPr lang="sv-SE" dirty="0" smtClean="0"/>
              <a:t>: the </a:t>
            </a:r>
            <a:r>
              <a:rPr lang="sv-SE" dirty="0" err="1" smtClean="0"/>
              <a:t>filling</a:t>
            </a:r>
            <a:r>
              <a:rPr lang="sv-SE" dirty="0" smtClean="0"/>
              <a:t> </a:t>
            </a:r>
            <a:r>
              <a:rPr lang="sv-SE" dirty="0" err="1" smtClean="0"/>
              <a:t>valve</a:t>
            </a:r>
            <a:r>
              <a:rPr lang="sv-SE" dirty="0" smtClean="0"/>
              <a:t> (CV100) is </a:t>
            </a:r>
            <a:r>
              <a:rPr lang="sv-SE" dirty="0" err="1" smtClean="0"/>
              <a:t>constantly</a:t>
            </a:r>
            <a:r>
              <a:rPr lang="sv-SE" dirty="0" smtClean="0"/>
              <a:t> </a:t>
            </a:r>
            <a:r>
              <a:rPr lang="sv-SE" dirty="0" err="1" smtClean="0"/>
              <a:t>opened</a:t>
            </a: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state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be </a:t>
            </a:r>
            <a:r>
              <a:rPr lang="sv-SE" dirty="0" err="1" smtClean="0"/>
              <a:t>kept</a:t>
            </a:r>
            <a:r>
              <a:rPr lang="sv-SE" dirty="0" smtClean="0"/>
              <a:t> </a:t>
            </a:r>
            <a:r>
              <a:rPr lang="sv-SE" dirty="0" err="1" smtClean="0"/>
              <a:t>until</a:t>
            </a:r>
            <a:r>
              <a:rPr lang="sv-SE" dirty="0" smtClean="0"/>
              <a:t> the </a:t>
            </a:r>
            <a:r>
              <a:rPr lang="sv-SE" dirty="0" err="1" smtClean="0"/>
              <a:t>sequence</a:t>
            </a:r>
            <a:r>
              <a:rPr lang="sv-SE" dirty="0" smtClean="0"/>
              <a:t> is </a:t>
            </a:r>
            <a:r>
              <a:rPr lang="sv-SE" dirty="0" err="1" smtClean="0"/>
              <a:t>stopped</a:t>
            </a: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5716" y="3645024"/>
            <a:ext cx="5076564" cy="29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3779912" y="3789040"/>
            <a:ext cx="0" cy="64807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247964" y="3897052"/>
            <a:ext cx="0" cy="46805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779912" y="3789040"/>
            <a:ext cx="0" cy="64807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3779912" y="3789040"/>
            <a:ext cx="470116" cy="294468"/>
          </a:xfrm>
          <a:custGeom>
            <a:avLst/>
            <a:gdLst>
              <a:gd name="connsiteX0" fmla="*/ 0 w 470116"/>
              <a:gd name="connsiteY0" fmla="*/ 0 h 294468"/>
              <a:gd name="connsiteX1" fmla="*/ 0 w 470116"/>
              <a:gd name="connsiteY1" fmla="*/ 294468 h 294468"/>
              <a:gd name="connsiteX2" fmla="*/ 470116 w 470116"/>
              <a:gd name="connsiteY2" fmla="*/ 294468 h 294468"/>
              <a:gd name="connsiteX3" fmla="*/ 470116 w 470116"/>
              <a:gd name="connsiteY3" fmla="*/ 103322 h 29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116" h="294468">
                <a:moveTo>
                  <a:pt x="0" y="0"/>
                </a:moveTo>
                <a:lnTo>
                  <a:pt x="0" y="294468"/>
                </a:lnTo>
                <a:lnTo>
                  <a:pt x="470116" y="294468"/>
                </a:lnTo>
                <a:lnTo>
                  <a:pt x="470116" y="103322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247964" y="3897052"/>
            <a:ext cx="0" cy="46805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3381050" y="4308805"/>
            <a:ext cx="1137424" cy="76032"/>
          </a:xfrm>
          <a:custGeom>
            <a:avLst/>
            <a:gdLst>
              <a:gd name="connsiteX0" fmla="*/ 0 w 1137424"/>
              <a:gd name="connsiteY0" fmla="*/ 49092 h 76032"/>
              <a:gd name="connsiteX1" fmla="*/ 84749 w 1137424"/>
              <a:gd name="connsiteY1" fmla="*/ 22329 h 76032"/>
              <a:gd name="connsiteX2" fmla="*/ 169498 w 1137424"/>
              <a:gd name="connsiteY2" fmla="*/ 49092 h 76032"/>
              <a:gd name="connsiteX3" fmla="*/ 258708 w 1137424"/>
              <a:gd name="connsiteY3" fmla="*/ 8947 h 76032"/>
              <a:gd name="connsiteX4" fmla="*/ 321155 w 1137424"/>
              <a:gd name="connsiteY4" fmla="*/ 49092 h 76032"/>
              <a:gd name="connsiteX5" fmla="*/ 396983 w 1137424"/>
              <a:gd name="connsiteY5" fmla="*/ 13408 h 76032"/>
              <a:gd name="connsiteX6" fmla="*/ 499574 w 1137424"/>
              <a:gd name="connsiteY6" fmla="*/ 66934 h 76032"/>
              <a:gd name="connsiteX7" fmla="*/ 575403 w 1137424"/>
              <a:gd name="connsiteY7" fmla="*/ 8947 h 76032"/>
              <a:gd name="connsiteX8" fmla="*/ 691375 w 1137424"/>
              <a:gd name="connsiteY8" fmla="*/ 66934 h 76032"/>
              <a:gd name="connsiteX9" fmla="*/ 771664 w 1137424"/>
              <a:gd name="connsiteY9" fmla="*/ 22329 h 76032"/>
              <a:gd name="connsiteX10" fmla="*/ 883176 w 1137424"/>
              <a:gd name="connsiteY10" fmla="*/ 75855 h 76032"/>
              <a:gd name="connsiteX11" fmla="*/ 976847 w 1137424"/>
              <a:gd name="connsiteY11" fmla="*/ 26 h 76032"/>
              <a:gd name="connsiteX12" fmla="*/ 1057135 w 1137424"/>
              <a:gd name="connsiteY12" fmla="*/ 66934 h 76032"/>
              <a:gd name="connsiteX13" fmla="*/ 1137424 w 1137424"/>
              <a:gd name="connsiteY13" fmla="*/ 35710 h 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7424" h="76032">
                <a:moveTo>
                  <a:pt x="0" y="49092"/>
                </a:moveTo>
                <a:cubicBezTo>
                  <a:pt x="28249" y="35710"/>
                  <a:pt x="56499" y="22329"/>
                  <a:pt x="84749" y="22329"/>
                </a:cubicBezTo>
                <a:cubicBezTo>
                  <a:pt x="112999" y="22329"/>
                  <a:pt x="140505" y="51322"/>
                  <a:pt x="169498" y="49092"/>
                </a:cubicBezTo>
                <a:cubicBezTo>
                  <a:pt x="198491" y="46862"/>
                  <a:pt x="233432" y="8947"/>
                  <a:pt x="258708" y="8947"/>
                </a:cubicBezTo>
                <a:cubicBezTo>
                  <a:pt x="283984" y="8947"/>
                  <a:pt x="298109" y="48349"/>
                  <a:pt x="321155" y="49092"/>
                </a:cubicBezTo>
                <a:cubicBezTo>
                  <a:pt x="344201" y="49835"/>
                  <a:pt x="367247" y="10434"/>
                  <a:pt x="396983" y="13408"/>
                </a:cubicBezTo>
                <a:cubicBezTo>
                  <a:pt x="426719" y="16382"/>
                  <a:pt x="469837" y="67678"/>
                  <a:pt x="499574" y="66934"/>
                </a:cubicBezTo>
                <a:cubicBezTo>
                  <a:pt x="529311" y="66190"/>
                  <a:pt x="543436" y="8947"/>
                  <a:pt x="575403" y="8947"/>
                </a:cubicBezTo>
                <a:cubicBezTo>
                  <a:pt x="607370" y="8947"/>
                  <a:pt x="658665" y="64704"/>
                  <a:pt x="691375" y="66934"/>
                </a:cubicBezTo>
                <a:cubicBezTo>
                  <a:pt x="724085" y="69164"/>
                  <a:pt x="739697" y="20842"/>
                  <a:pt x="771664" y="22329"/>
                </a:cubicBezTo>
                <a:cubicBezTo>
                  <a:pt x="803631" y="23816"/>
                  <a:pt x="848979" y="79572"/>
                  <a:pt x="883176" y="75855"/>
                </a:cubicBezTo>
                <a:cubicBezTo>
                  <a:pt x="917373" y="72138"/>
                  <a:pt x="947854" y="1513"/>
                  <a:pt x="976847" y="26"/>
                </a:cubicBezTo>
                <a:cubicBezTo>
                  <a:pt x="1005840" y="-1461"/>
                  <a:pt x="1030372" y="60987"/>
                  <a:pt x="1057135" y="66934"/>
                </a:cubicBezTo>
                <a:cubicBezTo>
                  <a:pt x="1083898" y="72881"/>
                  <a:pt x="1110661" y="54295"/>
                  <a:pt x="1137424" y="35710"/>
                </a:cubicBez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197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5th step: </a:t>
            </a:r>
            <a:r>
              <a:rPr lang="sv-SE" dirty="0" err="1" smtClean="0"/>
              <a:t>Cooldown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 (</a:t>
            </a:r>
            <a:r>
              <a:rPr lang="sv-SE" dirty="0" err="1" smtClean="0"/>
              <a:t>LHe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3744416"/>
          </a:xfrm>
        </p:spPr>
        <p:txBody>
          <a:bodyPr>
            <a:normAutofit fontScale="47500" lnSpcReduction="20000"/>
          </a:bodyPr>
          <a:lstStyle/>
          <a:p>
            <a:r>
              <a:rPr lang="sv-SE" dirty="0" smtClean="0"/>
              <a:t>It </a:t>
            </a:r>
            <a:r>
              <a:rPr lang="sv-SE" dirty="0" err="1" smtClean="0"/>
              <a:t>can</a:t>
            </a:r>
            <a:r>
              <a:rPr lang="sv-SE" dirty="0" smtClean="0"/>
              <a:t> start </a:t>
            </a:r>
            <a:r>
              <a:rPr lang="sv-SE" dirty="0" err="1" smtClean="0"/>
              <a:t>before</a:t>
            </a:r>
            <a:r>
              <a:rPr lang="sv-SE" dirty="0" smtClean="0"/>
              <a:t> the 4K tank is full.</a:t>
            </a:r>
          </a:p>
          <a:p>
            <a:endParaRPr lang="sv-SE" dirty="0" smtClean="0"/>
          </a:p>
          <a:p>
            <a:r>
              <a:rPr lang="sv-SE" dirty="0" err="1" smtClean="0"/>
              <a:t>Since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isolated, </a:t>
            </a:r>
            <a:r>
              <a:rPr lang="sv-SE" dirty="0" err="1" smtClean="0"/>
              <a:t>when</a:t>
            </a:r>
            <a:r>
              <a:rPr lang="sv-SE" dirty="0" smtClean="0"/>
              <a:t> the (</a:t>
            </a:r>
            <a:r>
              <a:rPr lang="sv-SE" dirty="0" err="1" smtClean="0"/>
              <a:t>first</a:t>
            </a:r>
            <a:r>
              <a:rPr lang="sv-SE" dirty="0" smtClean="0"/>
              <a:t>) </a:t>
            </a:r>
            <a:r>
              <a:rPr lang="sv-SE" dirty="0" err="1" smtClean="0"/>
              <a:t>cooldown</a:t>
            </a:r>
            <a:r>
              <a:rPr lang="sv-SE" dirty="0" smtClean="0"/>
              <a:t> starts the </a:t>
            </a:r>
            <a:r>
              <a:rPr lang="sv-SE" dirty="0" err="1" smtClean="0"/>
              <a:t>temperature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 is </a:t>
            </a:r>
            <a:r>
              <a:rPr lang="sv-SE" dirty="0" err="1" smtClean="0"/>
              <a:t>below</a:t>
            </a:r>
            <a:r>
              <a:rPr lang="sv-SE" dirty="0" smtClean="0"/>
              <a:t> </a:t>
            </a:r>
            <a:r>
              <a:rPr lang="sv-SE" dirty="0" err="1" smtClean="0"/>
              <a:t>room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, ca. 290K for </a:t>
            </a:r>
            <a:r>
              <a:rPr lang="sv-SE" dirty="0" err="1" smtClean="0"/>
              <a:t>Germaine</a:t>
            </a:r>
            <a:r>
              <a:rPr lang="sv-SE" dirty="0" smtClean="0"/>
              <a:t> and 260 K for Helene.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 smtClean="0"/>
              <a:t>The </a:t>
            </a:r>
            <a:r>
              <a:rPr lang="sv-SE" dirty="0" err="1" smtClean="0"/>
              <a:t>cooldown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 is finished </a:t>
            </a:r>
            <a:r>
              <a:rPr lang="sv-SE" dirty="0" err="1" smtClean="0"/>
              <a:t>once</a:t>
            </a:r>
            <a:r>
              <a:rPr lang="sv-SE" dirty="0" smtClean="0"/>
              <a:t> the 2K tank has </a:t>
            </a:r>
            <a:r>
              <a:rPr lang="sv-SE" dirty="0" err="1" smtClean="0"/>
              <a:t>reached</a:t>
            </a:r>
            <a:r>
              <a:rPr lang="sv-SE" dirty="0" smtClean="0"/>
              <a:t> the </a:t>
            </a:r>
            <a:r>
              <a:rPr lang="sv-SE" dirty="0" err="1" smtClean="0"/>
              <a:t>desired</a:t>
            </a:r>
            <a:r>
              <a:rPr lang="sv-SE" dirty="0" smtClean="0"/>
              <a:t> </a:t>
            </a:r>
            <a:r>
              <a:rPr lang="sv-SE" dirty="0" err="1" smtClean="0"/>
              <a:t>level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From </a:t>
            </a:r>
            <a:r>
              <a:rPr lang="sv-SE" dirty="0" err="1" smtClean="0"/>
              <a:t>then</a:t>
            </a:r>
            <a:r>
              <a:rPr lang="sv-SE" dirty="0" smtClean="0"/>
              <a:t> on, the 2K tank </a:t>
            </a:r>
            <a:r>
              <a:rPr lang="sv-SE" dirty="0" err="1" smtClean="0"/>
              <a:t>will</a:t>
            </a:r>
            <a:r>
              <a:rPr lang="sv-SE" dirty="0" smtClean="0"/>
              <a:t> be </a:t>
            </a:r>
            <a:r>
              <a:rPr lang="sv-SE" dirty="0" err="1" smtClean="0"/>
              <a:t>filled</a:t>
            </a:r>
            <a:r>
              <a:rPr lang="sv-SE" dirty="0" smtClean="0"/>
              <a:t> from </a:t>
            </a:r>
            <a:r>
              <a:rPr lang="sv-SE" dirty="0" err="1" smtClean="0"/>
              <a:t>above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r>
              <a:rPr lang="sv-SE" dirty="0" err="1" smtClean="0"/>
              <a:t>Cooling</a:t>
            </a:r>
            <a:r>
              <a:rPr lang="sv-SE" dirty="0" smtClean="0"/>
              <a:t> rates (</a:t>
            </a:r>
            <a:r>
              <a:rPr lang="sv-SE" dirty="0" err="1" smtClean="0"/>
              <a:t>calculated</a:t>
            </a:r>
            <a:r>
              <a:rPr lang="sv-SE" dirty="0" smtClean="0"/>
              <a:t> as the </a:t>
            </a:r>
            <a:r>
              <a:rPr lang="sv-SE" dirty="0" err="1" smtClean="0"/>
              <a:t>time</a:t>
            </a:r>
            <a:r>
              <a:rPr lang="sv-SE" dirty="0" smtClean="0"/>
              <a:t> it </a:t>
            </a:r>
            <a:r>
              <a:rPr lang="sv-SE" dirty="0" err="1" smtClean="0"/>
              <a:t>takes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cool from 150 K </a:t>
            </a:r>
            <a:r>
              <a:rPr lang="sv-SE" dirty="0" err="1" smtClean="0"/>
              <a:t>to</a:t>
            </a:r>
            <a:r>
              <a:rPr lang="sv-SE" dirty="0" smtClean="0"/>
              <a:t> 20 K, </a:t>
            </a:r>
            <a:r>
              <a:rPr lang="sv-SE" dirty="0" err="1" smtClean="0"/>
              <a:t>which</a:t>
            </a:r>
            <a:r>
              <a:rPr lang="sv-SE" dirty="0" smtClean="0"/>
              <a:t> is the ”</a:t>
            </a:r>
            <a:r>
              <a:rPr lang="sv-SE" dirty="0" err="1" smtClean="0"/>
              <a:t>danger</a:t>
            </a:r>
            <a:r>
              <a:rPr lang="sv-SE" dirty="0" smtClean="0"/>
              <a:t> </a:t>
            </a:r>
            <a:r>
              <a:rPr lang="sv-SE" dirty="0" err="1" smtClean="0"/>
              <a:t>zone</a:t>
            </a:r>
            <a:r>
              <a:rPr lang="sv-SE" dirty="0" smtClean="0"/>
              <a:t>”)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both</a:t>
            </a:r>
            <a:r>
              <a:rPr lang="sv-SE" dirty="0" smtClean="0"/>
              <a:t> </a:t>
            </a:r>
            <a:r>
              <a:rPr lang="sv-SE" dirty="0" err="1" smtClean="0"/>
              <a:t>cavities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in HNOSS:</a:t>
            </a:r>
          </a:p>
          <a:p>
            <a:pPr lvl="1"/>
            <a:r>
              <a:rPr lang="sv-SE" dirty="0" err="1" smtClean="0"/>
              <a:t>Germaine</a:t>
            </a:r>
            <a:r>
              <a:rPr lang="sv-SE" dirty="0" smtClean="0"/>
              <a:t>: 2.15 K/min </a:t>
            </a:r>
          </a:p>
          <a:p>
            <a:pPr lvl="1"/>
            <a:r>
              <a:rPr lang="sv-SE" dirty="0" smtClean="0"/>
              <a:t>Hélène:      1.60 K/min</a:t>
            </a:r>
          </a:p>
          <a:p>
            <a:pPr marL="457200" lvl="1" indent="0">
              <a:buNone/>
            </a:pPr>
            <a:r>
              <a:rPr lang="sv-SE" i="1" dirty="0" smtClean="0"/>
              <a:t>Note</a:t>
            </a:r>
            <a:r>
              <a:rPr lang="sv-SE" dirty="0" smtClean="0"/>
              <a:t>: </a:t>
            </a:r>
            <a:r>
              <a:rPr lang="sv-SE" dirty="0" err="1" smtClean="0"/>
              <a:t>several</a:t>
            </a:r>
            <a:r>
              <a:rPr lang="sv-SE" dirty="0" smtClean="0"/>
              <a:t> definitions for the </a:t>
            </a:r>
            <a:r>
              <a:rPr lang="sv-SE" dirty="0" err="1" smtClean="0"/>
              <a:t>danger</a:t>
            </a:r>
            <a:r>
              <a:rPr lang="sv-SE" dirty="0" smtClean="0"/>
              <a:t> </a:t>
            </a:r>
            <a:r>
              <a:rPr lang="sv-SE" dirty="0" err="1" smtClean="0"/>
              <a:t>zone</a:t>
            </a:r>
            <a:r>
              <a:rPr lang="sv-SE" dirty="0" smtClean="0"/>
              <a:t>, </a:t>
            </a:r>
            <a:r>
              <a:rPr lang="sv-SE" dirty="0" err="1" smtClean="0"/>
              <a:t>aka</a:t>
            </a:r>
            <a:r>
              <a:rPr lang="sv-SE" dirty="0" smtClean="0"/>
              <a:t> Q-</a:t>
            </a:r>
            <a:r>
              <a:rPr lang="sv-SE" dirty="0" err="1" smtClean="0"/>
              <a:t>disease</a:t>
            </a:r>
            <a:r>
              <a:rPr lang="sv-SE" dirty="0" smtClean="0"/>
              <a:t> </a:t>
            </a:r>
            <a:r>
              <a:rPr lang="sv-SE" dirty="0" err="1" smtClean="0"/>
              <a:t>zone</a:t>
            </a:r>
            <a:r>
              <a:rPr lang="sv-SE" dirty="0" smtClean="0"/>
              <a:t>, </a:t>
            </a:r>
            <a:r>
              <a:rPr lang="sv-SE" dirty="0" err="1" smtClean="0"/>
              <a:t>exist</a:t>
            </a:r>
            <a:r>
              <a:rPr lang="sv-SE" dirty="0" smtClean="0"/>
              <a:t>. </a:t>
            </a:r>
            <a:r>
              <a:rPr lang="sv-SE" dirty="0" err="1" smtClean="0"/>
              <a:t>According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IPNO, the </a:t>
            </a:r>
            <a:r>
              <a:rPr lang="sv-SE" dirty="0" err="1" smtClean="0"/>
              <a:t>cooling</a:t>
            </a:r>
            <a:r>
              <a:rPr lang="sv-SE" dirty="0" smtClean="0"/>
              <a:t> must be </a:t>
            </a:r>
            <a:r>
              <a:rPr lang="sv-SE" dirty="0" err="1" smtClean="0"/>
              <a:t>fastest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150 K and 20K.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9" r="3733" b="19087"/>
          <a:stretch/>
        </p:blipFill>
        <p:spPr bwMode="auto">
          <a:xfrm>
            <a:off x="1596006" y="4386943"/>
            <a:ext cx="6167999" cy="217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3793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Sequence</a:t>
            </a:r>
            <a:r>
              <a:rPr lang="sv-SE" dirty="0" smtClean="0"/>
              <a:t> 7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5902"/>
            <a:ext cx="8229600" cy="2484275"/>
          </a:xfrm>
        </p:spPr>
        <p:txBody>
          <a:bodyPr>
            <a:normAutofit fontScale="47500" lnSpcReduction="20000"/>
          </a:bodyPr>
          <a:lstStyle/>
          <a:p>
            <a:r>
              <a:rPr lang="sv-SE" dirty="0" smtClean="0"/>
              <a:t>The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/>
              <a:t>is </a:t>
            </a:r>
            <a:r>
              <a:rPr lang="sv-SE" dirty="0" err="1"/>
              <a:t>done</a:t>
            </a:r>
            <a:r>
              <a:rPr lang="sv-SE" dirty="0"/>
              <a:t> from </a:t>
            </a:r>
            <a:r>
              <a:rPr lang="sv-SE" dirty="0" err="1"/>
              <a:t>below</a:t>
            </a:r>
            <a:r>
              <a:rPr lang="sv-SE" dirty="0"/>
              <a:t> (the 2K tank is the last part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fills</a:t>
            </a:r>
            <a:r>
              <a:rPr lang="sv-SE" dirty="0"/>
              <a:t>) </a:t>
            </a:r>
            <a:r>
              <a:rPr lang="sv-SE" dirty="0" err="1"/>
              <a:t>using</a:t>
            </a:r>
            <a:r>
              <a:rPr lang="sv-SE" dirty="0"/>
              <a:t> </a:t>
            </a:r>
            <a:r>
              <a:rPr lang="sv-SE" dirty="0" err="1"/>
              <a:t>LHe</a:t>
            </a:r>
            <a:r>
              <a:rPr lang="sv-SE" dirty="0"/>
              <a:t> at 4.2 K from the 4K </a:t>
            </a:r>
            <a:r>
              <a:rPr lang="sv-SE" dirty="0" smtClean="0"/>
              <a:t>tank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The </a:t>
            </a:r>
            <a:r>
              <a:rPr lang="sv-SE" dirty="0" err="1"/>
              <a:t>cooling</a:t>
            </a:r>
            <a:r>
              <a:rPr lang="sv-SE" dirty="0"/>
              <a:t> </a:t>
            </a:r>
            <a:r>
              <a:rPr lang="sv-SE" dirty="0" err="1"/>
              <a:t>takes</a:t>
            </a:r>
            <a:r>
              <a:rPr lang="sv-SE" dirty="0"/>
              <a:t> </a:t>
            </a:r>
            <a:r>
              <a:rPr lang="sv-SE" dirty="0" err="1"/>
              <a:t>place</a:t>
            </a:r>
            <a:r>
              <a:rPr lang="sv-SE" dirty="0"/>
              <a:t> via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valves</a:t>
            </a:r>
            <a:r>
              <a:rPr lang="sv-SE" dirty="0"/>
              <a:t> (CV102 and CV103, </a:t>
            </a:r>
            <a:r>
              <a:rPr lang="sv-SE" dirty="0" err="1"/>
              <a:t>one</a:t>
            </a:r>
            <a:r>
              <a:rPr lang="sv-SE" dirty="0"/>
              <a:t> for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cavity</a:t>
            </a:r>
            <a:r>
              <a:rPr lang="sv-SE" dirty="0"/>
              <a:t>)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opened</a:t>
            </a:r>
            <a:r>
              <a:rPr lang="sv-SE" dirty="0"/>
              <a:t> 100% </a:t>
            </a:r>
            <a:r>
              <a:rPr lang="sv-SE" dirty="0" err="1"/>
              <a:t>during</a:t>
            </a:r>
            <a:r>
              <a:rPr lang="sv-SE" dirty="0"/>
              <a:t> </a:t>
            </a:r>
            <a:r>
              <a:rPr lang="sv-SE" dirty="0" err="1" smtClean="0"/>
              <a:t>cooldown</a:t>
            </a:r>
            <a:endParaRPr lang="sv-SE" dirty="0" smtClean="0"/>
          </a:p>
          <a:p>
            <a:endParaRPr lang="sv-SE" dirty="0"/>
          </a:p>
          <a:p>
            <a:r>
              <a:rPr lang="sv-SE" dirty="0"/>
              <a:t>The </a:t>
            </a:r>
            <a:r>
              <a:rPr lang="sv-SE" dirty="0" err="1"/>
              <a:t>cooldown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cavities</a:t>
            </a:r>
            <a:r>
              <a:rPr lang="sv-SE" dirty="0"/>
              <a:t> is finished </a:t>
            </a:r>
            <a:r>
              <a:rPr lang="sv-SE" dirty="0" err="1"/>
              <a:t>once</a:t>
            </a:r>
            <a:r>
              <a:rPr lang="sv-SE" dirty="0"/>
              <a:t> the 2K tank has </a:t>
            </a:r>
            <a:r>
              <a:rPr lang="sv-SE" dirty="0" err="1"/>
              <a:t>reached</a:t>
            </a:r>
            <a:r>
              <a:rPr lang="sv-SE" dirty="0"/>
              <a:t> the </a:t>
            </a:r>
            <a:r>
              <a:rPr lang="sv-SE" dirty="0" err="1"/>
              <a:t>desired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endParaRPr lang="sv-SE" dirty="0"/>
          </a:p>
          <a:p>
            <a:r>
              <a:rPr lang="sv-SE" dirty="0"/>
              <a:t>From </a:t>
            </a:r>
            <a:r>
              <a:rPr lang="sv-SE" dirty="0" err="1"/>
              <a:t>then</a:t>
            </a:r>
            <a:r>
              <a:rPr lang="sv-SE" dirty="0"/>
              <a:t> on, the 2K tank </a:t>
            </a:r>
            <a:r>
              <a:rPr lang="sv-SE" dirty="0" err="1"/>
              <a:t>will</a:t>
            </a:r>
            <a:r>
              <a:rPr lang="sv-SE" dirty="0"/>
              <a:t> be </a:t>
            </a:r>
            <a:r>
              <a:rPr lang="sv-SE" dirty="0" err="1"/>
              <a:t>filled</a:t>
            </a:r>
            <a:r>
              <a:rPr lang="sv-SE" dirty="0"/>
              <a:t> from </a:t>
            </a:r>
            <a:r>
              <a:rPr lang="sv-SE" dirty="0" err="1" smtClean="0"/>
              <a:t>above</a:t>
            </a:r>
            <a:r>
              <a:rPr lang="sv-SE" dirty="0" smtClean="0"/>
              <a:t> (CV104 or CV105 </a:t>
            </a:r>
            <a:r>
              <a:rPr lang="sv-SE" dirty="0" err="1" smtClean="0"/>
              <a:t>depending</a:t>
            </a:r>
            <a:r>
              <a:rPr lang="sv-SE" dirty="0" smtClean="0"/>
              <a:t> on the mode </a:t>
            </a:r>
            <a:r>
              <a:rPr lang="sv-SE" dirty="0" err="1" smtClean="0"/>
              <a:t>of</a:t>
            </a:r>
            <a:r>
              <a:rPr lang="sv-SE" dirty="0" smtClean="0"/>
              <a:t> operation)</a:t>
            </a:r>
            <a:endParaRPr lang="sv-SE" dirty="0"/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14</a:t>
            </a:fld>
            <a:endParaRPr lang="sv-S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676" y="3284984"/>
            <a:ext cx="5688632" cy="331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7"/>
          <p:cNvSpPr/>
          <p:nvPr/>
        </p:nvSpPr>
        <p:spPr>
          <a:xfrm>
            <a:off x="2837468" y="4326903"/>
            <a:ext cx="749431" cy="2168165"/>
          </a:xfrm>
          <a:custGeom>
            <a:avLst/>
            <a:gdLst>
              <a:gd name="connsiteX0" fmla="*/ 749431 w 749431"/>
              <a:gd name="connsiteY0" fmla="*/ 0 h 2168165"/>
              <a:gd name="connsiteX1" fmla="*/ 744718 w 749431"/>
              <a:gd name="connsiteY1" fmla="*/ 2168165 h 2168165"/>
              <a:gd name="connsiteX2" fmla="*/ 0 w 749431"/>
              <a:gd name="connsiteY2" fmla="*/ 2168165 h 216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431" h="2168165">
                <a:moveTo>
                  <a:pt x="749431" y="0"/>
                </a:moveTo>
                <a:lnTo>
                  <a:pt x="744718" y="2168165"/>
                </a:lnTo>
                <a:lnTo>
                  <a:pt x="0" y="2168165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8"/>
          <p:cNvSpPr/>
          <p:nvPr/>
        </p:nvSpPr>
        <p:spPr>
          <a:xfrm rot="10800000" flipV="1">
            <a:off x="3689053" y="4329100"/>
            <a:ext cx="749431" cy="2168165"/>
          </a:xfrm>
          <a:custGeom>
            <a:avLst/>
            <a:gdLst>
              <a:gd name="connsiteX0" fmla="*/ 749431 w 749431"/>
              <a:gd name="connsiteY0" fmla="*/ 0 h 2168165"/>
              <a:gd name="connsiteX1" fmla="*/ 744718 w 749431"/>
              <a:gd name="connsiteY1" fmla="*/ 2168165 h 2168165"/>
              <a:gd name="connsiteX2" fmla="*/ 0 w 749431"/>
              <a:gd name="connsiteY2" fmla="*/ 2168165 h 216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431" h="2168165">
                <a:moveTo>
                  <a:pt x="749431" y="0"/>
                </a:moveTo>
                <a:lnTo>
                  <a:pt x="744718" y="2168165"/>
                </a:lnTo>
                <a:lnTo>
                  <a:pt x="0" y="2168165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Freeform 9"/>
          <p:cNvSpPr/>
          <p:nvPr/>
        </p:nvSpPr>
        <p:spPr>
          <a:xfrm>
            <a:off x="3938098" y="5254736"/>
            <a:ext cx="1137424" cy="76032"/>
          </a:xfrm>
          <a:custGeom>
            <a:avLst/>
            <a:gdLst>
              <a:gd name="connsiteX0" fmla="*/ 0 w 1137424"/>
              <a:gd name="connsiteY0" fmla="*/ 49092 h 76032"/>
              <a:gd name="connsiteX1" fmla="*/ 84749 w 1137424"/>
              <a:gd name="connsiteY1" fmla="*/ 22329 h 76032"/>
              <a:gd name="connsiteX2" fmla="*/ 169498 w 1137424"/>
              <a:gd name="connsiteY2" fmla="*/ 49092 h 76032"/>
              <a:gd name="connsiteX3" fmla="*/ 258708 w 1137424"/>
              <a:gd name="connsiteY3" fmla="*/ 8947 h 76032"/>
              <a:gd name="connsiteX4" fmla="*/ 321155 w 1137424"/>
              <a:gd name="connsiteY4" fmla="*/ 49092 h 76032"/>
              <a:gd name="connsiteX5" fmla="*/ 396983 w 1137424"/>
              <a:gd name="connsiteY5" fmla="*/ 13408 h 76032"/>
              <a:gd name="connsiteX6" fmla="*/ 499574 w 1137424"/>
              <a:gd name="connsiteY6" fmla="*/ 66934 h 76032"/>
              <a:gd name="connsiteX7" fmla="*/ 575403 w 1137424"/>
              <a:gd name="connsiteY7" fmla="*/ 8947 h 76032"/>
              <a:gd name="connsiteX8" fmla="*/ 691375 w 1137424"/>
              <a:gd name="connsiteY8" fmla="*/ 66934 h 76032"/>
              <a:gd name="connsiteX9" fmla="*/ 771664 w 1137424"/>
              <a:gd name="connsiteY9" fmla="*/ 22329 h 76032"/>
              <a:gd name="connsiteX10" fmla="*/ 883176 w 1137424"/>
              <a:gd name="connsiteY10" fmla="*/ 75855 h 76032"/>
              <a:gd name="connsiteX11" fmla="*/ 976847 w 1137424"/>
              <a:gd name="connsiteY11" fmla="*/ 26 h 76032"/>
              <a:gd name="connsiteX12" fmla="*/ 1057135 w 1137424"/>
              <a:gd name="connsiteY12" fmla="*/ 66934 h 76032"/>
              <a:gd name="connsiteX13" fmla="*/ 1137424 w 1137424"/>
              <a:gd name="connsiteY13" fmla="*/ 35710 h 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7424" h="76032">
                <a:moveTo>
                  <a:pt x="0" y="49092"/>
                </a:moveTo>
                <a:cubicBezTo>
                  <a:pt x="28249" y="35710"/>
                  <a:pt x="56499" y="22329"/>
                  <a:pt x="84749" y="22329"/>
                </a:cubicBezTo>
                <a:cubicBezTo>
                  <a:pt x="112999" y="22329"/>
                  <a:pt x="140505" y="51322"/>
                  <a:pt x="169498" y="49092"/>
                </a:cubicBezTo>
                <a:cubicBezTo>
                  <a:pt x="198491" y="46862"/>
                  <a:pt x="233432" y="8947"/>
                  <a:pt x="258708" y="8947"/>
                </a:cubicBezTo>
                <a:cubicBezTo>
                  <a:pt x="283984" y="8947"/>
                  <a:pt x="298109" y="48349"/>
                  <a:pt x="321155" y="49092"/>
                </a:cubicBezTo>
                <a:cubicBezTo>
                  <a:pt x="344201" y="49835"/>
                  <a:pt x="367247" y="10434"/>
                  <a:pt x="396983" y="13408"/>
                </a:cubicBezTo>
                <a:cubicBezTo>
                  <a:pt x="426719" y="16382"/>
                  <a:pt x="469837" y="67678"/>
                  <a:pt x="499574" y="66934"/>
                </a:cubicBezTo>
                <a:cubicBezTo>
                  <a:pt x="529311" y="66190"/>
                  <a:pt x="543436" y="8947"/>
                  <a:pt x="575403" y="8947"/>
                </a:cubicBezTo>
                <a:cubicBezTo>
                  <a:pt x="607370" y="8947"/>
                  <a:pt x="658665" y="64704"/>
                  <a:pt x="691375" y="66934"/>
                </a:cubicBezTo>
                <a:cubicBezTo>
                  <a:pt x="724085" y="69164"/>
                  <a:pt x="739697" y="20842"/>
                  <a:pt x="771664" y="22329"/>
                </a:cubicBezTo>
                <a:cubicBezTo>
                  <a:pt x="803631" y="23816"/>
                  <a:pt x="848979" y="79572"/>
                  <a:pt x="883176" y="75855"/>
                </a:cubicBezTo>
                <a:cubicBezTo>
                  <a:pt x="917373" y="72138"/>
                  <a:pt x="947854" y="1513"/>
                  <a:pt x="976847" y="26"/>
                </a:cubicBezTo>
                <a:cubicBezTo>
                  <a:pt x="1005840" y="-1461"/>
                  <a:pt x="1030372" y="60987"/>
                  <a:pt x="1057135" y="66934"/>
                </a:cubicBezTo>
                <a:cubicBezTo>
                  <a:pt x="1083898" y="72881"/>
                  <a:pt x="1110661" y="54295"/>
                  <a:pt x="1137424" y="35710"/>
                </a:cubicBezTo>
              </a:path>
            </a:pathLst>
          </a:cu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94502" y="4727369"/>
            <a:ext cx="0" cy="468052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2743200" y="5423140"/>
            <a:ext cx="1828800" cy="488830"/>
          </a:xfrm>
          <a:custGeom>
            <a:avLst/>
            <a:gdLst>
              <a:gd name="connsiteX0" fmla="*/ 0 w 1828800"/>
              <a:gd name="connsiteY0" fmla="*/ 488830 h 488830"/>
              <a:gd name="connsiteX1" fmla="*/ 5751 w 1828800"/>
              <a:gd name="connsiteY1" fmla="*/ 218535 h 488830"/>
              <a:gd name="connsiteX2" fmla="*/ 1828800 w 1828800"/>
              <a:gd name="connsiteY2" fmla="*/ 224286 h 488830"/>
              <a:gd name="connsiteX3" fmla="*/ 1828800 w 1828800"/>
              <a:gd name="connsiteY3" fmla="*/ 0 h 488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488830">
                <a:moveTo>
                  <a:pt x="0" y="488830"/>
                </a:moveTo>
                <a:lnTo>
                  <a:pt x="5751" y="218535"/>
                </a:lnTo>
                <a:lnTo>
                  <a:pt x="1828800" y="224286"/>
                </a:lnTo>
                <a:lnTo>
                  <a:pt x="1828800" y="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4573091" y="5633143"/>
            <a:ext cx="4660" cy="301831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286502" y="4636621"/>
            <a:ext cx="6098" cy="500529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 rot="10800000" flipV="1">
            <a:off x="3993852" y="4329101"/>
            <a:ext cx="279698" cy="655649"/>
          </a:xfrm>
          <a:custGeom>
            <a:avLst/>
            <a:gdLst>
              <a:gd name="connsiteX0" fmla="*/ 749431 w 749431"/>
              <a:gd name="connsiteY0" fmla="*/ 0 h 2168165"/>
              <a:gd name="connsiteX1" fmla="*/ 744718 w 749431"/>
              <a:gd name="connsiteY1" fmla="*/ 2168165 h 2168165"/>
              <a:gd name="connsiteX2" fmla="*/ 0 w 749431"/>
              <a:gd name="connsiteY2" fmla="*/ 2168165 h 216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431" h="2168165">
                <a:moveTo>
                  <a:pt x="749431" y="0"/>
                </a:moveTo>
                <a:lnTo>
                  <a:pt x="744718" y="2168165"/>
                </a:lnTo>
                <a:lnTo>
                  <a:pt x="0" y="2168165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864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6th step: </a:t>
            </a:r>
            <a:r>
              <a:rPr lang="sv-SE" dirty="0" err="1" smtClean="0"/>
              <a:t>Choose</a:t>
            </a:r>
            <a:r>
              <a:rPr lang="sv-SE" dirty="0" smtClean="0"/>
              <a:t> mode </a:t>
            </a:r>
            <a:r>
              <a:rPr lang="sv-SE" dirty="0" err="1" smtClean="0"/>
              <a:t>of</a:t>
            </a:r>
            <a:r>
              <a:rPr lang="sv-SE" dirty="0" smtClean="0"/>
              <a:t> operation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463323"/>
          </a:xfrm>
        </p:spPr>
        <p:txBody>
          <a:bodyPr>
            <a:normAutofit fontScale="47500" lnSpcReduction="20000"/>
          </a:bodyPr>
          <a:lstStyle/>
          <a:p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only</a:t>
            </a:r>
            <a:r>
              <a:rPr lang="sv-SE" dirty="0" smtClean="0"/>
              <a:t> </a:t>
            </a:r>
            <a:r>
              <a:rPr lang="sv-SE" dirty="0" err="1" smtClean="0"/>
              <a:t>affects</a:t>
            </a:r>
            <a:r>
              <a:rPr lang="sv-SE" dirty="0" smtClean="0"/>
              <a:t> the 2K tank</a:t>
            </a:r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i="1" dirty="0" smtClean="0"/>
              <a:t>Note 1</a:t>
            </a:r>
            <a:r>
              <a:rPr lang="sv-SE" dirty="0" smtClean="0"/>
              <a:t>: </a:t>
            </a:r>
            <a:r>
              <a:rPr lang="sv-SE" dirty="0" err="1" smtClean="0"/>
              <a:t>these</a:t>
            </a:r>
            <a:r>
              <a:rPr lang="sv-SE" dirty="0" smtClean="0"/>
              <a:t> </a:t>
            </a:r>
            <a:r>
              <a:rPr lang="sv-SE" dirty="0" err="1" smtClean="0"/>
              <a:t>values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from </a:t>
            </a:r>
            <a:r>
              <a:rPr lang="sv-SE" dirty="0" err="1" smtClean="0"/>
              <a:t>run</a:t>
            </a:r>
            <a:r>
              <a:rPr lang="sv-SE" dirty="0" smtClean="0"/>
              <a:t> #7 (Helene).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b="1" dirty="0" smtClean="0"/>
              <a:t>GREATLY</a:t>
            </a:r>
            <a:r>
              <a:rPr lang="sv-SE" dirty="0" smtClean="0"/>
              <a:t> </a:t>
            </a:r>
            <a:r>
              <a:rPr lang="sv-SE" dirty="0" err="1" smtClean="0"/>
              <a:t>depend</a:t>
            </a:r>
            <a:r>
              <a:rPr lang="sv-SE" dirty="0" smtClean="0"/>
              <a:t> on </a:t>
            </a:r>
          </a:p>
          <a:p>
            <a:pPr lvl="1"/>
            <a:r>
              <a:rPr lang="sv-SE" dirty="0" err="1" smtClean="0"/>
              <a:t>what</a:t>
            </a:r>
            <a:r>
              <a:rPr lang="sv-SE" dirty="0" smtClean="0"/>
              <a:t> is </a:t>
            </a:r>
            <a:r>
              <a:rPr lang="sv-SE" dirty="0" err="1" smtClean="0"/>
              <a:t>connected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2K tank</a:t>
            </a:r>
          </a:p>
          <a:p>
            <a:pPr lvl="2"/>
            <a:r>
              <a:rPr lang="sv-SE" dirty="0" err="1" smtClean="0"/>
              <a:t>One</a:t>
            </a:r>
            <a:r>
              <a:rPr lang="sv-SE" dirty="0" smtClean="0"/>
              <a:t> or </a:t>
            </a:r>
            <a:r>
              <a:rPr lang="sv-SE" dirty="0" err="1" smtClean="0"/>
              <a:t>two</a:t>
            </a:r>
            <a:r>
              <a:rPr lang="sv-SE" dirty="0" smtClean="0"/>
              <a:t> </a:t>
            </a:r>
            <a:r>
              <a:rPr lang="sv-SE" dirty="0" err="1" smtClean="0"/>
              <a:t>cavities</a:t>
            </a:r>
            <a:endParaRPr lang="sv-SE" dirty="0" smtClean="0"/>
          </a:p>
          <a:p>
            <a:pPr lvl="2"/>
            <a:r>
              <a:rPr lang="sv-SE" dirty="0" smtClean="0"/>
              <a:t>Table (in the </a:t>
            </a:r>
            <a:r>
              <a:rPr lang="sv-SE" dirty="0" err="1" smtClean="0"/>
              <a:t>current</a:t>
            </a:r>
            <a:r>
              <a:rPr lang="sv-SE" dirty="0" smtClean="0"/>
              <a:t> setup the table </a:t>
            </a:r>
            <a:r>
              <a:rPr lang="sv-SE" dirty="0" err="1" smtClean="0"/>
              <a:t>might</a:t>
            </a:r>
            <a:r>
              <a:rPr lang="sv-SE" dirty="0" smtClean="0"/>
              <a:t> </a:t>
            </a:r>
            <a:r>
              <a:rPr lang="sv-SE" dirty="0" err="1" smtClean="0"/>
              <a:t>give</a:t>
            </a:r>
            <a:r>
              <a:rPr lang="sv-SE" dirty="0" smtClean="0"/>
              <a:t> 20 W)</a:t>
            </a:r>
          </a:p>
          <a:p>
            <a:pPr lvl="1"/>
            <a:r>
              <a:rPr lang="sv-SE" dirty="0" smtClean="0"/>
              <a:t>If </a:t>
            </a:r>
            <a:r>
              <a:rPr lang="sv-SE" dirty="0" err="1" smtClean="0"/>
              <a:t>there</a:t>
            </a:r>
            <a:r>
              <a:rPr lang="sv-SE" dirty="0" smtClean="0"/>
              <a:t> is a </a:t>
            </a:r>
            <a:r>
              <a:rPr lang="sv-SE" dirty="0" err="1" smtClean="0"/>
              <a:t>continuous</a:t>
            </a:r>
            <a:r>
              <a:rPr lang="sv-SE" dirty="0" smtClean="0"/>
              <a:t> </a:t>
            </a:r>
            <a:r>
              <a:rPr lang="sv-SE" dirty="0" err="1" smtClean="0"/>
              <a:t>filling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the tank or not and </a:t>
            </a: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good</a:t>
            </a:r>
            <a:r>
              <a:rPr lang="sv-SE" dirty="0" smtClean="0"/>
              <a:t> the </a:t>
            </a:r>
            <a:r>
              <a:rPr lang="sv-SE" dirty="0" err="1" smtClean="0"/>
              <a:t>regulation</a:t>
            </a:r>
            <a:r>
              <a:rPr lang="sv-SE" dirty="0" smtClean="0"/>
              <a:t> is</a:t>
            </a:r>
          </a:p>
          <a:p>
            <a:pPr lvl="1"/>
            <a:endParaRPr lang="sv-SE" dirty="0" smtClean="0"/>
          </a:p>
          <a:p>
            <a:pPr marL="0" indent="0">
              <a:buNone/>
            </a:pPr>
            <a:r>
              <a:rPr lang="sv-SE" i="1" dirty="0" smtClean="0"/>
              <a:t>Note 2</a:t>
            </a:r>
            <a:r>
              <a:rPr lang="sv-SE" dirty="0" smtClean="0"/>
              <a:t>: the 2K pumps </a:t>
            </a:r>
            <a:r>
              <a:rPr lang="sv-SE" dirty="0" err="1" smtClean="0"/>
              <a:t>available</a:t>
            </a:r>
            <a:r>
              <a:rPr lang="sv-SE" dirty="0" smtClean="0"/>
              <a:t> </a:t>
            </a:r>
            <a:r>
              <a:rPr lang="sv-SE" dirty="0" err="1" smtClean="0"/>
              <a:t>cooling</a:t>
            </a:r>
            <a:r>
              <a:rPr lang="sv-SE" dirty="0" smtClean="0"/>
              <a:t> </a:t>
            </a:r>
            <a:r>
              <a:rPr lang="sv-SE" dirty="0" err="1" smtClean="0"/>
              <a:t>power</a:t>
            </a:r>
            <a:r>
              <a:rPr lang="sv-SE" dirty="0" smtClean="0"/>
              <a:t> (90W at 1.8K) is for the </a:t>
            </a:r>
            <a:r>
              <a:rPr lang="sv-SE" b="1" dirty="0" err="1" smtClean="0"/>
              <a:t>complete</a:t>
            </a:r>
            <a:r>
              <a:rPr lang="sv-SE" b="1" dirty="0" smtClean="0"/>
              <a:t> system</a:t>
            </a:r>
            <a:r>
              <a:rPr lang="sv-SE" dirty="0" smtClean="0"/>
              <a:t>, so </a:t>
            </a:r>
            <a:r>
              <a:rPr lang="sv-SE" dirty="0" err="1" smtClean="0"/>
              <a:t>if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have</a:t>
            </a:r>
            <a:r>
              <a:rPr lang="sv-SE" dirty="0" smtClean="0"/>
              <a:t> 30 W in </a:t>
            </a:r>
            <a:r>
              <a:rPr lang="sv-SE" dirty="0" err="1" smtClean="0"/>
              <a:t>static</a:t>
            </a:r>
            <a:r>
              <a:rPr lang="sv-SE" dirty="0" smtClean="0"/>
              <a:t> </a:t>
            </a:r>
            <a:r>
              <a:rPr lang="sv-SE" dirty="0" err="1" smtClean="0"/>
              <a:t>losses</a:t>
            </a:r>
            <a:r>
              <a:rPr lang="sv-SE" dirty="0" smtClean="0"/>
              <a:t>, </a:t>
            </a:r>
            <a:r>
              <a:rPr lang="sv-SE" dirty="0" err="1" smtClean="0"/>
              <a:t>then</a:t>
            </a:r>
            <a:r>
              <a:rPr lang="sv-SE" dirty="0" smtClean="0"/>
              <a:t> </a:t>
            </a:r>
            <a:r>
              <a:rPr lang="sv-SE" dirty="0" err="1" smtClean="0"/>
              <a:t>only</a:t>
            </a:r>
            <a:r>
              <a:rPr lang="sv-SE" dirty="0" smtClean="0"/>
              <a:t> 60 W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available</a:t>
            </a:r>
            <a:r>
              <a:rPr lang="sv-SE" dirty="0" smtClean="0"/>
              <a:t> for </a:t>
            </a:r>
            <a:r>
              <a:rPr lang="sv-SE" dirty="0" err="1" smtClean="0"/>
              <a:t>power</a:t>
            </a:r>
            <a:r>
              <a:rPr lang="sv-SE" dirty="0" smtClean="0"/>
              <a:t> </a:t>
            </a:r>
            <a:r>
              <a:rPr lang="sv-SE" dirty="0" err="1" smtClean="0"/>
              <a:t>dissipated</a:t>
            </a:r>
            <a:r>
              <a:rPr lang="sv-SE" dirty="0" smtClean="0"/>
              <a:t> in the </a:t>
            </a:r>
            <a:r>
              <a:rPr lang="sv-SE" dirty="0" err="1" smtClean="0"/>
              <a:t>cavities</a:t>
            </a:r>
            <a:r>
              <a:rPr lang="sv-SE" dirty="0" smtClean="0"/>
              <a:t>.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15</a:t>
            </a:fld>
            <a:endParaRPr lang="sv-SE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9549"/>
              </p:ext>
            </p:extLst>
          </p:nvPr>
        </p:nvGraphicFramePr>
        <p:xfrm>
          <a:off x="553251" y="1632603"/>
          <a:ext cx="8203987" cy="25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513"/>
                <a:gridCol w="1879628"/>
                <a:gridCol w="4122846"/>
              </a:tblGrid>
              <a:tr h="370840">
                <a:tc>
                  <a:txBody>
                    <a:bodyPr/>
                    <a:lstStyle/>
                    <a:p>
                      <a:endParaRPr lang="sv-SE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>
                          <a:latin typeface="Book Antiqua" panose="02040602050305030304" pitchFamily="18" charset="0"/>
                        </a:rPr>
                        <a:t>4K mode</a:t>
                      </a:r>
                      <a:endParaRPr lang="sv-SE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>
                          <a:latin typeface="Book Antiqua" panose="02040602050305030304" pitchFamily="18" charset="0"/>
                        </a:rPr>
                        <a:t>2K mode (4.5K</a:t>
                      </a:r>
                      <a:r>
                        <a:rPr lang="sv-SE" baseline="0" dirty="0" smtClean="0">
                          <a:latin typeface="Book Antiqua" panose="02040602050305030304" pitchFamily="18" charset="0"/>
                        </a:rPr>
                        <a:t> ≤ </a:t>
                      </a:r>
                      <a:r>
                        <a:rPr lang="sv-SE" baseline="0" dirty="0" err="1" smtClean="0">
                          <a:latin typeface="Book Antiqua" panose="02040602050305030304" pitchFamily="18" charset="0"/>
                        </a:rPr>
                        <a:t>Cavities</a:t>
                      </a:r>
                      <a:r>
                        <a:rPr lang="sv-SE" baseline="0" dirty="0" smtClean="0">
                          <a:latin typeface="Book Antiqua" panose="02040602050305030304" pitchFamily="18" charset="0"/>
                        </a:rPr>
                        <a:t> ≤ 1.8K)</a:t>
                      </a:r>
                      <a:endParaRPr lang="sv-SE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Filling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of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2K tank</a:t>
                      </a:r>
                      <a:r>
                        <a:rPr lang="sv-SE" sz="1400" baseline="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(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valve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)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Intermittent (CV104)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Intermittent (CV105)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Continuous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(CV104)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Continuous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(CV105)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LHe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consumption</a:t>
                      </a:r>
                      <a:r>
                        <a:rPr lang="sv-SE" sz="1400" baseline="0" dirty="0" smtClean="0">
                          <a:latin typeface="Book Antiqua" panose="0204060205030503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sv-SE" sz="1400" baseline="0" dirty="0" smtClean="0">
                          <a:latin typeface="Book Antiqua" panose="02040602050305030304" pitchFamily="18" charset="0"/>
                        </a:rPr>
                        <a:t>(</a:t>
                      </a:r>
                      <a:r>
                        <a:rPr lang="sv-SE" sz="1400" baseline="0" dirty="0" err="1" smtClean="0">
                          <a:latin typeface="Book Antiqua" panose="02040602050305030304" pitchFamily="18" charset="0"/>
                        </a:rPr>
                        <a:t>steady</a:t>
                      </a:r>
                      <a:r>
                        <a:rPr lang="sv-SE" sz="1400" baseline="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baseline="0" dirty="0" err="1" smtClean="0">
                          <a:latin typeface="Book Antiqua" panose="02040602050305030304" pitchFamily="18" charset="0"/>
                        </a:rPr>
                        <a:t>state</a:t>
                      </a:r>
                      <a:r>
                        <a:rPr lang="sv-SE" sz="1400" baseline="0" dirty="0" smtClean="0">
                          <a:latin typeface="Book Antiqua" panose="02040602050305030304" pitchFamily="18" charset="0"/>
                        </a:rPr>
                        <a:t>, w/o table)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4 W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 smtClean="0">
                          <a:latin typeface="Book Antiqua" panose="02040602050305030304" pitchFamily="18" charset="0"/>
                        </a:rPr>
                        <a:t>10-12</a:t>
                      </a:r>
                      <a:r>
                        <a:rPr lang="sv-SE" sz="1400" b="1" baseline="0" dirty="0" smtClean="0">
                          <a:latin typeface="Book Antiqua" panose="02040602050305030304" pitchFamily="18" charset="0"/>
                        </a:rPr>
                        <a:t> W</a:t>
                      </a:r>
                      <a:endParaRPr lang="sv-SE" sz="1400" b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GHe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exhaust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Kaeser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/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Gasbag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0" dirty="0" err="1" smtClean="0">
                          <a:latin typeface="Book Antiqua" panose="02040602050305030304" pitchFamily="18" charset="0"/>
                        </a:rPr>
                        <a:t>Gasbag</a:t>
                      </a:r>
                      <a:endParaRPr lang="sv-SE" sz="1400" b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Extra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efforts</a:t>
                      </a:r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Need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ca. 1.5 h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after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switching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off 2K pumps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to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leave</a:t>
                      </a:r>
                      <a:r>
                        <a:rPr lang="sv-SE" sz="1400" baseline="0" dirty="0" smtClean="0">
                          <a:latin typeface="Book Antiqua" panose="02040602050305030304" pitchFamily="18" charset="0"/>
                        </a:rPr>
                        <a:t> a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sv-SE" sz="1400" dirty="0" err="1" smtClean="0">
                          <a:latin typeface="Book Antiqua" panose="02040602050305030304" pitchFamily="18" charset="0"/>
                        </a:rPr>
                        <a:t>stable</a:t>
                      </a:r>
                      <a:r>
                        <a:rPr lang="sv-SE" sz="1400" dirty="0" smtClean="0">
                          <a:latin typeface="Book Antiqua" panose="02040602050305030304" pitchFamily="18" charset="0"/>
                        </a:rPr>
                        <a:t> situation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4062" y="2738070"/>
            <a:ext cx="8192683" cy="527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115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Sequence</a:t>
            </a:r>
            <a:r>
              <a:rPr lang="sv-SE" dirty="0" smtClean="0"/>
              <a:t> 8 or 9 (and 10)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16</a:t>
            </a:fld>
            <a:endParaRPr lang="sv-S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0455" y="2283966"/>
            <a:ext cx="7129889" cy="414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03653"/>
            <a:ext cx="8229600" cy="1461860"/>
          </a:xfrm>
        </p:spPr>
        <p:txBody>
          <a:bodyPr>
            <a:normAutofit fontScale="40000" lnSpcReduction="20000"/>
          </a:bodyPr>
          <a:lstStyle/>
          <a:p>
            <a:r>
              <a:rPr lang="sv-SE" dirty="0" err="1" smtClean="0"/>
              <a:t>Sequence</a:t>
            </a:r>
            <a:r>
              <a:rPr lang="sv-SE" dirty="0" smtClean="0"/>
              <a:t> 8 is for 4K operation</a:t>
            </a:r>
          </a:p>
          <a:p>
            <a:pPr lvl="1"/>
            <a:r>
              <a:rPr lang="sv-SE" dirty="0" err="1" smtClean="0"/>
              <a:t>Pressure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regulated</a:t>
            </a:r>
            <a:r>
              <a:rPr lang="sv-SE" dirty="0" smtClean="0"/>
              <a:t> via CV552</a:t>
            </a:r>
          </a:p>
          <a:p>
            <a:pPr marL="457200" lvl="1" indent="0">
              <a:buNone/>
            </a:pPr>
            <a:endParaRPr lang="sv-SE" dirty="0" smtClean="0"/>
          </a:p>
          <a:p>
            <a:r>
              <a:rPr lang="sv-SE" dirty="0" err="1" smtClean="0"/>
              <a:t>Sequence</a:t>
            </a:r>
            <a:r>
              <a:rPr lang="sv-SE" dirty="0" smtClean="0"/>
              <a:t> 9 is for 2K operation (</a:t>
            </a:r>
            <a:r>
              <a:rPr lang="sv-SE" dirty="0" err="1" smtClean="0"/>
              <a:t>through</a:t>
            </a:r>
            <a:r>
              <a:rPr lang="sv-SE" dirty="0" smtClean="0"/>
              <a:t> the 2K pumps)</a:t>
            </a:r>
          </a:p>
          <a:p>
            <a:pPr lvl="1"/>
            <a:r>
              <a:rPr lang="sv-SE" dirty="0" err="1" smtClean="0"/>
              <a:t>Pressure</a:t>
            </a:r>
            <a:r>
              <a:rPr lang="sv-SE" dirty="0" smtClean="0"/>
              <a:t> is </a:t>
            </a:r>
            <a:r>
              <a:rPr lang="sv-SE" dirty="0" err="1" smtClean="0"/>
              <a:t>regulated</a:t>
            </a:r>
            <a:r>
              <a:rPr lang="sv-SE" dirty="0" smtClean="0"/>
              <a:t> via CV551</a:t>
            </a:r>
          </a:p>
          <a:p>
            <a:pPr marL="457200" lvl="1" indent="0">
              <a:buNone/>
            </a:pPr>
            <a:endParaRPr lang="sv-SE" dirty="0" smtClean="0"/>
          </a:p>
          <a:p>
            <a:r>
              <a:rPr lang="sv-SE" dirty="0" err="1" smtClean="0"/>
              <a:t>Sequence</a:t>
            </a:r>
            <a:r>
              <a:rPr lang="sv-SE" dirty="0" smtClean="0"/>
              <a:t> 10 is for </a:t>
            </a:r>
            <a:r>
              <a:rPr lang="sv-SE" dirty="0" err="1" smtClean="0"/>
              <a:t>cooling</a:t>
            </a:r>
            <a:r>
              <a:rPr lang="sv-SE" dirty="0" smtClean="0"/>
              <a:t> the </a:t>
            </a:r>
            <a:r>
              <a:rPr lang="sv-SE" dirty="0" err="1" smtClean="0"/>
              <a:t>power</a:t>
            </a:r>
            <a:r>
              <a:rPr lang="sv-SE" dirty="0" smtClean="0"/>
              <a:t> couplers </a:t>
            </a:r>
            <a:r>
              <a:rPr lang="sv-SE" dirty="0" err="1" smtClean="0"/>
              <a:t>with</a:t>
            </a:r>
            <a:r>
              <a:rPr lang="sv-SE" dirty="0" smtClean="0"/>
              <a:t> </a:t>
            </a:r>
            <a:r>
              <a:rPr lang="sv-SE" dirty="0" err="1" smtClean="0"/>
              <a:t>ScHe</a:t>
            </a:r>
            <a:r>
              <a:rPr lang="sv-SE" dirty="0" smtClean="0"/>
              <a:t> via an independent </a:t>
            </a:r>
            <a:r>
              <a:rPr lang="sv-SE" dirty="0" err="1" smtClean="0"/>
              <a:t>circuit</a:t>
            </a:r>
            <a:r>
              <a:rPr lang="sv-SE" dirty="0" smtClean="0"/>
              <a:t> </a:t>
            </a:r>
          </a:p>
          <a:p>
            <a:endParaRPr lang="sv-SE" dirty="0"/>
          </a:p>
        </p:txBody>
      </p:sp>
      <p:sp>
        <p:nvSpPr>
          <p:cNvPr id="3" name="Freeform 2"/>
          <p:cNvSpPr/>
          <p:nvPr/>
        </p:nvSpPr>
        <p:spPr>
          <a:xfrm>
            <a:off x="4954204" y="2781868"/>
            <a:ext cx="88669" cy="1806633"/>
          </a:xfrm>
          <a:custGeom>
            <a:avLst/>
            <a:gdLst>
              <a:gd name="connsiteX0" fmla="*/ 5542 w 88669"/>
              <a:gd name="connsiteY0" fmla="*/ 1806633 h 1806633"/>
              <a:gd name="connsiteX1" fmla="*/ 0 w 88669"/>
              <a:gd name="connsiteY1" fmla="*/ 0 h 1806633"/>
              <a:gd name="connsiteX2" fmla="*/ 88669 w 88669"/>
              <a:gd name="connsiteY2" fmla="*/ 0 h 18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669" h="1806633">
                <a:moveTo>
                  <a:pt x="5542" y="1806633"/>
                </a:moveTo>
                <a:cubicBezTo>
                  <a:pt x="3695" y="1204422"/>
                  <a:pt x="1847" y="602211"/>
                  <a:pt x="0" y="0"/>
                </a:cubicBezTo>
                <a:lnTo>
                  <a:pt x="88669" y="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7"/>
          <p:cNvSpPr/>
          <p:nvPr/>
        </p:nvSpPr>
        <p:spPr>
          <a:xfrm>
            <a:off x="5486219" y="2443817"/>
            <a:ext cx="1446414" cy="332509"/>
          </a:xfrm>
          <a:custGeom>
            <a:avLst/>
            <a:gdLst>
              <a:gd name="connsiteX0" fmla="*/ 0 w 1446414"/>
              <a:gd name="connsiteY0" fmla="*/ 332509 h 332509"/>
              <a:gd name="connsiteX1" fmla="*/ 1446414 w 1446414"/>
              <a:gd name="connsiteY1" fmla="*/ 332509 h 332509"/>
              <a:gd name="connsiteX2" fmla="*/ 1440872 w 1446414"/>
              <a:gd name="connsiteY2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6414" h="332509">
                <a:moveTo>
                  <a:pt x="0" y="332509"/>
                </a:moveTo>
                <a:lnTo>
                  <a:pt x="1446414" y="332509"/>
                </a:lnTo>
                <a:cubicBezTo>
                  <a:pt x="1444567" y="221673"/>
                  <a:pt x="1442719" y="110836"/>
                  <a:pt x="1440872" y="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8"/>
          <p:cNvSpPr/>
          <p:nvPr/>
        </p:nvSpPr>
        <p:spPr>
          <a:xfrm>
            <a:off x="6921550" y="2543570"/>
            <a:ext cx="1174865" cy="520931"/>
          </a:xfrm>
          <a:custGeom>
            <a:avLst/>
            <a:gdLst>
              <a:gd name="connsiteX0" fmla="*/ 11083 w 1174865"/>
              <a:gd name="connsiteY0" fmla="*/ 232756 h 520931"/>
              <a:gd name="connsiteX1" fmla="*/ 0 w 1174865"/>
              <a:gd name="connsiteY1" fmla="*/ 520931 h 520931"/>
              <a:gd name="connsiteX2" fmla="*/ 587432 w 1174865"/>
              <a:gd name="connsiteY2" fmla="*/ 515389 h 520931"/>
              <a:gd name="connsiteX3" fmla="*/ 592974 w 1174865"/>
              <a:gd name="connsiteY3" fmla="*/ 11083 h 520931"/>
              <a:gd name="connsiteX4" fmla="*/ 1174865 w 1174865"/>
              <a:gd name="connsiteY4" fmla="*/ 0 h 52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865" h="520931">
                <a:moveTo>
                  <a:pt x="11083" y="232756"/>
                </a:moveTo>
                <a:lnTo>
                  <a:pt x="0" y="520931"/>
                </a:lnTo>
                <a:lnTo>
                  <a:pt x="587432" y="515389"/>
                </a:lnTo>
                <a:cubicBezTo>
                  <a:pt x="589279" y="347287"/>
                  <a:pt x="591127" y="179185"/>
                  <a:pt x="592974" y="11083"/>
                </a:cubicBezTo>
                <a:lnTo>
                  <a:pt x="1174865" y="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Freeform 9"/>
          <p:cNvSpPr/>
          <p:nvPr/>
        </p:nvSpPr>
        <p:spPr>
          <a:xfrm>
            <a:off x="5486219" y="2770784"/>
            <a:ext cx="1812174" cy="288175"/>
          </a:xfrm>
          <a:custGeom>
            <a:avLst/>
            <a:gdLst>
              <a:gd name="connsiteX0" fmla="*/ 0 w 1812174"/>
              <a:gd name="connsiteY0" fmla="*/ 0 h 288175"/>
              <a:gd name="connsiteX1" fmla="*/ 665018 w 1812174"/>
              <a:gd name="connsiteY1" fmla="*/ 5542 h 288175"/>
              <a:gd name="connsiteX2" fmla="*/ 665018 w 1812174"/>
              <a:gd name="connsiteY2" fmla="*/ 288175 h 288175"/>
              <a:gd name="connsiteX3" fmla="*/ 1812174 w 1812174"/>
              <a:gd name="connsiteY3" fmla="*/ 282633 h 288175"/>
              <a:gd name="connsiteX4" fmla="*/ 1812174 w 1812174"/>
              <a:gd name="connsiteY4" fmla="*/ 149629 h 28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2174" h="288175">
                <a:moveTo>
                  <a:pt x="0" y="0"/>
                </a:moveTo>
                <a:lnTo>
                  <a:pt x="665018" y="5542"/>
                </a:lnTo>
                <a:lnTo>
                  <a:pt x="665018" y="288175"/>
                </a:lnTo>
                <a:lnTo>
                  <a:pt x="1812174" y="282633"/>
                </a:lnTo>
                <a:lnTo>
                  <a:pt x="1812174" y="149629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Freeform 10"/>
          <p:cNvSpPr/>
          <p:nvPr/>
        </p:nvSpPr>
        <p:spPr>
          <a:xfrm>
            <a:off x="7298393" y="2543570"/>
            <a:ext cx="775855" cy="133003"/>
          </a:xfrm>
          <a:custGeom>
            <a:avLst/>
            <a:gdLst>
              <a:gd name="connsiteX0" fmla="*/ 0 w 775855"/>
              <a:gd name="connsiteY0" fmla="*/ 133003 h 133003"/>
              <a:gd name="connsiteX1" fmla="*/ 5542 w 775855"/>
              <a:gd name="connsiteY1" fmla="*/ 0 h 133003"/>
              <a:gd name="connsiteX2" fmla="*/ 775855 w 775855"/>
              <a:gd name="connsiteY2" fmla="*/ 5541 h 133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5855" h="133003">
                <a:moveTo>
                  <a:pt x="0" y="133003"/>
                </a:moveTo>
                <a:lnTo>
                  <a:pt x="5542" y="0"/>
                </a:lnTo>
                <a:lnTo>
                  <a:pt x="775855" y="5541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Oval 11"/>
          <p:cNvSpPr/>
          <p:nvPr/>
        </p:nvSpPr>
        <p:spPr>
          <a:xfrm>
            <a:off x="6211956" y="2594113"/>
            <a:ext cx="258417" cy="278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Oval 12"/>
          <p:cNvSpPr/>
          <p:nvPr/>
        </p:nvSpPr>
        <p:spPr>
          <a:xfrm>
            <a:off x="6533321" y="2875721"/>
            <a:ext cx="258417" cy="278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532014" y="3404169"/>
            <a:ext cx="855498" cy="3304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387686" y="3879024"/>
            <a:ext cx="406757" cy="148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6449876" y="4150337"/>
            <a:ext cx="406757" cy="1480"/>
          </a:xfrm>
          <a:prstGeom prst="straightConnector1">
            <a:avLst/>
          </a:prstGeom>
          <a:ln w="254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6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7th step: Do </a:t>
            </a:r>
            <a:r>
              <a:rPr lang="sv-SE" dirty="0" err="1" smtClean="0"/>
              <a:t>measurements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1702"/>
          </a:xfrm>
        </p:spPr>
        <p:txBody>
          <a:bodyPr>
            <a:normAutofit fontScale="55000" lnSpcReduction="20000"/>
          </a:bodyPr>
          <a:lstStyle/>
          <a:p>
            <a:r>
              <a:rPr lang="sv-SE" dirty="0" err="1" smtClean="0"/>
              <a:t>Now</a:t>
            </a:r>
            <a:r>
              <a:rPr lang="sv-SE" dirty="0" smtClean="0"/>
              <a:t> the </a:t>
            </a:r>
            <a:r>
              <a:rPr lang="sv-SE" dirty="0" err="1" smtClean="0"/>
              <a:t>fun</a:t>
            </a:r>
            <a:r>
              <a:rPr lang="sv-SE" dirty="0" smtClean="0"/>
              <a:t> for the RF team starts! </a:t>
            </a:r>
          </a:p>
          <a:p>
            <a:endParaRPr lang="sv-SE" dirty="0" smtClean="0"/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		               </a:t>
            </a:r>
            <a:r>
              <a:rPr lang="sv-SE" b="1" dirty="0" smtClean="0"/>
              <a:t>BUT</a:t>
            </a:r>
          </a:p>
          <a:p>
            <a:pPr marL="0" indent="0">
              <a:buNone/>
            </a:pPr>
            <a:endParaRPr lang="sv-SE" b="1" dirty="0" smtClean="0"/>
          </a:p>
          <a:p>
            <a:r>
              <a:rPr lang="sv-SE" dirty="0"/>
              <a:t>The </a:t>
            </a:r>
            <a:r>
              <a:rPr lang="sv-SE" dirty="0" smtClean="0"/>
              <a:t>limitations </a:t>
            </a:r>
            <a:r>
              <a:rPr lang="sv-SE" dirty="0" err="1"/>
              <a:t>are</a:t>
            </a:r>
            <a:r>
              <a:rPr lang="sv-SE" dirty="0"/>
              <a:t>:</a:t>
            </a:r>
          </a:p>
          <a:p>
            <a:pPr lvl="1"/>
            <a:r>
              <a:rPr lang="sv-SE" dirty="0"/>
              <a:t>The </a:t>
            </a:r>
            <a:r>
              <a:rPr lang="sv-SE" dirty="0" err="1"/>
              <a:t>liquefier</a:t>
            </a:r>
            <a:r>
              <a:rPr lang="sv-SE" dirty="0"/>
              <a:t>: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cannot</a:t>
            </a:r>
            <a:r>
              <a:rPr lang="sv-SE" dirty="0"/>
              <a:t> get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the </a:t>
            </a:r>
            <a:r>
              <a:rPr lang="sv-SE" dirty="0" err="1"/>
              <a:t>liquefier</a:t>
            </a:r>
            <a:r>
              <a:rPr lang="sv-SE" dirty="0"/>
              <a:t> gives (ca. 120 l/h </a:t>
            </a:r>
            <a:r>
              <a:rPr lang="sv-SE" dirty="0" err="1"/>
              <a:t>considering</a:t>
            </a:r>
            <a:r>
              <a:rPr lang="sv-SE" dirty="0"/>
              <a:t> regeneration </a:t>
            </a:r>
            <a:r>
              <a:rPr lang="sv-SE" dirty="0" err="1"/>
              <a:t>of</a:t>
            </a:r>
            <a:r>
              <a:rPr lang="sv-SE" dirty="0"/>
              <a:t> ”</a:t>
            </a:r>
            <a:r>
              <a:rPr lang="sv-SE" dirty="0" err="1"/>
              <a:t>dirty</a:t>
            </a:r>
            <a:r>
              <a:rPr lang="sv-SE" dirty="0"/>
              <a:t> gas”, </a:t>
            </a:r>
            <a:r>
              <a:rPr lang="sv-SE" dirty="0" err="1"/>
              <a:t>aka</a:t>
            </a:r>
            <a:r>
              <a:rPr lang="sv-SE" dirty="0"/>
              <a:t> gas from the </a:t>
            </a:r>
            <a:r>
              <a:rPr lang="sv-SE" dirty="0" err="1"/>
              <a:t>gasbag</a:t>
            </a:r>
            <a:r>
              <a:rPr lang="sv-SE" dirty="0" smtClean="0"/>
              <a:t>)</a:t>
            </a:r>
          </a:p>
          <a:p>
            <a:pPr lvl="1"/>
            <a:endParaRPr lang="sv-SE" dirty="0"/>
          </a:p>
          <a:p>
            <a:pPr lvl="1"/>
            <a:r>
              <a:rPr lang="sv-SE" dirty="0"/>
              <a:t>The </a:t>
            </a:r>
            <a:r>
              <a:rPr lang="sv-SE" dirty="0" err="1"/>
              <a:t>gasbag</a:t>
            </a:r>
            <a:r>
              <a:rPr lang="sv-SE" dirty="0"/>
              <a:t>: the </a:t>
            </a:r>
            <a:r>
              <a:rPr lang="sv-SE" dirty="0" err="1"/>
              <a:t>volume</a:t>
            </a:r>
            <a:r>
              <a:rPr lang="sv-SE" dirty="0"/>
              <a:t> is </a:t>
            </a:r>
            <a:r>
              <a:rPr lang="sv-SE" dirty="0" err="1"/>
              <a:t>limited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90 m</a:t>
            </a:r>
            <a:r>
              <a:rPr lang="sv-SE" baseline="30000" dirty="0"/>
              <a:t>3 </a:t>
            </a:r>
            <a:r>
              <a:rPr lang="sv-SE" dirty="0"/>
              <a:t>(real </a:t>
            </a:r>
            <a:r>
              <a:rPr lang="sv-SE" dirty="0" err="1"/>
              <a:t>volume</a:t>
            </a:r>
            <a:r>
              <a:rPr lang="sv-SE" dirty="0"/>
              <a:t> 100 m</a:t>
            </a:r>
            <a:r>
              <a:rPr lang="sv-SE" baseline="30000" dirty="0"/>
              <a:t>3</a:t>
            </a:r>
            <a:r>
              <a:rPr lang="sv-SE" dirty="0"/>
              <a:t>). The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compressors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a total </a:t>
            </a:r>
            <a:r>
              <a:rPr lang="sv-SE" dirty="0" err="1"/>
              <a:t>throughput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75 m</a:t>
            </a:r>
            <a:r>
              <a:rPr lang="sv-SE" baseline="30000" dirty="0"/>
              <a:t>3</a:t>
            </a:r>
            <a:r>
              <a:rPr lang="sv-SE" dirty="0"/>
              <a:t>/h</a:t>
            </a:r>
            <a:r>
              <a:rPr lang="sv-SE" dirty="0" smtClean="0"/>
              <a:t>.</a:t>
            </a:r>
          </a:p>
          <a:p>
            <a:pPr lvl="1"/>
            <a:endParaRPr lang="sv-SE" dirty="0"/>
          </a:p>
          <a:p>
            <a:pPr lvl="1"/>
            <a:r>
              <a:rPr lang="sv-SE" dirty="0"/>
              <a:t>If </a:t>
            </a:r>
            <a:r>
              <a:rPr lang="sv-SE" dirty="0" err="1"/>
              <a:t>running</a:t>
            </a:r>
            <a:r>
              <a:rPr lang="sv-SE" dirty="0"/>
              <a:t> in 2K mode, the 2K pumps: </a:t>
            </a:r>
            <a:r>
              <a:rPr lang="sv-SE" dirty="0" smtClean="0"/>
              <a:t>max. 90W at 1.8K </a:t>
            </a:r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overheating</a:t>
            </a:r>
            <a:r>
              <a:rPr lang="sv-SE" dirty="0" smtClean="0"/>
              <a:t> </a:t>
            </a:r>
            <a:r>
              <a:rPr lang="sv-SE" dirty="0" err="1" smtClean="0"/>
              <a:t>might</a:t>
            </a:r>
            <a:r>
              <a:rPr lang="sv-SE" dirty="0" smtClean="0"/>
              <a:t> </a:t>
            </a:r>
            <a:r>
              <a:rPr lang="sv-SE" dirty="0" err="1" smtClean="0"/>
              <a:t>reduce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value</a:t>
            </a:r>
            <a:r>
              <a:rPr lang="sv-SE" dirty="0" smtClean="0"/>
              <a:t> (</a:t>
            </a:r>
            <a:r>
              <a:rPr lang="sv-SE" dirty="0" err="1" smtClean="0"/>
              <a:t>working</a:t>
            </a:r>
            <a:r>
              <a:rPr lang="sv-SE" dirty="0" smtClean="0"/>
              <a:t> </a:t>
            </a:r>
            <a:r>
              <a:rPr lang="sv-SE" dirty="0"/>
              <a:t>on </a:t>
            </a:r>
            <a:r>
              <a:rPr lang="sv-SE" dirty="0" err="1"/>
              <a:t>this</a:t>
            </a:r>
            <a:r>
              <a:rPr lang="sv-SE" dirty="0"/>
              <a:t>)</a:t>
            </a:r>
          </a:p>
          <a:p>
            <a:pPr marL="457200" lvl="1" indent="0">
              <a:buNone/>
            </a:pPr>
            <a:endParaRPr lang="sv-SE" dirty="0"/>
          </a:p>
          <a:p>
            <a:r>
              <a:rPr lang="sv-SE" dirty="0"/>
              <a:t>So…</a:t>
            </a:r>
            <a:r>
              <a:rPr lang="sv-SE" dirty="0" err="1"/>
              <a:t>when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ask the RF team </a:t>
            </a:r>
            <a:r>
              <a:rPr lang="sv-SE" dirty="0" err="1"/>
              <a:t>to</a:t>
            </a:r>
            <a:r>
              <a:rPr lang="sv-SE" dirty="0"/>
              <a:t> stop the </a:t>
            </a:r>
            <a:r>
              <a:rPr lang="sv-SE" dirty="0" err="1"/>
              <a:t>measurements</a:t>
            </a:r>
            <a:r>
              <a:rPr lang="sv-SE" dirty="0"/>
              <a:t>, is </a:t>
            </a:r>
            <a:r>
              <a:rPr lang="sv-SE" dirty="0" err="1" smtClean="0"/>
              <a:t>because</a:t>
            </a:r>
            <a:r>
              <a:rPr lang="sv-SE" dirty="0" smtClean="0"/>
              <a:t>, at </a:t>
            </a:r>
            <a:r>
              <a:rPr lang="sv-SE" dirty="0" err="1" smtClean="0"/>
              <a:t>least</a:t>
            </a:r>
            <a:r>
              <a:rPr lang="sv-SE" dirty="0" smtClean="0"/>
              <a:t>,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/>
              <a:t>these</a:t>
            </a:r>
            <a:r>
              <a:rPr lang="sv-SE" dirty="0"/>
              <a:t> </a:t>
            </a:r>
            <a:r>
              <a:rPr lang="sv-SE" dirty="0" err="1"/>
              <a:t>links</a:t>
            </a:r>
            <a:r>
              <a:rPr lang="sv-SE" dirty="0"/>
              <a:t> is in </a:t>
            </a:r>
            <a:r>
              <a:rPr lang="sv-SE" dirty="0" err="1" smtClean="0"/>
              <a:t>trouble</a:t>
            </a:r>
            <a:r>
              <a:rPr lang="sv-SE" dirty="0" smtClean="0"/>
              <a:t> </a:t>
            </a:r>
          </a:p>
          <a:p>
            <a:endParaRPr lang="sv-SE" dirty="0"/>
          </a:p>
          <a:p>
            <a:r>
              <a:rPr lang="sv-SE" dirty="0" err="1" smtClean="0"/>
              <a:t>Also</a:t>
            </a:r>
            <a:r>
              <a:rPr lang="sv-SE" dirty="0" smtClean="0"/>
              <a:t>, the system is not </a:t>
            </a:r>
            <a:r>
              <a:rPr lang="sv-SE" dirty="0" err="1" smtClean="0"/>
              <a:t>completely</a:t>
            </a:r>
            <a:r>
              <a:rPr lang="sv-SE" dirty="0" smtClean="0"/>
              <a:t> </a:t>
            </a:r>
            <a:r>
              <a:rPr lang="sv-SE" dirty="0" err="1" smtClean="0"/>
              <a:t>error-free</a:t>
            </a:r>
            <a:endParaRPr lang="sv-SE" dirty="0" smtClean="0"/>
          </a:p>
          <a:p>
            <a:pPr lvl="1"/>
            <a:r>
              <a:rPr lang="sv-SE" dirty="0" err="1" smtClean="0"/>
              <a:t>Working</a:t>
            </a:r>
            <a:r>
              <a:rPr lang="sv-SE" dirty="0" smtClean="0"/>
              <a:t> on fine </a:t>
            </a:r>
            <a:r>
              <a:rPr lang="sv-SE" dirty="0" err="1" smtClean="0"/>
              <a:t>tuning</a:t>
            </a:r>
            <a:r>
              <a:rPr lang="sv-SE" dirty="0" smtClean="0"/>
              <a:t> parameters in </a:t>
            </a:r>
            <a:r>
              <a:rPr lang="sv-SE" dirty="0" err="1" smtClean="0"/>
              <a:t>every</a:t>
            </a:r>
            <a:r>
              <a:rPr lang="sv-SE" dirty="0" smtClean="0"/>
              <a:t> </a:t>
            </a:r>
            <a:r>
              <a:rPr lang="sv-SE" dirty="0" err="1" smtClean="0"/>
              <a:t>run</a:t>
            </a:r>
            <a:endParaRPr lang="sv-SE" dirty="0" smtClean="0"/>
          </a:p>
          <a:p>
            <a:pPr lvl="1"/>
            <a:r>
              <a:rPr lang="sv-SE" dirty="0" smtClean="0"/>
              <a:t>New </a:t>
            </a:r>
            <a:r>
              <a:rPr lang="sv-SE" dirty="0" err="1" smtClean="0"/>
              <a:t>bugs</a:t>
            </a:r>
            <a:r>
              <a:rPr lang="sv-SE" dirty="0" smtClean="0"/>
              <a:t> </a:t>
            </a:r>
            <a:r>
              <a:rPr lang="sv-SE" dirty="0" err="1" smtClean="0"/>
              <a:t>found</a:t>
            </a:r>
            <a:r>
              <a:rPr lang="sv-SE" dirty="0" smtClean="0"/>
              <a:t> on the system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374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8th step: </a:t>
            </a:r>
            <a:r>
              <a:rPr lang="sv-SE" dirty="0" err="1" smtClean="0"/>
              <a:t>Warmup</a:t>
            </a:r>
            <a:r>
              <a:rPr lang="sv-SE" dirty="0" smtClean="0"/>
              <a:t> and </a:t>
            </a:r>
            <a:r>
              <a:rPr lang="sv-SE" dirty="0" err="1" smtClean="0"/>
              <a:t>isolate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2843069"/>
          </a:xfrm>
        </p:spPr>
        <p:txBody>
          <a:bodyPr>
            <a:normAutofit fontScale="55000" lnSpcReduction="20000"/>
          </a:bodyPr>
          <a:lstStyle/>
          <a:p>
            <a:r>
              <a:rPr lang="sv-SE" dirty="0" err="1" smtClean="0"/>
              <a:t>Sequence</a:t>
            </a:r>
            <a:r>
              <a:rPr lang="sv-SE" dirty="0" smtClean="0"/>
              <a:t> 12A and 12B </a:t>
            </a:r>
            <a:r>
              <a:rPr lang="sv-SE" dirty="0" err="1" smtClean="0"/>
              <a:t>take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warming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 the ICB and HNOSS, </a:t>
            </a:r>
            <a:r>
              <a:rPr lang="sv-SE" dirty="0" err="1" smtClean="0"/>
              <a:t>respectively</a:t>
            </a:r>
            <a:endParaRPr lang="sv-SE" dirty="0" smtClean="0"/>
          </a:p>
          <a:p>
            <a:pPr lvl="1"/>
            <a:r>
              <a:rPr lang="sv-SE" dirty="0" err="1" smtClean="0"/>
              <a:t>Heaters</a:t>
            </a:r>
            <a:r>
              <a:rPr lang="sv-SE" dirty="0" smtClean="0"/>
              <a:t> </a:t>
            </a:r>
            <a:r>
              <a:rPr lang="sv-SE" dirty="0" err="1" smtClean="0"/>
              <a:t>placed</a:t>
            </a:r>
            <a:r>
              <a:rPr lang="sv-SE" dirty="0" smtClean="0"/>
              <a:t> on all </a:t>
            </a:r>
            <a:r>
              <a:rPr lang="sv-SE" dirty="0" err="1" smtClean="0"/>
              <a:t>circuits</a:t>
            </a:r>
            <a:r>
              <a:rPr lang="sv-SE" dirty="0" smtClean="0"/>
              <a:t> start </a:t>
            </a:r>
            <a:r>
              <a:rPr lang="sv-SE" dirty="0" err="1" smtClean="0"/>
              <a:t>intermittently</a:t>
            </a:r>
            <a:r>
              <a:rPr lang="sv-SE" dirty="0" smtClean="0"/>
              <a:t> </a:t>
            </a:r>
            <a:r>
              <a:rPr lang="sv-SE" dirty="0" err="1" smtClean="0"/>
              <a:t>until</a:t>
            </a:r>
            <a:r>
              <a:rPr lang="sv-SE" dirty="0" smtClean="0"/>
              <a:t> a </a:t>
            </a:r>
            <a:r>
              <a:rPr lang="sv-SE" dirty="0" err="1" smtClean="0"/>
              <a:t>certain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 (</a:t>
            </a:r>
            <a:r>
              <a:rPr lang="sv-SE" dirty="0" err="1" smtClean="0"/>
              <a:t>T</a:t>
            </a:r>
            <a:r>
              <a:rPr lang="sv-SE" baseline="-25000" dirty="0" err="1" smtClean="0"/>
              <a:t>room</a:t>
            </a:r>
            <a:r>
              <a:rPr lang="sv-SE" dirty="0" smtClean="0"/>
              <a:t>) is </a:t>
            </a:r>
            <a:r>
              <a:rPr lang="sv-SE" dirty="0" err="1" smtClean="0"/>
              <a:t>reached</a:t>
            </a:r>
            <a:r>
              <a:rPr lang="sv-SE" dirty="0" smtClean="0"/>
              <a:t> </a:t>
            </a:r>
          </a:p>
          <a:p>
            <a:pPr lvl="1"/>
            <a:endParaRPr lang="sv-SE" dirty="0" smtClean="0"/>
          </a:p>
          <a:p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warmup</a:t>
            </a:r>
            <a:r>
              <a:rPr lang="sv-SE" dirty="0" smtClean="0"/>
              <a:t> is </a:t>
            </a:r>
            <a:r>
              <a:rPr lang="sv-SE" dirty="0" err="1" smtClean="0"/>
              <a:t>complete</a:t>
            </a:r>
            <a:r>
              <a:rPr lang="sv-SE" dirty="0" smtClean="0"/>
              <a:t> HNOSS’ and </a:t>
            </a:r>
            <a:r>
              <a:rPr lang="sv-SE" dirty="0" err="1" smtClean="0"/>
              <a:t>ICB’s</a:t>
            </a:r>
            <a:r>
              <a:rPr lang="sv-SE" dirty="0" smtClean="0"/>
              <a:t> vacuum pumps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stopped</a:t>
            </a:r>
            <a:r>
              <a:rPr lang="sv-SE" dirty="0" smtClean="0"/>
              <a:t> and the vacuum broken </a:t>
            </a:r>
            <a:r>
              <a:rPr lang="sv-SE" dirty="0" err="1" smtClean="0"/>
              <a:t>using</a:t>
            </a:r>
            <a:r>
              <a:rPr lang="sv-SE" dirty="0" smtClean="0"/>
              <a:t> </a:t>
            </a:r>
            <a:r>
              <a:rPr lang="sv-SE" dirty="0" err="1" smtClean="0"/>
              <a:t>dry</a:t>
            </a:r>
            <a:r>
              <a:rPr lang="sv-SE" dirty="0" smtClean="0"/>
              <a:t> GN</a:t>
            </a:r>
            <a:r>
              <a:rPr lang="sv-SE" baseline="-25000" dirty="0" smtClean="0"/>
              <a:t>2</a:t>
            </a:r>
            <a:endParaRPr lang="sv-SE" dirty="0" smtClean="0"/>
          </a:p>
          <a:p>
            <a:pPr lvl="1"/>
            <a:endParaRPr lang="sv-SE" dirty="0" smtClean="0"/>
          </a:p>
          <a:p>
            <a:r>
              <a:rPr lang="sv-SE" dirty="0" err="1" smtClean="0"/>
              <a:t>Sequence</a:t>
            </a:r>
            <a:r>
              <a:rPr lang="sv-SE" dirty="0" smtClean="0"/>
              <a:t> 13 </a:t>
            </a:r>
            <a:r>
              <a:rPr lang="sv-SE" dirty="0" err="1" smtClean="0"/>
              <a:t>isolates</a:t>
            </a:r>
            <a:r>
              <a:rPr lang="sv-SE" dirty="0" smtClean="0"/>
              <a:t> the system </a:t>
            </a:r>
          </a:p>
          <a:p>
            <a:pPr lvl="1"/>
            <a:r>
              <a:rPr lang="sv-SE" dirty="0" err="1" smtClean="0"/>
              <a:t>Once</a:t>
            </a:r>
            <a:r>
              <a:rPr lang="sv-SE" dirty="0" smtClean="0"/>
              <a:t> the system is </a:t>
            </a:r>
            <a:r>
              <a:rPr lang="sv-SE" dirty="0" err="1" smtClean="0"/>
              <a:t>warm</a:t>
            </a:r>
            <a:r>
              <a:rPr lang="sv-SE" dirty="0" smtClean="0"/>
              <a:t> and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want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take</a:t>
            </a:r>
            <a:r>
              <a:rPr lang="sv-SE" dirty="0" smtClean="0"/>
              <a:t> </a:t>
            </a:r>
            <a:r>
              <a:rPr lang="sv-SE" dirty="0" err="1" smtClean="0"/>
              <a:t>out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,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isolate</a:t>
            </a:r>
            <a:r>
              <a:rPr lang="sv-SE" dirty="0" smtClean="0"/>
              <a:t> the system </a:t>
            </a:r>
            <a:r>
              <a:rPr lang="sv-SE" dirty="0" err="1" smtClean="0"/>
              <a:t>between</a:t>
            </a:r>
            <a:r>
              <a:rPr lang="sv-SE" dirty="0" smtClean="0"/>
              <a:t> the ICB and the </a:t>
            </a:r>
            <a:r>
              <a:rPr lang="sv-SE" dirty="0" err="1" smtClean="0"/>
              <a:t>reheater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avoid</a:t>
            </a:r>
            <a:r>
              <a:rPr lang="sv-SE" dirty="0" smtClean="0"/>
              <a:t> air going </a:t>
            </a:r>
            <a:r>
              <a:rPr lang="sv-SE" dirty="0" err="1" smtClean="0"/>
              <a:t>into</a:t>
            </a:r>
            <a:r>
              <a:rPr lang="sv-SE" dirty="0" smtClean="0"/>
              <a:t> the </a:t>
            </a:r>
            <a:r>
              <a:rPr lang="sv-SE" dirty="0" err="1" smtClean="0"/>
              <a:t>main</a:t>
            </a:r>
            <a:r>
              <a:rPr lang="sv-SE" dirty="0" smtClean="0"/>
              <a:t> </a:t>
            </a:r>
            <a:r>
              <a:rPr lang="sv-SE" dirty="0" err="1" smtClean="0"/>
              <a:t>equipment</a:t>
            </a:r>
            <a:r>
              <a:rPr lang="sv-SE" dirty="0"/>
              <a:t> </a:t>
            </a:r>
            <a:r>
              <a:rPr lang="sv-SE" dirty="0" smtClean="0"/>
              <a:t>(</a:t>
            </a:r>
            <a:r>
              <a:rPr lang="sv-SE" dirty="0" err="1" smtClean="0"/>
              <a:t>Kaeser</a:t>
            </a:r>
            <a:r>
              <a:rPr lang="sv-SE" dirty="0"/>
              <a:t> </a:t>
            </a:r>
            <a:r>
              <a:rPr lang="sv-SE" dirty="0" smtClean="0"/>
              <a:t>and </a:t>
            </a:r>
            <a:r>
              <a:rPr lang="sv-SE" dirty="0" err="1" smtClean="0"/>
              <a:t>gasbag</a:t>
            </a:r>
            <a:r>
              <a:rPr lang="sv-SE" dirty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319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sequences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3719049"/>
          </a:xfrm>
        </p:spPr>
        <p:txBody>
          <a:bodyPr>
            <a:normAutofit fontScale="55000" lnSpcReduction="20000"/>
          </a:bodyPr>
          <a:lstStyle/>
          <a:p>
            <a:r>
              <a:rPr lang="sv-SE" dirty="0" err="1" smtClean="0"/>
              <a:t>Sequence</a:t>
            </a:r>
            <a:r>
              <a:rPr lang="sv-SE" dirty="0" smtClean="0"/>
              <a:t> 11 ”Standby 40K”</a:t>
            </a:r>
          </a:p>
          <a:p>
            <a:pPr lvl="1"/>
            <a:r>
              <a:rPr lang="sv-SE" dirty="0" smtClean="0"/>
              <a:t>The system </a:t>
            </a:r>
            <a:r>
              <a:rPr lang="sv-SE" dirty="0" err="1" smtClean="0"/>
              <a:t>keeps</a:t>
            </a:r>
            <a:r>
              <a:rPr lang="sv-SE" dirty="0" smtClean="0"/>
              <a:t> the </a:t>
            </a:r>
            <a:r>
              <a:rPr lang="sv-SE" dirty="0" err="1" smtClean="0"/>
              <a:t>cavities</a:t>
            </a:r>
            <a:r>
              <a:rPr lang="sv-SE" dirty="0" smtClean="0"/>
              <a:t> </a:t>
            </a:r>
            <a:r>
              <a:rPr lang="sv-SE" dirty="0" err="1" smtClean="0"/>
              <a:t>cycling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a </a:t>
            </a:r>
            <a:r>
              <a:rPr lang="sv-SE" dirty="0" err="1" smtClean="0"/>
              <a:t>certain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 (</a:t>
            </a:r>
            <a:r>
              <a:rPr lang="sv-SE" dirty="0" err="1" smtClean="0"/>
              <a:t>usually</a:t>
            </a:r>
            <a:r>
              <a:rPr lang="sv-SE" dirty="0" smtClean="0"/>
              <a:t> 20K, not 40K) and 4K</a:t>
            </a:r>
          </a:p>
          <a:p>
            <a:pPr marL="457200" lvl="1" indent="0">
              <a:buNone/>
            </a:pPr>
            <a:endParaRPr lang="sv-SE" dirty="0" smtClean="0"/>
          </a:p>
          <a:p>
            <a:pPr lvl="1"/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sequence</a:t>
            </a:r>
            <a:r>
              <a:rPr lang="sv-SE" dirty="0" smtClean="0"/>
              <a:t> is </a:t>
            </a:r>
            <a:r>
              <a:rPr lang="sv-SE" dirty="0" err="1" smtClean="0"/>
              <a:t>used</a:t>
            </a:r>
            <a:r>
              <a:rPr lang="sv-SE" dirty="0" smtClean="0"/>
              <a:t> </a:t>
            </a:r>
            <a:r>
              <a:rPr lang="sv-SE" dirty="0" err="1" smtClean="0"/>
              <a:t>when</a:t>
            </a:r>
            <a:endParaRPr lang="sv-SE" dirty="0" smtClean="0"/>
          </a:p>
          <a:p>
            <a:pPr lvl="2"/>
            <a:r>
              <a:rPr lang="sv-SE" dirty="0" err="1" smtClean="0"/>
              <a:t>Thermocycles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desirable</a:t>
            </a:r>
            <a:r>
              <a:rPr lang="sv-SE" dirty="0"/>
              <a:t> </a:t>
            </a:r>
            <a:endParaRPr lang="sv-SE" dirty="0" smtClean="0"/>
          </a:p>
          <a:p>
            <a:pPr lvl="2"/>
            <a:endParaRPr lang="sv-SE" dirty="0"/>
          </a:p>
          <a:p>
            <a:pPr lvl="2"/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consumption</a:t>
            </a:r>
            <a:r>
              <a:rPr lang="sv-SE" dirty="0" smtClean="0"/>
              <a:t> </a:t>
            </a:r>
            <a:r>
              <a:rPr lang="sv-SE" dirty="0" err="1" smtClean="0"/>
              <a:t>needs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be </a:t>
            </a:r>
            <a:r>
              <a:rPr lang="sv-SE" dirty="0" err="1" smtClean="0"/>
              <a:t>reduced</a:t>
            </a:r>
            <a:r>
              <a:rPr lang="sv-SE" dirty="0" smtClean="0"/>
              <a:t> </a:t>
            </a:r>
          </a:p>
          <a:p>
            <a:pPr marL="457200" lvl="1" indent="0">
              <a:buNone/>
            </a:pPr>
            <a:endParaRPr lang="sv-SE" dirty="0" smtClean="0"/>
          </a:p>
          <a:p>
            <a:r>
              <a:rPr lang="sv-SE" dirty="0" err="1" smtClean="0"/>
              <a:t>Sequence</a:t>
            </a:r>
            <a:r>
              <a:rPr lang="sv-SE" dirty="0" smtClean="0"/>
              <a:t> 20 ”Semi-</a:t>
            </a:r>
            <a:r>
              <a:rPr lang="sv-SE" dirty="0" err="1" smtClean="0"/>
              <a:t>automatic</a:t>
            </a:r>
            <a:r>
              <a:rPr lang="sv-SE" dirty="0" smtClean="0"/>
              <a:t> </a:t>
            </a:r>
            <a:r>
              <a:rPr lang="sv-SE" dirty="0" err="1" smtClean="0"/>
              <a:t>sequences</a:t>
            </a:r>
            <a:r>
              <a:rPr lang="sv-SE" dirty="0" smtClean="0"/>
              <a:t>”</a:t>
            </a:r>
          </a:p>
          <a:p>
            <a:pPr lvl="1"/>
            <a:r>
              <a:rPr lang="sv-SE" dirty="0" smtClean="0"/>
              <a:t>Will </a:t>
            </a:r>
            <a:r>
              <a:rPr lang="sv-SE" dirty="0" err="1" smtClean="0"/>
              <a:t>automatically</a:t>
            </a:r>
            <a:r>
              <a:rPr lang="sv-SE" dirty="0" smtClean="0"/>
              <a:t> </a:t>
            </a:r>
            <a:r>
              <a:rPr lang="sv-SE" dirty="0" err="1" smtClean="0"/>
              <a:t>move</a:t>
            </a:r>
            <a:r>
              <a:rPr lang="sv-SE" dirty="0" smtClean="0"/>
              <a:t> from </a:t>
            </a:r>
            <a:r>
              <a:rPr lang="sv-SE" dirty="0" err="1" smtClean="0"/>
              <a:t>one</a:t>
            </a:r>
            <a:r>
              <a:rPr lang="sv-SE" dirty="0" smtClean="0"/>
              <a:t> </a:t>
            </a:r>
            <a:r>
              <a:rPr lang="sv-SE" dirty="0" err="1" smtClean="0"/>
              <a:t>sequence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next</a:t>
            </a:r>
            <a:endParaRPr lang="sv-SE" dirty="0" smtClean="0"/>
          </a:p>
          <a:p>
            <a:pPr lvl="1"/>
            <a:endParaRPr lang="sv-SE" dirty="0" smtClean="0"/>
          </a:p>
          <a:p>
            <a:pPr lvl="1"/>
            <a:r>
              <a:rPr lang="sv-SE" dirty="0" smtClean="0"/>
              <a:t> </a:t>
            </a:r>
            <a:r>
              <a:rPr lang="sv-SE" dirty="0" err="1" smtClean="0"/>
              <a:t>Completely</a:t>
            </a:r>
            <a:r>
              <a:rPr lang="sv-SE" dirty="0" smtClean="0"/>
              <a:t> automated (</a:t>
            </a:r>
            <a:r>
              <a:rPr lang="sv-SE" dirty="0" err="1" smtClean="0"/>
              <a:t>little</a:t>
            </a:r>
            <a:r>
              <a:rPr lang="sv-SE" dirty="0" smtClean="0"/>
              <a:t> </a:t>
            </a:r>
            <a:r>
              <a:rPr lang="sv-SE" dirty="0"/>
              <a:t>input from the </a:t>
            </a:r>
            <a:r>
              <a:rPr lang="sv-SE" dirty="0" smtClean="0"/>
              <a:t>operator)</a:t>
            </a:r>
          </a:p>
          <a:p>
            <a:pPr marL="457200" lvl="1" indent="0">
              <a:buNone/>
            </a:pPr>
            <a:endParaRPr lang="sv-SE" dirty="0" smtClean="0"/>
          </a:p>
          <a:p>
            <a:pPr lvl="1"/>
            <a:r>
              <a:rPr lang="sv-SE" dirty="0" err="1" smtClean="0"/>
              <a:t>Means</a:t>
            </a:r>
            <a:r>
              <a:rPr lang="sv-SE" dirty="0" smtClean="0"/>
              <a:t>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might</a:t>
            </a:r>
            <a:r>
              <a:rPr lang="sv-SE" dirty="0" smtClean="0"/>
              <a:t> be </a:t>
            </a:r>
            <a:r>
              <a:rPr lang="sv-SE" dirty="0" err="1" smtClean="0"/>
              <a:t>able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use</a:t>
            </a:r>
            <a:r>
              <a:rPr lang="sv-SE" dirty="0" smtClean="0"/>
              <a:t> it </a:t>
            </a:r>
            <a:r>
              <a:rPr lang="sv-SE" dirty="0"/>
              <a:t>in 20 </a:t>
            </a:r>
            <a:r>
              <a:rPr lang="sv-SE" dirty="0" err="1"/>
              <a:t>years</a:t>
            </a:r>
            <a:r>
              <a:rPr lang="sv-SE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372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Time</a:t>
            </a:r>
            <a:r>
              <a:rPr lang="sv-SE" dirty="0" smtClean="0"/>
              <a:t> </a:t>
            </a:r>
            <a:r>
              <a:rPr lang="sv-SE" dirty="0" err="1" smtClean="0"/>
              <a:t>summary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220579"/>
          </a:xfrm>
        </p:spPr>
        <p:txBody>
          <a:bodyPr>
            <a:normAutofit fontScale="85000" lnSpcReduction="10000"/>
          </a:bodyPr>
          <a:lstStyle/>
          <a:p>
            <a:r>
              <a:rPr lang="sv-SE" sz="2400" dirty="0" smtClean="0"/>
              <a:t>On </a:t>
            </a:r>
            <a:r>
              <a:rPr lang="sv-SE" sz="2400" dirty="0" err="1" smtClean="0"/>
              <a:t>average</a:t>
            </a:r>
            <a:r>
              <a:rPr lang="sv-SE" sz="2400" dirty="0" smtClean="0"/>
              <a:t> (and for HNOSS)</a:t>
            </a:r>
          </a:p>
          <a:p>
            <a:pPr lvl="1"/>
            <a:r>
              <a:rPr lang="sv-SE" sz="2400" dirty="0" smtClean="0"/>
              <a:t>Close HNOSS:		        4 h	</a:t>
            </a:r>
          </a:p>
          <a:p>
            <a:pPr lvl="1"/>
            <a:r>
              <a:rPr lang="sv-SE" sz="2400" dirty="0" err="1" smtClean="0"/>
              <a:t>Pumping</a:t>
            </a:r>
            <a:r>
              <a:rPr lang="sv-SE" sz="2400" dirty="0" smtClean="0"/>
              <a:t>:                                   24 h</a:t>
            </a:r>
          </a:p>
          <a:p>
            <a:pPr lvl="1"/>
            <a:r>
              <a:rPr lang="sv-SE" sz="2400" dirty="0" err="1" smtClean="0"/>
              <a:t>Thermal</a:t>
            </a:r>
            <a:r>
              <a:rPr lang="sv-SE" sz="2400" dirty="0" smtClean="0"/>
              <a:t> </a:t>
            </a:r>
            <a:r>
              <a:rPr lang="sv-SE" sz="2400" dirty="0" err="1" smtClean="0"/>
              <a:t>shield</a:t>
            </a:r>
            <a:r>
              <a:rPr lang="sv-SE" sz="2400" dirty="0" smtClean="0"/>
              <a:t> </a:t>
            </a:r>
            <a:r>
              <a:rPr lang="sv-SE" sz="2400" dirty="0" err="1" smtClean="0"/>
              <a:t>cooling</a:t>
            </a:r>
            <a:r>
              <a:rPr lang="sv-SE" sz="2400" dirty="0" smtClean="0"/>
              <a:t>:           25 h</a:t>
            </a:r>
          </a:p>
          <a:p>
            <a:pPr lvl="1"/>
            <a:r>
              <a:rPr lang="sv-SE" sz="2400" dirty="0" err="1" smtClean="0"/>
              <a:t>Cooldown</a:t>
            </a:r>
            <a:r>
              <a:rPr lang="sv-SE" sz="2400" dirty="0" smtClean="0"/>
              <a:t> </a:t>
            </a:r>
            <a:r>
              <a:rPr lang="sv-SE" sz="2400" dirty="0" err="1" smtClean="0"/>
              <a:t>of</a:t>
            </a:r>
            <a:r>
              <a:rPr lang="sv-SE" sz="2400" dirty="0" smtClean="0"/>
              <a:t> TL and 4K tank:  4 h</a:t>
            </a:r>
          </a:p>
          <a:p>
            <a:pPr lvl="1"/>
            <a:r>
              <a:rPr lang="sv-SE" sz="2400" dirty="0" err="1" smtClean="0"/>
              <a:t>Cavities</a:t>
            </a:r>
            <a:r>
              <a:rPr lang="sv-SE" sz="2400" dirty="0" smtClean="0"/>
              <a:t> </a:t>
            </a:r>
            <a:r>
              <a:rPr lang="sv-SE" sz="2400" dirty="0" err="1" smtClean="0"/>
              <a:t>cooldown</a:t>
            </a:r>
            <a:r>
              <a:rPr lang="sv-SE" sz="2400" dirty="0" smtClean="0"/>
              <a:t> </a:t>
            </a:r>
            <a:r>
              <a:rPr lang="sv-SE" sz="2400" dirty="0" err="1" smtClean="0"/>
              <a:t>to</a:t>
            </a:r>
            <a:r>
              <a:rPr lang="sv-SE" sz="2400" dirty="0" smtClean="0"/>
              <a:t> 4K:          7 h</a:t>
            </a:r>
          </a:p>
          <a:p>
            <a:pPr lvl="1"/>
            <a:endParaRPr lang="sv-SE" dirty="0"/>
          </a:p>
          <a:p>
            <a:pPr marL="457200" lvl="1" indent="0">
              <a:buNone/>
            </a:pPr>
            <a:r>
              <a:rPr lang="sv-SE" b="1" i="1" dirty="0" smtClean="0"/>
              <a:t>Total  (w/o </a:t>
            </a:r>
            <a:r>
              <a:rPr lang="sv-SE" b="1" i="1" dirty="0" err="1" smtClean="0"/>
              <a:t>margin</a:t>
            </a:r>
            <a:r>
              <a:rPr lang="sv-SE" b="1" i="1" dirty="0" smtClean="0"/>
              <a:t>)         = 64 h (over 2.5 </a:t>
            </a:r>
            <a:r>
              <a:rPr lang="sv-SE" b="1" i="1" dirty="0" err="1" smtClean="0"/>
              <a:t>days</a:t>
            </a:r>
            <a:r>
              <a:rPr lang="sv-SE" b="1" i="1" dirty="0" smtClean="0"/>
              <a:t>)</a:t>
            </a:r>
          </a:p>
          <a:p>
            <a:pPr marL="457200" lvl="1" indent="0">
              <a:buNone/>
            </a:pPr>
            <a:endParaRPr lang="sv-SE" b="1" i="1" dirty="0"/>
          </a:p>
          <a:p>
            <a:pPr marL="457200" lvl="1" indent="0">
              <a:buNone/>
            </a:pPr>
            <a:r>
              <a:rPr lang="sv-SE" sz="1900" b="1" i="1" dirty="0" smtClean="0"/>
              <a:t>Note: </a:t>
            </a:r>
            <a:r>
              <a:rPr lang="sv-SE" sz="1900" dirty="0" smtClean="0"/>
              <a:t>the </a:t>
            </a:r>
            <a:r>
              <a:rPr lang="sv-SE" sz="1900" dirty="0" err="1" smtClean="0"/>
              <a:t>cavities</a:t>
            </a:r>
            <a:r>
              <a:rPr lang="sv-SE" sz="1900" dirty="0" smtClean="0"/>
              <a:t>’ sensors </a:t>
            </a:r>
            <a:r>
              <a:rPr lang="sv-SE" sz="1900" dirty="0" err="1" smtClean="0"/>
              <a:t>will</a:t>
            </a:r>
            <a:r>
              <a:rPr lang="sv-SE" sz="1900" dirty="0" smtClean="0"/>
              <a:t> show </a:t>
            </a:r>
            <a:r>
              <a:rPr lang="sv-SE" sz="1900" dirty="0" err="1" smtClean="0"/>
              <a:t>that</a:t>
            </a:r>
            <a:r>
              <a:rPr lang="sv-SE" sz="1900" dirty="0" smtClean="0"/>
              <a:t> the </a:t>
            </a:r>
            <a:r>
              <a:rPr lang="sv-SE" sz="1900" dirty="0" err="1" smtClean="0"/>
              <a:t>cavities</a:t>
            </a:r>
            <a:r>
              <a:rPr lang="sv-SE" sz="1900" dirty="0" smtClean="0"/>
              <a:t> </a:t>
            </a:r>
            <a:r>
              <a:rPr lang="sv-SE" sz="1900" dirty="0" err="1" smtClean="0"/>
              <a:t>are</a:t>
            </a:r>
            <a:r>
              <a:rPr lang="sv-SE" sz="1900" dirty="0" smtClean="0"/>
              <a:t> at a </a:t>
            </a:r>
            <a:r>
              <a:rPr lang="sv-SE" sz="1900" dirty="0" err="1" smtClean="0"/>
              <a:t>certain</a:t>
            </a:r>
            <a:r>
              <a:rPr lang="sv-SE" sz="1900" dirty="0" smtClean="0"/>
              <a:t> </a:t>
            </a:r>
            <a:r>
              <a:rPr lang="sv-SE" sz="1900" dirty="0" err="1" smtClean="0"/>
              <a:t>temperature</a:t>
            </a:r>
            <a:r>
              <a:rPr lang="sv-SE" sz="1900" dirty="0" smtClean="0"/>
              <a:t> (4K, 2K, 1.8K, etc.) BUT it </a:t>
            </a:r>
            <a:r>
              <a:rPr lang="sv-SE" sz="1900" dirty="0" err="1" smtClean="0"/>
              <a:t>might</a:t>
            </a:r>
            <a:r>
              <a:rPr lang="sv-SE" sz="1900" dirty="0" smtClean="0"/>
              <a:t> </a:t>
            </a:r>
            <a:r>
              <a:rPr lang="sv-SE" sz="1900" dirty="0" err="1" smtClean="0"/>
              <a:t>take</a:t>
            </a:r>
            <a:r>
              <a:rPr lang="sv-SE" sz="1900" dirty="0" smtClean="0"/>
              <a:t> </a:t>
            </a:r>
            <a:r>
              <a:rPr lang="sv-SE" sz="1900" dirty="0" err="1" smtClean="0"/>
              <a:t>up</a:t>
            </a:r>
            <a:r>
              <a:rPr lang="sv-SE" sz="1900" dirty="0" smtClean="0"/>
              <a:t> </a:t>
            </a:r>
            <a:r>
              <a:rPr lang="sv-SE" sz="1900" dirty="0" err="1" smtClean="0"/>
              <a:t>to</a:t>
            </a:r>
            <a:r>
              <a:rPr lang="sv-SE" sz="1900" dirty="0" smtClean="0"/>
              <a:t> </a:t>
            </a:r>
            <a:r>
              <a:rPr lang="sv-SE" sz="1900" dirty="0" err="1" smtClean="0"/>
              <a:t>two</a:t>
            </a:r>
            <a:r>
              <a:rPr lang="sv-SE" sz="1900" dirty="0" smtClean="0"/>
              <a:t> </a:t>
            </a:r>
            <a:r>
              <a:rPr lang="sv-SE" sz="1900" dirty="0" err="1" smtClean="0"/>
              <a:t>days</a:t>
            </a:r>
            <a:r>
              <a:rPr lang="sv-SE" sz="1900" dirty="0" smtClean="0"/>
              <a:t> </a:t>
            </a:r>
            <a:r>
              <a:rPr lang="sv-SE" sz="1900" dirty="0" err="1" smtClean="0"/>
              <a:t>to</a:t>
            </a:r>
            <a:r>
              <a:rPr lang="sv-SE" sz="1900" dirty="0" smtClean="0"/>
              <a:t> </a:t>
            </a:r>
            <a:r>
              <a:rPr lang="sv-SE" sz="1900" dirty="0" err="1" smtClean="0"/>
              <a:t>have</a:t>
            </a:r>
            <a:r>
              <a:rPr lang="sv-SE" sz="1900" dirty="0" smtClean="0"/>
              <a:t> </a:t>
            </a:r>
            <a:r>
              <a:rPr lang="sv-SE" sz="1900" dirty="0" err="1" smtClean="0"/>
              <a:t>steady</a:t>
            </a:r>
            <a:r>
              <a:rPr lang="sv-SE" sz="1900" dirty="0" smtClean="0"/>
              <a:t> </a:t>
            </a:r>
            <a:r>
              <a:rPr lang="sv-SE" sz="1900" dirty="0" err="1" smtClean="0"/>
              <a:t>state</a:t>
            </a:r>
            <a:r>
              <a:rPr lang="sv-SE" sz="1900" dirty="0" smtClean="0"/>
              <a:t>, i.e. </a:t>
            </a:r>
            <a:r>
              <a:rPr lang="sv-SE" sz="1900" dirty="0" err="1" smtClean="0"/>
              <a:t>cavities</a:t>
            </a:r>
            <a:r>
              <a:rPr lang="sv-SE" sz="1900" dirty="0" smtClean="0"/>
              <a:t>  </a:t>
            </a:r>
            <a:r>
              <a:rPr lang="sv-SE" sz="1900" dirty="0" err="1" smtClean="0"/>
              <a:t>certainly</a:t>
            </a:r>
            <a:r>
              <a:rPr lang="sv-SE" sz="1900" dirty="0" smtClean="0"/>
              <a:t> at </a:t>
            </a:r>
            <a:r>
              <a:rPr lang="sv-SE" sz="1900" dirty="0" err="1" smtClean="0"/>
              <a:t>that</a:t>
            </a:r>
            <a:r>
              <a:rPr lang="sv-SE" sz="1900" dirty="0" smtClean="0"/>
              <a:t> </a:t>
            </a:r>
            <a:r>
              <a:rPr lang="sv-SE" sz="1900" dirty="0" err="1" smtClean="0"/>
              <a:t>temperature</a:t>
            </a:r>
            <a:r>
              <a:rPr lang="sv-SE" sz="1900" dirty="0" smtClean="0"/>
              <a:t> (not </a:t>
            </a:r>
            <a:r>
              <a:rPr lang="sv-SE" sz="1900" dirty="0" err="1" smtClean="0"/>
              <a:t>only</a:t>
            </a:r>
            <a:r>
              <a:rPr lang="sv-SE" sz="1900" dirty="0" smtClean="0"/>
              <a:t> the sensors)</a:t>
            </a:r>
          </a:p>
          <a:p>
            <a:pPr marL="457200" lvl="1" indent="0">
              <a:buNone/>
            </a:pPr>
            <a:endParaRPr lang="sv-SE" sz="1900" dirty="0"/>
          </a:p>
          <a:p>
            <a:pPr marL="457200" lvl="1" indent="0">
              <a:buNone/>
            </a:pPr>
            <a:endParaRPr lang="sv-SE" sz="1900" dirty="0" smtClean="0"/>
          </a:p>
          <a:p>
            <a:r>
              <a:rPr lang="sv-SE" sz="2300" dirty="0" err="1" smtClean="0"/>
              <a:t>After</a:t>
            </a:r>
            <a:r>
              <a:rPr lang="sv-SE" sz="2300" dirty="0" smtClean="0"/>
              <a:t> </a:t>
            </a:r>
            <a:r>
              <a:rPr lang="sv-SE" sz="2300" dirty="0" err="1" smtClean="0"/>
              <a:t>this</a:t>
            </a:r>
            <a:r>
              <a:rPr lang="sv-SE" sz="2300" dirty="0" smtClean="0"/>
              <a:t>, </a:t>
            </a:r>
            <a:r>
              <a:rPr lang="sv-SE" sz="2300" dirty="0" err="1" smtClean="0"/>
              <a:t>one</a:t>
            </a:r>
            <a:r>
              <a:rPr lang="sv-SE" sz="2300" dirty="0" smtClean="0"/>
              <a:t> </a:t>
            </a:r>
            <a:r>
              <a:rPr lang="sv-SE" sz="2300" dirty="0" err="1" smtClean="0"/>
              <a:t>can</a:t>
            </a:r>
            <a:r>
              <a:rPr lang="sv-SE" sz="2300" dirty="0" smtClean="0"/>
              <a:t> </a:t>
            </a:r>
            <a:r>
              <a:rPr lang="sv-SE" sz="2300" dirty="0" err="1" smtClean="0"/>
              <a:t>choose</a:t>
            </a:r>
            <a:r>
              <a:rPr lang="sv-SE" sz="2300" dirty="0" smtClean="0"/>
              <a:t> the </a:t>
            </a:r>
            <a:r>
              <a:rPr lang="sv-SE" sz="2300" dirty="0" err="1" smtClean="0"/>
              <a:t>temperature</a:t>
            </a:r>
            <a:r>
              <a:rPr lang="sv-SE" sz="2300" dirty="0" smtClean="0"/>
              <a:t> </a:t>
            </a:r>
            <a:r>
              <a:rPr lang="sv-SE" sz="2300" dirty="0" err="1" smtClean="0"/>
              <a:t>of</a:t>
            </a:r>
            <a:r>
              <a:rPr lang="sv-SE" sz="2300" dirty="0" smtClean="0"/>
              <a:t> operation for the 2K tank </a:t>
            </a:r>
            <a:endParaRPr lang="sv-SE" sz="23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t>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272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Summary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040702"/>
          </a:xfrm>
        </p:spPr>
        <p:txBody>
          <a:bodyPr>
            <a:normAutofit fontScale="55000" lnSpcReduction="20000"/>
          </a:bodyPr>
          <a:lstStyle/>
          <a:p>
            <a:r>
              <a:rPr lang="sv-SE" dirty="0" smtClean="0"/>
              <a:t>From start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closing</a:t>
            </a:r>
            <a:r>
              <a:rPr lang="sv-SE" dirty="0" smtClean="0"/>
              <a:t> HNOSS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cavities</a:t>
            </a:r>
            <a:r>
              <a:rPr lang="sv-SE" dirty="0" smtClean="0"/>
              <a:t> at final </a:t>
            </a:r>
            <a:r>
              <a:rPr lang="sv-SE" dirty="0" err="1" smtClean="0"/>
              <a:t>temperature</a:t>
            </a:r>
            <a:r>
              <a:rPr lang="sv-SE" dirty="0" smtClean="0"/>
              <a:t> (</a:t>
            </a:r>
            <a:r>
              <a:rPr lang="sv-SE" dirty="0" err="1" smtClean="0"/>
              <a:t>only</a:t>
            </a:r>
            <a:r>
              <a:rPr lang="sv-SE" dirty="0" smtClean="0"/>
              <a:t> sensors):  over 2.5 </a:t>
            </a:r>
            <a:r>
              <a:rPr lang="sv-SE" dirty="0" err="1" smtClean="0"/>
              <a:t>days</a:t>
            </a:r>
            <a:r>
              <a:rPr lang="sv-SE" dirty="0" smtClean="0"/>
              <a:t> IF </a:t>
            </a:r>
            <a:r>
              <a:rPr lang="sv-SE" dirty="0" err="1" smtClean="0"/>
              <a:t>everything</a:t>
            </a:r>
            <a:r>
              <a:rPr lang="sv-SE" dirty="0" smtClean="0"/>
              <a:t> goes </a:t>
            </a:r>
            <a:r>
              <a:rPr lang="sv-SE" dirty="0" err="1" smtClean="0"/>
              <a:t>well</a:t>
            </a:r>
            <a:endParaRPr lang="sv-SE" dirty="0" smtClean="0"/>
          </a:p>
          <a:p>
            <a:endParaRPr lang="sv-SE" dirty="0"/>
          </a:p>
          <a:p>
            <a:r>
              <a:rPr lang="sv-SE" dirty="0"/>
              <a:t>The 2K tank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operate</a:t>
            </a:r>
            <a:r>
              <a:rPr lang="sv-SE" dirty="0"/>
              <a:t> </a:t>
            </a:r>
            <a:r>
              <a:rPr lang="sv-SE" dirty="0" smtClean="0"/>
              <a:t>at </a:t>
            </a:r>
            <a:r>
              <a:rPr lang="sv-SE" dirty="0" err="1" smtClean="0"/>
              <a:t>any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 </a:t>
            </a:r>
            <a:r>
              <a:rPr lang="sv-SE" dirty="0" err="1" smtClean="0"/>
              <a:t>between</a:t>
            </a:r>
            <a:r>
              <a:rPr lang="sv-SE" dirty="0" smtClean="0"/>
              <a:t> 4.5K (1300 </a:t>
            </a:r>
            <a:r>
              <a:rPr lang="sv-SE" dirty="0" err="1" smtClean="0"/>
              <a:t>mbar</a:t>
            </a:r>
            <a:r>
              <a:rPr lang="sv-SE" dirty="0" smtClean="0"/>
              <a:t>) and 1.8K (16 </a:t>
            </a:r>
            <a:r>
              <a:rPr lang="sv-SE" dirty="0" err="1" smtClean="0"/>
              <a:t>mbar</a:t>
            </a:r>
            <a:r>
              <a:rPr lang="sv-SE" dirty="0" smtClean="0"/>
              <a:t>)</a:t>
            </a:r>
          </a:p>
          <a:p>
            <a:endParaRPr lang="sv-SE" dirty="0" smtClean="0"/>
          </a:p>
          <a:p>
            <a:r>
              <a:rPr lang="sv-SE" dirty="0" smtClean="0"/>
              <a:t>Main problems: </a:t>
            </a:r>
            <a:r>
              <a:rPr lang="sv-SE" dirty="0" err="1" smtClean="0"/>
              <a:t>LHe</a:t>
            </a:r>
            <a:r>
              <a:rPr lang="sv-SE" dirty="0" smtClean="0"/>
              <a:t> </a:t>
            </a:r>
            <a:r>
              <a:rPr lang="sv-SE" dirty="0" err="1" smtClean="0"/>
              <a:t>production</a:t>
            </a:r>
            <a:r>
              <a:rPr lang="sv-SE" dirty="0" smtClean="0"/>
              <a:t>, </a:t>
            </a:r>
            <a:r>
              <a:rPr lang="sv-SE" dirty="0" err="1" smtClean="0"/>
              <a:t>gasbag</a:t>
            </a:r>
            <a:r>
              <a:rPr lang="sv-SE" dirty="0" smtClean="0"/>
              <a:t> and 2K pumps</a:t>
            </a:r>
          </a:p>
          <a:p>
            <a:endParaRPr lang="sv-SE" dirty="0"/>
          </a:p>
          <a:p>
            <a:r>
              <a:rPr lang="sv-SE" dirty="0" err="1" smtClean="0"/>
              <a:t>Documentation</a:t>
            </a:r>
            <a:r>
              <a:rPr lang="sv-SE" dirty="0" smtClean="0"/>
              <a:t>:</a:t>
            </a:r>
          </a:p>
          <a:p>
            <a:pPr lvl="1"/>
            <a:r>
              <a:rPr lang="sv-SE" dirty="0" smtClean="0"/>
              <a:t>The experiments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divided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</a:t>
            </a:r>
            <a:r>
              <a:rPr lang="sv-SE" dirty="0" err="1" smtClean="0"/>
              <a:t>runs</a:t>
            </a:r>
            <a:r>
              <a:rPr lang="sv-SE" dirty="0" smtClean="0"/>
              <a:t> </a:t>
            </a:r>
          </a:p>
          <a:p>
            <a:pPr lvl="2"/>
            <a:r>
              <a:rPr lang="sv-SE" dirty="0" err="1" smtClean="0"/>
              <a:t>each</a:t>
            </a:r>
            <a:r>
              <a:rPr lang="sv-SE" dirty="0" smtClean="0"/>
              <a:t> </a:t>
            </a:r>
            <a:r>
              <a:rPr lang="sv-SE" dirty="0" err="1" smtClean="0"/>
              <a:t>run</a:t>
            </a:r>
            <a:r>
              <a:rPr lang="sv-SE" dirty="0" smtClean="0"/>
              <a:t> (</a:t>
            </a:r>
            <a:r>
              <a:rPr lang="sv-SE" dirty="0" err="1" smtClean="0"/>
              <a:t>run</a:t>
            </a:r>
            <a:r>
              <a:rPr lang="sv-SE" dirty="0" smtClean="0"/>
              <a:t> #Z) stars as </a:t>
            </a:r>
            <a:r>
              <a:rPr lang="sv-SE" dirty="0" err="1" smtClean="0"/>
              <a:t>soon</a:t>
            </a:r>
            <a:r>
              <a:rPr lang="sv-SE" dirty="0" smtClean="0"/>
              <a:t> as HNOSS is </a:t>
            </a:r>
            <a:r>
              <a:rPr lang="sv-SE" dirty="0" err="1" smtClean="0"/>
              <a:t>closed</a:t>
            </a:r>
            <a:r>
              <a:rPr lang="sv-SE" dirty="0" smtClean="0"/>
              <a:t> and </a:t>
            </a:r>
            <a:r>
              <a:rPr lang="sv-SE" dirty="0" err="1" smtClean="0"/>
              <a:t>ends</a:t>
            </a:r>
            <a:r>
              <a:rPr lang="sv-SE" dirty="0" smtClean="0"/>
              <a:t> </a:t>
            </a:r>
            <a:r>
              <a:rPr lang="sv-SE" dirty="0" err="1" smtClean="0"/>
              <a:t>when</a:t>
            </a:r>
            <a:r>
              <a:rPr lang="sv-SE" dirty="0" smtClean="0"/>
              <a:t> HNOSS is </a:t>
            </a:r>
            <a:r>
              <a:rPr lang="sv-SE" dirty="0" err="1" smtClean="0"/>
              <a:t>opened</a:t>
            </a:r>
            <a:endParaRPr lang="sv-SE" dirty="0" smtClean="0"/>
          </a:p>
          <a:p>
            <a:pPr marL="914400" lvl="2" indent="0">
              <a:buNone/>
            </a:pPr>
            <a:endParaRPr lang="sv-SE" dirty="0"/>
          </a:p>
          <a:p>
            <a:pPr lvl="2"/>
            <a:r>
              <a:rPr lang="sv-SE" dirty="0" smtClean="0"/>
              <a:t>A ”</a:t>
            </a:r>
            <a:r>
              <a:rPr lang="sv-SE" dirty="0" err="1" smtClean="0"/>
              <a:t>subrun</a:t>
            </a:r>
            <a:r>
              <a:rPr lang="sv-SE" dirty="0" smtClean="0"/>
              <a:t>” (#ZA, #ZB,…) starts </a:t>
            </a:r>
            <a:r>
              <a:rPr lang="sv-SE" dirty="0" err="1" smtClean="0"/>
              <a:t>when</a:t>
            </a:r>
            <a:r>
              <a:rPr lang="sv-SE" dirty="0" smtClean="0"/>
              <a:t> HNOSS has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warmed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 </a:t>
            </a:r>
            <a:r>
              <a:rPr lang="sv-SE" dirty="0" err="1" smtClean="0"/>
              <a:t>deliberately</a:t>
            </a:r>
            <a:r>
              <a:rPr lang="sv-SE" dirty="0" smtClean="0"/>
              <a:t> (</a:t>
            </a:r>
            <a:r>
              <a:rPr lang="sv-SE" dirty="0" err="1" smtClean="0"/>
              <a:t>close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room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) </a:t>
            </a:r>
            <a:r>
              <a:rPr lang="sv-SE" dirty="0" err="1" smtClean="0"/>
              <a:t>but</a:t>
            </a:r>
            <a:r>
              <a:rPr lang="sv-SE" dirty="0" smtClean="0"/>
              <a:t> has not </a:t>
            </a:r>
            <a:r>
              <a:rPr lang="sv-SE" dirty="0" err="1" smtClean="0"/>
              <a:t>been</a:t>
            </a:r>
            <a:r>
              <a:rPr lang="sv-SE" dirty="0" smtClean="0"/>
              <a:t> </a:t>
            </a:r>
            <a:r>
              <a:rPr lang="sv-SE" dirty="0" err="1" smtClean="0"/>
              <a:t>opened</a:t>
            </a:r>
            <a:r>
              <a:rPr lang="sv-SE" dirty="0" smtClean="0"/>
              <a:t> </a:t>
            </a:r>
          </a:p>
          <a:p>
            <a:pPr marL="914400" lvl="2" indent="0">
              <a:buNone/>
            </a:pPr>
            <a:endParaRPr lang="sv-SE" dirty="0" smtClean="0"/>
          </a:p>
          <a:p>
            <a:pPr lvl="1"/>
            <a:r>
              <a:rPr lang="sv-SE" dirty="0" smtClean="0"/>
              <a:t>Information </a:t>
            </a:r>
            <a:r>
              <a:rPr lang="sv-SE" dirty="0" err="1" smtClean="0"/>
              <a:t>about</a:t>
            </a:r>
            <a:r>
              <a:rPr lang="sv-SE" dirty="0" smtClean="0"/>
              <a:t> the </a:t>
            </a:r>
            <a:r>
              <a:rPr lang="sv-SE" dirty="0" err="1" smtClean="0"/>
              <a:t>runs</a:t>
            </a:r>
            <a:r>
              <a:rPr lang="sv-SE" dirty="0" smtClean="0"/>
              <a:t> (</a:t>
            </a:r>
            <a:r>
              <a:rPr lang="sv-SE" dirty="0" err="1" smtClean="0"/>
              <a:t>cooldown</a:t>
            </a:r>
            <a:r>
              <a:rPr lang="sv-SE" dirty="0" smtClean="0"/>
              <a:t> rates, heat </a:t>
            </a:r>
            <a:r>
              <a:rPr lang="sv-SE" dirty="0" err="1" smtClean="0"/>
              <a:t>loads</a:t>
            </a:r>
            <a:r>
              <a:rPr lang="sv-SE" dirty="0" smtClean="0"/>
              <a:t>, problems </a:t>
            </a:r>
            <a:r>
              <a:rPr lang="sv-SE" dirty="0" err="1" smtClean="0"/>
              <a:t>encountered</a:t>
            </a:r>
            <a:r>
              <a:rPr lang="sv-SE" dirty="0" smtClean="0"/>
              <a:t>/</a:t>
            </a:r>
            <a:r>
              <a:rPr lang="sv-SE" dirty="0" err="1" smtClean="0"/>
              <a:t>solved</a:t>
            </a:r>
            <a:r>
              <a:rPr lang="sv-SE" dirty="0" smtClean="0"/>
              <a:t>, etc.) </a:t>
            </a:r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found</a:t>
            </a:r>
            <a:r>
              <a:rPr lang="sv-SE" dirty="0" smtClean="0"/>
              <a:t> in </a:t>
            </a:r>
            <a:r>
              <a:rPr lang="sv-SE" dirty="0" err="1" smtClean="0"/>
              <a:t>dfs</a:t>
            </a:r>
            <a:r>
              <a:rPr lang="sv-SE" dirty="0" smtClean="0"/>
              <a:t>:</a:t>
            </a:r>
          </a:p>
          <a:p>
            <a:endParaRPr lang="sv-SE" dirty="0"/>
          </a:p>
          <a:p>
            <a:pPr marL="0" indent="0">
              <a:buNone/>
            </a:pPr>
            <a:r>
              <a:rPr lang="en-US" dirty="0" smtClean="0"/>
              <a:t>        </a:t>
            </a:r>
            <a:r>
              <a:rPr lang="en-US" sz="2700" dirty="0" smtClean="0"/>
              <a:t>Freia\</a:t>
            </a:r>
            <a:r>
              <a:rPr lang="en-US" sz="2700" dirty="0" err="1" smtClean="0"/>
              <a:t>freia</a:t>
            </a:r>
            <a:r>
              <a:rPr lang="en-US" sz="2700" dirty="0" smtClean="0"/>
              <a:t>-drop\08 </a:t>
            </a:r>
            <a:r>
              <a:rPr lang="en-US" sz="2700" dirty="0"/>
              <a:t>Equipment\Cryostat01_HNOSS\10 Operation and Maintenance</a:t>
            </a:r>
            <a:endParaRPr lang="sv-SE" sz="2700" dirty="0" smtClean="0"/>
          </a:p>
          <a:p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21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262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Future</a:t>
            </a:r>
            <a:r>
              <a:rPr lang="sv-SE" dirty="0" smtClean="0"/>
              <a:t> Tests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5"/>
            <a:ext cx="8229600" cy="4195459"/>
          </a:xfrm>
        </p:spPr>
        <p:txBody>
          <a:bodyPr>
            <a:normAutofit fontScale="70000" lnSpcReduction="20000"/>
          </a:bodyPr>
          <a:lstStyle/>
          <a:p>
            <a:r>
              <a:rPr lang="sv-SE" dirty="0" err="1" smtClean="0"/>
              <a:t>Germaine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FPC</a:t>
            </a:r>
          </a:p>
          <a:p>
            <a:pPr lvl="1"/>
            <a:r>
              <a:rPr lang="sv-SE" dirty="0" smtClean="0"/>
              <a:t>Test </a:t>
            </a:r>
            <a:r>
              <a:rPr lang="sv-SE" dirty="0" err="1" smtClean="0"/>
              <a:t>alone</a:t>
            </a:r>
            <a:r>
              <a:rPr lang="sv-SE" dirty="0" smtClean="0"/>
              <a:t> in HNOSS?</a:t>
            </a:r>
          </a:p>
          <a:p>
            <a:pPr lvl="1"/>
            <a:endParaRPr lang="sv-SE" dirty="0" smtClean="0"/>
          </a:p>
          <a:p>
            <a:pPr lvl="1"/>
            <a:r>
              <a:rPr lang="sv-SE" dirty="0" err="1" smtClean="0"/>
              <a:t>Install</a:t>
            </a:r>
            <a:r>
              <a:rPr lang="sv-SE" dirty="0" smtClean="0"/>
              <a:t> Hélène as </a:t>
            </a:r>
            <a:r>
              <a:rPr lang="sv-SE" dirty="0" err="1" smtClean="0"/>
              <a:t>well</a:t>
            </a:r>
            <a:r>
              <a:rPr lang="sv-SE" dirty="0" smtClean="0"/>
              <a:t>?</a:t>
            </a:r>
          </a:p>
          <a:p>
            <a:pPr lvl="1"/>
            <a:endParaRPr lang="sv-SE" dirty="0"/>
          </a:p>
          <a:p>
            <a:r>
              <a:rPr lang="sv-SE" dirty="0" smtClean="0"/>
              <a:t>From the </a:t>
            </a:r>
            <a:r>
              <a:rPr lang="sv-SE" dirty="0" err="1" smtClean="0"/>
              <a:t>cryogenics</a:t>
            </a:r>
            <a:r>
              <a:rPr lang="sv-SE" dirty="0" smtClean="0"/>
              <a:t> </a:t>
            </a:r>
            <a:r>
              <a:rPr lang="sv-SE" dirty="0" err="1" smtClean="0"/>
              <a:t>point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view</a:t>
            </a:r>
            <a:r>
              <a:rPr lang="sv-SE" dirty="0" smtClean="0"/>
              <a:t> </a:t>
            </a:r>
          </a:p>
          <a:p>
            <a:pPr lvl="1"/>
            <a:r>
              <a:rPr lang="sv-SE" dirty="0" err="1"/>
              <a:t>T</a:t>
            </a:r>
            <a:r>
              <a:rPr lang="sv-SE" dirty="0" err="1" smtClean="0"/>
              <a:t>here</a:t>
            </a:r>
            <a:r>
              <a:rPr lang="sv-SE" dirty="0" smtClean="0"/>
              <a:t> is no </a:t>
            </a:r>
            <a:r>
              <a:rPr lang="sv-SE" dirty="0" err="1" smtClean="0"/>
              <a:t>advantage</a:t>
            </a:r>
            <a:r>
              <a:rPr lang="sv-SE" dirty="0" smtClean="0"/>
              <a:t> </a:t>
            </a:r>
            <a:r>
              <a:rPr lang="sv-SE" dirty="0" err="1" smtClean="0"/>
              <a:t>having</a:t>
            </a:r>
            <a:r>
              <a:rPr lang="sv-SE" dirty="0" smtClean="0"/>
              <a:t> </a:t>
            </a:r>
            <a:r>
              <a:rPr lang="sv-SE" dirty="0" err="1" smtClean="0"/>
              <a:t>both</a:t>
            </a:r>
            <a:r>
              <a:rPr lang="sv-SE" dirty="0" smtClean="0"/>
              <a:t> </a:t>
            </a:r>
            <a:r>
              <a:rPr lang="sv-SE" dirty="0" err="1" smtClean="0"/>
              <a:t>cavities</a:t>
            </a:r>
            <a:r>
              <a:rPr lang="sv-SE" dirty="0" smtClean="0"/>
              <a:t> </a:t>
            </a:r>
            <a:r>
              <a:rPr lang="sv-SE" dirty="0" err="1" smtClean="0"/>
              <a:t>installed</a:t>
            </a:r>
            <a:endParaRPr lang="sv-SE" dirty="0" smtClean="0"/>
          </a:p>
          <a:p>
            <a:pPr lvl="1"/>
            <a:endParaRPr lang="sv-SE" dirty="0" smtClean="0"/>
          </a:p>
          <a:p>
            <a:pPr lvl="1"/>
            <a:r>
              <a:rPr lang="sv-SE" dirty="0" err="1" smtClean="0"/>
              <a:t>But</a:t>
            </a:r>
            <a:r>
              <a:rPr lang="sv-SE" dirty="0" smtClean="0"/>
              <a:t> </a:t>
            </a:r>
            <a:r>
              <a:rPr lang="sv-SE" dirty="0" err="1" smtClean="0"/>
              <a:t>there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</a:t>
            </a:r>
            <a:r>
              <a:rPr lang="sv-SE" dirty="0" err="1" smtClean="0"/>
              <a:t>some</a:t>
            </a:r>
            <a:r>
              <a:rPr lang="sv-SE" dirty="0" smtClean="0"/>
              <a:t> </a:t>
            </a:r>
            <a:r>
              <a:rPr lang="sv-SE" dirty="0" err="1" smtClean="0"/>
              <a:t>disadvantages</a:t>
            </a:r>
            <a:endParaRPr lang="sv-SE" dirty="0" smtClean="0"/>
          </a:p>
          <a:p>
            <a:pPr lvl="2"/>
            <a:r>
              <a:rPr lang="sv-SE" dirty="0" err="1" smtClean="0"/>
              <a:t>Cooling</a:t>
            </a:r>
            <a:r>
              <a:rPr lang="sv-SE" dirty="0" smtClean="0"/>
              <a:t> rate </a:t>
            </a:r>
            <a:r>
              <a:rPr lang="sv-SE" dirty="0" err="1" smtClean="0"/>
              <a:t>will</a:t>
            </a:r>
            <a:r>
              <a:rPr lang="sv-SE" dirty="0" smtClean="0"/>
              <a:t> not be as fast</a:t>
            </a:r>
          </a:p>
          <a:p>
            <a:pPr lvl="2"/>
            <a:r>
              <a:rPr lang="sv-SE" dirty="0" smtClean="0"/>
              <a:t>2 W - 4 W </a:t>
            </a:r>
            <a:r>
              <a:rPr lang="sv-SE" dirty="0" err="1" smtClean="0"/>
              <a:t>more</a:t>
            </a:r>
            <a:r>
              <a:rPr lang="sv-SE" dirty="0" smtClean="0"/>
              <a:t> heat </a:t>
            </a:r>
            <a:r>
              <a:rPr lang="sv-SE" dirty="0" err="1" smtClean="0"/>
              <a:t>loads</a:t>
            </a:r>
            <a:r>
              <a:rPr lang="sv-SE" dirty="0" smtClean="0"/>
              <a:t> at </a:t>
            </a:r>
            <a:r>
              <a:rPr lang="sv-SE" dirty="0" err="1" smtClean="0"/>
              <a:t>low</a:t>
            </a:r>
            <a:r>
              <a:rPr lang="sv-SE" dirty="0" smtClean="0"/>
              <a:t> </a:t>
            </a:r>
            <a:r>
              <a:rPr lang="sv-SE" dirty="0" err="1" smtClean="0"/>
              <a:t>temperature</a:t>
            </a:r>
            <a:r>
              <a:rPr lang="sv-SE" dirty="0" smtClean="0"/>
              <a:t> (not a </a:t>
            </a:r>
            <a:r>
              <a:rPr lang="sv-SE" dirty="0" err="1" smtClean="0"/>
              <a:t>lot</a:t>
            </a:r>
            <a:r>
              <a:rPr lang="sv-SE" dirty="0" smtClean="0"/>
              <a:t>)</a:t>
            </a:r>
          </a:p>
          <a:p>
            <a:pPr lvl="2"/>
            <a:r>
              <a:rPr lang="sv-SE" dirty="0" smtClean="0"/>
              <a:t>Not </a:t>
            </a:r>
            <a:r>
              <a:rPr lang="sv-SE" dirty="0" err="1" smtClean="0"/>
              <a:t>possible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measure</a:t>
            </a:r>
            <a:r>
              <a:rPr lang="sv-SE" dirty="0" smtClean="0"/>
              <a:t> </a:t>
            </a:r>
            <a:r>
              <a:rPr lang="sv-SE" dirty="0" err="1" smtClean="0"/>
              <a:t>Germaine</a:t>
            </a:r>
            <a:r>
              <a:rPr lang="sv-SE" dirty="0" smtClean="0"/>
              <a:t> heat </a:t>
            </a:r>
            <a:r>
              <a:rPr lang="sv-SE" dirty="0" err="1" smtClean="0"/>
              <a:t>loads</a:t>
            </a:r>
            <a:r>
              <a:rPr lang="sv-SE" dirty="0" smtClean="0"/>
              <a:t> at </a:t>
            </a:r>
            <a:r>
              <a:rPr lang="sv-SE" dirty="0" err="1" smtClean="0"/>
              <a:t>diferent</a:t>
            </a:r>
            <a:r>
              <a:rPr lang="sv-SE" dirty="0" smtClean="0"/>
              <a:t> </a:t>
            </a:r>
            <a:r>
              <a:rPr lang="sv-SE" dirty="0" err="1" smtClean="0"/>
              <a:t>temperatures</a:t>
            </a:r>
            <a:endParaRPr lang="sv-SE" dirty="0" smtClean="0"/>
          </a:p>
          <a:p>
            <a:pPr lvl="2"/>
            <a:endParaRPr lang="sv-SE" dirty="0" smtClean="0"/>
          </a:p>
          <a:p>
            <a:pPr lvl="2"/>
            <a:endParaRPr lang="sv-SE" dirty="0" smtClean="0"/>
          </a:p>
          <a:p>
            <a:pPr lvl="2"/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22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687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04964"/>
            <a:ext cx="8229600" cy="3021199"/>
          </a:xfrm>
        </p:spPr>
        <p:txBody>
          <a:bodyPr/>
          <a:lstStyle/>
          <a:p>
            <a:pPr marL="0" indent="0" algn="ctr">
              <a:buNone/>
            </a:pPr>
            <a:r>
              <a:rPr lang="sv-SE" dirty="0" err="1" smtClean="0"/>
              <a:t>Any</a:t>
            </a:r>
            <a:r>
              <a:rPr lang="sv-SE" dirty="0" smtClean="0"/>
              <a:t> </a:t>
            </a:r>
            <a:r>
              <a:rPr lang="sv-SE" dirty="0" err="1" smtClean="0"/>
              <a:t>doubts</a:t>
            </a:r>
            <a:r>
              <a:rPr lang="sv-SE" dirty="0" smtClean="0"/>
              <a:t>/</a:t>
            </a:r>
            <a:r>
              <a:rPr lang="sv-SE" dirty="0" err="1" smtClean="0"/>
              <a:t>requests</a:t>
            </a:r>
            <a:r>
              <a:rPr lang="sv-SE" dirty="0" smtClean="0"/>
              <a:t>/</a:t>
            </a:r>
            <a:r>
              <a:rPr lang="sv-SE" dirty="0" err="1" smtClean="0"/>
              <a:t>inquiries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20th May 2016</a:t>
            </a: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D09C-0C89-429A-BBC8-9711794A33D0}" type="slidenum">
              <a:rPr lang="sv-SE" smtClean="0"/>
              <a:pPr/>
              <a:t>23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038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1822</Words>
  <Application>Microsoft Office PowerPoint</Application>
  <PresentationFormat>On-screen Show (4:3)</PresentationFormat>
  <Paragraphs>319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How Does HNOSS Operate?</vt:lpstr>
      <vt:lpstr>Schematic</vt:lpstr>
      <vt:lpstr>System Overview</vt:lpstr>
      <vt:lpstr>Modes of operation (temperature)</vt:lpstr>
      <vt:lpstr>Modes of operation (temperature)</vt:lpstr>
      <vt:lpstr>PowerPoint Presentation</vt:lpstr>
      <vt:lpstr>1st Step: Pumpdown to 10-4 mbar</vt:lpstr>
      <vt:lpstr>2nd step: Sequences 0-2</vt:lpstr>
      <vt:lpstr>3rd Step: Cool thermal shields (LN2)</vt:lpstr>
      <vt:lpstr>Sequences 3A and 3B</vt:lpstr>
      <vt:lpstr>4th step: Cooldown TL and 4K tank (LHe) </vt:lpstr>
      <vt:lpstr>Sequence 5 and 6</vt:lpstr>
      <vt:lpstr>5th step: Cooldown of the cavities (LHe)</vt:lpstr>
      <vt:lpstr>Sequence 7</vt:lpstr>
      <vt:lpstr>6th step: Choose mode of operation</vt:lpstr>
      <vt:lpstr>Sequence 8 or 9 (and 10)</vt:lpstr>
      <vt:lpstr>7th step: Do measurements</vt:lpstr>
      <vt:lpstr>8th step: Warmup and isolate</vt:lpstr>
      <vt:lpstr>Other sequences</vt:lpstr>
      <vt:lpstr>Time summary</vt:lpstr>
      <vt:lpstr>Summary</vt:lpstr>
      <vt:lpstr>Future Tests</vt:lpstr>
      <vt:lpstr>PowerPoint Presentation</vt:lpstr>
    </vt:vector>
  </TitlesOfParts>
  <Company>Uppsala Uni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HNOSS</dc:title>
  <dc:creator>Rocio Santiago Kern</dc:creator>
  <cp:lastModifiedBy>Rocio Santiago Kern</cp:lastModifiedBy>
  <cp:revision>108</cp:revision>
  <dcterms:created xsi:type="dcterms:W3CDTF">2016-05-03T11:16:36Z</dcterms:created>
  <dcterms:modified xsi:type="dcterms:W3CDTF">2016-05-16T11:20:51Z</dcterms:modified>
</cp:coreProperties>
</file>