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>
  <p:sldMasterIdLst>
    <p:sldMasterId id="2147483648" r:id="rId1"/>
    <p:sldMasterId id="2147483680" r:id="rId2"/>
  </p:sldMasterIdLst>
  <p:notesMasterIdLst>
    <p:notesMasterId r:id="rId15"/>
  </p:notesMasterIdLst>
  <p:handoutMasterIdLst>
    <p:handoutMasterId r:id="rId16"/>
  </p:handoutMasterIdLst>
  <p:sldIdLst>
    <p:sldId id="257" r:id="rId3"/>
    <p:sldId id="337" r:id="rId4"/>
    <p:sldId id="349" r:id="rId5"/>
    <p:sldId id="350" r:id="rId6"/>
    <p:sldId id="351" r:id="rId7"/>
    <p:sldId id="343" r:id="rId8"/>
    <p:sldId id="357" r:id="rId9"/>
    <p:sldId id="362" r:id="rId10"/>
    <p:sldId id="363" r:id="rId11"/>
    <p:sldId id="359" r:id="rId12"/>
    <p:sldId id="353" r:id="rId13"/>
    <p:sldId id="354" r:id="rId14"/>
  </p:sldIdLst>
  <p:sldSz cx="9144000" cy="6858000" type="letter"/>
  <p:notesSz cx="6794500" cy="9931400"/>
  <p:defaultTextStyle>
    <a:defPPr>
      <a:defRPr lang="sv-SE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pitchFamily="1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pitchFamily="1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pitchFamily="1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pitchFamily="1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pitchFamily="1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pitchFamily="1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pitchFamily="1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pitchFamily="1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pitchFamily="1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00FF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98" d="100"/>
          <a:sy n="98" d="100"/>
        </p:scale>
        <p:origin x="-3564" y="-96"/>
      </p:cViewPr>
      <p:guideLst>
        <p:guide orient="horz" pos="3128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283" cy="496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8645" y="0"/>
            <a:ext cx="2944283" cy="496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2AF92F14-DCE4-4386-B358-6E6AE61C935F}" type="datetime1">
              <a:rPr lang="en-US"/>
              <a:pPr>
                <a:defRPr/>
              </a:pPr>
              <a:t>6/13/2016</a:t>
            </a:fld>
            <a:endParaRPr lang="en-US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8645" y="9433106"/>
            <a:ext cx="2944283" cy="496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B4D2AAAE-21D9-4D4A-A02F-12509D3B28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2"/>
          </p:nvPr>
        </p:nvSpPr>
        <p:spPr>
          <a:xfrm>
            <a:off x="0" y="9433106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678894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283" cy="496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217" y="0"/>
            <a:ext cx="2944283" cy="496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4400" y="744538"/>
            <a:ext cx="49657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5934" y="4717415"/>
            <a:ext cx="4982633" cy="4469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v-SE" noProof="0" smtClean="0"/>
              <a:t>Klicka här för att ändra format på bakgrundstexten</a:t>
            </a:r>
          </a:p>
          <a:p>
            <a:pPr lvl="1"/>
            <a:r>
              <a:rPr lang="sv-SE" noProof="0" smtClean="0"/>
              <a:t>Nivå två</a:t>
            </a:r>
          </a:p>
          <a:p>
            <a:pPr lvl="2"/>
            <a:r>
              <a:rPr lang="sv-SE" noProof="0" smtClean="0"/>
              <a:t>Nivå tre</a:t>
            </a:r>
          </a:p>
          <a:p>
            <a:pPr lvl="3"/>
            <a:r>
              <a:rPr lang="sv-SE" noProof="0" smtClean="0"/>
              <a:t>Nivå fyra</a:t>
            </a:r>
          </a:p>
          <a:p>
            <a:pPr lvl="4"/>
            <a:r>
              <a:rPr lang="sv-SE" noProof="0" smtClean="0"/>
              <a:t>Nivå fem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4830"/>
            <a:ext cx="2944283" cy="496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217" y="9434830"/>
            <a:ext cx="2944283" cy="496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E9D4C62D-8EB2-4CA5-9EC1-10B5299599DF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4035487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4400" y="744538"/>
            <a:ext cx="4965700" cy="3724275"/>
          </a:xfrm>
          <a:ln/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>
              <a:latin typeface="Arial" pitchFamily="34" charset="0"/>
              <a:ea typeface="ＭＳ Ｐゴシック" pitchFamily="1" charset="-128"/>
            </a:endParaRP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50D1BB-5FC8-4BF5-99A4-8577D322604C}" type="slidenum">
              <a:rPr lang="sv-SE" smtClean="0">
                <a:latin typeface="Arial" pitchFamily="34" charset="0"/>
              </a:rPr>
              <a:pPr/>
              <a:t>1</a:t>
            </a:fld>
            <a:endParaRPr lang="sv-S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4400" y="744538"/>
            <a:ext cx="4965700" cy="3724275"/>
          </a:xfrm>
          <a:ln/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>
              <a:latin typeface="Arial" pitchFamily="34" charset="0"/>
            </a:endParaRPr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C344DDE-5100-40FC-989D-86028DDA830D}" type="slidenum">
              <a:rPr lang="sv-SE" smtClean="0"/>
              <a:pPr/>
              <a:t>2</a:t>
            </a:fld>
            <a:endParaRPr lang="sv-SE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4400" y="744538"/>
            <a:ext cx="4965700" cy="37242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72306-8B5D-4D4F-A255-4A18140CD561}" type="slidenum">
              <a:rPr lang="sv-SE" smtClean="0"/>
              <a:pPr/>
              <a:t>6</a:t>
            </a:fld>
            <a:endParaRPr lang="sv-S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 descr="gråbår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404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 anchor="ctr" anchorCtr="1"/>
          <a:lstStyle>
            <a:lvl1pPr>
              <a:defRPr smtClean="0"/>
            </a:lvl1pPr>
          </a:lstStyle>
          <a:p>
            <a:r>
              <a:rPr lang="en-US" smtClean="0"/>
              <a:t>Click to edit Master title style</a:t>
            </a:r>
          </a:p>
        </p:txBody>
      </p:sp>
      <p:sp>
        <p:nvSpPr>
          <p:cNvPr id="1638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1"/>
            <a:ext cx="6400800" cy="2063751"/>
          </a:xfrm>
        </p:spPr>
        <p:txBody>
          <a:bodyPr/>
          <a:lstStyle>
            <a:lvl1pPr marL="0" indent="0" algn="ctr">
              <a:buFontTx/>
              <a:buNone/>
              <a:defRPr smtClean="0"/>
            </a:lvl1pPr>
          </a:lstStyle>
          <a:p>
            <a:r>
              <a:rPr lang="en-US" smtClean="0"/>
              <a:t>Click to edit Master subtitle style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250827" y="6453190"/>
            <a:ext cx="1584325" cy="2682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v-SE" dirty="0" smtClean="0"/>
              <a:t>13-June-2016</a:t>
            </a:r>
            <a:endParaRPr 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051052" y="6453190"/>
            <a:ext cx="5834063" cy="268287"/>
          </a:xfrm>
        </p:spPr>
        <p:txBody>
          <a:bodyPr/>
          <a:lstStyle>
            <a:lvl1pPr algn="ctr">
              <a:defRPr/>
            </a:lvl1pPr>
          </a:lstStyle>
          <a:p>
            <a:pPr algn="l">
              <a:defRPr/>
            </a:pPr>
            <a:r>
              <a:rPr lang="en-US" dirty="0" smtClean="0"/>
              <a:t>Long Hoang </a:t>
            </a:r>
            <a:r>
              <a:rPr lang="en-US" dirty="0" err="1" smtClean="0"/>
              <a:t>Duc</a:t>
            </a:r>
            <a:r>
              <a:rPr lang="en-US" dirty="0" smtClean="0"/>
              <a:t> et al</a:t>
            </a: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172452" y="6453190"/>
            <a:ext cx="720725" cy="2682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6B9800-FFB1-49BB-894A-B8FD25B1420B}" type="slidenum">
              <a:rPr lang="sv-SE"/>
              <a:pPr>
                <a:defRPr/>
              </a:pPr>
              <a:t>‹#›</a:t>
            </a:fld>
            <a:endParaRPr lang="sv-SE"/>
          </a:p>
        </p:txBody>
      </p:sp>
      <p:pic>
        <p:nvPicPr>
          <p:cNvPr id="3074" name="Picture 2" descr="\\cern.ch\dfs\Users\r\ruber\Documents\FREIA\Administration\FREIAlogo.pn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6220199" y="140821"/>
            <a:ext cx="2923803" cy="11279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 dirty="0" smtClean="0"/>
              <a:t>Klicka här för att ändra format på bakgrundstexten</a:t>
            </a:r>
          </a:p>
          <a:p>
            <a:pPr lvl="1"/>
            <a:r>
              <a:rPr lang="sv-SE" dirty="0" smtClean="0"/>
              <a:t>Nivå två</a:t>
            </a:r>
          </a:p>
          <a:p>
            <a:pPr lvl="2"/>
            <a:r>
              <a:rPr lang="sv-SE" dirty="0" smtClean="0"/>
              <a:t>Nivå tre</a:t>
            </a:r>
          </a:p>
          <a:p>
            <a:pPr lvl="3"/>
            <a:r>
              <a:rPr lang="sv-SE" dirty="0" smtClean="0"/>
              <a:t>Nivå fyra</a:t>
            </a:r>
          </a:p>
          <a:p>
            <a:pPr lvl="4"/>
            <a:r>
              <a:rPr lang="sv-SE" dirty="0" smtClean="0"/>
              <a:t>Nivå fem</a:t>
            </a:r>
            <a:endParaRPr lang="sv-SE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v-SE" dirty="0" smtClean="0"/>
              <a:t>13-June-2016</a:t>
            </a: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Long Hoang </a:t>
            </a:r>
            <a:r>
              <a:rPr lang="en-US" dirty="0" err="1" smtClean="0"/>
              <a:t>Duc</a:t>
            </a:r>
            <a:r>
              <a:rPr lang="en-US" dirty="0" smtClean="0"/>
              <a:t> et al</a:t>
            </a: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DD9BFA-F87D-46B0-8E59-147BA53E6417}" type="slidenum">
              <a:rPr lang="sv-SE"/>
              <a:pPr>
                <a:defRPr/>
              </a:pPr>
              <a:t>‹#›</a:t>
            </a:fld>
            <a:endParaRPr lang="sv-S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innehålls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251520" y="1052736"/>
            <a:ext cx="4110930" cy="5256584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 dirty="0" smtClean="0"/>
              <a:t>Klicka här för att ändra format</a:t>
            </a:r>
          </a:p>
          <a:p>
            <a:pPr lvl="1"/>
            <a:r>
              <a:rPr lang="sv-SE" dirty="0" smtClean="0"/>
              <a:t>Nivå två</a:t>
            </a:r>
          </a:p>
          <a:p>
            <a:pPr lvl="2"/>
            <a:r>
              <a:rPr lang="sv-SE" dirty="0" smtClean="0"/>
              <a:t>Nivå tre</a:t>
            </a:r>
          </a:p>
          <a:p>
            <a:pPr lvl="3"/>
            <a:r>
              <a:rPr lang="sv-SE" dirty="0" smtClean="0"/>
              <a:t>Nivå fyra</a:t>
            </a:r>
          </a:p>
          <a:p>
            <a:pPr lvl="4"/>
            <a:r>
              <a:rPr lang="sv-SE" dirty="0" smtClean="0"/>
              <a:t>Nivå fem</a:t>
            </a:r>
            <a:endParaRPr lang="sv-SE" dirty="0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60138" y="1052736"/>
            <a:ext cx="4132342" cy="5256584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 dirty="0" smtClean="0"/>
              <a:t>Klicka här för att ändra format</a:t>
            </a:r>
          </a:p>
          <a:p>
            <a:pPr lvl="1"/>
            <a:r>
              <a:rPr lang="sv-SE" dirty="0" smtClean="0"/>
              <a:t>Nivå två</a:t>
            </a:r>
          </a:p>
          <a:p>
            <a:pPr lvl="2"/>
            <a:r>
              <a:rPr lang="sv-SE" dirty="0" smtClean="0"/>
              <a:t>Nivå tre</a:t>
            </a:r>
          </a:p>
          <a:p>
            <a:pPr lvl="3"/>
            <a:r>
              <a:rPr lang="sv-SE" dirty="0" smtClean="0"/>
              <a:t>Nivå fyra</a:t>
            </a:r>
          </a:p>
          <a:p>
            <a:pPr lvl="4"/>
            <a:r>
              <a:rPr lang="sv-SE" dirty="0" smtClean="0"/>
              <a:t>Nivå fem</a:t>
            </a:r>
            <a:endParaRPr lang="sv-SE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v-SE" dirty="0" smtClean="0"/>
              <a:t>13-June-2016</a:t>
            </a: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Long Hoang </a:t>
            </a:r>
            <a:r>
              <a:rPr lang="en-US" dirty="0" err="1" smtClean="0"/>
              <a:t>Duc</a:t>
            </a:r>
            <a:r>
              <a:rPr lang="en-US" dirty="0" smtClean="0"/>
              <a:t> et al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31705C-5BB8-482B-909E-E63E63959BD2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251520" y="1052737"/>
            <a:ext cx="4123630" cy="504056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dirty="0" smtClean="0"/>
              <a:t>Klicka här för att ändra format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251355" y="1556792"/>
            <a:ext cx="4127747" cy="4752528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 dirty="0" smtClean="0"/>
              <a:t>Klicka här för att ändra format</a:t>
            </a:r>
          </a:p>
          <a:p>
            <a:pPr lvl="1"/>
            <a:r>
              <a:rPr lang="sv-SE" dirty="0" smtClean="0"/>
              <a:t>Nivå två</a:t>
            </a:r>
          </a:p>
          <a:p>
            <a:pPr lvl="2"/>
            <a:r>
              <a:rPr lang="sv-SE" dirty="0" smtClean="0"/>
              <a:t>Nivå tre</a:t>
            </a:r>
          </a:p>
          <a:p>
            <a:pPr lvl="3"/>
            <a:r>
              <a:rPr lang="sv-SE" dirty="0" smtClean="0"/>
              <a:t>Nivå fyra</a:t>
            </a:r>
          </a:p>
          <a:p>
            <a:pPr lvl="4"/>
            <a:r>
              <a:rPr lang="sv-SE" dirty="0" smtClean="0"/>
              <a:t>Nivå fem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4760138" y="1052737"/>
            <a:ext cx="4060334" cy="504056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dirty="0" smtClean="0"/>
              <a:t>Klicka här för att ändra format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4760138" y="1556792"/>
            <a:ext cx="4060334" cy="4752528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 dirty="0" smtClean="0"/>
              <a:t>Klicka här för att ändra format</a:t>
            </a:r>
          </a:p>
          <a:p>
            <a:pPr lvl="1"/>
            <a:r>
              <a:rPr lang="sv-SE" dirty="0" smtClean="0"/>
              <a:t>Nivå två</a:t>
            </a:r>
          </a:p>
          <a:p>
            <a:pPr lvl="2"/>
            <a:r>
              <a:rPr lang="sv-SE" dirty="0" smtClean="0"/>
              <a:t>Nivå tre</a:t>
            </a:r>
          </a:p>
          <a:p>
            <a:pPr lvl="3"/>
            <a:r>
              <a:rPr lang="sv-SE" dirty="0" smtClean="0"/>
              <a:t>Nivå fyra</a:t>
            </a:r>
          </a:p>
          <a:p>
            <a:pPr lvl="4"/>
            <a:r>
              <a:rPr lang="sv-SE" dirty="0" smtClean="0"/>
              <a:t>Nivå fem</a:t>
            </a:r>
            <a:endParaRPr lang="sv-SE" dirty="0"/>
          </a:p>
        </p:txBody>
      </p:sp>
      <p:sp>
        <p:nvSpPr>
          <p:cNvPr id="10" name="Rubrik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v-SE" smtClean="0"/>
              <a:t>16-Mar-2016</a:t>
            </a: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Long Hoang </a:t>
            </a:r>
            <a:r>
              <a:rPr lang="en-US" dirty="0" err="1" smtClean="0"/>
              <a:t>Duc</a:t>
            </a:r>
            <a:r>
              <a:rPr lang="en-US" dirty="0" smtClean="0"/>
              <a:t> et al</a:t>
            </a: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9FAF3A-B3B3-4722-8E5E-C6C15FFB5979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v-SE" dirty="0" smtClean="0"/>
              <a:t>13-June-2016</a:t>
            </a:r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Long Hoang </a:t>
            </a:r>
            <a:r>
              <a:rPr lang="en-US" dirty="0" err="1" smtClean="0"/>
              <a:t>Duc</a:t>
            </a:r>
            <a:r>
              <a:rPr lang="en-US" dirty="0" smtClean="0"/>
              <a:t> et al</a:t>
            </a: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A94714-94E1-4128-9837-EF88BF262489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v-SE" dirty="0" smtClean="0"/>
              <a:t>13-June-2016</a:t>
            </a: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Long Hoang </a:t>
            </a:r>
            <a:r>
              <a:rPr lang="en-US" dirty="0" err="1" smtClean="0"/>
              <a:t>Duc</a:t>
            </a:r>
            <a:r>
              <a:rPr lang="en-US" dirty="0" smtClean="0"/>
              <a:t> et al</a:t>
            </a: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00B188-573B-438A-8008-D3FCB513CF84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1371600" y="1447801"/>
            <a:ext cx="7196138" cy="388620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 smtClean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1371600" y="5410201"/>
            <a:ext cx="7196138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8" name="Rubrik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sv-SE" dirty="0" smtClean="0"/>
              <a:t>13-June-2016</a:t>
            </a:r>
            <a:endParaRPr lang="en-US" dirty="0" smtClean="0"/>
          </a:p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Long Hoang </a:t>
            </a:r>
            <a:r>
              <a:rPr lang="en-US" dirty="0" err="1" smtClean="0"/>
              <a:t>Duc</a:t>
            </a:r>
            <a:r>
              <a:rPr lang="en-US" dirty="0" smtClean="0"/>
              <a:t> et al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CDDEF2-3B40-4EBD-A75F-93512DC75EF4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DF07-26CA-4E04-A6A0-1365240D0A0B}" type="datetimeFigureOut">
              <a:rPr lang="en-US" smtClean="0"/>
              <a:t>6/13/2016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A2D43-2F25-4B84-A203-0D6AC090C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878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DF07-26CA-4E04-A6A0-1365240D0A0B}" type="datetimeFigureOut">
              <a:rPr lang="en-US" smtClean="0"/>
              <a:t>6/13/2016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A2D43-2F25-4B84-A203-0D6AC090C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1329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DF07-26CA-4E04-A6A0-1365240D0A0B}" type="datetimeFigureOut">
              <a:rPr lang="en-US" smtClean="0"/>
              <a:t>6/13/2016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A2D43-2F25-4B84-A203-0D6AC090C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56959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DF07-26CA-4E04-A6A0-1365240D0A0B}" type="datetimeFigureOut">
              <a:rPr lang="en-US" smtClean="0"/>
              <a:t>6/13/2016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A2D43-2F25-4B84-A203-0D6AC090C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19698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DF07-26CA-4E04-A6A0-1365240D0A0B}" type="datetimeFigureOut">
              <a:rPr lang="en-US" smtClean="0"/>
              <a:t>6/13/2016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A2D43-2F25-4B84-A203-0D6AC090C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6157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DF07-26CA-4E04-A6A0-1365240D0A0B}" type="datetimeFigureOut">
              <a:rPr lang="en-US" smtClean="0"/>
              <a:t>6/13/2016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A2D43-2F25-4B84-A203-0D6AC090C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72605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DF07-26CA-4E04-A6A0-1365240D0A0B}" type="datetimeFigureOut">
              <a:rPr lang="en-US" smtClean="0"/>
              <a:t>6/13/2016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A2D43-2F25-4B84-A203-0D6AC090C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592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DF07-26CA-4E04-A6A0-1365240D0A0B}" type="datetimeFigureOut">
              <a:rPr lang="en-US" smtClean="0"/>
              <a:t>6/13/2016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A2D43-2F25-4B84-A203-0D6AC090C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9542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DF07-26CA-4E04-A6A0-1365240D0A0B}" type="datetimeFigureOut">
              <a:rPr lang="en-US" smtClean="0"/>
              <a:t>6/13/2016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A2D43-2F25-4B84-A203-0D6AC090C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6285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DF07-26CA-4E04-A6A0-1365240D0A0B}" type="datetimeFigureOut">
              <a:rPr lang="en-US" smtClean="0"/>
              <a:t>6/13/2016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A2D43-2F25-4B84-A203-0D6AC090C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656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1DF07-26CA-4E04-A6A0-1365240D0A0B}" type="datetimeFigureOut">
              <a:rPr lang="en-US" smtClean="0"/>
              <a:t>6/13/2016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A2D43-2F25-4B84-A203-0D6AC090C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768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4" descr="gråbård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492500" y="1"/>
            <a:ext cx="5651500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14" descr="gråbård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1"/>
            <a:ext cx="5651500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4"/>
            <a:ext cx="76771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sv-SE" dirty="0" smtClean="0"/>
              <a:t>Klicka här för att ändra format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981074"/>
            <a:ext cx="8642350" cy="5327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v-SE" dirty="0" smtClean="0"/>
              <a:t>Klicka här för att ändra format på bakgrundstexten</a:t>
            </a:r>
          </a:p>
          <a:p>
            <a:pPr lvl="1"/>
            <a:r>
              <a:rPr lang="sv-SE" dirty="0" smtClean="0"/>
              <a:t>Nivå två</a:t>
            </a:r>
          </a:p>
          <a:p>
            <a:pPr lvl="2"/>
            <a:r>
              <a:rPr lang="sv-SE" dirty="0" smtClean="0"/>
              <a:t>Nivå tre</a:t>
            </a:r>
          </a:p>
          <a:p>
            <a:pPr lvl="3"/>
            <a:r>
              <a:rPr lang="sv-SE" dirty="0" smtClean="0"/>
              <a:t>Nivå fyra</a:t>
            </a:r>
          </a:p>
          <a:p>
            <a:pPr lvl="4"/>
            <a:r>
              <a:rPr lang="sv-SE" dirty="0" smtClean="0"/>
              <a:t>Nivå fem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50825" y="6453189"/>
            <a:ext cx="1152525" cy="25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sv-SE" dirty="0" smtClean="0"/>
              <a:t>13-June-2016</a:t>
            </a: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547813" y="6453189"/>
            <a:ext cx="6553200" cy="25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en-US" dirty="0" smtClean="0"/>
              <a:t>Long Hoang </a:t>
            </a:r>
            <a:r>
              <a:rPr lang="en-US" dirty="0" err="1" smtClean="0"/>
              <a:t>Duc</a:t>
            </a:r>
            <a:r>
              <a:rPr lang="en-US" dirty="0" smtClean="0"/>
              <a:t> et al</a:t>
            </a: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43890" y="6453189"/>
            <a:ext cx="649287" cy="25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DB0895F4-1E1F-4DBB-AD3D-655666BD427B}" type="slidenum">
              <a:rPr lang="sv-SE"/>
              <a:pPr>
                <a:defRPr/>
              </a:pPr>
              <a:t>‹#›</a:t>
            </a:fld>
            <a:endParaRPr lang="sv-SE"/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pic>
        <p:nvPicPr>
          <p:cNvPr id="2050" name="Picture 2" descr="\\cern.ch\dfs\Users\r\ruber\Documents\FREIA\Administration\FREIAlogo.png"/>
          <p:cNvPicPr>
            <a:picLocks noChangeAspect="1" noChangeArrowheads="1"/>
          </p:cNvPicPr>
          <p:nvPr userDrawn="1"/>
        </p:nvPicPr>
        <p:blipFill>
          <a:blip r:embed="rId10"/>
          <a:srcRect/>
          <a:stretch>
            <a:fillRect/>
          </a:stretch>
        </p:blipFill>
        <p:spPr bwMode="auto">
          <a:xfrm>
            <a:off x="7560840" y="116633"/>
            <a:ext cx="1583160" cy="610748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</p:sldLayoutIdLst>
  <p:timing>
    <p:tnLst>
      <p:par>
        <p:cTn id="1" dur="indefinite" restart="never" nodeType="tmRoot"/>
      </p:par>
    </p:tnLst>
  </p:timing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9pPr>
    </p:titleStyle>
    <p:bodyStyle>
      <a:lvl1pPr marL="176213" indent="-176213" algn="l" rtl="0" eaLnBrk="0" fontAlgn="base" hangingPunct="0">
        <a:spcBef>
          <a:spcPct val="35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628650" indent="-2730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2pPr>
      <a:lvl3pPr marL="981075" indent="-173038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344613" indent="-18415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+mn-ea"/>
        </a:defRPr>
      </a:lvl4pPr>
      <a:lvl5pPr marL="1708150" indent="-18415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sv-S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91DF07-26CA-4E04-A6A0-1365240D0A0B}" type="datetimeFigureOut">
              <a:rPr lang="en-US" smtClean="0"/>
              <a:t>6/13/2016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6A2D43-2F25-4B84-A203-0D6AC090C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835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image" Target="../media/image14.png"/><Relationship Id="rId7" Type="http://schemas.openxmlformats.org/officeDocument/2006/relationships/image" Target="../media/image12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13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8.png"/><Relationship Id="rId7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cid:60B7E47F-CE63-4521-BE81-9EE72512F119@eduroam.uu.se" TargetMode="Externa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6"/>
          <p:cNvSpPr>
            <a:spLocks noGrp="1" noChangeArrowheads="1"/>
          </p:cNvSpPr>
          <p:nvPr>
            <p:ph type="ctrTitle"/>
          </p:nvPr>
        </p:nvSpPr>
        <p:spPr>
          <a:xfrm>
            <a:off x="685800" y="1556792"/>
            <a:ext cx="7772400" cy="2592933"/>
          </a:xfrm>
          <a:noFill/>
        </p:spPr>
        <p:txBody>
          <a:bodyPr anchorCtr="0"/>
          <a:lstStyle/>
          <a:p>
            <a:pPr algn="ctr"/>
            <a:r>
              <a:rPr lang="sv-SE" altLang="sv-SE" sz="2500" dirty="0" smtClean="0">
                <a:solidFill>
                  <a:schemeClr val="tx1"/>
                </a:solidFill>
                <a:latin typeface="Arial" panose="020B0604020202020204" pitchFamily="34" charset="0"/>
                <a:ea typeface="HG Mincho Light J"/>
                <a:cs typeface="Arial" panose="020B0604020202020204" pitchFamily="34" charset="0"/>
              </a:rPr>
              <a:t>TIME DOMAIN CHARACERIZATION OF HIGH POWER RF PULSED SOLID STATE AMPLIFIERS FOR LINEAR ACCELERATORS</a:t>
            </a:r>
            <a:endParaRPr lang="en-US" sz="2500" dirty="0"/>
          </a:p>
        </p:txBody>
      </p:sp>
      <p:sp>
        <p:nvSpPr>
          <p:cNvPr id="3075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251520" y="4149081"/>
            <a:ext cx="8712968" cy="17288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000" dirty="0" smtClean="0">
                <a:solidFill>
                  <a:srgbClr val="0000FF"/>
                </a:solidFill>
              </a:rPr>
              <a:t>L. Hoang </a:t>
            </a:r>
            <a:r>
              <a:rPr lang="en-US" sz="2000" dirty="0" err="1" smtClean="0">
                <a:solidFill>
                  <a:srgbClr val="0000FF"/>
                </a:solidFill>
              </a:rPr>
              <a:t>Duc</a:t>
            </a:r>
            <a:r>
              <a:rPr lang="en-US" sz="2000" dirty="0" smtClean="0">
                <a:solidFill>
                  <a:srgbClr val="0000FF"/>
                </a:solidFill>
              </a:rPr>
              <a:t>, </a:t>
            </a:r>
            <a:r>
              <a:rPr lang="en-US" dirty="0" smtClean="0">
                <a:solidFill>
                  <a:srgbClr val="0000FF"/>
                </a:solidFill>
              </a:rPr>
              <a:t>V. </a:t>
            </a:r>
            <a:r>
              <a:rPr lang="en-US" dirty="0" err="1" smtClean="0">
                <a:solidFill>
                  <a:srgbClr val="0000FF"/>
                </a:solidFill>
              </a:rPr>
              <a:t>Goryashko</a:t>
            </a:r>
            <a:r>
              <a:rPr lang="en-US" sz="2000" dirty="0" smtClean="0">
                <a:solidFill>
                  <a:srgbClr val="0000FF"/>
                </a:solidFill>
              </a:rPr>
              <a:t>, R. </a:t>
            </a:r>
            <a:r>
              <a:rPr lang="en-US" sz="2000" dirty="0" err="1" smtClean="0">
                <a:solidFill>
                  <a:srgbClr val="0000FF"/>
                </a:solidFill>
              </a:rPr>
              <a:t>Ruber</a:t>
            </a:r>
            <a:r>
              <a:rPr lang="en-US" sz="2000" dirty="0" smtClean="0">
                <a:solidFill>
                  <a:srgbClr val="0000FF"/>
                </a:solidFill>
              </a:rPr>
              <a:t>, A. Rydberg, J. Olsson, D. </a:t>
            </a:r>
            <a:r>
              <a:rPr lang="en-US" sz="2000" dirty="0" err="1" smtClean="0">
                <a:solidFill>
                  <a:srgbClr val="0000FF"/>
                </a:solidFill>
              </a:rPr>
              <a:t>Dancila</a:t>
            </a:r>
            <a:endParaRPr lang="en-US" sz="2000" dirty="0" smtClean="0">
              <a:solidFill>
                <a:srgbClr val="0000FF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000" dirty="0" smtClean="0">
                <a:solidFill>
                  <a:srgbClr val="0000FF"/>
                </a:solidFill>
              </a:rPr>
              <a:t>FREIA Laboratory, Uppsala University</a:t>
            </a:r>
            <a:endParaRPr lang="en-US" sz="20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827584" y="188914"/>
            <a:ext cx="7677150" cy="504825"/>
          </a:xfrm>
        </p:spPr>
        <p:txBody>
          <a:bodyPr/>
          <a:lstStyle/>
          <a:p>
            <a:r>
              <a:rPr lang="sv-SE" smtClean="0"/>
              <a:t>RF Development at FREIA</a:t>
            </a:r>
            <a:endParaRPr lang="en-GB" dirty="0" smtClean="0"/>
          </a:p>
        </p:txBody>
      </p:sp>
      <p:sp>
        <p:nvSpPr>
          <p:cNvPr id="4100" name="Footer Placeholder 3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dirty="0" smtClean="0"/>
              <a:t>Long Hoang </a:t>
            </a:r>
            <a:r>
              <a:rPr lang="en-US" dirty="0" err="1" smtClean="0"/>
              <a:t>Duc</a:t>
            </a:r>
            <a:r>
              <a:rPr lang="en-US" dirty="0" smtClean="0"/>
              <a:t> et al</a:t>
            </a:r>
          </a:p>
        </p:txBody>
      </p:sp>
      <p:sp>
        <p:nvSpPr>
          <p:cNvPr id="4101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7ECDA26-32ED-4174-B836-AE696D90C3B4}" type="slidenum">
              <a:rPr lang="sv-SE" smtClean="0"/>
              <a:pPr/>
              <a:t>2</a:t>
            </a:fld>
            <a:endParaRPr lang="sv-SE" smtClean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sv-SE" dirty="0" smtClean="0"/>
              <a:t>13-June-2016</a:t>
            </a:r>
            <a:endParaRPr lang="en-US" dirty="0"/>
          </a:p>
        </p:txBody>
      </p:sp>
      <p:pic>
        <p:nvPicPr>
          <p:cNvPr id="25" name="Image 24" descr="geom_meca.pn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3491880" y="3375892"/>
            <a:ext cx="1965214" cy="177383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361659" y="5600313"/>
            <a:ext cx="260535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1500" dirty="0" smtClean="0">
                <a:latin typeface="+mn-lt"/>
              </a:rPr>
              <a:t>ESS construction in Lund</a:t>
            </a:r>
            <a:endParaRPr lang="sv-SE" sz="1500" dirty="0">
              <a:latin typeface="+mn-lt"/>
            </a:endParaRPr>
          </a:p>
        </p:txBody>
      </p:sp>
      <p:pic>
        <p:nvPicPr>
          <p:cNvPr id="41" name="Picture 2"/>
          <p:cNvPicPr>
            <a:picLocks noChangeAspect="1"/>
          </p:cNvPicPr>
          <p:nvPr/>
        </p:nvPicPr>
        <p:blipFill rotWithShape="1"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23" b="-1401"/>
          <a:stretch/>
        </p:blipFill>
        <p:spPr bwMode="auto">
          <a:xfrm>
            <a:off x="943809" y="1666169"/>
            <a:ext cx="7136034" cy="999067"/>
          </a:xfrm>
          <a:prstGeom prst="rect">
            <a:avLst/>
          </a:prstGeom>
          <a:noFill/>
          <a:ln>
            <a:noFill/>
          </a:ln>
        </p:spPr>
      </p:pic>
      <p:sp>
        <p:nvSpPr>
          <p:cNvPr id="42" name="TextBox 41"/>
          <p:cNvSpPr txBox="1"/>
          <p:nvPr/>
        </p:nvSpPr>
        <p:spPr>
          <a:xfrm>
            <a:off x="3210737" y="1380377"/>
            <a:ext cx="260217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1500" dirty="0" smtClean="0">
                <a:latin typeface="+mn-lt"/>
              </a:rPr>
              <a:t>Schematic of ESS Linac</a:t>
            </a:r>
            <a:endParaRPr lang="sv-SE" sz="1500" dirty="0">
              <a:latin typeface="+mn-lt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678895" y="5469510"/>
            <a:ext cx="18749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1600" b="1" dirty="0" smtClean="0">
                <a:latin typeface="+mn-lt"/>
              </a:rPr>
              <a:t>SRF </a:t>
            </a:r>
            <a:r>
              <a:rPr lang="sv-SE" sz="1600" b="1" dirty="0" err="1" smtClean="0">
                <a:latin typeface="+mn-lt"/>
              </a:rPr>
              <a:t>Cavity</a:t>
            </a:r>
            <a:endParaRPr lang="sv-SE" sz="1600" b="1" dirty="0" smtClean="0">
              <a:latin typeface="+mn-lt"/>
            </a:endParaRPr>
          </a:p>
          <a:p>
            <a:pPr algn="ctr"/>
            <a:r>
              <a:rPr lang="sv-SE" sz="1600" dirty="0" smtClean="0">
                <a:latin typeface="+mn-lt"/>
              </a:rPr>
              <a:t>(Superconducting)</a:t>
            </a:r>
            <a:endParaRPr lang="sv-SE" sz="1600" dirty="0">
              <a:latin typeface="+mn-lt"/>
            </a:endParaRPr>
          </a:p>
        </p:txBody>
      </p:sp>
      <p:sp>
        <p:nvSpPr>
          <p:cNvPr id="2" name="Oval 1"/>
          <p:cNvSpPr/>
          <p:nvPr/>
        </p:nvSpPr>
        <p:spPr bwMode="auto">
          <a:xfrm>
            <a:off x="4067139" y="1841665"/>
            <a:ext cx="504056" cy="648073"/>
          </a:xfrm>
          <a:prstGeom prst="ellipse">
            <a:avLst/>
          </a:prstGeom>
          <a:noFill/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v-SE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-128"/>
              <a:cs typeface="ＭＳ Ｐゴシック" charset="-128"/>
            </a:endParaRPr>
          </a:p>
        </p:txBody>
      </p:sp>
      <p:cxnSp>
        <p:nvCxnSpPr>
          <p:cNvPr id="4" name="Straight Arrow Connector 3"/>
          <p:cNvCxnSpPr/>
          <p:nvPr/>
        </p:nvCxnSpPr>
        <p:spPr bwMode="auto">
          <a:xfrm flipH="1">
            <a:off x="4175151" y="2504764"/>
            <a:ext cx="144016" cy="221803"/>
          </a:xfrm>
          <a:prstGeom prst="straightConnector1">
            <a:avLst/>
          </a:prstGeom>
          <a:ln>
            <a:solidFill>
              <a:srgbClr val="FF0000"/>
            </a:solidFill>
            <a:headEnd type="none" w="med" len="med"/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2843810" y="2711542"/>
            <a:ext cx="288526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1500" smtClean="0">
                <a:latin typeface="+mn-lt"/>
              </a:rPr>
              <a:t>Superconducting Spoke Linac</a:t>
            </a:r>
            <a:endParaRPr lang="sv-SE" sz="1500" dirty="0">
              <a:latin typeface="+mn-lt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83" y="3152844"/>
            <a:ext cx="3092804" cy="2219933"/>
          </a:xfrm>
          <a:prstGeom prst="rect">
            <a:avLst/>
          </a:prstGeom>
        </p:spPr>
      </p:pic>
      <p:sp>
        <p:nvSpPr>
          <p:cNvPr id="27" name="Rectangle 26"/>
          <p:cNvSpPr/>
          <p:nvPr/>
        </p:nvSpPr>
        <p:spPr>
          <a:xfrm>
            <a:off x="5566574" y="3159531"/>
            <a:ext cx="352344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500" b="1" smtClean="0">
                <a:solidFill>
                  <a:srgbClr val="0000FF"/>
                </a:solidFill>
                <a:latin typeface="Arial" panose="020B0604020202020204" pitchFamily="34" charset="0"/>
              </a:rPr>
              <a:t>Specifications for Spoke amplifier:</a:t>
            </a:r>
            <a:endParaRPr lang="en-US" sz="1500" b="1" dirty="0" smtClean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 smtClean="0">
                <a:latin typeface="Arial" panose="020B0604020202020204" pitchFamily="34" charset="0"/>
              </a:rPr>
              <a:t>Frequency  </a:t>
            </a:r>
            <a:r>
              <a:rPr lang="en-US" sz="1500" dirty="0">
                <a:latin typeface="Arial" panose="020B0604020202020204" pitchFamily="34" charset="0"/>
              </a:rPr>
              <a:t>= </a:t>
            </a:r>
            <a:r>
              <a:rPr lang="en-US" sz="1500" dirty="0" smtClean="0">
                <a:latin typeface="Arial" panose="020B0604020202020204" pitchFamily="34" charset="0"/>
              </a:rPr>
              <a:t>352 </a:t>
            </a:r>
            <a:r>
              <a:rPr lang="en-US" sz="1500" dirty="0">
                <a:latin typeface="Arial" panose="020B0604020202020204" pitchFamily="34" charset="0"/>
              </a:rPr>
              <a:t>MHz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>
                <a:latin typeface="Arial" panose="020B0604020202020204" pitchFamily="34" charset="0"/>
              </a:rPr>
              <a:t>Power         = </a:t>
            </a:r>
            <a:r>
              <a:rPr lang="en-US" sz="1500" dirty="0" smtClean="0">
                <a:latin typeface="Arial" panose="020B0604020202020204" pitchFamily="34" charset="0"/>
              </a:rPr>
              <a:t>400 kW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 smtClean="0">
                <a:latin typeface="Arial" panose="020B0604020202020204" pitchFamily="34" charset="0"/>
              </a:rPr>
              <a:t>3dB </a:t>
            </a:r>
            <a:r>
              <a:rPr lang="en-US" sz="1500" dirty="0">
                <a:latin typeface="Arial" panose="020B0604020202020204" pitchFamily="34" charset="0"/>
              </a:rPr>
              <a:t>band-width ≥ 250 </a:t>
            </a:r>
            <a:r>
              <a:rPr lang="en-US" sz="1500" dirty="0" smtClean="0">
                <a:latin typeface="Arial" panose="020B0604020202020204" pitchFamily="34" charset="0"/>
              </a:rPr>
              <a:t>kHz</a:t>
            </a:r>
            <a:endParaRPr lang="en-US" sz="1500" dirty="0"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>
                <a:latin typeface="Arial" panose="020B0604020202020204" pitchFamily="34" charset="0"/>
              </a:rPr>
              <a:t>Pulse width = </a:t>
            </a:r>
            <a:r>
              <a:rPr lang="en-US" sz="1500" dirty="0" smtClean="0">
                <a:latin typeface="Arial" panose="020B0604020202020204" pitchFamily="34" charset="0"/>
              </a:rPr>
              <a:t>3.5 </a:t>
            </a:r>
            <a:r>
              <a:rPr lang="en-US" sz="1500" dirty="0" err="1">
                <a:latin typeface="Arial" panose="020B0604020202020204" pitchFamily="34" charset="0"/>
              </a:rPr>
              <a:t>ms</a:t>
            </a:r>
            <a:endParaRPr lang="en-US" sz="1500" dirty="0"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>
                <a:latin typeface="Arial" panose="020B0604020202020204" pitchFamily="34" charset="0"/>
              </a:rPr>
              <a:t>Pulse repetition rate = 14 Hz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620552" y="4844957"/>
            <a:ext cx="35234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500" b="1" dirty="0" smtClean="0">
                <a:solidFill>
                  <a:srgbClr val="0000FF"/>
                </a:solidFill>
                <a:latin typeface="Arial" panose="020B0604020202020204" pitchFamily="34" charset="0"/>
              </a:rPr>
              <a:t>FREIA’s responsibilities: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 smtClean="0">
                <a:latin typeface="Arial" panose="020B0604020202020204" pitchFamily="34" charset="0"/>
              </a:rPr>
              <a:t>Developing RF test stand for ESS spoke cavities.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 smtClean="0"/>
              <a:t>Testing prototype spoke cavities.</a:t>
            </a:r>
            <a:endParaRPr lang="en-US" sz="1500" dirty="0">
              <a:latin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862709"/>
            <a:ext cx="909002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000" b="1" i="1" dirty="0"/>
              <a:t>Facility for Research Instrumentation and Accelerator Development</a:t>
            </a:r>
            <a:endParaRPr lang="en-GB" sz="2000" b="1" i="1" dirty="0"/>
          </a:p>
          <a:p>
            <a:endParaRPr lang="en-US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The Tetrode-based Power Station</a:t>
            </a:r>
            <a:endParaRPr lang="sv-S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sv-SE" dirty="0" smtClean="0"/>
              <a:t>13-June-2016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Long Hoang </a:t>
            </a:r>
            <a:r>
              <a:rPr lang="en-US" dirty="0" err="1" smtClean="0"/>
              <a:t>Duc</a:t>
            </a:r>
            <a:r>
              <a:rPr lang="en-US" dirty="0" smtClean="0"/>
              <a:t> et al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DD9BFA-F87D-46B0-8E59-147BA53E6417}" type="slidenum">
              <a:rPr lang="sv-SE" smtClean="0"/>
              <a:pPr>
                <a:defRPr/>
              </a:pPr>
              <a:t>3</a:t>
            </a:fld>
            <a:endParaRPr lang="sv-SE"/>
          </a:p>
        </p:txBody>
      </p:sp>
      <p:sp>
        <p:nvSpPr>
          <p:cNvPr id="9" name="TextBox 8"/>
          <p:cNvSpPr txBox="1"/>
          <p:nvPr/>
        </p:nvSpPr>
        <p:spPr>
          <a:xfrm>
            <a:off x="6882941" y="972349"/>
            <a:ext cx="7713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solidFill>
                  <a:schemeClr val="bg1"/>
                </a:solidFill>
              </a:rPr>
              <a:t>Spoke </a:t>
            </a:r>
          </a:p>
          <a:p>
            <a:r>
              <a:rPr lang="en-US" sz="1400" b="1" dirty="0" smtClean="0">
                <a:solidFill>
                  <a:schemeClr val="bg1"/>
                </a:solidFill>
              </a:rPr>
              <a:t>Cavity</a:t>
            </a:r>
            <a:endParaRPr lang="en-US" sz="1400" b="1" dirty="0">
              <a:solidFill>
                <a:schemeClr val="bg1"/>
              </a:solidFill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91" y="3065561"/>
            <a:ext cx="4668464" cy="1850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Oval 13"/>
          <p:cNvSpPr/>
          <p:nvPr/>
        </p:nvSpPr>
        <p:spPr>
          <a:xfrm>
            <a:off x="3851922" y="3279286"/>
            <a:ext cx="350457" cy="48475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" name="Oval 14"/>
          <p:cNvSpPr/>
          <p:nvPr/>
        </p:nvSpPr>
        <p:spPr>
          <a:xfrm>
            <a:off x="3851922" y="3863657"/>
            <a:ext cx="350457" cy="50405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4332980" y="2781951"/>
            <a:ext cx="1140462" cy="36631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0967" y="1461042"/>
            <a:ext cx="3392163" cy="173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6" y="1429307"/>
            <a:ext cx="821606" cy="156137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846" y="1434533"/>
            <a:ext cx="949063" cy="155614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1" name="Picture 2" descr="http://ess-rf-systems.web.cern.ch/ess-rf-systems/photos/20150627/P101032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2" y="3065562"/>
            <a:ext cx="2454596" cy="1628980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2702726" y="4942631"/>
            <a:ext cx="418021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1500" b="1" dirty="0">
                <a:solidFill>
                  <a:srgbClr val="0000FF"/>
                </a:solidFill>
              </a:rPr>
              <a:t>In-house </a:t>
            </a:r>
            <a:r>
              <a:rPr lang="en-US" sz="1500" b="1" dirty="0" smtClean="0">
                <a:solidFill>
                  <a:srgbClr val="0000FF"/>
                </a:solidFill>
              </a:rPr>
              <a:t>development:</a:t>
            </a:r>
            <a:endParaRPr lang="en-US" sz="1500" b="1" dirty="0">
              <a:solidFill>
                <a:srgbClr val="0000FF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1500" dirty="0" smtClean="0"/>
              <a:t>Optimizing 1 </a:t>
            </a:r>
            <a:r>
              <a:rPr lang="sv-SE" sz="1500" dirty="0"/>
              <a:t>kW </a:t>
            </a:r>
            <a:r>
              <a:rPr lang="sv-SE" sz="1500"/>
              <a:t>transistor </a:t>
            </a:r>
            <a:r>
              <a:rPr lang="sv-SE" sz="1500" smtClean="0"/>
              <a:t>modules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1500" smtClean="0"/>
              <a:t>Power combining methods</a:t>
            </a:r>
            <a:endParaRPr lang="sv-SE" sz="15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1500" dirty="0" smtClean="0"/>
              <a:t>10 </a:t>
            </a:r>
            <a:r>
              <a:rPr lang="sv-SE" sz="1500" dirty="0"/>
              <a:t>kW prototype amplifier</a:t>
            </a:r>
            <a:endParaRPr lang="en-US" sz="1500" dirty="0"/>
          </a:p>
          <a:p>
            <a:endParaRPr lang="sv-SE" sz="1600" dirty="0"/>
          </a:p>
        </p:txBody>
      </p:sp>
      <p:sp>
        <p:nvSpPr>
          <p:cNvPr id="23" name="Content Placeholder 6"/>
          <p:cNvSpPr>
            <a:spLocks noGrp="1"/>
          </p:cNvSpPr>
          <p:nvPr>
            <p:ph sz="half" idx="1"/>
          </p:nvPr>
        </p:nvSpPr>
        <p:spPr>
          <a:xfrm>
            <a:off x="2189148" y="1430248"/>
            <a:ext cx="3676000" cy="2118921"/>
          </a:xfrm>
        </p:spPr>
        <p:txBody>
          <a:bodyPr/>
          <a:lstStyle/>
          <a:p>
            <a:pPr>
              <a:buNone/>
            </a:pPr>
            <a:r>
              <a:rPr lang="en-US" sz="1600" b="1" smtClean="0">
                <a:solidFill>
                  <a:srgbClr val="FF0000"/>
                </a:solidFill>
              </a:rPr>
              <a:t>Tetrode</a:t>
            </a:r>
            <a:r>
              <a:rPr lang="en-US" sz="1600" b="1" dirty="0">
                <a:solidFill>
                  <a:srgbClr val="FF0000"/>
                </a:solidFill>
              </a:rPr>
              <a:t>-</a:t>
            </a:r>
            <a:r>
              <a:rPr lang="en-US" sz="1600" b="1" smtClean="0">
                <a:solidFill>
                  <a:srgbClr val="FF0000"/>
                </a:solidFill>
              </a:rPr>
              <a:t>based</a:t>
            </a:r>
            <a:endParaRPr lang="en-US" sz="1600" b="1" dirty="0">
              <a:solidFill>
                <a:srgbClr val="FF0000"/>
              </a:solidFill>
            </a:endParaRPr>
          </a:p>
          <a:p>
            <a:r>
              <a:rPr lang="sv-SE" sz="1500" smtClean="0"/>
              <a:t>Based on 2xTH-595</a:t>
            </a:r>
            <a:r>
              <a:rPr lang="sv-SE" sz="1500" dirty="0" smtClean="0"/>
              <a:t>, </a:t>
            </a:r>
            <a:r>
              <a:rPr lang="sv-SE" sz="1500" dirty="0" err="1" smtClean="0"/>
              <a:t>water+air</a:t>
            </a:r>
            <a:r>
              <a:rPr lang="sv-SE" sz="1500" dirty="0" smtClean="0"/>
              <a:t> </a:t>
            </a:r>
            <a:r>
              <a:rPr lang="sv-SE" sz="1500" dirty="0" err="1" smtClean="0"/>
              <a:t>cooled</a:t>
            </a:r>
            <a:endParaRPr lang="sv-SE" sz="1500" dirty="0" smtClean="0"/>
          </a:p>
          <a:p>
            <a:r>
              <a:rPr lang="sv-SE" sz="1500" smtClean="0"/>
              <a:t>Solid-state  </a:t>
            </a:r>
            <a:r>
              <a:rPr lang="sv-SE" sz="1500" dirty="0" smtClean="0"/>
              <a:t>pre-</a:t>
            </a:r>
            <a:r>
              <a:rPr lang="sv-SE" sz="1500" dirty="0" err="1" smtClean="0"/>
              <a:t>amplifier</a:t>
            </a:r>
            <a:endParaRPr lang="sv-SE" sz="1500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2051" name="Picture 3" descr="C:\Users\lonho846\Dropbox\RF high power amplifier monitoring with Arduino\SwedishMicrowavesDays\UU-FREIA-1kW-SSA-352MHz-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944" y="4797153"/>
            <a:ext cx="2710184" cy="1524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1406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Why do we need a monitoring circuit?</a:t>
            </a:r>
            <a:endParaRPr lang="sv-SE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Content Placeholder 7"/>
              <p:cNvSpPr>
                <a:spLocks noGrp="1"/>
              </p:cNvSpPr>
              <p:nvPr>
                <p:ph sz="half" idx="1"/>
              </p:nvPr>
            </p:nvSpPr>
            <p:spPr>
              <a:xfrm>
                <a:off x="251520" y="1052736"/>
                <a:ext cx="4824536" cy="5256584"/>
              </a:xfrm>
            </p:spPr>
            <p:txBody>
              <a:bodyPr/>
              <a:lstStyle/>
              <a:p>
                <a:pPr algn="just"/>
                <a:r>
                  <a:rPr lang="sv-SE" sz="1500" dirty="0" smtClean="0"/>
                  <a:t>To validate the optimized SSPA module, it’s critically important to characterize every single modules.</a:t>
                </a:r>
              </a:p>
              <a:p>
                <a:pPr algn="just"/>
                <a:r>
                  <a:rPr lang="sv-SE" sz="1500" dirty="0" smtClean="0"/>
                  <a:t>Time domain measurements for characterization</a:t>
                </a:r>
              </a:p>
              <a:p>
                <a:pPr lvl="1" algn="just">
                  <a:buFont typeface="Wingdings" panose="05000000000000000000" pitchFamily="2" charset="2"/>
                  <a:buChar char="ü"/>
                </a:pPr>
                <a:r>
                  <a:rPr lang="sv-SE" sz="1500" dirty="0"/>
                  <a:t>Drain </a:t>
                </a:r>
                <a:r>
                  <a:rPr lang="sv-SE" sz="1500" dirty="0" smtClean="0"/>
                  <a:t>Current/Drain Voltage</a:t>
                </a:r>
              </a:p>
              <a:p>
                <a:pPr lvl="1" algn="just">
                  <a:buFont typeface="Wingdings" panose="05000000000000000000" pitchFamily="2" charset="2"/>
                  <a:buChar char="ü"/>
                </a:pPr>
                <a:r>
                  <a:rPr lang="sv-SE" sz="1500" dirty="0" smtClean="0"/>
                  <a:t>Pulse profile measurements</a:t>
                </a:r>
                <a:endParaRPr lang="sv-SE" sz="1500" dirty="0"/>
              </a:p>
              <a:p>
                <a:pPr lvl="1" algn="just">
                  <a:buFont typeface="Wingdings" panose="05000000000000000000" pitchFamily="2" charset="2"/>
                  <a:buChar char="ü"/>
                </a:pPr>
                <a:r>
                  <a:rPr lang="sv-SE" sz="1500" dirty="0"/>
                  <a:t>Temperature</a:t>
                </a:r>
              </a:p>
              <a:p>
                <a:pPr lvl="1" algn="just">
                  <a:buFont typeface="Wingdings" panose="05000000000000000000" pitchFamily="2" charset="2"/>
                  <a:buChar char="ü"/>
                </a:pPr>
                <a:r>
                  <a:rPr lang="sv-SE" sz="1500" dirty="0" smtClean="0"/>
                  <a:t>Evaluating the efficiency of the SSPA</a:t>
                </a:r>
              </a:p>
              <a:p>
                <a:pPr marL="355600" lvl="1" indent="0" algn="ctr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l-GR" sz="1500" i="1" smtClean="0">
                            <a:latin typeface="Cambria Math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el-GR" sz="1500">
                            <a:latin typeface="Calibri"/>
                          </a:rPr>
                          <m:t>η</m:t>
                        </m:r>
                      </m:e>
                      <m:sub>
                        <m:r>
                          <a:rPr lang="sv-SE" sz="1500" b="0" i="1" smtClean="0">
                            <a:latin typeface="Cambria Math"/>
                          </a:rPr>
                          <m:t>𝐷𝑟𝑎𝑖𝑛</m:t>
                        </m:r>
                      </m:sub>
                    </m:sSub>
                  </m:oMath>
                </a14:m>
                <a:r>
                  <a:rPr lang="sv-SE" sz="1500" dirty="0" smtClean="0">
                    <a:latin typeface="Calibri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sv-SE" sz="1500" i="1" smtClean="0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sv-SE" sz="150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sv-SE" sz="1500" b="0" i="1" smtClean="0">
                                <a:latin typeface="Cambria Math"/>
                              </a:rPr>
                              <m:t>𝑃</m:t>
                            </m:r>
                          </m:e>
                          <m:sub>
                            <m:r>
                              <a:rPr lang="sv-SE" sz="1500" b="0" i="1" smtClean="0">
                                <a:latin typeface="Cambria Math"/>
                              </a:rPr>
                              <m:t>𝑅𝐹𝑂𝑈𝑇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sv-SE" sz="150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sv-SE" sz="1500" b="0" i="1" smtClean="0">
                                <a:latin typeface="Cambria Math"/>
                              </a:rPr>
                              <m:t>𝑉</m:t>
                            </m:r>
                          </m:e>
                          <m:sub>
                            <m:r>
                              <a:rPr lang="sv-SE" sz="1500" b="0" i="1" smtClean="0">
                                <a:latin typeface="Cambria Math"/>
                              </a:rPr>
                              <m:t>𝐷𝑅𝐴𝐼𝑁</m:t>
                            </m:r>
                          </m:sub>
                        </m:sSub>
                        <m:r>
                          <a:rPr lang="sv-SE" sz="1500" b="0" i="1" smtClean="0">
                            <a:latin typeface="Cambria Math"/>
                          </a:rPr>
                          <m:t>𝑥</m:t>
                        </m:r>
                        <m:sSub>
                          <m:sSubPr>
                            <m:ctrlPr>
                              <a:rPr lang="sv-SE" sz="1500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sv-SE" sz="1500" b="0" i="1" smtClean="0">
                                <a:latin typeface="Cambria Math"/>
                              </a:rPr>
                              <m:t>𝐼</m:t>
                            </m:r>
                          </m:e>
                          <m:sub>
                            <m:r>
                              <a:rPr lang="sv-SE" sz="1500" b="0" i="1" smtClean="0">
                                <a:latin typeface="Cambria Math"/>
                              </a:rPr>
                              <m:t>𝐷𝑅𝐴𝐼𝑁</m:t>
                            </m:r>
                          </m:sub>
                        </m:sSub>
                      </m:den>
                    </m:f>
                  </m:oMath>
                </a14:m>
                <a:endParaRPr lang="sv-SE" sz="1500" dirty="0" smtClean="0"/>
              </a:p>
              <a:p>
                <a:pPr lvl="1" algn="just">
                  <a:buFont typeface="Wingdings" pitchFamily="2" charset="2"/>
                  <a:buChar char="ü"/>
                </a:pPr>
                <a:r>
                  <a:rPr lang="sv-SE" sz="1500" dirty="0" smtClean="0"/>
                  <a:t>Pulse </a:t>
                </a:r>
                <a:r>
                  <a:rPr lang="sv-SE" sz="1500" dirty="0"/>
                  <a:t>to pulse amplitude and phase </a:t>
                </a:r>
                <a:r>
                  <a:rPr lang="sv-SE" sz="1500" dirty="0" smtClean="0"/>
                  <a:t>stability. </a:t>
                </a:r>
                <a:endParaRPr lang="sv-SE" sz="1500" dirty="0"/>
              </a:p>
              <a:p>
                <a:pPr marL="0" indent="0" algn="just">
                  <a:buNone/>
                </a:pPr>
                <a:endParaRPr lang="sv-SE" sz="1500" dirty="0" smtClean="0"/>
              </a:p>
              <a:p>
                <a:pPr marL="0" indent="0" algn="just">
                  <a:buNone/>
                </a:pPr>
                <a:endParaRPr lang="sv-SE" sz="1500" dirty="0"/>
              </a:p>
              <a:p>
                <a:pPr marL="0" indent="0" algn="just">
                  <a:buNone/>
                </a:pPr>
                <a:endParaRPr lang="sv-SE" sz="1500" dirty="0" smtClean="0"/>
              </a:p>
              <a:p>
                <a:pPr marL="0" indent="0" algn="just">
                  <a:buNone/>
                </a:pPr>
                <a:endParaRPr lang="sv-SE" sz="1500" dirty="0"/>
              </a:p>
              <a:p>
                <a:pPr marL="0" indent="0" algn="just">
                  <a:buNone/>
                </a:pPr>
                <a:endParaRPr lang="sv-SE" sz="1500" dirty="0"/>
              </a:p>
            </p:txBody>
          </p:sp>
        </mc:Choice>
        <mc:Fallback>
          <p:sp>
            <p:nvSpPr>
              <p:cNvPr id="8" name="Content Placeholder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251520" y="1052736"/>
                <a:ext cx="4824536" cy="5256584"/>
              </a:xfrm>
              <a:blipFill rotWithShape="1">
                <a:blip r:embed="rId3"/>
                <a:stretch>
                  <a:fillRect l="-253" t="-232" r="-50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sv-SE" dirty="0" smtClean="0"/>
              <a:t>13-June-2016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Long Hoang </a:t>
            </a:r>
            <a:r>
              <a:rPr lang="en-US" dirty="0" err="1" smtClean="0"/>
              <a:t>Duc</a:t>
            </a:r>
            <a:r>
              <a:rPr lang="en-US" dirty="0" smtClean="0"/>
              <a:t> et al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DD9BFA-F87D-46B0-8E59-147BA53E6417}" type="slidenum">
              <a:rPr lang="sv-SE" smtClean="0"/>
              <a:pPr>
                <a:defRPr/>
              </a:pPr>
              <a:t>4</a:t>
            </a:fld>
            <a:endParaRPr lang="sv-SE"/>
          </a:p>
        </p:txBody>
      </p:sp>
      <p:pic>
        <p:nvPicPr>
          <p:cNvPr id="14" name="Content Placeholder 13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908720"/>
            <a:ext cx="3672408" cy="5536987"/>
          </a:xfrm>
        </p:spPr>
      </p:pic>
      <p:pic>
        <p:nvPicPr>
          <p:cNvPr id="9" name="Picture 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19" y="4509120"/>
            <a:ext cx="3099435" cy="1925955"/>
          </a:xfrm>
          <a:prstGeom prst="rect">
            <a:avLst/>
          </a:prstGeom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24278779"/>
              </p:ext>
            </p:extLst>
          </p:nvPr>
        </p:nvGraphicFramePr>
        <p:xfrm>
          <a:off x="467544" y="3789040"/>
          <a:ext cx="3641805" cy="5040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Equation" r:id="rId6" imgW="3276600" imgH="457200" progId="Equation.DSMT4">
                  <p:embed/>
                </p:oleObj>
              </mc:Choice>
              <mc:Fallback>
                <p:oleObj name="Equation" r:id="rId6" imgW="3276600" imgH="457200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3789040"/>
                        <a:ext cx="3641805" cy="50405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1044620"/>
              </p:ext>
            </p:extLst>
          </p:nvPr>
        </p:nvGraphicFramePr>
        <p:xfrm>
          <a:off x="506040" y="4290044"/>
          <a:ext cx="2052081" cy="5791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Equation" r:id="rId8" imgW="1548728" imgH="431613" progId="Equation.DSMT4">
                  <p:embed/>
                </p:oleObj>
              </mc:Choice>
              <mc:Fallback>
                <p:oleObj name="Equation" r:id="rId8" imgW="1548728" imgH="431613" progId="Equation.DSMT4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6040" y="4290044"/>
                        <a:ext cx="2052081" cy="57911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67259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Solutions for The Monitoring Circuit</a:t>
            </a:r>
            <a:endParaRPr lang="sv-SE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889341"/>
            <a:ext cx="1379432" cy="2072187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sv-SE" dirty="0" smtClean="0"/>
              <a:t>13-June-2016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Long Hoang </a:t>
            </a:r>
            <a:r>
              <a:rPr lang="en-US" dirty="0" err="1"/>
              <a:t>Duc</a:t>
            </a:r>
            <a:r>
              <a:rPr lang="en-US" dirty="0"/>
              <a:t> et 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DD9BFA-F87D-46B0-8E59-147BA53E6417}" type="slidenum">
              <a:rPr lang="sv-SE" smtClean="0"/>
              <a:pPr>
                <a:defRPr/>
              </a:pPr>
              <a:t>5</a:t>
            </a:fld>
            <a:endParaRPr lang="sv-SE"/>
          </a:p>
        </p:txBody>
      </p:sp>
      <p:pic>
        <p:nvPicPr>
          <p:cNvPr id="10" name="Picture 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3966" y="4293096"/>
            <a:ext cx="2912170" cy="190823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757412" y="5187216"/>
            <a:ext cx="949436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sv-SE" sz="1200" smtClean="0"/>
              <a:t>To Arduino</a:t>
            </a:r>
            <a:endParaRPr lang="sv-SE" sz="1200"/>
          </a:p>
        </p:txBody>
      </p:sp>
      <p:pic>
        <p:nvPicPr>
          <p:cNvPr id="12" name="Picture 11" descr="cid:60B7E47F-CE63-4521-BE81-9EE72512F119@eduroam.uu.se"/>
          <p:cNvPicPr/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7056" y="3034186"/>
            <a:ext cx="3203848" cy="26500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Content Placeholder 12"/>
          <p:cNvPicPr>
            <a:picLocks noGrp="1" noChangeAspect="1"/>
          </p:cNvPicPr>
          <p:nvPr>
            <p:ph sz="half" idx="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919777"/>
            <a:ext cx="2160240" cy="3249878"/>
          </a:xfrm>
        </p:spPr>
      </p:pic>
      <p:pic>
        <p:nvPicPr>
          <p:cNvPr id="14" name="Picture 13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662" y="2241158"/>
            <a:ext cx="3312368" cy="165618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777236" y="2746084"/>
            <a:ext cx="786785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sv-SE" sz="800" b="1" smtClean="0"/>
              <a:t>To Arduino</a:t>
            </a:r>
            <a:endParaRPr lang="sv-SE" sz="800" b="1"/>
          </a:p>
        </p:txBody>
      </p:sp>
      <p:sp>
        <p:nvSpPr>
          <p:cNvPr id="16" name="Content Placeholder 10"/>
          <p:cNvSpPr>
            <a:spLocks noGrp="1"/>
          </p:cNvSpPr>
          <p:nvPr>
            <p:ph sz="half" idx="1"/>
          </p:nvPr>
        </p:nvSpPr>
        <p:spPr>
          <a:xfrm>
            <a:off x="2303486" y="944945"/>
            <a:ext cx="2844578" cy="2808312"/>
          </a:xfrm>
        </p:spPr>
        <p:txBody>
          <a:bodyPr/>
          <a:lstStyle/>
          <a:p>
            <a:r>
              <a:rPr lang="sv-SE" sz="1000" smtClean="0"/>
              <a:t>LEM’s transducer HASS 50-S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sv-SE" sz="1000" smtClean="0"/>
              <a:t>Hall effect principle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sv-SE" sz="1000" smtClean="0"/>
              <a:t>Fixed offset and gain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sv-SE" sz="1000" smtClean="0"/>
              <a:t>Small size, low cost, easy to install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sv-SE" sz="1000" smtClean="0"/>
              <a:t>Immunity to interference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sv-SE" sz="1000" smtClean="0"/>
              <a:t>1% accuracy</a:t>
            </a:r>
          </a:p>
          <a:p>
            <a:r>
              <a:rPr lang="sv-SE" sz="1000" smtClean="0"/>
              <a:t>Good solution to replace the Fluke’s probe</a:t>
            </a:r>
          </a:p>
          <a:p>
            <a:pPr lvl="1" indent="-628650">
              <a:buFont typeface="Arial" panose="020B0604020202020204" pitchFamily="34" charset="0"/>
              <a:buChar char="•"/>
              <a:tabLst>
                <a:tab pos="182563" algn="l"/>
              </a:tabLst>
            </a:pPr>
            <a:endParaRPr lang="sv-SE" sz="1800" smtClean="0"/>
          </a:p>
        </p:txBody>
      </p:sp>
      <p:sp>
        <p:nvSpPr>
          <p:cNvPr id="8" name="Rectangle 7"/>
          <p:cNvSpPr/>
          <p:nvPr/>
        </p:nvSpPr>
        <p:spPr>
          <a:xfrm>
            <a:off x="2627784" y="3876751"/>
            <a:ext cx="23551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1200" b="1" smtClean="0"/>
              <a:t>Current Measurement Module</a:t>
            </a:r>
            <a:endParaRPr lang="sv-SE" sz="1200" b="1"/>
          </a:p>
        </p:txBody>
      </p:sp>
      <p:sp>
        <p:nvSpPr>
          <p:cNvPr id="17" name="Rectangle 16"/>
          <p:cNvSpPr/>
          <p:nvPr/>
        </p:nvSpPr>
        <p:spPr>
          <a:xfrm>
            <a:off x="5799524" y="5820679"/>
            <a:ext cx="271882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1200" b="1" smtClean="0"/>
              <a:t>Temperature Measurement Module</a:t>
            </a:r>
            <a:endParaRPr lang="sv-SE" sz="1200" b="1"/>
          </a:p>
        </p:txBody>
      </p:sp>
      <p:pic>
        <p:nvPicPr>
          <p:cNvPr id="3074" name="Picture 2" descr="C:\Users\lonho846\Desktop\For measurement setup PLOTTING\ArduinoUNO_bb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396743"/>
            <a:ext cx="2376264" cy="1700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323528" y="6192546"/>
            <a:ext cx="233269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1200" b="1" smtClean="0"/>
              <a:t>Arduino as a Processing Unit</a:t>
            </a:r>
            <a:endParaRPr lang="sv-SE" sz="1200" b="1"/>
          </a:p>
        </p:txBody>
      </p:sp>
      <p:sp>
        <p:nvSpPr>
          <p:cNvPr id="21" name="Content Placeholder 10"/>
          <p:cNvSpPr txBox="1">
            <a:spLocks/>
          </p:cNvSpPr>
          <p:nvPr/>
        </p:nvSpPr>
        <p:spPr bwMode="auto">
          <a:xfrm>
            <a:off x="7236296" y="908720"/>
            <a:ext cx="1872208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176213" indent="-176213" algn="l" rtl="0" eaLnBrk="0" fontAlgn="base" hangingPunct="0">
              <a:spcBef>
                <a:spcPct val="35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86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2pPr>
            <a:lvl3pPr marL="981075" indent="-1730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ea typeface="+mn-ea"/>
              </a:defRPr>
            </a:lvl3pPr>
            <a:lvl4pPr marL="1344613" indent="-1841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800">
                <a:solidFill>
                  <a:schemeClr val="tx1"/>
                </a:solidFill>
                <a:latin typeface="+mn-lt"/>
                <a:ea typeface="+mn-ea"/>
              </a:defRPr>
            </a:lvl4pPr>
            <a:lvl5pPr marL="1708150" indent="-1841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r>
              <a:rPr lang="sv-SE" sz="1000" kern="0" smtClean="0"/>
              <a:t>NTC Thermistor</a:t>
            </a:r>
          </a:p>
          <a:p>
            <a:r>
              <a:rPr lang="sv-SE" sz="1000" kern="0" smtClean="0"/>
              <a:t>Low cost</a:t>
            </a:r>
          </a:p>
          <a:p>
            <a:r>
              <a:rPr lang="sv-SE" sz="1000" kern="0" smtClean="0"/>
              <a:t>High sensitivity to Temp</a:t>
            </a:r>
          </a:p>
          <a:p>
            <a:r>
              <a:rPr lang="sv-SE" sz="1000" kern="0" smtClean="0"/>
              <a:t>Non-linear Characteristic</a:t>
            </a:r>
          </a:p>
          <a:p>
            <a:r>
              <a:rPr lang="sv-SE" sz="1000" kern="0" smtClean="0"/>
              <a:t>Calibration Requirement</a:t>
            </a:r>
          </a:p>
          <a:p>
            <a:pPr marL="0" indent="0">
              <a:buNone/>
            </a:pPr>
            <a:endParaRPr lang="sv-SE" sz="1000" kern="0" smtClean="0"/>
          </a:p>
          <a:p>
            <a:pPr lvl="1" indent="-628650">
              <a:buFont typeface="Arial" panose="020B0604020202020204" pitchFamily="34" charset="0"/>
              <a:buChar char="•"/>
              <a:tabLst>
                <a:tab pos="182563" algn="l"/>
              </a:tabLst>
            </a:pPr>
            <a:endParaRPr lang="sv-SE" sz="1800" kern="0" smtClean="0"/>
          </a:p>
        </p:txBody>
      </p:sp>
    </p:spTree>
    <p:extLst>
      <p:ext uri="{BB962C8B-B14F-4D97-AF65-F5344CB8AC3E}">
        <p14:creationId xmlns:p14="http://schemas.microsoft.com/office/powerpoint/2010/main" val="3096170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Time Domain Characterization Setup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sv-SE" dirty="0"/>
              <a:t>13-June-2016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Long Hoang Duc – Gigahertz Symposium, Linköping, 15-16 Mar 2016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ADF31-D1A9-4877-A69A-4DD2E65C83B7}" type="slidenum">
              <a:rPr lang="sv-SE" smtClean="0"/>
              <a:pPr/>
              <a:t>6</a:t>
            </a:fld>
            <a:endParaRPr lang="sv-SE"/>
          </a:p>
        </p:txBody>
      </p:sp>
      <p:sp>
        <p:nvSpPr>
          <p:cNvPr id="11" name="TextBox 10"/>
          <p:cNvSpPr txBox="1"/>
          <p:nvPr/>
        </p:nvSpPr>
        <p:spPr>
          <a:xfrm>
            <a:off x="3923928" y="1622266"/>
            <a:ext cx="2304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300" b="1" smtClean="0"/>
              <a:t>Pulsed current output</a:t>
            </a:r>
            <a:endParaRPr lang="sv-SE" sz="1300" b="1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979887"/>
            <a:ext cx="2422611" cy="1725252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4"/>
          <a:stretch>
            <a:fillRect/>
          </a:stretch>
        </p:blipFill>
        <p:spPr>
          <a:xfrm>
            <a:off x="107504" y="979886"/>
            <a:ext cx="3240360" cy="223309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890905"/>
            <a:ext cx="6264696" cy="3542295"/>
          </a:xfrm>
          <a:prstGeom prst="rect">
            <a:avLst/>
          </a:prstGeom>
        </p:spPr>
      </p:pic>
      <p:sp>
        <p:nvSpPr>
          <p:cNvPr id="9" name="Bent Arrow 8"/>
          <p:cNvSpPr/>
          <p:nvPr/>
        </p:nvSpPr>
        <p:spPr bwMode="auto">
          <a:xfrm>
            <a:off x="4355976" y="2096431"/>
            <a:ext cx="936104" cy="1116545"/>
          </a:xfrm>
          <a:prstGeom prst="ben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v-SE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-128"/>
              <a:cs typeface="ＭＳ Ｐゴシック" charset="-12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8891" y="4005064"/>
            <a:ext cx="1896612" cy="15462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smtClean="0"/>
              <a:t>-85dB amplitude stability at 1.2 kW output</a:t>
            </a:r>
            <a:endParaRPr lang="sv-SE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sv-SE" smtClean="0"/>
              <a:t>16-Mar-2016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Long Hoang </a:t>
            </a:r>
            <a:r>
              <a:rPr lang="en-US" dirty="0" err="1"/>
              <a:t>Duc</a:t>
            </a:r>
            <a:r>
              <a:rPr lang="en-US" dirty="0"/>
              <a:t> et 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A94714-94E1-4128-9837-EF88BF262489}" type="slidenum">
              <a:rPr lang="sv-SE" smtClean="0"/>
              <a:pPr>
                <a:defRPr/>
              </a:pPr>
              <a:t>7</a:t>
            </a:fld>
            <a:endParaRPr lang="sv-SE"/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016000"/>
            <a:ext cx="4032448" cy="3421112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037332"/>
            <a:ext cx="4464496" cy="33997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7504" y="4445099"/>
            <a:ext cx="4752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2000" b="1" dirty="0" smtClean="0"/>
              <a:t>0.2 dB Droop </a:t>
            </a:r>
            <a:r>
              <a:rPr lang="sv-SE" sz="2000" b="1" dirty="0" smtClean="0"/>
              <a:t>in RF waveform</a:t>
            </a:r>
            <a:endParaRPr lang="sv-SE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424958" y="4458479"/>
            <a:ext cx="4752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2000" b="1" dirty="0" smtClean="0"/>
              <a:t>-85 dB amplitude stability </a:t>
            </a:r>
            <a:endParaRPr lang="sv-SE" sz="2000" b="1" dirty="0"/>
          </a:p>
        </p:txBody>
      </p:sp>
    </p:spTree>
    <p:extLst>
      <p:ext uri="{BB962C8B-B14F-4D97-AF65-F5344CB8AC3E}">
        <p14:creationId xmlns:p14="http://schemas.microsoft.com/office/powerpoint/2010/main" val="194500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smtClean="0"/>
              <a:t>-30dB phase stability at 1.2 kW output</a:t>
            </a:r>
            <a:endParaRPr lang="sv-SE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sv-SE" smtClean="0"/>
              <a:t>16-Mar-2016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Long Hoang </a:t>
            </a:r>
            <a:r>
              <a:rPr lang="en-US" dirty="0" err="1"/>
              <a:t>Duc</a:t>
            </a:r>
            <a:r>
              <a:rPr lang="en-US" dirty="0"/>
              <a:t> et 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A94714-94E1-4128-9837-EF88BF262489}" type="slidenum">
              <a:rPr lang="sv-SE" smtClean="0"/>
              <a:pPr>
                <a:defRPr/>
              </a:pPr>
              <a:t>8</a:t>
            </a:fld>
            <a:endParaRPr lang="sv-SE"/>
          </a:p>
        </p:txBody>
      </p:sp>
      <p:sp>
        <p:nvSpPr>
          <p:cNvPr id="8" name="TextBox 7"/>
          <p:cNvSpPr txBox="1"/>
          <p:nvPr/>
        </p:nvSpPr>
        <p:spPr>
          <a:xfrm>
            <a:off x="-108520" y="4445099"/>
            <a:ext cx="51125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2000" b="1" dirty="0" smtClean="0"/>
              <a:t>Insertion phase is measured -39</a:t>
            </a:r>
            <a:endParaRPr lang="sv-SE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424958" y="4458479"/>
            <a:ext cx="4752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2000" b="1" dirty="0" smtClean="0"/>
              <a:t>-30 dB phase stability </a:t>
            </a:r>
            <a:endParaRPr lang="sv-SE" sz="2000" b="1" dirty="0"/>
          </a:p>
        </p:txBody>
      </p:sp>
      <p:pic>
        <p:nvPicPr>
          <p:cNvPr id="10" name="Picture 9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340768"/>
            <a:ext cx="4176464" cy="3096344"/>
          </a:xfrm>
          <a:prstGeom prst="rect">
            <a:avLst/>
          </a:prstGeom>
        </p:spPr>
      </p:pic>
      <p:pic>
        <p:nvPicPr>
          <p:cNvPr id="11" name="Picture 10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340768"/>
            <a:ext cx="4032448" cy="30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16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smtClean="0"/>
              <a:t>Drain Voltage and Current Measurements</a:t>
            </a:r>
            <a:endParaRPr lang="sv-SE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sv-SE" smtClean="0"/>
              <a:t>16-Mar-2016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Long Hoang </a:t>
            </a:r>
            <a:r>
              <a:rPr lang="en-US" dirty="0" err="1"/>
              <a:t>Duc</a:t>
            </a:r>
            <a:r>
              <a:rPr lang="en-US" dirty="0"/>
              <a:t> et 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A94714-94E1-4128-9837-EF88BF262489}" type="slidenum">
              <a:rPr lang="sv-SE" smtClean="0"/>
              <a:pPr>
                <a:defRPr/>
              </a:pPr>
              <a:t>9</a:t>
            </a:fld>
            <a:endParaRPr lang="sv-SE"/>
          </a:p>
        </p:txBody>
      </p:sp>
      <p:sp>
        <p:nvSpPr>
          <p:cNvPr id="8" name="TextBox 7"/>
          <p:cNvSpPr txBox="1"/>
          <p:nvPr/>
        </p:nvSpPr>
        <p:spPr>
          <a:xfrm>
            <a:off x="-108520" y="4445099"/>
            <a:ext cx="51125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2000" b="1" dirty="0" smtClean="0"/>
              <a:t>Droop around </a:t>
            </a:r>
            <a:r>
              <a:rPr lang="sv-SE" sz="2000" b="1" smtClean="0"/>
              <a:t>1V at 1.2 </a:t>
            </a:r>
            <a:r>
              <a:rPr lang="sv-SE" sz="2000" b="1" dirty="0" smtClean="0"/>
              <a:t>kW</a:t>
            </a:r>
            <a:endParaRPr lang="sv-SE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644008" y="4445099"/>
            <a:ext cx="4752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2000" b="1" dirty="0" smtClean="0"/>
              <a:t>5% overshoot in current waveform</a:t>
            </a:r>
            <a:endParaRPr lang="sv-SE" sz="2000" b="1" dirty="0"/>
          </a:p>
        </p:txBody>
      </p:sp>
      <p:pic>
        <p:nvPicPr>
          <p:cNvPr id="12" name="Picture 1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340767"/>
            <a:ext cx="4320480" cy="3104332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340768"/>
            <a:ext cx="4104456" cy="3104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361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smtClean="0"/>
              <a:t>Efficiency is 70% at </a:t>
            </a:r>
            <a:r>
              <a:rPr lang="sv-SE" dirty="0" smtClean="0"/>
              <a:t>1.2 kW </a:t>
            </a:r>
            <a:r>
              <a:rPr lang="sv-SE" dirty="0" smtClean="0"/>
              <a:t>output power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sv-SE" dirty="0"/>
              <a:t>13-June-2016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Long Hoang </a:t>
            </a:r>
            <a:r>
              <a:rPr lang="en-US" dirty="0" err="1"/>
              <a:t>Duc</a:t>
            </a:r>
            <a:r>
              <a:rPr lang="en-US" dirty="0"/>
              <a:t> et al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31705C-5BB8-482B-909E-E63E63959BD2}" type="slidenum">
              <a:rPr lang="sv-SE" smtClean="0"/>
              <a:pPr>
                <a:defRPr/>
              </a:pPr>
              <a:t>10</a:t>
            </a:fld>
            <a:endParaRPr lang="sv-SE"/>
          </a:p>
        </p:txBody>
      </p:sp>
      <p:pic>
        <p:nvPicPr>
          <p:cNvPr id="11" name="Picture 10"/>
          <p:cNvPicPr/>
          <p:nvPr/>
        </p:nvPicPr>
        <p:blipFill>
          <a:blip r:embed="rId2"/>
          <a:stretch>
            <a:fillRect/>
          </a:stretch>
        </p:blipFill>
        <p:spPr>
          <a:xfrm>
            <a:off x="1547664" y="1196752"/>
            <a:ext cx="6192688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335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sv-SE" dirty="0"/>
              <a:t>13-June-2016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Long Hoang </a:t>
            </a:r>
            <a:r>
              <a:rPr lang="en-US" dirty="0" err="1"/>
              <a:t>Duc</a:t>
            </a:r>
            <a:r>
              <a:rPr lang="en-US" dirty="0"/>
              <a:t> et 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A94714-94E1-4128-9837-EF88BF262489}" type="slidenum">
              <a:rPr lang="sv-SE" smtClean="0"/>
              <a:pPr>
                <a:defRPr/>
              </a:pPr>
              <a:t>11</a:t>
            </a:fld>
            <a:endParaRPr lang="sv-SE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946448" y="1340769"/>
            <a:ext cx="7677150" cy="504825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9pPr>
          </a:lstStyle>
          <a:p>
            <a:pPr algn="ctr"/>
            <a:r>
              <a:rPr lang="en-US" b="1" kern="0" smtClean="0"/>
              <a:t>CONCLUSION</a:t>
            </a:r>
            <a:endParaRPr lang="en-GB" b="1" kern="0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46448" y="3809981"/>
            <a:ext cx="7677150" cy="504825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9pPr>
          </a:lstStyle>
          <a:p>
            <a:pPr algn="ctr"/>
            <a:r>
              <a:rPr lang="en-US" b="1" kern="0" smtClean="0"/>
              <a:t>THANK YOU!</a:t>
            </a:r>
            <a:endParaRPr lang="en-GB" b="1" kern="0" dirty="0"/>
          </a:p>
        </p:txBody>
      </p:sp>
    </p:spTree>
    <p:extLst>
      <p:ext uri="{BB962C8B-B14F-4D97-AF65-F5344CB8AC3E}">
        <p14:creationId xmlns:p14="http://schemas.microsoft.com/office/powerpoint/2010/main" val="1698545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sv-SE" smtClean="0"/>
              <a:t>16-Mar-2016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Long Hoang </a:t>
            </a:r>
            <a:r>
              <a:rPr lang="en-US" dirty="0" err="1"/>
              <a:t>Duc</a:t>
            </a:r>
            <a:r>
              <a:rPr lang="en-US" dirty="0"/>
              <a:t> et al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00B188-573B-438A-8008-D3FCB513CF84}" type="slidenum">
              <a:rPr lang="sv-SE" smtClean="0"/>
              <a:pPr>
                <a:defRPr/>
              </a:pPr>
              <a:t>12</a:t>
            </a:fld>
            <a:endParaRPr lang="sv-SE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946448" y="1340769"/>
            <a:ext cx="7677150" cy="504825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9pPr>
          </a:lstStyle>
          <a:p>
            <a:pPr algn="ctr"/>
            <a:r>
              <a:rPr lang="en-US" b="1" kern="0" smtClean="0"/>
              <a:t>QUESTION?</a:t>
            </a:r>
            <a:endParaRPr lang="en-GB" b="1" kern="0" dirty="0"/>
          </a:p>
        </p:txBody>
      </p:sp>
    </p:spTree>
    <p:extLst>
      <p:ext uri="{BB962C8B-B14F-4D97-AF65-F5344CB8AC3E}">
        <p14:creationId xmlns:p14="http://schemas.microsoft.com/office/powerpoint/2010/main" val="70663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R004-UUgrabard-ESS">
  <a:themeElements>
    <a:clrScheme name="">
      <a:dk1>
        <a:srgbClr val="000000"/>
      </a:dk1>
      <a:lt1>
        <a:srgbClr val="FFFFFF"/>
      </a:lt1>
      <a:dk2>
        <a:srgbClr val="666666"/>
      </a:dk2>
      <a:lt2>
        <a:srgbClr val="B3B3B3"/>
      </a:lt2>
      <a:accent1>
        <a:srgbClr val="C7D6EA"/>
      </a:accent1>
      <a:accent2>
        <a:srgbClr val="F9E7C9"/>
      </a:accent2>
      <a:accent3>
        <a:srgbClr val="FFFFFF"/>
      </a:accent3>
      <a:accent4>
        <a:srgbClr val="000000"/>
      </a:accent4>
      <a:accent5>
        <a:srgbClr val="E0E8F3"/>
      </a:accent5>
      <a:accent6>
        <a:srgbClr val="E2D1B6"/>
      </a:accent6>
      <a:hlink>
        <a:srgbClr val="B9D3C6"/>
      </a:hlink>
      <a:folHlink>
        <a:srgbClr val="990000"/>
      </a:folHlink>
    </a:clrScheme>
    <a:fontScheme name="Tom presentation">
      <a:majorFont>
        <a:latin typeface="Arial"/>
        <a:ea typeface="ＭＳ Ｐゴシック"/>
        <a:cs typeface="ＭＳ Ｐゴシック"/>
      </a:majorFont>
      <a:minorFont>
        <a:latin typeface="Arial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sv-SE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  <a:cs typeface="ＭＳ Ｐゴシック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sv-SE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  <a:cs typeface="ＭＳ Ｐゴシック" charset="-128"/>
          </a:defRPr>
        </a:defPPr>
      </a:lstStyle>
    </a:lnDef>
  </a:objectDefaults>
  <a:extraClrSchemeLst>
    <a:extraClrScheme>
      <a:clrScheme name="Tom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om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om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om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om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om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om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RR004-UUgrabard-ESS</Template>
  <TotalTime>13453</TotalTime>
  <Words>445</Words>
  <Application>Microsoft Office PowerPoint</Application>
  <PresentationFormat>Letter Paper (8.5x11 in)</PresentationFormat>
  <Paragraphs>110</Paragraphs>
  <Slides>12</Slides>
  <Notes>3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RR004-UUgrabard-ESS</vt:lpstr>
      <vt:lpstr>Custom Design</vt:lpstr>
      <vt:lpstr>MathType 6.0 Equation</vt:lpstr>
      <vt:lpstr>Equation</vt:lpstr>
      <vt:lpstr>TIME DOMAIN CHARACERIZATION OF HIGH POWER RF PULSED SOLID STATE AMPLIFIERS FOR LINEAR ACCELERATORS</vt:lpstr>
      <vt:lpstr>RF Development at FREIA</vt:lpstr>
      <vt:lpstr>The Tetrode-based Power Station</vt:lpstr>
      <vt:lpstr>Why do we need a monitoring circuit?</vt:lpstr>
      <vt:lpstr>Solutions for The Monitoring Circuit</vt:lpstr>
      <vt:lpstr>The Time Domain Characterization Setup</vt:lpstr>
      <vt:lpstr>-85dB amplitude stability at 1.2 kW output</vt:lpstr>
      <vt:lpstr>-30dB phase stability at 1.2 kW output</vt:lpstr>
      <vt:lpstr>Drain Voltage and Current Measurements</vt:lpstr>
      <vt:lpstr>Efficiency is 70% at 1.2 kW output power</vt:lpstr>
      <vt:lpstr>PowerPoint Presentation</vt:lpstr>
      <vt:lpstr>PowerPoint Presentation</vt:lpstr>
    </vt:vector>
  </TitlesOfParts>
  <Company>CERN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WP8 RF Systems Draft Work Package Description</dc:title>
  <dc:creator>ruber</dc:creator>
  <cp:lastModifiedBy>HOANGLONG</cp:lastModifiedBy>
  <cp:revision>306</cp:revision>
  <cp:lastPrinted>2016-03-04T12:34:12Z</cp:lastPrinted>
  <dcterms:created xsi:type="dcterms:W3CDTF">2010-02-24T17:17:31Z</dcterms:created>
  <dcterms:modified xsi:type="dcterms:W3CDTF">2016-06-13T11:33:20Z</dcterms:modified>
</cp:coreProperties>
</file>