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5" r:id="rId4"/>
    <p:sldId id="276" r:id="rId5"/>
    <p:sldId id="278" r:id="rId6"/>
    <p:sldId id="265" r:id="rId7"/>
    <p:sldId id="279" r:id="rId8"/>
    <p:sldId id="280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203"/>
    <a:srgbClr val="740D02"/>
    <a:srgbClr val="B91403"/>
    <a:srgbClr val="A62E16"/>
    <a:srgbClr val="86302E"/>
    <a:srgbClr val="92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C3686-B576-487A-A792-57966F54D760}" type="datetimeFigureOut">
              <a:rPr lang="sv-SE" smtClean="0"/>
              <a:t>2016-05-11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D1D2B-1493-489E-BC02-C7404426B8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00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34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20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8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1206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  <a:lvl2pPr>
              <a:defRPr>
                <a:latin typeface="Book Antiqua" panose="02040602050305030304" pitchFamily="18" charset="0"/>
              </a:defRPr>
            </a:lvl2pPr>
            <a:lvl3pPr>
              <a:defRPr>
                <a:latin typeface="Book Antiqua" panose="02040602050305030304" pitchFamily="18" charset="0"/>
              </a:defRPr>
            </a:lvl3pPr>
            <a:lvl4pPr>
              <a:defRPr>
                <a:latin typeface="Book Antiqua" panose="02040602050305030304" pitchFamily="18" charset="0"/>
              </a:defRPr>
            </a:lvl4pPr>
            <a:lvl5pPr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10th May 2016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28BD09C-0C89-429A-BBC8-9711794A33D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71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21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6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1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43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27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7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10th May 2016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8FAA-9796-4F9E-B085-19A04B089385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8690" y="0"/>
            <a:ext cx="9144000" cy="720080"/>
          </a:xfrm>
          <a:prstGeom prst="rect">
            <a:avLst/>
          </a:prstGeom>
          <a:solidFill>
            <a:srgbClr val="A11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10" descr="FREIA_log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80" y="109843"/>
            <a:ext cx="1044057" cy="5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9572" cy="71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34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Contract</a:t>
            </a:r>
            <a:r>
              <a:rPr lang="sv-SE" dirty="0" smtClean="0"/>
              <a:t> </a:t>
            </a:r>
            <a:r>
              <a:rPr lang="sv-SE" dirty="0" err="1" smtClean="0"/>
              <a:t>Description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/>
              <a:t>Kick-Off</a:t>
            </a:r>
            <a:r>
              <a:rPr lang="sv-SE" dirty="0"/>
              <a:t> Meeting UH2015/06</a:t>
            </a:r>
          </a:p>
          <a:p>
            <a:r>
              <a:rPr lang="sv-SE" dirty="0"/>
              <a:t>(</a:t>
            </a:r>
            <a:r>
              <a:rPr lang="sv-SE" dirty="0" err="1"/>
              <a:t>vertical</a:t>
            </a:r>
            <a:r>
              <a:rPr lang="sv-SE" dirty="0"/>
              <a:t> </a:t>
            </a:r>
            <a:r>
              <a:rPr lang="sv-SE" dirty="0" err="1"/>
              <a:t>cryostat</a:t>
            </a:r>
            <a:r>
              <a:rPr lang="sv-SE" dirty="0"/>
              <a:t>, </a:t>
            </a:r>
            <a:r>
              <a:rPr lang="sv-SE" dirty="0" err="1"/>
              <a:t>Gersemi</a:t>
            </a:r>
            <a:r>
              <a:rPr lang="sv-SE" dirty="0" smtClean="0"/>
              <a:t>)</a:t>
            </a:r>
          </a:p>
          <a:p>
            <a:endParaRPr lang="sv-SE" dirty="0"/>
          </a:p>
          <a:p>
            <a:r>
              <a:rPr lang="sv-SE" sz="2000" dirty="0" err="1"/>
              <a:t>Rocío</a:t>
            </a:r>
            <a:r>
              <a:rPr lang="sv-SE" sz="2000" dirty="0"/>
              <a:t> Santiago Kern</a:t>
            </a:r>
          </a:p>
          <a:p>
            <a:endParaRPr lang="sv-S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6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908721"/>
            <a:ext cx="4038600" cy="3060340"/>
          </a:xfrm>
        </p:spPr>
        <p:txBody>
          <a:bodyPr>
            <a:normAutofit fontScale="85000" lnSpcReduction="20000"/>
          </a:bodyPr>
          <a:lstStyle/>
          <a:p>
            <a:r>
              <a:rPr lang="sv-SE" dirty="0" err="1"/>
              <a:t>One</a:t>
            </a:r>
            <a:r>
              <a:rPr lang="sv-SE" dirty="0"/>
              <a:t> (1) </a:t>
            </a:r>
            <a:r>
              <a:rPr lang="sv-SE" dirty="0" err="1"/>
              <a:t>valve</a:t>
            </a:r>
            <a:r>
              <a:rPr lang="sv-SE" dirty="0"/>
              <a:t> box </a:t>
            </a:r>
            <a:endParaRPr lang="sv-SE" dirty="0" smtClean="0"/>
          </a:p>
          <a:p>
            <a:r>
              <a:rPr lang="sv-SE" dirty="0" smtClean="0"/>
              <a:t>(</a:t>
            </a:r>
            <a:r>
              <a:rPr lang="sv-SE" dirty="0"/>
              <a:t>not </a:t>
            </a:r>
            <a:r>
              <a:rPr lang="sv-SE" dirty="0" err="1"/>
              <a:t>exhaustive</a:t>
            </a:r>
            <a:r>
              <a:rPr lang="sv-SE" dirty="0"/>
              <a:t> list)</a:t>
            </a:r>
          </a:p>
          <a:p>
            <a:pPr lvl="1"/>
            <a:r>
              <a:rPr lang="sv-SE" dirty="0" err="1"/>
              <a:t>Thermal</a:t>
            </a:r>
            <a:r>
              <a:rPr lang="sv-SE" dirty="0"/>
              <a:t> </a:t>
            </a:r>
            <a:r>
              <a:rPr lang="sv-SE" dirty="0" err="1"/>
              <a:t>shield</a:t>
            </a:r>
            <a:endParaRPr lang="sv-SE" dirty="0"/>
          </a:p>
          <a:p>
            <a:pPr lvl="1"/>
            <a:r>
              <a:rPr lang="sv-SE" dirty="0"/>
              <a:t>All </a:t>
            </a:r>
            <a:r>
              <a:rPr lang="sv-SE" dirty="0" err="1"/>
              <a:t>valves</a:t>
            </a:r>
            <a:r>
              <a:rPr lang="sv-SE" dirty="0"/>
              <a:t> (</a:t>
            </a:r>
            <a:r>
              <a:rPr lang="sv-SE" dirty="0" err="1"/>
              <a:t>cryogenic</a:t>
            </a:r>
            <a:r>
              <a:rPr lang="sv-SE" dirty="0"/>
              <a:t>, </a:t>
            </a:r>
            <a:r>
              <a:rPr lang="sv-SE" dirty="0" err="1"/>
              <a:t>room</a:t>
            </a:r>
            <a:r>
              <a:rPr lang="sv-SE" dirty="0"/>
              <a:t> </a:t>
            </a:r>
            <a:r>
              <a:rPr lang="sv-SE" dirty="0" err="1"/>
              <a:t>temperature</a:t>
            </a:r>
            <a:r>
              <a:rPr lang="sv-SE" dirty="0"/>
              <a:t>, </a:t>
            </a:r>
            <a:r>
              <a:rPr lang="sv-SE" dirty="0" err="1"/>
              <a:t>safety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Heat </a:t>
            </a:r>
            <a:r>
              <a:rPr lang="sv-SE" dirty="0" err="1"/>
              <a:t>exchanger</a:t>
            </a:r>
            <a:endParaRPr lang="sv-SE" dirty="0"/>
          </a:p>
          <a:p>
            <a:pPr lvl="1"/>
            <a:r>
              <a:rPr lang="sv-SE" dirty="0"/>
              <a:t>4K tank</a:t>
            </a:r>
          </a:p>
          <a:p>
            <a:pPr lvl="1"/>
            <a:r>
              <a:rPr lang="sv-SE" dirty="0" err="1"/>
              <a:t>Piping</a:t>
            </a:r>
            <a:endParaRPr lang="sv-SE" dirty="0"/>
          </a:p>
          <a:p>
            <a:pPr lvl="1"/>
            <a:r>
              <a:rPr lang="sv-SE" dirty="0"/>
              <a:t>Instrumentation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sv-SE" dirty="0" err="1"/>
              <a:t>One</a:t>
            </a:r>
            <a:r>
              <a:rPr lang="sv-SE" dirty="0"/>
              <a:t> (1) </a:t>
            </a:r>
            <a:r>
              <a:rPr lang="sv-SE" dirty="0" err="1"/>
              <a:t>vertical</a:t>
            </a:r>
            <a:r>
              <a:rPr lang="sv-SE" dirty="0"/>
              <a:t> </a:t>
            </a:r>
            <a:r>
              <a:rPr lang="sv-SE" dirty="0" err="1"/>
              <a:t>cryostat</a:t>
            </a:r>
            <a:r>
              <a:rPr lang="sv-SE" dirty="0"/>
              <a:t> (not </a:t>
            </a:r>
            <a:r>
              <a:rPr lang="sv-SE" dirty="0" err="1"/>
              <a:t>exhaustive</a:t>
            </a:r>
            <a:r>
              <a:rPr lang="sv-SE" dirty="0"/>
              <a:t> list) </a:t>
            </a:r>
          </a:p>
          <a:p>
            <a:pPr lvl="1"/>
            <a:r>
              <a:rPr lang="sv-SE" dirty="0"/>
              <a:t>Vacuum </a:t>
            </a:r>
            <a:r>
              <a:rPr lang="sv-SE" dirty="0" err="1"/>
              <a:t>vessel</a:t>
            </a:r>
            <a:endParaRPr lang="sv-SE" dirty="0"/>
          </a:p>
          <a:p>
            <a:pPr lvl="1"/>
            <a:r>
              <a:rPr lang="sv-SE" dirty="0"/>
              <a:t>Cold </a:t>
            </a:r>
            <a:r>
              <a:rPr lang="sv-SE" dirty="0" err="1" smtClean="0"/>
              <a:t>vessel</a:t>
            </a:r>
            <a:r>
              <a:rPr lang="sv-SE" dirty="0" smtClean="0"/>
              <a:t> (</a:t>
            </a:r>
            <a:r>
              <a:rPr lang="sv-SE" b="1" dirty="0" err="1" smtClean="0">
                <a:solidFill>
                  <a:srgbClr val="FF0000"/>
                </a:solidFill>
              </a:rPr>
              <a:t>pressure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vessel</a:t>
            </a:r>
            <a:r>
              <a:rPr lang="sv-SE" dirty="0" smtClean="0"/>
              <a:t>)</a:t>
            </a:r>
            <a:endParaRPr lang="sv-SE" dirty="0"/>
          </a:p>
          <a:p>
            <a:pPr lvl="1"/>
            <a:r>
              <a:rPr lang="sv-SE" dirty="0" err="1"/>
              <a:t>Thermal</a:t>
            </a:r>
            <a:r>
              <a:rPr lang="sv-SE" dirty="0"/>
              <a:t> </a:t>
            </a:r>
            <a:r>
              <a:rPr lang="sv-SE" dirty="0" err="1"/>
              <a:t>shield</a:t>
            </a:r>
            <a:endParaRPr lang="sv-SE" dirty="0"/>
          </a:p>
          <a:p>
            <a:pPr lvl="1"/>
            <a:r>
              <a:rPr lang="sv-SE" dirty="0"/>
              <a:t>All </a:t>
            </a:r>
            <a:r>
              <a:rPr lang="sv-SE" dirty="0" err="1"/>
              <a:t>valves</a:t>
            </a:r>
            <a:r>
              <a:rPr lang="sv-SE" dirty="0"/>
              <a:t> (</a:t>
            </a:r>
            <a:r>
              <a:rPr lang="sv-SE" dirty="0" err="1"/>
              <a:t>cryogenic</a:t>
            </a:r>
            <a:r>
              <a:rPr lang="sv-SE" dirty="0"/>
              <a:t>, </a:t>
            </a:r>
            <a:r>
              <a:rPr lang="sv-SE" dirty="0" err="1"/>
              <a:t>room</a:t>
            </a:r>
            <a:r>
              <a:rPr lang="sv-SE" dirty="0"/>
              <a:t> </a:t>
            </a:r>
            <a:r>
              <a:rPr lang="sv-SE" dirty="0" err="1"/>
              <a:t>temperature</a:t>
            </a:r>
            <a:r>
              <a:rPr lang="sv-SE" dirty="0"/>
              <a:t>, </a:t>
            </a:r>
            <a:r>
              <a:rPr lang="sv-SE" dirty="0" err="1"/>
              <a:t>safety</a:t>
            </a:r>
            <a:r>
              <a:rPr lang="sv-SE" dirty="0"/>
              <a:t>) </a:t>
            </a:r>
          </a:p>
          <a:p>
            <a:pPr lvl="1"/>
            <a:r>
              <a:rPr lang="sv-SE" dirty="0" err="1"/>
              <a:t>Piping</a:t>
            </a:r>
            <a:endParaRPr lang="sv-SE" dirty="0"/>
          </a:p>
          <a:p>
            <a:pPr lvl="1"/>
            <a:r>
              <a:rPr lang="sv-SE" dirty="0"/>
              <a:t>Instrumentation 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12068"/>
          </a:xfrm>
        </p:spPr>
        <p:txBody>
          <a:bodyPr/>
          <a:lstStyle/>
          <a:p>
            <a:r>
              <a:rPr lang="sv-SE" sz="3200" dirty="0" smtClean="0">
                <a:solidFill>
                  <a:schemeClr val="bg1"/>
                </a:solidFill>
              </a:rPr>
              <a:t>Main </a:t>
            </a:r>
            <a:r>
              <a:rPr lang="sv-SE" sz="3200" dirty="0" err="1" smtClean="0">
                <a:solidFill>
                  <a:schemeClr val="bg1"/>
                </a:solidFill>
              </a:rPr>
              <a:t>Goals</a:t>
            </a:r>
            <a:r>
              <a:rPr lang="sv-SE" sz="3200" dirty="0" smtClean="0">
                <a:solidFill>
                  <a:schemeClr val="bg1"/>
                </a:solidFill>
              </a:rPr>
              <a:t> (1/4)</a:t>
            </a:r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3897052"/>
            <a:ext cx="1501755" cy="244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4257092"/>
            <a:ext cx="1553515" cy="210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800709"/>
            <a:ext cx="4038600" cy="3204356"/>
          </a:xfrm>
        </p:spPr>
        <p:txBody>
          <a:bodyPr>
            <a:normAutofit fontScale="92500" lnSpcReduction="20000"/>
          </a:bodyPr>
          <a:lstStyle/>
          <a:p>
            <a:r>
              <a:rPr lang="sv-SE" dirty="0" err="1"/>
              <a:t>One</a:t>
            </a:r>
            <a:r>
              <a:rPr lang="sv-SE" dirty="0"/>
              <a:t> (1) magnet </a:t>
            </a:r>
            <a:r>
              <a:rPr lang="sv-SE" dirty="0" err="1"/>
              <a:t>insert</a:t>
            </a:r>
            <a:endParaRPr lang="sv-SE" dirty="0"/>
          </a:p>
          <a:p>
            <a:pPr lvl="1"/>
            <a:r>
              <a:rPr lang="sv-SE" dirty="0"/>
              <a:t>Planar </a:t>
            </a:r>
            <a:r>
              <a:rPr lang="sv-SE" dirty="0" err="1"/>
              <a:t>thermal</a:t>
            </a:r>
            <a:r>
              <a:rPr lang="sv-SE" dirty="0"/>
              <a:t> </a:t>
            </a:r>
            <a:r>
              <a:rPr lang="sv-SE" dirty="0" err="1"/>
              <a:t>shields</a:t>
            </a:r>
            <a:endParaRPr lang="sv-SE" dirty="0"/>
          </a:p>
          <a:p>
            <a:pPr lvl="1"/>
            <a:r>
              <a:rPr lang="sv-SE" dirty="0"/>
              <a:t>All </a:t>
            </a:r>
            <a:r>
              <a:rPr lang="sv-SE" dirty="0" err="1"/>
              <a:t>valves</a:t>
            </a:r>
            <a:r>
              <a:rPr lang="sv-SE" dirty="0"/>
              <a:t> (</a:t>
            </a:r>
            <a:r>
              <a:rPr lang="sv-SE" dirty="0" err="1"/>
              <a:t>cryogenic</a:t>
            </a:r>
            <a:r>
              <a:rPr lang="sv-SE" dirty="0"/>
              <a:t>, </a:t>
            </a:r>
            <a:r>
              <a:rPr lang="sv-SE" dirty="0" err="1"/>
              <a:t>room</a:t>
            </a:r>
            <a:r>
              <a:rPr lang="sv-SE" dirty="0"/>
              <a:t> </a:t>
            </a:r>
            <a:r>
              <a:rPr lang="sv-SE" dirty="0" err="1"/>
              <a:t>temperature</a:t>
            </a:r>
            <a:r>
              <a:rPr lang="sv-SE" dirty="0"/>
              <a:t>, </a:t>
            </a:r>
            <a:r>
              <a:rPr lang="sv-SE" dirty="0" err="1"/>
              <a:t>safety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Two</a:t>
            </a:r>
            <a:r>
              <a:rPr lang="sv-SE" dirty="0"/>
              <a:t> (2) heat </a:t>
            </a:r>
            <a:r>
              <a:rPr lang="sv-SE" dirty="0" err="1"/>
              <a:t>exchangers</a:t>
            </a:r>
            <a:endParaRPr lang="sv-SE" dirty="0"/>
          </a:p>
          <a:p>
            <a:pPr lvl="1"/>
            <a:r>
              <a:rPr lang="sv-SE" dirty="0"/>
              <a:t>Vacuum container</a:t>
            </a:r>
          </a:p>
          <a:p>
            <a:pPr lvl="1"/>
            <a:r>
              <a:rPr lang="sv-SE" dirty="0" err="1"/>
              <a:t>Piping</a:t>
            </a:r>
            <a:endParaRPr lang="sv-SE" dirty="0"/>
          </a:p>
          <a:p>
            <a:pPr lvl="1"/>
            <a:r>
              <a:rPr lang="sv-SE" dirty="0"/>
              <a:t>Instrumentation</a:t>
            </a:r>
          </a:p>
          <a:p>
            <a:pPr lvl="1"/>
            <a:r>
              <a:rPr lang="sv-SE" dirty="0" err="1"/>
              <a:t>Two</a:t>
            </a:r>
            <a:r>
              <a:rPr lang="sv-SE" dirty="0"/>
              <a:t> (2) transfer </a:t>
            </a:r>
            <a:r>
              <a:rPr lang="sv-SE" dirty="0" err="1"/>
              <a:t>lines</a:t>
            </a:r>
            <a:endParaRPr lang="sv-SE" dirty="0"/>
          </a:p>
          <a:p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800708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sv-SE" dirty="0" err="1"/>
              <a:t>One</a:t>
            </a:r>
            <a:r>
              <a:rPr lang="sv-SE" dirty="0"/>
              <a:t> (1) </a:t>
            </a:r>
            <a:r>
              <a:rPr lang="sv-SE" dirty="0" err="1"/>
              <a:t>bath</a:t>
            </a:r>
            <a:r>
              <a:rPr lang="sv-SE" dirty="0"/>
              <a:t> </a:t>
            </a:r>
            <a:r>
              <a:rPr lang="sv-SE" dirty="0" err="1"/>
              <a:t>insert</a:t>
            </a:r>
            <a:endParaRPr lang="sv-SE" dirty="0"/>
          </a:p>
          <a:p>
            <a:pPr lvl="1"/>
            <a:r>
              <a:rPr lang="sv-SE" dirty="0"/>
              <a:t>Planar </a:t>
            </a:r>
            <a:r>
              <a:rPr lang="sv-SE" dirty="0" err="1"/>
              <a:t>thermal</a:t>
            </a:r>
            <a:r>
              <a:rPr lang="sv-SE" dirty="0"/>
              <a:t> </a:t>
            </a:r>
            <a:r>
              <a:rPr lang="sv-SE" dirty="0" err="1"/>
              <a:t>shields</a:t>
            </a:r>
            <a:endParaRPr lang="sv-SE" dirty="0"/>
          </a:p>
          <a:p>
            <a:pPr lvl="1"/>
            <a:r>
              <a:rPr lang="sv-SE" dirty="0"/>
              <a:t>All </a:t>
            </a:r>
            <a:r>
              <a:rPr lang="sv-SE" dirty="0" err="1"/>
              <a:t>valves</a:t>
            </a:r>
            <a:r>
              <a:rPr lang="sv-SE" dirty="0"/>
              <a:t> (</a:t>
            </a:r>
            <a:r>
              <a:rPr lang="sv-SE" dirty="0" err="1"/>
              <a:t>cryogenic</a:t>
            </a:r>
            <a:r>
              <a:rPr lang="sv-SE" dirty="0"/>
              <a:t>, </a:t>
            </a:r>
            <a:r>
              <a:rPr lang="sv-SE" dirty="0" err="1"/>
              <a:t>room</a:t>
            </a:r>
            <a:r>
              <a:rPr lang="sv-SE" dirty="0"/>
              <a:t> </a:t>
            </a:r>
            <a:r>
              <a:rPr lang="sv-SE" dirty="0" err="1"/>
              <a:t>temperature</a:t>
            </a:r>
            <a:r>
              <a:rPr lang="sv-SE" dirty="0"/>
              <a:t>, </a:t>
            </a:r>
            <a:r>
              <a:rPr lang="sv-SE" dirty="0" err="1"/>
              <a:t>safety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Piping</a:t>
            </a:r>
            <a:endParaRPr lang="sv-SE" dirty="0"/>
          </a:p>
          <a:p>
            <a:pPr lvl="1"/>
            <a:r>
              <a:rPr lang="sv-SE" dirty="0"/>
              <a:t>Instrumentation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12068"/>
          </a:xfrm>
        </p:spPr>
        <p:txBody>
          <a:bodyPr/>
          <a:lstStyle/>
          <a:p>
            <a:r>
              <a:rPr lang="sv-SE" sz="3200" dirty="0" smtClean="0">
                <a:solidFill>
                  <a:schemeClr val="bg1"/>
                </a:solidFill>
              </a:rPr>
              <a:t>Main </a:t>
            </a:r>
            <a:r>
              <a:rPr lang="sv-SE" sz="3200" dirty="0" err="1" smtClean="0">
                <a:solidFill>
                  <a:schemeClr val="bg1"/>
                </a:solidFill>
              </a:rPr>
              <a:t>Goals</a:t>
            </a:r>
            <a:r>
              <a:rPr lang="sv-SE" sz="3200" dirty="0" smtClean="0">
                <a:solidFill>
                  <a:schemeClr val="bg1"/>
                </a:solidFill>
              </a:rPr>
              <a:t> (2/4)</a:t>
            </a:r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97052"/>
            <a:ext cx="1476164" cy="240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1940379" cy="265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709"/>
            <a:ext cx="4038600" cy="2448271"/>
          </a:xfrm>
        </p:spPr>
        <p:txBody>
          <a:bodyPr>
            <a:normAutofit fontScale="92500"/>
          </a:bodyPr>
          <a:lstStyle/>
          <a:p>
            <a:r>
              <a:rPr lang="sv-SE" dirty="0" err="1"/>
              <a:t>One</a:t>
            </a:r>
            <a:r>
              <a:rPr lang="sv-SE" dirty="0"/>
              <a:t> (1) </a:t>
            </a:r>
            <a:r>
              <a:rPr lang="sv-SE" dirty="0" err="1" smtClean="0"/>
              <a:t>cold</a:t>
            </a:r>
            <a:r>
              <a:rPr lang="sv-SE" dirty="0" smtClean="0"/>
              <a:t> </a:t>
            </a:r>
            <a:r>
              <a:rPr lang="sv-SE" dirty="0" err="1" smtClean="0"/>
              <a:t>vapor</a:t>
            </a:r>
            <a:r>
              <a:rPr lang="sv-SE" dirty="0" smtClean="0"/>
              <a:t> </a:t>
            </a:r>
            <a:r>
              <a:rPr lang="sv-SE" dirty="0" err="1" smtClean="0"/>
              <a:t>heater</a:t>
            </a:r>
            <a:endParaRPr lang="sv-SE" dirty="0" smtClean="0"/>
          </a:p>
          <a:p>
            <a:pPr lvl="1"/>
            <a:r>
              <a:rPr lang="sv-SE" dirty="0" err="1" smtClean="0"/>
              <a:t>Piping</a:t>
            </a:r>
            <a:endParaRPr lang="sv-SE" dirty="0" smtClean="0"/>
          </a:p>
          <a:p>
            <a:pPr lvl="1"/>
            <a:r>
              <a:rPr lang="sv-SE" dirty="0" smtClean="0"/>
              <a:t>Instrumentation (FREIA team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put</a:t>
            </a:r>
            <a:r>
              <a:rPr lang="sv-SE" dirty="0" smtClean="0"/>
              <a:t> </a:t>
            </a:r>
            <a:r>
              <a:rPr lang="sv-SE" dirty="0" smtClean="0"/>
              <a:t>it in </a:t>
            </a:r>
            <a:r>
              <a:rPr lang="sv-SE" dirty="0" err="1" smtClean="0"/>
              <a:t>place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To be delivered </a:t>
            </a:r>
            <a:r>
              <a:rPr lang="sv-SE" b="1" dirty="0" err="1" smtClean="0">
                <a:solidFill>
                  <a:srgbClr val="FF0000"/>
                </a:solidFill>
              </a:rPr>
              <a:t>early</a:t>
            </a:r>
            <a:r>
              <a:rPr lang="sv-SE" b="1" dirty="0" smtClean="0">
                <a:solidFill>
                  <a:srgbClr val="FF0000"/>
                </a:solidFill>
              </a:rPr>
              <a:t> November 2016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708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Seven (7) transfer </a:t>
            </a:r>
            <a:r>
              <a:rPr lang="sv-SE" dirty="0" err="1" smtClean="0"/>
              <a:t>lines</a:t>
            </a:r>
            <a:endParaRPr lang="sv-SE" dirty="0" smtClean="0"/>
          </a:p>
          <a:p>
            <a:pPr lvl="1"/>
            <a:r>
              <a:rPr lang="sv-SE" dirty="0" smtClean="0"/>
              <a:t>L010: </a:t>
            </a:r>
            <a:r>
              <a:rPr lang="sv-SE" dirty="0" err="1" smtClean="0"/>
              <a:t>LHe</a:t>
            </a:r>
            <a:r>
              <a:rPr lang="sv-SE" dirty="0" smtClean="0"/>
              <a:t> (</a:t>
            </a:r>
            <a:r>
              <a:rPr lang="sv-SE" dirty="0" err="1" smtClean="0"/>
              <a:t>single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L011: LN2 (</a:t>
            </a:r>
            <a:r>
              <a:rPr lang="sv-SE" dirty="0" err="1" smtClean="0"/>
              <a:t>single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L012: </a:t>
            </a:r>
            <a:r>
              <a:rPr lang="sv-SE" dirty="0" err="1" smtClean="0"/>
              <a:t>LHe</a:t>
            </a:r>
            <a:r>
              <a:rPr lang="sv-SE" dirty="0" smtClean="0"/>
              <a:t> and LN2 (</a:t>
            </a:r>
            <a:r>
              <a:rPr lang="sv-SE" dirty="0" err="1" smtClean="0"/>
              <a:t>four</a:t>
            </a:r>
            <a:r>
              <a:rPr lang="sv-SE" dirty="0" smtClean="0"/>
              <a:t> </a:t>
            </a:r>
            <a:r>
              <a:rPr lang="sv-SE" dirty="0" err="1" smtClean="0"/>
              <a:t>cryogenic</a:t>
            </a:r>
            <a:r>
              <a:rPr lang="sv-SE" dirty="0" smtClean="0"/>
              <a:t> </a:t>
            </a:r>
            <a:r>
              <a:rPr lang="sv-SE" dirty="0" err="1" smtClean="0"/>
              <a:t>lines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L016: </a:t>
            </a:r>
            <a:r>
              <a:rPr lang="sv-SE" dirty="0" err="1" smtClean="0"/>
              <a:t>GHe</a:t>
            </a:r>
            <a:r>
              <a:rPr lang="sv-SE" dirty="0" smtClean="0"/>
              <a:t> (</a:t>
            </a:r>
            <a:r>
              <a:rPr lang="sv-SE" dirty="0" err="1" smtClean="0"/>
              <a:t>single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L017: </a:t>
            </a:r>
            <a:r>
              <a:rPr lang="sv-SE" dirty="0" err="1" smtClean="0"/>
              <a:t>GHe</a:t>
            </a:r>
            <a:r>
              <a:rPr lang="sv-SE" dirty="0" smtClean="0"/>
              <a:t> (</a:t>
            </a:r>
            <a:r>
              <a:rPr lang="sv-SE" dirty="0" err="1" smtClean="0"/>
              <a:t>single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L018: </a:t>
            </a:r>
            <a:r>
              <a:rPr lang="sv-SE" dirty="0" err="1" smtClean="0"/>
              <a:t>GHe</a:t>
            </a:r>
            <a:r>
              <a:rPr lang="sv-SE" dirty="0" smtClean="0"/>
              <a:t> (</a:t>
            </a:r>
            <a:r>
              <a:rPr lang="sv-SE" dirty="0" err="1" smtClean="0"/>
              <a:t>single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L021: </a:t>
            </a:r>
            <a:r>
              <a:rPr lang="sv-SE" dirty="0" err="1" smtClean="0"/>
              <a:t>LHe</a:t>
            </a:r>
            <a:r>
              <a:rPr lang="sv-SE" dirty="0" smtClean="0"/>
              <a:t> (</a:t>
            </a:r>
            <a:r>
              <a:rPr lang="sv-SE" dirty="0" err="1" smtClean="0"/>
              <a:t>single</a:t>
            </a:r>
            <a:r>
              <a:rPr lang="sv-SE" dirty="0" smtClean="0"/>
              <a:t>)</a:t>
            </a:r>
          </a:p>
          <a:p>
            <a:pPr lvl="1"/>
            <a:r>
              <a:rPr lang="sv-SE" b="1" dirty="0" err="1" smtClean="0">
                <a:solidFill>
                  <a:srgbClr val="FF0000"/>
                </a:solidFill>
              </a:rPr>
              <a:t>Lengths</a:t>
            </a:r>
            <a:r>
              <a:rPr lang="sv-SE" b="1" dirty="0" smtClean="0">
                <a:solidFill>
                  <a:srgbClr val="FF0000"/>
                </a:solidFill>
              </a:rPr>
              <a:t> not final</a:t>
            </a:r>
          </a:p>
          <a:p>
            <a:pPr lvl="1"/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4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12068"/>
          </a:xfrm>
        </p:spPr>
        <p:txBody>
          <a:bodyPr/>
          <a:lstStyle/>
          <a:p>
            <a:r>
              <a:rPr lang="sv-SE" sz="3200" dirty="0" smtClean="0">
                <a:solidFill>
                  <a:schemeClr val="bg1"/>
                </a:solidFill>
              </a:rPr>
              <a:t>Main </a:t>
            </a:r>
            <a:r>
              <a:rPr lang="sv-SE" sz="3200" dirty="0" err="1" smtClean="0">
                <a:solidFill>
                  <a:schemeClr val="bg1"/>
                </a:solidFill>
              </a:rPr>
              <a:t>Goals</a:t>
            </a:r>
            <a:r>
              <a:rPr lang="sv-SE" sz="3200" dirty="0" smtClean="0">
                <a:solidFill>
                  <a:schemeClr val="bg1"/>
                </a:solidFill>
              </a:rPr>
              <a:t> (3/4)</a:t>
            </a:r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65004"/>
            <a:ext cx="1209171" cy="272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0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2877"/>
            <a:ext cx="4038600" cy="2448271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Instrumentation</a:t>
            </a:r>
          </a:p>
          <a:p>
            <a:pPr lvl="1"/>
            <a:r>
              <a:rPr lang="sv-SE" dirty="0" err="1" smtClean="0"/>
              <a:t>Temperature</a:t>
            </a:r>
            <a:r>
              <a:rPr lang="sv-SE" dirty="0" smtClean="0"/>
              <a:t> sensors (all </a:t>
            </a:r>
            <a:r>
              <a:rPr lang="sv-SE" dirty="0" err="1" smtClean="0"/>
              <a:t>types</a:t>
            </a:r>
            <a:r>
              <a:rPr lang="sv-SE" dirty="0" smtClean="0"/>
              <a:t>)</a:t>
            </a:r>
          </a:p>
          <a:p>
            <a:pPr lvl="1"/>
            <a:r>
              <a:rPr lang="sv-SE" dirty="0" err="1" smtClean="0"/>
              <a:t>Pressure</a:t>
            </a:r>
            <a:r>
              <a:rPr lang="sv-SE" dirty="0" smtClean="0"/>
              <a:t> sensors</a:t>
            </a:r>
          </a:p>
          <a:p>
            <a:pPr lvl="1"/>
            <a:r>
              <a:rPr lang="sv-SE" dirty="0" err="1" smtClean="0"/>
              <a:t>Flowmeters</a:t>
            </a:r>
            <a:endParaRPr lang="sv-SE" dirty="0" smtClean="0"/>
          </a:p>
          <a:p>
            <a:pPr lvl="1"/>
            <a:r>
              <a:rPr lang="sv-SE" dirty="0" err="1" smtClean="0"/>
              <a:t>Heaters</a:t>
            </a:r>
            <a:r>
              <a:rPr lang="sv-SE" dirty="0" smtClean="0"/>
              <a:t> (all </a:t>
            </a:r>
            <a:r>
              <a:rPr lang="sv-SE" dirty="0" err="1" smtClean="0"/>
              <a:t>types</a:t>
            </a:r>
            <a:r>
              <a:rPr lang="sv-SE" dirty="0" smtClean="0"/>
              <a:t>)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Burndy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connectors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2876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Control system</a:t>
            </a:r>
          </a:p>
          <a:p>
            <a:pPr lvl="1"/>
            <a:r>
              <a:rPr lang="sv-SE" dirty="0" err="1" smtClean="0"/>
              <a:t>See</a:t>
            </a:r>
            <a:r>
              <a:rPr lang="sv-SE" dirty="0" smtClean="0"/>
              <a:t> Konrad </a:t>
            </a:r>
            <a:r>
              <a:rPr lang="sv-SE" dirty="0" err="1" smtClean="0"/>
              <a:t>Gajewski’s</a:t>
            </a:r>
            <a:r>
              <a:rPr lang="sv-SE" dirty="0" smtClean="0"/>
              <a:t> presentation</a:t>
            </a:r>
          </a:p>
          <a:p>
            <a:pPr lvl="1"/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10th May 2016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t>5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12068"/>
          </a:xfrm>
        </p:spPr>
        <p:txBody>
          <a:bodyPr/>
          <a:lstStyle/>
          <a:p>
            <a:r>
              <a:rPr lang="sv-SE" sz="3200" dirty="0" smtClean="0">
                <a:solidFill>
                  <a:schemeClr val="bg1"/>
                </a:solidFill>
              </a:rPr>
              <a:t>Main </a:t>
            </a:r>
            <a:r>
              <a:rPr lang="sv-SE" sz="3200" dirty="0" err="1" smtClean="0">
                <a:solidFill>
                  <a:schemeClr val="bg1"/>
                </a:solidFill>
              </a:rPr>
              <a:t>Goals</a:t>
            </a:r>
            <a:r>
              <a:rPr lang="sv-SE" sz="3200" dirty="0" smtClean="0">
                <a:solidFill>
                  <a:schemeClr val="bg1"/>
                </a:solidFill>
              </a:rPr>
              <a:t> (4/4)</a:t>
            </a:r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Points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Consider</a:t>
            </a:r>
            <a:r>
              <a:rPr lang="sv-SE" dirty="0" smtClean="0"/>
              <a:t> (not </a:t>
            </a:r>
            <a:r>
              <a:rPr lang="sv-SE" dirty="0" err="1" smtClean="0"/>
              <a:t>exhaustive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64596"/>
          </a:xfrm>
        </p:spPr>
        <p:txBody>
          <a:bodyPr>
            <a:normAutofit fontScale="47500" lnSpcReduction="20000"/>
          </a:bodyPr>
          <a:lstStyle/>
          <a:p>
            <a:r>
              <a:rPr lang="sv-SE" dirty="0" err="1"/>
              <a:t>Aluminum</a:t>
            </a:r>
            <a:r>
              <a:rPr lang="sv-SE" dirty="0"/>
              <a:t>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smtClean="0"/>
              <a:t>6082-T6 </a:t>
            </a:r>
            <a:r>
              <a:rPr lang="sv-SE" dirty="0" err="1" smtClean="0"/>
              <a:t>to</a:t>
            </a:r>
            <a:r>
              <a:rPr lang="sv-SE" dirty="0" smtClean="0"/>
              <a:t> be </a:t>
            </a:r>
            <a:r>
              <a:rPr lang="sv-SE" dirty="0" err="1" smtClean="0"/>
              <a:t>used</a:t>
            </a:r>
            <a:r>
              <a:rPr lang="sv-SE" dirty="0" smtClean="0"/>
              <a:t> for </a:t>
            </a:r>
            <a:r>
              <a:rPr lang="sv-SE" dirty="0" err="1" smtClean="0"/>
              <a:t>thermal</a:t>
            </a:r>
            <a:r>
              <a:rPr lang="sv-SE" dirty="0" smtClean="0"/>
              <a:t> </a:t>
            </a:r>
            <a:r>
              <a:rPr lang="sv-SE" dirty="0" err="1" smtClean="0"/>
              <a:t>shield</a:t>
            </a:r>
            <a:r>
              <a:rPr lang="sv-SE" dirty="0"/>
              <a:t> </a:t>
            </a:r>
            <a:r>
              <a:rPr lang="sv-SE" dirty="0" err="1" smtClean="0"/>
              <a:t>but</a:t>
            </a:r>
            <a:r>
              <a:rPr lang="sv-SE" dirty="0" smtClean="0"/>
              <a:t> not for the </a:t>
            </a:r>
            <a:r>
              <a:rPr lang="sv-SE" dirty="0" err="1" smtClean="0"/>
              <a:t>piping</a:t>
            </a:r>
            <a:r>
              <a:rPr lang="sv-SE" dirty="0" smtClean="0"/>
              <a:t>.</a:t>
            </a:r>
            <a:endParaRPr lang="sv-SE" dirty="0" smtClean="0"/>
          </a:p>
          <a:p>
            <a:pPr lvl="1"/>
            <a:endParaRPr lang="sv-SE" dirty="0"/>
          </a:p>
          <a:p>
            <a:r>
              <a:rPr lang="sv-SE" dirty="0" err="1"/>
              <a:t>Label</a:t>
            </a:r>
            <a:r>
              <a:rPr lang="sv-SE" dirty="0"/>
              <a:t> all pipes inside the </a:t>
            </a:r>
            <a:r>
              <a:rPr lang="sv-SE" dirty="0" smtClean="0"/>
              <a:t>VB, VCS and </a:t>
            </a:r>
            <a:r>
              <a:rPr lang="sv-SE" dirty="0" err="1" smtClean="0"/>
              <a:t>inserts</a:t>
            </a:r>
            <a:endParaRPr lang="sv-SE" dirty="0" smtClean="0"/>
          </a:p>
          <a:p>
            <a:pPr lvl="1"/>
            <a:endParaRPr lang="sv-SE" dirty="0"/>
          </a:p>
          <a:p>
            <a:r>
              <a:rPr lang="sv-SE" dirty="0"/>
              <a:t>Teflon </a:t>
            </a:r>
            <a:r>
              <a:rPr lang="sv-SE" dirty="0" err="1" smtClean="0"/>
              <a:t>spacers</a:t>
            </a:r>
            <a:r>
              <a:rPr lang="sv-SE" dirty="0" smtClean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 smtClean="0"/>
              <a:t>necessary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avoid</a:t>
            </a:r>
            <a:r>
              <a:rPr lang="sv-SE" dirty="0" smtClean="0"/>
              <a:t> heat </a:t>
            </a:r>
            <a:r>
              <a:rPr lang="sv-SE" dirty="0" err="1" smtClean="0"/>
              <a:t>inleaks</a:t>
            </a:r>
            <a:endParaRPr lang="sv-SE" dirty="0" smtClean="0"/>
          </a:p>
          <a:p>
            <a:pPr lvl="1"/>
            <a:endParaRPr lang="sv-SE" dirty="0"/>
          </a:p>
          <a:p>
            <a:r>
              <a:rPr lang="sv-SE" dirty="0"/>
              <a:t>Special attention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cold</a:t>
            </a:r>
            <a:r>
              <a:rPr lang="sv-SE" dirty="0"/>
              <a:t> tests for </a:t>
            </a:r>
            <a:r>
              <a:rPr lang="sv-SE" dirty="0" err="1"/>
              <a:t>leakage</a:t>
            </a:r>
            <a:r>
              <a:rPr lang="sv-SE" dirty="0"/>
              <a:t> (</a:t>
            </a:r>
            <a:r>
              <a:rPr lang="sv-SE" dirty="0" err="1"/>
              <a:t>LHe</a:t>
            </a:r>
            <a:r>
              <a:rPr lang="sv-SE" dirty="0"/>
              <a:t> and LN2 pipes</a:t>
            </a:r>
            <a:r>
              <a:rPr lang="sv-SE" dirty="0" smtClean="0"/>
              <a:t>)</a:t>
            </a:r>
          </a:p>
          <a:p>
            <a:pPr lvl="1"/>
            <a:endParaRPr lang="sv-SE" dirty="0"/>
          </a:p>
          <a:p>
            <a:r>
              <a:rPr lang="sv-SE" dirty="0"/>
              <a:t>All </a:t>
            </a:r>
            <a:r>
              <a:rPr lang="sv-SE" dirty="0" err="1"/>
              <a:t>temperature</a:t>
            </a:r>
            <a:r>
              <a:rPr lang="sv-SE" dirty="0"/>
              <a:t> sensors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doubled</a:t>
            </a:r>
            <a:r>
              <a:rPr lang="sv-SE" dirty="0"/>
              <a:t> must </a:t>
            </a:r>
            <a:r>
              <a:rPr lang="sv-SE" dirty="0" err="1"/>
              <a:t>also</a:t>
            </a:r>
            <a:r>
              <a:rPr lang="sv-SE" dirty="0"/>
              <a:t> be in </a:t>
            </a:r>
            <a:r>
              <a:rPr lang="sv-SE" dirty="0" err="1"/>
              <a:t>placed</a:t>
            </a:r>
            <a:r>
              <a:rPr lang="sv-SE" dirty="0"/>
              <a:t> </a:t>
            </a:r>
            <a:r>
              <a:rPr lang="sv-SE" dirty="0" smtClean="0"/>
              <a:t>and </a:t>
            </a:r>
            <a:r>
              <a:rPr lang="sv-SE" dirty="0" err="1" smtClean="0"/>
              <a:t>connected</a:t>
            </a:r>
            <a:r>
              <a:rPr lang="sv-SE" dirty="0" smtClean="0"/>
              <a:t> (note </a:t>
            </a:r>
            <a:r>
              <a:rPr lang="sv-SE" dirty="0"/>
              <a:t>the extra </a:t>
            </a:r>
            <a:r>
              <a:rPr lang="sv-SE" dirty="0" err="1"/>
              <a:t>wiring</a:t>
            </a:r>
            <a:r>
              <a:rPr lang="sv-SE" dirty="0"/>
              <a:t> in the </a:t>
            </a:r>
            <a:r>
              <a:rPr lang="sv-SE" dirty="0" err="1" smtClean="0"/>
              <a:t>connectors</a:t>
            </a:r>
            <a:r>
              <a:rPr lang="sv-SE" dirty="0" smtClean="0"/>
              <a:t> and the </a:t>
            </a:r>
            <a:r>
              <a:rPr lang="sv-SE" dirty="0" err="1" smtClean="0"/>
              <a:t>control</a:t>
            </a:r>
            <a:r>
              <a:rPr lang="sv-SE" dirty="0" smtClean="0"/>
              <a:t> </a:t>
            </a:r>
            <a:r>
              <a:rPr lang="sv-SE" dirty="0" err="1"/>
              <a:t>cabinet</a:t>
            </a:r>
            <a:r>
              <a:rPr lang="sv-SE" dirty="0" smtClean="0"/>
              <a:t>)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 err="1" smtClean="0"/>
              <a:t>chosing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 </a:t>
            </a:r>
            <a:r>
              <a:rPr lang="sv-SE" dirty="0" err="1" smtClean="0"/>
              <a:t>welding</a:t>
            </a:r>
            <a:r>
              <a:rPr lang="sv-SE" dirty="0" smtClean="0"/>
              <a:t> </a:t>
            </a:r>
            <a:r>
              <a:rPr lang="sv-SE" dirty="0" err="1" smtClean="0"/>
              <a:t>point</a:t>
            </a:r>
            <a:r>
              <a:rPr lang="sv-SE" dirty="0" smtClean="0"/>
              <a:t> or VCR </a:t>
            </a:r>
            <a:r>
              <a:rPr lang="sv-SE" dirty="0" err="1" smtClean="0"/>
              <a:t>connections</a:t>
            </a:r>
            <a:r>
              <a:rPr lang="sv-SE" dirty="0" smtClean="0"/>
              <a:t> must be </a:t>
            </a:r>
            <a:r>
              <a:rPr lang="sv-SE" dirty="0" err="1" smtClean="0"/>
              <a:t>agreed</a:t>
            </a:r>
            <a:r>
              <a:rPr lang="sv-SE" dirty="0" smtClean="0"/>
              <a:t> </a:t>
            </a:r>
            <a:r>
              <a:rPr lang="sv-SE" dirty="0" err="1" smtClean="0"/>
              <a:t>upon</a:t>
            </a:r>
            <a:r>
              <a:rPr lang="sv-SE" dirty="0" smtClean="0"/>
              <a:t> </a:t>
            </a:r>
            <a:r>
              <a:rPr lang="sv-SE" dirty="0" err="1" smtClean="0"/>
              <a:t>before</a:t>
            </a:r>
            <a:r>
              <a:rPr lang="sv-SE" dirty="0" smtClean="0"/>
              <a:t> </a:t>
            </a:r>
            <a:r>
              <a:rPr lang="sv-SE" dirty="0" err="1" smtClean="0"/>
              <a:t>manufacturing</a:t>
            </a:r>
            <a:endParaRPr lang="sv-SE" dirty="0" smtClean="0"/>
          </a:p>
          <a:p>
            <a:pPr lvl="1"/>
            <a:endParaRPr lang="sv-SE" dirty="0" smtClean="0"/>
          </a:p>
          <a:p>
            <a:r>
              <a:rPr lang="sv-SE" dirty="0" smtClean="0"/>
              <a:t>All sensors and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connectors</a:t>
            </a:r>
            <a:r>
              <a:rPr lang="sv-SE" dirty="0" smtClean="0"/>
              <a:t> must be </a:t>
            </a:r>
            <a:r>
              <a:rPr lang="sv-SE" dirty="0" err="1" smtClean="0"/>
              <a:t>individually</a:t>
            </a:r>
            <a:r>
              <a:rPr lang="sv-SE" dirty="0" smtClean="0"/>
              <a:t> </a:t>
            </a:r>
            <a:r>
              <a:rPr lang="sv-SE" dirty="0" err="1" smtClean="0"/>
              <a:t>labeled</a:t>
            </a:r>
            <a:r>
              <a:rPr lang="sv-SE" dirty="0" smtClean="0"/>
              <a:t>, </a:t>
            </a:r>
            <a:r>
              <a:rPr lang="sv-SE" dirty="0" err="1" smtClean="0"/>
              <a:t>even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not </a:t>
            </a:r>
            <a:r>
              <a:rPr lang="sv-SE" dirty="0" err="1" smtClean="0"/>
              <a:t>directly</a:t>
            </a:r>
            <a:r>
              <a:rPr lang="sv-SE" dirty="0" smtClean="0"/>
              <a:t> </a:t>
            </a:r>
            <a:r>
              <a:rPr lang="sv-SE" dirty="0" err="1" smtClean="0"/>
              <a:t>accesible</a:t>
            </a:r>
            <a:r>
              <a:rPr lang="sv-SE" dirty="0" smtClean="0"/>
              <a:t>,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both</a:t>
            </a:r>
            <a:r>
              <a:rPr lang="sv-SE" dirty="0" smtClean="0"/>
              <a:t> PID and </a:t>
            </a:r>
            <a:r>
              <a:rPr lang="sv-SE" dirty="0" err="1" smtClean="0"/>
              <a:t>calibration</a:t>
            </a:r>
            <a:r>
              <a:rPr lang="sv-SE" dirty="0" smtClean="0"/>
              <a:t> </a:t>
            </a:r>
            <a:r>
              <a:rPr lang="sv-SE" dirty="0" err="1" smtClean="0"/>
              <a:t>numbers</a:t>
            </a:r>
            <a:r>
              <a:rPr lang="sv-SE" dirty="0" smtClean="0"/>
              <a:t>. For </a:t>
            </a:r>
            <a:r>
              <a:rPr lang="sv-SE" dirty="0" err="1" smtClean="0"/>
              <a:t>every</a:t>
            </a:r>
            <a:r>
              <a:rPr lang="sv-SE" dirty="0" smtClean="0"/>
              <a:t> sensor, a </a:t>
            </a:r>
            <a:r>
              <a:rPr lang="sv-SE" dirty="0" err="1" smtClean="0"/>
              <a:t>picture</a:t>
            </a:r>
            <a:r>
              <a:rPr lang="sv-SE" dirty="0" smtClean="0"/>
              <a:t> </a:t>
            </a:r>
            <a:r>
              <a:rPr lang="sv-SE" dirty="0" err="1" smtClean="0"/>
              <a:t>showing</a:t>
            </a:r>
            <a:r>
              <a:rPr lang="sv-SE" dirty="0" smtClean="0"/>
              <a:t> position and </a:t>
            </a:r>
            <a:r>
              <a:rPr lang="sv-SE" dirty="0" err="1" smtClean="0"/>
              <a:t>both</a:t>
            </a:r>
            <a:r>
              <a:rPr lang="sv-SE" dirty="0" smtClean="0"/>
              <a:t> </a:t>
            </a:r>
            <a:r>
              <a:rPr lang="sv-SE" dirty="0" err="1" smtClean="0"/>
              <a:t>labels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reduce</a:t>
            </a:r>
            <a:r>
              <a:rPr lang="sv-SE" dirty="0" smtClean="0"/>
              <a:t> </a:t>
            </a:r>
            <a:r>
              <a:rPr lang="sv-SE" dirty="0" err="1" smtClean="0"/>
              <a:t>errors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documenting</a:t>
            </a:r>
            <a:r>
              <a:rPr lang="sv-SE" dirty="0" smtClean="0"/>
              <a:t>.</a:t>
            </a:r>
            <a:endParaRPr lang="sv-SE" dirty="0" smtClean="0"/>
          </a:p>
          <a:p>
            <a:pPr lvl="1"/>
            <a:endParaRPr lang="sv-SE" dirty="0" smtClean="0"/>
          </a:p>
          <a:p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r>
              <a:rPr lang="sv-SE" dirty="0" smtClean="0"/>
              <a:t>: Implementation </a:t>
            </a:r>
            <a:r>
              <a:rPr lang="sv-SE" dirty="0" err="1" smtClean="0"/>
              <a:t>throughout</a:t>
            </a:r>
            <a:r>
              <a:rPr lang="sv-SE" dirty="0" smtClean="0"/>
              <a:t> the </a:t>
            </a:r>
            <a:r>
              <a:rPr lang="sv-SE" dirty="0" err="1" smtClean="0"/>
              <a:t>complete</a:t>
            </a:r>
            <a:r>
              <a:rPr lang="sv-SE" dirty="0" smtClean="0"/>
              <a:t> </a:t>
            </a:r>
            <a:r>
              <a:rPr lang="sv-SE" dirty="0" err="1" smtClean="0"/>
              <a:t>project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All parts must be </a:t>
            </a:r>
            <a:r>
              <a:rPr lang="sv-SE" dirty="0" err="1" smtClean="0"/>
              <a:t>cleaned</a:t>
            </a:r>
            <a:r>
              <a:rPr lang="sv-SE" dirty="0" smtClean="0"/>
              <a:t> prior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assembly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z="1100" dirty="0" smtClean="0"/>
              <a:t>10th May 2016</a:t>
            </a:r>
            <a:endParaRPr lang="sv-SE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z="1100" smtClean="0"/>
              <a:pPr/>
              <a:t>6</a:t>
            </a:fld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7429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Deliverables</a:t>
            </a:r>
            <a:r>
              <a:rPr lang="sv-SE" dirty="0" smtClean="0"/>
              <a:t> (not </a:t>
            </a:r>
            <a:r>
              <a:rPr lang="sv-SE" dirty="0" err="1" smtClean="0"/>
              <a:t>exhaustive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sv-SE" dirty="0" smtClean="0"/>
              <a:t>Apart from </a:t>
            </a:r>
            <a:r>
              <a:rPr lang="sv-SE" dirty="0" err="1" smtClean="0"/>
              <a:t>those</a:t>
            </a:r>
            <a:r>
              <a:rPr lang="sv-SE" dirty="0" smtClean="0"/>
              <a:t> </a:t>
            </a:r>
            <a:r>
              <a:rPr lang="sv-SE" dirty="0" err="1" smtClean="0"/>
              <a:t>specified</a:t>
            </a:r>
            <a:r>
              <a:rPr lang="sv-SE" dirty="0" smtClean="0"/>
              <a:t> in the </a:t>
            </a:r>
            <a:r>
              <a:rPr lang="sv-SE" i="1" dirty="0" err="1" smtClean="0"/>
              <a:t>Technical</a:t>
            </a:r>
            <a:r>
              <a:rPr lang="sv-SE" i="1" dirty="0" smtClean="0"/>
              <a:t> </a:t>
            </a:r>
            <a:r>
              <a:rPr lang="sv-SE" i="1" dirty="0" err="1" smtClean="0"/>
              <a:t>Specifications</a:t>
            </a:r>
            <a:r>
              <a:rPr lang="sv-SE" i="1" dirty="0" smtClean="0"/>
              <a:t> </a:t>
            </a:r>
            <a:r>
              <a:rPr lang="sv-SE" dirty="0" err="1" smtClean="0"/>
              <a:t>document</a:t>
            </a:r>
            <a:r>
              <a:rPr lang="sv-SE" dirty="0" smtClean="0"/>
              <a:t>, special </a:t>
            </a:r>
            <a:r>
              <a:rPr lang="sv-SE" dirty="0" err="1" smtClean="0"/>
              <a:t>mention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r>
              <a:rPr lang="sv-SE" dirty="0" err="1" smtClean="0"/>
              <a:t>following</a:t>
            </a:r>
            <a:r>
              <a:rPr lang="sv-SE" dirty="0" smtClean="0"/>
              <a:t>:</a:t>
            </a:r>
          </a:p>
          <a:p>
            <a:endParaRPr lang="sv-SE" dirty="0" smtClean="0"/>
          </a:p>
          <a:p>
            <a:pPr lvl="1"/>
            <a:r>
              <a:rPr lang="sv-SE" dirty="0" err="1" smtClean="0"/>
              <a:t>Quality</a:t>
            </a:r>
            <a:r>
              <a:rPr lang="sv-SE" dirty="0" smtClean="0"/>
              <a:t> plan </a:t>
            </a:r>
            <a:r>
              <a:rPr lang="sv-SE" dirty="0" err="1" smtClean="0"/>
              <a:t>before</a:t>
            </a:r>
            <a:r>
              <a:rPr lang="sv-SE" dirty="0" smtClean="0"/>
              <a:t> </a:t>
            </a:r>
            <a:r>
              <a:rPr lang="sv-SE" dirty="0" err="1" smtClean="0"/>
              <a:t>every</a:t>
            </a:r>
            <a:r>
              <a:rPr lang="sv-SE" dirty="0" smtClean="0"/>
              <a:t> step </a:t>
            </a:r>
            <a:r>
              <a:rPr lang="sv-SE" dirty="0" err="1" smtClean="0"/>
              <a:t>of</a:t>
            </a:r>
            <a:r>
              <a:rPr lang="sv-SE" dirty="0" smtClean="0"/>
              <a:t> the process</a:t>
            </a:r>
          </a:p>
          <a:p>
            <a:pPr marL="457200" lvl="1" indent="0">
              <a:buNone/>
            </a:pPr>
            <a:endParaRPr lang="sv-SE" dirty="0" smtClean="0"/>
          </a:p>
          <a:p>
            <a:pPr lvl="1"/>
            <a:r>
              <a:rPr lang="sv-SE" dirty="0" smtClean="0"/>
              <a:t>All </a:t>
            </a:r>
            <a:r>
              <a:rPr lang="sv-SE" dirty="0" err="1" smtClean="0"/>
              <a:t>manufacturing</a:t>
            </a:r>
            <a:r>
              <a:rPr lang="sv-SE" dirty="0" smtClean="0"/>
              <a:t> </a:t>
            </a:r>
            <a:r>
              <a:rPr lang="sv-SE" dirty="0" err="1" smtClean="0"/>
              <a:t>drawings</a:t>
            </a:r>
            <a:r>
              <a:rPr lang="sv-SE" dirty="0" smtClean="0"/>
              <a:t>, </a:t>
            </a:r>
            <a:r>
              <a:rPr lang="sv-SE" b="1" dirty="0" smtClean="0">
                <a:solidFill>
                  <a:srgbClr val="FF0000"/>
                </a:solidFill>
              </a:rPr>
              <a:t>as-</a:t>
            </a:r>
            <a:r>
              <a:rPr lang="sv-SE" b="1" dirty="0" err="1" smtClean="0">
                <a:solidFill>
                  <a:srgbClr val="FF0000"/>
                </a:solidFill>
              </a:rPr>
              <a:t>built</a:t>
            </a:r>
            <a:r>
              <a:rPr lang="sv-SE" b="1" dirty="0" smtClean="0">
                <a:solidFill>
                  <a:srgbClr val="FF0000"/>
                </a:solidFill>
              </a:rPr>
              <a:t>. </a:t>
            </a:r>
            <a:r>
              <a:rPr lang="sv-SE" dirty="0" err="1" smtClean="0"/>
              <a:t>These</a:t>
            </a:r>
            <a:r>
              <a:rPr lang="sv-SE" dirty="0" smtClean="0"/>
              <a:t> must </a:t>
            </a:r>
            <a:r>
              <a:rPr lang="sv-SE" dirty="0" err="1" smtClean="0"/>
              <a:t>include</a:t>
            </a:r>
            <a:r>
              <a:rPr lang="sv-SE" dirty="0" smtClean="0"/>
              <a:t>:</a:t>
            </a:r>
          </a:p>
          <a:p>
            <a:pPr lvl="2"/>
            <a:r>
              <a:rPr lang="sv-SE" dirty="0" smtClean="0"/>
              <a:t>the </a:t>
            </a:r>
            <a:r>
              <a:rPr lang="sv-SE" b="1" dirty="0" smtClean="0">
                <a:solidFill>
                  <a:srgbClr val="FF0000"/>
                </a:solidFill>
              </a:rPr>
              <a:t>sensor positions</a:t>
            </a:r>
            <a:r>
              <a:rPr lang="sv-SE" dirty="0" smtClean="0"/>
              <a:t> for all </a:t>
            </a:r>
            <a:r>
              <a:rPr lang="sv-SE" dirty="0" err="1" smtClean="0"/>
              <a:t>types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equipment</a:t>
            </a:r>
            <a:r>
              <a:rPr lang="sv-SE" dirty="0" smtClean="0"/>
              <a:t> </a:t>
            </a:r>
            <a:r>
              <a:rPr lang="sv-SE" dirty="0" err="1" smtClean="0"/>
              <a:t>included</a:t>
            </a:r>
            <a:r>
              <a:rPr lang="sv-SE" dirty="0" smtClean="0"/>
              <a:t> in the instrumentation</a:t>
            </a:r>
          </a:p>
          <a:p>
            <a:pPr lvl="2"/>
            <a:r>
              <a:rPr lang="sv-SE" dirty="0" smtClean="0"/>
              <a:t>All instrumentation in general</a:t>
            </a:r>
          </a:p>
          <a:p>
            <a:pPr lvl="2"/>
            <a:r>
              <a:rPr lang="sv-SE" dirty="0" err="1" smtClean="0"/>
              <a:t>Pipe</a:t>
            </a:r>
            <a:r>
              <a:rPr lang="sv-SE" dirty="0" smtClean="0"/>
              <a:t> </a:t>
            </a:r>
            <a:r>
              <a:rPr lang="sv-SE" dirty="0" err="1" smtClean="0"/>
              <a:t>labels</a:t>
            </a:r>
            <a:endParaRPr lang="sv-SE" dirty="0" smtClean="0"/>
          </a:p>
          <a:p>
            <a:pPr lvl="2"/>
            <a:endParaRPr lang="sv-SE" dirty="0" smtClean="0"/>
          </a:p>
          <a:p>
            <a:pPr lvl="1"/>
            <a:r>
              <a:rPr lang="sv-SE" dirty="0" smtClean="0"/>
              <a:t>All </a:t>
            </a:r>
            <a:r>
              <a:rPr lang="sv-SE" dirty="0" err="1" smtClean="0"/>
              <a:t>stp</a:t>
            </a:r>
            <a:r>
              <a:rPr lang="sv-SE" dirty="0" smtClean="0"/>
              <a:t> </a:t>
            </a:r>
            <a:r>
              <a:rPr lang="sv-SE" dirty="0" err="1" smtClean="0"/>
              <a:t>files</a:t>
            </a:r>
            <a:r>
              <a:rPr lang="sv-SE" dirty="0" smtClean="0"/>
              <a:t> from the </a:t>
            </a:r>
            <a:r>
              <a:rPr lang="sv-SE" dirty="0" err="1" smtClean="0"/>
              <a:t>manufacturing</a:t>
            </a:r>
            <a:r>
              <a:rPr lang="sv-SE" dirty="0" smtClean="0"/>
              <a:t> </a:t>
            </a:r>
            <a:r>
              <a:rPr lang="sv-SE" dirty="0" err="1" smtClean="0"/>
              <a:t>drawings</a:t>
            </a:r>
            <a:endParaRPr lang="sv-SE" dirty="0" smtClean="0"/>
          </a:p>
          <a:p>
            <a:pPr lvl="1"/>
            <a:endParaRPr lang="sv-SE" dirty="0"/>
          </a:p>
          <a:p>
            <a:pPr lvl="1"/>
            <a:r>
              <a:rPr lang="sv-SE" dirty="0" smtClean="0"/>
              <a:t>All </a:t>
            </a:r>
            <a:r>
              <a:rPr lang="sv-SE" dirty="0" err="1" smtClean="0"/>
              <a:t>documentation</a:t>
            </a:r>
            <a:r>
              <a:rPr lang="sv-SE" dirty="0" smtClean="0"/>
              <a:t> given in </a:t>
            </a:r>
            <a:r>
              <a:rPr lang="sv-SE" dirty="0" err="1" smtClean="0"/>
              <a:t>pdf</a:t>
            </a:r>
            <a:r>
              <a:rPr lang="sv-SE" dirty="0" smtClean="0"/>
              <a:t> format must be </a:t>
            </a:r>
            <a:r>
              <a:rPr lang="sv-SE" dirty="0" err="1" smtClean="0"/>
              <a:t>formatted</a:t>
            </a:r>
            <a:r>
              <a:rPr lang="sv-SE" dirty="0" smtClean="0"/>
              <a:t> so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searching</a:t>
            </a:r>
            <a:r>
              <a:rPr lang="sv-SE" dirty="0" smtClean="0"/>
              <a:t> </a:t>
            </a:r>
            <a:r>
              <a:rPr lang="sv-SE" dirty="0" err="1" smtClean="0"/>
              <a:t>within</a:t>
            </a:r>
            <a:r>
              <a:rPr lang="sv-SE" dirty="0" smtClean="0"/>
              <a:t> the </a:t>
            </a:r>
            <a:r>
              <a:rPr lang="sv-SE" dirty="0" err="1" smtClean="0"/>
              <a:t>document</a:t>
            </a:r>
            <a:r>
              <a:rPr lang="sv-SE" dirty="0" smtClean="0"/>
              <a:t> is </a:t>
            </a:r>
            <a:r>
              <a:rPr lang="sv-SE" dirty="0" err="1" smtClean="0"/>
              <a:t>possible</a:t>
            </a:r>
            <a:endParaRPr lang="sv-SE" dirty="0" smtClean="0"/>
          </a:p>
          <a:p>
            <a:pPr marL="457200" lvl="1" indent="0">
              <a:buNone/>
            </a:pPr>
            <a:endParaRPr lang="sv-SE" dirty="0" smtClean="0"/>
          </a:p>
          <a:p>
            <a:pPr lvl="1"/>
            <a:r>
              <a:rPr lang="sv-SE" dirty="0" smtClean="0"/>
              <a:t>All manuals and/or data from </a:t>
            </a:r>
            <a:r>
              <a:rPr lang="sv-SE" dirty="0" err="1" smtClean="0"/>
              <a:t>purchased</a:t>
            </a:r>
            <a:r>
              <a:rPr lang="sv-SE" dirty="0" smtClean="0"/>
              <a:t> </a:t>
            </a:r>
            <a:r>
              <a:rPr lang="sv-SE" dirty="0" err="1" smtClean="0"/>
              <a:t>equipment</a:t>
            </a:r>
            <a:r>
              <a:rPr lang="sv-SE" dirty="0" smtClean="0"/>
              <a:t> (sensors, </a:t>
            </a:r>
            <a:r>
              <a:rPr lang="sv-SE" dirty="0" err="1" smtClean="0"/>
              <a:t>valves</a:t>
            </a:r>
            <a:r>
              <a:rPr lang="sv-SE" dirty="0" smtClean="0"/>
              <a:t>, controllers, </a:t>
            </a:r>
            <a:r>
              <a:rPr lang="sv-SE" dirty="0" err="1" smtClean="0"/>
              <a:t>flowmeters</a:t>
            </a:r>
            <a:r>
              <a:rPr lang="sv-SE" dirty="0" smtClean="0"/>
              <a:t>, etc.)</a:t>
            </a:r>
          </a:p>
          <a:p>
            <a:pPr lvl="1"/>
            <a:endParaRPr lang="sv-SE" dirty="0" smtClean="0"/>
          </a:p>
          <a:p>
            <a:pPr lvl="1"/>
            <a:r>
              <a:rPr lang="sv-SE" dirty="0" err="1" smtClean="0"/>
              <a:t>Protocols</a:t>
            </a:r>
            <a:r>
              <a:rPr lang="sv-SE" dirty="0" smtClean="0"/>
              <a:t> </a:t>
            </a:r>
            <a:r>
              <a:rPr lang="sv-SE" dirty="0" err="1" smtClean="0"/>
              <a:t>followed</a:t>
            </a:r>
            <a:r>
              <a:rPr lang="sv-SE" dirty="0" smtClean="0"/>
              <a:t> and </a:t>
            </a:r>
            <a:r>
              <a:rPr lang="sv-SE" dirty="0" err="1" smtClean="0"/>
              <a:t>results</a:t>
            </a:r>
            <a:r>
              <a:rPr lang="sv-SE" dirty="0" smtClean="0"/>
              <a:t> from all tests (</a:t>
            </a:r>
            <a:r>
              <a:rPr lang="sv-SE" dirty="0" err="1" smtClean="0"/>
              <a:t>leak</a:t>
            </a:r>
            <a:r>
              <a:rPr lang="sv-SE" dirty="0" smtClean="0"/>
              <a:t>, </a:t>
            </a:r>
            <a:r>
              <a:rPr lang="sv-SE" dirty="0" err="1" smtClean="0"/>
              <a:t>pressure</a:t>
            </a:r>
            <a:r>
              <a:rPr lang="sv-SE" dirty="0" smtClean="0"/>
              <a:t>, </a:t>
            </a:r>
            <a:r>
              <a:rPr lang="sv-SE" dirty="0" err="1" smtClean="0"/>
              <a:t>cold</a:t>
            </a:r>
            <a:r>
              <a:rPr lang="sv-SE" dirty="0" smtClean="0"/>
              <a:t>,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assembly</a:t>
            </a:r>
            <a:r>
              <a:rPr lang="sv-SE" dirty="0" smtClean="0"/>
              <a:t>, etc.)</a:t>
            </a:r>
          </a:p>
          <a:p>
            <a:pPr lvl="1"/>
            <a:endParaRPr lang="sv-SE" dirty="0" smtClean="0"/>
          </a:p>
          <a:p>
            <a:pPr lvl="1"/>
            <a:r>
              <a:rPr lang="sv-SE" dirty="0" err="1" smtClean="0"/>
              <a:t>Pumpdown</a:t>
            </a:r>
            <a:r>
              <a:rPr lang="sv-SE" dirty="0" smtClean="0"/>
              <a:t> </a:t>
            </a:r>
            <a:r>
              <a:rPr lang="sv-SE" dirty="0" err="1" smtClean="0"/>
              <a:t>curve</a:t>
            </a:r>
            <a:r>
              <a:rPr lang="sv-SE" dirty="0" smtClean="0"/>
              <a:t> and data </a:t>
            </a:r>
            <a:r>
              <a:rPr lang="sv-SE" dirty="0" err="1" smtClean="0"/>
              <a:t>after</a:t>
            </a:r>
            <a:r>
              <a:rPr lang="sv-SE" dirty="0" smtClean="0"/>
              <a:t>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assembly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insert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10th May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60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500187"/>
          </a:xfrm>
        </p:spPr>
        <p:txBody>
          <a:bodyPr/>
          <a:lstStyle/>
          <a:p>
            <a:pPr algn="ctr"/>
            <a:r>
              <a:rPr lang="sv-SE" sz="8000" dirty="0" smtClean="0"/>
              <a:t>Q&amp;A?</a:t>
            </a:r>
            <a:endParaRPr lang="sv-SE" sz="8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10th May 2016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D09C-0C89-429A-BBC8-9711794A33D0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565</Words>
  <Application>Microsoft Office PowerPoint</Application>
  <PresentationFormat>On-screen Show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Contract Description</vt:lpstr>
      <vt:lpstr>Main Goals (1/4)</vt:lpstr>
      <vt:lpstr>Main Goals (2/4)</vt:lpstr>
      <vt:lpstr>Main Goals (3/4)</vt:lpstr>
      <vt:lpstr>Main Goals (4/4)</vt:lpstr>
      <vt:lpstr>Extra Points to Consider (not exhaustive)</vt:lpstr>
      <vt:lpstr>Deliverables (not exhaustive)</vt:lpstr>
      <vt:lpstr>PowerPoint Presentation</vt:lpstr>
    </vt:vector>
  </TitlesOfParts>
  <Company>Uppsala 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HNOSS</dc:title>
  <dc:creator>Rocio Santiago Kern</dc:creator>
  <cp:lastModifiedBy>Rocio Santiago Kern</cp:lastModifiedBy>
  <cp:revision>72</cp:revision>
  <dcterms:created xsi:type="dcterms:W3CDTF">2016-05-03T11:16:36Z</dcterms:created>
  <dcterms:modified xsi:type="dcterms:W3CDTF">2016-05-11T06:44:02Z</dcterms:modified>
</cp:coreProperties>
</file>