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5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71" r:id="rId9"/>
    <p:sldId id="272" r:id="rId10"/>
    <p:sldId id="273" r:id="rId11"/>
    <p:sldId id="269" r:id="rId12"/>
    <p:sldId id="270" r:id="rId13"/>
    <p:sldId id="274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13" autoAdjust="0"/>
  </p:normalViewPr>
  <p:slideViewPr>
    <p:cSldViewPr>
      <p:cViewPr varScale="1">
        <p:scale>
          <a:sx n="79" d="100"/>
          <a:sy n="79" d="100"/>
        </p:scale>
        <p:origin x="157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F968FD-EF7A-4B4A-8631-89413A147934}" type="datetimeFigureOut">
              <a:rPr lang="fr-FR"/>
              <a:pPr>
                <a:defRPr/>
              </a:pPr>
              <a:t>10/05/2016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6DD7CDE-9FCD-49AE-AE8D-199933C7BF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512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440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D7A7-E025-406F-80BD-F17A0906D8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0B170-C494-48E6-8AC3-BA004F59F6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FA758-C0ED-4449-8B2F-F27D06ADE0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B3C9C-2837-4C43-ADB9-07BE48F96A1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62663-D82A-48A0-89E1-BD78A1BADD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1C0A9-3C70-4616-9B23-AF8FE72A94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2CCF3-BCF7-4780-9EB7-1FF315476A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1F73E-496A-4800-BFD9-EC51B0212E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C77D5-CF8F-4568-96CB-D24D9E8473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6B365-A30E-455D-B7F0-4E3210294D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64E5-9654-4C80-8B91-A46894C5C3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09ADBB8-9CB3-4438-8E08-F439D3E1A9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1600200"/>
            <a:ext cx="8143931" cy="1489075"/>
          </a:xfrm>
        </p:spPr>
        <p:txBody>
          <a:bodyPr/>
          <a:lstStyle/>
          <a:p>
            <a:pPr algn="ctr" eaLnBrk="1" hangingPunct="1"/>
            <a:r>
              <a:rPr lang="fr-FR" sz="4000" dirty="0" smtClean="0"/>
              <a:t>Vertical Cryostat Kick-off </a:t>
            </a:r>
            <a:r>
              <a:rPr lang="fr-FR" sz="4000" dirty="0" err="1" smtClean="0"/>
              <a:t>metting</a:t>
            </a:r>
            <a:endParaRPr lang="fr-FR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005065"/>
            <a:ext cx="7128792" cy="1728192"/>
          </a:xfrm>
        </p:spPr>
        <p:txBody>
          <a:bodyPr/>
          <a:lstStyle/>
          <a:p>
            <a:pPr eaLnBrk="1" hangingPunct="1"/>
            <a:r>
              <a:rPr lang="fr-FR" sz="4400" dirty="0" smtClean="0"/>
              <a:t>Control System </a:t>
            </a:r>
            <a:r>
              <a:rPr lang="fr-FR" sz="4400" dirty="0" err="1" smtClean="0"/>
              <a:t>Presentation</a:t>
            </a:r>
            <a:endParaRPr lang="fr-FR" sz="4400" dirty="0" smtClean="0"/>
          </a:p>
        </p:txBody>
      </p:sp>
      <p:pic>
        <p:nvPicPr>
          <p:cNvPr id="3076" name="Picture 4" descr="logo_FINAL_Isii_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33375"/>
            <a:ext cx="252095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714744" y="6072206"/>
            <a:ext cx="5203825" cy="631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kumimoji="0" lang="fr-FR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5170488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Project </a:t>
            </a:r>
            <a:r>
              <a:rPr lang="fr-FR" dirty="0" err="1" smtClean="0"/>
              <a:t>Steps</a:t>
            </a:r>
            <a:endParaRPr lang="fr-F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2" y="1844675"/>
            <a:ext cx="7992367" cy="4752677"/>
          </a:xfrm>
        </p:spPr>
        <p:txBody>
          <a:bodyPr/>
          <a:lstStyle/>
          <a:p>
            <a:pPr eaLnBrk="1" hangingPunct="1"/>
            <a:r>
              <a:rPr lang="fr-FR" dirty="0" err="1" smtClean="0"/>
              <a:t>Disconnection</a:t>
            </a:r>
            <a:endParaRPr lang="fr-FR" dirty="0" smtClean="0"/>
          </a:p>
          <a:p>
            <a:pPr lvl="1" eaLnBrk="1" hangingPunct="1"/>
            <a:r>
              <a:rPr lang="fr-FR" dirty="0" smtClean="0"/>
              <a:t>On the </a:t>
            </a:r>
            <a:r>
              <a:rPr lang="fr-FR" dirty="0" err="1" smtClean="0"/>
              <a:t>equipment</a:t>
            </a:r>
            <a:r>
              <a:rPr lang="fr-FR" dirty="0" smtClean="0"/>
              <a:t> </a:t>
            </a:r>
            <a:r>
              <a:rPr lang="fr-FR" dirty="0" err="1" smtClean="0"/>
              <a:t>side</a:t>
            </a:r>
            <a:r>
              <a:rPr lang="fr-FR" dirty="0" smtClean="0"/>
              <a:t> (</a:t>
            </a:r>
            <a:r>
              <a:rPr lang="fr-FR" dirty="0" err="1" smtClean="0"/>
              <a:t>Connectors</a:t>
            </a:r>
            <a:r>
              <a:rPr lang="fr-FR" dirty="0" smtClean="0"/>
              <a:t>) </a:t>
            </a:r>
          </a:p>
          <a:p>
            <a:pPr eaLnBrk="1" hangingPunct="1"/>
            <a:r>
              <a:rPr lang="fr-FR" dirty="0" smtClean="0"/>
              <a:t>Cabinet installation on site (</a:t>
            </a:r>
            <a:r>
              <a:rPr lang="fr-FR" dirty="0" err="1" smtClean="0"/>
              <a:t>done</a:t>
            </a:r>
            <a:r>
              <a:rPr lang="fr-FR" dirty="0" smtClean="0"/>
              <a:t> by CD)</a:t>
            </a:r>
          </a:p>
          <a:p>
            <a:pPr eaLnBrk="1" hangingPunct="1"/>
            <a:r>
              <a:rPr lang="fr-FR" dirty="0" err="1" smtClean="0"/>
              <a:t>Cable</a:t>
            </a:r>
            <a:r>
              <a:rPr lang="fr-FR" dirty="0" smtClean="0"/>
              <a:t> installation and Connection</a:t>
            </a:r>
          </a:p>
          <a:p>
            <a:pPr eaLnBrk="1" hangingPunct="1"/>
            <a:r>
              <a:rPr lang="fr-FR" dirty="0" err="1" smtClean="0"/>
              <a:t>Electrical</a:t>
            </a:r>
            <a:r>
              <a:rPr lang="fr-FR" dirty="0" smtClean="0"/>
              <a:t> test &amp; unit test: 1 </a:t>
            </a:r>
            <a:r>
              <a:rPr lang="fr-FR" dirty="0" err="1" smtClean="0"/>
              <a:t>week</a:t>
            </a:r>
            <a:endParaRPr lang="fr-FR" dirty="0" smtClean="0"/>
          </a:p>
          <a:p>
            <a:pPr eaLnBrk="1" hangingPunct="1"/>
            <a:r>
              <a:rPr lang="fr-FR" dirty="0" err="1" smtClean="0"/>
              <a:t>Sequence</a:t>
            </a:r>
            <a:r>
              <a:rPr lang="fr-FR" dirty="0" smtClean="0"/>
              <a:t> test: 4 </a:t>
            </a:r>
            <a:r>
              <a:rPr lang="fr-FR" dirty="0" err="1" smtClean="0"/>
              <a:t>noncontiguous</a:t>
            </a:r>
            <a:r>
              <a:rPr lang="fr-FR" dirty="0"/>
              <a:t> </a:t>
            </a:r>
            <a:r>
              <a:rPr lang="fr-FR" dirty="0" err="1"/>
              <a:t>weeks</a:t>
            </a:r>
            <a:r>
              <a:rPr lang="fr-FR" dirty="0"/>
              <a:t> </a:t>
            </a:r>
            <a:r>
              <a:rPr lang="fr-FR" dirty="0" smtClean="0"/>
              <a:t>on site</a:t>
            </a:r>
          </a:p>
          <a:p>
            <a:pPr eaLnBrk="1" hangingPunct="1"/>
            <a:r>
              <a:rPr lang="fr-FR" dirty="0" smtClean="0"/>
              <a:t>1 operating </a:t>
            </a:r>
            <a:r>
              <a:rPr lang="fr-FR" dirty="0" err="1" smtClean="0"/>
              <a:t>manual</a:t>
            </a:r>
            <a:r>
              <a:rPr lang="fr-FR" dirty="0" smtClean="0"/>
              <a:t> </a:t>
            </a:r>
            <a:r>
              <a:rPr lang="fr-FR" dirty="0" err="1" smtClean="0"/>
              <a:t>redaction</a:t>
            </a:r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en-US" dirty="0" smtClean="0"/>
          </a:p>
        </p:txBody>
      </p:sp>
      <p:pic>
        <p:nvPicPr>
          <p:cNvPr id="7172" name="Picture 4" descr="logo_FINAL_Isii_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33375"/>
            <a:ext cx="252095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975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5170488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The </a:t>
            </a:r>
            <a:r>
              <a:rPr lang="fr-FR" dirty="0" err="1" smtClean="0"/>
              <a:t>benefits</a:t>
            </a:r>
            <a:r>
              <a:rPr lang="fr-FR" dirty="0" smtClean="0"/>
              <a:t> of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endParaRPr lang="fr-F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2" y="1844675"/>
            <a:ext cx="7992367" cy="4752677"/>
          </a:xfrm>
        </p:spPr>
        <p:txBody>
          <a:bodyPr/>
          <a:lstStyle/>
          <a:p>
            <a:pPr eaLnBrk="1" hangingPunct="1"/>
            <a:r>
              <a:rPr lang="fr-FR" dirty="0" err="1" smtClean="0"/>
              <a:t>Connectors</a:t>
            </a:r>
            <a:r>
              <a:rPr lang="fr-FR" dirty="0" smtClean="0"/>
              <a:t> </a:t>
            </a:r>
            <a:r>
              <a:rPr lang="fr-FR" dirty="0" err="1" smtClean="0"/>
              <a:t>optimization</a:t>
            </a:r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 smtClean="0"/>
              <a:t>equipement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endParaRPr lang="fr-FR" dirty="0"/>
          </a:p>
          <a:p>
            <a:pPr eaLnBrk="1" hangingPunct="1"/>
            <a:endParaRPr lang="fr-FR" dirty="0"/>
          </a:p>
          <a:p>
            <a:pPr eaLnBrk="1" hangingPunct="1"/>
            <a:r>
              <a:rPr lang="fr-FR" dirty="0" smtClean="0"/>
              <a:t>Equipment </a:t>
            </a:r>
            <a:r>
              <a:rPr lang="fr-FR" dirty="0" err="1" smtClean="0"/>
              <a:t>operation</a:t>
            </a:r>
            <a:endParaRPr lang="fr-FR" dirty="0" smtClean="0"/>
          </a:p>
          <a:p>
            <a:pPr eaLnBrk="1" hangingPunct="1"/>
            <a:endParaRPr lang="fr-FR" dirty="0"/>
          </a:p>
        </p:txBody>
      </p:sp>
      <p:pic>
        <p:nvPicPr>
          <p:cNvPr id="7172" name="Picture 4" descr="logo_FINAL_Isii_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33375"/>
            <a:ext cx="252095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485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5170488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Warning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2" y="1844675"/>
            <a:ext cx="7992367" cy="4752677"/>
          </a:xfrm>
        </p:spPr>
        <p:txBody>
          <a:bodyPr/>
          <a:lstStyle/>
          <a:p>
            <a:pPr eaLnBrk="1" hangingPunct="1"/>
            <a:r>
              <a:rPr lang="fr-FR" dirty="0" smtClean="0"/>
              <a:t>Multiple Insert: to </a:t>
            </a:r>
            <a:r>
              <a:rPr lang="fr-FR" dirty="0" err="1" smtClean="0"/>
              <a:t>study</a:t>
            </a:r>
            <a:endParaRPr lang="fr-FR" dirty="0" smtClean="0"/>
          </a:p>
          <a:p>
            <a:pPr eaLnBrk="1" hangingPunct="1"/>
            <a:r>
              <a:rPr lang="fr-FR" dirty="0"/>
              <a:t>?</a:t>
            </a:r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</p:txBody>
      </p:sp>
      <p:pic>
        <p:nvPicPr>
          <p:cNvPr id="7172" name="Picture 4" descr="logo_FINAL_Isii_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33375"/>
            <a:ext cx="252095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643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5170488" cy="1143000"/>
          </a:xfrm>
        </p:spPr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2" y="1844675"/>
            <a:ext cx="7992367" cy="4752677"/>
          </a:xfrm>
        </p:spPr>
        <p:txBody>
          <a:bodyPr/>
          <a:lstStyle/>
          <a:p>
            <a:pPr marL="0" indent="0" eaLnBrk="1" hangingPunct="1">
              <a:buNone/>
            </a:pPr>
            <a:endParaRPr lang="fr-FR" dirty="0" smtClean="0"/>
          </a:p>
          <a:p>
            <a:pPr marL="0" indent="0" eaLnBrk="1" hangingPunct="1">
              <a:buNone/>
            </a:pPr>
            <a:endParaRPr lang="fr-FR" dirty="0"/>
          </a:p>
          <a:p>
            <a:pPr marL="0" indent="0" eaLnBrk="1" hangingPunct="1">
              <a:buNone/>
            </a:pPr>
            <a:endParaRPr lang="fr-FR" dirty="0" smtClean="0"/>
          </a:p>
          <a:p>
            <a:pPr marL="0" indent="0" eaLnBrk="1" hangingPunct="1">
              <a:buNone/>
            </a:pPr>
            <a:r>
              <a:rPr lang="fr-FR" dirty="0" smtClean="0"/>
              <a:t>			</a:t>
            </a:r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!</a:t>
            </a:r>
            <a:endParaRPr lang="fr-FR" dirty="0"/>
          </a:p>
          <a:p>
            <a:pPr eaLnBrk="1" hangingPunct="1"/>
            <a:endParaRPr lang="fr-FR" dirty="0" smtClean="0"/>
          </a:p>
        </p:txBody>
      </p:sp>
      <p:pic>
        <p:nvPicPr>
          <p:cNvPr id="7172" name="Picture 4" descr="logo_FINAL_Isii_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33375"/>
            <a:ext cx="252095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521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5170488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Schedule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7772400" cy="4314825"/>
          </a:xfrm>
        </p:spPr>
        <p:txBody>
          <a:bodyPr/>
          <a:lstStyle/>
          <a:p>
            <a:pPr eaLnBrk="1" hangingPunct="1"/>
            <a:r>
              <a:rPr lang="fr-FR" dirty="0" smtClean="0"/>
              <a:t>Control system </a:t>
            </a:r>
            <a:r>
              <a:rPr lang="fr-FR" dirty="0" err="1" smtClean="0"/>
              <a:t>definition</a:t>
            </a:r>
            <a:endParaRPr lang="fr-FR" dirty="0" smtClean="0"/>
          </a:p>
          <a:p>
            <a:pPr eaLnBrk="1" hangingPunct="1"/>
            <a:r>
              <a:rPr lang="fr-FR" dirty="0" smtClean="0"/>
              <a:t>Project </a:t>
            </a:r>
            <a:r>
              <a:rPr lang="fr-FR" dirty="0" err="1" smtClean="0"/>
              <a:t>organization</a:t>
            </a:r>
            <a:r>
              <a:rPr lang="fr-FR" dirty="0" smtClean="0"/>
              <a:t> </a:t>
            </a:r>
            <a:r>
              <a:rPr lang="fr-FR" dirty="0" err="1" smtClean="0"/>
              <a:t>presentation</a:t>
            </a:r>
            <a:endParaRPr lang="fr-FR" dirty="0" smtClean="0"/>
          </a:p>
          <a:p>
            <a:pPr eaLnBrk="1" hangingPunct="1"/>
            <a:r>
              <a:rPr lang="fr-FR" dirty="0" smtClean="0"/>
              <a:t>The </a:t>
            </a:r>
            <a:r>
              <a:rPr lang="fr-FR" dirty="0" err="1" smtClean="0"/>
              <a:t>benefit</a:t>
            </a:r>
            <a:r>
              <a:rPr lang="fr-FR" dirty="0" smtClean="0"/>
              <a:t> of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en-US" dirty="0" smtClean="0"/>
              <a:t>passed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endParaRPr lang="fr-FR" dirty="0" smtClean="0"/>
          </a:p>
        </p:txBody>
      </p:sp>
      <p:pic>
        <p:nvPicPr>
          <p:cNvPr id="7172" name="Picture 4" descr="logo_FINAL_Isii_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33375"/>
            <a:ext cx="252095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5170488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Control System Hardware </a:t>
            </a:r>
            <a:r>
              <a:rPr lang="fr-FR" dirty="0" err="1" smtClean="0"/>
              <a:t>definition</a:t>
            </a:r>
            <a:endParaRPr lang="fr-F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7772400" cy="4314825"/>
          </a:xfrm>
        </p:spPr>
        <p:txBody>
          <a:bodyPr/>
          <a:lstStyle/>
          <a:p>
            <a:pPr eaLnBrk="1" hangingPunct="1"/>
            <a:r>
              <a:rPr lang="fr-FR" dirty="0" smtClean="0"/>
              <a:t>One Siemens PLC architecture</a:t>
            </a:r>
          </a:p>
          <a:p>
            <a:pPr lvl="1" eaLnBrk="1" hangingPunct="1"/>
            <a:r>
              <a:rPr lang="fr-FR" dirty="0" smtClean="0"/>
              <a:t>1 CPU S7-315-2PN/DP</a:t>
            </a:r>
          </a:p>
          <a:p>
            <a:pPr lvl="1" eaLnBrk="1" hangingPunct="1"/>
            <a:r>
              <a:rPr lang="fr-FR" dirty="0" smtClean="0"/>
              <a:t>5 extension rack for I/O interface </a:t>
            </a:r>
            <a:r>
              <a:rPr lang="fr-FR" dirty="0" err="1" smtClean="0"/>
              <a:t>cards</a:t>
            </a:r>
            <a:endParaRPr lang="fr-FR" dirty="0" smtClean="0"/>
          </a:p>
          <a:p>
            <a:pPr eaLnBrk="1" hangingPunct="1"/>
            <a:r>
              <a:rPr lang="fr-FR" dirty="0" err="1" smtClean="0"/>
              <a:t>Cernox</a:t>
            </a:r>
            <a:r>
              <a:rPr lang="fr-FR" dirty="0"/>
              <a:t>, Edwards, MKS, AMI </a:t>
            </a:r>
            <a:r>
              <a:rPr lang="fr-FR" dirty="0" smtClean="0"/>
              <a:t>modules</a:t>
            </a:r>
          </a:p>
          <a:p>
            <a:pPr eaLnBrk="1" hangingPunct="1"/>
            <a:r>
              <a:rPr lang="fr-FR" dirty="0" smtClean="0"/>
              <a:t>Integrated </a:t>
            </a:r>
            <a:r>
              <a:rPr lang="fr-FR" dirty="0" err="1" smtClean="0"/>
              <a:t>into</a:t>
            </a:r>
            <a:r>
              <a:rPr lang="fr-FR" dirty="0" smtClean="0"/>
              <a:t> a single cabinet: </a:t>
            </a:r>
          </a:p>
          <a:p>
            <a:pPr lvl="1" eaLnBrk="1" hangingPunct="1"/>
            <a:r>
              <a:rPr lang="fr-FR" dirty="0" smtClean="0"/>
              <a:t>3600 Total </a:t>
            </a:r>
            <a:r>
              <a:rPr lang="fr-FR" dirty="0" err="1" smtClean="0"/>
              <a:t>length</a:t>
            </a:r>
            <a:endParaRPr lang="fr-FR" dirty="0" smtClean="0"/>
          </a:p>
          <a:p>
            <a:pPr lvl="1" eaLnBrk="1" hangingPunct="1"/>
            <a:r>
              <a:rPr lang="fr-FR" dirty="0" smtClean="0"/>
              <a:t>1200 glass </a:t>
            </a:r>
            <a:r>
              <a:rPr lang="fr-FR" dirty="0" err="1" smtClean="0"/>
              <a:t>doors</a:t>
            </a:r>
            <a:endParaRPr lang="fr-FR" dirty="0" smtClean="0"/>
          </a:p>
          <a:p>
            <a:pPr lvl="1" eaLnBrk="1" hangingPunct="1"/>
            <a:r>
              <a:rPr lang="fr-FR" dirty="0" smtClean="0"/>
              <a:t>1 socle of 200 </a:t>
            </a:r>
            <a:r>
              <a:rPr lang="fr-FR" dirty="0" err="1" smtClean="0"/>
              <a:t>height</a:t>
            </a:r>
            <a:endParaRPr lang="fr-FR" dirty="0" smtClean="0"/>
          </a:p>
          <a:p>
            <a:pPr eaLnBrk="1" hangingPunct="1"/>
            <a:r>
              <a:rPr lang="fr-FR" dirty="0" err="1" smtClean="0"/>
              <a:t>Including</a:t>
            </a:r>
            <a:r>
              <a:rPr lang="fr-FR" dirty="0" smtClean="0"/>
              <a:t> </a:t>
            </a:r>
            <a:r>
              <a:rPr lang="fr-FR" dirty="0" err="1" smtClean="0"/>
              <a:t>adapted</a:t>
            </a:r>
            <a:r>
              <a:rPr lang="fr-FR" dirty="0" smtClean="0"/>
              <a:t> power </a:t>
            </a:r>
            <a:r>
              <a:rPr lang="en-US" dirty="0" smtClean="0"/>
              <a:t>departures</a:t>
            </a:r>
          </a:p>
          <a:p>
            <a:pPr lvl="1" eaLnBrk="1" hangingPunct="1"/>
            <a:endParaRPr lang="fr-FR" dirty="0" smtClean="0"/>
          </a:p>
        </p:txBody>
      </p:sp>
      <p:pic>
        <p:nvPicPr>
          <p:cNvPr id="7172" name="Picture 4" descr="logo_FINAL_Isii_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33375"/>
            <a:ext cx="252095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973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5170488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Control System Hardware </a:t>
            </a:r>
            <a:r>
              <a:rPr lang="fr-FR" dirty="0" err="1" smtClean="0"/>
              <a:t>definition</a:t>
            </a:r>
            <a:endParaRPr lang="fr-F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2" y="1844675"/>
            <a:ext cx="7992367" cy="4314825"/>
          </a:xfrm>
        </p:spPr>
        <p:txBody>
          <a:bodyPr/>
          <a:lstStyle/>
          <a:p>
            <a:pPr eaLnBrk="1" hangingPunct="1"/>
            <a:r>
              <a:rPr lang="fr-FR" dirty="0" smtClean="0"/>
              <a:t>1 computer (Dell </a:t>
            </a:r>
            <a:r>
              <a:rPr lang="fr-FR" dirty="0" err="1" smtClean="0"/>
              <a:t>Optiplex</a:t>
            </a:r>
            <a:r>
              <a:rPr lang="fr-FR" dirty="0" smtClean="0"/>
              <a:t>) </a:t>
            </a:r>
            <a:r>
              <a:rPr lang="fr-FR" dirty="0" err="1" smtClean="0"/>
              <a:t>with</a:t>
            </a:r>
            <a:r>
              <a:rPr lang="fr-FR" dirty="0" smtClean="0"/>
              <a:t> 1 </a:t>
            </a:r>
            <a:r>
              <a:rPr lang="fr-FR" dirty="0" err="1" smtClean="0"/>
              <a:t>screen</a:t>
            </a:r>
            <a:endParaRPr lang="fr-FR" dirty="0"/>
          </a:p>
          <a:p>
            <a:pPr eaLnBrk="1" hangingPunct="1"/>
            <a:r>
              <a:rPr lang="fr-FR" dirty="0" smtClean="0"/>
              <a:t>1 Siemens </a:t>
            </a:r>
            <a:r>
              <a:rPr lang="fr-FR" dirty="0" err="1" smtClean="0"/>
              <a:t>WinCC</a:t>
            </a:r>
            <a:r>
              <a:rPr lang="fr-FR" dirty="0" smtClean="0"/>
              <a:t> software licence </a:t>
            </a:r>
            <a:r>
              <a:rPr lang="en-US" dirty="0" smtClean="0"/>
              <a:t>embedded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All connection between the cabinet and the Cryostat</a:t>
            </a:r>
          </a:p>
          <a:p>
            <a:pPr eaLnBrk="1" hangingPunct="1"/>
            <a:r>
              <a:rPr lang="en-US" dirty="0" smtClean="0"/>
              <a:t>Ethernet connection are not included</a:t>
            </a:r>
            <a:endParaRPr lang="fr-FR" dirty="0" smtClean="0"/>
          </a:p>
        </p:txBody>
      </p:sp>
      <p:pic>
        <p:nvPicPr>
          <p:cNvPr id="7172" name="Picture 4" descr="logo_FINAL_Isii_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33375"/>
            <a:ext cx="252095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765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5170488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Control System Application </a:t>
            </a:r>
            <a:r>
              <a:rPr lang="fr-FR" dirty="0" err="1" smtClean="0"/>
              <a:t>definition</a:t>
            </a:r>
            <a:endParaRPr lang="fr-F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2" y="1677989"/>
            <a:ext cx="7992367" cy="4919364"/>
          </a:xfrm>
        </p:spPr>
        <p:txBody>
          <a:bodyPr/>
          <a:lstStyle/>
          <a:p>
            <a:pPr eaLnBrk="1" hangingPunct="1"/>
            <a:r>
              <a:rPr lang="fr-FR" dirty="0" smtClean="0"/>
              <a:t>1 PLC program </a:t>
            </a:r>
            <a:r>
              <a:rPr lang="fr-FR" dirty="0" err="1" smtClean="0"/>
              <a:t>including</a:t>
            </a:r>
            <a:endParaRPr lang="fr-FR" dirty="0"/>
          </a:p>
          <a:p>
            <a:pPr lvl="1" eaLnBrk="1" hangingPunct="1"/>
            <a:r>
              <a:rPr lang="fr-FR" dirty="0" smtClean="0"/>
              <a:t>all the </a:t>
            </a:r>
            <a:r>
              <a:rPr lang="fr-FR" dirty="0" err="1" smtClean="0"/>
              <a:t>sequence</a:t>
            </a:r>
            <a:r>
              <a:rPr lang="fr-FR" dirty="0" smtClean="0"/>
              <a:t> </a:t>
            </a:r>
            <a:r>
              <a:rPr lang="fr-FR" dirty="0" err="1" smtClean="0"/>
              <a:t>definition</a:t>
            </a:r>
            <a:endParaRPr lang="fr-FR" dirty="0" smtClean="0"/>
          </a:p>
          <a:p>
            <a:pPr lvl="1" eaLnBrk="1" hangingPunct="1"/>
            <a:r>
              <a:rPr lang="fr-FR" dirty="0" smtClean="0"/>
              <a:t>Communication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equipement</a:t>
            </a:r>
            <a:endParaRPr lang="fr-FR" dirty="0" smtClean="0"/>
          </a:p>
          <a:p>
            <a:pPr eaLnBrk="1" hangingPunct="1"/>
            <a:r>
              <a:rPr lang="fr-FR" dirty="0" smtClean="0"/>
              <a:t>1 </a:t>
            </a:r>
            <a:r>
              <a:rPr lang="fr-FR" dirty="0" err="1" smtClean="0"/>
              <a:t>Scada</a:t>
            </a:r>
            <a:r>
              <a:rPr lang="fr-FR" dirty="0" smtClean="0"/>
              <a:t> application </a:t>
            </a:r>
            <a:r>
              <a:rPr lang="en-US" dirty="0" smtClean="0"/>
              <a:t>allowing</a:t>
            </a:r>
          </a:p>
          <a:p>
            <a:pPr lvl="1" eaLnBrk="1" hangingPunct="1"/>
            <a:r>
              <a:rPr lang="fr-FR" dirty="0" smtClean="0"/>
              <a:t>the control of all the </a:t>
            </a:r>
            <a:r>
              <a:rPr lang="fr-FR" dirty="0" err="1" smtClean="0"/>
              <a:t>sequence</a:t>
            </a:r>
            <a:endParaRPr lang="fr-FR" dirty="0" smtClean="0"/>
          </a:p>
          <a:p>
            <a:pPr lvl="1" eaLnBrk="1" hangingPunct="1"/>
            <a:r>
              <a:rPr lang="fr-FR" dirty="0" smtClean="0"/>
              <a:t>The </a:t>
            </a:r>
            <a:r>
              <a:rPr lang="fr-FR" dirty="0" err="1" smtClean="0"/>
              <a:t>alarms</a:t>
            </a:r>
            <a:r>
              <a:rPr lang="fr-FR" dirty="0" smtClean="0"/>
              <a:t> and default display</a:t>
            </a:r>
          </a:p>
          <a:p>
            <a:pPr lvl="1" eaLnBrk="1" hangingPunct="1"/>
            <a:r>
              <a:rPr lang="fr-FR" dirty="0" smtClean="0"/>
              <a:t>The archive of data to display trends</a:t>
            </a:r>
          </a:p>
          <a:p>
            <a:pPr eaLnBrk="1" hangingPunct="1"/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template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endParaRPr lang="fr-FR" dirty="0" smtClean="0"/>
          </a:p>
          <a:p>
            <a:pPr lvl="1" eaLnBrk="1" hangingPunct="1"/>
            <a:r>
              <a:rPr lang="fr-FR" dirty="0" smtClean="0"/>
              <a:t>Standard</a:t>
            </a:r>
          </a:p>
          <a:p>
            <a:pPr lvl="1" eaLnBrk="1" hangingPunct="1"/>
            <a:r>
              <a:rPr lang="fr-FR" dirty="0" smtClean="0"/>
              <a:t>Information </a:t>
            </a:r>
            <a:r>
              <a:rPr lang="fr-FR" dirty="0" err="1" smtClean="0"/>
              <a:t>available</a:t>
            </a:r>
            <a:r>
              <a:rPr lang="fr-FR" dirty="0" smtClean="0"/>
              <a:t> for Epics</a:t>
            </a:r>
          </a:p>
        </p:txBody>
      </p:sp>
      <p:pic>
        <p:nvPicPr>
          <p:cNvPr id="7172" name="Picture 4" descr="logo_FINAL_Isii_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33375"/>
            <a:ext cx="252095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829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5170488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Project </a:t>
            </a:r>
            <a:r>
              <a:rPr lang="fr-FR" dirty="0" err="1" smtClean="0"/>
              <a:t>organization</a:t>
            </a:r>
            <a:endParaRPr lang="fr-F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2" y="1844675"/>
            <a:ext cx="7992367" cy="4752677"/>
          </a:xfrm>
        </p:spPr>
        <p:txBody>
          <a:bodyPr/>
          <a:lstStyle/>
          <a:p>
            <a:pPr eaLnBrk="1" hangingPunct="1"/>
            <a:r>
              <a:rPr lang="fr-FR" dirty="0" smtClean="0"/>
              <a:t>Team </a:t>
            </a:r>
            <a:r>
              <a:rPr lang="fr-FR" dirty="0" err="1" smtClean="0"/>
              <a:t>organization</a:t>
            </a:r>
            <a:endParaRPr lang="fr-FR" dirty="0" smtClean="0"/>
          </a:p>
          <a:p>
            <a:pPr lvl="1" eaLnBrk="1" hangingPunct="1"/>
            <a:r>
              <a:rPr lang="fr-FR" dirty="0" smtClean="0"/>
              <a:t>IsiiTech</a:t>
            </a:r>
          </a:p>
          <a:p>
            <a:pPr lvl="2" eaLnBrk="1" hangingPunct="1"/>
            <a:r>
              <a:rPr lang="fr-FR" dirty="0" smtClean="0"/>
              <a:t>1 </a:t>
            </a:r>
            <a:r>
              <a:rPr lang="fr-FR" smtClean="0"/>
              <a:t>Administrative </a:t>
            </a:r>
            <a:r>
              <a:rPr lang="en-US" dirty="0" smtClean="0"/>
              <a:t>responsible</a:t>
            </a:r>
          </a:p>
          <a:p>
            <a:pPr lvl="2" eaLnBrk="1" hangingPunct="1"/>
            <a:r>
              <a:rPr lang="fr-FR" dirty="0" smtClean="0"/>
              <a:t>1 </a:t>
            </a:r>
            <a:r>
              <a:rPr lang="fr-FR" dirty="0" smtClean="0"/>
              <a:t>Project manager</a:t>
            </a:r>
          </a:p>
          <a:p>
            <a:pPr lvl="2" eaLnBrk="1" hangingPunct="1"/>
            <a:r>
              <a:rPr lang="fr-FR" dirty="0" smtClean="0"/>
              <a:t>1 PLC </a:t>
            </a:r>
            <a:r>
              <a:rPr lang="en-US" dirty="0" smtClean="0"/>
              <a:t>programmer</a:t>
            </a:r>
          </a:p>
          <a:p>
            <a:pPr lvl="2" eaLnBrk="1" hangingPunct="1"/>
            <a:r>
              <a:rPr lang="en-US" dirty="0" smtClean="0"/>
              <a:t>1 </a:t>
            </a:r>
            <a:r>
              <a:rPr lang="en-US" dirty="0" err="1" smtClean="0"/>
              <a:t>Scada</a:t>
            </a:r>
            <a:r>
              <a:rPr lang="en-US" dirty="0" smtClean="0"/>
              <a:t> programmer</a:t>
            </a:r>
          </a:p>
          <a:p>
            <a:pPr lvl="1" eaLnBrk="1" hangingPunct="1"/>
            <a:r>
              <a:rPr lang="en-US" dirty="0" smtClean="0"/>
              <a:t>Electrical partner </a:t>
            </a:r>
            <a:endParaRPr lang="en-US" dirty="0" smtClean="0"/>
          </a:p>
          <a:p>
            <a:pPr lvl="2" eaLnBrk="1" hangingPunct="1"/>
            <a:r>
              <a:rPr lang="en-US" dirty="0" smtClean="0"/>
              <a:t>1 Electrical installation manager in charge of conception of the cabinet and the cabling</a:t>
            </a:r>
          </a:p>
          <a:p>
            <a:pPr lvl="2" eaLnBrk="1" hangingPunct="1"/>
            <a:r>
              <a:rPr lang="en-US" dirty="0" smtClean="0"/>
              <a:t>1 </a:t>
            </a:r>
            <a:r>
              <a:rPr lang="en-US" dirty="0" smtClean="0"/>
              <a:t>Electrical schema designer</a:t>
            </a:r>
          </a:p>
          <a:p>
            <a:pPr lvl="2" eaLnBrk="1" hangingPunct="1"/>
            <a:r>
              <a:rPr lang="en-US" dirty="0" smtClean="0"/>
              <a:t>1 Electrician team</a:t>
            </a:r>
          </a:p>
          <a:p>
            <a:pPr lvl="1" eaLnBrk="1" hangingPunct="1"/>
            <a:endParaRPr lang="fr-FR" dirty="0"/>
          </a:p>
          <a:p>
            <a:pPr eaLnBrk="1" hangingPunct="1"/>
            <a:r>
              <a:rPr lang="fr-FR" dirty="0" smtClean="0"/>
              <a:t>d</a:t>
            </a:r>
          </a:p>
        </p:txBody>
      </p:sp>
      <p:pic>
        <p:nvPicPr>
          <p:cNvPr id="7172" name="Picture 4" descr="logo_FINAL_Isii_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33375"/>
            <a:ext cx="252095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04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5170488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Project </a:t>
            </a:r>
            <a:r>
              <a:rPr lang="fr-FR" dirty="0" err="1" smtClean="0"/>
              <a:t>Steps</a:t>
            </a:r>
            <a:endParaRPr lang="fr-F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2" y="1844675"/>
            <a:ext cx="7992367" cy="4752677"/>
          </a:xfrm>
        </p:spPr>
        <p:txBody>
          <a:bodyPr/>
          <a:lstStyle/>
          <a:p>
            <a:pPr eaLnBrk="1" hangingPunct="1"/>
            <a:r>
              <a:rPr lang="fr-FR" dirty="0"/>
              <a:t>Process </a:t>
            </a:r>
            <a:r>
              <a:rPr lang="fr-FR" dirty="0" err="1"/>
              <a:t>studies</a:t>
            </a:r>
            <a:endParaRPr lang="fr-FR" dirty="0"/>
          </a:p>
          <a:p>
            <a:pPr lvl="1" eaLnBrk="1" hangingPunct="1"/>
            <a:r>
              <a:rPr lang="fr-FR" dirty="0"/>
              <a:t>P&amp;ID validation</a:t>
            </a:r>
          </a:p>
          <a:p>
            <a:pPr lvl="1" eaLnBrk="1" hangingPunct="1"/>
            <a:r>
              <a:rPr lang="fr-FR" dirty="0"/>
              <a:t>All the </a:t>
            </a:r>
            <a:r>
              <a:rPr lang="fr-FR" dirty="0" err="1"/>
              <a:t>sequence</a:t>
            </a:r>
            <a:r>
              <a:rPr lang="fr-FR" dirty="0"/>
              <a:t> </a:t>
            </a:r>
            <a:r>
              <a:rPr lang="fr-FR" dirty="0" err="1" smtClean="0"/>
              <a:t>definition</a:t>
            </a:r>
            <a:endParaRPr lang="fr-FR" dirty="0" smtClean="0"/>
          </a:p>
          <a:p>
            <a:pPr lvl="1" eaLnBrk="1" hangingPunct="1"/>
            <a:r>
              <a:rPr lang="fr-FR" dirty="0" smtClean="0"/>
              <a:t>Input / Output </a:t>
            </a:r>
            <a:r>
              <a:rPr lang="fr-FR" dirty="0" err="1" smtClean="0"/>
              <a:t>definition</a:t>
            </a:r>
            <a:r>
              <a:rPr lang="fr-FR" dirty="0" smtClean="0"/>
              <a:t> </a:t>
            </a:r>
            <a:r>
              <a:rPr lang="fr-FR" dirty="0" err="1" smtClean="0"/>
              <a:t>list</a:t>
            </a:r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Hardware </a:t>
            </a:r>
            <a:r>
              <a:rPr lang="fr-FR" dirty="0" err="1" smtClean="0"/>
              <a:t>Studies</a:t>
            </a:r>
            <a:endParaRPr lang="fr-FR" dirty="0"/>
          </a:p>
          <a:p>
            <a:pPr lvl="1" eaLnBrk="1" hangingPunct="1"/>
            <a:r>
              <a:rPr lang="fr-FR" dirty="0" smtClean="0"/>
              <a:t>To </a:t>
            </a:r>
            <a:r>
              <a:rPr lang="fr-FR" dirty="0" err="1" smtClean="0"/>
              <a:t>define</a:t>
            </a:r>
            <a:r>
              <a:rPr lang="fr-FR" dirty="0" smtClean="0"/>
              <a:t> PLC architecture</a:t>
            </a:r>
          </a:p>
          <a:p>
            <a:pPr lvl="1" eaLnBrk="1" hangingPunct="1"/>
            <a:r>
              <a:rPr lang="fr-FR" dirty="0" smtClean="0"/>
              <a:t>To </a:t>
            </a:r>
            <a:r>
              <a:rPr lang="fr-FR" dirty="0" err="1" smtClean="0"/>
              <a:t>define</a:t>
            </a:r>
            <a:r>
              <a:rPr lang="fr-FR" dirty="0" smtClean="0"/>
              <a:t> the cabinet plan</a:t>
            </a:r>
          </a:p>
          <a:p>
            <a:pPr lvl="1" eaLnBrk="1" hangingPunct="1"/>
            <a:r>
              <a:rPr lang="fr-FR" dirty="0" err="1" smtClean="0"/>
              <a:t>Taking</a:t>
            </a:r>
            <a:r>
              <a:rPr lang="fr-FR" dirty="0" smtClean="0"/>
              <a:t> in charge the </a:t>
            </a:r>
            <a:r>
              <a:rPr lang="fr-FR" dirty="0" err="1" smtClean="0"/>
              <a:t>connectors</a:t>
            </a:r>
            <a:r>
              <a:rPr lang="fr-FR" dirty="0" smtClean="0"/>
              <a:t> </a:t>
            </a:r>
            <a:r>
              <a:rPr lang="fr-FR" dirty="0" err="1" smtClean="0"/>
              <a:t>definition</a:t>
            </a:r>
            <a:endParaRPr lang="fr-FR" dirty="0" smtClean="0"/>
          </a:p>
          <a:p>
            <a:pPr lvl="1" eaLnBrk="1" hangingPunct="1"/>
            <a:r>
              <a:rPr lang="fr-FR" dirty="0" smtClean="0"/>
              <a:t>To </a:t>
            </a:r>
            <a:r>
              <a:rPr lang="fr-FR" dirty="0" err="1" smtClean="0"/>
              <a:t>optimize</a:t>
            </a:r>
            <a:r>
              <a:rPr lang="fr-FR" dirty="0" smtClean="0"/>
              <a:t> the </a:t>
            </a:r>
            <a:r>
              <a:rPr lang="fr-FR" dirty="0" err="1" smtClean="0"/>
              <a:t>cabling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the cabinet</a:t>
            </a:r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</p:txBody>
      </p:sp>
      <p:pic>
        <p:nvPicPr>
          <p:cNvPr id="7172" name="Picture 4" descr="logo_FINAL_Isii_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33375"/>
            <a:ext cx="252095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418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5170488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Project </a:t>
            </a:r>
            <a:r>
              <a:rPr lang="fr-FR" dirty="0" err="1" smtClean="0"/>
              <a:t>Steps</a:t>
            </a:r>
            <a:endParaRPr lang="fr-F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2" y="1844675"/>
            <a:ext cx="7992367" cy="4752677"/>
          </a:xfrm>
        </p:spPr>
        <p:txBody>
          <a:bodyPr/>
          <a:lstStyle/>
          <a:p>
            <a:pPr eaLnBrk="1" hangingPunct="1"/>
            <a:r>
              <a:rPr lang="fr-FR" dirty="0" err="1" smtClean="0"/>
              <a:t>Studies</a:t>
            </a:r>
            <a:r>
              <a:rPr lang="fr-FR" dirty="0" smtClean="0"/>
              <a:t> validation</a:t>
            </a:r>
          </a:p>
          <a:p>
            <a:pPr eaLnBrk="1" hangingPunct="1"/>
            <a:r>
              <a:rPr lang="fr-FR" dirty="0" smtClean="0"/>
              <a:t>PLC Hardware architecture </a:t>
            </a:r>
            <a:r>
              <a:rPr lang="fr-FR" dirty="0" err="1" smtClean="0"/>
              <a:t>realization</a:t>
            </a:r>
            <a:endParaRPr lang="fr-FR" dirty="0" smtClean="0"/>
          </a:p>
          <a:p>
            <a:pPr eaLnBrk="1" hangingPunct="1"/>
            <a:r>
              <a:rPr lang="fr-FR" dirty="0" smtClean="0"/>
              <a:t>Cabinet construction</a:t>
            </a:r>
          </a:p>
          <a:p>
            <a:pPr eaLnBrk="1" hangingPunct="1"/>
            <a:r>
              <a:rPr lang="fr-FR" dirty="0" smtClean="0"/>
              <a:t>PLC </a:t>
            </a:r>
            <a:r>
              <a:rPr lang="en-US" dirty="0" smtClean="0"/>
              <a:t>Programming</a:t>
            </a:r>
          </a:p>
          <a:p>
            <a:pPr eaLnBrk="1" hangingPunct="1"/>
            <a:r>
              <a:rPr lang="fr-FR" dirty="0" err="1" smtClean="0"/>
              <a:t>Scada</a:t>
            </a:r>
            <a:r>
              <a:rPr lang="fr-FR" dirty="0" smtClean="0"/>
              <a:t> </a:t>
            </a:r>
            <a:r>
              <a:rPr lang="fr-FR" dirty="0" err="1" smtClean="0"/>
              <a:t>programming</a:t>
            </a:r>
            <a:endParaRPr lang="fr-FR" dirty="0" smtClean="0"/>
          </a:p>
          <a:p>
            <a:pPr eaLnBrk="1" hangingPunct="1"/>
            <a:r>
              <a:rPr lang="fr-FR" dirty="0" smtClean="0"/>
              <a:t>Programs test</a:t>
            </a:r>
          </a:p>
          <a:p>
            <a:pPr lvl="1" eaLnBrk="1" hangingPunct="1"/>
            <a:r>
              <a:rPr lang="fr-FR" dirty="0" smtClean="0"/>
              <a:t>In </a:t>
            </a:r>
            <a:r>
              <a:rPr lang="fr-FR" dirty="0" err="1" smtClean="0"/>
              <a:t>our</a:t>
            </a:r>
            <a:r>
              <a:rPr lang="fr-FR" dirty="0" smtClean="0"/>
              <a:t> office</a:t>
            </a:r>
          </a:p>
          <a:p>
            <a:pPr lvl="1" eaLnBrk="1" hangingPunct="1"/>
            <a:r>
              <a:rPr lang="fr-FR" dirty="0" err="1" smtClean="0"/>
              <a:t>Without</a:t>
            </a:r>
            <a:r>
              <a:rPr lang="fr-FR" dirty="0" smtClean="0"/>
              <a:t> the </a:t>
            </a:r>
            <a:r>
              <a:rPr lang="fr-FR" dirty="0" err="1" smtClean="0"/>
              <a:t>equipment</a:t>
            </a:r>
            <a:r>
              <a:rPr lang="fr-FR" dirty="0" smtClean="0"/>
              <a:t> (</a:t>
            </a:r>
            <a:r>
              <a:rPr lang="fr-FR" dirty="0" err="1" smtClean="0"/>
              <a:t>sequence</a:t>
            </a:r>
            <a:r>
              <a:rPr lang="fr-FR" dirty="0" smtClean="0"/>
              <a:t>, </a:t>
            </a:r>
            <a:r>
              <a:rPr lang="fr-FR" dirty="0" err="1" smtClean="0"/>
              <a:t>manual</a:t>
            </a:r>
            <a:r>
              <a:rPr lang="fr-FR" dirty="0" smtClean="0"/>
              <a:t> mode,…)</a:t>
            </a:r>
            <a:endParaRPr lang="fr-FR" dirty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  <a:p>
            <a:pPr eaLnBrk="1" hangingPunct="1"/>
            <a:endParaRPr lang="fr-FR" dirty="0" smtClean="0"/>
          </a:p>
        </p:txBody>
      </p:sp>
      <p:pic>
        <p:nvPicPr>
          <p:cNvPr id="7172" name="Picture 4" descr="logo_FINAL_Isii_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33375"/>
            <a:ext cx="252095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35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5170488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Project </a:t>
            </a:r>
            <a:r>
              <a:rPr lang="fr-FR" dirty="0" err="1" smtClean="0"/>
              <a:t>Steps</a:t>
            </a:r>
            <a:endParaRPr lang="fr-F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2" y="1844675"/>
            <a:ext cx="7992367" cy="4752677"/>
          </a:xfrm>
        </p:spPr>
        <p:txBody>
          <a:bodyPr/>
          <a:lstStyle/>
          <a:p>
            <a:pPr eaLnBrk="1" hangingPunct="1"/>
            <a:r>
              <a:rPr lang="fr-FR" dirty="0" smtClean="0"/>
              <a:t>Cabinet </a:t>
            </a:r>
            <a:r>
              <a:rPr lang="fr-FR" dirty="0" err="1" smtClean="0"/>
              <a:t>reception</a:t>
            </a:r>
            <a:r>
              <a:rPr lang="fr-FR" dirty="0" smtClean="0"/>
              <a:t> at </a:t>
            </a:r>
            <a:r>
              <a:rPr lang="fr-FR" dirty="0" err="1" smtClean="0"/>
              <a:t>electrician</a:t>
            </a:r>
            <a:r>
              <a:rPr lang="fr-FR" dirty="0" smtClean="0"/>
              <a:t> </a:t>
            </a:r>
            <a:r>
              <a:rPr lang="fr-FR" dirty="0" smtClean="0"/>
              <a:t>workshop</a:t>
            </a:r>
          </a:p>
          <a:p>
            <a:pPr eaLnBrk="1" hangingPunct="1"/>
            <a:r>
              <a:rPr lang="fr-FR" dirty="0" smtClean="0"/>
              <a:t>Cabinet </a:t>
            </a:r>
            <a:r>
              <a:rPr lang="fr-FR" dirty="0" err="1" smtClean="0"/>
              <a:t>delivery</a:t>
            </a:r>
            <a:r>
              <a:rPr lang="fr-FR" dirty="0" smtClean="0"/>
              <a:t> at CD workshop</a:t>
            </a:r>
          </a:p>
          <a:p>
            <a:pPr eaLnBrk="1" hangingPunct="1"/>
            <a:r>
              <a:rPr lang="fr-FR" dirty="0" smtClean="0"/>
              <a:t>Cabinet – Cryostat </a:t>
            </a:r>
            <a:r>
              <a:rPr lang="fr-FR" dirty="0" err="1" smtClean="0"/>
              <a:t>connection</a:t>
            </a:r>
            <a:endParaRPr lang="fr-FR" dirty="0" smtClean="0"/>
          </a:p>
          <a:p>
            <a:pPr lvl="1" eaLnBrk="1" hangingPunct="1"/>
            <a:r>
              <a:rPr lang="fr-FR" dirty="0" err="1" smtClean="0"/>
              <a:t>Definitive</a:t>
            </a:r>
            <a:r>
              <a:rPr lang="fr-FR" dirty="0" smtClean="0"/>
              <a:t> </a:t>
            </a:r>
            <a:r>
              <a:rPr lang="fr-FR" dirty="0" err="1" smtClean="0"/>
              <a:t>connection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the cabinet</a:t>
            </a:r>
          </a:p>
          <a:p>
            <a:pPr lvl="1" eaLnBrk="1" hangingPunct="1"/>
            <a:r>
              <a:rPr lang="fr-FR" dirty="0" err="1" smtClean="0"/>
              <a:t>Spare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 at the </a:t>
            </a:r>
            <a:r>
              <a:rPr lang="en-US" dirty="0" smtClean="0"/>
              <a:t>bottom</a:t>
            </a:r>
            <a:r>
              <a:rPr lang="fr-FR" dirty="0" smtClean="0"/>
              <a:t> of the cabinet</a:t>
            </a:r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Cryostat </a:t>
            </a:r>
            <a:r>
              <a:rPr lang="fr-FR" dirty="0" err="1" smtClean="0"/>
              <a:t>sequence</a:t>
            </a:r>
            <a:r>
              <a:rPr lang="fr-FR" dirty="0" smtClean="0"/>
              <a:t> tests at CD workshop</a:t>
            </a:r>
          </a:p>
          <a:p>
            <a:pPr marL="742950" lvl="2" indent="-342900" eaLnBrk="1" hangingPunct="1">
              <a:buSzPct val="90000"/>
            </a:pPr>
            <a:r>
              <a:rPr lang="fr-FR" dirty="0"/>
              <a:t>Up to 4 </a:t>
            </a:r>
            <a:r>
              <a:rPr lang="fr-FR" dirty="0" err="1"/>
              <a:t>weeks</a:t>
            </a:r>
            <a:r>
              <a:rPr lang="fr-FR" dirty="0"/>
              <a:t> to test and </a:t>
            </a:r>
            <a:r>
              <a:rPr lang="fr-FR" dirty="0" err="1"/>
              <a:t>adjust</a:t>
            </a:r>
            <a:r>
              <a:rPr lang="fr-FR" dirty="0"/>
              <a:t> the program</a:t>
            </a:r>
          </a:p>
          <a:p>
            <a:pPr eaLnBrk="1" hangingPunct="1"/>
            <a:endParaRPr lang="fr-FR" dirty="0"/>
          </a:p>
          <a:p>
            <a:pPr eaLnBrk="1" hangingPunct="1"/>
            <a:endParaRPr lang="en-US" dirty="0" smtClean="0"/>
          </a:p>
        </p:txBody>
      </p:sp>
      <p:pic>
        <p:nvPicPr>
          <p:cNvPr id="7172" name="Picture 4" descr="logo_FINAL_Isii_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33375"/>
            <a:ext cx="252095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855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uches">
  <a:themeElements>
    <a:clrScheme name="Couches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Couch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uche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1688</TotalTime>
  <Words>362</Words>
  <Application>Microsoft Office PowerPoint</Application>
  <PresentationFormat>Affichage à l'écran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Couches</vt:lpstr>
      <vt:lpstr>Vertical Cryostat Kick-off metting</vt:lpstr>
      <vt:lpstr>Schedule</vt:lpstr>
      <vt:lpstr>Control System Hardware definition</vt:lpstr>
      <vt:lpstr>Control System Hardware definition</vt:lpstr>
      <vt:lpstr>Control System Application definition</vt:lpstr>
      <vt:lpstr>Project organization</vt:lpstr>
      <vt:lpstr>Project Steps</vt:lpstr>
      <vt:lpstr>Project Steps</vt:lpstr>
      <vt:lpstr>Project Steps</vt:lpstr>
      <vt:lpstr>Project Steps</vt:lpstr>
      <vt:lpstr>The benefits of our experience</vt:lpstr>
      <vt:lpstr>Warning</vt:lpstr>
      <vt:lpstr>Présentation PowerPoint</vt:lpstr>
    </vt:vector>
  </TitlesOfParts>
  <Company>Isii-Tech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la société</dc:title>
  <dc:creator>Bruno DELAUNAY</dc:creator>
  <cp:lastModifiedBy>Bruno DELAUNAY</cp:lastModifiedBy>
  <cp:revision>135</cp:revision>
  <dcterms:created xsi:type="dcterms:W3CDTF">2009-02-15T19:25:43Z</dcterms:created>
  <dcterms:modified xsi:type="dcterms:W3CDTF">2016-05-10T07:56:41Z</dcterms:modified>
</cp:coreProperties>
</file>