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5" r:id="rId3"/>
    <p:sldId id="276" r:id="rId4"/>
    <p:sldId id="270" r:id="rId5"/>
    <p:sldId id="274" r:id="rId6"/>
    <p:sldId id="277" r:id="rId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03" autoAdjust="0"/>
  </p:normalViewPr>
  <p:slideViewPr>
    <p:cSldViewPr>
      <p:cViewPr>
        <p:scale>
          <a:sx n="60" d="100"/>
          <a:sy n="60" d="100"/>
        </p:scale>
        <p:origin x="3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2E30C2F-4FA3-45D5-94C9-4677015CF42A}" type="datetime1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58BB0E48-5DD2-404B-B82B-6C1A48154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89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7E7E942A-C4B2-4041-90D4-C3799FAEFF1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014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D93D4-BA62-48AA-9C24-68A1A27E5E96}" type="slidenum">
              <a:rPr lang="sv-SE" smtClean="0">
                <a:ea typeface="ＭＳ Ｐゴシック" charset="-128"/>
              </a:rPr>
              <a:pPr/>
              <a:t>1</a:t>
            </a:fld>
            <a:endParaRPr lang="sv-SE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09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åbå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ＭＳ Ｐゴシック" pitchFamily="1" charset="-128"/>
            </a:endParaRPr>
          </a:p>
        </p:txBody>
      </p:sp>
      <p:pic>
        <p:nvPicPr>
          <p:cNvPr id="6" name="Picture 13" descr="FREIA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1"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06375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1584325" cy="2682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453188"/>
            <a:ext cx="5834063" cy="268287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72450" y="6453188"/>
            <a:ext cx="720725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4275-816C-43B6-B1CD-41E225DDAB2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Konrad Gajewski – Epics/</a:t>
            </a:r>
            <a:r>
              <a:rPr lang="en-US" dirty="0" err="1" smtClean="0"/>
              <a:t>WinCC</a:t>
            </a:r>
            <a:r>
              <a:rPr lang="en-US" dirty="0" smtClean="0"/>
              <a:t> Control of the Vertical Cryostat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959A2-49C3-4ACD-B014-2F2DE9628EF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110930" cy="525658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60138" y="1052736"/>
            <a:ext cx="4132342" cy="525658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45951-5CEF-42DD-9B30-B62215FC227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052737"/>
            <a:ext cx="4123630" cy="50405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353" y="1556792"/>
            <a:ext cx="4127747" cy="47525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60138" y="1052737"/>
            <a:ext cx="4060334" cy="50405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60138" y="1556792"/>
            <a:ext cx="4060334" cy="47525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C1EF-0831-4F20-B53C-20AD47E0F17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81C9-91A0-4558-8F0C-8BA5D10B483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0A13-A46A-4198-A77B-D70BD26345E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71600" y="1447799"/>
            <a:ext cx="7196138" cy="3886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71600" y="5410200"/>
            <a:ext cx="71961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896E5-76D9-4A2E-8E92-34D36EF248D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gråbår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92500" y="0"/>
            <a:ext cx="56515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 descr="gråbår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56515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88913"/>
            <a:ext cx="7677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453188"/>
            <a:ext cx="11525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sv-SE" smtClean="0"/>
              <a:t>20-May-2014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453188"/>
            <a:ext cx="65532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smtClean="0"/>
              <a:t>Konrad Gajewski – Test cryostat's control system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53188"/>
            <a:ext cx="64928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3713B9FF-B060-4494-B8E9-5497A952B52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ＭＳ Ｐゴシック" pitchFamily="1" charset="-128"/>
            </a:endParaRPr>
          </a:p>
        </p:txBody>
      </p:sp>
      <p:pic>
        <p:nvPicPr>
          <p:cNvPr id="1034" name="Picture 10" descr="FREIA_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85075" y="115888"/>
            <a:ext cx="14509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76213" indent="-176213" algn="l" rtl="0" eaLnBrk="1" fontAlgn="base" hangingPunct="1"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730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981075" indent="-1730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344613" indent="-1841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08150" indent="-1841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2592387"/>
          </a:xfrm>
        </p:spPr>
        <p:txBody>
          <a:bodyPr anchorCtr="0"/>
          <a:lstStyle/>
          <a:p>
            <a:pPr algn="ctr"/>
            <a:r>
              <a:rPr lang="en-US" dirty="0" smtClean="0"/>
              <a:t>EPICS/</a:t>
            </a:r>
            <a:r>
              <a:rPr lang="en-US" dirty="0" err="1" smtClean="0"/>
              <a:t>WinCC</a:t>
            </a:r>
            <a:r>
              <a:rPr lang="en-US" dirty="0" smtClean="0"/>
              <a:t> Control of the Vertical Cryostat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K. Gajewski</a:t>
            </a:r>
            <a:endParaRPr lang="en-US" dirty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21163"/>
            <a:ext cx="6400800" cy="1728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Kick-off </a:t>
            </a:r>
            <a:r>
              <a:rPr lang="en-US" dirty="0" smtClean="0">
                <a:solidFill>
                  <a:srgbClr val="0000FF"/>
                </a:solidFill>
              </a:rPr>
              <a:t>meeting with </a:t>
            </a:r>
            <a:r>
              <a:rPr lang="en-US" dirty="0" err="1" smtClean="0">
                <a:solidFill>
                  <a:srgbClr val="0000FF"/>
                </a:solidFill>
              </a:rPr>
              <a:t>Cryo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Diffusion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Uppsala, </a:t>
            </a:r>
            <a:r>
              <a:rPr lang="en-US" dirty="0">
                <a:solidFill>
                  <a:srgbClr val="0000FF"/>
                </a:solidFill>
              </a:rPr>
              <a:t>10</a:t>
            </a:r>
            <a:r>
              <a:rPr lang="en-US" baseline="30000" dirty="0">
                <a:solidFill>
                  <a:srgbClr val="0000FF"/>
                </a:solidFill>
              </a:rPr>
              <a:t>th </a:t>
            </a:r>
            <a:r>
              <a:rPr lang="en-US" dirty="0" smtClean="0">
                <a:solidFill>
                  <a:srgbClr val="0000FF"/>
                </a:solidFill>
              </a:rPr>
              <a:t>May 2016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7416824" cy="532765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</a:t>
            </a:r>
            <a:r>
              <a:rPr lang="en-US" sz="2400" dirty="0" smtClean="0">
                <a:solidFill>
                  <a:srgbClr val="0070C0"/>
                </a:solidFill>
              </a:rPr>
              <a:t>xperimental </a:t>
            </a:r>
            <a:r>
              <a:rPr lang="en-US" sz="2400" b="1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>
                <a:solidFill>
                  <a:srgbClr val="0070C0"/>
                </a:solidFill>
              </a:rPr>
              <a:t>hysics and </a:t>
            </a:r>
            <a:r>
              <a:rPr lang="en-US" sz="2400" b="1" dirty="0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ndustrial 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>
                <a:solidFill>
                  <a:srgbClr val="0070C0"/>
                </a:solidFill>
              </a:rPr>
              <a:t>ontrol </a:t>
            </a:r>
            <a:r>
              <a:rPr lang="en-US" sz="2400" b="1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ystem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Why EPICS?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Has all features that we need at FREIA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 Mature, well maintained system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Will be used at ESS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EPICS drivers and device support for many commercial instrumentation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Easy integration with PLCs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Very wide users base and helpful community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Scalable, suits well for both small and very large installations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Ongoing projects on making EPICS easier to install, configure and maintain (EEE – </a:t>
            </a:r>
            <a:r>
              <a:rPr lang="en-US" b="1" dirty="0" smtClean="0"/>
              <a:t>E</a:t>
            </a:r>
            <a:r>
              <a:rPr lang="en-US" dirty="0" smtClean="0"/>
              <a:t>pics </a:t>
            </a:r>
            <a:r>
              <a:rPr lang="en-US" b="1" dirty="0" smtClean="0"/>
              <a:t>E</a:t>
            </a:r>
            <a:r>
              <a:rPr lang="en-US" dirty="0" smtClean="0"/>
              <a:t>SS </a:t>
            </a:r>
            <a:r>
              <a:rPr lang="en-US" b="1" dirty="0" smtClean="0"/>
              <a:t>E</a:t>
            </a:r>
            <a:r>
              <a:rPr lang="en-US" dirty="0" smtClean="0"/>
              <a:t>nvironment)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10-May-2016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Konrad Gajewski – Epics/</a:t>
            </a:r>
            <a:r>
              <a:rPr lang="en-US" dirty="0" err="1" smtClean="0"/>
              <a:t>WinCC</a:t>
            </a:r>
            <a:r>
              <a:rPr lang="en-US" dirty="0" smtClean="0"/>
              <a:t> Control of the Vertical Cryostat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959A2-49C3-4ACD-B014-2F2DE9628EFD}" type="slidenum">
              <a:rPr lang="sv-SE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17412" name="Picture 4" descr="EPICS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1844824"/>
            <a:ext cx="962025" cy="962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63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Verical</a:t>
            </a:r>
            <a:r>
              <a:rPr lang="sv-SE" dirty="0" smtClean="0"/>
              <a:t> Cryostat’s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0921"/>
            <a:ext cx="7705551" cy="5076391"/>
          </a:xfrm>
        </p:spPr>
        <p:txBody>
          <a:bodyPr/>
          <a:lstStyle/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Uses Siemens S7-300 PLC</a:t>
            </a:r>
          </a:p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SCADA application based on </a:t>
            </a:r>
            <a:r>
              <a:rPr lang="en-US" dirty="0" err="1" smtClean="0"/>
              <a:t>WinCC</a:t>
            </a:r>
            <a:r>
              <a:rPr lang="en-US" dirty="0" smtClean="0"/>
              <a:t> software</a:t>
            </a:r>
          </a:p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All interlocks, control loops and different modes of operation (a state machine) are handled by the PLC program</a:t>
            </a:r>
          </a:p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All process variables that can be read/written via SCADA application will be accessible (</a:t>
            </a:r>
            <a:r>
              <a:rPr lang="en-US" dirty="0" err="1" smtClean="0"/>
              <a:t>rw</a:t>
            </a:r>
            <a:r>
              <a:rPr lang="en-US" dirty="0" smtClean="0"/>
              <a:t> access) from Epics IOC using s7plc driver</a:t>
            </a:r>
          </a:p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err="1" smtClean="0"/>
              <a:t>Cryo</a:t>
            </a:r>
            <a:r>
              <a:rPr lang="en-US" dirty="0" smtClean="0"/>
              <a:t> Diffusion (ISII-Tech) will provide the PLC program that supports the communication with EPICS</a:t>
            </a:r>
          </a:p>
          <a:p>
            <a:pPr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dirty="0" err="1" smtClean="0"/>
              <a:t>Cryo</a:t>
            </a:r>
            <a:r>
              <a:rPr lang="en-US" dirty="0" smtClean="0"/>
              <a:t> Diffusion will do the necessary modifications in the HNOSS (horizontal cryostat) PLC program to accomplish needed information exchange between HNOSS and the vertical cryostat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10-May-2016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Konrad Gajewski – </a:t>
            </a:r>
            <a:r>
              <a:rPr lang="en-US" dirty="0"/>
              <a:t>Epics/</a:t>
            </a:r>
            <a:r>
              <a:rPr lang="en-US" dirty="0" err="1"/>
              <a:t>WinCC</a:t>
            </a:r>
            <a:r>
              <a:rPr lang="en-US" dirty="0"/>
              <a:t> Control of the Vertical Cryostat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959A2-49C3-4ACD-B014-2F2DE9628EFD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61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5929" y="956147"/>
            <a:ext cx="1080294" cy="312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Interlocks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10-May-2016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Konrad Gajewski – </a:t>
            </a:r>
            <a:r>
              <a:rPr lang="en-US" dirty="0"/>
              <a:t>Epics/</a:t>
            </a:r>
            <a:r>
              <a:rPr lang="en-US" dirty="0" err="1"/>
              <a:t>WinCC</a:t>
            </a:r>
            <a:r>
              <a:rPr lang="en-US" dirty="0"/>
              <a:t> Control of the Vertical Cryostat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959A2-49C3-4ACD-B014-2F2DE9628E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36822" y="1016732"/>
            <a:ext cx="2592288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cs typeface="ＭＳ Ｐゴシック" charset="-128"/>
              </a:rPr>
              <a:t>Vertical Cryostat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07904" y="1700808"/>
            <a:ext cx="1872208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PLC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347864" y="3320988"/>
            <a:ext cx="2592288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IOC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00192" y="1700808"/>
            <a:ext cx="1656184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WinCC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56176" y="5013176"/>
            <a:ext cx="172819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Epics GUI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5576" y="5013176"/>
            <a:ext cx="280831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charset="-128"/>
              </a:rPr>
              <a:t>Services: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cs typeface="ＭＳ Ｐゴシック" charset="-128"/>
              </a:rPr>
              <a:t>Archiver, alarms,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ＭＳ Ｐゴシック" charset="-128"/>
              </a:rPr>
              <a:t>Remote access,…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ＭＳ Ｐゴシック" charset="-128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 rot="1722873">
            <a:off x="2962909" y="1564060"/>
            <a:ext cx="720080" cy="2880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5148064" y="1268760"/>
            <a:ext cx="216024" cy="43204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5580112" y="2082586"/>
            <a:ext cx="720080" cy="2880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4499992" y="2780928"/>
            <a:ext cx="288032" cy="54006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55576" y="4653249"/>
            <a:ext cx="7776864" cy="0"/>
          </a:xfrm>
          <a:prstGeom prst="line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2"/>
          </p:cNvCxnSpPr>
          <p:nvPr/>
        </p:nvCxnSpPr>
        <p:spPr bwMode="auto">
          <a:xfrm>
            <a:off x="4644008" y="4257092"/>
            <a:ext cx="0" cy="3960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2" idx="0"/>
          </p:cNvCxnSpPr>
          <p:nvPr/>
        </p:nvCxnSpPr>
        <p:spPr bwMode="auto">
          <a:xfrm flipV="1">
            <a:off x="2159732" y="465313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1" idx="0"/>
          </p:cNvCxnSpPr>
          <p:nvPr/>
        </p:nvCxnSpPr>
        <p:spPr bwMode="auto">
          <a:xfrm flipV="1">
            <a:off x="7020272" y="465313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283968" y="5013176"/>
            <a:ext cx="172819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Epics GUI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0" name="Straight Connector 39"/>
          <p:cNvCxnSpPr>
            <a:stCxn id="39" idx="0"/>
          </p:cNvCxnSpPr>
          <p:nvPr/>
        </p:nvCxnSpPr>
        <p:spPr bwMode="auto">
          <a:xfrm flipV="1">
            <a:off x="5148064" y="465313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4427984" y="2240868"/>
            <a:ext cx="216024" cy="5400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644008" y="2240868"/>
            <a:ext cx="216024" cy="5400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Out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3568" y="2799565"/>
            <a:ext cx="1872208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HNOSS PLC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Left-Right Arrow 26"/>
          <p:cNvSpPr/>
          <p:nvPr/>
        </p:nvSpPr>
        <p:spPr bwMode="auto">
          <a:xfrm rot="19480151">
            <a:off x="2555515" y="2725199"/>
            <a:ext cx="1176776" cy="290434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7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HNOSS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Understand the automatic </a:t>
            </a:r>
            <a:r>
              <a:rPr lang="en-US" dirty="0" smtClean="0"/>
              <a:t>sequences before coding them in the PLC</a:t>
            </a:r>
            <a:endParaRPr lang="en-US" dirty="0" smtClean="0"/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Specify the PID loops and the conditions where the manual operation is needed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Think about and solve the problems at transitions between the PID regulation on/off modes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Make sure that the control of the equipment connected to the PLC is reliable (MKS case in HNOSS)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Use the same terminology in </a:t>
            </a:r>
            <a:r>
              <a:rPr lang="en-US" dirty="0" err="1" smtClean="0"/>
              <a:t>WinCC</a:t>
            </a:r>
            <a:r>
              <a:rPr lang="en-US" dirty="0" smtClean="0"/>
              <a:t>/PLC and Epics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Make sure that the documentation of the sequences and the PLC program </a:t>
            </a:r>
            <a:r>
              <a:rPr lang="en-US" dirty="0" smtClean="0"/>
              <a:t>agree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In the manual mode make visible the setting that will be applied when switched to automatic mode</a:t>
            </a:r>
          </a:p>
          <a:p>
            <a:pPr>
              <a:buClr>
                <a:srgbClr val="00FF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Interfacing with Epics </a:t>
            </a:r>
            <a:r>
              <a:rPr lang="en-US" smtClean="0"/>
              <a:t>works very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10-May-2016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Konrad Gajewski </a:t>
            </a:r>
            <a:r>
              <a:rPr lang="en-US" dirty="0"/>
              <a:t>– Epics/</a:t>
            </a:r>
            <a:r>
              <a:rPr lang="en-US" dirty="0" err="1"/>
              <a:t>WinCC</a:t>
            </a:r>
            <a:r>
              <a:rPr lang="en-US" dirty="0"/>
              <a:t> Control of the Vertical Cryostat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959A2-49C3-4ACD-B014-2F2DE9628EFD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3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HNOSS problems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MKS related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PT102 seems to freeze from time to time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CV551 – unexpected behavior (</a:t>
            </a:r>
            <a:r>
              <a:rPr lang="en-US" dirty="0" err="1"/>
              <a:t>seq</a:t>
            </a:r>
            <a:r>
              <a:rPr lang="en-US" dirty="0"/>
              <a:t> 9, was closed but showed open in </a:t>
            </a:r>
            <a:r>
              <a:rPr lang="en-US" dirty="0" err="1"/>
              <a:t>WinCC</a:t>
            </a:r>
            <a:endParaRPr lang="en-US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CV552 – not followed manual mode commands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PT550 never switches to PT100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Switching between PT551 and PT552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Switching between </a:t>
            </a:r>
            <a:r>
              <a:rPr lang="en-US" dirty="0" err="1"/>
              <a:t>between</a:t>
            </a:r>
            <a:r>
              <a:rPr lang="en-US" dirty="0"/>
              <a:t> the Gas bag and </a:t>
            </a:r>
            <a:r>
              <a:rPr lang="en-US" dirty="0" err="1"/>
              <a:t>Kaeser</a:t>
            </a:r>
            <a:r>
              <a:rPr lang="en-US" dirty="0"/>
              <a:t> (4 K gas)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Explain/fix  unexpected behavior in </a:t>
            </a:r>
            <a:r>
              <a:rPr lang="en-US" dirty="0" err="1"/>
              <a:t>Sequenses</a:t>
            </a:r>
            <a:r>
              <a:rPr lang="en-US" dirty="0"/>
              <a:t> 1, 8, 9, 12A, 12 B and 13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Purging system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Purging system alarm – explain/check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FV011 should be normally open – check/fix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1</a:t>
            </a:r>
            <a:r>
              <a:rPr lang="sv-SE" dirty="0" smtClean="0"/>
              <a:t>0-May-2016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Konrad Gajewski – Epics/WinCC Control of the Vertical Cryostat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959A2-49C3-4ACD-B014-2F2DE9628EFD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890978"/>
      </p:ext>
    </p:extLst>
  </p:cSld>
  <p:clrMapOvr>
    <a:masterClrMapping/>
  </p:clrMapOvr>
</p:sld>
</file>

<file path=ppt/theme/theme1.xml><?xml version="1.0" encoding="utf-8"?>
<a:theme xmlns:a="http://schemas.openxmlformats.org/drawingml/2006/main" name="FREIA presentation">
  <a:themeElements>
    <a:clrScheme name="">
      <a:dk1>
        <a:srgbClr val="000000"/>
      </a:dk1>
      <a:lt1>
        <a:srgbClr val="FFFFFF"/>
      </a:lt1>
      <a:dk2>
        <a:srgbClr val="666666"/>
      </a:dk2>
      <a:lt2>
        <a:srgbClr val="B3B3B3"/>
      </a:lt2>
      <a:accent1>
        <a:srgbClr val="C7D6EA"/>
      </a:accent1>
      <a:accent2>
        <a:srgbClr val="F9E7C9"/>
      </a:accent2>
      <a:accent3>
        <a:srgbClr val="FFFFFF"/>
      </a:accent3>
      <a:accent4>
        <a:srgbClr val="000000"/>
      </a:accent4>
      <a:accent5>
        <a:srgbClr val="E0E8F3"/>
      </a:accent5>
      <a:accent6>
        <a:srgbClr val="E2D1B6"/>
      </a:accent6>
      <a:hlink>
        <a:srgbClr val="B9D3C6"/>
      </a:hlink>
      <a:folHlink>
        <a:srgbClr val="990000"/>
      </a:folHlink>
    </a:clrScheme>
    <a:fontScheme name="Tom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FREIA presentation</Template>
  <TotalTime>10658</TotalTime>
  <Words>471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Wingdings</vt:lpstr>
      <vt:lpstr>FREIA presentation</vt:lpstr>
      <vt:lpstr>EPICS/WinCC Control of the Vertical Cryostat K. Gajewski</vt:lpstr>
      <vt:lpstr>EPICS</vt:lpstr>
      <vt:lpstr>Verical Cryostat’s controls</vt:lpstr>
      <vt:lpstr>Operation scenario</vt:lpstr>
      <vt:lpstr>Lessons learned from HNOSS</vt:lpstr>
      <vt:lpstr>HNOSS problems to solve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Diagnostics and Controls</dc:title>
  <dc:creator>Konrad Gajewski</dc:creator>
  <cp:lastModifiedBy>Konrad Gajewski</cp:lastModifiedBy>
  <cp:revision>228</cp:revision>
  <cp:lastPrinted>2008-11-17T14:20:44Z</cp:lastPrinted>
  <dcterms:created xsi:type="dcterms:W3CDTF">2012-11-26T10:13:48Z</dcterms:created>
  <dcterms:modified xsi:type="dcterms:W3CDTF">2016-05-09T14:34:21Z</dcterms:modified>
</cp:coreProperties>
</file>